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1209"/>
            <a:ext cx="7772400" cy="1563623"/>
          </a:xfrm>
        </p:spPr>
        <p:txBody>
          <a:bodyPr/>
          <a:lstStyle/>
          <a:p>
            <a:r>
              <a:rPr lang="en-US" dirty="0">
                <a:solidFill>
                  <a:srgbClr val="4E2A84"/>
                </a:solidFill>
                <a:latin typeface="Arial MT"/>
              </a:rPr>
              <a:t>Trading</a:t>
            </a:r>
            <a:r>
              <a:rPr lang="en-US" dirty="0"/>
              <a:t> </a:t>
            </a:r>
            <a:r>
              <a:rPr lang="en-US" dirty="0">
                <a:solidFill>
                  <a:srgbClr val="4E2A84"/>
                </a:solidFill>
                <a:latin typeface="Arial MT"/>
              </a:rPr>
              <a:t>Strategy Based on Reinforcement Learning</a:t>
            </a:r>
          </a:p>
        </p:txBody>
      </p:sp>
      <p:sp>
        <p:nvSpPr>
          <p:cNvPr id="3" name="Subtitle 2"/>
          <p:cNvSpPr>
            <a:spLocks noGrp="1"/>
          </p:cNvSpPr>
          <p:nvPr>
            <p:ph type="subTitle" idx="1"/>
          </p:nvPr>
        </p:nvSpPr>
        <p:spPr>
          <a:xfrm>
            <a:off x="493776" y="2215250"/>
            <a:ext cx="8138160" cy="3767328"/>
          </a:xfrm>
        </p:spPr>
        <p:txBody>
          <a:bodyPr>
            <a:normAutofit/>
          </a:bodyPr>
          <a:lstStyle/>
          <a:p>
            <a:r>
              <a:rPr lang="en-US" dirty="0"/>
              <a:t>Presented by: Ajaz Ahmad &amp; Raveendra Pujari </a:t>
            </a:r>
          </a:p>
          <a:p>
            <a:r>
              <a:rPr lang="en-US" dirty="0"/>
              <a:t>Subject: Applied Reinforcement Learning</a:t>
            </a:r>
          </a:p>
          <a:p>
            <a:r>
              <a:rPr lang="en-US" dirty="0"/>
              <a:t>Instructor: Dr. Rodrigue Rizk</a:t>
            </a:r>
          </a:p>
          <a:p>
            <a:r>
              <a:rPr lang="en-US" dirty="0"/>
              <a:t>Spring 2025</a:t>
            </a:r>
          </a:p>
          <a:p>
            <a:endParaRPr lang="en-US" dirty="0"/>
          </a:p>
          <a:p>
            <a:r>
              <a:rPr lang="en-US" dirty="0"/>
              <a:t>University of South Dakota</a:t>
            </a:r>
          </a:p>
        </p:txBody>
      </p:sp>
      <p:pic>
        <p:nvPicPr>
          <p:cNvPr id="4" name="object 4">
            <a:extLst>
              <a:ext uri="{FF2B5EF4-FFF2-40B4-BE49-F238E27FC236}">
                <a16:creationId xmlns:a16="http://schemas.microsoft.com/office/drawing/2014/main" id="{CA631EA1-347D-3BF6-561F-241BE9802B07}"/>
              </a:ext>
            </a:extLst>
          </p:cNvPr>
          <p:cNvPicPr/>
          <p:nvPr/>
        </p:nvPicPr>
        <p:blipFill>
          <a:blip r:embed="rId2" cstate="print"/>
          <a:stretch>
            <a:fillRect/>
          </a:stretch>
        </p:blipFill>
        <p:spPr>
          <a:xfrm>
            <a:off x="7644384" y="5440680"/>
            <a:ext cx="1238366" cy="1047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rgbClr val="4E2A84"/>
                </a:solidFill>
                <a:latin typeface="Arial MT"/>
              </a:rPr>
              <a:t>Hyperparameters</a:t>
            </a:r>
          </a:p>
        </p:txBody>
      </p:sp>
      <p:sp>
        <p:nvSpPr>
          <p:cNvPr id="3" name="Content Placeholder 2"/>
          <p:cNvSpPr>
            <a:spLocks noGrp="1"/>
          </p:cNvSpPr>
          <p:nvPr>
            <p:ph idx="1"/>
          </p:nvPr>
        </p:nvSpPr>
        <p:spPr>
          <a:xfrm>
            <a:off x="457200" y="1280160"/>
            <a:ext cx="8229600" cy="5504688"/>
          </a:xfrm>
        </p:spPr>
        <p:txBody>
          <a:bodyPr>
            <a:normAutofit/>
          </a:bodyPr>
          <a:lstStyle/>
          <a:p>
            <a:pPr>
              <a:buNone/>
            </a:pPr>
            <a:r>
              <a:rPr lang="en-US" sz="1600" dirty="0"/>
              <a:t>These are the key settings we used during training to control how the agent learns:</a:t>
            </a:r>
          </a:p>
          <a:p>
            <a:pPr>
              <a:buFont typeface="Arial" panose="020B0604020202020204" pitchFamily="34" charset="0"/>
              <a:buChar char="•"/>
            </a:pPr>
            <a:r>
              <a:rPr lang="en-US" sz="1600" b="1" dirty="0"/>
              <a:t>Window Size</a:t>
            </a:r>
            <a:r>
              <a:rPr lang="en-US" sz="1600" dirty="0"/>
              <a:t> = 10</a:t>
            </a:r>
            <a:br>
              <a:rPr lang="en-US" sz="1600" dirty="0"/>
            </a:br>
            <a:r>
              <a:rPr lang="en-US" sz="1600" dirty="0"/>
              <a:t>The number of past time steps the agent sees at each decision point.</a:t>
            </a:r>
          </a:p>
          <a:p>
            <a:pPr>
              <a:buFont typeface="Arial" panose="020B0604020202020204" pitchFamily="34" charset="0"/>
              <a:buChar char="•"/>
            </a:pPr>
            <a:endParaRPr lang="en-US" sz="1600" dirty="0"/>
          </a:p>
          <a:p>
            <a:pPr>
              <a:buFont typeface="Arial" panose="020B0604020202020204" pitchFamily="34" charset="0"/>
              <a:buChar char="•"/>
            </a:pPr>
            <a:r>
              <a:rPr lang="en-US" sz="1600" b="1" dirty="0"/>
              <a:t>Discount Factor (γ)</a:t>
            </a:r>
            <a:r>
              <a:rPr lang="en-US" sz="1600" dirty="0"/>
              <a:t> = 0.95</a:t>
            </a:r>
            <a:br>
              <a:rPr lang="en-US" sz="1600" dirty="0"/>
            </a:br>
            <a:r>
              <a:rPr lang="en-US" sz="1600" dirty="0"/>
              <a:t>Determines how much future rewards matter compared to immediate ones.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Replay Buffer Size</a:t>
            </a:r>
            <a:r>
              <a:rPr lang="en-US" sz="1600" dirty="0"/>
              <a:t> = 10,000</a:t>
            </a:r>
            <a:br>
              <a:rPr lang="en-US" sz="1600" dirty="0"/>
            </a:br>
            <a:r>
              <a:rPr lang="en-US" sz="1600" dirty="0"/>
              <a:t>Stores past experiences so the agent can learn from them in batches.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Target Network Update Frequency</a:t>
            </a:r>
            <a:r>
              <a:rPr lang="en-US" sz="1600" dirty="0"/>
              <a:t> = 100 steps</a:t>
            </a:r>
            <a:br>
              <a:rPr lang="en-US" sz="1600" dirty="0"/>
            </a:br>
            <a:r>
              <a:rPr lang="en-US" sz="1600" dirty="0"/>
              <a:t>Helps stabilize training by slowly syncing the main model with a target network.</a:t>
            </a:r>
          </a:p>
          <a:p>
            <a:pPr>
              <a:buFont typeface="Arial" panose="020B0604020202020204" pitchFamily="34" charset="0"/>
              <a:buChar char="•"/>
            </a:pPr>
            <a:endParaRPr lang="en-US" sz="1600" dirty="0"/>
          </a:p>
          <a:p>
            <a:pPr>
              <a:buFont typeface="Arial" panose="020B0604020202020204" pitchFamily="34" charset="0"/>
              <a:buChar char="•"/>
            </a:pPr>
            <a:r>
              <a:rPr lang="en-US" sz="1600" b="1" dirty="0"/>
              <a:t>Exploration Rate (ε)</a:t>
            </a:r>
            <a:r>
              <a:rPr lang="en-US" sz="1600" dirty="0"/>
              <a:t>: starts at 1.0 → decays to 0.01</a:t>
            </a:r>
            <a:br>
              <a:rPr lang="en-US" sz="1600" dirty="0"/>
            </a:br>
            <a:r>
              <a:rPr lang="en-US" sz="1600" dirty="0"/>
              <a:t>Controls how often the agent explores new actions vs. exploiting what it knows.</a:t>
            </a:r>
          </a:p>
          <a:p>
            <a:pPr>
              <a:buFont typeface="Arial" panose="020B0604020202020204" pitchFamily="34" charset="0"/>
              <a:buChar char="•"/>
            </a:pPr>
            <a:endParaRPr lang="en-US" sz="1600" dirty="0"/>
          </a:p>
          <a:p>
            <a:pPr>
              <a:buFont typeface="Arial" panose="020B0604020202020204" pitchFamily="34" charset="0"/>
              <a:buChar char="•"/>
            </a:pPr>
            <a:r>
              <a:rPr lang="en-US" sz="1600" b="1" dirty="0"/>
              <a:t>Batch Size</a:t>
            </a:r>
            <a:r>
              <a:rPr lang="en-US" sz="1600" dirty="0"/>
              <a:t> = 32</a:t>
            </a:r>
            <a:br>
              <a:rPr lang="en-US" sz="1600" dirty="0"/>
            </a:br>
            <a:r>
              <a:rPr lang="en-US" sz="1600" dirty="0"/>
              <a:t>Number of experiences sampled at a time during training updates.</a:t>
            </a:r>
          </a:p>
          <a:p>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rgbClr val="4E2A84"/>
                </a:solidFill>
                <a:latin typeface="Arial MT"/>
              </a:rPr>
              <a:t>Results</a:t>
            </a:r>
          </a:p>
        </p:txBody>
      </p:sp>
      <p:sp>
        <p:nvSpPr>
          <p:cNvPr id="3" name="Content Placeholder 2"/>
          <p:cNvSpPr>
            <a:spLocks noGrp="1"/>
          </p:cNvSpPr>
          <p:nvPr>
            <p:ph idx="1"/>
          </p:nvPr>
        </p:nvSpPr>
        <p:spPr>
          <a:xfrm>
            <a:off x="457200" y="1417638"/>
            <a:ext cx="8458200" cy="5038026"/>
          </a:xfrm>
        </p:spPr>
        <p:txBody>
          <a:bodyPr>
            <a:normAutofit/>
          </a:bodyPr>
          <a:lstStyle/>
          <a:p>
            <a:pPr>
              <a:buNone/>
            </a:pPr>
            <a:r>
              <a:rPr lang="en-US" sz="1600" b="1" dirty="0"/>
              <a:t>How well did the agent perform?</a:t>
            </a:r>
            <a:endParaRPr lang="en-US" sz="1600" dirty="0"/>
          </a:p>
          <a:p>
            <a:pPr lvl="1">
              <a:buFont typeface="Arial" panose="020B0604020202020204" pitchFamily="34" charset="0"/>
              <a:buChar char="•"/>
            </a:pPr>
            <a:r>
              <a:rPr lang="en-US" sz="1600" dirty="0"/>
              <a:t>The best episode generated a </a:t>
            </a:r>
            <a:r>
              <a:rPr lang="en-US" sz="1600" b="1" dirty="0"/>
              <a:t>total profit of $874.42</a:t>
            </a:r>
            <a:r>
              <a:rPr lang="en-US" sz="1600" dirty="0"/>
              <a:t>, showing that the agent could learn a profitable strategy from the data.</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It </a:t>
            </a:r>
            <a:r>
              <a:rPr lang="en-US" sz="1600" b="1" dirty="0"/>
              <a:t>avoided trading in sideways markets</a:t>
            </a:r>
            <a:r>
              <a:rPr lang="en-US" sz="1600" dirty="0"/>
              <a:t>, where random actions could lead to small gains or losses — this shows it learned to recognize when not to act.</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Compared to a random baseline strategy, our agent achieved </a:t>
            </a:r>
            <a:r>
              <a:rPr lang="en-US" sz="1600" b="1" dirty="0"/>
              <a:t>about 18% higher profitability</a:t>
            </a:r>
            <a:r>
              <a:rPr lang="en-US" sz="1600" dirty="0"/>
              <a:t>, proving the value of reinforcement learning in trading.</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The action plots revealed that the agent followed </a:t>
            </a:r>
            <a:r>
              <a:rPr lang="en-US" sz="1600" b="1" dirty="0"/>
              <a:t>momentum-based behavior</a:t>
            </a:r>
            <a:r>
              <a:rPr lang="en-US" sz="1600" dirty="0"/>
              <a:t>, often buying during upward trends and exiting at peaks.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rgbClr val="4E2A84"/>
                </a:solidFill>
                <a:latin typeface="Arial MT"/>
              </a:rPr>
              <a:t>Visual Output</a:t>
            </a:r>
          </a:p>
        </p:txBody>
      </p:sp>
      <p:sp>
        <p:nvSpPr>
          <p:cNvPr id="3" name="Content Placeholder 2"/>
          <p:cNvSpPr>
            <a:spLocks noGrp="1"/>
          </p:cNvSpPr>
          <p:nvPr>
            <p:ph idx="1"/>
          </p:nvPr>
        </p:nvSpPr>
        <p:spPr>
          <a:xfrm>
            <a:off x="603504" y="1417638"/>
            <a:ext cx="8083296" cy="6172200"/>
          </a:xfrm>
        </p:spPr>
        <p:txBody>
          <a:bodyPr>
            <a:normAutofit/>
          </a:bodyPr>
          <a:lstStyle/>
          <a:p>
            <a:pPr>
              <a:buNone/>
            </a:pPr>
            <a:r>
              <a:rPr lang="en-US" sz="1600" b="1" dirty="0"/>
              <a:t>How do we show what the agent did?</a:t>
            </a:r>
          </a:p>
          <a:p>
            <a:pPr>
              <a:buNone/>
            </a:pPr>
            <a:endParaRPr lang="en-US" sz="1800" dirty="0"/>
          </a:p>
          <a:p>
            <a:pPr lvl="1">
              <a:buFont typeface="Arial" panose="020B0604020202020204" pitchFamily="34" charset="0"/>
              <a:buChar char="•"/>
            </a:pPr>
            <a:r>
              <a:rPr lang="en-US" sz="1600" dirty="0"/>
              <a:t>The graph plots trading actions and cumulative profit for the </a:t>
            </a:r>
            <a:r>
              <a:rPr lang="en-US" sz="1600" b="1" dirty="0"/>
              <a:t>best-performing episode</a:t>
            </a:r>
            <a:r>
              <a:rPr lang="en-US" sz="1600" dirty="0"/>
              <a:t>.</a:t>
            </a:r>
          </a:p>
          <a:p>
            <a:pPr lvl="1">
              <a:buFont typeface="Arial" panose="020B0604020202020204" pitchFamily="34" charset="0"/>
              <a:buChar char="•"/>
            </a:pPr>
            <a:endParaRPr lang="en-US" sz="1600" dirty="0"/>
          </a:p>
          <a:p>
            <a:pPr lvl="1">
              <a:buFont typeface="Arial" panose="020B0604020202020204" pitchFamily="34" charset="0"/>
              <a:buChar char="•"/>
            </a:pPr>
            <a:r>
              <a:rPr lang="en-US" sz="1600" b="1" dirty="0"/>
              <a:t>Green triangles</a:t>
            </a:r>
            <a:r>
              <a:rPr lang="en-US" sz="1600" dirty="0"/>
              <a:t> mark points where the agent decided to </a:t>
            </a:r>
            <a:r>
              <a:rPr lang="en-US" sz="1600" b="1" dirty="0"/>
              <a:t>buy</a:t>
            </a:r>
            <a:r>
              <a:rPr lang="en-US" sz="1600" dirty="0"/>
              <a:t>.</a:t>
            </a:r>
          </a:p>
          <a:p>
            <a:pPr lvl="1">
              <a:buFont typeface="Arial" panose="020B0604020202020204" pitchFamily="34" charset="0"/>
              <a:buChar char="•"/>
            </a:pPr>
            <a:endParaRPr lang="en-US" sz="1600" dirty="0"/>
          </a:p>
          <a:p>
            <a:pPr lvl="1">
              <a:buFont typeface="Arial" panose="020B0604020202020204" pitchFamily="34" charset="0"/>
              <a:buChar char="•"/>
            </a:pPr>
            <a:r>
              <a:rPr lang="en-US" sz="1600" b="1" dirty="0"/>
              <a:t>Red triangles</a:t>
            </a:r>
            <a:r>
              <a:rPr lang="en-US" sz="1600" dirty="0"/>
              <a:t> show where the agent chose to </a:t>
            </a:r>
            <a:r>
              <a:rPr lang="en-US" sz="1600" b="1" dirty="0"/>
              <a:t>sell</a:t>
            </a:r>
            <a:r>
              <a:rPr lang="en-US" sz="1600" dirty="0"/>
              <a:t>.</a:t>
            </a:r>
          </a:p>
          <a:p>
            <a:pPr lvl="1">
              <a:buFont typeface="Arial" panose="020B0604020202020204" pitchFamily="34" charset="0"/>
              <a:buChar char="•"/>
            </a:pPr>
            <a:endParaRPr lang="en-US" sz="1600" dirty="0"/>
          </a:p>
          <a:p>
            <a:pPr lvl="1">
              <a:buFont typeface="Arial" panose="020B0604020202020204" pitchFamily="34" charset="0"/>
              <a:buChar char="•"/>
            </a:pPr>
            <a:r>
              <a:rPr lang="en-US" sz="1600" dirty="0"/>
              <a:t>The </a:t>
            </a:r>
            <a:r>
              <a:rPr lang="en-US" sz="1600" b="1" dirty="0"/>
              <a:t>blue line</a:t>
            </a:r>
            <a:r>
              <a:rPr lang="en-US" sz="1600" dirty="0"/>
              <a:t> represents the agent’s total </a:t>
            </a:r>
            <a:r>
              <a:rPr lang="en-US" sz="1600" b="1" dirty="0"/>
              <a:t>cumulative profit</a:t>
            </a:r>
            <a:r>
              <a:rPr lang="en-US" sz="1600" dirty="0"/>
              <a:t> over time — giving us a clear view of performance growth.</a:t>
            </a:r>
          </a:p>
          <a:p>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9230"/>
            <a:ext cx="8229600" cy="1143000"/>
          </a:xfrm>
        </p:spPr>
        <p:txBody>
          <a:bodyPr>
            <a:normAutofit/>
          </a:bodyPr>
          <a:lstStyle/>
          <a:p>
            <a:r>
              <a:rPr dirty="0">
                <a:solidFill>
                  <a:srgbClr val="4E2A84"/>
                </a:solidFill>
                <a:latin typeface="Arial MT"/>
              </a:rPr>
              <a:t>Conclusion</a:t>
            </a:r>
          </a:p>
        </p:txBody>
      </p:sp>
      <p:sp>
        <p:nvSpPr>
          <p:cNvPr id="5" name="Rectangle 2">
            <a:extLst>
              <a:ext uri="{FF2B5EF4-FFF2-40B4-BE49-F238E27FC236}">
                <a16:creationId xmlns:a16="http://schemas.microsoft.com/office/drawing/2014/main" id="{B4996D70-D267-CBD0-0B8A-0B810B8E0A1C}"/>
              </a:ext>
            </a:extLst>
          </p:cNvPr>
          <p:cNvSpPr>
            <a:spLocks noGrp="1" noChangeArrowheads="1"/>
          </p:cNvSpPr>
          <p:nvPr>
            <p:ph idx="1"/>
          </p:nvPr>
        </p:nvSpPr>
        <p:spPr bwMode="auto">
          <a:xfrm>
            <a:off x="457200" y="2432114"/>
            <a:ext cx="8229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We successfully trained a </a:t>
            </a:r>
            <a:r>
              <a:rPr kumimoji="0" lang="en-US" altLang="en-US" sz="1600" b="1" i="0" u="none" strike="noStrike" cap="none" normalizeH="0" baseline="0" dirty="0">
                <a:ln>
                  <a:noFill/>
                </a:ln>
                <a:solidFill>
                  <a:schemeClr val="tx1"/>
                </a:solidFill>
                <a:effectLst/>
                <a:latin typeface="Arial" panose="020B0604020202020204" pitchFamily="34" charset="0"/>
              </a:rPr>
              <a:t>DQN-based agent</a:t>
            </a:r>
            <a:r>
              <a:rPr kumimoji="0" lang="en-US" altLang="en-US" sz="1600" b="0" i="0" u="none" strike="noStrike" cap="none" normalizeH="0" baseline="0" dirty="0">
                <a:ln>
                  <a:noFill/>
                </a:ln>
                <a:solidFill>
                  <a:schemeClr val="tx1"/>
                </a:solidFill>
                <a:effectLst/>
                <a:latin typeface="Arial" panose="020B0604020202020204" pitchFamily="34" charset="0"/>
              </a:rPr>
              <a:t> to make trading decisions using raw market data (OHLCV).</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By implementing a </a:t>
            </a:r>
            <a:r>
              <a:rPr kumimoji="0" lang="en-US" altLang="en-US" sz="1600" b="1" i="0" u="none" strike="noStrike" cap="none" normalizeH="0" baseline="0" dirty="0">
                <a:ln>
                  <a:noFill/>
                </a:ln>
                <a:solidFill>
                  <a:schemeClr val="tx1"/>
                </a:solidFill>
                <a:effectLst/>
                <a:latin typeface="Arial" panose="020B0604020202020204" pitchFamily="34" charset="0"/>
              </a:rPr>
              <a:t>performance-based model selection strategy</a:t>
            </a:r>
            <a:r>
              <a:rPr kumimoji="0" lang="en-US" altLang="en-US" sz="1600" b="0" i="0" u="none" strike="noStrike" cap="none" normalizeH="0" baseline="0" dirty="0">
                <a:ln>
                  <a:noFill/>
                </a:ln>
                <a:solidFill>
                  <a:schemeClr val="tx1"/>
                </a:solidFill>
                <a:effectLst/>
                <a:latin typeface="Arial" panose="020B0604020202020204" pitchFamily="34" charset="0"/>
              </a:rPr>
              <a:t>, we ensured that only the most profitable policies were retained for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entire system was made accessible through a </a:t>
            </a:r>
            <a:r>
              <a:rPr kumimoji="0" lang="en-US" altLang="en-US" sz="1600" b="1" i="0" u="none" strike="noStrike" cap="none" normalizeH="0" baseline="0" dirty="0" err="1">
                <a:ln>
                  <a:noFill/>
                </a:ln>
                <a:solidFill>
                  <a:schemeClr val="tx1"/>
                </a:solidFill>
                <a:effectLst/>
                <a:latin typeface="Arial" panose="020B0604020202020204" pitchFamily="34" charset="0"/>
              </a:rPr>
              <a:t>Streamlit</a:t>
            </a:r>
            <a:r>
              <a:rPr kumimoji="0" lang="en-US" altLang="en-US" sz="1600" b="1" i="0" u="none" strike="noStrike" cap="none" normalizeH="0" baseline="0" dirty="0">
                <a:ln>
                  <a:noFill/>
                </a:ln>
                <a:solidFill>
                  <a:schemeClr val="tx1"/>
                </a:solidFill>
                <a:effectLst/>
                <a:latin typeface="Arial" panose="020B0604020202020204" pitchFamily="34" charset="0"/>
              </a:rPr>
              <a:t> dashboard</a:t>
            </a:r>
            <a:r>
              <a:rPr kumimoji="0" lang="en-US" altLang="en-US" sz="1600" b="0" i="0" u="none" strike="noStrike" cap="none" normalizeH="0" baseline="0" dirty="0">
                <a:ln>
                  <a:noFill/>
                </a:ln>
                <a:solidFill>
                  <a:schemeClr val="tx1"/>
                </a:solidFill>
                <a:effectLst/>
                <a:latin typeface="Arial" panose="020B0604020202020204" pitchFamily="34" charset="0"/>
              </a:rPr>
              <a:t>, allowing users to interact with the model, upload data, and visualize results — all without needing to write code.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Overall, our framework offers a reproducible and interpretable approach to reinforcement learning in financial markets.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rgbClr val="4E2A84"/>
                </a:solidFill>
                <a:latin typeface="Arial MT"/>
              </a:rPr>
              <a:t>Future Work</a:t>
            </a:r>
          </a:p>
        </p:txBody>
      </p:sp>
      <p:sp>
        <p:nvSpPr>
          <p:cNvPr id="3" name="Content Placeholder 2"/>
          <p:cNvSpPr>
            <a:spLocks noGrp="1"/>
          </p:cNvSpPr>
          <p:nvPr>
            <p:ph idx="1"/>
          </p:nvPr>
        </p:nvSpPr>
        <p:spPr/>
        <p:txBody>
          <a:bodyPr>
            <a:normAutofit/>
          </a:bodyPr>
          <a:lstStyle/>
          <a:p>
            <a:pPr>
              <a:buNone/>
            </a:pPr>
            <a:r>
              <a:rPr lang="en-US" sz="1800" b="1" dirty="0"/>
              <a:t>What can be improved or added next?</a:t>
            </a:r>
          </a:p>
          <a:p>
            <a:pPr>
              <a:buNone/>
            </a:pPr>
            <a:endParaRPr lang="en-US" sz="1800" dirty="0"/>
          </a:p>
          <a:p>
            <a:pPr lvl="1">
              <a:buFont typeface="Arial" panose="020B0604020202020204" pitchFamily="34" charset="0"/>
              <a:buChar char="•"/>
            </a:pPr>
            <a:r>
              <a:rPr lang="en-US" sz="1600" b="1" dirty="0"/>
              <a:t>Include slippage and limit order modeling</a:t>
            </a:r>
            <a:br>
              <a:rPr lang="en-US" sz="1600" dirty="0"/>
            </a:br>
            <a:r>
              <a:rPr lang="en-US" sz="1600" dirty="0"/>
              <a:t>Real-world trading involves price slippage and execution delays. Adding these factors can help simulate more realistic trading conditions.</a:t>
            </a:r>
          </a:p>
          <a:p>
            <a:pPr lvl="1">
              <a:buFont typeface="Arial" panose="020B0604020202020204" pitchFamily="34" charset="0"/>
              <a:buChar char="•"/>
            </a:pPr>
            <a:endParaRPr lang="en-US" sz="1600" dirty="0"/>
          </a:p>
          <a:p>
            <a:pPr lvl="1">
              <a:buFont typeface="Arial" panose="020B0604020202020204" pitchFamily="34" charset="0"/>
              <a:buChar char="•"/>
            </a:pPr>
            <a:r>
              <a:rPr lang="en-US" sz="1600" b="1" dirty="0"/>
              <a:t>Explore ensemble reinforcement learning</a:t>
            </a:r>
            <a:br>
              <a:rPr lang="en-US" sz="1600" dirty="0"/>
            </a:br>
            <a:r>
              <a:rPr lang="en-US" sz="1600" dirty="0"/>
              <a:t>Combining multiple agents could improve decision stability and reduce overfitting to specific data patterns.</a:t>
            </a:r>
          </a:p>
          <a:p>
            <a:pPr lvl="1">
              <a:buFont typeface="Arial" panose="020B0604020202020204" pitchFamily="34" charset="0"/>
              <a:buChar char="•"/>
            </a:pPr>
            <a:endParaRPr lang="en-US" sz="1600" dirty="0"/>
          </a:p>
          <a:p>
            <a:pPr lvl="1">
              <a:buFont typeface="Arial" panose="020B0604020202020204" pitchFamily="34" charset="0"/>
              <a:buChar char="•"/>
            </a:pPr>
            <a:r>
              <a:rPr lang="en-US" sz="1600" b="1" dirty="0"/>
              <a:t>Deploy as a cloud-based microservice</a:t>
            </a:r>
            <a:br>
              <a:rPr lang="en-US" sz="1600" dirty="0"/>
            </a:br>
            <a:r>
              <a:rPr lang="en-US" sz="1600" dirty="0"/>
              <a:t>Hosting the model in the cloud would allow real-time trading, remote access, and integration with live data feeds for testing or production use.</a:t>
            </a:r>
          </a:p>
          <a:p>
            <a:endParaRPr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2048256"/>
            <a:ext cx="8229600" cy="2578926"/>
          </a:xfrm>
        </p:spPr>
        <p:txBody>
          <a:bodyPr/>
          <a:lstStyle/>
          <a:p>
            <a:r>
              <a:rPr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7212"/>
            <a:ext cx="8229600" cy="1143000"/>
          </a:xfrm>
        </p:spPr>
        <p:txBody>
          <a:bodyPr>
            <a:normAutofit/>
          </a:bodyPr>
          <a:lstStyle/>
          <a:p>
            <a:r>
              <a:rPr dirty="0">
                <a:solidFill>
                  <a:srgbClr val="4E2A84"/>
                </a:solidFill>
                <a:latin typeface="Arial MT"/>
              </a:rPr>
              <a:t>Introduction</a:t>
            </a:r>
          </a:p>
        </p:txBody>
      </p:sp>
      <p:sp>
        <p:nvSpPr>
          <p:cNvPr id="3" name="Content Placeholder 2"/>
          <p:cNvSpPr>
            <a:spLocks noGrp="1"/>
          </p:cNvSpPr>
          <p:nvPr>
            <p:ph idx="1"/>
          </p:nvPr>
        </p:nvSpPr>
        <p:spPr>
          <a:xfrm>
            <a:off x="457200" y="960120"/>
            <a:ext cx="8229600" cy="5860668"/>
          </a:xfrm>
        </p:spPr>
        <p:txBody>
          <a:bodyPr>
            <a:noAutofit/>
          </a:bodyPr>
          <a:lstStyle/>
          <a:p>
            <a:pPr>
              <a:buNone/>
            </a:pPr>
            <a:r>
              <a:rPr lang="en-US" sz="1600" b="1" dirty="0"/>
              <a:t>Why is stock trading challenging?</a:t>
            </a:r>
            <a:endParaRPr lang="en-US" sz="1600" dirty="0"/>
          </a:p>
          <a:p>
            <a:pPr>
              <a:buFont typeface="Arial" panose="020B0604020202020204" pitchFamily="34" charset="0"/>
              <a:buChar char="•"/>
            </a:pPr>
            <a:r>
              <a:rPr lang="en-US" sz="1600" dirty="0"/>
              <a:t>Financial markets are unpredictable — prices move up and down based on countless factors like news, earnings, and investor sentiment.</a:t>
            </a:r>
          </a:p>
          <a:p>
            <a:pPr>
              <a:buFont typeface="Arial" panose="020B0604020202020204" pitchFamily="34" charset="0"/>
              <a:buChar char="•"/>
            </a:pPr>
            <a:r>
              <a:rPr lang="en-US" sz="1600" dirty="0"/>
              <a:t>This makes the environment </a:t>
            </a:r>
            <a:r>
              <a:rPr lang="en-US" sz="1600" b="1" dirty="0"/>
              <a:t>non-stationary</a:t>
            </a:r>
            <a:r>
              <a:rPr lang="en-US" sz="1600" dirty="0"/>
              <a:t>, meaning patterns that worked yesterday might not work tomorrow.</a:t>
            </a:r>
          </a:p>
          <a:p>
            <a:pPr>
              <a:buFont typeface="Arial" panose="020B0604020202020204" pitchFamily="34" charset="0"/>
              <a:buChar char="•"/>
            </a:pPr>
            <a:r>
              <a:rPr lang="en-US" sz="1600" dirty="0"/>
              <a:t>On top of that, there's a lot of </a:t>
            </a:r>
            <a:r>
              <a:rPr lang="en-US" sz="1600" b="1" dirty="0"/>
              <a:t>noise</a:t>
            </a:r>
            <a:r>
              <a:rPr lang="en-US" sz="1600" dirty="0"/>
              <a:t> in price data. Not every price move is meaningful, and spotting real opportunities becomes difficult.</a:t>
            </a:r>
          </a:p>
          <a:p>
            <a:pPr>
              <a:buNone/>
            </a:pPr>
            <a:r>
              <a:rPr lang="en-US" sz="1600" b="1" dirty="0"/>
              <a:t>Where does Reinforcement Learning fit in?</a:t>
            </a:r>
            <a:endParaRPr lang="en-US" sz="1600" dirty="0"/>
          </a:p>
          <a:p>
            <a:pPr>
              <a:buFont typeface="Arial" panose="020B0604020202020204" pitchFamily="34" charset="0"/>
              <a:buChar char="•"/>
            </a:pPr>
            <a:r>
              <a:rPr lang="en-US" sz="1600" dirty="0"/>
              <a:t>Traditional models often struggle because they rely on fixed rules or assumptions.</a:t>
            </a:r>
          </a:p>
          <a:p>
            <a:pPr>
              <a:buFont typeface="Arial" panose="020B0604020202020204" pitchFamily="34" charset="0"/>
              <a:buChar char="•"/>
            </a:pPr>
            <a:r>
              <a:rPr lang="en-US" sz="1600" b="1" dirty="0"/>
              <a:t>Reinforcement Learning (RL)</a:t>
            </a:r>
            <a:r>
              <a:rPr lang="en-US" sz="1600" dirty="0"/>
              <a:t> takes a different approach. It </a:t>
            </a:r>
            <a:r>
              <a:rPr lang="en-US" sz="1600" b="1" dirty="0"/>
              <a:t>learns by doing</a:t>
            </a:r>
            <a:r>
              <a:rPr lang="en-US" sz="1600" dirty="0"/>
              <a:t> — like a human learning a skill through trial and error.</a:t>
            </a:r>
          </a:p>
          <a:p>
            <a:pPr>
              <a:buFont typeface="Arial" panose="020B0604020202020204" pitchFamily="34" charset="0"/>
              <a:buChar char="•"/>
            </a:pPr>
            <a:r>
              <a:rPr lang="en-US" sz="1600" dirty="0"/>
              <a:t>In our case, the RL agent interacts with the market, makes decisions (buy, sell, hold), and learns what actions lead to good outcomes based on the rewards it receives.</a:t>
            </a:r>
          </a:p>
          <a:p>
            <a:pPr>
              <a:buNone/>
            </a:pPr>
            <a:r>
              <a:rPr lang="en-US" sz="1600" b="1" dirty="0"/>
              <a:t>What are we trying to do?</a:t>
            </a:r>
            <a:endParaRPr lang="en-US" sz="1600" dirty="0"/>
          </a:p>
          <a:p>
            <a:pPr>
              <a:buFont typeface="Arial" panose="020B0604020202020204" pitchFamily="34" charset="0"/>
              <a:buChar char="•"/>
            </a:pPr>
            <a:r>
              <a:rPr lang="en-US" sz="1600" dirty="0"/>
              <a:t>Our goal is to train an RL agent that </a:t>
            </a:r>
            <a:r>
              <a:rPr lang="en-US" sz="1600" b="1" dirty="0"/>
              <a:t>learns how to trade profitably</a:t>
            </a:r>
            <a:r>
              <a:rPr lang="en-US" sz="1600" dirty="0"/>
              <a:t> by analyzing historical stock data.</a:t>
            </a:r>
          </a:p>
          <a:p>
            <a:pPr>
              <a:buFont typeface="Arial" panose="020B0604020202020204" pitchFamily="34" charset="0"/>
              <a:buChar char="•"/>
            </a:pPr>
            <a:r>
              <a:rPr lang="en-US" sz="1600" dirty="0"/>
              <a:t>Instead of predicting prices, we focus on teaching the agent to take the right actions at the right time.</a:t>
            </a:r>
          </a:p>
          <a:p>
            <a:pPr>
              <a:buFont typeface="Arial" panose="020B0604020202020204" pitchFamily="34" charset="0"/>
              <a:buChar char="•"/>
            </a:pPr>
            <a:r>
              <a:rPr lang="en-US" sz="1600" dirty="0"/>
              <a:t>The ultimate objective is to build a system that can </a:t>
            </a:r>
            <a:r>
              <a:rPr lang="en-US" sz="1600" b="1" dirty="0"/>
              <a:t>adapt to market conditions</a:t>
            </a:r>
            <a:r>
              <a:rPr lang="en-US" sz="1600" dirty="0"/>
              <a:t>, </a:t>
            </a:r>
            <a:r>
              <a:rPr lang="en-US" sz="1600" b="1" dirty="0"/>
              <a:t>maximize profit</a:t>
            </a:r>
            <a:r>
              <a:rPr lang="en-US" sz="1600" dirty="0"/>
              <a:t>, and provide </a:t>
            </a:r>
            <a:r>
              <a:rPr lang="en-US" sz="1600" b="1" dirty="0"/>
              <a:t>clear visual feedback</a:t>
            </a:r>
            <a:r>
              <a:rPr lang="en-US" sz="1600" dirty="0"/>
              <a:t> on its decisions.</a:t>
            </a:r>
          </a:p>
          <a:p>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0312"/>
            <a:ext cx="8229600" cy="1143000"/>
          </a:xfrm>
        </p:spPr>
        <p:txBody>
          <a:bodyPr>
            <a:normAutofit/>
          </a:bodyPr>
          <a:lstStyle/>
          <a:p>
            <a:r>
              <a:rPr dirty="0">
                <a:solidFill>
                  <a:srgbClr val="4E2A84"/>
                </a:solidFill>
                <a:latin typeface="Arial MT"/>
              </a:rPr>
              <a:t>Our Contributions</a:t>
            </a:r>
          </a:p>
        </p:txBody>
      </p:sp>
      <p:sp>
        <p:nvSpPr>
          <p:cNvPr id="3" name="Content Placeholder 2"/>
          <p:cNvSpPr>
            <a:spLocks noGrp="1"/>
          </p:cNvSpPr>
          <p:nvPr>
            <p:ph idx="1"/>
          </p:nvPr>
        </p:nvSpPr>
        <p:spPr>
          <a:xfrm>
            <a:off x="457200" y="1353312"/>
            <a:ext cx="8348472" cy="5961888"/>
          </a:xfrm>
        </p:spPr>
        <p:txBody>
          <a:bodyPr>
            <a:noAutofit/>
          </a:bodyPr>
          <a:lstStyle/>
          <a:p>
            <a:pPr marL="0" indent="0">
              <a:buNone/>
            </a:pPr>
            <a:r>
              <a:rPr lang="en-US" sz="1600" b="1" dirty="0"/>
              <a:t>1. Smarter Market Understanding</a:t>
            </a:r>
            <a:br>
              <a:rPr lang="en-US" sz="1600" b="1" dirty="0"/>
            </a:br>
            <a:r>
              <a:rPr lang="en-US" sz="1600" b="1" dirty="0"/>
              <a:t>	</a:t>
            </a:r>
            <a:r>
              <a:rPr lang="en-US" sz="1600" dirty="0"/>
              <a:t>We designed a way for the RL agent to understand the market using a sliding window of 	recent price and volume changes. This dynamic state representation helps the agent track 	trends and momentum — it’s like giving it memory of the last few days so it can make 	smarter decisions.</a:t>
            </a:r>
          </a:p>
          <a:p>
            <a:pPr>
              <a:buNone/>
            </a:pPr>
            <a:r>
              <a:rPr lang="en-US" sz="1600" b="1" dirty="0"/>
              <a:t>2. Profit-Focused Model Selection</a:t>
            </a:r>
            <a:br>
              <a:rPr lang="en-US" sz="1600" b="1" dirty="0"/>
            </a:br>
            <a:r>
              <a:rPr lang="en-US" sz="1600" dirty="0"/>
              <a:t>Instead of saving every model, we built a system that keeps only the best-performing version — the one that made the most profit. This ensures that the final model used for evaluation or deployment is always the most effective one.</a:t>
            </a:r>
          </a:p>
          <a:p>
            <a:pPr>
              <a:buNone/>
            </a:pPr>
            <a:r>
              <a:rPr lang="en-US" sz="1600" b="1" dirty="0"/>
              <a:t>3. Clear Visualization of Actions</a:t>
            </a:r>
            <a:br>
              <a:rPr lang="en-US" sz="1600" b="1" dirty="0"/>
            </a:br>
            <a:r>
              <a:rPr lang="en-US" sz="1600" dirty="0"/>
              <a:t>To avoid confusion from noisy trading signals, we visualize actions only from the best-performing episode. This helps us clearly see where the agent chose to buy or sell and how those decisions impacted performance.</a:t>
            </a:r>
          </a:p>
          <a:p>
            <a:pPr>
              <a:buNone/>
            </a:pPr>
            <a:r>
              <a:rPr lang="en-US" sz="1600" b="1" dirty="0"/>
              <a:t>4. User-Friendly Interface</a:t>
            </a:r>
            <a:br>
              <a:rPr lang="en-US" sz="1600" b="1" dirty="0"/>
            </a:br>
            <a:r>
              <a:rPr lang="en-US" sz="1600" b="1" dirty="0"/>
              <a:t>	</a:t>
            </a:r>
            <a:r>
              <a:rPr lang="en-US" sz="1600" dirty="0"/>
              <a:t>We developed an interactive </a:t>
            </a:r>
            <a:r>
              <a:rPr lang="en-US" sz="1600" dirty="0" err="1"/>
              <a:t>Streamlit</a:t>
            </a:r>
            <a:r>
              <a:rPr lang="en-US" sz="1600" dirty="0"/>
              <a:t> dashboard where users can upload data, adjust training parameters, and view trading outcomes. It makes the entire system more accessible — no coding needed to test or retrain the agent.</a:t>
            </a:r>
          </a:p>
          <a:p>
            <a:pPr marL="0" indent="0">
              <a:buNone/>
            </a:pP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rgbClr val="4E2A84"/>
                </a:solidFill>
                <a:latin typeface="Arial MT"/>
              </a:rPr>
              <a:t>Related Work</a:t>
            </a:r>
          </a:p>
        </p:txBody>
      </p:sp>
      <p:sp>
        <p:nvSpPr>
          <p:cNvPr id="3" name="Content Placeholder 2"/>
          <p:cNvSpPr>
            <a:spLocks noGrp="1"/>
          </p:cNvSpPr>
          <p:nvPr>
            <p:ph idx="1"/>
          </p:nvPr>
        </p:nvSpPr>
        <p:spPr>
          <a:xfrm>
            <a:off x="457200" y="1344168"/>
            <a:ext cx="8229600" cy="4781995"/>
          </a:xfrm>
        </p:spPr>
        <p:txBody>
          <a:bodyPr>
            <a:normAutofit lnSpcReduction="10000"/>
          </a:bodyPr>
          <a:lstStyle/>
          <a:p>
            <a:pPr marL="0" indent="0">
              <a:buNone/>
            </a:pPr>
            <a:r>
              <a:rPr lang="en-US" sz="1600" b="1" dirty="0"/>
              <a:t>Moody &amp; Saffell (2001)</a:t>
            </a:r>
            <a:br>
              <a:rPr lang="en-US" sz="1600" b="1" dirty="0"/>
            </a:br>
            <a:r>
              <a:rPr lang="en-US" sz="1600" dirty="0"/>
              <a:t>They were among the first to apply reinforcement learning to financial trading. Their work introduced direct reinforcement strategies to handle decision-making in dynamic environments like stock markets.</a:t>
            </a:r>
          </a:p>
          <a:p>
            <a:pPr>
              <a:buNone/>
            </a:pPr>
            <a:endParaRPr lang="en-US" sz="1600" b="1" dirty="0"/>
          </a:p>
          <a:p>
            <a:pPr marL="0" indent="0">
              <a:buNone/>
            </a:pPr>
            <a:r>
              <a:rPr lang="en-US" sz="1600" b="1" dirty="0" err="1"/>
              <a:t>Mnih</a:t>
            </a:r>
            <a:r>
              <a:rPr lang="en-US" sz="1600" b="1" dirty="0"/>
              <a:t> et al. (2015)</a:t>
            </a:r>
            <a:br>
              <a:rPr lang="en-US" sz="1600" b="1" dirty="0"/>
            </a:br>
            <a:r>
              <a:rPr lang="en-US" sz="1600" dirty="0"/>
              <a:t>This was a breakthrough paper where Deep Q-Networks (DQNs) were introduced. It showed how neural networks could learn to play Atari games directly from pixels — and inspired many financial applications where high-dimensional input data (like stock prices) needs to be handled.</a:t>
            </a:r>
          </a:p>
          <a:p>
            <a:pPr>
              <a:buNone/>
            </a:pPr>
            <a:endParaRPr lang="en-US" sz="1600" b="1" dirty="0"/>
          </a:p>
          <a:p>
            <a:pPr marL="0" indent="0">
              <a:buNone/>
            </a:pPr>
            <a:r>
              <a:rPr lang="en-US" sz="1600" b="1" dirty="0"/>
              <a:t>Liang et al. (2018)</a:t>
            </a:r>
            <a:br>
              <a:rPr lang="en-US" sz="1600" b="1" dirty="0"/>
            </a:br>
            <a:r>
              <a:rPr lang="en-US" sz="1600" dirty="0"/>
              <a:t>They brought the idea of adversarial reinforcement learning into portfolio management. By simulating tough, unpredictable markets, they made agents more robust and adaptable to market volatility.</a:t>
            </a:r>
          </a:p>
          <a:p>
            <a:pPr>
              <a:buNone/>
            </a:pPr>
            <a:endParaRPr lang="en-US" sz="1600" b="1" dirty="0"/>
          </a:p>
          <a:p>
            <a:pPr marL="0" indent="0">
              <a:buNone/>
            </a:pPr>
            <a:r>
              <a:rPr lang="en-US" sz="1600" b="1" dirty="0"/>
              <a:t>Multi-Agent Systems in Finance</a:t>
            </a:r>
            <a:br>
              <a:rPr lang="en-US" sz="1600" b="1" dirty="0"/>
            </a:br>
            <a:r>
              <a:rPr lang="en-US" sz="1600" dirty="0"/>
              <a:t>Recent studies have explored using multiple RL agents that either compete or collaborate in 	a trading environment. These setups mimic real-world market dynamics more closely and 	open the door to more advanced trading simulations.</a:t>
            </a:r>
          </a:p>
          <a:p>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rgbClr val="4E2A84"/>
                </a:solidFill>
                <a:latin typeface="Arial MT"/>
              </a:rPr>
              <a:t>Data Preprocessing</a:t>
            </a:r>
          </a:p>
        </p:txBody>
      </p:sp>
      <p:sp>
        <p:nvSpPr>
          <p:cNvPr id="3" name="Content Placeholder 2"/>
          <p:cNvSpPr>
            <a:spLocks noGrp="1"/>
          </p:cNvSpPr>
          <p:nvPr>
            <p:ph idx="1"/>
          </p:nvPr>
        </p:nvSpPr>
        <p:spPr>
          <a:xfrm>
            <a:off x="338328" y="1362774"/>
            <a:ext cx="8229600" cy="4983162"/>
          </a:xfrm>
        </p:spPr>
        <p:txBody>
          <a:bodyPr>
            <a:normAutofit/>
          </a:bodyPr>
          <a:lstStyle/>
          <a:p>
            <a:pPr>
              <a:buNone/>
            </a:pPr>
            <a:r>
              <a:rPr lang="en-US" sz="1600" b="1" dirty="0"/>
              <a:t>What kind of data are we using?</a:t>
            </a:r>
            <a:br>
              <a:rPr lang="en-US" sz="1800" b="1" dirty="0"/>
            </a:br>
            <a:r>
              <a:rPr lang="en-US" sz="1600" dirty="0"/>
              <a:t>We use market data in the OHLCV format, which stands for Open, High, Low, Close, and Volume. This is the standard structure used to track stock behavior over time.</a:t>
            </a:r>
          </a:p>
          <a:p>
            <a:pPr>
              <a:buNone/>
            </a:pPr>
            <a:endParaRPr lang="en-US" sz="1800" b="1" dirty="0"/>
          </a:p>
          <a:p>
            <a:pPr>
              <a:buNone/>
            </a:pPr>
            <a:r>
              <a:rPr lang="en-US" sz="1600" b="1" dirty="0"/>
              <a:t>How do we prepare this data for the RL agent?</a:t>
            </a:r>
            <a:br>
              <a:rPr lang="en-US" sz="1800" b="1" dirty="0"/>
            </a:br>
            <a:r>
              <a:rPr lang="en-US" sz="1600" dirty="0"/>
              <a:t>Instead of using raw values, we compute the percentage change in each of these fields compared to the previous time step. This helps normalize the data and makes it easier for the agent to recognize patterns, regardless of stock price scale.</a:t>
            </a:r>
          </a:p>
          <a:p>
            <a:pPr>
              <a:buNone/>
            </a:pPr>
            <a:r>
              <a:rPr lang="en-US" sz="1600" dirty="0"/>
              <a:t>The formula we use is:</a:t>
            </a:r>
          </a:p>
          <a:p>
            <a:pPr>
              <a:buNone/>
            </a:pPr>
            <a:r>
              <a:rPr lang="en-US" sz="1600" dirty="0" err="1"/>
              <a:t>ΔXt</a:t>
            </a:r>
            <a:r>
              <a:rPr lang="en-US" sz="1600" dirty="0"/>
              <a:t>=Xt−Xt−1Xt−1\Delta </a:t>
            </a:r>
            <a:r>
              <a:rPr lang="en-US" sz="1600" dirty="0" err="1"/>
              <a:t>X_t</a:t>
            </a:r>
            <a:r>
              <a:rPr lang="en-US" sz="1600" dirty="0"/>
              <a:t> = \frac{</a:t>
            </a:r>
            <a:r>
              <a:rPr lang="en-US" sz="1600" dirty="0" err="1"/>
              <a:t>X_t</a:t>
            </a:r>
            <a:r>
              <a:rPr lang="en-US" sz="1600" dirty="0"/>
              <a:t> - X_{t-1}}{X_{t-1}}</a:t>
            </a:r>
            <a:r>
              <a:rPr lang="en-US" sz="1600" dirty="0" err="1"/>
              <a:t>ΔXt</a:t>
            </a:r>
            <a:r>
              <a:rPr lang="en-US" sz="1600" dirty="0"/>
              <a:t>​=Xt−1​</a:t>
            </a:r>
            <a:r>
              <a:rPr lang="en-US" sz="1600" dirty="0" err="1"/>
              <a:t>Xt</a:t>
            </a:r>
            <a:r>
              <a:rPr lang="en-US" sz="1600" dirty="0"/>
              <a:t>​−Xt−1​​ This tells us how much each feature has changed, in relative terms.</a:t>
            </a:r>
          </a:p>
          <a:p>
            <a:pPr>
              <a:buNone/>
            </a:pPr>
            <a:endParaRPr lang="en-US" sz="1800" b="1" dirty="0"/>
          </a:p>
          <a:p>
            <a:pPr>
              <a:buNone/>
            </a:pPr>
            <a:r>
              <a:rPr lang="en-US" sz="1600" b="1" dirty="0"/>
              <a:t>How does the agent view the market?</a:t>
            </a:r>
            <a:br>
              <a:rPr lang="en-US" sz="1800" b="1" dirty="0"/>
            </a:br>
            <a:r>
              <a:rPr lang="en-US" sz="1600" dirty="0"/>
              <a:t>We give the agent a sliding window of 10 time steps, capturing recent price movement and volume changes. Each state the agent sees is structured as a matrix of shape 10 × 5 — 10 rows of time, 5 features per row. This gets flattened into a 50-dimensional input for the neural network.</a:t>
            </a:r>
          </a:p>
          <a:p>
            <a:endParaRPr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
            <a:ext cx="8229600" cy="1143000"/>
          </a:xfrm>
        </p:spPr>
        <p:txBody>
          <a:bodyPr>
            <a:normAutofit/>
          </a:bodyPr>
          <a:lstStyle/>
          <a:p>
            <a:r>
              <a:rPr dirty="0">
                <a:solidFill>
                  <a:srgbClr val="4E2A84"/>
                </a:solidFill>
                <a:latin typeface="Arial MT"/>
              </a:rPr>
              <a:t>Reward Function</a:t>
            </a:r>
          </a:p>
        </p:txBody>
      </p:sp>
      <p:sp>
        <p:nvSpPr>
          <p:cNvPr id="3" name="Content Placeholder 2"/>
          <p:cNvSpPr>
            <a:spLocks noGrp="1"/>
          </p:cNvSpPr>
          <p:nvPr>
            <p:ph idx="1"/>
          </p:nvPr>
        </p:nvSpPr>
        <p:spPr>
          <a:xfrm>
            <a:off x="374904" y="1106424"/>
            <a:ext cx="8686800" cy="5751576"/>
          </a:xfrm>
        </p:spPr>
        <p:txBody>
          <a:bodyPr>
            <a:normAutofit/>
          </a:bodyPr>
          <a:lstStyle/>
          <a:p>
            <a:pPr>
              <a:buNone/>
            </a:pPr>
            <a:r>
              <a:rPr lang="en-US" sz="1600" b="1" dirty="0"/>
              <a:t>How does the agent know if it made a good decision?</a:t>
            </a:r>
            <a:br>
              <a:rPr lang="en-US" sz="1600" b="1" dirty="0"/>
            </a:br>
            <a:r>
              <a:rPr lang="en-US" sz="1600" dirty="0"/>
              <a:t>We use a reward system to guide the agent’s learning. After each action (Buy, Sell, or Hold), the agent receives feedback based on the outcome of that choice.</a:t>
            </a:r>
          </a:p>
          <a:p>
            <a:pPr>
              <a:buNone/>
            </a:pPr>
            <a:endParaRPr lang="en-US" sz="2000" b="1" dirty="0"/>
          </a:p>
          <a:p>
            <a:pPr>
              <a:buNone/>
            </a:pPr>
            <a:r>
              <a:rPr lang="en-US" sz="1600" b="1" dirty="0"/>
              <a:t>What happens if it buys or sells?</a:t>
            </a:r>
            <a:br>
              <a:rPr lang="en-US" sz="2000" b="1" dirty="0"/>
            </a:br>
            <a:r>
              <a:rPr lang="en-US" sz="1600" dirty="0"/>
              <a:t>If the agent chooses to Buy or Sell, the reward is calculated as the difference in closing price between today and the next day. But we also subtract a small penalty (β) to simulate transaction costs. This teaches the agent to trade only when it’s worth it.</a:t>
            </a:r>
          </a:p>
          <a:p>
            <a:pPr>
              <a:buNone/>
            </a:pPr>
            <a:r>
              <a:rPr lang="en-US" sz="1600" dirty="0"/>
              <a:t>rt=(Ct+1−Ct)−β⋅∣</a:t>
            </a:r>
            <a:r>
              <a:rPr lang="en-US" sz="1600" dirty="0" err="1"/>
              <a:t>at∣r_t</a:t>
            </a:r>
            <a:r>
              <a:rPr lang="en-US" sz="1600" dirty="0"/>
              <a:t> = (C_{t+1} - </a:t>
            </a:r>
            <a:r>
              <a:rPr lang="en-US" sz="1600" dirty="0" err="1"/>
              <a:t>C_t</a:t>
            </a:r>
            <a:r>
              <a:rPr lang="en-US" sz="1600" dirty="0"/>
              <a:t>) - \beta \</a:t>
            </a:r>
            <a:r>
              <a:rPr lang="en-US" sz="1600" dirty="0" err="1"/>
              <a:t>cdot</a:t>
            </a:r>
            <a:r>
              <a:rPr lang="en-US" sz="1600" dirty="0"/>
              <a:t> |</a:t>
            </a:r>
            <a:r>
              <a:rPr lang="en-US" sz="1600" dirty="0" err="1"/>
              <a:t>a_t|rt</a:t>
            </a:r>
            <a:r>
              <a:rPr lang="en-US" sz="1600" dirty="0"/>
              <a:t>​=(Ct+1​−Ct​)−β⋅∣at​∣</a:t>
            </a:r>
          </a:p>
          <a:p>
            <a:pPr>
              <a:buNone/>
            </a:pPr>
            <a:r>
              <a:rPr lang="en-US" sz="2000" b="1" dirty="0"/>
              <a:t> </a:t>
            </a:r>
          </a:p>
          <a:p>
            <a:pPr>
              <a:buNone/>
            </a:pPr>
            <a:r>
              <a:rPr lang="en-US" sz="1600" b="1" dirty="0"/>
              <a:t>What if it decides to Hold?</a:t>
            </a:r>
            <a:br>
              <a:rPr lang="en-US" sz="2000" b="1" dirty="0"/>
            </a:br>
            <a:r>
              <a:rPr lang="en-US" sz="1600" dirty="0"/>
              <a:t>If the agent decides to Hold, it gets no reward or penalty. This makes Hold a “safe” action — useful when the market is uncertain.</a:t>
            </a:r>
          </a:p>
          <a:p>
            <a:pPr>
              <a:buNone/>
            </a:pPr>
            <a:r>
              <a:rPr lang="en-US" sz="1600" dirty="0"/>
              <a:t>rt=0r_t = 0rt​=0</a:t>
            </a:r>
          </a:p>
          <a:p>
            <a:pPr>
              <a:buNone/>
            </a:pPr>
            <a:r>
              <a:rPr lang="en-US" sz="2000" b="1" dirty="0"/>
              <a:t> </a:t>
            </a:r>
          </a:p>
          <a:p>
            <a:pPr>
              <a:buNone/>
            </a:pPr>
            <a:r>
              <a:rPr lang="en-US" sz="1600" b="1" dirty="0"/>
              <a:t>Why include a penalty β?</a:t>
            </a:r>
            <a:br>
              <a:rPr lang="en-US" sz="2000" b="1" dirty="0"/>
            </a:br>
            <a:r>
              <a:rPr lang="en-US" sz="2000" b="1" dirty="0"/>
              <a:t>	</a:t>
            </a:r>
            <a:r>
              <a:rPr lang="en-US" sz="1600" dirty="0"/>
              <a:t>Trading too often can reduce profits due to fees or slippage. The β 	term encourages the agent to avoid unnecessary trades and only act when confident.</a:t>
            </a:r>
          </a:p>
          <a:p>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592"/>
            <a:ext cx="8229600" cy="1143000"/>
          </a:xfrm>
        </p:spPr>
        <p:txBody>
          <a:bodyPr>
            <a:normAutofit/>
          </a:bodyPr>
          <a:lstStyle/>
          <a:p>
            <a:r>
              <a:rPr dirty="0">
                <a:solidFill>
                  <a:srgbClr val="4E2A84"/>
                </a:solidFill>
                <a:latin typeface="Arial MT"/>
              </a:rPr>
              <a:t>DQN Architecture</a:t>
            </a:r>
          </a:p>
        </p:txBody>
      </p:sp>
      <p:sp>
        <p:nvSpPr>
          <p:cNvPr id="3" name="Content Placeholder 2"/>
          <p:cNvSpPr>
            <a:spLocks noGrp="1"/>
          </p:cNvSpPr>
          <p:nvPr>
            <p:ph idx="1"/>
          </p:nvPr>
        </p:nvSpPr>
        <p:spPr>
          <a:xfrm>
            <a:off x="361188" y="1143000"/>
            <a:ext cx="8421624" cy="5550408"/>
          </a:xfrm>
        </p:spPr>
        <p:txBody>
          <a:bodyPr>
            <a:normAutofit lnSpcReduction="10000"/>
          </a:bodyPr>
          <a:lstStyle/>
          <a:p>
            <a:pPr>
              <a:buNone/>
            </a:pPr>
            <a:r>
              <a:rPr lang="en-US" sz="1600" b="1" dirty="0"/>
              <a:t>What does the agent actually learn from?</a:t>
            </a:r>
            <a:br>
              <a:rPr lang="en-US" sz="1600" dirty="0"/>
            </a:br>
            <a:r>
              <a:rPr lang="en-US" sz="1600" dirty="0"/>
              <a:t>We feed the RL agent a 50-dimensional input vector, which comes from flattening the last 10 timesteps of OHLCV data (5 features × 10 days).</a:t>
            </a:r>
          </a:p>
          <a:p>
            <a:pPr>
              <a:buNone/>
            </a:pPr>
            <a:endParaRPr lang="en-US" sz="1600" dirty="0"/>
          </a:p>
          <a:p>
            <a:pPr>
              <a:buNone/>
            </a:pPr>
            <a:r>
              <a:rPr lang="en-US" sz="1600" b="1" dirty="0"/>
              <a:t>How is this input processed?</a:t>
            </a:r>
            <a:br>
              <a:rPr lang="en-US" sz="1600" dirty="0"/>
            </a:br>
            <a:r>
              <a:rPr lang="en-US" sz="1600" dirty="0"/>
              <a:t>The input passes through a small neural network made up of two layers:</a:t>
            </a:r>
          </a:p>
          <a:p>
            <a:pPr lvl="1">
              <a:buFont typeface="Arial" panose="020B0604020202020204" pitchFamily="34" charset="0"/>
              <a:buChar char="•"/>
            </a:pPr>
            <a:r>
              <a:rPr lang="en-US" sz="1400" dirty="0"/>
              <a:t>First layer: 64 neurons with </a:t>
            </a:r>
            <a:r>
              <a:rPr lang="en-US" sz="1400" dirty="0" err="1"/>
              <a:t>ReLU</a:t>
            </a:r>
            <a:r>
              <a:rPr lang="en-US" sz="1400" dirty="0"/>
              <a:t> activation</a:t>
            </a:r>
          </a:p>
          <a:p>
            <a:pPr lvl="1">
              <a:buFont typeface="Arial" panose="020B0604020202020204" pitchFamily="34" charset="0"/>
              <a:buChar char="•"/>
            </a:pPr>
            <a:r>
              <a:rPr lang="en-US" sz="1400" dirty="0"/>
              <a:t>Second layer: 32 neurons, also using </a:t>
            </a:r>
            <a:r>
              <a:rPr lang="en-US" sz="1400" dirty="0" err="1"/>
              <a:t>ReLU</a:t>
            </a:r>
            <a:endParaRPr lang="en-US" sz="1400" dirty="0"/>
          </a:p>
          <a:p>
            <a:pPr>
              <a:buNone/>
            </a:pPr>
            <a:r>
              <a:rPr lang="en-US" sz="1600" dirty="0"/>
              <a:t>These layers help the model learn patterns in recent price and volume changes.</a:t>
            </a:r>
          </a:p>
          <a:p>
            <a:pPr>
              <a:buNone/>
            </a:pPr>
            <a:endParaRPr lang="en-US" sz="1600" dirty="0"/>
          </a:p>
          <a:p>
            <a:pPr>
              <a:buNone/>
            </a:pPr>
            <a:r>
              <a:rPr lang="en-US" sz="1600" b="1" dirty="0"/>
              <a:t>What does the output mean?</a:t>
            </a:r>
            <a:br>
              <a:rPr lang="en-US" sz="1600" dirty="0"/>
            </a:br>
            <a:r>
              <a:rPr lang="en-US" sz="1600" dirty="0"/>
              <a:t>The final output layer gives us </a:t>
            </a:r>
            <a:r>
              <a:rPr lang="en-US" sz="1600" b="1" dirty="0"/>
              <a:t>three Q-values</a:t>
            </a:r>
            <a:r>
              <a:rPr lang="en-US" sz="1600" dirty="0"/>
              <a:t> — one for each possible action:</a:t>
            </a:r>
          </a:p>
          <a:p>
            <a:pPr lvl="1">
              <a:buFont typeface="Arial" panose="020B0604020202020204" pitchFamily="34" charset="0"/>
              <a:buChar char="•"/>
            </a:pPr>
            <a:r>
              <a:rPr lang="en-US" sz="1400" dirty="0"/>
              <a:t>Buy</a:t>
            </a:r>
          </a:p>
          <a:p>
            <a:pPr lvl="1">
              <a:buFont typeface="Arial" panose="020B0604020202020204" pitchFamily="34" charset="0"/>
              <a:buChar char="•"/>
            </a:pPr>
            <a:r>
              <a:rPr lang="en-US" sz="1400" dirty="0"/>
              <a:t>Sell</a:t>
            </a:r>
          </a:p>
          <a:p>
            <a:pPr lvl="1">
              <a:buFont typeface="Arial" panose="020B0604020202020204" pitchFamily="34" charset="0"/>
              <a:buChar char="•"/>
            </a:pPr>
            <a:r>
              <a:rPr lang="en-US" sz="1400" dirty="0"/>
              <a:t>Hold</a:t>
            </a:r>
          </a:p>
          <a:p>
            <a:pPr>
              <a:buNone/>
            </a:pPr>
            <a:r>
              <a:rPr lang="en-US" sz="1600" dirty="0"/>
              <a:t>The agent chooses the action with the highest Q-value.</a:t>
            </a:r>
          </a:p>
          <a:p>
            <a:pPr>
              <a:buNone/>
            </a:pPr>
            <a:endParaRPr lang="en-US" sz="1600" dirty="0"/>
          </a:p>
          <a:p>
            <a:r>
              <a:rPr lang="en-US" sz="1600" b="1" dirty="0"/>
              <a:t>How is it trained?</a:t>
            </a:r>
            <a:br>
              <a:rPr lang="en-US" sz="1600" dirty="0"/>
            </a:br>
            <a:r>
              <a:rPr lang="en-US" sz="1600" dirty="0"/>
              <a:t>We use the </a:t>
            </a:r>
            <a:r>
              <a:rPr lang="en-US" sz="1600" b="1" dirty="0"/>
              <a:t>Adam optimizer</a:t>
            </a:r>
            <a:r>
              <a:rPr lang="en-US" sz="1600" dirty="0"/>
              <a:t> for efficient gradient updates and apply an </a:t>
            </a:r>
            <a:r>
              <a:rPr lang="en-US" sz="1600" b="1" dirty="0"/>
              <a:t>ε-greedy strategy</a:t>
            </a:r>
            <a:r>
              <a:rPr lang="en-US" sz="1600" dirty="0"/>
              <a:t> during training. This means the agent sometimes explores random actions to avoid getting stuck in local optima — and gradually shifts toward exploitation as it learns.</a:t>
            </a:r>
          </a:p>
          <a:p>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rgbClr val="4E2A84"/>
                </a:solidFill>
                <a:latin typeface="Arial MT"/>
              </a:rPr>
              <a:t>Model Selection</a:t>
            </a:r>
          </a:p>
        </p:txBody>
      </p:sp>
      <p:sp>
        <p:nvSpPr>
          <p:cNvPr id="3" name="Content Placeholder 2"/>
          <p:cNvSpPr>
            <a:spLocks noGrp="1"/>
          </p:cNvSpPr>
          <p:nvPr>
            <p:ph idx="1"/>
          </p:nvPr>
        </p:nvSpPr>
        <p:spPr>
          <a:xfrm>
            <a:off x="457200" y="1600518"/>
            <a:ext cx="8229600" cy="6419088"/>
          </a:xfrm>
        </p:spPr>
        <p:txBody>
          <a:bodyPr>
            <a:normAutofit/>
          </a:bodyPr>
          <a:lstStyle/>
          <a:p>
            <a:pPr>
              <a:buNone/>
            </a:pPr>
            <a:r>
              <a:rPr lang="en-US" sz="1600" b="1" dirty="0"/>
              <a:t>Why do we need model selection?</a:t>
            </a:r>
            <a:br>
              <a:rPr lang="en-US" sz="1600" b="1" dirty="0"/>
            </a:br>
            <a:r>
              <a:rPr lang="en-US" sz="1600" dirty="0"/>
              <a:t>Not every model trained during the learning process performs well — some episodes might result in random or even loss-making trades.</a:t>
            </a:r>
          </a:p>
          <a:p>
            <a:pPr>
              <a:buNone/>
            </a:pPr>
            <a:r>
              <a:rPr lang="en-US" sz="1600" b="1" dirty="0"/>
              <a:t>What’s our solution?</a:t>
            </a:r>
            <a:br>
              <a:rPr lang="en-US" sz="2000" dirty="0"/>
            </a:br>
            <a:r>
              <a:rPr lang="en-US" sz="1600" dirty="0"/>
              <a:t>We designed a system to track the most profitable model during training. After every episode, the agent’s performance is evaluated, and only the model that achieves the highest total profit is saved.</a:t>
            </a:r>
          </a:p>
          <a:p>
            <a:pPr>
              <a:buNone/>
            </a:pPr>
            <a:r>
              <a:rPr lang="en-US" sz="1600" b="1" dirty="0"/>
              <a:t>What else do we save?</a:t>
            </a:r>
            <a:br>
              <a:rPr lang="en-US" sz="1600" b="1" dirty="0"/>
            </a:br>
            <a:r>
              <a:rPr lang="en-US" sz="1600" dirty="0"/>
              <a:t>We also save the actions from that best-performing episode, labeled as </a:t>
            </a:r>
            <a:r>
              <a:rPr lang="en-US" sz="1600" dirty="0" err="1"/>
              <a:t>AbestA</a:t>
            </a:r>
            <a:r>
              <a:rPr lang="en-US" sz="1600" dirty="0"/>
              <a:t>_{\text{best}}</a:t>
            </a:r>
            <a:r>
              <a:rPr lang="en-US" sz="1600" dirty="0" err="1"/>
              <a:t>Abest</a:t>
            </a:r>
            <a:r>
              <a:rPr lang="en-US" sz="1600" dirty="0"/>
              <a:t>​. This allows us to later visualize and analyze exactly how the agent succeeded.</a:t>
            </a:r>
          </a:p>
          <a:p>
            <a:pPr marL="0" indent="0">
              <a:buNone/>
            </a:pPr>
            <a:r>
              <a:rPr lang="en-US" sz="1600" b="1" dirty="0"/>
              <a:t>Why does this matter?</a:t>
            </a:r>
            <a:br>
              <a:rPr lang="en-US" sz="2000" dirty="0"/>
            </a:br>
            <a:r>
              <a:rPr lang="en-US" sz="2000" dirty="0"/>
              <a:t>	</a:t>
            </a:r>
            <a:r>
              <a:rPr lang="en-US" sz="1600" dirty="0"/>
              <a:t>By keeping only the top-performing policy and its decisions, we 	make our results more reliable, interpretable, and less affected by 	randomness from weaker training episodes</a:t>
            </a:r>
            <a:r>
              <a:rPr lang="en-US" sz="2000" dirty="0"/>
              <a:t>.</a:t>
            </a:r>
          </a:p>
          <a:p>
            <a:pPr marL="0" indent="0">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326"/>
            <a:ext cx="8229600" cy="1143000"/>
          </a:xfrm>
        </p:spPr>
        <p:txBody>
          <a:bodyPr>
            <a:normAutofit/>
          </a:bodyPr>
          <a:lstStyle/>
          <a:p>
            <a:r>
              <a:rPr dirty="0">
                <a:solidFill>
                  <a:srgbClr val="4E2A84"/>
                </a:solidFill>
                <a:latin typeface="Arial MT"/>
              </a:rPr>
              <a:t>Experiment Setup</a:t>
            </a:r>
          </a:p>
        </p:txBody>
      </p:sp>
      <p:sp>
        <p:nvSpPr>
          <p:cNvPr id="3" name="Content Placeholder 2"/>
          <p:cNvSpPr>
            <a:spLocks noGrp="1"/>
          </p:cNvSpPr>
          <p:nvPr>
            <p:ph idx="1"/>
          </p:nvPr>
        </p:nvSpPr>
        <p:spPr>
          <a:xfrm>
            <a:off x="457200" y="1143000"/>
            <a:ext cx="8229600" cy="5440362"/>
          </a:xfrm>
        </p:spPr>
        <p:txBody>
          <a:bodyPr>
            <a:normAutofit/>
          </a:bodyPr>
          <a:lstStyle/>
          <a:p>
            <a:pPr>
              <a:buNone/>
            </a:pPr>
            <a:r>
              <a:rPr lang="en-US" sz="1600" b="1" dirty="0"/>
              <a:t>What kind of data was used?</a:t>
            </a:r>
            <a:br>
              <a:rPr lang="en-US" sz="2000" dirty="0"/>
            </a:br>
            <a:r>
              <a:rPr lang="en-US" sz="1600" dirty="0"/>
              <a:t>We worked with a sample OHLCV dataset — this includes Open, High, Low, Close prices and trading Volume. Although it doesn’t represent a real company’s stock, it captures realistic market patterns.</a:t>
            </a:r>
          </a:p>
          <a:p>
            <a:pPr>
              <a:buNone/>
            </a:pPr>
            <a:endParaRPr lang="en-US" sz="2000" dirty="0"/>
          </a:p>
          <a:p>
            <a:pPr>
              <a:buNone/>
            </a:pPr>
            <a:r>
              <a:rPr lang="en-US" sz="1600" b="1" dirty="0"/>
              <a:t>How was the agent trained?</a:t>
            </a:r>
            <a:br>
              <a:rPr lang="en-US" sz="2000" dirty="0"/>
            </a:br>
            <a:r>
              <a:rPr lang="en-US" sz="1600" dirty="0"/>
              <a:t>The reinforcement learning agent was trained across 10 full episodes, with each episode running over the entire dataset. This gave it multiple chances to learn and improve its decision-making.</a:t>
            </a:r>
          </a:p>
          <a:p>
            <a:pPr>
              <a:buNone/>
            </a:pPr>
            <a:endParaRPr lang="en-US" sz="2000" dirty="0"/>
          </a:p>
          <a:p>
            <a:pPr>
              <a:buNone/>
            </a:pPr>
            <a:r>
              <a:rPr lang="en-US" sz="1600" b="1" dirty="0"/>
              <a:t>How did we make the system interactive?</a:t>
            </a:r>
          </a:p>
          <a:p>
            <a:pPr>
              <a:buNone/>
            </a:pPr>
            <a:br>
              <a:rPr lang="en-US" sz="2000" dirty="0"/>
            </a:br>
            <a:r>
              <a:rPr lang="en-US" sz="1600" dirty="0"/>
              <a:t>We built a </a:t>
            </a:r>
            <a:r>
              <a:rPr lang="en-US" sz="1600" dirty="0" err="1"/>
              <a:t>Streamlit</a:t>
            </a:r>
            <a:r>
              <a:rPr lang="en-US" sz="1600" dirty="0"/>
              <a:t>-based interface where users can:</a:t>
            </a:r>
          </a:p>
          <a:p>
            <a:pPr>
              <a:buNone/>
            </a:pPr>
            <a:r>
              <a:rPr lang="en-US" sz="1600" dirty="0"/>
              <a:t>			Upload their own CSV files,</a:t>
            </a:r>
          </a:p>
          <a:p>
            <a:pPr>
              <a:buNone/>
            </a:pPr>
            <a:r>
              <a:rPr lang="en-US" sz="1600" dirty="0"/>
              <a:t>			Adjust training parameters (like window size, batch size),</a:t>
            </a:r>
          </a:p>
          <a:p>
            <a:pPr>
              <a:buNone/>
            </a:pPr>
            <a:r>
              <a:rPr lang="en-US" sz="1600" dirty="0"/>
              <a:t>			And view results visually — including buy/sell signals and profit curves — in real time.</a:t>
            </a:r>
          </a:p>
          <a:p>
            <a:endParaRPr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TotalTime>
  <Words>2093</Words>
  <Application>Microsoft Office PowerPoint</Application>
  <PresentationFormat>On-screen Show (4:3)</PresentationFormat>
  <Paragraphs>130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Arial MT</vt:lpstr>
      <vt:lpstr>Calibri</vt:lpstr>
      <vt:lpstr>Office Theme</vt:lpstr>
      <vt:lpstr>Trading Strategy Based on Reinforcement Learning</vt:lpstr>
      <vt:lpstr>Introduction</vt:lpstr>
      <vt:lpstr>Our Contributions</vt:lpstr>
      <vt:lpstr>Related Work</vt:lpstr>
      <vt:lpstr>Data Preprocessing</vt:lpstr>
      <vt:lpstr>Reward Function</vt:lpstr>
      <vt:lpstr>DQN Architecture</vt:lpstr>
      <vt:lpstr>Model Selection</vt:lpstr>
      <vt:lpstr>Experiment Setup</vt:lpstr>
      <vt:lpstr>Hyperparameters</vt:lpstr>
      <vt:lpstr>Results</vt:lpstr>
      <vt:lpstr>Visual Output</vt:lpstr>
      <vt:lpstr>Conclusion</vt:lpstr>
      <vt:lpstr>Future Work</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Raveendra Pujari</cp:lastModifiedBy>
  <cp:revision>8</cp:revision>
  <cp:lastPrinted>2025-05-02T20:27:33Z</cp:lastPrinted>
  <dcterms:created xsi:type="dcterms:W3CDTF">2013-01-27T09:14:16Z</dcterms:created>
  <dcterms:modified xsi:type="dcterms:W3CDTF">2025-05-02T20:50:53Z</dcterms:modified>
  <cp:category/>
</cp:coreProperties>
</file>