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9" r:id="rId3"/>
    <p:sldId id="266" r:id="rId4"/>
    <p:sldId id="272" r:id="rId5"/>
    <p:sldId id="270" r:id="rId6"/>
    <p:sldId id="273" r:id="rId7"/>
    <p:sldId id="271" r:id="rId8"/>
    <p:sldId id="274" r:id="rId9"/>
    <p:sldId id="276" r:id="rId10"/>
    <p:sldId id="277" r:id="rId11"/>
    <p:sldId id="275" r:id="rId1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YS2KRvD9BOosFQiiJGD2LWkUk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8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893056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302033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54713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7987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2377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6459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3624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77148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417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67709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760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3211190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9" name="Google Shape;199;g203211190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54492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94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0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103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3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0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104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4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5"/>
          <p:cNvSpPr txBox="1">
            <a:spLocks noGrp="1"/>
          </p:cNvSpPr>
          <p:nvPr>
            <p:ph type="title"/>
          </p:nvPr>
        </p:nvSpPr>
        <p:spPr>
          <a:xfrm>
            <a:off x="457200" y="133350"/>
            <a:ext cx="5029200" cy="460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5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95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95"/>
          <p:cNvSpPr/>
          <p:nvPr/>
        </p:nvSpPr>
        <p:spPr>
          <a:xfrm>
            <a:off x="0" y="666750"/>
            <a:ext cx="9144000" cy="45719"/>
          </a:xfrm>
          <a:prstGeom prst="rect">
            <a:avLst/>
          </a:prstGeom>
          <a:solidFill>
            <a:srgbClr val="E36C0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" name="Google Shape;25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934200" y="116292"/>
            <a:ext cx="1981200" cy="512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96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9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96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6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9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97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9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97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7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2" name="Google Shape;42;p9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3" name="Google Shape;43;p98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98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5" name="Google Shape;45;p9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98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8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99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9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00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0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10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10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01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1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102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2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3"/>
          <p:cNvSpPr/>
          <p:nvPr/>
        </p:nvSpPr>
        <p:spPr>
          <a:xfrm>
            <a:off x="0" y="4888706"/>
            <a:ext cx="9144000" cy="254794"/>
          </a:xfrm>
          <a:prstGeom prst="rect">
            <a:avLst/>
          </a:prstGeom>
          <a:solidFill>
            <a:srgbClr val="538CD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9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9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93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sp>
        <p:nvSpPr>
          <p:cNvPr id="14" name="Google Shape;14;p93"/>
          <p:cNvSpPr txBox="1"/>
          <p:nvPr/>
        </p:nvSpPr>
        <p:spPr>
          <a:xfrm>
            <a:off x="0" y="4869656"/>
            <a:ext cx="3886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© 2018  </a:t>
            </a:r>
            <a:r>
              <a:rPr lang="en-US" sz="1000" b="1" i="0" u="none" strike="noStrike" cap="none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DataMites</a:t>
            </a:r>
            <a:r>
              <a:rPr lang="en-US" sz="1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™. All Rights Reserved | www.datamites.com</a:t>
            </a:r>
            <a:endParaRPr sz="10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93"/>
          <p:cNvSpPr txBox="1">
            <a:spLocks noGrp="1"/>
          </p:cNvSpPr>
          <p:nvPr>
            <p:ph type="ftr" idx="11"/>
          </p:nvPr>
        </p:nvSpPr>
        <p:spPr>
          <a:xfrm>
            <a:off x="3810000" y="4869656"/>
            <a:ext cx="41148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ftr" idx="4294967295"/>
          </p:nvPr>
        </p:nvSpPr>
        <p:spPr>
          <a:xfrm>
            <a:off x="3810000" y="4869656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b="0" dirty="0">
                <a:solidFill>
                  <a:schemeClr val="bg1"/>
                </a:solidFill>
              </a:rPr>
              <a:t>VERSION CONTROL WITH GIT </a:t>
            </a:r>
          </a:p>
        </p:txBody>
      </p:sp>
      <p:sp>
        <p:nvSpPr>
          <p:cNvPr id="88" name="Google Shape;88;p1"/>
          <p:cNvSpPr txBox="1">
            <a:spLocks noGrp="1"/>
          </p:cNvSpPr>
          <p:nvPr>
            <p:ph type="sldNum" idx="12"/>
          </p:nvPr>
        </p:nvSpPr>
        <p:spPr>
          <a:xfrm>
            <a:off x="8610600" y="4850606"/>
            <a:ext cx="3810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1</a:t>
            </a:fld>
            <a:endParaRPr dirty="0"/>
          </a:p>
        </p:txBody>
      </p:sp>
      <p:sp>
        <p:nvSpPr>
          <p:cNvPr id="89" name="Google Shape;89;p1"/>
          <p:cNvSpPr txBox="1"/>
          <p:nvPr/>
        </p:nvSpPr>
        <p:spPr>
          <a:xfrm>
            <a:off x="991798" y="1075420"/>
            <a:ext cx="693300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4000" b="0" i="0" u="none" strike="noStrike" cap="none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VERSION CONTROL WITH GIT </a:t>
            </a:r>
            <a:endParaRPr sz="40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34200" y="116292"/>
            <a:ext cx="1981200" cy="512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1"/>
          <p:cNvGrpSpPr/>
          <p:nvPr/>
        </p:nvGrpSpPr>
        <p:grpSpPr>
          <a:xfrm>
            <a:off x="39452" y="4887289"/>
            <a:ext cx="987893" cy="206033"/>
            <a:chOff x="-906263" y="5006359"/>
            <a:chExt cx="987893" cy="206033"/>
          </a:xfrm>
        </p:grpSpPr>
        <p:pic>
          <p:nvPicPr>
            <p:cNvPr id="92" name="Google Shape;92;p1" descr="C:\Users\DMS19\Pictures\blue line .png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3" name="Google Shape;93;p1"/>
            <p:cNvSpPr txBox="1"/>
            <p:nvPr/>
          </p:nvSpPr>
          <p:spPr>
            <a:xfrm>
              <a:off x="-906263" y="5006359"/>
              <a:ext cx="987893" cy="58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4" name="Google Shape;94;p1"/>
          <p:cNvPicPr preferRelativeResize="0"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337" y="2229825"/>
            <a:ext cx="1771650" cy="1771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10</a:t>
            </a:fld>
            <a:endParaRPr dirty="0"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6" name="Google Shape;206;g20321119012_0_0"/>
          <p:cNvSpPr txBox="1">
            <a:spLocks noGrp="1"/>
          </p:cNvSpPr>
          <p:nvPr>
            <p:ph type="body" idx="1"/>
          </p:nvPr>
        </p:nvSpPr>
        <p:spPr>
          <a:xfrm>
            <a:off x="0" y="723900"/>
            <a:ext cx="9144000" cy="41633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Branching</a:t>
            </a:r>
            <a:r>
              <a:rPr lang="en-US" sz="1800" dirty="0"/>
              <a:t> in Git allows you to create separate lines of development for features, bug fixes, or experiments, while keeping your main codebase (usually in the master branch) stable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Calibri" panose="020F0502020204030204" pitchFamily="34" charset="0"/>
              </a:rPr>
              <a:t>To Create a new branch: git branch new-feature </a:t>
            </a:r>
          </a:p>
          <a:p>
            <a:pPr marL="971550" lvl="1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latin typeface="+mn-lt"/>
                <a:cs typeface="Calibri" panose="020F0502020204030204" pitchFamily="34" charset="0"/>
              </a:rPr>
              <a:t>To Switch to the new branch: git checkout </a:t>
            </a:r>
            <a:r>
              <a:rPr lang="en-US" sz="1400" dirty="0" smtClean="0">
                <a:latin typeface="+mn-lt"/>
                <a:cs typeface="Calibri" panose="020F0502020204030204" pitchFamily="34" charset="0"/>
              </a:rPr>
              <a:t>new-feature</a:t>
            </a:r>
            <a:endParaRPr lang="en-US" sz="1400" dirty="0" smtClean="0">
              <a:latin typeface="+mn-lt"/>
            </a:endParaRP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dirty="0"/>
              <a:t>Git </a:t>
            </a:r>
            <a:r>
              <a:rPr lang="en-US" sz="1800" b="1" dirty="0"/>
              <a:t>tagging</a:t>
            </a:r>
            <a:r>
              <a:rPr lang="en-US" sz="1800" dirty="0"/>
              <a:t> is a way to mark specific points in your Git history, often used to identify releases or important milestones in the </a:t>
            </a:r>
            <a:r>
              <a:rPr lang="en-US" sz="1800" dirty="0" smtClean="0"/>
              <a:t>project.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lang="en-US" sz="1800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Merging</a:t>
            </a:r>
            <a:r>
              <a:rPr lang="en-US" sz="1800" dirty="0"/>
              <a:t> in Git is the process of combining changes from one branch into another. This is commonly used to integrate feature branches into the main </a:t>
            </a:r>
            <a:r>
              <a:rPr lang="en-US" sz="1800" dirty="0" smtClean="0"/>
              <a:t>codebase i.e., to master branch.</a:t>
            </a:r>
          </a:p>
          <a:p>
            <a:pPr marL="685800" lvl="1" indent="0" algn="just">
              <a:buNone/>
            </a:pPr>
            <a:endParaRPr lang="en-US" sz="1400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70C0"/>
              </a:buClr>
              <a:buSzPts val="3200"/>
            </a:pPr>
            <a:r>
              <a:rPr lang="en-US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GIT BRANCHING, TAGGING AND MERGING</a:t>
            </a:r>
          </a:p>
        </p:txBody>
      </p:sp>
    </p:spTree>
    <p:extLst>
      <p:ext uri="{BB962C8B-B14F-4D97-AF65-F5344CB8AC3E}">
        <p14:creationId xmlns:p14="http://schemas.microsoft.com/office/powerpoint/2010/main" val="176254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11</a:t>
            </a:fld>
            <a:endParaRPr dirty="0"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6" name="Google Shape;206;g20321119012_0_0"/>
          <p:cNvSpPr txBox="1">
            <a:spLocks noGrp="1"/>
          </p:cNvSpPr>
          <p:nvPr>
            <p:ph type="body" idx="1"/>
          </p:nvPr>
        </p:nvSpPr>
        <p:spPr>
          <a:xfrm>
            <a:off x="158400" y="921600"/>
            <a:ext cx="8833200" cy="3803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Free and Open Source:- </a:t>
            </a:r>
            <a:r>
              <a:rPr lang="en-US" sz="1800" dirty="0" smtClean="0"/>
              <a:t>Its free and Open Source Service.</a:t>
            </a:r>
            <a:endParaRPr lang="en-US" sz="1800" b="1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Fast and Small:- </a:t>
            </a:r>
            <a:r>
              <a:rPr lang="en-US" sz="1800" dirty="0" smtClean="0"/>
              <a:t>As most of the operations are performed locally, therefore it is fast.</a:t>
            </a:r>
            <a:endParaRPr lang="en-US" sz="1800" b="1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Security:- </a:t>
            </a:r>
            <a:r>
              <a:rPr lang="en-US" sz="1800" dirty="0" smtClean="0"/>
              <a:t>git uses a common Cryptographic hash function called Secure hash function(SHA1), So it’s very Secure.</a:t>
            </a:r>
            <a:endParaRPr lang="en-US" sz="1800" b="1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No-need of Powerful Hardware:- </a:t>
            </a:r>
            <a:r>
              <a:rPr lang="en-US" sz="1800" dirty="0"/>
              <a:t>With </a:t>
            </a:r>
            <a:r>
              <a:rPr lang="en-US" sz="1800" dirty="0" smtClean="0"/>
              <a:t>Git, we can </a:t>
            </a:r>
            <a:r>
              <a:rPr lang="en-US" sz="1800" dirty="0"/>
              <a:t>easily work with large codebases, collaborate with other developers, and manage complex branching and merging workflows, all without needing a powerful machine.</a:t>
            </a:r>
            <a:endParaRPr lang="en-US" sz="1800" b="1" dirty="0" smtClean="0"/>
          </a:p>
          <a:p>
            <a:pPr marL="228600" indent="0" algn="just">
              <a:buNone/>
            </a:pPr>
            <a:endParaRPr lang="en-US" sz="1800" b="1" dirty="0" smtClean="0"/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ADVANTAGES OF USING GITHUB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562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6" name="Google Shape;206;g20321119012_0_0"/>
          <p:cNvSpPr txBox="1">
            <a:spLocks noGrp="1"/>
          </p:cNvSpPr>
          <p:nvPr>
            <p:ph type="body" idx="1"/>
          </p:nvPr>
        </p:nvSpPr>
        <p:spPr>
          <a:xfrm>
            <a:off x="-1" y="755374"/>
            <a:ext cx="9088341" cy="4131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History Tracking:</a:t>
            </a:r>
            <a:r>
              <a:rPr lang="en-US" sz="1800" dirty="0"/>
              <a:t> Maintain a record of changes made to a project, including who made them, when, and what </a:t>
            </a:r>
            <a:r>
              <a:rPr lang="en-US" sz="1800" dirty="0" smtClean="0"/>
              <a:t>changed i.e., Traceability.</a:t>
            </a:r>
            <a:r>
              <a:rPr lang="en-IN" sz="1800" dirty="0" smtClean="0"/>
              <a:t>Collaborate with others and helps in reviewing the code.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Collaboration:</a:t>
            </a:r>
            <a:r>
              <a:rPr lang="en-US" sz="1800" dirty="0"/>
              <a:t> Enable multiple developers to work on a project simultaneously, coordinating efforts and avoiding conflicts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Code Backup: </a:t>
            </a:r>
            <a:r>
              <a:rPr lang="en-US" sz="1800" dirty="0"/>
              <a:t>Provide secure backups of project files to prevent data loss</a:t>
            </a:r>
            <a:r>
              <a:rPr lang="en-US" sz="1800" dirty="0" smtClean="0"/>
              <a:t>.</a:t>
            </a:r>
            <a:endParaRPr lang="en-US" sz="1800" b="1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Feature Development:</a:t>
            </a:r>
            <a:r>
              <a:rPr lang="en-US" sz="1800" dirty="0" smtClean="0"/>
              <a:t> Allow for the development of new features without impacting the main project.</a:t>
            </a:r>
          </a:p>
          <a:p>
            <a:r>
              <a:rPr lang="en-US" sz="1800" b="1" dirty="0"/>
              <a:t>Code Review</a:t>
            </a:r>
            <a:r>
              <a:rPr lang="en-US" sz="1800" dirty="0"/>
              <a:t>: Facilitate </a:t>
            </a:r>
            <a:r>
              <a:rPr lang="en-US" sz="1800" dirty="0" smtClean="0"/>
              <a:t>peer code </a:t>
            </a:r>
            <a:r>
              <a:rPr lang="en-US" sz="1800" dirty="0"/>
              <a:t>review to ensure code quality and identify issues early.</a:t>
            </a:r>
          </a:p>
          <a:p>
            <a:pPr marL="114300" indent="0">
              <a:buNone/>
            </a:pPr>
            <a:r>
              <a:rPr lang="en-US" sz="1800" dirty="0"/>
              <a:t/>
            </a:r>
            <a:br>
              <a:rPr lang="en-US" sz="1800" dirty="0"/>
            </a:br>
            <a:endParaRPr sz="1800" dirty="0"/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PURPOSE OF VERSION CONTROL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2053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6" name="Google Shape;206;g20321119012_0_0"/>
          <p:cNvSpPr txBox="1">
            <a:spLocks noGrp="1"/>
          </p:cNvSpPr>
          <p:nvPr>
            <p:ph type="body" idx="1"/>
          </p:nvPr>
        </p:nvSpPr>
        <p:spPr>
          <a:xfrm>
            <a:off x="39452" y="726831"/>
            <a:ext cx="8952148" cy="41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Git is a source </a:t>
            </a:r>
            <a:r>
              <a:rPr lang="en-US" sz="2000" dirty="0" smtClean="0"/>
              <a:t>code management software.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Git </a:t>
            </a:r>
            <a:r>
              <a:rPr lang="en-US" sz="2000" dirty="0"/>
              <a:t>is a command-line </a:t>
            </a:r>
            <a:r>
              <a:rPr lang="en-US" sz="2000" dirty="0" smtClean="0"/>
              <a:t>tool i.e., A software which is maintained by Linux.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Git is Software but </a:t>
            </a:r>
            <a:r>
              <a:rPr lang="en-US" sz="2000" dirty="0" err="1" smtClean="0"/>
              <a:t>Github</a:t>
            </a:r>
            <a:r>
              <a:rPr lang="en-US" sz="2000" dirty="0" smtClean="0"/>
              <a:t>, </a:t>
            </a:r>
            <a:r>
              <a:rPr lang="en-US" sz="2000" dirty="0" err="1" smtClean="0"/>
              <a:t>Gitlab</a:t>
            </a:r>
            <a:r>
              <a:rPr lang="en-US" sz="2000" dirty="0" smtClean="0"/>
              <a:t>, </a:t>
            </a:r>
            <a:r>
              <a:rPr lang="en-US" sz="2000" dirty="0" err="1" smtClean="0"/>
              <a:t>Bitbucket</a:t>
            </a:r>
            <a:r>
              <a:rPr lang="en-US" sz="2000" dirty="0" smtClean="0"/>
              <a:t>, etc…are all Services.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2000" dirty="0"/>
              <a:t>It is </a:t>
            </a:r>
            <a:r>
              <a:rPr lang="en-US" sz="2000" b="1" dirty="0"/>
              <a:t>Distributed </a:t>
            </a:r>
            <a:r>
              <a:rPr lang="en-US" sz="2000" dirty="0"/>
              <a:t>version control system, meaning that each user has a copy of the entire project history on their local machine.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endParaRPr sz="2400" dirty="0"/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GIT INTRODUCTION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689198"/>
            <a:ext cx="4157784" cy="211406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8" t="11014" r="-228" b="9767"/>
          <a:stretch/>
        </p:blipFill>
        <p:spPr>
          <a:xfrm>
            <a:off x="4688082" y="2689198"/>
            <a:ext cx="4303517" cy="219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DISTRIBUTED VERSION CONTROL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00" y="830127"/>
            <a:ext cx="5896800" cy="3899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876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6" name="Google Shape;206;g20321119012_0_0"/>
          <p:cNvSpPr txBox="1">
            <a:spLocks noGrp="1"/>
          </p:cNvSpPr>
          <p:nvPr>
            <p:ph type="body" idx="1"/>
          </p:nvPr>
        </p:nvSpPr>
        <p:spPr>
          <a:xfrm>
            <a:off x="0" y="726831"/>
            <a:ext cx="9144000" cy="412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Repository:</a:t>
            </a:r>
            <a:r>
              <a:rPr lang="en-US" sz="1800" dirty="0"/>
              <a:t> A Git repository is a place where Git stores all the versions of your project's files and </a:t>
            </a:r>
            <a:r>
              <a:rPr lang="en-US" sz="1800" dirty="0" smtClean="0"/>
              <a:t>directories.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Working Directory: </a:t>
            </a:r>
            <a:r>
              <a:rPr lang="en-US" sz="1800" dirty="0"/>
              <a:t>Where you see files physically and can do modification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Staging Area (Index): </a:t>
            </a:r>
            <a:r>
              <a:rPr lang="en-US" sz="1800" dirty="0"/>
              <a:t>The staging area is an intermediate area where you can selectively choose which changes to include in your next commit.</a:t>
            </a:r>
            <a:endParaRPr lang="en-US" sz="1800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Commit</a:t>
            </a:r>
            <a:r>
              <a:rPr lang="en-US" sz="1800" b="1" dirty="0"/>
              <a:t>: </a:t>
            </a:r>
            <a:r>
              <a:rPr lang="en-US" sz="1800" dirty="0"/>
              <a:t>A commit is a snapshot of your repository at a specific point in time. It records the changes made to </a:t>
            </a:r>
            <a:r>
              <a:rPr lang="en-US" sz="1800" dirty="0" smtClean="0"/>
              <a:t>the local repository.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Commit Id/Version-Id: </a:t>
            </a:r>
            <a:r>
              <a:rPr lang="en-US" sz="1800" dirty="0"/>
              <a:t>Reference to identify each change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Snapshot: </a:t>
            </a:r>
            <a:r>
              <a:rPr lang="en-US" sz="1800" dirty="0"/>
              <a:t>Represent some data of particular time. It is always incremental i.e., It stores the changes only, not the entire data.	</a:t>
            </a:r>
            <a:endParaRPr lang="en-US" sz="1800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Tag: </a:t>
            </a:r>
            <a:r>
              <a:rPr lang="en-US" sz="1800" dirty="0"/>
              <a:t>Tag assign a meaningful name with a specific version in the Repository. It's used to mark significant points in a project's history, such as releases or milestones</a:t>
            </a:r>
            <a:r>
              <a:rPr lang="en-US" sz="1800" dirty="0" smtClean="0"/>
              <a:t>.</a:t>
            </a:r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TERMINOLOGIES IN GIT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1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6" name="Google Shape;206;g20321119012_0_0"/>
          <p:cNvSpPr txBox="1">
            <a:spLocks noGrp="1"/>
          </p:cNvSpPr>
          <p:nvPr>
            <p:ph type="body" idx="1"/>
          </p:nvPr>
        </p:nvSpPr>
        <p:spPr>
          <a:xfrm>
            <a:off x="0" y="711200"/>
            <a:ext cx="9144000" cy="4176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Pull: </a:t>
            </a:r>
            <a:r>
              <a:rPr lang="en-US" sz="1800" dirty="0"/>
              <a:t>Pulling is the process of retrieving changes from a remote repository </a:t>
            </a:r>
            <a:r>
              <a:rPr lang="en-US" sz="1800" dirty="0" smtClean="0"/>
              <a:t>to a Local Machine.</a:t>
            </a:r>
            <a:endParaRPr lang="en-US" sz="1800" dirty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Push: </a:t>
            </a:r>
            <a:r>
              <a:rPr lang="en-US" sz="1800" dirty="0"/>
              <a:t>Pushing is the process of sending your local changes to a </a:t>
            </a:r>
            <a:r>
              <a:rPr lang="en-US" sz="1800" dirty="0" smtClean="0"/>
              <a:t>remote or Central </a:t>
            </a:r>
            <a:r>
              <a:rPr lang="en-US" sz="1800" dirty="0"/>
              <a:t>(global)repository. </a:t>
            </a:r>
            <a:endParaRPr lang="en-US" sz="1800" dirty="0" smtClean="0"/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Server: </a:t>
            </a:r>
            <a:r>
              <a:rPr lang="en-US" sz="1800" dirty="0" smtClean="0"/>
              <a:t>It stores all Repositories.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Branch: </a:t>
            </a:r>
            <a:r>
              <a:rPr lang="en-US" sz="1800" dirty="0"/>
              <a:t>A branch in Git is a parallel version of a codebase that enables multiple developers to work on different aspects of a project simultaneously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/>
              <a:t>Master (Main) Branch: </a:t>
            </a:r>
            <a:r>
              <a:rPr lang="en-US" sz="1800" dirty="0"/>
              <a:t>The master (or main) branch is the default branch in Git, and it typically represents the latest stable version of the project</a:t>
            </a:r>
            <a:r>
              <a:rPr lang="en-US" sz="1800" dirty="0" smtClean="0"/>
              <a:t>.</a:t>
            </a:r>
          </a:p>
          <a:p>
            <a:r>
              <a:rPr lang="en-US" sz="1800" b="1" dirty="0" smtClean="0"/>
              <a:t>Fork</a:t>
            </a:r>
            <a:r>
              <a:rPr lang="en-US" sz="1800" dirty="0" smtClean="0"/>
              <a:t>: Forking </a:t>
            </a:r>
            <a:r>
              <a:rPr lang="en-US" sz="1800" dirty="0"/>
              <a:t>a repository creates a copy of it under your account, allowing you to make changes independently of the original repository.</a:t>
            </a:r>
          </a:p>
          <a:p>
            <a:r>
              <a:rPr lang="en-US" sz="1800" b="1" dirty="0" smtClean="0"/>
              <a:t>HEAD</a:t>
            </a:r>
            <a:r>
              <a:rPr lang="en-US" sz="1800" dirty="0" smtClean="0"/>
              <a:t>: It is </a:t>
            </a:r>
            <a:r>
              <a:rPr lang="en-US" sz="1800" dirty="0"/>
              <a:t>a symbolic reference to the currently checked out branch or commit. It represents your current working state</a:t>
            </a:r>
            <a:r>
              <a:rPr lang="en-US" sz="1800" dirty="0" smtClean="0"/>
              <a:t>.</a:t>
            </a:r>
            <a:endParaRPr lang="en-US" sz="1800" dirty="0"/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TERMINOLOGIES IN GIT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66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GIT WORKFLOW AND ARCHITECTURE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50" y="784813"/>
            <a:ext cx="6088550" cy="406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252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6" name="Google Shape;206;g20321119012_0_0"/>
          <p:cNvSpPr txBox="1">
            <a:spLocks noGrp="1"/>
          </p:cNvSpPr>
          <p:nvPr>
            <p:ph type="body" idx="1"/>
          </p:nvPr>
        </p:nvSpPr>
        <p:spPr>
          <a:xfrm>
            <a:off x="0" y="726831"/>
            <a:ext cx="9144000" cy="4160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Git </a:t>
            </a:r>
            <a:r>
              <a:rPr lang="en-US" sz="1800" b="1" dirty="0" err="1" smtClean="0"/>
              <a:t>Config</a:t>
            </a:r>
            <a:r>
              <a:rPr lang="en-US" sz="1800" b="1" dirty="0" smtClean="0"/>
              <a:t>:- </a:t>
            </a:r>
            <a:r>
              <a:rPr lang="en-US" sz="1800" dirty="0" smtClean="0"/>
              <a:t>This </a:t>
            </a:r>
            <a:r>
              <a:rPr lang="en-US" sz="1800" dirty="0"/>
              <a:t>command sets the author name and email address to be used with your </a:t>
            </a:r>
            <a:r>
              <a:rPr lang="en-US" sz="1800" dirty="0" smtClean="0"/>
              <a:t>commits.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Git </a:t>
            </a:r>
            <a:r>
              <a:rPr lang="en-US" sz="1800" b="1" dirty="0" err="1" smtClean="0"/>
              <a:t>init</a:t>
            </a:r>
            <a:r>
              <a:rPr lang="en-US" sz="1800" b="1" dirty="0" smtClean="0"/>
              <a:t>:- </a:t>
            </a:r>
            <a:r>
              <a:rPr lang="en-US" sz="1800" dirty="0"/>
              <a:t>This command is used to </a:t>
            </a:r>
            <a:r>
              <a:rPr lang="en-US" sz="1800" dirty="0" smtClean="0"/>
              <a:t>initialize a </a:t>
            </a:r>
            <a:r>
              <a:rPr lang="en-US" sz="1800" dirty="0"/>
              <a:t>local repository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Git add:- </a:t>
            </a:r>
            <a:r>
              <a:rPr lang="en-US" sz="1800" dirty="0"/>
              <a:t>This command is used to add one or more files to staging (Index) area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Git commit -m:- </a:t>
            </a:r>
            <a:r>
              <a:rPr lang="en-US" sz="1800" dirty="0" smtClean="0"/>
              <a:t>This command create snapshots of </a:t>
            </a:r>
            <a:r>
              <a:rPr lang="en-US" sz="1800" dirty="0"/>
              <a:t>the file permanently in the version history with a message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Git Status:- </a:t>
            </a:r>
            <a:r>
              <a:rPr lang="en-US" sz="1800" dirty="0"/>
              <a:t>The status command is used to display the state of the working directory and the staging area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Git push:- </a:t>
            </a:r>
            <a:r>
              <a:rPr lang="en-US" sz="1800" dirty="0" smtClean="0"/>
              <a:t>This command is </a:t>
            </a:r>
            <a:r>
              <a:rPr lang="en-US" sz="1800" dirty="0"/>
              <a:t>used to upload local repository content to a remote repository</a:t>
            </a:r>
            <a:r>
              <a:rPr lang="en-US" sz="1800" dirty="0" smtClean="0"/>
              <a:t>.</a:t>
            </a:r>
          </a:p>
          <a:p>
            <a:pPr marL="514350" indent="-285750" algn="just">
              <a:buFont typeface="Arial" panose="020B0604020202020204" pitchFamily="34" charset="0"/>
              <a:buChar char="•"/>
            </a:pPr>
            <a:r>
              <a:rPr lang="en-US" sz="1800" b="1" dirty="0" smtClean="0"/>
              <a:t>Git pull:- </a:t>
            </a:r>
            <a:r>
              <a:rPr lang="en-US" sz="1800" dirty="0" smtClean="0"/>
              <a:t>This command </a:t>
            </a:r>
            <a:r>
              <a:rPr lang="en-US" sz="1800" dirty="0"/>
              <a:t>is used to receive data from GitHub. It fetches and merges changes on the remote server to your working directory</a:t>
            </a:r>
            <a:r>
              <a:rPr lang="en-US" sz="1800" dirty="0" smtClean="0"/>
              <a:t>.</a:t>
            </a:r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Font typeface="Calibri"/>
              <a:buNone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IMPORTANT COMMANDS IN GIT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18397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0321119012_0_0"/>
          <p:cNvSpPr txBox="1">
            <a:spLocks noGrp="1"/>
          </p:cNvSpPr>
          <p:nvPr>
            <p:ph type="sldNum" idx="12"/>
          </p:nvPr>
        </p:nvSpPr>
        <p:spPr>
          <a:xfrm>
            <a:off x="8458200" y="4850606"/>
            <a:ext cx="533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grpSp>
        <p:nvGrpSpPr>
          <p:cNvPr id="202" name="Google Shape;202;g20321119012_0_0"/>
          <p:cNvGrpSpPr/>
          <p:nvPr/>
        </p:nvGrpSpPr>
        <p:grpSpPr>
          <a:xfrm>
            <a:off x="39452" y="4887289"/>
            <a:ext cx="987900" cy="220441"/>
            <a:chOff x="-906263" y="4991951"/>
            <a:chExt cx="987900" cy="220441"/>
          </a:xfrm>
        </p:grpSpPr>
        <p:pic>
          <p:nvPicPr>
            <p:cNvPr id="203" name="Google Shape;203;g20321119012_0_0" descr="C:\Users\DMS19\Pictures\blue line 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561584" y="5039485"/>
              <a:ext cx="298538" cy="17290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4" name="Google Shape;204;g20321119012_0_0"/>
            <p:cNvSpPr txBox="1"/>
            <p:nvPr/>
          </p:nvSpPr>
          <p:spPr>
            <a:xfrm>
              <a:off x="-906263" y="4991951"/>
              <a:ext cx="987900" cy="5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0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2023</a:t>
              </a:r>
              <a:endParaRPr sz="10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5" name="Google Shape;205;g20321119012_0_0"/>
          <p:cNvSpPr txBox="1"/>
          <p:nvPr/>
        </p:nvSpPr>
        <p:spPr>
          <a:xfrm>
            <a:off x="4688083" y="4869600"/>
            <a:ext cx="4114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buSzPts val="2800"/>
            </a:pP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VERSION CONTROL WITH GIT </a:t>
            </a:r>
          </a:p>
        </p:txBody>
      </p:sp>
      <p:sp>
        <p:nvSpPr>
          <p:cNvPr id="207" name="Google Shape;207;g20321119012_0_0"/>
          <p:cNvSpPr txBox="1"/>
          <p:nvPr/>
        </p:nvSpPr>
        <p:spPr>
          <a:xfrm>
            <a:off x="533400" y="133350"/>
            <a:ext cx="7146000" cy="4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Clr>
                <a:srgbClr val="0070C0"/>
              </a:buClr>
              <a:buSzPts val="3200"/>
            </a:pP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GIT BRANCHING,</a:t>
            </a:r>
            <a:r>
              <a:rPr lang="en-IN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IN" sz="2800" dirty="0" smtClean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TAGGING </a:t>
            </a:r>
            <a:r>
              <a:rPr lang="en-IN" sz="2800" dirty="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AND MERGING</a:t>
            </a:r>
            <a:endParaRPr sz="2800" b="0" i="0" u="none" strike="noStrike" cap="none" dirty="0">
              <a:solidFill>
                <a:srgbClr val="0070C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669" y="1307730"/>
            <a:ext cx="7924800" cy="3086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611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878</Words>
  <Application>Microsoft Office PowerPoint</Application>
  <PresentationFormat>On-screen Show (16:9)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Ashok HOME</dc:creator>
  <cp:lastModifiedBy>AKCLAP-19</cp:lastModifiedBy>
  <cp:revision>30</cp:revision>
  <dcterms:created xsi:type="dcterms:W3CDTF">2006-08-16T00:00:00Z</dcterms:created>
  <dcterms:modified xsi:type="dcterms:W3CDTF">2023-10-15T21:09:35Z</dcterms:modified>
</cp:coreProperties>
</file>