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2" r:id="rId13"/>
    <p:sldId id="267" r:id="rId14"/>
    <p:sldId id="268" r:id="rId15"/>
    <p:sldId id="269"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80" autoAdjust="0"/>
    <p:restoredTop sz="94660"/>
  </p:normalViewPr>
  <p:slideViewPr>
    <p:cSldViewPr snapToGrid="0">
      <p:cViewPr varScale="1">
        <p:scale>
          <a:sx n="113" d="100"/>
          <a:sy n="113" d="100"/>
        </p:scale>
        <p:origin x="51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4AD65B17-28C6-4DD8-BB52-D32EF3ED1B2E}" type="datetimeFigureOut">
              <a:rPr lang="en-US" smtClean="0"/>
              <a:t>9/6/2013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5EDF63-8633-439B-B2C0-8E61F633D470}" type="slidenum">
              <a:rPr lang="en-US" smtClean="0"/>
              <a:t>‹#›</a:t>
            </a:fld>
            <a:endParaRPr lang="en-US"/>
          </a:p>
        </p:txBody>
      </p:sp>
    </p:spTree>
    <p:extLst>
      <p:ext uri="{BB962C8B-B14F-4D97-AF65-F5344CB8AC3E}">
        <p14:creationId xmlns:p14="http://schemas.microsoft.com/office/powerpoint/2010/main" val="1625247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D65B17-28C6-4DD8-BB52-D32EF3ED1B2E}" type="datetimeFigureOut">
              <a:rPr lang="en-US" smtClean="0"/>
              <a:t>9/6/2013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5EDF63-8633-439B-B2C0-8E61F633D470}" type="slidenum">
              <a:rPr lang="en-US" smtClean="0"/>
              <a:t>‹#›</a:t>
            </a:fld>
            <a:endParaRPr lang="en-US"/>
          </a:p>
        </p:txBody>
      </p:sp>
    </p:spTree>
    <p:extLst>
      <p:ext uri="{BB962C8B-B14F-4D97-AF65-F5344CB8AC3E}">
        <p14:creationId xmlns:p14="http://schemas.microsoft.com/office/powerpoint/2010/main" val="3674823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D65B17-28C6-4DD8-BB52-D32EF3ED1B2E}" type="datetimeFigureOut">
              <a:rPr lang="en-US" smtClean="0"/>
              <a:t>9/6/2013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5EDF63-8633-439B-B2C0-8E61F633D470}" type="slidenum">
              <a:rPr lang="en-US" smtClean="0"/>
              <a:t>‹#›</a:t>
            </a:fld>
            <a:endParaRPr lang="en-US"/>
          </a:p>
        </p:txBody>
      </p:sp>
    </p:spTree>
    <p:extLst>
      <p:ext uri="{BB962C8B-B14F-4D97-AF65-F5344CB8AC3E}">
        <p14:creationId xmlns:p14="http://schemas.microsoft.com/office/powerpoint/2010/main" val="3638273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AD65B17-28C6-4DD8-BB52-D32EF3ED1B2E}" type="datetimeFigureOut">
              <a:rPr lang="en-US" smtClean="0"/>
              <a:t>9/6/2013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5EDF63-8633-439B-B2C0-8E61F633D470}" type="slidenum">
              <a:rPr lang="en-US" smtClean="0"/>
              <a:t>‹#›</a:t>
            </a:fld>
            <a:endParaRPr lang="en-US"/>
          </a:p>
        </p:txBody>
      </p:sp>
    </p:spTree>
    <p:extLst>
      <p:ext uri="{BB962C8B-B14F-4D97-AF65-F5344CB8AC3E}">
        <p14:creationId xmlns:p14="http://schemas.microsoft.com/office/powerpoint/2010/main" val="241090331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D65B17-28C6-4DD8-BB52-D32EF3ED1B2E}" type="datetimeFigureOut">
              <a:rPr lang="en-US" smtClean="0"/>
              <a:t>9/6/2013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5EDF63-8633-439B-B2C0-8E61F633D470}" type="slidenum">
              <a:rPr lang="en-US" smtClean="0"/>
              <a:t>‹#›</a:t>
            </a:fld>
            <a:endParaRPr lang="en-US"/>
          </a:p>
        </p:txBody>
      </p:sp>
    </p:spTree>
    <p:extLst>
      <p:ext uri="{BB962C8B-B14F-4D97-AF65-F5344CB8AC3E}">
        <p14:creationId xmlns:p14="http://schemas.microsoft.com/office/powerpoint/2010/main" val="233058937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AD65B17-28C6-4DD8-BB52-D32EF3ED1B2E}" type="datetimeFigureOut">
              <a:rPr lang="en-US" smtClean="0"/>
              <a:t>9/6/2013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5EDF63-8633-439B-B2C0-8E61F633D470}" type="slidenum">
              <a:rPr lang="en-US" smtClean="0"/>
              <a:t>‹#›</a:t>
            </a:fld>
            <a:endParaRPr lang="en-US"/>
          </a:p>
        </p:txBody>
      </p:sp>
    </p:spTree>
    <p:extLst>
      <p:ext uri="{BB962C8B-B14F-4D97-AF65-F5344CB8AC3E}">
        <p14:creationId xmlns:p14="http://schemas.microsoft.com/office/powerpoint/2010/main" val="314144744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lgn="ct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AD65B17-28C6-4DD8-BB52-D32EF3ED1B2E}" type="datetimeFigureOut">
              <a:rPr lang="en-US" smtClean="0"/>
              <a:t>9/6/2013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5EDF63-8633-439B-B2C0-8E61F633D470}" type="slidenum">
              <a:rPr lang="en-US" smtClean="0"/>
              <a:t>‹#›</a:t>
            </a:fld>
            <a:endParaRPr lang="en-US"/>
          </a:p>
        </p:txBody>
      </p:sp>
    </p:spTree>
    <p:extLst>
      <p:ext uri="{BB962C8B-B14F-4D97-AF65-F5344CB8AC3E}">
        <p14:creationId xmlns:p14="http://schemas.microsoft.com/office/powerpoint/2010/main" val="263405823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D65B17-28C6-4DD8-BB52-D32EF3ED1B2E}" type="datetimeFigureOut">
              <a:rPr lang="en-US" smtClean="0"/>
              <a:t>9/6/2013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5EDF63-8633-439B-B2C0-8E61F633D470}" type="slidenum">
              <a:rPr lang="en-US" smtClean="0"/>
              <a:t>‹#›</a:t>
            </a:fld>
            <a:endParaRPr lang="en-US"/>
          </a:p>
        </p:txBody>
      </p:sp>
    </p:spTree>
    <p:extLst>
      <p:ext uri="{BB962C8B-B14F-4D97-AF65-F5344CB8AC3E}">
        <p14:creationId xmlns:p14="http://schemas.microsoft.com/office/powerpoint/2010/main" val="2885219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D65B17-28C6-4DD8-BB52-D32EF3ED1B2E}" type="datetimeFigureOut">
              <a:rPr lang="en-US" smtClean="0"/>
              <a:t>9/6/2013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5EDF63-8633-439B-B2C0-8E61F633D470}" type="slidenum">
              <a:rPr lang="en-US" smtClean="0"/>
              <a:t>‹#›</a:t>
            </a:fld>
            <a:endParaRPr lang="en-US"/>
          </a:p>
        </p:txBody>
      </p:sp>
    </p:spTree>
    <p:extLst>
      <p:ext uri="{BB962C8B-B14F-4D97-AF65-F5344CB8AC3E}">
        <p14:creationId xmlns:p14="http://schemas.microsoft.com/office/powerpoint/2010/main" val="467976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D65B17-28C6-4DD8-BB52-D32EF3ED1B2E}" type="datetimeFigureOut">
              <a:rPr lang="en-US" smtClean="0"/>
              <a:t>9/6/2013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5EDF63-8633-439B-B2C0-8E61F633D470}" type="slidenum">
              <a:rPr lang="en-US" smtClean="0"/>
              <a:t>‹#›</a:t>
            </a:fld>
            <a:endParaRPr lang="en-US"/>
          </a:p>
        </p:txBody>
      </p:sp>
    </p:spTree>
    <p:extLst>
      <p:ext uri="{BB962C8B-B14F-4D97-AF65-F5344CB8AC3E}">
        <p14:creationId xmlns:p14="http://schemas.microsoft.com/office/powerpoint/2010/main" val="3593448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D65B17-28C6-4DD8-BB52-D32EF3ED1B2E}" type="datetimeFigureOut">
              <a:rPr lang="en-US" smtClean="0"/>
              <a:t>9/6/2013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5EDF63-8633-439B-B2C0-8E61F633D470}" type="slidenum">
              <a:rPr lang="en-US" smtClean="0"/>
              <a:t>‹#›</a:t>
            </a:fld>
            <a:endParaRPr lang="en-US"/>
          </a:p>
        </p:txBody>
      </p:sp>
    </p:spTree>
    <p:extLst>
      <p:ext uri="{BB962C8B-B14F-4D97-AF65-F5344CB8AC3E}">
        <p14:creationId xmlns:p14="http://schemas.microsoft.com/office/powerpoint/2010/main" val="694821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0"/>
              </a:schemeClr>
            </a:gs>
            <a:gs pos="38000">
              <a:schemeClr val="accent1">
                <a:lumMod val="75000"/>
              </a:schemeClr>
            </a:gs>
            <a:gs pos="61000">
              <a:schemeClr val="accent1"/>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defRPr>
            </a:lvl1pPr>
          </a:lstStyle>
          <a:p>
            <a:fld id="{4AD65B17-28C6-4DD8-BB52-D32EF3ED1B2E}" type="datetimeFigureOut">
              <a:rPr lang="en-US" smtClean="0"/>
              <a:pPr/>
              <a:t>9/6/2013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765EDF63-8633-439B-B2C0-8E61F633D470}" type="slidenum">
              <a:rPr lang="en-US" smtClean="0"/>
              <a:pPr/>
              <a:t>‹#›</a:t>
            </a:fld>
            <a:endParaRPr lang="en-US" dirty="0"/>
          </a:p>
        </p:txBody>
      </p:sp>
    </p:spTree>
    <p:extLst>
      <p:ext uri="{BB962C8B-B14F-4D97-AF65-F5344CB8AC3E}">
        <p14:creationId xmlns:p14="http://schemas.microsoft.com/office/powerpoint/2010/main" val="28241213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662026"/>
          </a:xfrm>
        </p:spPr>
        <p:txBody>
          <a:bodyPr/>
          <a:lstStyle/>
          <a:p>
            <a:r>
              <a:rPr lang="en-US" dirty="0" smtClean="0"/>
              <a:t>Recitation 2</a:t>
            </a:r>
            <a:endParaRPr lang="en-US" dirty="0"/>
          </a:p>
        </p:txBody>
      </p:sp>
      <p:sp>
        <p:nvSpPr>
          <p:cNvPr id="3" name="Subtitle 2"/>
          <p:cNvSpPr>
            <a:spLocks noGrp="1"/>
          </p:cNvSpPr>
          <p:nvPr>
            <p:ph type="subTitle" idx="1"/>
          </p:nvPr>
        </p:nvSpPr>
        <p:spPr/>
        <p:txBody>
          <a:bodyPr/>
          <a:lstStyle/>
          <a:p>
            <a:r>
              <a:rPr lang="en-US" dirty="0" smtClean="0"/>
              <a:t>James Wei</a:t>
            </a:r>
          </a:p>
          <a:p>
            <a:r>
              <a:rPr lang="en-US" dirty="0" smtClean="0"/>
              <a:t>Professor Peck</a:t>
            </a:r>
          </a:p>
          <a:p>
            <a:r>
              <a:rPr lang="en-US" dirty="0" smtClean="0"/>
              <a:t>9/3/2013</a:t>
            </a:r>
            <a:endParaRPr lang="en-US" dirty="0"/>
          </a:p>
        </p:txBody>
      </p:sp>
    </p:spTree>
    <p:extLst>
      <p:ext uri="{BB962C8B-B14F-4D97-AF65-F5344CB8AC3E}">
        <p14:creationId xmlns:p14="http://schemas.microsoft.com/office/powerpoint/2010/main" val="5763573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Variables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Class variables appear to be almost the same as instance variables, except they are declared with a “static” modifier.</a:t>
            </a:r>
          </a:p>
          <a:p>
            <a:r>
              <a:rPr lang="en-US" dirty="0" smtClean="0"/>
              <a:t>Example:</a:t>
            </a:r>
            <a:endParaRPr lang="en-US" dirty="0"/>
          </a:p>
          <a:p>
            <a:pPr marL="0" indent="0">
              <a:buNone/>
            </a:pPr>
            <a:r>
              <a:rPr lang="en-US" dirty="0" smtClean="0"/>
              <a:t>	public class Node </a:t>
            </a:r>
            <a:r>
              <a:rPr lang="en-US" b="1" dirty="0" smtClean="0"/>
              <a:t>{</a:t>
            </a:r>
          </a:p>
          <a:p>
            <a:pPr marL="0" indent="0">
              <a:buNone/>
            </a:pPr>
            <a:r>
              <a:rPr lang="en-US" dirty="0"/>
              <a:t>	</a:t>
            </a:r>
            <a:r>
              <a:rPr lang="en-US" dirty="0" smtClean="0"/>
              <a:t>	private static </a:t>
            </a:r>
            <a:r>
              <a:rPr lang="en-US" dirty="0" err="1" smtClean="0"/>
              <a:t>int</a:t>
            </a:r>
            <a:r>
              <a:rPr lang="en-US" dirty="0" smtClean="0"/>
              <a:t> DEFAULT_VALUE = 0;</a:t>
            </a:r>
          </a:p>
          <a:p>
            <a:pPr marL="0" indent="0">
              <a:buNone/>
            </a:pPr>
            <a:r>
              <a:rPr lang="en-US" dirty="0" smtClean="0"/>
              <a:t>		private </a:t>
            </a:r>
            <a:r>
              <a:rPr lang="en-US" dirty="0" err="1" smtClean="0"/>
              <a:t>int</a:t>
            </a:r>
            <a:r>
              <a:rPr lang="en-US" dirty="0" smtClean="0"/>
              <a:t> value;</a:t>
            </a:r>
          </a:p>
          <a:p>
            <a:pPr marL="0" indent="0">
              <a:buNone/>
            </a:pPr>
            <a:r>
              <a:rPr lang="en-US" dirty="0"/>
              <a:t>	</a:t>
            </a:r>
            <a:r>
              <a:rPr lang="en-US" dirty="0" smtClean="0"/>
              <a:t>	public Node() {</a:t>
            </a:r>
          </a:p>
          <a:p>
            <a:pPr marL="0" indent="0">
              <a:buNone/>
            </a:pPr>
            <a:r>
              <a:rPr lang="en-US" dirty="0"/>
              <a:t>	</a:t>
            </a:r>
            <a:r>
              <a:rPr lang="en-US" dirty="0" smtClean="0"/>
              <a:t>		value = DEFAULT_VALUE;</a:t>
            </a:r>
          </a:p>
          <a:p>
            <a:pPr marL="0" indent="0">
              <a:buNone/>
            </a:pPr>
            <a:r>
              <a:rPr lang="en-US" dirty="0" smtClean="0"/>
              <a:t>		}</a:t>
            </a:r>
          </a:p>
          <a:p>
            <a:pPr marL="0" indent="0">
              <a:buNone/>
            </a:pPr>
            <a:r>
              <a:rPr lang="en-US" dirty="0"/>
              <a:t>	</a:t>
            </a:r>
            <a:r>
              <a:rPr lang="en-US" b="1" dirty="0" smtClean="0"/>
              <a:t>}</a:t>
            </a:r>
          </a:p>
          <a:p>
            <a:r>
              <a:rPr lang="en-US" dirty="0" smtClean="0"/>
              <a:t>Here “DEFAULT_VALUE” is a class variable because it has the static modifier, whereas “value” is an instance variable.</a:t>
            </a:r>
          </a:p>
          <a:p>
            <a:r>
              <a:rPr lang="en-US" dirty="0" smtClean="0"/>
              <a:t>Don’t worry about what static means yet, just know that a class variable is static and that an instance variable is not.</a:t>
            </a:r>
          </a:p>
          <a:p>
            <a:pPr marL="0" indent="0">
              <a:buNone/>
            </a:pPr>
            <a:endParaRPr lang="en-US" dirty="0" smtClean="0"/>
          </a:p>
        </p:txBody>
      </p:sp>
    </p:spTree>
    <p:extLst>
      <p:ext uri="{BB962C8B-B14F-4D97-AF65-F5344CB8AC3E}">
        <p14:creationId xmlns:p14="http://schemas.microsoft.com/office/powerpoint/2010/main" val="9682568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838200" y="1825625"/>
            <a:ext cx="6519334" cy="4769908"/>
          </a:xfrm>
        </p:spPr>
        <p:txBody>
          <a:bodyPr>
            <a:normAutofit fontScale="77500" lnSpcReduction="20000"/>
          </a:bodyPr>
          <a:lstStyle/>
          <a:p>
            <a:r>
              <a:rPr lang="en-US" dirty="0" smtClean="0"/>
              <a:t>Java accesses objects by following references to those objects.</a:t>
            </a:r>
          </a:p>
          <a:p>
            <a:r>
              <a:rPr lang="en-US" dirty="0" smtClean="0"/>
              <a:t>When I execute the line, “</a:t>
            </a:r>
            <a:r>
              <a:rPr lang="en-US" dirty="0" err="1" smtClean="0"/>
              <a:t>ArrayList</a:t>
            </a:r>
            <a:r>
              <a:rPr lang="en-US" dirty="0" smtClean="0"/>
              <a:t>&lt;String&gt; list = new </a:t>
            </a:r>
            <a:r>
              <a:rPr lang="en-US" dirty="0" err="1" smtClean="0"/>
              <a:t>ArrayList</a:t>
            </a:r>
            <a:r>
              <a:rPr lang="en-US" dirty="0" smtClean="0"/>
              <a:t>&lt;&gt;();”, this is what Java creates:</a:t>
            </a:r>
          </a:p>
          <a:p>
            <a:r>
              <a:rPr lang="en-US" dirty="0" smtClean="0">
                <a:solidFill>
                  <a:schemeClr val="bg1"/>
                </a:solidFill>
              </a:rPr>
              <a:t>Now whenever we want to access the new </a:t>
            </a:r>
            <a:r>
              <a:rPr lang="en-US" dirty="0" err="1" smtClean="0">
                <a:solidFill>
                  <a:schemeClr val="bg1"/>
                </a:solidFill>
              </a:rPr>
              <a:t>ArrayList</a:t>
            </a:r>
            <a:r>
              <a:rPr lang="en-US" dirty="0" smtClean="0">
                <a:solidFill>
                  <a:schemeClr val="bg1"/>
                </a:solidFill>
              </a:rPr>
              <a:t> we just created, Java will look up the list variable, which points to the </a:t>
            </a:r>
            <a:r>
              <a:rPr lang="en-US" dirty="0" err="1" smtClean="0">
                <a:solidFill>
                  <a:schemeClr val="bg1"/>
                </a:solidFill>
              </a:rPr>
              <a:t>ArrayList</a:t>
            </a:r>
            <a:r>
              <a:rPr lang="en-US" dirty="0" smtClean="0">
                <a:solidFill>
                  <a:schemeClr val="bg1"/>
                </a:solidFill>
              </a:rPr>
              <a:t> object that resides in memory. “list” is a reference to the </a:t>
            </a:r>
            <a:r>
              <a:rPr lang="en-US" dirty="0" err="1" smtClean="0">
                <a:solidFill>
                  <a:schemeClr val="bg1"/>
                </a:solidFill>
              </a:rPr>
              <a:t>ArrayList</a:t>
            </a:r>
            <a:r>
              <a:rPr lang="en-US" dirty="0" smtClean="0">
                <a:solidFill>
                  <a:schemeClr val="bg1"/>
                </a:solidFill>
              </a:rPr>
              <a:t> object.</a:t>
            </a:r>
          </a:p>
          <a:p>
            <a:r>
              <a:rPr lang="en-US" dirty="0" smtClean="0">
                <a:solidFill>
                  <a:schemeClr val="bg1"/>
                </a:solidFill>
              </a:rPr>
              <a:t>Whenever we create a variable and assign it a value with “=“, we are actually creating a new reference. So for instance, if we now say “</a:t>
            </a:r>
            <a:r>
              <a:rPr lang="en-US" dirty="0" err="1" smtClean="0">
                <a:solidFill>
                  <a:schemeClr val="bg1"/>
                </a:solidFill>
              </a:rPr>
              <a:t>ArrayList</a:t>
            </a:r>
            <a:r>
              <a:rPr lang="en-US" dirty="0" smtClean="0">
                <a:solidFill>
                  <a:schemeClr val="bg1"/>
                </a:solidFill>
              </a:rPr>
              <a:t>&lt;String&gt; </a:t>
            </a:r>
            <a:r>
              <a:rPr lang="en-US" dirty="0" err="1" smtClean="0">
                <a:solidFill>
                  <a:schemeClr val="bg1"/>
                </a:solidFill>
              </a:rPr>
              <a:t>otherList</a:t>
            </a:r>
            <a:r>
              <a:rPr lang="en-US" dirty="0" smtClean="0">
                <a:solidFill>
                  <a:schemeClr val="bg1"/>
                </a:solidFill>
              </a:rPr>
              <a:t> = list;”, we will get the following:</a:t>
            </a:r>
          </a:p>
          <a:p>
            <a:r>
              <a:rPr lang="en-US" dirty="0" smtClean="0">
                <a:solidFill>
                  <a:schemeClr val="bg1"/>
                </a:solidFill>
              </a:rPr>
              <a:t>Now we have two references, “list” and “</a:t>
            </a:r>
            <a:r>
              <a:rPr lang="en-US" dirty="0" err="1" smtClean="0">
                <a:solidFill>
                  <a:schemeClr val="bg1"/>
                </a:solidFill>
              </a:rPr>
              <a:t>otherList</a:t>
            </a:r>
            <a:r>
              <a:rPr lang="en-US" dirty="0" smtClean="0">
                <a:solidFill>
                  <a:schemeClr val="bg1"/>
                </a:solidFill>
              </a:rPr>
              <a:t>”, which both reference the same object in memory. Thus, changing “list” will also change “</a:t>
            </a:r>
            <a:r>
              <a:rPr lang="en-US" dirty="0" err="1" smtClean="0">
                <a:solidFill>
                  <a:schemeClr val="bg1"/>
                </a:solidFill>
              </a:rPr>
              <a:t>otherList</a:t>
            </a:r>
            <a:r>
              <a:rPr lang="en-US" dirty="0" smtClean="0">
                <a:solidFill>
                  <a:schemeClr val="bg1"/>
                </a:solidFill>
              </a:rPr>
              <a:t>”, and </a:t>
            </a:r>
            <a:r>
              <a:rPr lang="en-US" dirty="0" err="1" smtClean="0">
                <a:solidFill>
                  <a:schemeClr val="bg1"/>
                </a:solidFill>
              </a:rPr>
              <a:t>vica</a:t>
            </a:r>
            <a:r>
              <a:rPr lang="en-US" dirty="0" smtClean="0">
                <a:solidFill>
                  <a:schemeClr val="bg1"/>
                </a:solidFill>
              </a:rPr>
              <a:t> versa.</a:t>
            </a:r>
          </a:p>
          <a:p>
            <a:endParaRPr lang="en-US" dirty="0" smtClean="0"/>
          </a:p>
          <a:p>
            <a:endParaRPr lang="en-US" dirty="0" smtClean="0"/>
          </a:p>
          <a:p>
            <a:pPr marL="0" indent="0">
              <a:buNone/>
            </a:pPr>
            <a:endParaRPr lang="en-US" dirty="0" smtClean="0"/>
          </a:p>
          <a:p>
            <a:pPr marL="0" indent="0">
              <a:buNone/>
            </a:pPr>
            <a:endParaRPr lang="en-US" dirty="0"/>
          </a:p>
        </p:txBody>
      </p:sp>
      <p:sp>
        <p:nvSpPr>
          <p:cNvPr id="5" name="Rectangle 4"/>
          <p:cNvSpPr/>
          <p:nvPr/>
        </p:nvSpPr>
        <p:spPr>
          <a:xfrm>
            <a:off x="7497233" y="2786324"/>
            <a:ext cx="778934" cy="609599"/>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list</a:t>
            </a:r>
            <a:endParaRPr lang="en-US" dirty="0"/>
          </a:p>
        </p:txBody>
      </p:sp>
      <p:sp>
        <p:nvSpPr>
          <p:cNvPr id="6" name="Rectangle 5"/>
          <p:cNvSpPr/>
          <p:nvPr/>
        </p:nvSpPr>
        <p:spPr>
          <a:xfrm>
            <a:off x="9707032" y="2691870"/>
            <a:ext cx="1071034" cy="798511"/>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Empty </a:t>
            </a:r>
            <a:r>
              <a:rPr lang="en-US" dirty="0" err="1" smtClean="0"/>
              <a:t>ArrayList</a:t>
            </a:r>
            <a:endParaRPr lang="en-US" dirty="0"/>
          </a:p>
        </p:txBody>
      </p:sp>
      <p:sp>
        <p:nvSpPr>
          <p:cNvPr id="10" name="Rectangle 9"/>
          <p:cNvSpPr/>
          <p:nvPr/>
        </p:nvSpPr>
        <p:spPr>
          <a:xfrm>
            <a:off x="9287931" y="2556933"/>
            <a:ext cx="1896535" cy="3014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287931" y="2277533"/>
            <a:ext cx="1896535" cy="279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Memory (Heap)</a:t>
            </a:r>
            <a:endParaRPr lang="en-US" dirty="0"/>
          </a:p>
        </p:txBody>
      </p:sp>
      <p:cxnSp>
        <p:nvCxnSpPr>
          <p:cNvPr id="17" name="Straight Arrow Connector 16"/>
          <p:cNvCxnSpPr/>
          <p:nvPr/>
        </p:nvCxnSpPr>
        <p:spPr>
          <a:xfrm>
            <a:off x="8415866" y="3091124"/>
            <a:ext cx="11514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Rectangle 18"/>
          <p:cNvSpPr/>
          <p:nvPr/>
        </p:nvSpPr>
        <p:spPr>
          <a:xfrm>
            <a:off x="7497233" y="3582190"/>
            <a:ext cx="778934" cy="609599"/>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err="1" smtClean="0"/>
              <a:t>otherList</a:t>
            </a:r>
            <a:endParaRPr lang="en-US" dirty="0"/>
          </a:p>
        </p:txBody>
      </p:sp>
      <p:cxnSp>
        <p:nvCxnSpPr>
          <p:cNvPr id="21" name="Straight Arrow Connector 20"/>
          <p:cNvCxnSpPr/>
          <p:nvPr/>
        </p:nvCxnSpPr>
        <p:spPr>
          <a:xfrm flipV="1">
            <a:off x="8415866" y="3395923"/>
            <a:ext cx="1151467" cy="4910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59021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500"/>
                                        <p:tgtEl>
                                          <p:spTgt spid="19"/>
                                        </p:tgtEl>
                                      </p:cBhvr>
                                    </p:animEffect>
                                  </p:childTnLst>
                                </p:cTn>
                              </p:par>
                              <p:par>
                                <p:cTn id="30" presetID="10" presetClass="entr" presetSubtype="0" fill="hold"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Go to this link to submit your answers: </a:t>
            </a:r>
            <a:r>
              <a:rPr lang="en-US" dirty="0"/>
              <a:t>http://goo.gl/kbsjVq</a:t>
            </a:r>
            <a:endParaRPr lang="en-US" dirty="0"/>
          </a:p>
        </p:txBody>
      </p:sp>
    </p:spTree>
    <p:extLst>
      <p:ext uri="{BB962C8B-B14F-4D97-AF65-F5344CB8AC3E}">
        <p14:creationId xmlns:p14="http://schemas.microsoft.com/office/powerpoint/2010/main" val="2261603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sz="half" idx="1"/>
          </p:nvPr>
        </p:nvSpPr>
        <p:spPr/>
        <p:txBody>
          <a:bodyPr>
            <a:normAutofit fontScale="55000" lnSpcReduction="20000"/>
          </a:bodyPr>
          <a:lstStyle/>
          <a:p>
            <a:pPr>
              <a:lnSpc>
                <a:spcPct val="70000"/>
              </a:lnSpc>
            </a:pPr>
            <a:r>
              <a:rPr lang="en-US" dirty="0" smtClean="0"/>
              <a:t>Consider the following code:</a:t>
            </a:r>
          </a:p>
          <a:p>
            <a:pPr marL="0" indent="0">
              <a:lnSpc>
                <a:spcPct val="70000"/>
              </a:lnSpc>
              <a:buNone/>
              <a:tabLst>
                <a:tab pos="457200" algn="l"/>
                <a:tab pos="914400" algn="l"/>
                <a:tab pos="1371600" algn="l"/>
              </a:tabLst>
            </a:pPr>
            <a:r>
              <a:rPr lang="en-US" dirty="0"/>
              <a:t>	</a:t>
            </a:r>
            <a:r>
              <a:rPr lang="en-US" dirty="0" smtClean="0"/>
              <a:t>public class Rec2Example {</a:t>
            </a:r>
          </a:p>
          <a:p>
            <a:pPr marL="0" indent="0">
              <a:lnSpc>
                <a:spcPct val="70000"/>
              </a:lnSpc>
              <a:buNone/>
              <a:tabLst>
                <a:tab pos="457200" algn="l"/>
                <a:tab pos="914400" algn="l"/>
                <a:tab pos="1371600" algn="l"/>
              </a:tabLst>
            </a:pPr>
            <a:r>
              <a:rPr lang="en-US" dirty="0"/>
              <a:t>	</a:t>
            </a:r>
            <a:r>
              <a:rPr lang="en-US" dirty="0" smtClean="0"/>
              <a:t>	private </a:t>
            </a:r>
            <a:r>
              <a:rPr lang="en-US" dirty="0" err="1" smtClean="0"/>
              <a:t>int</a:t>
            </a:r>
            <a:r>
              <a:rPr lang="en-US" dirty="0" smtClean="0"/>
              <a:t> </a:t>
            </a:r>
            <a:r>
              <a:rPr lang="en-US" dirty="0" err="1" smtClean="0"/>
              <a:t>myA</a:t>
            </a:r>
            <a:r>
              <a:rPr lang="en-US" dirty="0" smtClean="0"/>
              <a:t>;</a:t>
            </a:r>
          </a:p>
          <a:p>
            <a:pPr marL="0" indent="0">
              <a:lnSpc>
                <a:spcPct val="70000"/>
              </a:lnSpc>
              <a:buNone/>
              <a:tabLst>
                <a:tab pos="457200" algn="l"/>
                <a:tab pos="914400" algn="l"/>
                <a:tab pos="1371600" algn="l"/>
              </a:tabLst>
            </a:pPr>
            <a:r>
              <a:rPr lang="en-US" dirty="0"/>
              <a:t>	</a:t>
            </a:r>
            <a:r>
              <a:rPr lang="en-US" dirty="0" smtClean="0"/>
              <a:t>	private </a:t>
            </a:r>
            <a:r>
              <a:rPr lang="en-US" dirty="0" err="1" smtClean="0"/>
              <a:t>int</a:t>
            </a:r>
            <a:r>
              <a:rPr lang="en-US" dirty="0" smtClean="0"/>
              <a:t> </a:t>
            </a:r>
            <a:r>
              <a:rPr lang="en-US" dirty="0" err="1" smtClean="0"/>
              <a:t>myB</a:t>
            </a:r>
            <a:r>
              <a:rPr lang="en-US" dirty="0" smtClean="0"/>
              <a:t>;</a:t>
            </a:r>
            <a:r>
              <a:rPr lang="en-US" dirty="0"/>
              <a:t>	</a:t>
            </a:r>
            <a:r>
              <a:rPr lang="en-US" dirty="0" smtClean="0"/>
              <a:t>	</a:t>
            </a:r>
          </a:p>
          <a:p>
            <a:pPr marL="0" indent="0">
              <a:lnSpc>
                <a:spcPct val="70000"/>
              </a:lnSpc>
              <a:buNone/>
              <a:tabLst>
                <a:tab pos="457200" algn="l"/>
                <a:tab pos="914400" algn="l"/>
                <a:tab pos="1371600" algn="l"/>
              </a:tabLst>
            </a:pPr>
            <a:r>
              <a:rPr lang="en-US" dirty="0"/>
              <a:t>	</a:t>
            </a:r>
            <a:r>
              <a:rPr lang="en-US" dirty="0" smtClean="0"/>
              <a:t>	public Rec2Example(</a:t>
            </a:r>
            <a:r>
              <a:rPr lang="en-US" dirty="0" err="1" smtClean="0"/>
              <a:t>int</a:t>
            </a:r>
            <a:r>
              <a:rPr lang="en-US" dirty="0" smtClean="0"/>
              <a:t> a, </a:t>
            </a:r>
            <a:r>
              <a:rPr lang="en-US" dirty="0" err="1" smtClean="0"/>
              <a:t>int</a:t>
            </a:r>
            <a:r>
              <a:rPr lang="en-US" dirty="0" smtClean="0"/>
              <a:t> b) {</a:t>
            </a:r>
          </a:p>
          <a:p>
            <a:pPr marL="0" indent="0">
              <a:lnSpc>
                <a:spcPct val="70000"/>
              </a:lnSpc>
              <a:buNone/>
              <a:tabLst>
                <a:tab pos="457200" algn="l"/>
                <a:tab pos="914400" algn="l"/>
                <a:tab pos="1371600" algn="l"/>
              </a:tabLst>
            </a:pPr>
            <a:r>
              <a:rPr lang="en-US" dirty="0"/>
              <a:t>	</a:t>
            </a:r>
            <a:r>
              <a:rPr lang="en-US" dirty="0" smtClean="0"/>
              <a:t>		</a:t>
            </a:r>
            <a:r>
              <a:rPr lang="en-US" dirty="0" err="1" smtClean="0"/>
              <a:t>myA</a:t>
            </a:r>
            <a:r>
              <a:rPr lang="en-US" dirty="0" smtClean="0"/>
              <a:t> = a;</a:t>
            </a:r>
          </a:p>
          <a:p>
            <a:pPr marL="0" indent="0">
              <a:lnSpc>
                <a:spcPct val="70000"/>
              </a:lnSpc>
              <a:buNone/>
              <a:tabLst>
                <a:tab pos="457200" algn="l"/>
                <a:tab pos="914400" algn="l"/>
                <a:tab pos="1371600" algn="l"/>
              </a:tabLst>
            </a:pPr>
            <a:r>
              <a:rPr lang="en-US" dirty="0"/>
              <a:t>	</a:t>
            </a:r>
            <a:r>
              <a:rPr lang="en-US" dirty="0" smtClean="0"/>
              <a:t>		</a:t>
            </a:r>
            <a:r>
              <a:rPr lang="en-US" dirty="0" err="1" smtClean="0"/>
              <a:t>myB</a:t>
            </a:r>
            <a:r>
              <a:rPr lang="en-US" dirty="0" smtClean="0"/>
              <a:t> = b;</a:t>
            </a:r>
          </a:p>
          <a:p>
            <a:pPr marL="0" indent="0">
              <a:lnSpc>
                <a:spcPct val="70000"/>
              </a:lnSpc>
              <a:buNone/>
              <a:tabLst>
                <a:tab pos="457200" algn="l"/>
                <a:tab pos="914400" algn="l"/>
                <a:tab pos="1371600" algn="l"/>
              </a:tabLst>
            </a:pPr>
            <a:r>
              <a:rPr lang="en-US" dirty="0"/>
              <a:t>	</a:t>
            </a:r>
            <a:r>
              <a:rPr lang="en-US" dirty="0" smtClean="0"/>
              <a:t>	}</a:t>
            </a:r>
            <a:endParaRPr lang="en-US" dirty="0"/>
          </a:p>
          <a:p>
            <a:pPr marL="0" indent="0">
              <a:lnSpc>
                <a:spcPct val="70000"/>
              </a:lnSpc>
              <a:buNone/>
              <a:tabLst>
                <a:tab pos="457200" algn="l"/>
                <a:tab pos="914400" algn="l"/>
                <a:tab pos="1371600" algn="l"/>
              </a:tabLst>
            </a:pPr>
            <a:r>
              <a:rPr lang="en-US" dirty="0" smtClean="0"/>
              <a:t>		public void </a:t>
            </a:r>
            <a:r>
              <a:rPr lang="en-US" dirty="0" err="1" smtClean="0"/>
              <a:t>setA</a:t>
            </a:r>
            <a:r>
              <a:rPr lang="en-US" dirty="0" smtClean="0"/>
              <a:t>(</a:t>
            </a:r>
            <a:r>
              <a:rPr lang="en-US" dirty="0" err="1" smtClean="0"/>
              <a:t>int</a:t>
            </a:r>
            <a:r>
              <a:rPr lang="en-US" dirty="0" smtClean="0"/>
              <a:t> a) {</a:t>
            </a:r>
          </a:p>
          <a:p>
            <a:pPr marL="0" indent="0">
              <a:lnSpc>
                <a:spcPct val="70000"/>
              </a:lnSpc>
              <a:buNone/>
              <a:tabLst>
                <a:tab pos="457200" algn="l"/>
                <a:tab pos="914400" algn="l"/>
                <a:tab pos="1371600" algn="l"/>
              </a:tabLst>
            </a:pPr>
            <a:r>
              <a:rPr lang="en-US" dirty="0"/>
              <a:t>	</a:t>
            </a:r>
            <a:r>
              <a:rPr lang="en-US" dirty="0" smtClean="0"/>
              <a:t>		</a:t>
            </a:r>
            <a:r>
              <a:rPr lang="en-US" dirty="0" err="1" smtClean="0"/>
              <a:t>myA</a:t>
            </a:r>
            <a:r>
              <a:rPr lang="en-US" dirty="0" smtClean="0"/>
              <a:t> = a;</a:t>
            </a:r>
          </a:p>
          <a:p>
            <a:pPr marL="0" indent="0">
              <a:lnSpc>
                <a:spcPct val="70000"/>
              </a:lnSpc>
              <a:buNone/>
              <a:tabLst>
                <a:tab pos="457200" algn="l"/>
                <a:tab pos="914400" algn="l"/>
                <a:tab pos="1371600" algn="l"/>
              </a:tabLst>
            </a:pPr>
            <a:r>
              <a:rPr lang="en-US" dirty="0"/>
              <a:t>	</a:t>
            </a:r>
            <a:r>
              <a:rPr lang="en-US" dirty="0" smtClean="0"/>
              <a:t>	}</a:t>
            </a:r>
            <a:r>
              <a:rPr lang="en-US" dirty="0"/>
              <a:t>	</a:t>
            </a:r>
            <a:r>
              <a:rPr lang="en-US" dirty="0" smtClean="0"/>
              <a:t>	</a:t>
            </a:r>
          </a:p>
          <a:p>
            <a:pPr marL="0" indent="0">
              <a:lnSpc>
                <a:spcPct val="70000"/>
              </a:lnSpc>
              <a:buNone/>
              <a:tabLst>
                <a:tab pos="457200" algn="l"/>
                <a:tab pos="914400" algn="l"/>
                <a:tab pos="1371600" algn="l"/>
              </a:tabLst>
            </a:pPr>
            <a:r>
              <a:rPr lang="en-US" dirty="0"/>
              <a:t>	</a:t>
            </a:r>
            <a:r>
              <a:rPr lang="en-US" dirty="0" smtClean="0"/>
              <a:t>	public static void main(String[] </a:t>
            </a:r>
            <a:r>
              <a:rPr lang="en-US" dirty="0" err="1" smtClean="0"/>
              <a:t>args</a:t>
            </a:r>
            <a:r>
              <a:rPr lang="en-US" dirty="0" smtClean="0"/>
              <a:t>) {</a:t>
            </a:r>
          </a:p>
          <a:p>
            <a:pPr marL="0" indent="0">
              <a:lnSpc>
                <a:spcPct val="70000"/>
              </a:lnSpc>
              <a:buNone/>
              <a:tabLst>
                <a:tab pos="457200" algn="l"/>
                <a:tab pos="914400" algn="l"/>
                <a:tab pos="1371600" algn="l"/>
              </a:tabLst>
            </a:pPr>
            <a:r>
              <a:rPr lang="en-US" dirty="0"/>
              <a:t>	</a:t>
            </a:r>
            <a:r>
              <a:rPr lang="en-US" dirty="0" smtClean="0"/>
              <a:t>		Rec2Example ex = new Rec2Example(33, 7);</a:t>
            </a:r>
          </a:p>
          <a:p>
            <a:pPr marL="0" indent="0">
              <a:lnSpc>
                <a:spcPct val="70000"/>
              </a:lnSpc>
              <a:buNone/>
              <a:tabLst>
                <a:tab pos="457200" algn="l"/>
                <a:tab pos="914400" algn="l"/>
                <a:tab pos="1371600" algn="l"/>
              </a:tabLst>
            </a:pPr>
            <a:r>
              <a:rPr lang="en-US" dirty="0"/>
              <a:t>	</a:t>
            </a:r>
            <a:r>
              <a:rPr lang="en-US" dirty="0" smtClean="0"/>
              <a:t>		Rec2Example ex2 = ex;</a:t>
            </a:r>
          </a:p>
          <a:p>
            <a:pPr marL="0" indent="0">
              <a:lnSpc>
                <a:spcPct val="70000"/>
              </a:lnSpc>
              <a:buNone/>
              <a:tabLst>
                <a:tab pos="457200" algn="l"/>
                <a:tab pos="914400" algn="l"/>
                <a:tab pos="1371600" algn="l"/>
              </a:tabLst>
            </a:pPr>
            <a:r>
              <a:rPr lang="en-US" dirty="0"/>
              <a:t>	</a:t>
            </a:r>
            <a:r>
              <a:rPr lang="en-US" dirty="0" smtClean="0"/>
              <a:t>		</a:t>
            </a:r>
            <a:r>
              <a:rPr lang="en-US" dirty="0" err="1" smtClean="0"/>
              <a:t>ex.setA</a:t>
            </a:r>
            <a:r>
              <a:rPr lang="en-US" dirty="0" smtClean="0"/>
              <a:t>(44);</a:t>
            </a:r>
          </a:p>
          <a:p>
            <a:pPr marL="0" indent="0">
              <a:lnSpc>
                <a:spcPct val="70000"/>
              </a:lnSpc>
              <a:buNone/>
              <a:tabLst>
                <a:tab pos="457200" algn="l"/>
                <a:tab pos="914400" algn="l"/>
                <a:tab pos="1371600" algn="l"/>
              </a:tabLst>
            </a:pPr>
            <a:r>
              <a:rPr lang="en-US" dirty="0"/>
              <a:t>	</a:t>
            </a:r>
            <a:r>
              <a:rPr lang="en-US" dirty="0" smtClean="0"/>
              <a:t>	}</a:t>
            </a:r>
          </a:p>
          <a:p>
            <a:pPr marL="0" indent="0">
              <a:lnSpc>
                <a:spcPct val="70000"/>
              </a:lnSpc>
              <a:buNone/>
              <a:tabLst>
                <a:tab pos="457200" algn="l"/>
                <a:tab pos="914400" algn="l"/>
                <a:tab pos="1371600" algn="l"/>
              </a:tabLst>
            </a:pPr>
            <a:r>
              <a:rPr lang="en-US" dirty="0"/>
              <a:t>	</a:t>
            </a:r>
            <a:r>
              <a:rPr lang="en-US" dirty="0" smtClean="0"/>
              <a:t>}</a:t>
            </a:r>
          </a:p>
          <a:p>
            <a:pPr marL="0" indent="0">
              <a:lnSpc>
                <a:spcPct val="70000"/>
              </a:lnSpc>
              <a:buNone/>
              <a:tabLst>
                <a:tab pos="457200" algn="l"/>
                <a:tab pos="914400" algn="l"/>
                <a:tab pos="1371600" algn="l"/>
              </a:tabLst>
            </a:pPr>
            <a:r>
              <a:rPr lang="en-US" dirty="0"/>
              <a:t>	</a:t>
            </a:r>
            <a:r>
              <a:rPr lang="en-US" dirty="0" smtClean="0"/>
              <a:t>	</a:t>
            </a:r>
          </a:p>
        </p:txBody>
      </p:sp>
      <p:sp>
        <p:nvSpPr>
          <p:cNvPr id="4" name="Content Placeholder 3"/>
          <p:cNvSpPr>
            <a:spLocks noGrp="1"/>
          </p:cNvSpPr>
          <p:nvPr>
            <p:ph sz="half" idx="2"/>
          </p:nvPr>
        </p:nvSpPr>
        <p:spPr/>
        <p:txBody>
          <a:bodyPr>
            <a:normAutofit fontScale="55000" lnSpcReduction="20000"/>
          </a:bodyPr>
          <a:lstStyle/>
          <a:p>
            <a:pPr>
              <a:buFont typeface="+mj-lt"/>
              <a:buAutoNum type="arabicPeriod"/>
            </a:pPr>
            <a:r>
              <a:rPr lang="en-US" dirty="0" smtClean="0"/>
              <a:t>How many times is the Rec2Example constructor called in the main method?</a:t>
            </a:r>
          </a:p>
          <a:p>
            <a:pPr lvl="1">
              <a:buFont typeface="+mj-lt"/>
              <a:buAutoNum type="alphaLcParenR"/>
            </a:pPr>
            <a:r>
              <a:rPr lang="en-US" dirty="0" smtClean="0"/>
              <a:t>0</a:t>
            </a:r>
          </a:p>
          <a:p>
            <a:pPr lvl="1">
              <a:buFont typeface="+mj-lt"/>
              <a:buAutoNum type="alphaLcParenR"/>
            </a:pPr>
            <a:r>
              <a:rPr lang="en-US" dirty="0" smtClean="0"/>
              <a:t>1</a:t>
            </a:r>
          </a:p>
          <a:p>
            <a:pPr lvl="1">
              <a:buFont typeface="+mj-lt"/>
              <a:buAutoNum type="alphaLcParenR"/>
            </a:pPr>
            <a:r>
              <a:rPr lang="en-US" dirty="0" smtClean="0"/>
              <a:t>2</a:t>
            </a:r>
          </a:p>
          <a:p>
            <a:pPr lvl="1">
              <a:buFont typeface="+mj-lt"/>
              <a:buAutoNum type="alphaLcParenR"/>
            </a:pPr>
            <a:r>
              <a:rPr lang="en-US" dirty="0" smtClean="0"/>
              <a:t>-23.157</a:t>
            </a:r>
          </a:p>
          <a:p>
            <a:pPr>
              <a:buFont typeface="+mj-lt"/>
              <a:buAutoNum type="arabicPeriod"/>
            </a:pPr>
            <a:endParaRPr lang="en-US" dirty="0"/>
          </a:p>
          <a:p>
            <a:pPr>
              <a:buFont typeface="+mj-lt"/>
              <a:buAutoNum type="arabicPeriod"/>
            </a:pPr>
            <a:r>
              <a:rPr lang="en-US" dirty="0" smtClean="0"/>
              <a:t>What is the value of ex2.myA at the end of main?</a:t>
            </a:r>
          </a:p>
          <a:p>
            <a:pPr lvl="1">
              <a:buFont typeface="+mj-lt"/>
              <a:buAutoNum type="alphaLcParenR"/>
            </a:pPr>
            <a:r>
              <a:rPr lang="en-US" dirty="0" smtClean="0"/>
              <a:t>33</a:t>
            </a:r>
          </a:p>
          <a:p>
            <a:pPr lvl="1">
              <a:buFont typeface="+mj-lt"/>
              <a:buAutoNum type="alphaLcParenR"/>
            </a:pPr>
            <a:r>
              <a:rPr lang="en-US" dirty="0" smtClean="0"/>
              <a:t>44</a:t>
            </a:r>
          </a:p>
          <a:p>
            <a:pPr lvl="1">
              <a:buFont typeface="+mj-lt"/>
              <a:buAutoNum type="alphaLcParenR"/>
            </a:pPr>
            <a:r>
              <a:rPr lang="en-US" dirty="0" smtClean="0"/>
              <a:t>7</a:t>
            </a:r>
          </a:p>
          <a:p>
            <a:pPr lvl="1">
              <a:buFont typeface="+mj-lt"/>
              <a:buAutoNum type="alphaLcParenR"/>
            </a:pPr>
            <a:r>
              <a:rPr lang="en-US" dirty="0" smtClean="0"/>
              <a:t>24,102.15034</a:t>
            </a:r>
            <a:endParaRPr lang="en-US" dirty="0"/>
          </a:p>
        </p:txBody>
      </p:sp>
    </p:spTree>
    <p:extLst>
      <p:ext uri="{BB962C8B-B14F-4D97-AF65-F5344CB8AC3E}">
        <p14:creationId xmlns:p14="http://schemas.microsoft.com/office/powerpoint/2010/main" val="1335773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fade">
                                      <p:cBhvr>
                                        <p:cTn id="24" dur="500"/>
                                        <p:tgtEl>
                                          <p:spTgt spid="4">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8" end="8"/>
                                            </p:txEl>
                                          </p:spTgt>
                                        </p:tgtEl>
                                        <p:attrNameLst>
                                          <p:attrName>style.visibility</p:attrName>
                                        </p:attrNameLst>
                                      </p:cBhvr>
                                      <p:to>
                                        <p:strVal val="visible"/>
                                      </p:to>
                                    </p:set>
                                    <p:animEffect transition="in" filter="fade">
                                      <p:cBhvr>
                                        <p:cTn id="30" dur="500"/>
                                        <p:tgtEl>
                                          <p:spTgt spid="4">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animEffect transition="in" filter="fade">
                                      <p:cBhvr>
                                        <p:cTn id="33" dur="500"/>
                                        <p:tgtEl>
                                          <p:spTgt spid="4">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4">
                                            <p:txEl>
                                              <p:pRg st="10" end="10"/>
                                            </p:txEl>
                                          </p:spTgt>
                                        </p:tgtEl>
                                        <p:attrNameLst>
                                          <p:attrName>style.visibility</p:attrName>
                                        </p:attrNameLst>
                                      </p:cBhvr>
                                      <p:to>
                                        <p:strVal val="visible"/>
                                      </p:to>
                                    </p:set>
                                    <p:animEffect transition="in" filter="fade">
                                      <p:cBhvr>
                                        <p:cTn id="36"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sz="half" idx="1"/>
          </p:nvPr>
        </p:nvSpPr>
        <p:spPr/>
        <p:txBody>
          <a:bodyPr>
            <a:normAutofit/>
          </a:bodyPr>
          <a:lstStyle/>
          <a:p>
            <a:r>
              <a:rPr lang="en-US" sz="2000" dirty="0" smtClean="0"/>
              <a:t>Consider the following code:</a:t>
            </a:r>
          </a:p>
          <a:p>
            <a:pPr marL="457200" indent="0">
              <a:buNone/>
            </a:pPr>
            <a:r>
              <a:rPr lang="en-US" sz="1800" dirty="0" smtClean="0"/>
              <a:t>public static void </a:t>
            </a:r>
            <a:r>
              <a:rPr lang="en-US" sz="1800" dirty="0" err="1" smtClean="0"/>
              <a:t>randomFunction</a:t>
            </a:r>
            <a:r>
              <a:rPr lang="en-US" sz="1800" dirty="0" smtClean="0"/>
              <a:t>() {</a:t>
            </a:r>
          </a:p>
          <a:p>
            <a:pPr marL="457200" indent="0">
              <a:buNone/>
            </a:pPr>
            <a:r>
              <a:rPr lang="en-US" sz="1800" dirty="0"/>
              <a:t>	</a:t>
            </a:r>
            <a:r>
              <a:rPr lang="en-US" sz="1800" dirty="0" err="1" smtClean="0"/>
              <a:t>ArrayList</a:t>
            </a:r>
            <a:r>
              <a:rPr lang="en-US" sz="1800" dirty="0" smtClean="0"/>
              <a:t>&lt;Integer&gt; list = new </a:t>
            </a:r>
            <a:r>
              <a:rPr lang="en-US" sz="1800" dirty="0" err="1" smtClean="0"/>
              <a:t>ArrayList</a:t>
            </a:r>
            <a:r>
              <a:rPr lang="en-US" sz="1800" dirty="0" smtClean="0"/>
              <a:t>&lt;&gt;();</a:t>
            </a:r>
          </a:p>
          <a:p>
            <a:pPr marL="457200" indent="0">
              <a:buNone/>
            </a:pPr>
            <a:r>
              <a:rPr lang="en-US" sz="1800" dirty="0"/>
              <a:t>	</a:t>
            </a:r>
            <a:r>
              <a:rPr lang="en-US" sz="1800" dirty="0" err="1" smtClean="0"/>
              <a:t>ArrayList</a:t>
            </a:r>
            <a:r>
              <a:rPr lang="en-US" sz="1800" dirty="0" smtClean="0"/>
              <a:t>&lt;Integer&gt; </a:t>
            </a:r>
            <a:r>
              <a:rPr lang="en-US" sz="1800" dirty="0" err="1" smtClean="0"/>
              <a:t>otherList</a:t>
            </a:r>
            <a:r>
              <a:rPr lang="en-US" sz="1800" dirty="0" smtClean="0"/>
              <a:t> = list;</a:t>
            </a:r>
          </a:p>
          <a:p>
            <a:pPr marL="457200" indent="0">
              <a:buNone/>
            </a:pPr>
            <a:r>
              <a:rPr lang="en-US" sz="1800" dirty="0"/>
              <a:t>	</a:t>
            </a:r>
            <a:r>
              <a:rPr lang="en-US" sz="1800" dirty="0" err="1" smtClean="0"/>
              <a:t>list.add</a:t>
            </a:r>
            <a:r>
              <a:rPr lang="en-US" sz="1800" dirty="0" smtClean="0"/>
              <a:t>(44);</a:t>
            </a:r>
          </a:p>
          <a:p>
            <a:pPr marL="457200" indent="0">
              <a:buNone/>
            </a:pPr>
            <a:r>
              <a:rPr lang="en-US" sz="1800" dirty="0"/>
              <a:t>	</a:t>
            </a:r>
            <a:r>
              <a:rPr lang="en-US" sz="1800" dirty="0" err="1" smtClean="0"/>
              <a:t>otherList.add</a:t>
            </a:r>
            <a:r>
              <a:rPr lang="en-US" sz="1800" dirty="0" smtClean="0"/>
              <a:t>(55);</a:t>
            </a:r>
          </a:p>
          <a:p>
            <a:pPr marL="457200" indent="0">
              <a:buNone/>
            </a:pPr>
            <a:r>
              <a:rPr lang="en-US" sz="1800" dirty="0"/>
              <a:t>}</a:t>
            </a:r>
          </a:p>
        </p:txBody>
      </p:sp>
      <p:sp>
        <p:nvSpPr>
          <p:cNvPr id="4" name="Content Placeholder 3"/>
          <p:cNvSpPr>
            <a:spLocks noGrp="1"/>
          </p:cNvSpPr>
          <p:nvPr>
            <p:ph sz="half" idx="2"/>
          </p:nvPr>
        </p:nvSpPr>
        <p:spPr/>
        <p:txBody>
          <a:bodyPr>
            <a:normAutofit/>
          </a:bodyPr>
          <a:lstStyle/>
          <a:p>
            <a:pPr marL="514350" indent="-514350">
              <a:buFont typeface="+mj-lt"/>
              <a:buAutoNum type="arabicPeriod" startAt="3"/>
            </a:pPr>
            <a:r>
              <a:rPr lang="en-US" sz="1800" dirty="0" smtClean="0"/>
              <a:t>What does </a:t>
            </a:r>
            <a:r>
              <a:rPr lang="en-US" sz="1800" dirty="0" err="1" smtClean="0"/>
              <a:t>otherList</a:t>
            </a:r>
            <a:r>
              <a:rPr lang="en-US" sz="1800" dirty="0" smtClean="0"/>
              <a:t> contain at the end of </a:t>
            </a:r>
            <a:r>
              <a:rPr lang="en-US" sz="1800" dirty="0" err="1" smtClean="0"/>
              <a:t>randomFunction</a:t>
            </a:r>
            <a:r>
              <a:rPr lang="en-US" sz="1800" dirty="0" smtClean="0"/>
              <a:t>()?</a:t>
            </a:r>
          </a:p>
          <a:p>
            <a:pPr lvl="1">
              <a:buFont typeface="+mj-lt"/>
              <a:buAutoNum type="alphaLcParenR"/>
            </a:pPr>
            <a:r>
              <a:rPr lang="en-US" sz="1800" dirty="0" smtClean="0"/>
              <a:t>[44]</a:t>
            </a:r>
          </a:p>
          <a:p>
            <a:pPr lvl="1">
              <a:buFont typeface="+mj-lt"/>
              <a:buAutoNum type="alphaLcParenR"/>
            </a:pPr>
            <a:r>
              <a:rPr lang="en-US" sz="1800" dirty="0" smtClean="0"/>
              <a:t>[55]</a:t>
            </a:r>
          </a:p>
          <a:p>
            <a:pPr lvl="1">
              <a:buFont typeface="+mj-lt"/>
              <a:buAutoNum type="alphaLcParenR"/>
            </a:pPr>
            <a:r>
              <a:rPr lang="en-US" sz="1800" dirty="0" smtClean="0"/>
              <a:t>[44, 55]</a:t>
            </a:r>
          </a:p>
          <a:p>
            <a:pPr lvl="1">
              <a:buFont typeface="+mj-lt"/>
              <a:buAutoNum type="alphaLcParenR"/>
            </a:pPr>
            <a:r>
              <a:rPr lang="en-US" sz="1800" dirty="0" smtClean="0"/>
              <a:t>[“Sup”, “</a:t>
            </a:r>
            <a:r>
              <a:rPr lang="en-US" sz="1800" dirty="0" err="1" smtClean="0"/>
              <a:t>brah</a:t>
            </a:r>
            <a:r>
              <a:rPr lang="en-US" sz="1800" dirty="0" smtClean="0"/>
              <a:t>”, “</a:t>
            </a:r>
            <a:r>
              <a:rPr lang="en-US" sz="1800" dirty="0" err="1" smtClean="0"/>
              <a:t>lel</a:t>
            </a:r>
            <a:r>
              <a:rPr lang="en-US" sz="1800" dirty="0" smtClean="0"/>
              <a:t>”, “#yol0sw4G1~”]</a:t>
            </a:r>
            <a:endParaRPr lang="en-US" sz="1800" dirty="0"/>
          </a:p>
        </p:txBody>
      </p:sp>
    </p:spTree>
    <p:extLst>
      <p:ext uri="{BB962C8B-B14F-4D97-AF65-F5344CB8AC3E}">
        <p14:creationId xmlns:p14="http://schemas.microsoft.com/office/powerpoint/2010/main" val="1456018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sz="half" idx="1"/>
          </p:nvPr>
        </p:nvSpPr>
        <p:spPr/>
        <p:txBody>
          <a:bodyPr>
            <a:normAutofit/>
          </a:bodyPr>
          <a:lstStyle/>
          <a:p>
            <a:r>
              <a:rPr lang="en-US" sz="1800" dirty="0" smtClean="0"/>
              <a:t>Consider the following code:</a:t>
            </a:r>
          </a:p>
          <a:p>
            <a:pPr marL="457200" indent="0">
              <a:buNone/>
            </a:pPr>
            <a:r>
              <a:rPr lang="en-US" sz="1800" dirty="0" smtClean="0"/>
              <a:t>public static void randomFunction2() {</a:t>
            </a:r>
          </a:p>
          <a:p>
            <a:pPr marL="457200" indent="0">
              <a:buNone/>
            </a:pPr>
            <a:r>
              <a:rPr lang="en-US" sz="1800" dirty="0" smtClean="0"/>
              <a:t>	String a = “Hello”;</a:t>
            </a:r>
          </a:p>
          <a:p>
            <a:pPr marL="457200" indent="0">
              <a:buNone/>
            </a:pPr>
            <a:r>
              <a:rPr lang="en-US" sz="1800" dirty="0"/>
              <a:t>	</a:t>
            </a:r>
            <a:r>
              <a:rPr lang="en-US" sz="1800" dirty="0" smtClean="0"/>
              <a:t>String b = “Goodbye”;</a:t>
            </a:r>
          </a:p>
          <a:p>
            <a:pPr marL="457200" indent="0">
              <a:buNone/>
            </a:pPr>
            <a:r>
              <a:rPr lang="en-US" sz="1800" dirty="0"/>
              <a:t>	</a:t>
            </a:r>
            <a:r>
              <a:rPr lang="en-US" sz="1800" dirty="0" smtClean="0"/>
              <a:t>b = a;</a:t>
            </a:r>
          </a:p>
          <a:p>
            <a:pPr marL="457200" indent="0">
              <a:buNone/>
            </a:pPr>
            <a:r>
              <a:rPr lang="en-US" sz="1800" dirty="0"/>
              <a:t>	</a:t>
            </a:r>
            <a:r>
              <a:rPr lang="en-US" sz="1800" dirty="0" err="1" smtClean="0"/>
              <a:t>a.concat</a:t>
            </a:r>
            <a:r>
              <a:rPr lang="en-US" sz="1800" dirty="0" smtClean="0"/>
              <a:t>(“ CS201”);</a:t>
            </a:r>
          </a:p>
          <a:p>
            <a:pPr marL="457200" indent="0">
              <a:buNone/>
            </a:pPr>
            <a:r>
              <a:rPr lang="en-US" sz="1800" dirty="0" smtClean="0"/>
              <a:t>}</a:t>
            </a:r>
            <a:endParaRPr lang="en-US" sz="1800" dirty="0"/>
          </a:p>
        </p:txBody>
      </p:sp>
      <p:sp>
        <p:nvSpPr>
          <p:cNvPr id="4" name="Content Placeholder 3"/>
          <p:cNvSpPr>
            <a:spLocks noGrp="1"/>
          </p:cNvSpPr>
          <p:nvPr>
            <p:ph sz="half" idx="2"/>
          </p:nvPr>
        </p:nvSpPr>
        <p:spPr/>
        <p:txBody>
          <a:bodyPr>
            <a:normAutofit/>
          </a:bodyPr>
          <a:lstStyle/>
          <a:p>
            <a:pPr>
              <a:buFont typeface="+mj-lt"/>
              <a:buAutoNum type="arabicPeriod" startAt="4"/>
            </a:pPr>
            <a:r>
              <a:rPr lang="en-US" sz="1800" dirty="0" smtClean="0"/>
              <a:t>What is true at the end of randomFunction2?</a:t>
            </a:r>
          </a:p>
          <a:p>
            <a:pPr lvl="1">
              <a:buFont typeface="+mj-lt"/>
              <a:buAutoNum type="alphaLcParenR"/>
            </a:pPr>
            <a:r>
              <a:rPr lang="en-US" sz="1400" dirty="0" smtClean="0"/>
              <a:t>b is “Hello CS201”</a:t>
            </a:r>
          </a:p>
          <a:p>
            <a:pPr lvl="1">
              <a:buFont typeface="+mj-lt"/>
              <a:buAutoNum type="alphaLcParenR"/>
            </a:pPr>
            <a:r>
              <a:rPr lang="en-US" sz="1400" dirty="0" smtClean="0"/>
              <a:t>b is “Goodbye CS201”</a:t>
            </a:r>
          </a:p>
          <a:p>
            <a:pPr lvl="1">
              <a:buFont typeface="+mj-lt"/>
              <a:buAutoNum type="alphaLcParenR"/>
            </a:pPr>
            <a:r>
              <a:rPr lang="en-US" sz="1400" dirty="0" smtClean="0"/>
              <a:t>b is “Hello” and a is “Hello CS201”</a:t>
            </a:r>
          </a:p>
          <a:p>
            <a:pPr lvl="1">
              <a:buFont typeface="+mj-lt"/>
              <a:buAutoNum type="alphaLcParenR"/>
            </a:pPr>
            <a:r>
              <a:rPr lang="en-US" sz="1400" dirty="0" smtClean="0"/>
              <a:t>b is “Hello” and a is “Hello”</a:t>
            </a:r>
          </a:p>
          <a:p>
            <a:pPr>
              <a:buFont typeface="+mj-lt"/>
              <a:buAutoNum type="arabicPeriod" startAt="4"/>
            </a:pPr>
            <a:r>
              <a:rPr lang="en-US" sz="1800" dirty="0" smtClean="0"/>
              <a:t>Explain your answer to #4.</a:t>
            </a:r>
            <a:endParaRPr lang="en-US" sz="1800" dirty="0"/>
          </a:p>
        </p:txBody>
      </p:sp>
    </p:spTree>
    <p:extLst>
      <p:ext uri="{BB962C8B-B14F-4D97-AF65-F5344CB8AC3E}">
        <p14:creationId xmlns:p14="http://schemas.microsoft.com/office/powerpoint/2010/main" val="3116427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References</a:t>
            </a:r>
            <a:endParaRPr lang="en-US" dirty="0"/>
          </a:p>
        </p:txBody>
      </p:sp>
      <p:sp>
        <p:nvSpPr>
          <p:cNvPr id="6" name="Content Placeholder 5"/>
          <p:cNvSpPr>
            <a:spLocks noGrp="1"/>
          </p:cNvSpPr>
          <p:nvPr>
            <p:ph idx="1"/>
          </p:nvPr>
        </p:nvSpPr>
        <p:spPr/>
        <p:txBody>
          <a:bodyPr/>
          <a:lstStyle/>
          <a:p>
            <a:r>
              <a:rPr lang="en-US" dirty="0" smtClean="0"/>
              <a:t>If you’re still a bit confused, don’t worry—Professor Peck will explain in more detail in lecture.</a:t>
            </a:r>
          </a:p>
          <a:p>
            <a:r>
              <a:rPr lang="en-US" dirty="0" smtClean="0"/>
              <a:t>Just remember, Java remembers which objects are in memory by keeping references that point to those objects, and these references are assigned whenever you set something “=“ to something else.</a:t>
            </a:r>
          </a:p>
          <a:p>
            <a:r>
              <a:rPr lang="en-US" dirty="0" smtClean="0"/>
              <a:t>You will learn more about how this works under the covers in CS250 if you take it…</a:t>
            </a:r>
            <a:endParaRPr lang="en-US" dirty="0"/>
          </a:p>
        </p:txBody>
      </p:sp>
    </p:spTree>
    <p:extLst>
      <p:ext uri="{BB962C8B-B14F-4D97-AF65-F5344CB8AC3E}">
        <p14:creationId xmlns:p14="http://schemas.microsoft.com/office/powerpoint/2010/main" val="27143867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Have a good weekend!</a:t>
            </a:r>
            <a:endParaRPr lang="en-US" dirty="0"/>
          </a:p>
        </p:txBody>
      </p:sp>
      <p:sp>
        <p:nvSpPr>
          <p:cNvPr id="2" name="Subtitle 1"/>
          <p:cNvSpPr>
            <a:spLocks noGrp="1"/>
          </p:cNvSpPr>
          <p:nvPr>
            <p:ph type="subTitle" idx="1"/>
          </p:nvPr>
        </p:nvSpPr>
        <p:spPr/>
        <p:txBody>
          <a:bodyPr/>
          <a:lstStyle/>
          <a:p>
            <a:r>
              <a:rPr lang="en-US" dirty="0" smtClean="0"/>
              <a:t>Make sure to submit your answers to get credit for today…</a:t>
            </a:r>
            <a:endParaRPr lang="en-US" dirty="0"/>
          </a:p>
        </p:txBody>
      </p:sp>
    </p:spTree>
    <p:extLst>
      <p:ext uri="{BB962C8B-B14F-4D97-AF65-F5344CB8AC3E}">
        <p14:creationId xmlns:p14="http://schemas.microsoft.com/office/powerpoint/2010/main" val="23515333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Covered in this Recitation</a:t>
            </a:r>
            <a:endParaRPr lang="en-US" dirty="0"/>
          </a:p>
        </p:txBody>
      </p:sp>
      <p:sp>
        <p:nvSpPr>
          <p:cNvPr id="3" name="Content Placeholder 2"/>
          <p:cNvSpPr>
            <a:spLocks noGrp="1"/>
          </p:cNvSpPr>
          <p:nvPr>
            <p:ph idx="1"/>
          </p:nvPr>
        </p:nvSpPr>
        <p:spPr/>
        <p:txBody>
          <a:bodyPr/>
          <a:lstStyle/>
          <a:p>
            <a:r>
              <a:rPr lang="en-US" dirty="0" smtClean="0"/>
              <a:t>Arrays</a:t>
            </a:r>
          </a:p>
          <a:p>
            <a:r>
              <a:rPr lang="en-US" dirty="0" smtClean="0"/>
              <a:t>Variable Scoping</a:t>
            </a:r>
          </a:p>
          <a:p>
            <a:pPr lvl="1"/>
            <a:r>
              <a:rPr lang="en-US" dirty="0" smtClean="0"/>
              <a:t>Local variables</a:t>
            </a:r>
          </a:p>
          <a:p>
            <a:pPr lvl="1"/>
            <a:r>
              <a:rPr lang="en-US" dirty="0" smtClean="0"/>
              <a:t>Instance variables</a:t>
            </a:r>
          </a:p>
          <a:p>
            <a:pPr lvl="1"/>
            <a:r>
              <a:rPr lang="en-US" dirty="0" smtClean="0"/>
              <a:t>Class variables</a:t>
            </a:r>
          </a:p>
          <a:p>
            <a:r>
              <a:rPr lang="en-US" dirty="0" smtClean="0"/>
              <a:t>References</a:t>
            </a:r>
            <a:endParaRPr lang="en-US" dirty="0"/>
          </a:p>
        </p:txBody>
      </p:sp>
    </p:spTree>
    <p:extLst>
      <p:ext uri="{BB962C8B-B14F-4D97-AF65-F5344CB8AC3E}">
        <p14:creationId xmlns:p14="http://schemas.microsoft.com/office/powerpoint/2010/main" val="29241628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1192"/>
            <a:ext cx="10515600" cy="1082675"/>
          </a:xfrm>
        </p:spPr>
        <p:txBody>
          <a:bodyPr/>
          <a:lstStyle/>
          <a:p>
            <a:pPr algn="ctr"/>
            <a:r>
              <a:rPr lang="en-US" dirty="0" smtClean="0"/>
              <a:t>Arrays</a:t>
            </a:r>
            <a:endParaRPr lang="en-US" dirty="0"/>
          </a:p>
        </p:txBody>
      </p:sp>
      <p:sp>
        <p:nvSpPr>
          <p:cNvPr id="3" name="Content Placeholder 2"/>
          <p:cNvSpPr>
            <a:spLocks noGrp="1"/>
          </p:cNvSpPr>
          <p:nvPr>
            <p:ph idx="1"/>
          </p:nvPr>
        </p:nvSpPr>
        <p:spPr>
          <a:xfrm>
            <a:off x="838200" y="1202268"/>
            <a:ext cx="10515600" cy="4974696"/>
          </a:xfrm>
        </p:spPr>
        <p:txBody>
          <a:bodyPr>
            <a:normAutofit fontScale="70000" lnSpcReduction="20000"/>
          </a:bodyPr>
          <a:lstStyle/>
          <a:p>
            <a:r>
              <a:rPr lang="en-US" dirty="0" smtClean="0"/>
              <a:t>Consider the following code:</a:t>
            </a:r>
          </a:p>
          <a:p>
            <a:pPr marL="914400" indent="0">
              <a:buNone/>
            </a:pPr>
            <a:r>
              <a:rPr lang="en-US" dirty="0" smtClean="0"/>
              <a:t>public </a:t>
            </a:r>
            <a:r>
              <a:rPr lang="en-US" dirty="0" err="1" smtClean="0"/>
              <a:t>int</a:t>
            </a:r>
            <a:r>
              <a:rPr lang="en-US" dirty="0" smtClean="0"/>
              <a:t> </a:t>
            </a:r>
            <a:r>
              <a:rPr lang="en-US" dirty="0" err="1" smtClean="0"/>
              <a:t>uniqueCount</a:t>
            </a:r>
            <a:r>
              <a:rPr lang="en-US" dirty="0" smtClean="0"/>
              <a:t>(String[] list) {</a:t>
            </a:r>
          </a:p>
          <a:p>
            <a:pPr marL="914400" indent="0">
              <a:buNone/>
            </a:pPr>
            <a:r>
              <a:rPr lang="en-US" dirty="0"/>
              <a:t>	</a:t>
            </a:r>
            <a:r>
              <a:rPr lang="en-US" dirty="0" err="1" smtClean="0"/>
              <a:t>Arrays.sort</a:t>
            </a:r>
            <a:r>
              <a:rPr lang="en-US" dirty="0" smtClean="0"/>
              <a:t>(list);</a:t>
            </a:r>
          </a:p>
          <a:p>
            <a:pPr marL="914400" indent="0">
              <a:buNone/>
            </a:pPr>
            <a:r>
              <a:rPr lang="en-US" dirty="0"/>
              <a:t>	</a:t>
            </a:r>
            <a:r>
              <a:rPr lang="en-US" dirty="0" smtClean="0"/>
              <a:t>String last = list[0];</a:t>
            </a:r>
          </a:p>
          <a:p>
            <a:pPr marL="914400" indent="0">
              <a:buNone/>
            </a:pPr>
            <a:r>
              <a:rPr lang="en-US" dirty="0"/>
              <a:t>	</a:t>
            </a:r>
            <a:r>
              <a:rPr lang="en-US" dirty="0" err="1" smtClean="0"/>
              <a:t>int</a:t>
            </a:r>
            <a:r>
              <a:rPr lang="en-US" dirty="0" smtClean="0"/>
              <a:t> count = 1;</a:t>
            </a:r>
          </a:p>
          <a:p>
            <a:pPr marL="914400" indent="0">
              <a:buNone/>
            </a:pPr>
            <a:r>
              <a:rPr lang="en-US" dirty="0"/>
              <a:t>	</a:t>
            </a:r>
            <a:r>
              <a:rPr lang="en-US" dirty="0" smtClean="0"/>
              <a:t>// Invariant: count is number of unique words in list[0…k]</a:t>
            </a:r>
          </a:p>
          <a:p>
            <a:pPr marL="914400" indent="0">
              <a:buNone/>
            </a:pPr>
            <a:r>
              <a:rPr lang="en-US" dirty="0"/>
              <a:t>	</a:t>
            </a:r>
            <a:r>
              <a:rPr lang="en-US" dirty="0" smtClean="0"/>
              <a:t>for (</a:t>
            </a:r>
            <a:r>
              <a:rPr lang="en-US" dirty="0" err="1" smtClean="0"/>
              <a:t>int</a:t>
            </a:r>
            <a:r>
              <a:rPr lang="en-US" dirty="0" smtClean="0"/>
              <a:t> k=1; k&lt;</a:t>
            </a:r>
            <a:r>
              <a:rPr lang="en-US" dirty="0" err="1" smtClean="0"/>
              <a:t>list.length</a:t>
            </a:r>
            <a:r>
              <a:rPr lang="en-US" dirty="0" smtClean="0"/>
              <a:t>; k++) {</a:t>
            </a:r>
          </a:p>
          <a:p>
            <a:pPr marL="914400" indent="0">
              <a:buNone/>
            </a:pPr>
            <a:r>
              <a:rPr lang="en-US" dirty="0"/>
              <a:t>	</a:t>
            </a:r>
            <a:r>
              <a:rPr lang="en-US" dirty="0" smtClean="0"/>
              <a:t>	if (!list[k].equals(last)) {</a:t>
            </a:r>
          </a:p>
          <a:p>
            <a:pPr marL="914400" indent="0">
              <a:buNone/>
            </a:pPr>
            <a:r>
              <a:rPr lang="en-US" dirty="0"/>
              <a:t>	</a:t>
            </a:r>
            <a:r>
              <a:rPr lang="en-US" dirty="0" smtClean="0"/>
              <a:t>		last = list[k];</a:t>
            </a:r>
          </a:p>
          <a:p>
            <a:pPr marL="914400" indent="0">
              <a:buNone/>
            </a:pPr>
            <a:r>
              <a:rPr lang="en-US" dirty="0"/>
              <a:t>	</a:t>
            </a:r>
            <a:r>
              <a:rPr lang="en-US" dirty="0" smtClean="0"/>
              <a:t>		count++;</a:t>
            </a:r>
          </a:p>
          <a:p>
            <a:pPr marL="914400" indent="0">
              <a:buNone/>
            </a:pPr>
            <a:r>
              <a:rPr lang="en-US" dirty="0"/>
              <a:t>	</a:t>
            </a:r>
            <a:r>
              <a:rPr lang="en-US" dirty="0" smtClean="0"/>
              <a:t>	}</a:t>
            </a:r>
          </a:p>
          <a:p>
            <a:pPr marL="914400" indent="0">
              <a:buNone/>
            </a:pPr>
            <a:r>
              <a:rPr lang="en-US" dirty="0"/>
              <a:t>	</a:t>
            </a:r>
            <a:r>
              <a:rPr lang="en-US" dirty="0" smtClean="0"/>
              <a:t>}</a:t>
            </a:r>
          </a:p>
          <a:p>
            <a:pPr marL="914400" indent="0">
              <a:buNone/>
            </a:pPr>
            <a:r>
              <a:rPr lang="en-US" dirty="0" smtClean="0"/>
              <a:t>}</a:t>
            </a:r>
          </a:p>
          <a:p>
            <a:r>
              <a:rPr lang="en-US" dirty="0" smtClean="0"/>
              <a:t>The above code will correctly return the number of unique strings in an array</a:t>
            </a:r>
          </a:p>
          <a:p>
            <a:pPr marL="914400" indent="0">
              <a:buNone/>
            </a:pPr>
            <a:endParaRPr lang="en-US" dirty="0" smtClean="0"/>
          </a:p>
        </p:txBody>
      </p:sp>
    </p:spTree>
    <p:extLst>
      <p:ext uri="{BB962C8B-B14F-4D97-AF65-F5344CB8AC3E}">
        <p14:creationId xmlns:p14="http://schemas.microsoft.com/office/powerpoint/2010/main" val="35188256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Arrays</a:t>
            </a:r>
            <a:endParaRPr lang="en-US" dirty="0"/>
          </a:p>
        </p:txBody>
      </p:sp>
      <p:sp>
        <p:nvSpPr>
          <p:cNvPr id="4" name="Content Placeholder 3"/>
          <p:cNvSpPr>
            <a:spLocks noGrp="1"/>
          </p:cNvSpPr>
          <p:nvPr>
            <p:ph sz="half" idx="1"/>
          </p:nvPr>
        </p:nvSpPr>
        <p:spPr/>
        <p:txBody>
          <a:bodyPr>
            <a:normAutofit fontScale="55000" lnSpcReduction="20000"/>
          </a:bodyPr>
          <a:lstStyle/>
          <a:p>
            <a:pPr>
              <a:lnSpc>
                <a:spcPct val="134000"/>
              </a:lnSpc>
              <a:buFont typeface="+mj-lt"/>
              <a:buAutoNum type="arabicPeriod"/>
            </a:pPr>
            <a:r>
              <a:rPr lang="en-US" sz="3100" dirty="0" smtClean="0"/>
              <a:t>Why is count initialized to 1 instead of 0? Explain using the invariant shown in the code. An invariant is a condition that is reliably true during code execution.</a:t>
            </a:r>
          </a:p>
          <a:p>
            <a:pPr>
              <a:lnSpc>
                <a:spcPct val="134000"/>
              </a:lnSpc>
              <a:buFont typeface="+mj-lt"/>
              <a:buAutoNum type="arabicPeriod"/>
            </a:pPr>
            <a:r>
              <a:rPr lang="en-US" sz="3100" dirty="0" smtClean="0"/>
              <a:t>The call to </a:t>
            </a:r>
            <a:r>
              <a:rPr lang="en-US" sz="3100" dirty="0" err="1" smtClean="0"/>
              <a:t>Arrays.sort</a:t>
            </a:r>
            <a:r>
              <a:rPr lang="en-US" sz="3100" dirty="0" smtClean="0"/>
              <a:t>() will sort our string array in alphabetical order. Why is this necessary?</a:t>
            </a:r>
          </a:p>
          <a:p>
            <a:pPr>
              <a:lnSpc>
                <a:spcPct val="134000"/>
              </a:lnSpc>
              <a:buFont typeface="+mj-lt"/>
              <a:buAutoNum type="arabicPeriod"/>
            </a:pPr>
            <a:r>
              <a:rPr lang="en-US" sz="3100" dirty="0" smtClean="0"/>
              <a:t>Modify the code in Eclipse so that it prints out all the unique words in the list along with the number of appearances each word makes. You do not need to add any additional loops or create any new arrays to do this.</a:t>
            </a:r>
          </a:p>
          <a:p>
            <a:pPr>
              <a:lnSpc>
                <a:spcPct val="134000"/>
              </a:lnSpc>
              <a:buFont typeface="+mj-lt"/>
              <a:buAutoNum type="arabicPeriod"/>
            </a:pPr>
            <a:r>
              <a:rPr lang="en-US" sz="3100" dirty="0" smtClean="0"/>
              <a:t>The new method will return void instead of int. Why?</a:t>
            </a:r>
          </a:p>
          <a:p>
            <a:pPr>
              <a:buFont typeface="+mj-lt"/>
              <a:buAutoNum type="arabicPeriod"/>
            </a:pPr>
            <a:endParaRPr lang="en-US" dirty="0"/>
          </a:p>
        </p:txBody>
      </p:sp>
      <p:sp>
        <p:nvSpPr>
          <p:cNvPr id="5" name="Content Placeholder 4"/>
          <p:cNvSpPr>
            <a:spLocks noGrp="1"/>
          </p:cNvSpPr>
          <p:nvPr>
            <p:ph sz="half" idx="2"/>
          </p:nvPr>
        </p:nvSpPr>
        <p:spPr/>
        <p:txBody>
          <a:bodyPr>
            <a:normAutofit fontScale="55000" lnSpcReduction="20000"/>
          </a:bodyPr>
          <a:lstStyle/>
          <a:p>
            <a:pPr marL="0" indent="0">
              <a:buNone/>
            </a:pPr>
            <a:r>
              <a:rPr lang="en-US" sz="3500" dirty="0" smtClean="0"/>
              <a:t>public </a:t>
            </a:r>
            <a:r>
              <a:rPr lang="en-US" sz="3500" dirty="0" err="1" smtClean="0"/>
              <a:t>int</a:t>
            </a:r>
            <a:r>
              <a:rPr lang="en-US" sz="3500" dirty="0" smtClean="0"/>
              <a:t> </a:t>
            </a:r>
            <a:r>
              <a:rPr lang="en-US" sz="3500" dirty="0" err="1" smtClean="0"/>
              <a:t>uniqueCount</a:t>
            </a:r>
            <a:r>
              <a:rPr lang="en-US" sz="3500" dirty="0" smtClean="0"/>
              <a:t>(String[] list) {</a:t>
            </a:r>
          </a:p>
          <a:p>
            <a:pPr marL="0" indent="0">
              <a:buNone/>
            </a:pPr>
            <a:r>
              <a:rPr lang="en-US" sz="3500" dirty="0" smtClean="0"/>
              <a:t>	</a:t>
            </a:r>
            <a:r>
              <a:rPr lang="en-US" sz="3500" dirty="0" err="1" smtClean="0"/>
              <a:t>Arrays.sort</a:t>
            </a:r>
            <a:r>
              <a:rPr lang="en-US" sz="3500" dirty="0" smtClean="0"/>
              <a:t>(list);</a:t>
            </a:r>
          </a:p>
          <a:p>
            <a:pPr marL="0" indent="0">
              <a:buNone/>
            </a:pPr>
            <a:r>
              <a:rPr lang="en-US" sz="3500" dirty="0" smtClean="0"/>
              <a:t>	String last = list[0];</a:t>
            </a:r>
          </a:p>
          <a:p>
            <a:pPr marL="0" indent="0">
              <a:buNone/>
            </a:pPr>
            <a:r>
              <a:rPr lang="en-US" sz="3500" dirty="0" smtClean="0"/>
              <a:t>	</a:t>
            </a:r>
            <a:r>
              <a:rPr lang="en-US" sz="3500" dirty="0" err="1" smtClean="0"/>
              <a:t>int</a:t>
            </a:r>
            <a:r>
              <a:rPr lang="en-US" sz="3500" dirty="0" smtClean="0"/>
              <a:t> count = 1;</a:t>
            </a:r>
          </a:p>
          <a:p>
            <a:pPr marL="0" indent="0">
              <a:buNone/>
            </a:pPr>
            <a:r>
              <a:rPr lang="en-US" sz="3500" dirty="0" smtClean="0"/>
              <a:t>	// Invariant: count is number of unique</a:t>
            </a:r>
          </a:p>
          <a:p>
            <a:pPr marL="0" indent="0">
              <a:buNone/>
            </a:pPr>
            <a:r>
              <a:rPr lang="en-US" sz="3500" dirty="0"/>
              <a:t>	</a:t>
            </a:r>
            <a:r>
              <a:rPr lang="en-US" sz="3500" dirty="0" smtClean="0"/>
              <a:t>// words in list[0…k]</a:t>
            </a:r>
          </a:p>
          <a:p>
            <a:pPr marL="0" indent="0">
              <a:buNone/>
            </a:pPr>
            <a:r>
              <a:rPr lang="en-US" sz="3500" dirty="0" smtClean="0"/>
              <a:t>	for (</a:t>
            </a:r>
            <a:r>
              <a:rPr lang="en-US" sz="3500" dirty="0" err="1" smtClean="0"/>
              <a:t>int</a:t>
            </a:r>
            <a:r>
              <a:rPr lang="en-US" sz="3500" dirty="0" smtClean="0"/>
              <a:t> k=1; k&lt;</a:t>
            </a:r>
            <a:r>
              <a:rPr lang="en-US" sz="3500" dirty="0" err="1" smtClean="0"/>
              <a:t>list.length</a:t>
            </a:r>
            <a:r>
              <a:rPr lang="en-US" sz="3500" dirty="0" smtClean="0"/>
              <a:t>; k++) {</a:t>
            </a:r>
          </a:p>
          <a:p>
            <a:pPr marL="0" indent="0">
              <a:buNone/>
            </a:pPr>
            <a:r>
              <a:rPr lang="en-US" sz="3500" dirty="0" smtClean="0"/>
              <a:t>		if (!list[k].equals(last)) {</a:t>
            </a:r>
          </a:p>
          <a:p>
            <a:pPr marL="0" indent="0">
              <a:buNone/>
            </a:pPr>
            <a:r>
              <a:rPr lang="en-US" sz="3500" dirty="0" smtClean="0"/>
              <a:t>			last = list[k];</a:t>
            </a:r>
          </a:p>
          <a:p>
            <a:pPr marL="0" indent="0">
              <a:buNone/>
            </a:pPr>
            <a:r>
              <a:rPr lang="en-US" sz="3500" dirty="0" smtClean="0"/>
              <a:t>			count++;</a:t>
            </a:r>
          </a:p>
          <a:p>
            <a:pPr marL="0" indent="0">
              <a:buNone/>
            </a:pPr>
            <a:r>
              <a:rPr lang="en-US" sz="3500" dirty="0" smtClean="0"/>
              <a:t>		}</a:t>
            </a:r>
          </a:p>
          <a:p>
            <a:pPr marL="0" indent="0">
              <a:buNone/>
            </a:pPr>
            <a:r>
              <a:rPr lang="en-US" sz="3500" dirty="0" smtClean="0"/>
              <a:t>	}</a:t>
            </a:r>
          </a:p>
          <a:p>
            <a:pPr marL="0" indent="0">
              <a:buNone/>
            </a:pPr>
            <a:r>
              <a:rPr lang="en-US" sz="3500" dirty="0" smtClean="0"/>
              <a:t>}</a:t>
            </a:r>
          </a:p>
          <a:p>
            <a:pPr marL="0" indent="0">
              <a:buNone/>
            </a:pPr>
            <a:endParaRPr lang="en-US" dirty="0"/>
          </a:p>
        </p:txBody>
      </p:sp>
    </p:spTree>
    <p:extLst>
      <p:ext uri="{BB962C8B-B14F-4D97-AF65-F5344CB8AC3E}">
        <p14:creationId xmlns:p14="http://schemas.microsoft.com/office/powerpoint/2010/main" val="2468684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Variable Scoping</a:t>
            </a:r>
            <a:endParaRPr lang="en-US" dirty="0"/>
          </a:p>
        </p:txBody>
      </p:sp>
      <p:sp>
        <p:nvSpPr>
          <p:cNvPr id="6" name="Content Placeholder 5"/>
          <p:cNvSpPr>
            <a:spLocks noGrp="1"/>
          </p:cNvSpPr>
          <p:nvPr>
            <p:ph idx="1"/>
          </p:nvPr>
        </p:nvSpPr>
        <p:spPr/>
        <p:txBody>
          <a:bodyPr/>
          <a:lstStyle/>
          <a:p>
            <a:r>
              <a:rPr lang="en-US" dirty="0" smtClean="0"/>
              <a:t>All variables have some kind of scope that define the areas where they are accessible. Variables exist within their scope and are not visible outside of it.</a:t>
            </a:r>
          </a:p>
          <a:p>
            <a:r>
              <a:rPr lang="en-US" dirty="0" smtClean="0"/>
              <a:t>Typically can see the scope of a variable by looking at the block of code it is defined in. A block could be a method, a class, a for loop, a while loop, etc.</a:t>
            </a:r>
          </a:p>
          <a:p>
            <a:r>
              <a:rPr lang="en-US" dirty="0" smtClean="0"/>
              <a:t>Three types to cover:</a:t>
            </a:r>
          </a:p>
          <a:p>
            <a:pPr lvl="1"/>
            <a:r>
              <a:rPr lang="en-US" dirty="0" smtClean="0"/>
              <a:t>Local variables</a:t>
            </a:r>
          </a:p>
          <a:p>
            <a:pPr lvl="1"/>
            <a:r>
              <a:rPr lang="en-US" dirty="0" smtClean="0"/>
              <a:t>Instance variables</a:t>
            </a:r>
          </a:p>
          <a:p>
            <a:pPr lvl="1"/>
            <a:r>
              <a:rPr lang="en-US" dirty="0" smtClean="0"/>
              <a:t>Class variables</a:t>
            </a:r>
            <a:endParaRPr lang="en-US" dirty="0"/>
          </a:p>
        </p:txBody>
      </p:sp>
    </p:spTree>
    <p:extLst>
      <p:ext uri="{BB962C8B-B14F-4D97-AF65-F5344CB8AC3E}">
        <p14:creationId xmlns:p14="http://schemas.microsoft.com/office/powerpoint/2010/main" val="26915623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Variables</a:t>
            </a:r>
            <a:endParaRPr lang="en-US" dirty="0"/>
          </a:p>
        </p:txBody>
      </p:sp>
      <p:sp>
        <p:nvSpPr>
          <p:cNvPr id="3" name="Content Placeholder 2"/>
          <p:cNvSpPr>
            <a:spLocks noGrp="1"/>
          </p:cNvSpPr>
          <p:nvPr>
            <p:ph sz="half" idx="1"/>
          </p:nvPr>
        </p:nvSpPr>
        <p:spPr/>
        <p:txBody>
          <a:bodyPr>
            <a:normAutofit fontScale="55000" lnSpcReduction="20000"/>
          </a:bodyPr>
          <a:lstStyle/>
          <a:p>
            <a:r>
              <a:rPr lang="en-US" dirty="0" smtClean="0"/>
              <a:t>Consider the following code:</a:t>
            </a:r>
          </a:p>
          <a:p>
            <a:pPr marL="914400" indent="0">
              <a:buNone/>
            </a:pPr>
            <a:r>
              <a:rPr lang="en-US" dirty="0" smtClean="0"/>
              <a:t>public class Frequencies {</a:t>
            </a:r>
          </a:p>
          <a:p>
            <a:pPr marL="914400" indent="0">
              <a:buNone/>
              <a:tabLst>
                <a:tab pos="1371600" algn="l"/>
                <a:tab pos="2286000" algn="l"/>
                <a:tab pos="3200400" algn="l"/>
                <a:tab pos="4114800" algn="l"/>
              </a:tabLst>
            </a:pPr>
            <a:r>
              <a:rPr lang="en-US" dirty="0"/>
              <a:t>	</a:t>
            </a:r>
            <a:r>
              <a:rPr lang="en-US" dirty="0" smtClean="0"/>
              <a:t>public static </a:t>
            </a:r>
            <a:r>
              <a:rPr lang="en-US" dirty="0" err="1" smtClean="0"/>
              <a:t>int</a:t>
            </a:r>
            <a:r>
              <a:rPr lang="en-US" dirty="0" smtClean="0"/>
              <a:t> </a:t>
            </a:r>
            <a:r>
              <a:rPr lang="en-US" dirty="0" err="1" smtClean="0"/>
              <a:t>uniqueCount</a:t>
            </a:r>
            <a:r>
              <a:rPr lang="en-US" dirty="0" smtClean="0"/>
              <a:t>(String[] list) {</a:t>
            </a:r>
          </a:p>
          <a:p>
            <a:pPr marL="914400" indent="0">
              <a:buNone/>
            </a:pPr>
            <a:r>
              <a:rPr lang="en-US" dirty="0" smtClean="0"/>
              <a:t>	</a:t>
            </a:r>
            <a:r>
              <a:rPr lang="en-US" dirty="0" err="1" smtClean="0"/>
              <a:t>Arrays.sort</a:t>
            </a:r>
            <a:r>
              <a:rPr lang="en-US" dirty="0" smtClean="0"/>
              <a:t>(list);</a:t>
            </a:r>
          </a:p>
          <a:p>
            <a:pPr marL="914400" indent="0">
              <a:buNone/>
            </a:pPr>
            <a:r>
              <a:rPr lang="en-US" dirty="0" smtClean="0"/>
              <a:t>	String last = list[0];</a:t>
            </a:r>
          </a:p>
          <a:p>
            <a:pPr marL="914400" indent="0">
              <a:buNone/>
            </a:pPr>
            <a:r>
              <a:rPr lang="en-US" dirty="0" smtClean="0"/>
              <a:t>	for (</a:t>
            </a:r>
            <a:r>
              <a:rPr lang="en-US" dirty="0" err="1" smtClean="0"/>
              <a:t>int</a:t>
            </a:r>
            <a:r>
              <a:rPr lang="en-US" dirty="0" smtClean="0"/>
              <a:t> k=1; k&lt;</a:t>
            </a:r>
            <a:r>
              <a:rPr lang="en-US" dirty="0" err="1" smtClean="0"/>
              <a:t>list.length</a:t>
            </a:r>
            <a:r>
              <a:rPr lang="en-US" dirty="0" smtClean="0"/>
              <a:t>; k++) {</a:t>
            </a:r>
          </a:p>
          <a:p>
            <a:pPr marL="914400" indent="0">
              <a:buNone/>
              <a:tabLst>
                <a:tab pos="2286000" algn="l"/>
              </a:tabLst>
            </a:pPr>
            <a:r>
              <a:rPr lang="en-US" dirty="0" smtClean="0"/>
              <a:t>	if (!list[k].equals(last)) {</a:t>
            </a:r>
          </a:p>
          <a:p>
            <a:pPr marL="914400" indent="0">
              <a:buNone/>
            </a:pPr>
            <a:r>
              <a:rPr lang="en-US" dirty="0" smtClean="0"/>
              <a:t>		last = list[k];</a:t>
            </a:r>
          </a:p>
          <a:p>
            <a:pPr marL="914400" indent="0">
              <a:buNone/>
            </a:pPr>
            <a:r>
              <a:rPr lang="en-US" dirty="0" smtClean="0"/>
              <a:t>		count++;</a:t>
            </a:r>
          </a:p>
          <a:p>
            <a:pPr marL="914400" indent="0">
              <a:buNone/>
              <a:tabLst>
                <a:tab pos="2286000" algn="l"/>
              </a:tabLst>
            </a:pPr>
            <a:r>
              <a:rPr lang="en-US" dirty="0" smtClean="0"/>
              <a:t>	}</a:t>
            </a:r>
          </a:p>
          <a:p>
            <a:pPr marL="914400" indent="0">
              <a:buNone/>
            </a:pPr>
            <a:r>
              <a:rPr lang="en-US" dirty="0" smtClean="0"/>
              <a:t>	}</a:t>
            </a:r>
          </a:p>
          <a:p>
            <a:pPr marL="914400" indent="0">
              <a:buNone/>
            </a:pPr>
            <a:r>
              <a:rPr lang="en-US" dirty="0" smtClean="0"/>
              <a:t>	return count;</a:t>
            </a:r>
          </a:p>
          <a:p>
            <a:pPr marL="914400" indent="0">
              <a:buNone/>
              <a:tabLst>
                <a:tab pos="1371600" algn="l"/>
              </a:tabLst>
            </a:pPr>
            <a:r>
              <a:rPr lang="en-US" dirty="0"/>
              <a:t>	</a:t>
            </a:r>
            <a:r>
              <a:rPr lang="en-US" dirty="0" smtClean="0"/>
              <a:t>}</a:t>
            </a:r>
          </a:p>
          <a:p>
            <a:pPr marL="914400" indent="0">
              <a:buNone/>
            </a:pPr>
            <a:r>
              <a:rPr lang="en-US" dirty="0" smtClean="0"/>
              <a:t>		</a:t>
            </a:r>
            <a:endParaRPr lang="en-US" dirty="0"/>
          </a:p>
        </p:txBody>
      </p:sp>
      <p:sp>
        <p:nvSpPr>
          <p:cNvPr id="4" name="Content Placeholder 3"/>
          <p:cNvSpPr>
            <a:spLocks noGrp="1"/>
          </p:cNvSpPr>
          <p:nvPr>
            <p:ph sz="half" idx="2"/>
          </p:nvPr>
        </p:nvSpPr>
        <p:spPr>
          <a:xfrm>
            <a:off x="6172199" y="1825625"/>
            <a:ext cx="5342467" cy="4351338"/>
          </a:xfrm>
        </p:spPr>
        <p:txBody>
          <a:bodyPr>
            <a:normAutofit fontScale="55000" lnSpcReduction="20000"/>
          </a:bodyPr>
          <a:lstStyle/>
          <a:p>
            <a:pPr marL="914400" indent="0">
              <a:buNone/>
              <a:tabLst>
                <a:tab pos="1371600" algn="l"/>
              </a:tabLst>
            </a:pPr>
            <a:endParaRPr lang="en-US" dirty="0"/>
          </a:p>
          <a:p>
            <a:pPr marL="914400" indent="0">
              <a:buNone/>
              <a:tabLst>
                <a:tab pos="1371600" algn="l"/>
              </a:tabLst>
            </a:pPr>
            <a:r>
              <a:rPr lang="en-US" dirty="0" smtClean="0"/>
              <a:t>public static void main(String[] </a:t>
            </a:r>
            <a:r>
              <a:rPr lang="en-US" dirty="0" err="1" smtClean="0"/>
              <a:t>args</a:t>
            </a:r>
            <a:r>
              <a:rPr lang="en-US" dirty="0" smtClean="0"/>
              <a:t>) {</a:t>
            </a:r>
          </a:p>
          <a:p>
            <a:pPr marL="914400" indent="0">
              <a:buNone/>
              <a:tabLst>
                <a:tab pos="1371600" algn="l"/>
              </a:tabLst>
            </a:pPr>
            <a:r>
              <a:rPr lang="en-US" dirty="0" smtClean="0"/>
              <a:t>	</a:t>
            </a:r>
            <a:r>
              <a:rPr lang="en-US" dirty="0" err="1" smtClean="0"/>
              <a:t>int</a:t>
            </a:r>
            <a:r>
              <a:rPr lang="en-US" dirty="0" smtClean="0"/>
              <a:t> count = 1;</a:t>
            </a:r>
          </a:p>
          <a:p>
            <a:pPr marL="914400" indent="0">
              <a:buNone/>
              <a:tabLst>
                <a:tab pos="1371600" algn="l"/>
              </a:tabLst>
            </a:pPr>
            <a:r>
              <a:rPr lang="en-US" dirty="0" smtClean="0"/>
              <a:t>	String[] list = {“apple”, “banana”, “apple”, pear”};</a:t>
            </a:r>
          </a:p>
          <a:p>
            <a:pPr marL="914400" indent="0">
              <a:buNone/>
              <a:tabLst>
                <a:tab pos="1371600" algn="l"/>
              </a:tabLst>
            </a:pPr>
            <a:r>
              <a:rPr lang="en-US" dirty="0" smtClean="0"/>
              <a:t>	</a:t>
            </a:r>
            <a:r>
              <a:rPr lang="en-US" dirty="0" err="1" smtClean="0"/>
              <a:t>uniqueCount</a:t>
            </a:r>
            <a:r>
              <a:rPr lang="en-US" dirty="0" smtClean="0"/>
              <a:t>(list);</a:t>
            </a:r>
          </a:p>
          <a:p>
            <a:pPr marL="914400" indent="0">
              <a:buNone/>
              <a:tabLst>
                <a:tab pos="1371600" algn="l"/>
              </a:tabLst>
            </a:pPr>
            <a:r>
              <a:rPr lang="en-US" dirty="0" smtClean="0"/>
              <a:t>}</a:t>
            </a:r>
          </a:p>
          <a:p>
            <a:pPr marL="457200" indent="0">
              <a:buNone/>
              <a:tabLst>
                <a:tab pos="1371600" algn="l"/>
              </a:tabLst>
            </a:pPr>
            <a:r>
              <a:rPr lang="en-US" dirty="0" smtClean="0"/>
              <a:t>}</a:t>
            </a:r>
          </a:p>
          <a:p>
            <a:endParaRPr lang="en-US" dirty="0" smtClean="0"/>
          </a:p>
          <a:p>
            <a:r>
              <a:rPr lang="en-US" dirty="0" smtClean="0"/>
              <a:t>What is the scope of the count variable?</a:t>
            </a:r>
          </a:p>
          <a:p>
            <a:pPr>
              <a:lnSpc>
                <a:spcPct val="134000"/>
              </a:lnSpc>
            </a:pPr>
            <a:r>
              <a:rPr lang="en-US" dirty="0" smtClean="0"/>
              <a:t>If you </a:t>
            </a:r>
            <a:r>
              <a:rPr lang="en-US" dirty="0"/>
              <a:t>type</a:t>
            </a:r>
            <a:r>
              <a:rPr lang="en-US" dirty="0" smtClean="0"/>
              <a:t> this code in Eclipse it will complain that “count cannot be resolved to a variable”. Why?</a:t>
            </a:r>
          </a:p>
          <a:p>
            <a:pPr>
              <a:lnSpc>
                <a:spcPct val="134000"/>
              </a:lnSpc>
            </a:pPr>
            <a:r>
              <a:rPr lang="en-US" dirty="0" smtClean="0"/>
              <a:t>How would you fix this issue without creating any new variables or moving the declaration “</a:t>
            </a:r>
            <a:r>
              <a:rPr lang="en-US" dirty="0" err="1" smtClean="0"/>
              <a:t>int</a:t>
            </a:r>
            <a:r>
              <a:rPr lang="en-US" dirty="0" smtClean="0"/>
              <a:t> count = 1” in main()?</a:t>
            </a:r>
            <a:endParaRPr lang="en-US" dirty="0"/>
          </a:p>
        </p:txBody>
      </p:sp>
    </p:spTree>
    <p:extLst>
      <p:ext uri="{BB962C8B-B14F-4D97-AF65-F5344CB8AC3E}">
        <p14:creationId xmlns:p14="http://schemas.microsoft.com/office/powerpoint/2010/main" val="4004225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animEffect transition="in" filter="fade">
                                      <p:cBhvr>
                                        <p:cTn id="7" dur="500"/>
                                        <p:tgtEl>
                                          <p:spTgt spid="4">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9" end="9"/>
                                            </p:txEl>
                                          </p:spTgt>
                                        </p:tgtEl>
                                        <p:attrNameLst>
                                          <p:attrName>style.visibility</p:attrName>
                                        </p:attrNameLst>
                                      </p:cBhvr>
                                      <p:to>
                                        <p:strVal val="visible"/>
                                      </p:to>
                                    </p:set>
                                    <p:animEffect transition="in" filter="fade">
                                      <p:cBhvr>
                                        <p:cTn id="12" dur="500"/>
                                        <p:tgtEl>
                                          <p:spTgt spid="4">
                                            <p:txEl>
                                              <p:pRg st="9" end="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0" end="10"/>
                                            </p:txEl>
                                          </p:spTgt>
                                        </p:tgtEl>
                                        <p:attrNameLst>
                                          <p:attrName>style.visibility</p:attrName>
                                        </p:attrNameLst>
                                      </p:cBhvr>
                                      <p:to>
                                        <p:strVal val="visible"/>
                                      </p:to>
                                    </p:set>
                                    <p:animEffect transition="in" filter="fade">
                                      <p:cBhvr>
                                        <p:cTn id="17"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Variables</a:t>
            </a:r>
            <a:endParaRPr lang="en-US" dirty="0"/>
          </a:p>
        </p:txBody>
      </p:sp>
      <p:sp>
        <p:nvSpPr>
          <p:cNvPr id="3" name="Content Placeholder 2"/>
          <p:cNvSpPr>
            <a:spLocks noGrp="1"/>
          </p:cNvSpPr>
          <p:nvPr>
            <p:ph sz="half" idx="1"/>
          </p:nvPr>
        </p:nvSpPr>
        <p:spPr/>
        <p:txBody>
          <a:bodyPr>
            <a:normAutofit fontScale="55000" lnSpcReduction="20000"/>
          </a:bodyPr>
          <a:lstStyle/>
          <a:p>
            <a:r>
              <a:rPr lang="en-US" dirty="0" smtClean="0"/>
              <a:t>Now consider the following slightly modified code:</a:t>
            </a:r>
          </a:p>
          <a:p>
            <a:pPr marL="914400" indent="0">
              <a:buNone/>
            </a:pPr>
            <a:r>
              <a:rPr lang="en-US" dirty="0" smtClean="0"/>
              <a:t>public class Frequencies {</a:t>
            </a:r>
          </a:p>
          <a:p>
            <a:pPr marL="914400" indent="0">
              <a:buNone/>
              <a:tabLst>
                <a:tab pos="1371600" algn="l"/>
                <a:tab pos="2286000" algn="l"/>
                <a:tab pos="3200400" algn="l"/>
                <a:tab pos="4114800" algn="l"/>
              </a:tabLst>
            </a:pPr>
            <a:r>
              <a:rPr lang="en-US" dirty="0" smtClean="0"/>
              <a:t>	public static </a:t>
            </a:r>
            <a:r>
              <a:rPr lang="en-US" dirty="0" err="1" smtClean="0"/>
              <a:t>int</a:t>
            </a:r>
            <a:r>
              <a:rPr lang="en-US" dirty="0" smtClean="0"/>
              <a:t> </a:t>
            </a:r>
            <a:r>
              <a:rPr lang="en-US" dirty="0" err="1" smtClean="0"/>
              <a:t>uniqueCount</a:t>
            </a:r>
            <a:r>
              <a:rPr lang="en-US" dirty="0" smtClean="0"/>
              <a:t>(String[] list) {</a:t>
            </a:r>
          </a:p>
          <a:p>
            <a:pPr marL="914400" indent="0">
              <a:buNone/>
            </a:pPr>
            <a:r>
              <a:rPr lang="en-US" dirty="0" smtClean="0"/>
              <a:t>	</a:t>
            </a:r>
            <a:r>
              <a:rPr lang="en-US" dirty="0" err="1" smtClean="0"/>
              <a:t>Arrays.sort</a:t>
            </a:r>
            <a:r>
              <a:rPr lang="en-US" dirty="0" smtClean="0"/>
              <a:t>(list);</a:t>
            </a:r>
          </a:p>
          <a:p>
            <a:pPr marL="914400" indent="0">
              <a:buNone/>
            </a:pPr>
            <a:r>
              <a:rPr lang="en-US" dirty="0" smtClean="0"/>
              <a:t>	String last = list[0];</a:t>
            </a:r>
          </a:p>
          <a:p>
            <a:pPr marL="914400" indent="0">
              <a:buNone/>
            </a:pPr>
            <a:r>
              <a:rPr lang="en-US" dirty="0" smtClean="0"/>
              <a:t>	for (</a:t>
            </a:r>
            <a:r>
              <a:rPr lang="en-US" dirty="0" err="1" smtClean="0"/>
              <a:t>int</a:t>
            </a:r>
            <a:r>
              <a:rPr lang="en-US" dirty="0" smtClean="0"/>
              <a:t> k=1; k&lt;</a:t>
            </a:r>
            <a:r>
              <a:rPr lang="en-US" dirty="0" err="1" smtClean="0"/>
              <a:t>list.length</a:t>
            </a:r>
            <a:r>
              <a:rPr lang="en-US" dirty="0" smtClean="0"/>
              <a:t>; k++) {</a:t>
            </a:r>
          </a:p>
          <a:p>
            <a:pPr marL="914400" indent="0">
              <a:buNone/>
              <a:tabLst>
                <a:tab pos="2286000" algn="l"/>
              </a:tabLst>
            </a:pPr>
            <a:r>
              <a:rPr lang="en-US" dirty="0" smtClean="0"/>
              <a:t>	if (!list[k].equals(last)) {</a:t>
            </a:r>
          </a:p>
          <a:p>
            <a:pPr marL="914400" indent="0">
              <a:buNone/>
            </a:pPr>
            <a:r>
              <a:rPr lang="en-US" dirty="0" smtClean="0"/>
              <a:t>		last = list[k];</a:t>
            </a:r>
          </a:p>
          <a:p>
            <a:pPr marL="914400" indent="0">
              <a:buNone/>
            </a:pPr>
            <a:r>
              <a:rPr lang="en-US" dirty="0" smtClean="0"/>
              <a:t>		count++;</a:t>
            </a:r>
          </a:p>
          <a:p>
            <a:pPr marL="914400" indent="0">
              <a:buNone/>
              <a:tabLst>
                <a:tab pos="2286000" algn="l"/>
              </a:tabLst>
            </a:pPr>
            <a:r>
              <a:rPr lang="en-US" dirty="0" smtClean="0"/>
              <a:t>	}</a:t>
            </a:r>
          </a:p>
          <a:p>
            <a:pPr marL="914400" indent="0">
              <a:buNone/>
            </a:pPr>
            <a:r>
              <a:rPr lang="en-US" dirty="0" smtClean="0"/>
              <a:t>	}</a:t>
            </a:r>
          </a:p>
          <a:p>
            <a:pPr marL="914400" indent="0">
              <a:buNone/>
            </a:pPr>
            <a:r>
              <a:rPr lang="en-US" dirty="0"/>
              <a:t>	</a:t>
            </a:r>
            <a:r>
              <a:rPr lang="en-US" dirty="0" err="1" smtClean="0"/>
              <a:t>System.out.println</a:t>
            </a:r>
            <a:r>
              <a:rPr lang="en-US" dirty="0" smtClean="0"/>
              <a:t>(last[k]);</a:t>
            </a:r>
          </a:p>
          <a:p>
            <a:pPr marL="914400" indent="0">
              <a:buNone/>
            </a:pPr>
            <a:r>
              <a:rPr lang="en-US" dirty="0" smtClean="0"/>
              <a:t>	return count;</a:t>
            </a:r>
          </a:p>
          <a:p>
            <a:pPr marL="914400" indent="0">
              <a:buNone/>
              <a:tabLst>
                <a:tab pos="1371600" algn="l"/>
              </a:tabLst>
            </a:pPr>
            <a:r>
              <a:rPr lang="en-US" dirty="0" smtClean="0"/>
              <a:t>	}</a:t>
            </a:r>
          </a:p>
          <a:p>
            <a:pPr marL="0" indent="0">
              <a:buNone/>
            </a:pPr>
            <a:r>
              <a:rPr lang="en-US" dirty="0" smtClean="0"/>
              <a:t>	</a:t>
            </a:r>
            <a:endParaRPr lang="en-US" dirty="0"/>
          </a:p>
        </p:txBody>
      </p:sp>
      <p:sp>
        <p:nvSpPr>
          <p:cNvPr id="4" name="Content Placeholder 3"/>
          <p:cNvSpPr>
            <a:spLocks noGrp="1"/>
          </p:cNvSpPr>
          <p:nvPr>
            <p:ph sz="half" idx="2"/>
          </p:nvPr>
        </p:nvSpPr>
        <p:spPr>
          <a:xfrm>
            <a:off x="6172200" y="1825625"/>
            <a:ext cx="5334000" cy="4351338"/>
          </a:xfrm>
        </p:spPr>
        <p:txBody>
          <a:bodyPr>
            <a:normAutofit fontScale="55000" lnSpcReduction="20000"/>
          </a:bodyPr>
          <a:lstStyle/>
          <a:p>
            <a:pPr marL="914400" indent="0">
              <a:buNone/>
              <a:tabLst>
                <a:tab pos="1371600" algn="l"/>
              </a:tabLst>
            </a:pPr>
            <a:r>
              <a:rPr lang="en-US" dirty="0" smtClean="0"/>
              <a:t>public static void main(String[] </a:t>
            </a:r>
            <a:r>
              <a:rPr lang="en-US" dirty="0" err="1" smtClean="0"/>
              <a:t>args</a:t>
            </a:r>
            <a:r>
              <a:rPr lang="en-US" dirty="0" smtClean="0"/>
              <a:t>) {</a:t>
            </a:r>
          </a:p>
          <a:p>
            <a:pPr marL="914400" indent="0">
              <a:buNone/>
              <a:tabLst>
                <a:tab pos="1371600" algn="l"/>
              </a:tabLst>
            </a:pPr>
            <a:r>
              <a:rPr lang="en-US" dirty="0" smtClean="0"/>
              <a:t>	</a:t>
            </a:r>
            <a:r>
              <a:rPr lang="en-US" dirty="0" err="1" smtClean="0"/>
              <a:t>int</a:t>
            </a:r>
            <a:r>
              <a:rPr lang="en-US" dirty="0" smtClean="0"/>
              <a:t> count = 1;</a:t>
            </a:r>
          </a:p>
          <a:p>
            <a:pPr marL="914400" indent="0">
              <a:buNone/>
              <a:tabLst>
                <a:tab pos="1371600" algn="l"/>
              </a:tabLst>
            </a:pPr>
            <a:r>
              <a:rPr lang="en-US" dirty="0" smtClean="0"/>
              <a:t>	String[] list = {“apple”, “banana”, “apple”, pear”};</a:t>
            </a:r>
          </a:p>
          <a:p>
            <a:pPr marL="914400" indent="0">
              <a:buNone/>
              <a:tabLst>
                <a:tab pos="1371600" algn="l"/>
              </a:tabLst>
            </a:pPr>
            <a:r>
              <a:rPr lang="en-US" dirty="0" smtClean="0"/>
              <a:t>	</a:t>
            </a:r>
            <a:r>
              <a:rPr lang="en-US" dirty="0" err="1" smtClean="0"/>
              <a:t>uniqueCount</a:t>
            </a:r>
            <a:r>
              <a:rPr lang="en-US" dirty="0" smtClean="0"/>
              <a:t>(list);</a:t>
            </a:r>
          </a:p>
          <a:p>
            <a:pPr marL="914400" indent="0">
              <a:buNone/>
              <a:tabLst>
                <a:tab pos="1371600" algn="l"/>
              </a:tabLst>
            </a:pPr>
            <a:r>
              <a:rPr lang="en-US" dirty="0" smtClean="0"/>
              <a:t>}</a:t>
            </a:r>
          </a:p>
          <a:p>
            <a:pPr marL="457200" indent="0">
              <a:buNone/>
              <a:tabLst>
                <a:tab pos="1371600" algn="l"/>
              </a:tabLst>
            </a:pPr>
            <a:r>
              <a:rPr lang="en-US" dirty="0" smtClean="0"/>
              <a:t>}</a:t>
            </a:r>
          </a:p>
          <a:p>
            <a:pPr marL="457200" indent="0">
              <a:buNone/>
              <a:tabLst>
                <a:tab pos="1371600" algn="l"/>
              </a:tabLst>
            </a:pPr>
            <a:endParaRPr lang="en-US" dirty="0" smtClean="0"/>
          </a:p>
          <a:p>
            <a:pPr>
              <a:tabLst>
                <a:tab pos="1371600" algn="l"/>
              </a:tabLst>
            </a:pPr>
            <a:r>
              <a:rPr lang="en-US" dirty="0" smtClean="0"/>
              <a:t>What is the scope of the k variable?</a:t>
            </a:r>
          </a:p>
          <a:p>
            <a:pPr>
              <a:lnSpc>
                <a:spcPct val="134000"/>
              </a:lnSpc>
              <a:tabLst>
                <a:tab pos="1371600" algn="l"/>
              </a:tabLst>
            </a:pPr>
            <a:r>
              <a:rPr lang="en-US" dirty="0" smtClean="0"/>
              <a:t>If you type this code in Eclipse it will complain that “k cannot be resolved to a variable”. Why?</a:t>
            </a:r>
            <a:endParaRPr lang="en-US" dirty="0"/>
          </a:p>
        </p:txBody>
      </p:sp>
    </p:spTree>
    <p:extLst>
      <p:ext uri="{BB962C8B-B14F-4D97-AF65-F5344CB8AC3E}">
        <p14:creationId xmlns:p14="http://schemas.microsoft.com/office/powerpoint/2010/main" val="32321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animEffect transition="in" filter="fade">
                                      <p:cBhvr>
                                        <p:cTn id="7" dur="500"/>
                                        <p:tgtEl>
                                          <p:spTgt spid="4">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8" end="8"/>
                                            </p:txEl>
                                          </p:spTgt>
                                        </p:tgtEl>
                                        <p:attrNameLst>
                                          <p:attrName>style.visibility</p:attrName>
                                        </p:attrNameLst>
                                      </p:cBhvr>
                                      <p:to>
                                        <p:strVal val="visible"/>
                                      </p:to>
                                    </p:set>
                                    <p:animEffect transition="in" filter="fade">
                                      <p:cBhvr>
                                        <p:cTn id="12"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Variables</a:t>
            </a:r>
            <a:endParaRPr lang="en-US" dirty="0"/>
          </a:p>
        </p:txBody>
      </p:sp>
      <p:sp>
        <p:nvSpPr>
          <p:cNvPr id="5" name="Content Placeholder 4"/>
          <p:cNvSpPr>
            <a:spLocks noGrp="1"/>
          </p:cNvSpPr>
          <p:nvPr>
            <p:ph idx="1"/>
          </p:nvPr>
        </p:nvSpPr>
        <p:spPr/>
        <p:txBody>
          <a:bodyPr>
            <a:normAutofit fontScale="62500" lnSpcReduction="20000"/>
          </a:bodyPr>
          <a:lstStyle/>
          <a:p>
            <a:r>
              <a:rPr lang="en-US" dirty="0" smtClean="0"/>
              <a:t>Remember, you can usually identify a variable’s scope by checking the first pair of curly braces surrounding its declaration. Usually this will give you the block of code pertaining to its scope.</a:t>
            </a:r>
          </a:p>
          <a:p>
            <a:r>
              <a:rPr lang="en-US" dirty="0" smtClean="0"/>
              <a:t>Here is an example using a for loop:</a:t>
            </a:r>
          </a:p>
          <a:p>
            <a:endParaRPr lang="en-US" dirty="0" smtClean="0">
              <a:solidFill>
                <a:schemeClr val="bg1"/>
              </a:solidFill>
            </a:endParaRPr>
          </a:p>
          <a:p>
            <a:pPr marL="914400" indent="0">
              <a:buNone/>
            </a:pPr>
            <a:r>
              <a:rPr lang="en-US" dirty="0" smtClean="0">
                <a:solidFill>
                  <a:schemeClr val="bg1"/>
                </a:solidFill>
              </a:rPr>
              <a:t>for (</a:t>
            </a:r>
            <a:r>
              <a:rPr lang="en-US" dirty="0" err="1" smtClean="0">
                <a:solidFill>
                  <a:schemeClr val="bg1"/>
                </a:solidFill>
              </a:rPr>
              <a:t>int</a:t>
            </a:r>
            <a:r>
              <a:rPr lang="en-US" dirty="0" smtClean="0">
                <a:solidFill>
                  <a:schemeClr val="bg1"/>
                </a:solidFill>
              </a:rPr>
              <a:t> </a:t>
            </a:r>
            <a:r>
              <a:rPr lang="en-US" dirty="0" err="1" smtClean="0">
                <a:solidFill>
                  <a:schemeClr val="bg1"/>
                </a:solidFill>
              </a:rPr>
              <a:t>i</a:t>
            </a:r>
            <a:r>
              <a:rPr lang="en-US" dirty="0" smtClean="0">
                <a:solidFill>
                  <a:schemeClr val="bg1"/>
                </a:solidFill>
              </a:rPr>
              <a:t>=0; </a:t>
            </a:r>
            <a:r>
              <a:rPr lang="en-US" dirty="0" err="1" smtClean="0">
                <a:solidFill>
                  <a:schemeClr val="bg1"/>
                </a:solidFill>
              </a:rPr>
              <a:t>i</a:t>
            </a:r>
            <a:r>
              <a:rPr lang="en-US" dirty="0" smtClean="0">
                <a:solidFill>
                  <a:schemeClr val="bg1"/>
                </a:solidFill>
              </a:rPr>
              <a:t>&lt;</a:t>
            </a:r>
            <a:r>
              <a:rPr lang="en-US" dirty="0" err="1" smtClean="0">
                <a:solidFill>
                  <a:schemeClr val="bg1"/>
                </a:solidFill>
              </a:rPr>
              <a:t>someArray.length</a:t>
            </a:r>
            <a:r>
              <a:rPr lang="en-US" dirty="0" smtClean="0">
                <a:solidFill>
                  <a:schemeClr val="bg1"/>
                </a:solidFill>
              </a:rPr>
              <a:t>; </a:t>
            </a:r>
            <a:r>
              <a:rPr lang="en-US" dirty="0" err="1" smtClean="0">
                <a:solidFill>
                  <a:schemeClr val="bg1"/>
                </a:solidFill>
              </a:rPr>
              <a:t>i</a:t>
            </a:r>
            <a:r>
              <a:rPr lang="en-US" dirty="0" smtClean="0">
                <a:solidFill>
                  <a:schemeClr val="bg1"/>
                </a:solidFill>
              </a:rPr>
              <a:t>++) </a:t>
            </a:r>
            <a:r>
              <a:rPr lang="en-US" b="1" dirty="0" smtClean="0">
                <a:solidFill>
                  <a:schemeClr val="bg1"/>
                </a:solidFill>
              </a:rPr>
              <a:t>{</a:t>
            </a:r>
          </a:p>
          <a:p>
            <a:pPr marL="914400" indent="0">
              <a:buNone/>
              <a:tabLst>
                <a:tab pos="457200" algn="l"/>
              </a:tabLst>
            </a:pPr>
            <a:r>
              <a:rPr lang="en-US" dirty="0" smtClean="0">
                <a:solidFill>
                  <a:schemeClr val="bg1"/>
                </a:solidFill>
              </a:rPr>
              <a:t>	</a:t>
            </a:r>
            <a:r>
              <a:rPr lang="en-US" dirty="0" err="1" smtClean="0">
                <a:solidFill>
                  <a:schemeClr val="bg1"/>
                </a:solidFill>
              </a:rPr>
              <a:t>int</a:t>
            </a:r>
            <a:r>
              <a:rPr lang="en-US" dirty="0" smtClean="0">
                <a:solidFill>
                  <a:schemeClr val="bg1"/>
                </a:solidFill>
              </a:rPr>
              <a:t> j = 1;</a:t>
            </a:r>
          </a:p>
          <a:p>
            <a:pPr marL="914400" indent="0">
              <a:buNone/>
              <a:tabLst>
                <a:tab pos="457200" algn="l"/>
              </a:tabLst>
            </a:pPr>
            <a:r>
              <a:rPr lang="en-US" dirty="0" smtClean="0">
                <a:solidFill>
                  <a:schemeClr val="bg1"/>
                </a:solidFill>
              </a:rPr>
              <a:t>	// some code</a:t>
            </a:r>
          </a:p>
          <a:p>
            <a:pPr marL="914400" indent="0">
              <a:buNone/>
              <a:tabLst>
                <a:tab pos="457200" algn="l"/>
              </a:tabLst>
            </a:pPr>
            <a:r>
              <a:rPr lang="en-US" b="1" dirty="0" smtClean="0">
                <a:solidFill>
                  <a:schemeClr val="bg1"/>
                </a:solidFill>
              </a:rPr>
              <a:t>}</a:t>
            </a:r>
          </a:p>
          <a:p>
            <a:pPr marL="914400" indent="0">
              <a:buNone/>
              <a:tabLst>
                <a:tab pos="457200" algn="l"/>
              </a:tabLst>
            </a:pPr>
            <a:r>
              <a:rPr lang="en-US" dirty="0" smtClean="0"/>
              <a:t>// the line below is invalid, </a:t>
            </a:r>
            <a:r>
              <a:rPr lang="en-US" dirty="0" err="1" smtClean="0"/>
              <a:t>i</a:t>
            </a:r>
            <a:r>
              <a:rPr lang="en-US" dirty="0" smtClean="0"/>
              <a:t> and j are accessed out of scope</a:t>
            </a:r>
            <a:endParaRPr lang="en-US" b="1" dirty="0" smtClean="0">
              <a:solidFill>
                <a:schemeClr val="bg1"/>
              </a:solidFill>
            </a:endParaRPr>
          </a:p>
          <a:p>
            <a:pPr marL="914400" indent="0">
              <a:buNone/>
              <a:tabLst>
                <a:tab pos="457200" algn="l"/>
              </a:tabLst>
            </a:pPr>
            <a:r>
              <a:rPr lang="en-US" dirty="0" err="1" smtClean="0"/>
              <a:t>System.out.println</a:t>
            </a:r>
            <a:r>
              <a:rPr lang="en-US" dirty="0" smtClean="0"/>
              <a:t>(</a:t>
            </a:r>
            <a:r>
              <a:rPr lang="en-US" dirty="0" err="1" smtClean="0"/>
              <a:t>“i</a:t>
            </a:r>
            <a:r>
              <a:rPr lang="en-US" dirty="0" smtClean="0"/>
              <a:t>=“ +  </a:t>
            </a:r>
            <a:r>
              <a:rPr lang="en-US" dirty="0" err="1" smtClean="0"/>
              <a:t>i</a:t>
            </a:r>
            <a:r>
              <a:rPr lang="en-US" dirty="0" smtClean="0"/>
              <a:t> + “, j=“ + j); </a:t>
            </a:r>
            <a:endParaRPr lang="en-US" dirty="0" smtClean="0">
              <a:solidFill>
                <a:schemeClr val="bg1"/>
              </a:solidFill>
            </a:endParaRPr>
          </a:p>
          <a:p>
            <a:pPr>
              <a:tabLst>
                <a:tab pos="457200" algn="l"/>
              </a:tabLst>
            </a:pPr>
            <a:endParaRPr lang="en-US" dirty="0" smtClean="0">
              <a:solidFill>
                <a:schemeClr val="bg1"/>
              </a:solidFill>
            </a:endParaRPr>
          </a:p>
          <a:p>
            <a:pPr>
              <a:tabLst>
                <a:tab pos="457200" algn="l"/>
              </a:tabLst>
            </a:pPr>
            <a:r>
              <a:rPr lang="en-US" dirty="0" smtClean="0">
                <a:solidFill>
                  <a:schemeClr val="bg1"/>
                </a:solidFill>
              </a:rPr>
              <a:t>We can see that “</a:t>
            </a:r>
            <a:r>
              <a:rPr lang="en-US" dirty="0" err="1" smtClean="0">
                <a:solidFill>
                  <a:schemeClr val="bg1"/>
                </a:solidFill>
              </a:rPr>
              <a:t>i</a:t>
            </a:r>
            <a:r>
              <a:rPr lang="en-US" dirty="0" smtClean="0"/>
              <a:t>” is declared inside the declaration of the for loop, whilst “j” is declared inside the body of the for loop. Thus, the scope of these two variables is the for loop.</a:t>
            </a:r>
          </a:p>
          <a:p>
            <a:pPr>
              <a:tabLst>
                <a:tab pos="457200" algn="l"/>
              </a:tabLst>
            </a:pPr>
            <a:r>
              <a:rPr lang="en-US" dirty="0" smtClean="0">
                <a:solidFill>
                  <a:schemeClr val="bg1"/>
                </a:solidFill>
              </a:rPr>
              <a:t>Note that the curly braces of the for loop have been bolded for emphasis.</a:t>
            </a:r>
          </a:p>
          <a:p>
            <a:endParaRPr lang="en-US" dirty="0" smtClean="0"/>
          </a:p>
        </p:txBody>
      </p:sp>
    </p:spTree>
    <p:extLst>
      <p:ext uri="{BB962C8B-B14F-4D97-AF65-F5344CB8AC3E}">
        <p14:creationId xmlns:p14="http://schemas.microsoft.com/office/powerpoint/2010/main" val="5815388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Instance Variables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Instance variables have a scope of an entire instance of a class.</a:t>
            </a:r>
          </a:p>
          <a:p>
            <a:r>
              <a:rPr lang="en-US" dirty="0" smtClean="0"/>
              <a:t>Example:</a:t>
            </a:r>
          </a:p>
          <a:p>
            <a:pPr marL="0" indent="0">
              <a:buNone/>
            </a:pPr>
            <a:r>
              <a:rPr lang="en-US" dirty="0"/>
              <a:t>	</a:t>
            </a:r>
            <a:r>
              <a:rPr lang="en-US" dirty="0" smtClean="0"/>
              <a:t>public class Node </a:t>
            </a:r>
            <a:r>
              <a:rPr lang="en-US" b="1" dirty="0" smtClean="0"/>
              <a:t>{</a:t>
            </a:r>
          </a:p>
          <a:p>
            <a:pPr marL="0" indent="0">
              <a:buNone/>
            </a:pPr>
            <a:r>
              <a:rPr lang="en-US" dirty="0"/>
              <a:t>	</a:t>
            </a:r>
            <a:r>
              <a:rPr lang="en-US" dirty="0" smtClean="0"/>
              <a:t>	private </a:t>
            </a:r>
            <a:r>
              <a:rPr lang="en-US" dirty="0" err="1" smtClean="0"/>
              <a:t>int</a:t>
            </a:r>
            <a:r>
              <a:rPr lang="en-US" dirty="0" smtClean="0"/>
              <a:t> value;</a:t>
            </a:r>
          </a:p>
          <a:p>
            <a:pPr marL="0" indent="0">
              <a:buNone/>
            </a:pPr>
            <a:r>
              <a:rPr lang="en-US" dirty="0"/>
              <a:t>	</a:t>
            </a:r>
            <a:r>
              <a:rPr lang="en-US" dirty="0" smtClean="0"/>
              <a:t>	public </a:t>
            </a:r>
            <a:r>
              <a:rPr lang="en-US" dirty="0" err="1" smtClean="0"/>
              <a:t>int</a:t>
            </a:r>
            <a:r>
              <a:rPr lang="en-US" dirty="0" smtClean="0"/>
              <a:t> </a:t>
            </a:r>
            <a:r>
              <a:rPr lang="en-US" dirty="0" err="1" smtClean="0"/>
              <a:t>printValue</a:t>
            </a:r>
            <a:r>
              <a:rPr lang="en-US" dirty="0" smtClean="0"/>
              <a:t>() {</a:t>
            </a:r>
          </a:p>
          <a:p>
            <a:pPr marL="0" indent="0">
              <a:buNone/>
            </a:pPr>
            <a:r>
              <a:rPr lang="en-US" dirty="0"/>
              <a:t>	</a:t>
            </a:r>
            <a:r>
              <a:rPr lang="en-US" dirty="0" smtClean="0"/>
              <a:t>		</a:t>
            </a:r>
            <a:r>
              <a:rPr lang="en-US" dirty="0" err="1" smtClean="0"/>
              <a:t>System.out.println</a:t>
            </a:r>
            <a:r>
              <a:rPr lang="en-US" dirty="0" smtClean="0"/>
              <a:t>(“Value is “ + value);</a:t>
            </a:r>
          </a:p>
          <a:p>
            <a:pPr marL="0" indent="0">
              <a:buNone/>
            </a:pPr>
            <a:r>
              <a:rPr lang="en-US" dirty="0"/>
              <a:t>	</a:t>
            </a:r>
            <a:r>
              <a:rPr lang="en-US" dirty="0" smtClean="0"/>
              <a:t>	}</a:t>
            </a:r>
          </a:p>
          <a:p>
            <a:pPr marL="0" indent="0">
              <a:buNone/>
            </a:pPr>
            <a:r>
              <a:rPr lang="en-US" dirty="0"/>
              <a:t>	</a:t>
            </a:r>
            <a:r>
              <a:rPr lang="en-US" dirty="0" smtClean="0"/>
              <a:t>	public void </a:t>
            </a:r>
            <a:r>
              <a:rPr lang="en-US" dirty="0" err="1" smtClean="0"/>
              <a:t>changeValue</a:t>
            </a:r>
            <a:r>
              <a:rPr lang="en-US" dirty="0" smtClean="0"/>
              <a:t>(</a:t>
            </a:r>
            <a:r>
              <a:rPr lang="en-US" dirty="0" err="1" smtClean="0"/>
              <a:t>int</a:t>
            </a:r>
            <a:r>
              <a:rPr lang="en-US" dirty="0" smtClean="0"/>
              <a:t> </a:t>
            </a:r>
            <a:r>
              <a:rPr lang="en-US" dirty="0" err="1" smtClean="0"/>
              <a:t>newValue</a:t>
            </a:r>
            <a:r>
              <a:rPr lang="en-US" dirty="0" smtClean="0"/>
              <a:t>) {</a:t>
            </a:r>
          </a:p>
          <a:p>
            <a:pPr marL="0" indent="0">
              <a:buNone/>
            </a:pPr>
            <a:r>
              <a:rPr lang="en-US" dirty="0"/>
              <a:t>	</a:t>
            </a:r>
            <a:r>
              <a:rPr lang="en-US" dirty="0" smtClean="0"/>
              <a:t>		value = </a:t>
            </a:r>
            <a:r>
              <a:rPr lang="en-US" dirty="0" err="1" smtClean="0"/>
              <a:t>newValue</a:t>
            </a:r>
            <a:r>
              <a:rPr lang="en-US" dirty="0" smtClean="0"/>
              <a:t>;</a:t>
            </a:r>
          </a:p>
          <a:p>
            <a:pPr marL="0" indent="0">
              <a:buNone/>
            </a:pPr>
            <a:r>
              <a:rPr lang="en-US" dirty="0"/>
              <a:t>	</a:t>
            </a:r>
            <a:r>
              <a:rPr lang="en-US" dirty="0" smtClean="0"/>
              <a:t>	}</a:t>
            </a:r>
          </a:p>
          <a:p>
            <a:pPr marL="0" indent="0">
              <a:buNone/>
            </a:pPr>
            <a:r>
              <a:rPr lang="en-US" dirty="0"/>
              <a:t>	</a:t>
            </a:r>
            <a:r>
              <a:rPr lang="en-US" b="1" dirty="0" smtClean="0"/>
              <a:t>}</a:t>
            </a:r>
          </a:p>
          <a:p>
            <a:r>
              <a:rPr lang="en-US" dirty="0" smtClean="0"/>
              <a:t>Notice that the variable “value” is declared outside of any methods in the Node class, but inside the class itself. This indicates that its scope is the entire class itself. Again, the corresponding curly braces have been bolded for emphasis.</a:t>
            </a:r>
            <a:endParaRPr lang="en-US" dirty="0"/>
          </a:p>
        </p:txBody>
      </p:sp>
    </p:spTree>
    <p:extLst>
      <p:ext uri="{BB962C8B-B14F-4D97-AF65-F5344CB8AC3E}">
        <p14:creationId xmlns:p14="http://schemas.microsoft.com/office/powerpoint/2010/main" val="8033129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300</TotalTime>
  <Words>782</Words>
  <Application>Microsoft Office PowerPoint</Application>
  <PresentationFormat>Widescreen</PresentationFormat>
  <Paragraphs>217</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Recitation 2</vt:lpstr>
      <vt:lpstr>Covered in this Recitation</vt:lpstr>
      <vt:lpstr>Arrays</vt:lpstr>
      <vt:lpstr>Arrays</vt:lpstr>
      <vt:lpstr>Variable Scoping</vt:lpstr>
      <vt:lpstr>Local Variables</vt:lpstr>
      <vt:lpstr>Local Variables</vt:lpstr>
      <vt:lpstr>Local Variables</vt:lpstr>
      <vt:lpstr>Instance Variables</vt:lpstr>
      <vt:lpstr>Class Variables</vt:lpstr>
      <vt:lpstr>References</vt:lpstr>
      <vt:lpstr>References</vt:lpstr>
      <vt:lpstr>References</vt:lpstr>
      <vt:lpstr>References</vt:lpstr>
      <vt:lpstr>References</vt:lpstr>
      <vt:lpstr>References</vt:lpstr>
      <vt:lpstr>Have a good weekend!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Wei</dc:creator>
  <cp:lastModifiedBy>James Wei</cp:lastModifiedBy>
  <cp:revision>24</cp:revision>
  <dcterms:created xsi:type="dcterms:W3CDTF">2013-09-04T01:42:10Z</dcterms:created>
  <dcterms:modified xsi:type="dcterms:W3CDTF">2013-09-06T14:10:12Z</dcterms:modified>
</cp:coreProperties>
</file>