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4" r:id="rId5"/>
    <p:sldId id="275" r:id="rId6"/>
    <p:sldId id="259" r:id="rId7"/>
    <p:sldId id="260" r:id="rId8"/>
    <p:sldId id="261" r:id="rId9"/>
    <p:sldId id="276" r:id="rId10"/>
    <p:sldId id="262" r:id="rId11"/>
    <p:sldId id="263" r:id="rId12"/>
    <p:sldId id="272" r:id="rId13"/>
    <p:sldId id="273"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2854" autoAdjust="0"/>
  </p:normalViewPr>
  <p:slideViewPr>
    <p:cSldViewPr snapToGrid="0">
      <p:cViewPr varScale="1">
        <p:scale>
          <a:sx n="93" d="100"/>
          <a:sy n="93" d="100"/>
        </p:scale>
        <p:origin x="1278" y="7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47DB95-552B-E948-977F-764010AC6308}" type="datetimeFigureOut">
              <a:rPr lang="en-US" smtClean="0"/>
              <a:t>9/10/2013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92042-C05D-9A48-8610-0EC67A10B553}" type="slidenum">
              <a:rPr lang="en-US" smtClean="0"/>
              <a:t>‹#›</a:t>
            </a:fld>
            <a:endParaRPr lang="en-US"/>
          </a:p>
        </p:txBody>
      </p:sp>
    </p:spTree>
    <p:extLst>
      <p:ext uri="{BB962C8B-B14F-4D97-AF65-F5344CB8AC3E}">
        <p14:creationId xmlns:p14="http://schemas.microsoft.com/office/powerpoint/2010/main" val="36829202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1</a:t>
            </a:fld>
            <a:endParaRPr lang="en-US"/>
          </a:p>
        </p:txBody>
      </p:sp>
    </p:spTree>
    <p:extLst>
      <p:ext uri="{BB962C8B-B14F-4D97-AF65-F5344CB8AC3E}">
        <p14:creationId xmlns:p14="http://schemas.microsoft.com/office/powerpoint/2010/main" val="2271202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Go to Window </a:t>
            </a:r>
            <a:r>
              <a:rPr lang="en-US" sz="1200" kern="1200" dirty="0" smtClean="0">
                <a:solidFill>
                  <a:schemeClr val="tx1"/>
                </a:solidFill>
                <a:effectLst/>
                <a:latin typeface="Wingdings"/>
                <a:ea typeface="+mn-ea"/>
                <a:cs typeface="+mn-cs"/>
                <a:sym typeface="Wingdings"/>
              </a:rPr>
              <a:t></a:t>
            </a:r>
            <a:r>
              <a:rPr lang="en-US" sz="1200" kern="1200" dirty="0" smtClean="0">
                <a:solidFill>
                  <a:schemeClr val="tx1"/>
                </a:solidFill>
                <a:effectLst/>
                <a:latin typeface="+mn-lt"/>
                <a:ea typeface="+mn-ea"/>
                <a:cs typeface="+mn-cs"/>
              </a:rPr>
              <a:t> Show View </a:t>
            </a:r>
            <a:r>
              <a:rPr lang="en-US" sz="1200" kern="1200" dirty="0" smtClean="0">
                <a:solidFill>
                  <a:schemeClr val="tx1"/>
                </a:solidFill>
                <a:effectLst/>
                <a:latin typeface="Wingdings"/>
                <a:ea typeface="+mn-ea"/>
                <a:cs typeface="+mn-cs"/>
                <a:sym typeface="Wingdings"/>
              </a:rPr>
              <a:t></a:t>
            </a:r>
            <a:r>
              <a:rPr lang="en-US" sz="1200" kern="1200" dirty="0" smtClean="0">
                <a:solidFill>
                  <a:schemeClr val="tx1"/>
                </a:solidFill>
                <a:effectLst/>
                <a:latin typeface="+mn-lt"/>
                <a:ea typeface="+mn-ea"/>
                <a:cs typeface="+mn-cs"/>
              </a:rPr>
              <a:t> Expressions</a:t>
            </a:r>
          </a:p>
          <a:p>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11</a:t>
            </a:fld>
            <a:endParaRPr lang="en-US"/>
          </a:p>
        </p:txBody>
      </p:sp>
    </p:spTree>
    <p:extLst>
      <p:ext uri="{BB962C8B-B14F-4D97-AF65-F5344CB8AC3E}">
        <p14:creationId xmlns:p14="http://schemas.microsoft.com/office/powerpoint/2010/main" val="403733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“Add new expression”, or the + sign.</a:t>
            </a:r>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12</a:t>
            </a:fld>
            <a:endParaRPr lang="en-US"/>
          </a:p>
        </p:txBody>
      </p:sp>
    </p:spTree>
    <p:extLst>
      <p:ext uri="{BB962C8B-B14F-4D97-AF65-F5344CB8AC3E}">
        <p14:creationId xmlns:p14="http://schemas.microsoft.com/office/powerpoint/2010/main" val="658959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What is the value of array[</a:t>
            </a:r>
            <a:r>
              <a:rPr lang="en-US" dirty="0" err="1" smtClean="0"/>
              <a:t>i</a:t>
            </a:r>
            <a:r>
              <a:rPr lang="en-US" dirty="0" smtClean="0"/>
              <a:t>] when </a:t>
            </a:r>
            <a:r>
              <a:rPr lang="en-US" dirty="0" err="1" smtClean="0"/>
              <a:t>i</a:t>
            </a:r>
            <a:r>
              <a:rPr lang="en-US" dirty="0" smtClean="0"/>
              <a:t> = 6?</a:t>
            </a:r>
            <a:br>
              <a:rPr lang="en-US" dirty="0" smtClean="0"/>
            </a:br>
            <a:r>
              <a:rPr lang="en-US" dirty="0" err="1" smtClean="0"/>
              <a:t>Ans</a:t>
            </a:r>
            <a:r>
              <a:rPr lang="en-US" dirty="0" smtClean="0"/>
              <a:t>: false;</a:t>
            </a:r>
          </a:p>
          <a:p>
            <a:pPr lvl="0"/>
            <a:r>
              <a:rPr lang="en-US" dirty="0" smtClean="0"/>
              <a:t>What is the value of array[</a:t>
            </a:r>
            <a:r>
              <a:rPr lang="en-US" dirty="0" err="1" smtClean="0"/>
              <a:t>i</a:t>
            </a:r>
            <a:r>
              <a:rPr lang="en-US" dirty="0" smtClean="0"/>
              <a:t>] when </a:t>
            </a:r>
            <a:r>
              <a:rPr lang="en-US" dirty="0" err="1" smtClean="0"/>
              <a:t>i</a:t>
            </a:r>
            <a:r>
              <a:rPr lang="en-US" dirty="0" smtClean="0"/>
              <a:t> = 3?</a:t>
            </a:r>
            <a:br>
              <a:rPr lang="en-US" dirty="0" smtClean="0"/>
            </a:br>
            <a:r>
              <a:rPr lang="en-US" dirty="0" err="1" smtClean="0"/>
              <a:t>Ans</a:t>
            </a:r>
            <a:r>
              <a:rPr lang="en-US" dirty="0" smtClean="0"/>
              <a:t>: true;</a:t>
            </a:r>
          </a:p>
          <a:p>
            <a:pPr lvl="0"/>
            <a:r>
              <a:rPr lang="en-US" dirty="0" smtClean="0"/>
              <a:t>What is the value of array[</a:t>
            </a:r>
            <a:r>
              <a:rPr lang="en-US" dirty="0" err="1" smtClean="0"/>
              <a:t>i</a:t>
            </a:r>
            <a:r>
              <a:rPr lang="en-US" dirty="0" smtClean="0"/>
              <a:t>] when </a:t>
            </a:r>
            <a:r>
              <a:rPr lang="en-US" dirty="0" err="1" smtClean="0"/>
              <a:t>i</a:t>
            </a:r>
            <a:r>
              <a:rPr lang="en-US" dirty="0" smtClean="0"/>
              <a:t> = 5?</a:t>
            </a:r>
            <a:br>
              <a:rPr lang="en-US" dirty="0" smtClean="0"/>
            </a:br>
            <a:r>
              <a:rPr lang="en-US" dirty="0" err="1" smtClean="0"/>
              <a:t>Ans</a:t>
            </a:r>
            <a:r>
              <a:rPr lang="en-US" dirty="0" smtClean="0"/>
              <a:t>: true;</a:t>
            </a:r>
          </a:p>
          <a:p>
            <a:pPr lvl="0"/>
            <a:r>
              <a:rPr lang="en-US" dirty="0" smtClean="0"/>
              <a:t>What do you think this program is doing?</a:t>
            </a:r>
            <a:br>
              <a:rPr lang="en-US" dirty="0" smtClean="0"/>
            </a:br>
            <a:r>
              <a:rPr lang="en-US" dirty="0" err="1" smtClean="0"/>
              <a:t>Ans</a:t>
            </a:r>
            <a:r>
              <a:rPr lang="en-US" dirty="0" smtClean="0"/>
              <a:t>: counting the number of primes up to the integer specified, in this case, 10.</a:t>
            </a:r>
          </a:p>
          <a:p>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13</a:t>
            </a:fld>
            <a:endParaRPr lang="en-US"/>
          </a:p>
        </p:txBody>
      </p:sp>
    </p:spTree>
    <p:extLst>
      <p:ext uri="{BB962C8B-B14F-4D97-AF65-F5344CB8AC3E}">
        <p14:creationId xmlns:p14="http://schemas.microsoft.com/office/powerpoint/2010/main" val="181235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a:t>
            </a:r>
            <a:r>
              <a:rPr lang="en-US" baseline="0" dirty="0" smtClean="0"/>
              <a:t> Write out Google form link on a board, or ask everyone to copy it off the slide now.</a:t>
            </a:r>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3</a:t>
            </a:fld>
            <a:endParaRPr lang="en-US"/>
          </a:p>
        </p:txBody>
      </p:sp>
    </p:spTree>
    <p:extLst>
      <p:ext uri="{BB962C8B-B14F-4D97-AF65-F5344CB8AC3E}">
        <p14:creationId xmlns:p14="http://schemas.microsoft.com/office/powerpoint/2010/main" val="3188733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endParaRPr lang="en-US" baseline="0" dirty="0" smtClean="0"/>
          </a:p>
          <a:p>
            <a:r>
              <a:rPr lang="en-US" baseline="0" dirty="0" smtClean="0"/>
              <a:t>1) O(n)</a:t>
            </a:r>
          </a:p>
          <a:p>
            <a:r>
              <a:rPr lang="en-US" baseline="0" dirty="0" smtClean="0"/>
              <a:t>2) O(n^2)</a:t>
            </a:r>
          </a:p>
          <a:p>
            <a:r>
              <a:rPr lang="en-US" baseline="0" dirty="0" smtClean="0"/>
              <a:t>3) O(n^3)</a:t>
            </a:r>
          </a:p>
          <a:p>
            <a:r>
              <a:rPr lang="en-US" baseline="0" dirty="0" smtClean="0"/>
              <a:t>4) O(n^2)</a:t>
            </a:r>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4</a:t>
            </a:fld>
            <a:endParaRPr lang="en-US"/>
          </a:p>
        </p:txBody>
      </p:sp>
    </p:spTree>
    <p:extLst>
      <p:ext uri="{BB962C8B-B14F-4D97-AF65-F5344CB8AC3E}">
        <p14:creationId xmlns:p14="http://schemas.microsoft.com/office/powerpoint/2010/main" val="118733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O(n^5)</a:t>
            </a:r>
          </a:p>
          <a:p>
            <a:r>
              <a:rPr lang="en-US" dirty="0" smtClean="0"/>
              <a:t>6) O(n^5)</a:t>
            </a:r>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5</a:t>
            </a:fld>
            <a:endParaRPr lang="en-US"/>
          </a:p>
        </p:txBody>
      </p:sp>
    </p:spTree>
    <p:extLst>
      <p:ext uri="{BB962C8B-B14F-4D97-AF65-F5344CB8AC3E}">
        <p14:creationId xmlns:p14="http://schemas.microsoft.com/office/powerpoint/2010/main" val="314162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b="1" kern="1200" dirty="0" smtClean="0">
                <a:solidFill>
                  <a:schemeClr val="tx1"/>
                </a:solidFill>
                <a:effectLst/>
                <a:latin typeface="+mn-lt"/>
                <a:ea typeface="+mn-ea"/>
                <a:cs typeface="+mn-cs"/>
              </a:rPr>
              <a:t>Perspective:</a:t>
            </a:r>
            <a:r>
              <a:rPr lang="en-US" sz="1200" kern="1200" dirty="0" smtClean="0">
                <a:solidFill>
                  <a:schemeClr val="tx1"/>
                </a:solidFill>
                <a:effectLst/>
                <a:latin typeface="+mn-lt"/>
                <a:ea typeface="+mn-ea"/>
                <a:cs typeface="+mn-cs"/>
              </a:rPr>
              <a:t> Your current perspective, and other perspectives that are available to you.</a:t>
            </a:r>
          </a:p>
          <a:p>
            <a:pPr marL="228600" lvl="0" indent="-228600">
              <a:buFont typeface="+mj-lt"/>
              <a:buAutoNum type="arabicPeriod"/>
            </a:pPr>
            <a:r>
              <a:rPr lang="en-US" sz="1200" b="1" kern="1200" dirty="0" smtClean="0">
                <a:solidFill>
                  <a:schemeClr val="tx1"/>
                </a:solidFill>
                <a:effectLst/>
                <a:latin typeface="+mn-lt"/>
                <a:ea typeface="+mn-ea"/>
                <a:cs typeface="+mn-cs"/>
              </a:rPr>
              <a:t>Task list:</a:t>
            </a:r>
            <a:r>
              <a:rPr lang="en-US" sz="1200" kern="1200" dirty="0" smtClean="0">
                <a:solidFill>
                  <a:schemeClr val="tx1"/>
                </a:solidFill>
                <a:effectLst/>
                <a:latin typeface="+mn-lt"/>
                <a:ea typeface="+mn-ea"/>
                <a:cs typeface="+mn-cs"/>
              </a:rPr>
              <a:t> Can be used to manage tasks. For the time being, you can close this. If you are interested in </a:t>
            </a:r>
            <a:r>
              <a:rPr lang="en-US" sz="1200" kern="1200" dirty="0" err="1" smtClean="0">
                <a:solidFill>
                  <a:schemeClr val="tx1"/>
                </a:solidFill>
                <a:effectLst/>
                <a:latin typeface="+mn-lt"/>
                <a:ea typeface="+mn-ea"/>
                <a:cs typeface="+mn-cs"/>
              </a:rPr>
              <a:t>Mylyn</a:t>
            </a:r>
            <a:r>
              <a:rPr lang="en-US" sz="1200" kern="1200" dirty="0" smtClean="0">
                <a:solidFill>
                  <a:schemeClr val="tx1"/>
                </a:solidFill>
                <a:effectLst/>
                <a:latin typeface="+mn-lt"/>
                <a:ea typeface="+mn-ea"/>
                <a:cs typeface="+mn-cs"/>
              </a:rPr>
              <a:t>: http://</a:t>
            </a:r>
            <a:r>
              <a:rPr lang="en-US" sz="1200" kern="1200" dirty="0" err="1" smtClean="0">
                <a:solidFill>
                  <a:schemeClr val="tx1"/>
                </a:solidFill>
                <a:effectLst/>
                <a:latin typeface="+mn-lt"/>
                <a:ea typeface="+mn-ea"/>
                <a:cs typeface="+mn-cs"/>
              </a:rPr>
              <a:t>wiki.eclipse.org</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Mylyn_User_Guide</a:t>
            </a:r>
            <a:endParaRPr lang="en-US" sz="1200" kern="1200" dirty="0" smtClean="0">
              <a:solidFill>
                <a:schemeClr val="tx1"/>
              </a:solidFill>
              <a:effectLst/>
              <a:latin typeface="+mn-lt"/>
              <a:ea typeface="+mn-ea"/>
              <a:cs typeface="+mn-cs"/>
            </a:endParaRPr>
          </a:p>
          <a:p>
            <a:pPr marL="228600" lvl="0" indent="-228600">
              <a:buFont typeface="+mj-lt"/>
              <a:buAutoNum type="arabicPeriod"/>
            </a:pPr>
            <a:r>
              <a:rPr lang="en-US" sz="1200" b="1" kern="1200" dirty="0" smtClean="0">
                <a:solidFill>
                  <a:schemeClr val="tx1"/>
                </a:solidFill>
                <a:effectLst/>
                <a:latin typeface="+mn-lt"/>
                <a:ea typeface="+mn-ea"/>
                <a:cs typeface="+mn-cs"/>
              </a:rPr>
              <a:t>Project Explorer view:</a:t>
            </a:r>
            <a:r>
              <a:rPr lang="en-US" sz="1200" kern="1200" dirty="0" smtClean="0">
                <a:solidFill>
                  <a:schemeClr val="tx1"/>
                </a:solidFill>
                <a:effectLst/>
                <a:latin typeface="+mn-lt"/>
                <a:ea typeface="+mn-ea"/>
                <a:cs typeface="+mn-cs"/>
              </a:rPr>
              <a:t> contains a list of your active and closed projects. This will not reflect that actual state of your file system on disk, because there might be Eclipse projects on your disk that are not included here.</a:t>
            </a:r>
          </a:p>
          <a:p>
            <a:pPr marL="228600" lvl="0" indent="-228600">
              <a:buFont typeface="+mj-lt"/>
              <a:buAutoNum type="arabicPeriod"/>
            </a:pPr>
            <a:r>
              <a:rPr lang="en-US" sz="1200" b="1" kern="1200" dirty="0" smtClean="0">
                <a:solidFill>
                  <a:schemeClr val="tx1"/>
                </a:solidFill>
                <a:effectLst/>
                <a:latin typeface="+mn-lt"/>
                <a:ea typeface="+mn-ea"/>
                <a:cs typeface="+mn-cs"/>
              </a:rPr>
              <a:t>Outline</a:t>
            </a:r>
            <a:r>
              <a:rPr lang="en-US" sz="1200" kern="1200" dirty="0" smtClean="0">
                <a:solidFill>
                  <a:schemeClr val="tx1"/>
                </a:solidFill>
                <a:effectLst/>
                <a:latin typeface="+mn-lt"/>
                <a:ea typeface="+mn-ea"/>
                <a:cs typeface="+mn-cs"/>
              </a:rPr>
              <a:t>: This shows you the outline of your current class.</a:t>
            </a:r>
          </a:p>
          <a:p>
            <a:pPr marL="228600" lvl="0" indent="-228600">
              <a:buFont typeface="+mj-lt"/>
              <a:buAutoNum type="arabicPeriod"/>
            </a:pPr>
            <a:r>
              <a:rPr lang="en-US" sz="1200" b="1" kern="1200" dirty="0" smtClean="0">
                <a:solidFill>
                  <a:schemeClr val="tx1"/>
                </a:solidFill>
                <a:effectLst/>
                <a:latin typeface="+mn-lt"/>
                <a:ea typeface="+mn-ea"/>
                <a:cs typeface="+mn-cs"/>
              </a:rPr>
              <a:t>Problems view:</a:t>
            </a:r>
            <a:r>
              <a:rPr lang="en-US" sz="1200" kern="1200" dirty="0" smtClean="0">
                <a:solidFill>
                  <a:schemeClr val="tx1"/>
                </a:solidFill>
                <a:effectLst/>
                <a:latin typeface="+mn-lt"/>
                <a:ea typeface="+mn-ea"/>
                <a:cs typeface="+mn-cs"/>
              </a:rPr>
              <a:t> Displays compilation errors, warnings, and other messages eclipse thinks you should know about. These correspond to the symbols and red underlined text you would see within your program.</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6</a:t>
            </a:fld>
            <a:endParaRPr lang="en-US"/>
          </a:p>
        </p:txBody>
      </p:sp>
    </p:spTree>
    <p:extLst>
      <p:ext uri="{BB962C8B-B14F-4D97-AF65-F5344CB8AC3E}">
        <p14:creationId xmlns:p14="http://schemas.microsoft.com/office/powerpoint/2010/main" val="212018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1200" kern="1200" dirty="0" smtClean="0">
                <a:solidFill>
                  <a:schemeClr val="tx1"/>
                </a:solidFill>
                <a:effectLst/>
                <a:latin typeface="+mn-lt"/>
                <a:ea typeface="+mn-ea"/>
                <a:cs typeface="+mn-cs"/>
              </a:rPr>
              <a:t>Note:</a:t>
            </a:r>
            <a:r>
              <a:rPr lang="en-US" sz="1200" kern="1200" baseline="0" dirty="0" smtClean="0">
                <a:solidFill>
                  <a:schemeClr val="tx1"/>
                </a:solidFill>
                <a:effectLst/>
                <a:latin typeface="+mn-lt"/>
                <a:ea typeface="+mn-ea"/>
                <a:cs typeface="+mn-cs"/>
              </a:rPr>
              <a:t> Let them try doing this on the code they are currently working on. Most people have a hard time initially trying to find “the ribbon” on the LHS.</a:t>
            </a:r>
          </a:p>
          <a:p>
            <a:pPr marL="0" lvl="0" indent="0">
              <a:buFont typeface="+mj-lt"/>
              <a:buNone/>
            </a:pPr>
            <a:endParaRPr lang="en-US" sz="1200" kern="1200" dirty="0" smtClean="0">
              <a:solidFill>
                <a:schemeClr val="tx1"/>
              </a:solidFill>
              <a:effectLst/>
              <a:latin typeface="+mn-lt"/>
              <a:ea typeface="+mn-ea"/>
              <a:cs typeface="+mn-cs"/>
            </a:endParaRPr>
          </a:p>
          <a:p>
            <a:pPr marL="228600" lvl="0" indent="-228600">
              <a:buFont typeface="+mj-lt"/>
              <a:buAutoNum type="arabicPeriod"/>
            </a:pPr>
            <a:r>
              <a:rPr lang="en-US" sz="1200" kern="1200" dirty="0" smtClean="0">
                <a:solidFill>
                  <a:schemeClr val="tx1"/>
                </a:solidFill>
                <a:effectLst/>
                <a:latin typeface="+mn-lt"/>
                <a:ea typeface="+mn-ea"/>
                <a:cs typeface="+mn-cs"/>
              </a:rPr>
              <a:t>To debug a program, go to the </a:t>
            </a:r>
            <a:r>
              <a:rPr lang="en-US" sz="1200" b="1" kern="1200" dirty="0" smtClean="0">
                <a:solidFill>
                  <a:schemeClr val="tx1"/>
                </a:solidFill>
                <a:effectLst/>
                <a:latin typeface="+mn-lt"/>
                <a:ea typeface="+mn-ea"/>
                <a:cs typeface="+mn-cs"/>
              </a:rPr>
              <a:t>Debug</a:t>
            </a:r>
            <a:r>
              <a:rPr lang="en-US" sz="1200" kern="1200" dirty="0" smtClean="0">
                <a:solidFill>
                  <a:schemeClr val="tx1"/>
                </a:solidFill>
                <a:effectLst/>
                <a:latin typeface="+mn-lt"/>
                <a:ea typeface="+mn-ea"/>
                <a:cs typeface="+mn-cs"/>
              </a:rPr>
              <a:t> perspective (choose it from the top right corner)</a:t>
            </a:r>
          </a:p>
          <a:p>
            <a:pPr marL="228600" lvl="0" indent="-228600">
              <a:buFont typeface="+mj-lt"/>
              <a:buAutoNum type="arabicPeriod"/>
            </a:pPr>
            <a:r>
              <a:rPr lang="en-US" sz="1200" kern="1200" dirty="0" smtClean="0">
                <a:solidFill>
                  <a:schemeClr val="tx1"/>
                </a:solidFill>
                <a:effectLst/>
                <a:latin typeface="+mn-lt"/>
                <a:ea typeface="+mn-ea"/>
                <a:cs typeface="+mn-cs"/>
              </a:rPr>
              <a:t>Select the file that you want to debug from the Project Explorer (if you cannot see it, go to </a:t>
            </a:r>
            <a:r>
              <a:rPr lang="en-US" sz="1200" b="1" kern="1200" dirty="0" err="1" smtClean="0">
                <a:solidFill>
                  <a:schemeClr val="tx1"/>
                </a:solidFill>
                <a:effectLst/>
                <a:latin typeface="+mn-lt"/>
                <a:ea typeface="+mn-ea"/>
                <a:cs typeface="+mn-cs"/>
              </a:rPr>
              <a:t>Window</a:t>
            </a:r>
            <a:r>
              <a:rPr lang="en-US" sz="1200" b="1" kern="1200" dirty="0" err="1" smtClean="0">
                <a:solidFill>
                  <a:schemeClr val="tx1"/>
                </a:solidFill>
                <a:effectLst/>
                <a:latin typeface="+mn-lt"/>
                <a:ea typeface="+mn-ea"/>
                <a:cs typeface="+mn-cs"/>
                <a:sym typeface="Wingdings"/>
              </a:rPr>
              <a:t></a:t>
            </a:r>
            <a:r>
              <a:rPr lang="en-US" sz="1200" b="1" kern="1200" dirty="0" err="1" smtClean="0">
                <a:solidFill>
                  <a:schemeClr val="tx1"/>
                </a:solidFill>
                <a:effectLst/>
                <a:latin typeface="+mn-lt"/>
                <a:ea typeface="+mn-ea"/>
                <a:cs typeface="+mn-cs"/>
              </a:rPr>
              <a:t>Show</a:t>
            </a:r>
            <a:r>
              <a:rPr lang="en-US" sz="1200" b="1" kern="1200" dirty="0" smtClean="0">
                <a:solidFill>
                  <a:schemeClr val="tx1"/>
                </a:solidFill>
                <a:effectLst/>
                <a:latin typeface="+mn-lt"/>
                <a:ea typeface="+mn-ea"/>
                <a:cs typeface="+mn-cs"/>
              </a:rPr>
              <a:t> View</a:t>
            </a:r>
            <a:r>
              <a:rPr lang="en-US" sz="1200" b="1" kern="1200" dirty="0" smtClean="0">
                <a:solidFill>
                  <a:schemeClr val="tx1"/>
                </a:solidFill>
                <a:effectLst/>
                <a:latin typeface="+mn-lt"/>
                <a:ea typeface="+mn-ea"/>
                <a:cs typeface="+mn-cs"/>
                <a:sym typeface="Wingdings"/>
              </a:rPr>
              <a:t></a:t>
            </a:r>
            <a:r>
              <a:rPr lang="en-US" sz="1200" b="1" kern="1200" dirty="0" smtClean="0">
                <a:solidFill>
                  <a:schemeClr val="tx1"/>
                </a:solidFill>
                <a:effectLst/>
                <a:latin typeface="+mn-lt"/>
                <a:ea typeface="+mn-ea"/>
                <a:cs typeface="+mn-cs"/>
              </a:rPr>
              <a:t> Project Explorer</a:t>
            </a:r>
            <a:r>
              <a:rPr lang="en-US" sz="1200" kern="1200" dirty="0" smtClean="0">
                <a:solidFill>
                  <a:schemeClr val="tx1"/>
                </a:solidFill>
                <a:effectLst/>
                <a:latin typeface="+mn-lt"/>
                <a:ea typeface="+mn-ea"/>
                <a:cs typeface="+mn-cs"/>
              </a:rPr>
              <a:t>).</a:t>
            </a:r>
          </a:p>
          <a:p>
            <a:pPr marL="228600" indent="-228600">
              <a:buFont typeface="+mj-lt"/>
              <a:buAutoNum type="arabicPeriod"/>
            </a:pPr>
            <a:r>
              <a:rPr lang="en-US" sz="1200" kern="1200" dirty="0" smtClean="0">
                <a:solidFill>
                  <a:schemeClr val="tx1"/>
                </a:solidFill>
                <a:effectLst/>
                <a:latin typeface="+mn-lt"/>
                <a:ea typeface="+mn-ea"/>
                <a:cs typeface="+mn-cs"/>
              </a:rPr>
              <a:t>Make a breakpoint in your program (either you point to the ribbon and add</a:t>
            </a:r>
            <a:r>
              <a:rPr lang="en-US" sz="1200" kern="1200" baseline="0" dirty="0" smtClean="0">
                <a:solidFill>
                  <a:schemeClr val="tx1"/>
                </a:solidFill>
                <a:effectLst/>
                <a:latin typeface="+mn-lt"/>
                <a:ea typeface="+mn-ea"/>
                <a:cs typeface="+mn-cs"/>
              </a:rPr>
              <a:t> it, or you </a:t>
            </a:r>
            <a:r>
              <a:rPr lang="en-US" sz="1200" kern="1200" dirty="0" smtClean="0">
                <a:solidFill>
                  <a:schemeClr val="tx1"/>
                </a:solidFill>
                <a:effectLst/>
                <a:latin typeface="+mn-lt"/>
                <a:ea typeface="+mn-ea"/>
                <a:cs typeface="+mn-cs"/>
              </a:rPr>
              <a:t>right click on the left-hand side ribbon in your editor next to a line in your program that you want to stop at, and select </a:t>
            </a:r>
            <a:r>
              <a:rPr lang="en-US" sz="1200" b="1" kern="1200" dirty="0" smtClean="0">
                <a:solidFill>
                  <a:schemeClr val="tx1"/>
                </a:solidFill>
                <a:effectLst/>
                <a:latin typeface="+mn-lt"/>
                <a:ea typeface="+mn-ea"/>
                <a:cs typeface="+mn-cs"/>
              </a:rPr>
              <a:t>Toggle Breakpoint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Click on the Debug icon . Your program should stop at the breakpoint that you selected.  </a:t>
            </a:r>
          </a:p>
        </p:txBody>
      </p:sp>
      <p:sp>
        <p:nvSpPr>
          <p:cNvPr id="4" name="Slide Number Placeholder 3"/>
          <p:cNvSpPr>
            <a:spLocks noGrp="1"/>
          </p:cNvSpPr>
          <p:nvPr>
            <p:ph type="sldNum" sz="quarter" idx="10"/>
          </p:nvPr>
        </p:nvSpPr>
        <p:spPr/>
        <p:txBody>
          <a:bodyPr/>
          <a:lstStyle/>
          <a:p>
            <a:fld id="{B0692042-C05D-9A48-8610-0EC67A10B553}" type="slidenum">
              <a:rPr lang="en-US" smtClean="0"/>
              <a:t>7</a:t>
            </a:fld>
            <a:endParaRPr lang="en-US"/>
          </a:p>
        </p:txBody>
      </p:sp>
    </p:spTree>
    <p:extLst>
      <p:ext uri="{BB962C8B-B14F-4D97-AF65-F5344CB8AC3E}">
        <p14:creationId xmlns:p14="http://schemas.microsoft.com/office/powerpoint/2010/main" val="189211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sz="1200" kern="1200" dirty="0" smtClean="0">
                <a:solidFill>
                  <a:schemeClr val="tx1"/>
                </a:solidFill>
                <a:effectLst/>
                <a:latin typeface="+mn-lt"/>
                <a:ea typeface="+mn-ea"/>
                <a:cs typeface="+mn-cs"/>
              </a:rPr>
              <a:t>If you would like to step through the program, there are many commands that can help you in the Debug View:</a:t>
            </a:r>
          </a:p>
          <a:p>
            <a:pPr marL="628650" lvl="1" indent="-171450">
              <a:buFont typeface="Arial"/>
              <a:buChar char="•"/>
            </a:pPr>
            <a:r>
              <a:rPr lang="en-US" sz="1200" kern="1200" dirty="0" smtClean="0">
                <a:solidFill>
                  <a:schemeClr val="tx1"/>
                </a:solidFill>
                <a:effectLst/>
                <a:latin typeface="+mn-lt"/>
                <a:ea typeface="+mn-ea"/>
                <a:cs typeface="+mn-cs"/>
              </a:rPr>
              <a:t>Step Over  if the statement you are on has any branching methods, you will step over (skip them, but still execute them) them to the next statement</a:t>
            </a:r>
          </a:p>
          <a:p>
            <a:pPr marL="628650" lvl="1" indent="-171450">
              <a:buFont typeface="Arial"/>
              <a:buChar char="•"/>
            </a:pPr>
            <a:r>
              <a:rPr lang="en-US" sz="1200" kern="1200" dirty="0" smtClean="0">
                <a:solidFill>
                  <a:schemeClr val="tx1"/>
                </a:solidFill>
                <a:effectLst/>
                <a:latin typeface="+mn-lt"/>
                <a:ea typeface="+mn-ea"/>
                <a:cs typeface="+mn-cs"/>
              </a:rPr>
              <a:t>Step Into  if the statement you are on has any branching methods, you will enter them to step through statement-by-statement</a:t>
            </a:r>
          </a:p>
          <a:p>
            <a:pPr marL="628650" lvl="1" indent="-171450">
              <a:buFont typeface="Arial"/>
              <a:buChar char="•"/>
            </a:pPr>
            <a:r>
              <a:rPr lang="en-US" sz="1200" kern="1200" dirty="0" smtClean="0">
                <a:solidFill>
                  <a:schemeClr val="tx1"/>
                </a:solidFill>
                <a:effectLst/>
                <a:latin typeface="+mn-lt"/>
                <a:ea typeface="+mn-ea"/>
                <a:cs typeface="+mn-cs"/>
              </a:rPr>
              <a:t>Resume  run the program until you encounter the next breakpoint, or until the program exits (if there are no subsequent breakpoints)</a:t>
            </a:r>
          </a:p>
          <a:p>
            <a:pPr marL="628650" lvl="1" indent="-171450">
              <a:buFont typeface="Arial"/>
              <a:buChar char="•"/>
            </a:pPr>
            <a:r>
              <a:rPr lang="en-US" sz="1200" kern="1200" dirty="0" smtClean="0">
                <a:solidFill>
                  <a:schemeClr val="tx1"/>
                </a:solidFill>
                <a:effectLst/>
                <a:latin typeface="+mn-lt"/>
                <a:ea typeface="+mn-ea"/>
                <a:cs typeface="+mn-cs"/>
              </a:rPr>
              <a:t>Terminate  abort or end the program now.</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8</a:t>
            </a:fld>
            <a:endParaRPr lang="en-US"/>
          </a:p>
        </p:txBody>
      </p:sp>
    </p:spTree>
    <p:extLst>
      <p:ext uri="{BB962C8B-B14F-4D97-AF65-F5344CB8AC3E}">
        <p14:creationId xmlns:p14="http://schemas.microsoft.com/office/powerpoint/2010/main" val="3136906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going to step through parts of this code, and watch how variables change at each step.</a:t>
            </a:r>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9</a:t>
            </a:fld>
            <a:endParaRPr lang="en-US"/>
          </a:p>
        </p:txBody>
      </p:sp>
    </p:spTree>
    <p:extLst>
      <p:ext uri="{BB962C8B-B14F-4D97-AF65-F5344CB8AC3E}">
        <p14:creationId xmlns:p14="http://schemas.microsoft.com/office/powerpoint/2010/main" val="604723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Please add a breakpoint on line 22. It might not be line 22 in your code,</a:t>
            </a:r>
            <a:r>
              <a:rPr lang="en-US" b="0" baseline="0" dirty="0" smtClean="0"/>
              <a:t> but make sure it is the line with </a:t>
            </a:r>
            <a:r>
              <a:rPr lang="en-US" b="1" baseline="0" dirty="0" smtClean="0"/>
              <a:t>count</a:t>
            </a:r>
            <a:r>
              <a:rPr lang="en-US" b="0" baseline="0" dirty="0" smtClean="0"/>
              <a:t> being declared and instantiated.</a:t>
            </a:r>
            <a:endParaRPr lang="en-US" b="0" dirty="0"/>
          </a:p>
        </p:txBody>
      </p:sp>
      <p:sp>
        <p:nvSpPr>
          <p:cNvPr id="4" name="Slide Number Placeholder 3"/>
          <p:cNvSpPr>
            <a:spLocks noGrp="1"/>
          </p:cNvSpPr>
          <p:nvPr>
            <p:ph type="sldNum" sz="quarter" idx="10"/>
          </p:nvPr>
        </p:nvSpPr>
        <p:spPr/>
        <p:txBody>
          <a:bodyPr/>
          <a:lstStyle/>
          <a:p>
            <a:fld id="{B0692042-C05D-9A48-8610-0EC67A10B553}" type="slidenum">
              <a:rPr lang="en-US" smtClean="0"/>
              <a:t>10</a:t>
            </a:fld>
            <a:endParaRPr lang="en-US"/>
          </a:p>
        </p:txBody>
      </p:sp>
    </p:spTree>
    <p:extLst>
      <p:ext uri="{BB962C8B-B14F-4D97-AF65-F5344CB8AC3E}">
        <p14:creationId xmlns:p14="http://schemas.microsoft.com/office/powerpoint/2010/main" val="176395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AD65B17-28C6-4DD8-BB52-D32EF3ED1B2E}"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1625247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65B17-28C6-4DD8-BB52-D32EF3ED1B2E}"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67482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65B17-28C6-4DD8-BB52-D32EF3ED1B2E}"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63827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AD65B17-28C6-4DD8-BB52-D32EF3ED1B2E}"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4109033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65B17-28C6-4DD8-BB52-D32EF3ED1B2E}"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3305893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D65B17-28C6-4DD8-BB52-D32EF3ED1B2E}" type="datetimeFigureOut">
              <a:rPr lang="en-US" smtClean="0"/>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1414474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lgn="ct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D65B17-28C6-4DD8-BB52-D32EF3ED1B2E}" type="datetimeFigureOut">
              <a:rPr lang="en-US" smtClean="0"/>
              <a:t>9/10/2013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6340582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D65B17-28C6-4DD8-BB52-D32EF3ED1B2E}" type="datetimeFigureOut">
              <a:rPr lang="en-US" smtClean="0"/>
              <a:t>9/10/2013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88521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65B17-28C6-4DD8-BB52-D32EF3ED1B2E}" type="datetimeFigureOut">
              <a:rPr lang="en-US" smtClean="0"/>
              <a:t>9/10/2013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46797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65B17-28C6-4DD8-BB52-D32EF3ED1B2E}" type="datetimeFigureOut">
              <a:rPr lang="en-US" smtClean="0"/>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59344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65B17-28C6-4DD8-BB52-D32EF3ED1B2E}" type="datetimeFigureOut">
              <a:rPr lang="en-US" smtClean="0"/>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69482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38000">
              <a:schemeClr val="accent1">
                <a:lumMod val="75000"/>
              </a:schemeClr>
            </a:gs>
            <a:gs pos="61000">
              <a:schemeClr val="accent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4AD65B17-28C6-4DD8-BB52-D32EF3ED1B2E}" type="datetimeFigureOut">
              <a:rPr lang="en-US" smtClean="0"/>
              <a:pPr/>
              <a:t>9/10/2013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765EDF63-8633-439B-B2C0-8E61F633D470}" type="slidenum">
              <a:rPr lang="en-US" smtClean="0"/>
              <a:pPr/>
              <a:t>‹#›</a:t>
            </a:fld>
            <a:endParaRPr lang="en-US" dirty="0"/>
          </a:p>
        </p:txBody>
      </p:sp>
    </p:spTree>
    <p:extLst>
      <p:ext uri="{BB962C8B-B14F-4D97-AF65-F5344CB8AC3E}">
        <p14:creationId xmlns:p14="http://schemas.microsoft.com/office/powerpoint/2010/main" val="2824121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oo.gl/woxiz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2026"/>
          </a:xfrm>
        </p:spPr>
        <p:txBody>
          <a:bodyPr/>
          <a:lstStyle/>
          <a:p>
            <a:r>
              <a:rPr lang="en-US" dirty="0" smtClean="0"/>
              <a:t>Recitation 3</a:t>
            </a:r>
            <a:endParaRPr lang="en-US" dirty="0"/>
          </a:p>
        </p:txBody>
      </p:sp>
      <p:sp>
        <p:nvSpPr>
          <p:cNvPr id="3" name="Subtitle 2"/>
          <p:cNvSpPr>
            <a:spLocks noGrp="1"/>
          </p:cNvSpPr>
          <p:nvPr>
            <p:ph type="subTitle" idx="1"/>
          </p:nvPr>
        </p:nvSpPr>
        <p:spPr/>
        <p:txBody>
          <a:bodyPr/>
          <a:lstStyle/>
          <a:p>
            <a:r>
              <a:rPr lang="en-US" dirty="0" smtClean="0"/>
              <a:t>James Wei</a:t>
            </a:r>
          </a:p>
          <a:p>
            <a:r>
              <a:rPr lang="en-US" dirty="0" smtClean="0"/>
              <a:t>Professor Peck</a:t>
            </a:r>
          </a:p>
          <a:p>
            <a:r>
              <a:rPr lang="en-US" smtClean="0"/>
              <a:t>9/14/2013</a:t>
            </a:r>
            <a:endParaRPr lang="en-US" dirty="0"/>
          </a:p>
        </p:txBody>
      </p:sp>
    </p:spTree>
    <p:extLst>
      <p:ext uri="{BB962C8B-B14F-4D97-AF65-F5344CB8AC3E}">
        <p14:creationId xmlns:p14="http://schemas.microsoft.com/office/powerpoint/2010/main" val="576357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Watching an Expression</a:t>
            </a:r>
            <a:endParaRPr lang="en-US" dirty="0"/>
          </a:p>
        </p:txBody>
      </p:sp>
      <p:sp>
        <p:nvSpPr>
          <p:cNvPr id="7" name="Rectangle 6"/>
          <p:cNvSpPr/>
          <p:nvPr/>
        </p:nvSpPr>
        <p:spPr>
          <a:xfrm>
            <a:off x="2770808" y="1597232"/>
            <a:ext cx="7985292" cy="4832092"/>
          </a:xfrm>
          <a:prstGeom prst="rect">
            <a:avLst/>
          </a:prstGeom>
          <a:solidFill>
            <a:schemeClr val="bg1"/>
          </a:solidFill>
        </p:spPr>
        <p:txBody>
          <a:bodyPr wrap="square">
            <a:spAutoFit/>
          </a:bodyPr>
          <a:lstStyle/>
          <a:p>
            <a:r>
              <a:rPr lang="en-US" sz="1400" b="1" dirty="0" smtClean="0">
                <a:latin typeface="Monaco"/>
              </a:rPr>
              <a:t>8</a:t>
            </a:r>
            <a:r>
              <a:rPr lang="en-US" sz="1400" b="1" dirty="0" smtClean="0">
                <a:solidFill>
                  <a:srgbClr val="7F0055"/>
                </a:solidFill>
                <a:latin typeface="Monaco"/>
              </a:rPr>
              <a:t>: public</a:t>
            </a:r>
            <a:r>
              <a:rPr lang="en-US" sz="1400" b="1" dirty="0" smtClean="0">
                <a:solidFill>
                  <a:prstClr val="black"/>
                </a:solidFill>
                <a:latin typeface="Monaco"/>
              </a:rPr>
              <a:t> </a:t>
            </a:r>
            <a:r>
              <a:rPr lang="en-US" sz="1400" b="1" dirty="0" smtClean="0">
                <a:solidFill>
                  <a:srgbClr val="7F0055"/>
                </a:solidFill>
                <a:latin typeface="Monaco"/>
              </a:rPr>
              <a:t>static</a:t>
            </a:r>
            <a:r>
              <a:rPr lang="en-US" sz="1400" b="1" dirty="0" smtClean="0">
                <a:solidFill>
                  <a:prstClr val="black"/>
                </a:solidFill>
                <a:latin typeface="Monaco"/>
              </a:rPr>
              <a:t> </a:t>
            </a:r>
            <a:r>
              <a:rPr lang="en-US" sz="1400" b="1" dirty="0" err="1" smtClean="0">
                <a:solidFill>
                  <a:srgbClr val="7F0055"/>
                </a:solidFill>
                <a:latin typeface="Monaco"/>
              </a:rPr>
              <a:t>int</a:t>
            </a:r>
            <a:r>
              <a:rPr lang="en-US" sz="1400" b="1" dirty="0" smtClean="0">
                <a:solidFill>
                  <a:prstClr val="black"/>
                </a:solidFill>
                <a:latin typeface="Monaco"/>
              </a:rPr>
              <a:t> </a:t>
            </a:r>
            <a:r>
              <a:rPr lang="en-US" sz="1400" b="1" dirty="0" err="1" smtClean="0">
                <a:solidFill>
                  <a:prstClr val="black"/>
                </a:solidFill>
                <a:latin typeface="Monaco"/>
              </a:rPr>
              <a:t>mysteryMethod</a:t>
            </a:r>
            <a:r>
              <a:rPr lang="en-US" sz="1400" b="1" dirty="0" smtClean="0">
                <a:solidFill>
                  <a:prstClr val="black"/>
                </a:solidFill>
                <a:latin typeface="Monaco"/>
              </a:rPr>
              <a:t>(</a:t>
            </a:r>
            <a:r>
              <a:rPr lang="en-US" sz="1400" b="1" dirty="0" err="1" smtClean="0">
                <a:solidFill>
                  <a:srgbClr val="7F0055"/>
                </a:solidFill>
                <a:latin typeface="Monaco"/>
              </a:rPr>
              <a:t>int</a:t>
            </a:r>
            <a:r>
              <a:rPr lang="en-US" sz="1400" b="1" dirty="0" smtClean="0">
                <a:solidFill>
                  <a:prstClr val="black"/>
                </a:solidFill>
                <a:latin typeface="Monaco"/>
              </a:rPr>
              <a:t> n) {</a:t>
            </a:r>
          </a:p>
          <a:p>
            <a:r>
              <a:rPr lang="en-US" sz="1400" b="1" dirty="0">
                <a:solidFill>
                  <a:prstClr val="black"/>
                </a:solidFill>
                <a:latin typeface="Monaco"/>
              </a:rPr>
              <a:t>9</a:t>
            </a:r>
            <a:r>
              <a:rPr lang="en-US" sz="1400" b="1" dirty="0" smtClean="0">
                <a:solidFill>
                  <a:prstClr val="black"/>
                </a:solidFill>
                <a:latin typeface="Monaco"/>
              </a:rPr>
              <a:t>:		</a:t>
            </a:r>
            <a:r>
              <a:rPr lang="en-US" sz="1400" b="1" dirty="0" err="1" smtClean="0">
                <a:solidFill>
                  <a:srgbClr val="7F0055"/>
                </a:solidFill>
                <a:latin typeface="Monaco"/>
              </a:rPr>
              <a:t>boolean</a:t>
            </a:r>
            <a:r>
              <a:rPr lang="en-US" sz="1400" b="1" dirty="0" smtClean="0">
                <a:solidFill>
                  <a:prstClr val="black"/>
                </a:solidFill>
                <a:latin typeface="Monaco"/>
              </a:rPr>
              <a:t> array [] = </a:t>
            </a:r>
            <a:r>
              <a:rPr lang="en-US" sz="1400" b="1" dirty="0" smtClean="0">
                <a:solidFill>
                  <a:srgbClr val="7F0055"/>
                </a:solidFill>
                <a:latin typeface="Monaco"/>
              </a:rPr>
              <a:t>new</a:t>
            </a:r>
            <a:r>
              <a:rPr lang="en-US" sz="1400" b="1" dirty="0" smtClean="0">
                <a:solidFill>
                  <a:prstClr val="black"/>
                </a:solidFill>
                <a:latin typeface="Monaco"/>
              </a:rPr>
              <a:t> </a:t>
            </a:r>
            <a:r>
              <a:rPr lang="en-US" sz="1400" b="1" dirty="0" err="1" smtClean="0">
                <a:solidFill>
                  <a:srgbClr val="7F0055"/>
                </a:solidFill>
                <a:latin typeface="Monaco"/>
              </a:rPr>
              <a:t>boolean</a:t>
            </a:r>
            <a:r>
              <a:rPr lang="en-US" sz="1400" b="1" dirty="0" smtClean="0">
                <a:solidFill>
                  <a:prstClr val="black"/>
                </a:solidFill>
                <a:latin typeface="Monaco"/>
              </a:rPr>
              <a:t>[n];</a:t>
            </a:r>
          </a:p>
          <a:p>
            <a:r>
              <a:rPr lang="en-US" sz="1400" b="1" dirty="0" smtClean="0">
                <a:solidFill>
                  <a:prstClr val="black"/>
                </a:solidFill>
                <a:latin typeface="Monaco"/>
              </a:rPr>
              <a:t>10:		</a:t>
            </a:r>
          </a:p>
          <a:p>
            <a:r>
              <a:rPr lang="da-DK" sz="1400" b="1" dirty="0" smtClean="0">
                <a:solidFill>
                  <a:prstClr val="black"/>
                </a:solidFill>
                <a:latin typeface="Monaco"/>
              </a:rPr>
              <a:t>11:		</a:t>
            </a:r>
            <a:r>
              <a:rPr lang="da-DK" sz="1400" b="1" dirty="0" smtClean="0">
                <a:solidFill>
                  <a:srgbClr val="7F0055"/>
                </a:solidFill>
                <a:latin typeface="Monaco"/>
              </a:rPr>
              <a:t>for</a:t>
            </a:r>
            <a:r>
              <a:rPr lang="da-DK" sz="1400" b="1" dirty="0" smtClean="0">
                <a:solidFill>
                  <a:prstClr val="black"/>
                </a:solidFill>
                <a:latin typeface="Monaco"/>
              </a:rPr>
              <a:t> (</a:t>
            </a:r>
            <a:r>
              <a:rPr lang="da-DK" sz="1400" b="1" dirty="0" err="1" smtClean="0">
                <a:solidFill>
                  <a:srgbClr val="7F0055"/>
                </a:solidFill>
                <a:latin typeface="Monaco"/>
              </a:rPr>
              <a:t>int</a:t>
            </a:r>
            <a:r>
              <a:rPr lang="da-DK" sz="1400" b="1" dirty="0" smtClean="0">
                <a:solidFill>
                  <a:prstClr val="black"/>
                </a:solidFill>
                <a:latin typeface="Monaco"/>
              </a:rPr>
              <a:t> i = 0; i &lt; n; i++)</a:t>
            </a:r>
          </a:p>
          <a:p>
            <a:r>
              <a:rPr lang="da-DK" sz="1400" b="1" dirty="0" smtClean="0">
                <a:solidFill>
                  <a:prstClr val="black"/>
                </a:solidFill>
                <a:latin typeface="Monaco"/>
              </a:rPr>
              <a:t>12:		{</a:t>
            </a:r>
          </a:p>
          <a:p>
            <a:r>
              <a:rPr lang="tr-TR" sz="1400" b="1" dirty="0" smtClean="0">
                <a:solidFill>
                  <a:prstClr val="black"/>
                </a:solidFill>
                <a:latin typeface="Monaco"/>
              </a:rPr>
              <a:t>13:			</a:t>
            </a:r>
            <a:r>
              <a:rPr lang="tr-TR" sz="1400" b="1" dirty="0" err="1" smtClean="0">
                <a:solidFill>
                  <a:prstClr val="black"/>
                </a:solidFill>
                <a:latin typeface="Monaco"/>
              </a:rPr>
              <a:t>array</a:t>
            </a:r>
            <a:r>
              <a:rPr lang="tr-TR" sz="1400" b="1" dirty="0" smtClean="0">
                <a:solidFill>
                  <a:prstClr val="black"/>
                </a:solidFill>
                <a:latin typeface="Monaco"/>
              </a:rPr>
              <a:t>[i] = </a:t>
            </a:r>
            <a:r>
              <a:rPr lang="tr-TR" sz="1400" b="1" dirty="0" err="1" smtClean="0">
                <a:solidFill>
                  <a:srgbClr val="7F0055"/>
                </a:solidFill>
                <a:latin typeface="Monaco"/>
              </a:rPr>
              <a:t>true</a:t>
            </a:r>
            <a:r>
              <a:rPr lang="tr-TR" sz="1400" b="1" dirty="0" smtClean="0">
                <a:solidFill>
                  <a:prstClr val="black"/>
                </a:solidFill>
                <a:latin typeface="Monaco"/>
              </a:rPr>
              <a:t>;</a:t>
            </a:r>
          </a:p>
          <a:p>
            <a:r>
              <a:rPr lang="tr-TR" sz="1400" b="1" dirty="0" smtClean="0">
                <a:solidFill>
                  <a:prstClr val="black"/>
                </a:solidFill>
                <a:latin typeface="Monaco"/>
              </a:rPr>
              <a:t>14:		}</a:t>
            </a:r>
          </a:p>
          <a:p>
            <a:r>
              <a:rPr lang="tr-TR" sz="1400" b="1" dirty="0" smtClean="0">
                <a:solidFill>
                  <a:prstClr val="black"/>
                </a:solidFill>
                <a:latin typeface="Monaco"/>
              </a:rPr>
              <a:t>15:		</a:t>
            </a:r>
          </a:p>
          <a:p>
            <a:r>
              <a:rPr lang="da-DK" sz="1400" b="1" dirty="0" smtClean="0">
                <a:solidFill>
                  <a:prstClr val="black"/>
                </a:solidFill>
                <a:latin typeface="Monaco"/>
              </a:rPr>
              <a:t>16:		</a:t>
            </a:r>
            <a:r>
              <a:rPr lang="da-DK" sz="1400" b="1" dirty="0" smtClean="0">
                <a:solidFill>
                  <a:srgbClr val="7F0055"/>
                </a:solidFill>
                <a:latin typeface="Monaco"/>
              </a:rPr>
              <a:t>for</a:t>
            </a:r>
            <a:r>
              <a:rPr lang="da-DK" sz="1400" b="1" dirty="0" smtClean="0">
                <a:solidFill>
                  <a:prstClr val="black"/>
                </a:solidFill>
                <a:latin typeface="Monaco"/>
              </a:rPr>
              <a:t> (</a:t>
            </a:r>
            <a:r>
              <a:rPr lang="da-DK" sz="1400" b="1" dirty="0" err="1" smtClean="0">
                <a:solidFill>
                  <a:srgbClr val="7F0055"/>
                </a:solidFill>
                <a:latin typeface="Monaco"/>
              </a:rPr>
              <a:t>int</a:t>
            </a:r>
            <a:r>
              <a:rPr lang="da-DK" sz="1400" b="1" dirty="0" smtClean="0">
                <a:solidFill>
                  <a:prstClr val="black"/>
                </a:solidFill>
                <a:latin typeface="Monaco"/>
              </a:rPr>
              <a:t> i = 2; i &lt; n; i++)</a:t>
            </a:r>
          </a:p>
          <a:p>
            <a:r>
              <a:rPr lang="da-DK" sz="1400" b="1" dirty="0" smtClean="0">
                <a:solidFill>
                  <a:prstClr val="black"/>
                </a:solidFill>
                <a:latin typeface="Monaco"/>
              </a:rPr>
              <a:t>17:		{	</a:t>
            </a:r>
          </a:p>
          <a:p>
            <a:r>
              <a:rPr lang="da-DK" sz="1400" b="1" dirty="0" smtClean="0">
                <a:solidFill>
                  <a:prstClr val="black"/>
                </a:solidFill>
                <a:latin typeface="Monaco"/>
              </a:rPr>
              <a:t>18:			</a:t>
            </a:r>
            <a:r>
              <a:rPr lang="da-DK" sz="1400" b="1" dirty="0" smtClean="0">
                <a:solidFill>
                  <a:srgbClr val="7F0055"/>
                </a:solidFill>
                <a:latin typeface="Monaco"/>
              </a:rPr>
              <a:t>for</a:t>
            </a:r>
            <a:r>
              <a:rPr lang="da-DK" sz="1400" b="1" dirty="0" smtClean="0">
                <a:solidFill>
                  <a:prstClr val="black"/>
                </a:solidFill>
                <a:latin typeface="Monaco"/>
              </a:rPr>
              <a:t>(</a:t>
            </a:r>
            <a:r>
              <a:rPr lang="da-DK" sz="1400" b="1" dirty="0" err="1" smtClean="0">
                <a:solidFill>
                  <a:srgbClr val="7F0055"/>
                </a:solidFill>
                <a:latin typeface="Monaco"/>
              </a:rPr>
              <a:t>int</a:t>
            </a:r>
            <a:r>
              <a:rPr lang="da-DK" sz="1400" b="1" dirty="0" smtClean="0">
                <a:solidFill>
                  <a:prstClr val="black"/>
                </a:solidFill>
                <a:latin typeface="Monaco"/>
              </a:rPr>
              <a:t> j = 2*i; j&lt;n; j=</a:t>
            </a:r>
            <a:r>
              <a:rPr lang="da-DK" sz="1400" b="1" dirty="0" err="1" smtClean="0">
                <a:solidFill>
                  <a:prstClr val="black"/>
                </a:solidFill>
                <a:latin typeface="Monaco"/>
              </a:rPr>
              <a:t>j+i</a:t>
            </a:r>
            <a:r>
              <a:rPr lang="da-DK" sz="1400" b="1" dirty="0" smtClean="0">
                <a:solidFill>
                  <a:prstClr val="black"/>
                </a:solidFill>
                <a:latin typeface="Monaco"/>
              </a:rPr>
              <a:t>)</a:t>
            </a:r>
          </a:p>
          <a:p>
            <a:r>
              <a:rPr lang="tr-TR" sz="1400" b="1" dirty="0" smtClean="0">
                <a:solidFill>
                  <a:prstClr val="black"/>
                </a:solidFill>
                <a:latin typeface="Monaco"/>
              </a:rPr>
              <a:t>19:				</a:t>
            </a:r>
            <a:r>
              <a:rPr lang="tr-TR" sz="1400" b="1" dirty="0" err="1" smtClean="0">
                <a:solidFill>
                  <a:prstClr val="black"/>
                </a:solidFill>
                <a:latin typeface="Monaco"/>
              </a:rPr>
              <a:t>array</a:t>
            </a:r>
            <a:r>
              <a:rPr lang="tr-TR" sz="1400" b="1" dirty="0" smtClean="0">
                <a:solidFill>
                  <a:prstClr val="black"/>
                </a:solidFill>
                <a:latin typeface="Monaco"/>
              </a:rPr>
              <a:t>[j] = </a:t>
            </a:r>
            <a:r>
              <a:rPr lang="tr-TR" sz="1400" b="1" dirty="0" err="1" smtClean="0">
                <a:solidFill>
                  <a:srgbClr val="7F0055"/>
                </a:solidFill>
                <a:latin typeface="Monaco"/>
              </a:rPr>
              <a:t>false</a:t>
            </a:r>
            <a:r>
              <a:rPr lang="tr-TR" sz="1400" b="1" dirty="0" smtClean="0">
                <a:solidFill>
                  <a:prstClr val="black"/>
                </a:solidFill>
                <a:latin typeface="Monaco"/>
              </a:rPr>
              <a:t>;</a:t>
            </a:r>
          </a:p>
          <a:p>
            <a:r>
              <a:rPr lang="tr-TR" sz="1400" b="1" dirty="0" smtClean="0">
                <a:solidFill>
                  <a:prstClr val="black"/>
                </a:solidFill>
                <a:latin typeface="Monaco"/>
              </a:rPr>
              <a:t>20:		}</a:t>
            </a:r>
          </a:p>
          <a:p>
            <a:r>
              <a:rPr lang="tr-TR" sz="1400" b="1" dirty="0" smtClean="0">
                <a:solidFill>
                  <a:prstClr val="black"/>
                </a:solidFill>
                <a:latin typeface="Monaco"/>
              </a:rPr>
              <a:t>21:	</a:t>
            </a:r>
          </a:p>
          <a:p>
            <a:r>
              <a:rPr lang="en-US" sz="1400" b="1" dirty="0" smtClean="0">
                <a:solidFill>
                  <a:prstClr val="black"/>
                </a:solidFill>
                <a:latin typeface="Monaco"/>
              </a:rPr>
              <a:t>22:		</a:t>
            </a:r>
            <a:r>
              <a:rPr lang="en-US" sz="1400" b="1" dirty="0" err="1" smtClean="0">
                <a:solidFill>
                  <a:srgbClr val="7F0055"/>
                </a:solidFill>
                <a:latin typeface="Monaco"/>
              </a:rPr>
              <a:t>int</a:t>
            </a:r>
            <a:r>
              <a:rPr lang="en-US" sz="1400" b="1" dirty="0" smtClean="0">
                <a:solidFill>
                  <a:prstClr val="black"/>
                </a:solidFill>
                <a:latin typeface="Monaco"/>
              </a:rPr>
              <a:t> count = 0;</a:t>
            </a:r>
          </a:p>
          <a:p>
            <a:r>
              <a:rPr lang="da-DK" sz="1400" b="1" dirty="0" smtClean="0">
                <a:solidFill>
                  <a:prstClr val="black"/>
                </a:solidFill>
                <a:latin typeface="Monaco"/>
              </a:rPr>
              <a:t>23:		</a:t>
            </a:r>
            <a:r>
              <a:rPr lang="da-DK" sz="1400" b="1" dirty="0" smtClean="0">
                <a:solidFill>
                  <a:srgbClr val="7F0055"/>
                </a:solidFill>
                <a:latin typeface="Monaco"/>
              </a:rPr>
              <a:t>for</a:t>
            </a:r>
            <a:r>
              <a:rPr lang="da-DK" sz="1400" b="1" dirty="0" smtClean="0">
                <a:solidFill>
                  <a:prstClr val="black"/>
                </a:solidFill>
                <a:latin typeface="Monaco"/>
              </a:rPr>
              <a:t> (</a:t>
            </a:r>
            <a:r>
              <a:rPr lang="da-DK" sz="1400" b="1" dirty="0" err="1" smtClean="0">
                <a:solidFill>
                  <a:srgbClr val="7F0055"/>
                </a:solidFill>
                <a:latin typeface="Monaco"/>
              </a:rPr>
              <a:t>int</a:t>
            </a:r>
            <a:r>
              <a:rPr lang="da-DK" sz="1400" b="1" dirty="0" smtClean="0">
                <a:solidFill>
                  <a:prstClr val="black"/>
                </a:solidFill>
                <a:latin typeface="Monaco"/>
              </a:rPr>
              <a:t> i = 2; i &lt; n; i++)</a:t>
            </a:r>
          </a:p>
          <a:p>
            <a:r>
              <a:rPr lang="tr-TR" sz="1400" b="1" dirty="0" smtClean="0">
                <a:solidFill>
                  <a:prstClr val="black"/>
                </a:solidFill>
                <a:latin typeface="Monaco"/>
              </a:rPr>
              <a:t>24:			</a:t>
            </a:r>
            <a:r>
              <a:rPr lang="tr-TR" sz="1400" b="1" dirty="0" err="1" smtClean="0">
                <a:solidFill>
                  <a:srgbClr val="7F0055"/>
                </a:solidFill>
                <a:latin typeface="Monaco"/>
              </a:rPr>
              <a:t>if</a:t>
            </a:r>
            <a:r>
              <a:rPr lang="tr-TR" sz="1400" b="1" dirty="0" smtClean="0">
                <a:solidFill>
                  <a:prstClr val="black"/>
                </a:solidFill>
                <a:latin typeface="Monaco"/>
              </a:rPr>
              <a:t>(</a:t>
            </a:r>
            <a:r>
              <a:rPr lang="tr-TR" sz="1400" b="1" dirty="0" err="1" smtClean="0">
                <a:solidFill>
                  <a:prstClr val="black"/>
                </a:solidFill>
                <a:latin typeface="Monaco"/>
              </a:rPr>
              <a:t>array</a:t>
            </a:r>
            <a:r>
              <a:rPr lang="tr-TR" sz="1400" b="1" dirty="0" smtClean="0">
                <a:solidFill>
                  <a:prstClr val="black"/>
                </a:solidFill>
                <a:latin typeface="Monaco"/>
              </a:rPr>
              <a:t>[i])</a:t>
            </a:r>
          </a:p>
          <a:p>
            <a:r>
              <a:rPr lang="en-US" sz="1400" b="1" dirty="0" smtClean="0">
                <a:solidFill>
                  <a:prstClr val="black"/>
                </a:solidFill>
                <a:latin typeface="Monaco"/>
              </a:rPr>
              <a:t>25:				count++;</a:t>
            </a:r>
          </a:p>
          <a:p>
            <a:r>
              <a:rPr lang="en-US" sz="1400" b="1" dirty="0" smtClean="0">
                <a:solidFill>
                  <a:prstClr val="black"/>
                </a:solidFill>
                <a:latin typeface="Monaco"/>
              </a:rPr>
              <a:t>26:</a:t>
            </a:r>
          </a:p>
          <a:p>
            <a:r>
              <a:rPr lang="en-US" sz="1400" b="1" dirty="0" smtClean="0">
                <a:solidFill>
                  <a:prstClr val="black"/>
                </a:solidFill>
                <a:latin typeface="Monaco"/>
              </a:rPr>
              <a:t>27:	</a:t>
            </a:r>
          </a:p>
          <a:p>
            <a:r>
              <a:rPr lang="en-US" sz="1400" b="1" dirty="0" smtClean="0">
                <a:solidFill>
                  <a:prstClr val="black"/>
                </a:solidFill>
                <a:latin typeface="Monaco"/>
              </a:rPr>
              <a:t>28:		</a:t>
            </a:r>
            <a:r>
              <a:rPr lang="en-US" sz="1400" b="1" dirty="0" smtClean="0">
                <a:solidFill>
                  <a:srgbClr val="7F0055"/>
                </a:solidFill>
                <a:latin typeface="Monaco"/>
              </a:rPr>
              <a:t>return</a:t>
            </a:r>
            <a:r>
              <a:rPr lang="en-US" sz="1400" b="1" dirty="0" smtClean="0">
                <a:solidFill>
                  <a:prstClr val="black"/>
                </a:solidFill>
                <a:latin typeface="Monaco"/>
              </a:rPr>
              <a:t> count;</a:t>
            </a:r>
          </a:p>
          <a:p>
            <a:r>
              <a:rPr lang="en-US" sz="1400" b="1" dirty="0" smtClean="0">
                <a:solidFill>
                  <a:prstClr val="black"/>
                </a:solidFill>
                <a:latin typeface="Monaco"/>
              </a:rPr>
              <a:t>29:	}</a:t>
            </a:r>
            <a:endParaRPr lang="en-US" sz="1400" b="1" dirty="0"/>
          </a:p>
        </p:txBody>
      </p:sp>
      <p:pic>
        <p:nvPicPr>
          <p:cNvPr id="8" name="Picture 7" descr="Screen Shot 2013-09-09 at 2.06.41 PM.png"/>
          <p:cNvPicPr>
            <a:picLocks noChangeAspect="1"/>
          </p:cNvPicPr>
          <p:nvPr/>
        </p:nvPicPr>
        <p:blipFill rotWithShape="1">
          <a:blip r:embed="rId3">
            <a:extLst>
              <a:ext uri="{28A0092B-C50C-407E-A947-70E740481C1C}">
                <a14:useLocalDpi xmlns:a14="http://schemas.microsoft.com/office/drawing/2010/main" val="0"/>
              </a:ext>
            </a:extLst>
          </a:blip>
          <a:srcRect l="5774" t="7322" r="75642" b="24395"/>
          <a:stretch/>
        </p:blipFill>
        <p:spPr>
          <a:xfrm>
            <a:off x="9197515" y="384876"/>
            <a:ext cx="1058292" cy="1076791"/>
          </a:xfrm>
          <a:prstGeom prst="rect">
            <a:avLst/>
          </a:prstGeom>
        </p:spPr>
      </p:pic>
      <p:cxnSp>
        <p:nvCxnSpPr>
          <p:cNvPr id="10" name="Straight Arrow Connector 9"/>
          <p:cNvCxnSpPr/>
          <p:nvPr/>
        </p:nvCxnSpPr>
        <p:spPr>
          <a:xfrm>
            <a:off x="1981900" y="4733968"/>
            <a:ext cx="750424" cy="0"/>
          </a:xfrm>
          <a:prstGeom prst="straightConnector1">
            <a:avLst/>
          </a:prstGeom>
          <a:ln w="38100" cmpd="sng">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3936" y="4426066"/>
            <a:ext cx="1847208" cy="523220"/>
          </a:xfrm>
          <a:prstGeom prst="rect">
            <a:avLst/>
          </a:prstGeom>
          <a:noFill/>
        </p:spPr>
        <p:txBody>
          <a:bodyPr wrap="square" rtlCol="0">
            <a:spAutoFit/>
          </a:bodyPr>
          <a:lstStyle/>
          <a:p>
            <a:r>
              <a:rPr lang="en-US" sz="2800" dirty="0" smtClean="0">
                <a:solidFill>
                  <a:schemeClr val="bg1"/>
                </a:solidFill>
              </a:rPr>
              <a:t>breakpoint</a:t>
            </a:r>
            <a:endParaRPr lang="en-US" sz="2800" dirty="0">
              <a:solidFill>
                <a:schemeClr val="bg1"/>
              </a:solidFill>
            </a:endParaRPr>
          </a:p>
        </p:txBody>
      </p:sp>
    </p:spTree>
    <p:extLst>
      <p:ext uri="{BB962C8B-B14F-4D97-AF65-F5344CB8AC3E}">
        <p14:creationId xmlns:p14="http://schemas.microsoft.com/office/powerpoint/2010/main" val="323212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3-09-09 at 2.09.05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8" r="-75"/>
          <a:stretch/>
        </p:blipFill>
        <p:spPr>
          <a:xfrm>
            <a:off x="2424450" y="1956526"/>
            <a:ext cx="7867798" cy="4901474"/>
          </a:xfrm>
        </p:spPr>
      </p:pic>
      <p:sp>
        <p:nvSpPr>
          <p:cNvPr id="4" name="Title 3"/>
          <p:cNvSpPr>
            <a:spLocks noGrp="1"/>
          </p:cNvSpPr>
          <p:nvPr>
            <p:ph type="title"/>
          </p:nvPr>
        </p:nvSpPr>
        <p:spPr/>
        <p:txBody>
          <a:bodyPr/>
          <a:lstStyle/>
          <a:p>
            <a:r>
              <a:rPr lang="en-US" dirty="0"/>
              <a:t>Watching an Expression</a:t>
            </a:r>
          </a:p>
        </p:txBody>
      </p:sp>
      <p:sp>
        <p:nvSpPr>
          <p:cNvPr id="7" name="Rectangle 6"/>
          <p:cNvSpPr/>
          <p:nvPr/>
        </p:nvSpPr>
        <p:spPr>
          <a:xfrm>
            <a:off x="3983026" y="1431627"/>
            <a:ext cx="4533818" cy="646331"/>
          </a:xfrm>
          <a:prstGeom prst="rect">
            <a:avLst/>
          </a:prstGeom>
        </p:spPr>
        <p:txBody>
          <a:bodyPr wrap="square">
            <a:spAutoFit/>
          </a:bodyPr>
          <a:lstStyle/>
          <a:p>
            <a:pPr lvl="0" defTabSz="457200">
              <a:defRPr/>
            </a:pPr>
            <a:r>
              <a:rPr lang="en-US" b="1" dirty="0">
                <a:solidFill>
                  <a:srgbClr val="FFFFFF"/>
                </a:solidFill>
              </a:rPr>
              <a:t>Go to Window </a:t>
            </a:r>
            <a:r>
              <a:rPr lang="en-US" b="1" dirty="0">
                <a:solidFill>
                  <a:srgbClr val="FFFFFF"/>
                </a:solidFill>
                <a:latin typeface="Wingdings"/>
                <a:sym typeface="Wingdings"/>
              </a:rPr>
              <a:t></a:t>
            </a:r>
            <a:r>
              <a:rPr lang="en-US" b="1" dirty="0">
                <a:solidFill>
                  <a:srgbClr val="FFFFFF"/>
                </a:solidFill>
              </a:rPr>
              <a:t> Show View </a:t>
            </a:r>
            <a:r>
              <a:rPr lang="en-US" b="1" dirty="0">
                <a:solidFill>
                  <a:srgbClr val="FFFFFF"/>
                </a:solidFill>
                <a:latin typeface="Wingdings"/>
                <a:sym typeface="Wingdings"/>
              </a:rPr>
              <a:t></a:t>
            </a:r>
            <a:r>
              <a:rPr lang="en-US" b="1" dirty="0">
                <a:solidFill>
                  <a:srgbClr val="FFFFFF"/>
                </a:solidFill>
              </a:rPr>
              <a:t> Expressions</a:t>
            </a:r>
          </a:p>
          <a:p>
            <a:endParaRPr lang="en-US" b="1" dirty="0">
              <a:solidFill>
                <a:srgbClr val="FFFFFF"/>
              </a:solidFill>
            </a:endParaRPr>
          </a:p>
        </p:txBody>
      </p:sp>
      <p:pic>
        <p:nvPicPr>
          <p:cNvPr id="8" name="Picture 7" descr="Screen Shot 2013-09-09 at 2.06.41 PM.png"/>
          <p:cNvPicPr>
            <a:picLocks noChangeAspect="1"/>
          </p:cNvPicPr>
          <p:nvPr/>
        </p:nvPicPr>
        <p:blipFill rotWithShape="1">
          <a:blip r:embed="rId4">
            <a:extLst>
              <a:ext uri="{28A0092B-C50C-407E-A947-70E740481C1C}">
                <a14:useLocalDpi xmlns:a14="http://schemas.microsoft.com/office/drawing/2010/main" val="0"/>
              </a:ext>
            </a:extLst>
          </a:blip>
          <a:srcRect l="5774" t="7322" r="75642" b="24395"/>
          <a:stretch/>
        </p:blipFill>
        <p:spPr>
          <a:xfrm>
            <a:off x="9197515" y="384876"/>
            <a:ext cx="1058292" cy="1076791"/>
          </a:xfrm>
          <a:prstGeom prst="rect">
            <a:avLst/>
          </a:prstGeom>
        </p:spPr>
      </p:pic>
    </p:spTree>
    <p:extLst>
      <p:ext uri="{BB962C8B-B14F-4D97-AF65-F5344CB8AC3E}">
        <p14:creationId xmlns:p14="http://schemas.microsoft.com/office/powerpoint/2010/main" val="581538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Watching an Expression</a:t>
            </a:r>
          </a:p>
        </p:txBody>
      </p:sp>
      <p:sp>
        <p:nvSpPr>
          <p:cNvPr id="3" name="Content Placeholder 2"/>
          <p:cNvSpPr>
            <a:spLocks noGrp="1"/>
          </p:cNvSpPr>
          <p:nvPr>
            <p:ph idx="1"/>
          </p:nvPr>
        </p:nvSpPr>
        <p:spPr>
          <a:xfrm>
            <a:off x="838200" y="1825625"/>
            <a:ext cx="6011833" cy="1311110"/>
          </a:xfrm>
        </p:spPr>
        <p:txBody>
          <a:bodyPr/>
          <a:lstStyle/>
          <a:p>
            <a:pPr lvl="0"/>
            <a:r>
              <a:rPr lang="en-US"/>
              <a:t>Add </a:t>
            </a:r>
            <a:r>
              <a:rPr lang="en-US" smtClean="0"/>
              <a:t>array[</a:t>
            </a:r>
            <a:r>
              <a:rPr lang="en-US" dirty="0" err="1" smtClean="0"/>
              <a:t>i</a:t>
            </a:r>
            <a:r>
              <a:rPr lang="en-US" dirty="0"/>
              <a:t>]</a:t>
            </a:r>
            <a:r>
              <a:rPr lang="en-US" b="1" dirty="0"/>
              <a:t> </a:t>
            </a:r>
            <a:r>
              <a:rPr lang="en-US" dirty="0"/>
              <a:t>to the Expressions view.</a:t>
            </a:r>
          </a:p>
          <a:p>
            <a:pPr lvl="0"/>
            <a:r>
              <a:rPr lang="en-US" dirty="0" smtClean="0"/>
              <a:t>Add</a:t>
            </a:r>
            <a:r>
              <a:rPr lang="en-US" i="1" dirty="0" smtClean="0"/>
              <a:t> </a:t>
            </a:r>
            <a:r>
              <a:rPr lang="en-US" dirty="0" err="1" smtClean="0"/>
              <a:t>i</a:t>
            </a:r>
            <a:r>
              <a:rPr lang="en-US" sz="3600" i="1" dirty="0" smtClean="0"/>
              <a:t> </a:t>
            </a:r>
            <a:r>
              <a:rPr lang="en-US" dirty="0"/>
              <a:t>to the Expressions view</a:t>
            </a:r>
            <a:r>
              <a:rPr lang="en-US" dirty="0" smtClean="0"/>
              <a:t>.</a:t>
            </a:r>
            <a:endParaRPr lang="en-US" dirty="0"/>
          </a:p>
        </p:txBody>
      </p:sp>
      <p:pic>
        <p:nvPicPr>
          <p:cNvPr id="4" name="Picture 3" descr="Screen Shot 2013-09-09 at 2.09.12 PM.png"/>
          <p:cNvPicPr>
            <a:picLocks noChangeAspect="1"/>
          </p:cNvPicPr>
          <p:nvPr/>
        </p:nvPicPr>
        <p:blipFill rotWithShape="1">
          <a:blip r:embed="rId3">
            <a:extLst>
              <a:ext uri="{28A0092B-C50C-407E-A947-70E740481C1C}">
                <a14:useLocalDpi xmlns:a14="http://schemas.microsoft.com/office/drawing/2010/main" val="0"/>
              </a:ext>
            </a:extLst>
          </a:blip>
          <a:srcRect l="18275" r="14270"/>
          <a:stretch/>
        </p:blipFill>
        <p:spPr>
          <a:xfrm>
            <a:off x="7761282" y="1937303"/>
            <a:ext cx="1000566" cy="1087753"/>
          </a:xfrm>
          <a:prstGeom prst="rect">
            <a:avLst/>
          </a:prstGeom>
        </p:spPr>
      </p:pic>
      <p:pic>
        <p:nvPicPr>
          <p:cNvPr id="5" name="Picture 4" descr="Screen Shot 2013-09-09 at 2.19.3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2375" y="3564958"/>
            <a:ext cx="8026400" cy="2768600"/>
          </a:xfrm>
          <a:prstGeom prst="rect">
            <a:avLst/>
          </a:prstGeom>
        </p:spPr>
      </p:pic>
    </p:spTree>
    <p:extLst>
      <p:ext uri="{BB962C8B-B14F-4D97-AF65-F5344CB8AC3E}">
        <p14:creationId xmlns:p14="http://schemas.microsoft.com/office/powerpoint/2010/main" val="3862733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Watching an Expression</a:t>
            </a:r>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a:t>Step </a:t>
            </a:r>
            <a:r>
              <a:rPr lang="en-US" dirty="0" smtClean="0"/>
              <a:t>through: you can step over using</a:t>
            </a:r>
          </a:p>
          <a:p>
            <a:pPr marL="0" lvl="0" indent="0">
              <a:buNone/>
            </a:pPr>
            <a:endParaRPr lang="en-US" dirty="0" smtClean="0"/>
          </a:p>
          <a:p>
            <a:pPr marL="0" lvl="0" indent="0">
              <a:buNone/>
            </a:pPr>
            <a:r>
              <a:rPr lang="en-US" dirty="0" smtClean="0"/>
              <a:t>Each time you step over, watch what happens to the values in the Expressions view in each iteration</a:t>
            </a:r>
          </a:p>
          <a:p>
            <a:pPr marL="0" lvl="0" indent="0">
              <a:buNone/>
            </a:pPr>
            <a:endParaRPr lang="en-US" dirty="0"/>
          </a:p>
          <a:p>
            <a:pPr marL="0" lvl="0" indent="0">
              <a:buNone/>
            </a:pPr>
            <a:endParaRPr lang="en-US" dirty="0"/>
          </a:p>
          <a:p>
            <a:pPr lvl="0"/>
            <a:r>
              <a:rPr lang="en-US" dirty="0"/>
              <a:t>What is the value of </a:t>
            </a:r>
            <a:r>
              <a:rPr lang="en-US" dirty="0" smtClean="0"/>
              <a:t>array[</a:t>
            </a:r>
            <a:r>
              <a:rPr lang="en-US" dirty="0" err="1"/>
              <a:t>i</a:t>
            </a:r>
            <a:r>
              <a:rPr lang="en-US" dirty="0"/>
              <a:t>] when </a:t>
            </a:r>
            <a:r>
              <a:rPr lang="en-US" dirty="0" err="1" smtClean="0"/>
              <a:t>i</a:t>
            </a:r>
            <a:r>
              <a:rPr lang="en-US" dirty="0" smtClean="0"/>
              <a:t> </a:t>
            </a:r>
            <a:r>
              <a:rPr lang="en-US" dirty="0"/>
              <a:t>= 6</a:t>
            </a:r>
            <a:r>
              <a:rPr lang="en-US" dirty="0" smtClean="0"/>
              <a:t>?</a:t>
            </a:r>
            <a:endParaRPr lang="en-US" dirty="0"/>
          </a:p>
          <a:p>
            <a:pPr lvl="0"/>
            <a:r>
              <a:rPr lang="en-US" dirty="0" smtClean="0"/>
              <a:t>What </a:t>
            </a:r>
            <a:r>
              <a:rPr lang="en-US" dirty="0"/>
              <a:t>is the value of </a:t>
            </a:r>
            <a:r>
              <a:rPr lang="en-US" dirty="0" smtClean="0"/>
              <a:t>array[</a:t>
            </a:r>
            <a:r>
              <a:rPr lang="en-US" dirty="0" err="1"/>
              <a:t>i</a:t>
            </a:r>
            <a:r>
              <a:rPr lang="en-US" dirty="0"/>
              <a:t>] when </a:t>
            </a:r>
            <a:r>
              <a:rPr lang="en-US" dirty="0" err="1"/>
              <a:t>i</a:t>
            </a:r>
            <a:r>
              <a:rPr lang="en-US" dirty="0" smtClean="0"/>
              <a:t> </a:t>
            </a:r>
            <a:r>
              <a:rPr lang="en-US" dirty="0"/>
              <a:t>= 3</a:t>
            </a:r>
            <a:r>
              <a:rPr lang="en-US" dirty="0" smtClean="0"/>
              <a:t>?</a:t>
            </a:r>
            <a:endParaRPr lang="en-US" dirty="0"/>
          </a:p>
          <a:p>
            <a:pPr lvl="0"/>
            <a:r>
              <a:rPr lang="en-US" dirty="0" smtClean="0"/>
              <a:t>What </a:t>
            </a:r>
            <a:r>
              <a:rPr lang="en-US" dirty="0"/>
              <a:t>is the value of </a:t>
            </a:r>
            <a:r>
              <a:rPr lang="en-US" dirty="0" smtClean="0"/>
              <a:t>array[</a:t>
            </a:r>
            <a:r>
              <a:rPr lang="en-US" dirty="0" err="1"/>
              <a:t>i</a:t>
            </a:r>
            <a:r>
              <a:rPr lang="en-US" dirty="0"/>
              <a:t>] when </a:t>
            </a:r>
            <a:r>
              <a:rPr lang="en-US" dirty="0" err="1"/>
              <a:t>i</a:t>
            </a:r>
            <a:r>
              <a:rPr lang="en-US" dirty="0" smtClean="0"/>
              <a:t> </a:t>
            </a:r>
            <a:r>
              <a:rPr lang="en-US" dirty="0"/>
              <a:t>= 5</a:t>
            </a:r>
            <a:r>
              <a:rPr lang="en-US" dirty="0" smtClean="0"/>
              <a:t>?</a:t>
            </a:r>
          </a:p>
          <a:p>
            <a:pPr lvl="0"/>
            <a:r>
              <a:rPr lang="en-US" dirty="0" smtClean="0"/>
              <a:t>What </a:t>
            </a:r>
            <a:r>
              <a:rPr lang="en-US" dirty="0"/>
              <a:t>do you think this program is doing?</a:t>
            </a:r>
            <a:br>
              <a:rPr lang="en-US" dirty="0"/>
            </a:b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399634" y="1690688"/>
            <a:ext cx="714591" cy="633239"/>
          </a:xfrm>
          <a:prstGeom prst="rect">
            <a:avLst/>
          </a:prstGeom>
          <a:noFill/>
          <a:ln>
            <a:solidFill>
              <a:schemeClr val="tx1"/>
            </a:solidFill>
          </a:ln>
        </p:spPr>
      </p:pic>
    </p:spTree>
    <p:extLst>
      <p:ext uri="{BB962C8B-B14F-4D97-AF65-F5344CB8AC3E}">
        <p14:creationId xmlns:p14="http://schemas.microsoft.com/office/powerpoint/2010/main" val="289042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Enjoy the rest of your Friday!</a:t>
            </a:r>
            <a:endParaRPr lang="en-US" dirty="0"/>
          </a:p>
        </p:txBody>
      </p:sp>
      <p:sp>
        <p:nvSpPr>
          <p:cNvPr id="6" name="Content Placeholder 5"/>
          <p:cNvSpPr>
            <a:spLocks noGrp="1"/>
          </p:cNvSpPr>
          <p:nvPr>
            <p:ph idx="1"/>
          </p:nvPr>
        </p:nvSpPr>
        <p:spPr>
          <a:xfrm>
            <a:off x="838200" y="5284483"/>
            <a:ext cx="10515600" cy="582061"/>
          </a:xfrm>
        </p:spPr>
        <p:txBody>
          <a:bodyPr/>
          <a:lstStyle/>
          <a:p>
            <a:pPr marL="0" indent="0" algn="ctr">
              <a:buNone/>
            </a:pPr>
            <a:r>
              <a:rPr lang="en-US" dirty="0" smtClean="0"/>
              <a:t>Don’t forget to submit your answers to get credit for today!</a:t>
            </a:r>
            <a:endParaRPr lang="en-US" dirty="0"/>
          </a:p>
        </p:txBody>
      </p:sp>
      <p:pic>
        <p:nvPicPr>
          <p:cNvPr id="5" name="Picture 4"/>
          <p:cNvPicPr>
            <a:picLocks noChangeAspect="1"/>
          </p:cNvPicPr>
          <p:nvPr/>
        </p:nvPicPr>
        <p:blipFill>
          <a:blip r:embed="rId2"/>
          <a:stretch>
            <a:fillRect/>
          </a:stretch>
        </p:blipFill>
        <p:spPr>
          <a:xfrm>
            <a:off x="2763368" y="2072182"/>
            <a:ext cx="6665264" cy="2830807"/>
          </a:xfrm>
          <a:prstGeom prst="rect">
            <a:avLst/>
          </a:prstGeom>
        </p:spPr>
      </p:pic>
    </p:spTree>
    <p:extLst>
      <p:ext uri="{BB962C8B-B14F-4D97-AF65-F5344CB8AC3E}">
        <p14:creationId xmlns:p14="http://schemas.microsoft.com/office/powerpoint/2010/main" val="235153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Covered in this Recitation</a:t>
            </a:r>
            <a:endParaRPr lang="en-US" dirty="0"/>
          </a:p>
        </p:txBody>
      </p:sp>
      <p:sp>
        <p:nvSpPr>
          <p:cNvPr id="3" name="Content Placeholder 2"/>
          <p:cNvSpPr>
            <a:spLocks noGrp="1"/>
          </p:cNvSpPr>
          <p:nvPr>
            <p:ph idx="1"/>
          </p:nvPr>
        </p:nvSpPr>
        <p:spPr/>
        <p:txBody>
          <a:bodyPr/>
          <a:lstStyle/>
          <a:p>
            <a:r>
              <a:rPr lang="en-US" dirty="0" smtClean="0"/>
              <a:t>Big-Oh</a:t>
            </a:r>
          </a:p>
          <a:p>
            <a:pPr marL="457200" lvl="1" indent="0">
              <a:buNone/>
            </a:pPr>
            <a:endParaRPr lang="en-US" dirty="0" smtClean="0"/>
          </a:p>
          <a:p>
            <a:r>
              <a:rPr lang="en-US" dirty="0" smtClean="0"/>
              <a:t>Debugging</a:t>
            </a:r>
          </a:p>
          <a:p>
            <a:pPr lvl="1"/>
            <a:r>
              <a:rPr lang="en-US" dirty="0" smtClean="0"/>
              <a:t>Overview of the Workbench</a:t>
            </a:r>
          </a:p>
          <a:p>
            <a:pPr lvl="1"/>
            <a:r>
              <a:rPr lang="en-US" dirty="0" smtClean="0"/>
              <a:t>Watching Expressions</a:t>
            </a:r>
          </a:p>
        </p:txBody>
      </p:sp>
    </p:spTree>
    <p:extLst>
      <p:ext uri="{BB962C8B-B14F-4D97-AF65-F5344CB8AC3E}">
        <p14:creationId xmlns:p14="http://schemas.microsoft.com/office/powerpoint/2010/main" val="2924162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Big-Oh</a:t>
            </a:r>
            <a:endParaRPr lang="en-US" dirty="0"/>
          </a:p>
        </p:txBody>
      </p:sp>
      <p:sp>
        <p:nvSpPr>
          <p:cNvPr id="3" name="Content Placeholder 2"/>
          <p:cNvSpPr>
            <a:spLocks noGrp="1"/>
          </p:cNvSpPr>
          <p:nvPr>
            <p:ph idx="1"/>
          </p:nvPr>
        </p:nvSpPr>
        <p:spPr/>
        <p:txBody>
          <a:bodyPr>
            <a:normAutofit/>
          </a:bodyPr>
          <a:lstStyle/>
          <a:p>
            <a:r>
              <a:rPr lang="en-US" sz="3200" dirty="0"/>
              <a:t>Complete question 2.7 from your textbook. For those of you who do not have a textbook, a copy of the question can be found in </a:t>
            </a:r>
            <a:r>
              <a:rPr lang="en-US" sz="3200" dirty="0" smtClean="0"/>
              <a:t>Sakai under “Resources</a:t>
            </a:r>
            <a:r>
              <a:rPr lang="en-US" sz="3200" dirty="0"/>
              <a:t>.” </a:t>
            </a:r>
            <a:endParaRPr lang="en-US" sz="3200" dirty="0" smtClean="0"/>
          </a:p>
          <a:p>
            <a:r>
              <a:rPr lang="en-US" sz="3200" dirty="0" smtClean="0"/>
              <a:t>There </a:t>
            </a:r>
            <a:r>
              <a:rPr lang="en-US" sz="3200" dirty="0"/>
              <a:t>are two files, 2.7(1) and 2.7(b). </a:t>
            </a:r>
          </a:p>
          <a:p>
            <a:r>
              <a:rPr lang="en-US" sz="3200" dirty="0" smtClean="0"/>
              <a:t>Submit </a:t>
            </a:r>
            <a:r>
              <a:rPr lang="en-US" sz="3200" dirty="0"/>
              <a:t>your answers using this form: </a:t>
            </a:r>
            <a:r>
              <a:rPr lang="en-US" sz="3200" dirty="0">
                <a:hlinkClick r:id="rId3"/>
              </a:rPr>
              <a:t>http://goo.gl/woxizv</a:t>
            </a:r>
            <a:r>
              <a:rPr lang="en-US" sz="3200" dirty="0"/>
              <a:t> </a:t>
            </a:r>
          </a:p>
        </p:txBody>
      </p:sp>
    </p:spTree>
    <p:extLst>
      <p:ext uri="{BB962C8B-B14F-4D97-AF65-F5344CB8AC3E}">
        <p14:creationId xmlns:p14="http://schemas.microsoft.com/office/powerpoint/2010/main" val="3518825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Big-Oh Questions</a:t>
            </a:r>
            <a:endParaRPr lang="en-US" dirty="0"/>
          </a:p>
        </p:txBody>
      </p:sp>
      <p:pic>
        <p:nvPicPr>
          <p:cNvPr id="5" name="Content Placeholder 4" descr="1_ar9o5vgd.png"/>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2650733" y="1690688"/>
            <a:ext cx="6660753" cy="4786327"/>
          </a:xfrm>
        </p:spPr>
      </p:pic>
    </p:spTree>
    <p:extLst>
      <p:ext uri="{BB962C8B-B14F-4D97-AF65-F5344CB8AC3E}">
        <p14:creationId xmlns:p14="http://schemas.microsoft.com/office/powerpoint/2010/main" val="357091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Big-Oh Questions</a:t>
            </a:r>
            <a:endParaRPr lang="en-US" dirty="0"/>
          </a:p>
        </p:txBody>
      </p:sp>
      <p:pic>
        <p:nvPicPr>
          <p:cNvPr id="5" name="Content Placeholder 4" descr="1_x5p26y1a.png"/>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2325978" y="1818526"/>
            <a:ext cx="7214258" cy="4571999"/>
          </a:xfrm>
        </p:spPr>
      </p:pic>
    </p:spTree>
    <p:extLst>
      <p:ext uri="{BB962C8B-B14F-4D97-AF65-F5344CB8AC3E}">
        <p14:creationId xmlns:p14="http://schemas.microsoft.com/office/powerpoint/2010/main" val="3660177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a:t>
            </a:r>
            <a:r>
              <a:rPr lang="en-US" dirty="0" smtClean="0"/>
              <a:t>clipse Workbench</a:t>
            </a:r>
            <a:endParaRPr lang="en-US" dirty="0"/>
          </a:p>
        </p:txBody>
      </p:sp>
      <p:sp>
        <p:nvSpPr>
          <p:cNvPr id="3" name="Content Placeholder 2"/>
          <p:cNvSpPr>
            <a:spLocks noGrp="1"/>
          </p:cNvSpPr>
          <p:nvPr>
            <p:ph idx="1"/>
          </p:nvPr>
        </p:nvSpPr>
        <p:spPr/>
        <p:txBody>
          <a:bodyPr/>
          <a:lstStyle/>
          <a:p>
            <a:endParaRPr lang="en-US" dirty="0"/>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838200" y="1825625"/>
            <a:ext cx="7685857" cy="4351338"/>
          </a:xfrm>
          <a:prstGeom prst="rect">
            <a:avLst/>
          </a:prstGeom>
        </p:spPr>
      </p:pic>
      <p:sp>
        <p:nvSpPr>
          <p:cNvPr id="9" name="Rectangle 8"/>
          <p:cNvSpPr/>
          <p:nvPr/>
        </p:nvSpPr>
        <p:spPr>
          <a:xfrm>
            <a:off x="8524057" y="1825625"/>
            <a:ext cx="2829743" cy="2308324"/>
          </a:xfrm>
          <a:prstGeom prst="rect">
            <a:avLst/>
          </a:prstGeom>
        </p:spPr>
        <p:txBody>
          <a:bodyPr wrap="square">
            <a:spAutoFit/>
          </a:bodyPr>
          <a:lstStyle/>
          <a:p>
            <a:pPr marL="228600" lvl="0" indent="-228600">
              <a:buFont typeface="+mj-lt"/>
              <a:buAutoNum type="arabicPeriod"/>
            </a:pPr>
            <a:r>
              <a:rPr lang="en-US" sz="2400" dirty="0" smtClean="0">
                <a:solidFill>
                  <a:schemeClr val="bg1"/>
                </a:solidFill>
              </a:rPr>
              <a:t>Perspective</a:t>
            </a:r>
          </a:p>
          <a:p>
            <a:pPr marL="228600" lvl="0" indent="-228600">
              <a:buFont typeface="+mj-lt"/>
              <a:buAutoNum type="arabicPeriod"/>
            </a:pPr>
            <a:r>
              <a:rPr lang="en-US" sz="2400" dirty="0" smtClean="0">
                <a:solidFill>
                  <a:schemeClr val="bg1"/>
                </a:solidFill>
              </a:rPr>
              <a:t>Task list </a:t>
            </a:r>
          </a:p>
          <a:p>
            <a:pPr marL="228600" lvl="0" indent="-228600">
              <a:buFont typeface="+mj-lt"/>
              <a:buAutoNum type="arabicPeriod"/>
            </a:pPr>
            <a:r>
              <a:rPr lang="en-US" sz="2400" dirty="0" smtClean="0">
                <a:solidFill>
                  <a:schemeClr val="bg1"/>
                </a:solidFill>
              </a:rPr>
              <a:t>Project </a:t>
            </a:r>
            <a:r>
              <a:rPr lang="en-US" sz="2400" dirty="0">
                <a:solidFill>
                  <a:schemeClr val="bg1"/>
                </a:solidFill>
              </a:rPr>
              <a:t>Explorer </a:t>
            </a:r>
            <a:r>
              <a:rPr lang="en-US" sz="2400" dirty="0" smtClean="0">
                <a:solidFill>
                  <a:schemeClr val="bg1"/>
                </a:solidFill>
              </a:rPr>
              <a:t>view</a:t>
            </a:r>
          </a:p>
          <a:p>
            <a:pPr marL="228600" lvl="0" indent="-228600">
              <a:buFont typeface="+mj-lt"/>
              <a:buAutoNum type="arabicPeriod"/>
            </a:pPr>
            <a:r>
              <a:rPr lang="en-US" sz="2400" dirty="0" smtClean="0">
                <a:solidFill>
                  <a:schemeClr val="bg1"/>
                </a:solidFill>
              </a:rPr>
              <a:t>Outline</a:t>
            </a:r>
          </a:p>
          <a:p>
            <a:pPr marL="228600" lvl="0" indent="-228600">
              <a:buFont typeface="+mj-lt"/>
              <a:buAutoNum type="arabicPeriod"/>
            </a:pPr>
            <a:r>
              <a:rPr lang="en-US" sz="2400" dirty="0" smtClean="0">
                <a:solidFill>
                  <a:schemeClr val="bg1"/>
                </a:solidFill>
              </a:rPr>
              <a:t>Problems view</a:t>
            </a:r>
            <a:endParaRPr lang="en-US" sz="2400" dirty="0">
              <a:solidFill>
                <a:schemeClr val="bg1"/>
              </a:solidFill>
            </a:endParaRPr>
          </a:p>
        </p:txBody>
      </p:sp>
    </p:spTree>
    <p:extLst>
      <p:ext uri="{BB962C8B-B14F-4D97-AF65-F5344CB8AC3E}">
        <p14:creationId xmlns:p14="http://schemas.microsoft.com/office/powerpoint/2010/main" val="2468684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a:t>
            </a:r>
            <a:r>
              <a:rPr lang="en-US" dirty="0"/>
              <a:t>a P</a:t>
            </a:r>
            <a:r>
              <a:rPr lang="en-US" dirty="0" smtClean="0"/>
              <a:t>rogram</a:t>
            </a:r>
            <a:endParaRPr lang="en-US" dirty="0"/>
          </a:p>
        </p:txBody>
      </p:sp>
      <p:pic>
        <p:nvPicPr>
          <p:cNvPr id="7" name="Content Placeholder 6"/>
          <p:cNvPicPr>
            <a:picLocks noGrp="1"/>
          </p:cNvPicPr>
          <p:nvPr>
            <p:ph idx="1"/>
          </p:nvPr>
        </p:nvPicPr>
        <p:blipFill rotWithShape="1">
          <a:blip r:embed="rId3">
            <a:extLst>
              <a:ext uri="{28A0092B-C50C-407E-A947-70E740481C1C}">
                <a14:useLocalDpi xmlns:a14="http://schemas.microsoft.com/office/drawing/2010/main" val="0"/>
              </a:ext>
            </a:extLst>
          </a:blip>
          <a:stretch/>
        </p:blipFill>
        <p:spPr bwMode="auto">
          <a:xfrm>
            <a:off x="838200" y="1690688"/>
            <a:ext cx="7454958" cy="4484080"/>
          </a:xfrm>
          <a:prstGeom prst="rect">
            <a:avLst/>
          </a:prstGeom>
          <a:noFill/>
          <a:ln>
            <a:noFill/>
          </a:ln>
          <a:extLst>
            <a:ext uri="{53640926-AAD7-44d8-BBD7-CCE9431645EC}">
              <a14:shadowObscured xmlns:a14="http://schemas.microsoft.com/office/drawing/2010/main" xmlns=""/>
            </a:ext>
          </a:extLst>
        </p:spPr>
      </p:pic>
      <p:sp>
        <p:nvSpPr>
          <p:cNvPr id="4" name="Rectangle 3"/>
          <p:cNvSpPr/>
          <p:nvPr/>
        </p:nvSpPr>
        <p:spPr>
          <a:xfrm>
            <a:off x="8293158" y="1690688"/>
            <a:ext cx="3898842" cy="2862322"/>
          </a:xfrm>
          <a:prstGeom prst="rect">
            <a:avLst/>
          </a:prstGeom>
        </p:spPr>
        <p:txBody>
          <a:bodyPr wrap="square">
            <a:spAutoFit/>
          </a:bodyPr>
          <a:lstStyle/>
          <a:p>
            <a:pPr marL="228600" lvl="0" indent="-228600">
              <a:buFont typeface="+mj-lt"/>
              <a:buAutoNum type="arabicPeriod"/>
            </a:pPr>
            <a:r>
              <a:rPr lang="en-US" sz="2000" dirty="0" smtClean="0">
                <a:solidFill>
                  <a:srgbClr val="FFFFFF"/>
                </a:solidFill>
              </a:rPr>
              <a:t>Debug perspective</a:t>
            </a:r>
          </a:p>
          <a:p>
            <a:pPr marL="228600" lvl="0" indent="-228600">
              <a:buFont typeface="+mj-lt"/>
              <a:buAutoNum type="arabicPeriod"/>
            </a:pPr>
            <a:r>
              <a:rPr lang="en-US" sz="2000" dirty="0" smtClean="0">
                <a:solidFill>
                  <a:srgbClr val="FFFFFF"/>
                </a:solidFill>
              </a:rPr>
              <a:t>Select </a:t>
            </a:r>
            <a:r>
              <a:rPr lang="en-US" sz="2000" dirty="0">
                <a:solidFill>
                  <a:srgbClr val="FFFFFF"/>
                </a:solidFill>
              </a:rPr>
              <a:t>the </a:t>
            </a:r>
            <a:r>
              <a:rPr lang="en-US" sz="2000" dirty="0" smtClean="0">
                <a:solidFill>
                  <a:srgbClr val="FFFFFF"/>
                </a:solidFill>
              </a:rPr>
              <a:t>file</a:t>
            </a:r>
          </a:p>
          <a:p>
            <a:pPr marL="228600" lvl="0" indent="-228600">
              <a:buFont typeface="+mj-lt"/>
              <a:buAutoNum type="arabicPeriod"/>
            </a:pPr>
            <a:r>
              <a:rPr lang="en-US" sz="2000" dirty="0" smtClean="0">
                <a:solidFill>
                  <a:srgbClr val="FFFFFF"/>
                </a:solidFill>
              </a:rPr>
              <a:t>Make </a:t>
            </a:r>
            <a:r>
              <a:rPr lang="en-US" sz="2000" dirty="0">
                <a:solidFill>
                  <a:srgbClr val="FFFFFF"/>
                </a:solidFill>
              </a:rPr>
              <a:t>a breakpoint in your program </a:t>
            </a:r>
            <a:endParaRPr lang="en-US" sz="2000" dirty="0" smtClean="0">
              <a:solidFill>
                <a:srgbClr val="FFFFFF"/>
              </a:solidFill>
            </a:endParaRPr>
          </a:p>
          <a:p>
            <a:pPr marL="685800" lvl="1" indent="-228600">
              <a:buFont typeface="+mj-lt"/>
              <a:buAutoNum type="arabicPeriod"/>
            </a:pPr>
            <a:r>
              <a:rPr lang="en-US" sz="2000" dirty="0" smtClean="0">
                <a:solidFill>
                  <a:srgbClr val="FFFFFF"/>
                </a:solidFill>
              </a:rPr>
              <a:t>Double-click on the LHS</a:t>
            </a:r>
          </a:p>
          <a:p>
            <a:pPr marL="685800" lvl="1" indent="-228600">
              <a:buFont typeface="+mj-lt"/>
              <a:buAutoNum type="arabicPeriod"/>
            </a:pPr>
            <a:r>
              <a:rPr lang="en-US" sz="2000" dirty="0" smtClean="0">
                <a:solidFill>
                  <a:srgbClr val="FFFFFF"/>
                </a:solidFill>
              </a:rPr>
              <a:t>If you can’t see it, right </a:t>
            </a:r>
            <a:r>
              <a:rPr lang="en-US" sz="2000" dirty="0">
                <a:solidFill>
                  <a:srgbClr val="FFFFFF"/>
                </a:solidFill>
              </a:rPr>
              <a:t>click on the </a:t>
            </a:r>
            <a:r>
              <a:rPr lang="en-US" sz="2000" dirty="0" smtClean="0">
                <a:solidFill>
                  <a:srgbClr val="FFFFFF"/>
                </a:solidFill>
              </a:rPr>
              <a:t>LHS ribbon </a:t>
            </a:r>
            <a:r>
              <a:rPr lang="en-US" sz="2000" dirty="0">
                <a:solidFill>
                  <a:srgbClr val="FFFFFF"/>
                </a:solidFill>
              </a:rPr>
              <a:t>and select </a:t>
            </a:r>
            <a:r>
              <a:rPr lang="en-US" sz="2000" dirty="0" smtClean="0">
                <a:solidFill>
                  <a:srgbClr val="FFFFFF"/>
                </a:solidFill>
              </a:rPr>
              <a:t>Toggle Breakpoint</a:t>
            </a:r>
          </a:p>
          <a:p>
            <a:pPr marL="228600" indent="-228600">
              <a:buFont typeface="+mj-lt"/>
              <a:buAutoNum type="arabicPeriod"/>
            </a:pPr>
            <a:r>
              <a:rPr lang="en-US" sz="2000" dirty="0" smtClean="0">
                <a:solidFill>
                  <a:srgbClr val="FFFFFF"/>
                </a:solidFill>
              </a:rPr>
              <a:t>Click on the Debug icon. </a:t>
            </a:r>
          </a:p>
        </p:txBody>
      </p:sp>
      <p:pic>
        <p:nvPicPr>
          <p:cNvPr id="8" name="Picture 7" descr="http://twiky.files.wordpress.com/2008/05/eclipse-debug-icon.png?w=93"/>
          <p:cNvPicPr/>
          <p:nvPr/>
        </p:nvPicPr>
        <p:blipFill rotWithShape="1">
          <a:blip r:embed="rId4">
            <a:extLst>
              <a:ext uri="{28A0092B-C50C-407E-A947-70E740481C1C}">
                <a14:useLocalDpi xmlns:a14="http://schemas.microsoft.com/office/drawing/2010/main" val="0"/>
              </a:ext>
            </a:extLst>
          </a:blip>
          <a:srcRect l="16755" t="20786" r="38724" b="43259"/>
          <a:stretch/>
        </p:blipFill>
        <p:spPr bwMode="auto">
          <a:xfrm>
            <a:off x="9745226" y="5008104"/>
            <a:ext cx="994705" cy="711570"/>
          </a:xfrm>
          <a:prstGeom prst="rect">
            <a:avLst/>
          </a:prstGeom>
          <a:noFill/>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val="2691562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 Program</a:t>
            </a:r>
          </a:p>
        </p:txBody>
      </p:sp>
      <p:sp>
        <p:nvSpPr>
          <p:cNvPr id="5" name="Content Placeholder 4"/>
          <p:cNvSpPr>
            <a:spLocks noGrp="1"/>
          </p:cNvSpPr>
          <p:nvPr>
            <p:ph sz="half" idx="1"/>
          </p:nvPr>
        </p:nvSpPr>
        <p:spPr>
          <a:xfrm>
            <a:off x="3435825" y="1825625"/>
            <a:ext cx="5181600" cy="4351338"/>
          </a:xfrm>
        </p:spPr>
        <p:txBody>
          <a:bodyPr>
            <a:normAutofit fontScale="92500" lnSpcReduction="10000"/>
          </a:bodyPr>
          <a:lstStyle/>
          <a:p>
            <a:pPr>
              <a:lnSpc>
                <a:spcPct val="150000"/>
              </a:lnSpc>
            </a:pPr>
            <a:r>
              <a:rPr lang="en-US" sz="3600" dirty="0" smtClean="0"/>
              <a:t>Step Over </a:t>
            </a:r>
          </a:p>
          <a:p>
            <a:pPr>
              <a:lnSpc>
                <a:spcPct val="150000"/>
              </a:lnSpc>
            </a:pPr>
            <a:r>
              <a:rPr lang="en-US" sz="3600" dirty="0" smtClean="0"/>
              <a:t>Step Into </a:t>
            </a:r>
          </a:p>
          <a:p>
            <a:pPr>
              <a:lnSpc>
                <a:spcPct val="150000"/>
              </a:lnSpc>
            </a:pPr>
            <a:r>
              <a:rPr lang="en-US" sz="3600" dirty="0" smtClean="0"/>
              <a:t>Step Return</a:t>
            </a:r>
          </a:p>
          <a:p>
            <a:pPr>
              <a:lnSpc>
                <a:spcPct val="150000"/>
              </a:lnSpc>
            </a:pPr>
            <a:r>
              <a:rPr lang="en-US" sz="3600" dirty="0" smtClean="0"/>
              <a:t>Resume </a:t>
            </a:r>
          </a:p>
          <a:p>
            <a:pPr>
              <a:lnSpc>
                <a:spcPct val="150000"/>
              </a:lnSpc>
            </a:pPr>
            <a:r>
              <a:rPr lang="en-US" sz="3600" dirty="0" smtClean="0"/>
              <a:t>Terminate </a:t>
            </a:r>
            <a:endParaRPr lang="en-US" sz="3600"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048054" y="2679748"/>
            <a:ext cx="767997" cy="633239"/>
          </a:xfrm>
          <a:prstGeom prst="rect">
            <a:avLst/>
          </a:prstGeom>
          <a:noFill/>
          <a:ln>
            <a:solidFill>
              <a:schemeClr val="tx1"/>
            </a:solid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6048054" y="1858830"/>
            <a:ext cx="767997" cy="633239"/>
          </a:xfrm>
          <a:prstGeom prst="rect">
            <a:avLst/>
          </a:prstGeom>
          <a:noFill/>
          <a:ln>
            <a:solidFill>
              <a:schemeClr val="tx1"/>
            </a:solidFill>
          </a:ln>
        </p:spPr>
      </p:pic>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6048054" y="4401339"/>
            <a:ext cx="767997" cy="652800"/>
          </a:xfrm>
          <a:prstGeom prst="rect">
            <a:avLst/>
          </a:prstGeom>
          <a:noFill/>
          <a:ln>
            <a:solidFill>
              <a:schemeClr val="tx1"/>
            </a:solidFill>
          </a:ln>
        </p:spPr>
      </p:pic>
      <p:pic>
        <p:nvPicPr>
          <p:cNvPr id="10" name="Picture 9"/>
          <p:cNvPicPr/>
          <p:nvPr/>
        </p:nvPicPr>
        <p:blipFill rotWithShape="1">
          <a:blip r:embed="rId6">
            <a:extLst>
              <a:ext uri="{28A0092B-C50C-407E-A947-70E740481C1C}">
                <a14:useLocalDpi xmlns:a14="http://schemas.microsoft.com/office/drawing/2010/main" val="0"/>
              </a:ext>
            </a:extLst>
          </a:blip>
          <a:srcRect b="11026"/>
          <a:stretch/>
        </p:blipFill>
        <p:spPr bwMode="auto">
          <a:xfrm>
            <a:off x="6048372" y="5316485"/>
            <a:ext cx="767679" cy="646133"/>
          </a:xfrm>
          <a:prstGeom prst="rect">
            <a:avLst/>
          </a:prstGeom>
          <a:noFill/>
          <a:ln>
            <a:solidFill>
              <a:schemeClr val="tx1"/>
            </a:solidFill>
          </a:ln>
          <a:extLst>
            <a:ext uri="{53640926-AAD7-44d8-BBD7-CCE9431645EC}">
              <a14:shadowObscured xmlns:a14="http://schemas.microsoft.com/office/drawing/2010/main" xmlns=""/>
            </a:ext>
          </a:extLst>
        </p:spPr>
      </p:pic>
      <p:pic>
        <p:nvPicPr>
          <p:cNvPr id="6" name="Picture 5"/>
          <p:cNvPicPr>
            <a:picLocks noChangeAspect="1"/>
          </p:cNvPicPr>
          <p:nvPr/>
        </p:nvPicPr>
        <p:blipFill>
          <a:blip r:embed="rId7"/>
          <a:stretch>
            <a:fillRect/>
          </a:stretch>
        </p:blipFill>
        <p:spPr>
          <a:xfrm>
            <a:off x="6041555" y="3536197"/>
            <a:ext cx="774496" cy="647700"/>
          </a:xfrm>
          <a:prstGeom prst="rect">
            <a:avLst/>
          </a:prstGeom>
        </p:spPr>
      </p:pic>
    </p:spTree>
    <p:extLst>
      <p:ext uri="{BB962C8B-B14F-4D97-AF65-F5344CB8AC3E}">
        <p14:creationId xmlns:p14="http://schemas.microsoft.com/office/powerpoint/2010/main" val="4004225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825625"/>
            <a:ext cx="10515600" cy="3293209"/>
          </a:xfrm>
          <a:prstGeom prst="rect">
            <a:avLst/>
          </a:prstGeom>
          <a:solidFill>
            <a:schemeClr val="bg1"/>
          </a:solidFill>
        </p:spPr>
        <p:txBody>
          <a:bodyPr wrap="square">
            <a:spAutoFit/>
          </a:bodyPr>
          <a:lstStyle/>
          <a:p>
            <a:endParaRPr lang="en-US" altLang="ja-JP" sz="1600" dirty="0" smtClean="0">
              <a:latin typeface="Monaco"/>
              <a:ea typeface="ＭＳ 明朝"/>
            </a:endParaRPr>
          </a:p>
          <a:p>
            <a:r>
              <a:rPr lang="en-US" altLang="ja-JP" sz="1600" b="1" dirty="0" smtClean="0">
                <a:solidFill>
                  <a:srgbClr val="000000"/>
                </a:solidFill>
                <a:latin typeface="Monaco"/>
                <a:ea typeface="ＭＳ 明朝"/>
              </a:rPr>
              <a:t>1:</a:t>
            </a:r>
            <a:r>
              <a:rPr lang="en-US" altLang="ja-JP" sz="1600" b="1" dirty="0" smtClean="0">
                <a:solidFill>
                  <a:srgbClr val="7F0055"/>
                </a:solidFill>
                <a:latin typeface="Monaco"/>
                <a:ea typeface="ＭＳ 明朝"/>
              </a:rPr>
              <a:t> public</a:t>
            </a:r>
            <a:r>
              <a:rPr lang="en-US" altLang="ja-JP" sz="1600" dirty="0" smtClean="0">
                <a:solidFill>
                  <a:srgbClr val="000000"/>
                </a:solidFill>
                <a:latin typeface="Monaco"/>
                <a:ea typeface="ＭＳ 明朝"/>
              </a:rPr>
              <a:t> </a:t>
            </a:r>
            <a:r>
              <a:rPr lang="en-US" altLang="ja-JP" sz="1600" b="1" dirty="0">
                <a:solidFill>
                  <a:srgbClr val="7F0055"/>
                </a:solidFill>
                <a:latin typeface="Monaco"/>
                <a:ea typeface="ＭＳ 明朝"/>
              </a:rPr>
              <a:t>class</a:t>
            </a:r>
            <a:r>
              <a:rPr lang="en-US" altLang="ja-JP" sz="1600" dirty="0">
                <a:solidFill>
                  <a:srgbClr val="000000"/>
                </a:solidFill>
                <a:latin typeface="Monaco"/>
                <a:ea typeface="ＭＳ 明朝"/>
              </a:rPr>
              <a:t> </a:t>
            </a:r>
            <a:r>
              <a:rPr lang="en-US" altLang="ja-JP" sz="1600" dirty="0" err="1">
                <a:solidFill>
                  <a:srgbClr val="000000"/>
                </a:solidFill>
                <a:latin typeface="Monaco"/>
                <a:ea typeface="ＭＳ 明朝"/>
              </a:rPr>
              <a:t>MysteryClass</a:t>
            </a:r>
            <a:r>
              <a:rPr lang="en-US" altLang="ja-JP" sz="1600" dirty="0">
                <a:solidFill>
                  <a:srgbClr val="000000"/>
                </a:solidFill>
                <a:latin typeface="Monaco"/>
                <a:ea typeface="ＭＳ 明朝"/>
              </a:rPr>
              <a:t> {</a:t>
            </a:r>
          </a:p>
          <a:p>
            <a:r>
              <a:rPr lang="en-US" altLang="ja-JP" sz="1600" dirty="0" smtClean="0">
                <a:solidFill>
                  <a:srgbClr val="000000"/>
                </a:solidFill>
                <a:latin typeface="Monaco"/>
                <a:ea typeface="ＭＳ 明朝"/>
              </a:rPr>
              <a:t>2:</a:t>
            </a:r>
            <a:r>
              <a:rPr lang="en-US" altLang="ja-JP" sz="1600" dirty="0">
                <a:solidFill>
                  <a:srgbClr val="000000"/>
                </a:solidFill>
                <a:latin typeface="Monaco"/>
                <a:ea typeface="ＭＳ 明朝"/>
              </a:rPr>
              <a:t>	</a:t>
            </a:r>
          </a:p>
          <a:p>
            <a:r>
              <a:rPr lang="en-US" altLang="ja-JP" sz="1600" dirty="0" smtClean="0">
                <a:solidFill>
                  <a:srgbClr val="000000"/>
                </a:solidFill>
                <a:latin typeface="Monaco"/>
                <a:ea typeface="ＭＳ 明朝"/>
              </a:rPr>
              <a:t>3:</a:t>
            </a:r>
            <a:r>
              <a:rPr lang="en-US" altLang="ja-JP" sz="1600" dirty="0">
                <a:solidFill>
                  <a:srgbClr val="000000"/>
                </a:solidFill>
                <a:latin typeface="Monaco"/>
                <a:ea typeface="ＭＳ 明朝"/>
              </a:rPr>
              <a:t>	</a:t>
            </a:r>
            <a:r>
              <a:rPr lang="en-US" altLang="ja-JP" sz="1600" b="1" dirty="0">
                <a:solidFill>
                  <a:srgbClr val="7F0055"/>
                </a:solidFill>
                <a:latin typeface="Monaco"/>
                <a:ea typeface="ＭＳ 明朝"/>
              </a:rPr>
              <a:t>public</a:t>
            </a:r>
            <a:r>
              <a:rPr lang="en-US" altLang="ja-JP" sz="1600" dirty="0">
                <a:solidFill>
                  <a:srgbClr val="000000"/>
                </a:solidFill>
                <a:latin typeface="Monaco"/>
                <a:ea typeface="ＭＳ 明朝"/>
              </a:rPr>
              <a:t> </a:t>
            </a:r>
            <a:r>
              <a:rPr lang="en-US" altLang="ja-JP" sz="1600" b="1" dirty="0">
                <a:solidFill>
                  <a:srgbClr val="7F0055"/>
                </a:solidFill>
                <a:latin typeface="Monaco"/>
                <a:ea typeface="ＭＳ 明朝"/>
              </a:rPr>
              <a:t>static</a:t>
            </a:r>
            <a:r>
              <a:rPr lang="en-US" altLang="ja-JP" sz="1600" dirty="0">
                <a:solidFill>
                  <a:srgbClr val="000000"/>
                </a:solidFill>
                <a:latin typeface="Monaco"/>
                <a:ea typeface="ＭＳ 明朝"/>
              </a:rPr>
              <a:t> </a:t>
            </a:r>
            <a:r>
              <a:rPr lang="en-US" altLang="ja-JP" sz="1600" b="1" dirty="0">
                <a:solidFill>
                  <a:srgbClr val="7F0055"/>
                </a:solidFill>
                <a:latin typeface="Monaco"/>
                <a:ea typeface="ＭＳ 明朝"/>
              </a:rPr>
              <a:t>void</a:t>
            </a:r>
            <a:r>
              <a:rPr lang="en-US" altLang="ja-JP" sz="1600" dirty="0">
                <a:solidFill>
                  <a:srgbClr val="000000"/>
                </a:solidFill>
                <a:latin typeface="Monaco"/>
                <a:ea typeface="ＭＳ 明朝"/>
              </a:rPr>
              <a:t> main(String </a:t>
            </a:r>
            <a:r>
              <a:rPr lang="en-US" altLang="ja-JP" sz="1600" dirty="0" err="1">
                <a:solidFill>
                  <a:srgbClr val="000000"/>
                </a:solidFill>
                <a:latin typeface="Monaco"/>
                <a:ea typeface="ＭＳ 明朝"/>
              </a:rPr>
              <a:t>args</a:t>
            </a:r>
            <a:r>
              <a:rPr lang="en-US" altLang="ja-JP" sz="1600" dirty="0">
                <a:solidFill>
                  <a:srgbClr val="000000"/>
                </a:solidFill>
                <a:latin typeface="Monaco"/>
                <a:ea typeface="ＭＳ 明朝"/>
              </a:rPr>
              <a:t>[])</a:t>
            </a:r>
          </a:p>
          <a:p>
            <a:r>
              <a:rPr lang="en-US" altLang="ja-JP" sz="1600" dirty="0" smtClean="0">
                <a:solidFill>
                  <a:srgbClr val="000000"/>
                </a:solidFill>
                <a:latin typeface="Monaco"/>
                <a:ea typeface="ＭＳ 明朝"/>
              </a:rPr>
              <a:t>4:</a:t>
            </a:r>
            <a:r>
              <a:rPr lang="en-US" altLang="ja-JP" sz="1600" dirty="0">
                <a:solidFill>
                  <a:srgbClr val="000000"/>
                </a:solidFill>
                <a:latin typeface="Monaco"/>
                <a:ea typeface="ＭＳ 明朝"/>
              </a:rPr>
              <a:t>	{</a:t>
            </a:r>
          </a:p>
          <a:p>
            <a:r>
              <a:rPr lang="en-US" altLang="ja-JP" sz="1600" dirty="0" smtClean="0">
                <a:solidFill>
                  <a:srgbClr val="000000"/>
                </a:solidFill>
                <a:latin typeface="Monaco"/>
                <a:ea typeface="ＭＳ 明朝"/>
              </a:rPr>
              <a:t>5:</a:t>
            </a:r>
            <a:r>
              <a:rPr lang="en-US" altLang="ja-JP" sz="1600" dirty="0">
                <a:solidFill>
                  <a:srgbClr val="000000"/>
                </a:solidFill>
                <a:latin typeface="Monaco"/>
                <a:ea typeface="ＭＳ 明朝"/>
              </a:rPr>
              <a:t>		</a:t>
            </a:r>
            <a:r>
              <a:rPr lang="en-US" altLang="ja-JP" sz="1600" dirty="0" err="1">
                <a:solidFill>
                  <a:srgbClr val="000000"/>
                </a:solidFill>
                <a:latin typeface="Monaco"/>
                <a:ea typeface="ＭＳ 明朝"/>
              </a:rPr>
              <a:t>System.</a:t>
            </a:r>
            <a:r>
              <a:rPr lang="en-US" altLang="ja-JP" sz="1600" i="1" dirty="0" err="1">
                <a:solidFill>
                  <a:srgbClr val="0000C0"/>
                </a:solidFill>
                <a:latin typeface="Monaco"/>
                <a:ea typeface="ＭＳ 明朝"/>
              </a:rPr>
              <a:t>out</a:t>
            </a:r>
            <a:r>
              <a:rPr lang="en-US" altLang="ja-JP" sz="1600" dirty="0" err="1">
                <a:solidFill>
                  <a:srgbClr val="000000"/>
                </a:solidFill>
                <a:latin typeface="Monaco"/>
                <a:ea typeface="ＭＳ 明朝"/>
              </a:rPr>
              <a:t>.println</a:t>
            </a:r>
            <a:r>
              <a:rPr lang="en-US" altLang="ja-JP" sz="1600" dirty="0">
                <a:solidFill>
                  <a:srgbClr val="000000"/>
                </a:solidFill>
                <a:latin typeface="Monaco"/>
                <a:ea typeface="ＭＳ 明朝"/>
              </a:rPr>
              <a:t>(</a:t>
            </a:r>
            <a:r>
              <a:rPr lang="en-US" altLang="ja-JP" sz="1600" i="1" dirty="0" err="1">
                <a:solidFill>
                  <a:srgbClr val="000000"/>
                </a:solidFill>
                <a:latin typeface="Monaco"/>
                <a:ea typeface="ＭＳ 明朝"/>
              </a:rPr>
              <a:t>mysteryMethod</a:t>
            </a:r>
            <a:r>
              <a:rPr lang="en-US" altLang="ja-JP" sz="1600" dirty="0">
                <a:solidFill>
                  <a:srgbClr val="000000"/>
                </a:solidFill>
                <a:latin typeface="Monaco"/>
                <a:ea typeface="ＭＳ 明朝"/>
              </a:rPr>
              <a:t>(12));</a:t>
            </a:r>
          </a:p>
          <a:p>
            <a:r>
              <a:rPr lang="en-US" altLang="ja-JP" sz="1600" dirty="0" smtClean="0">
                <a:solidFill>
                  <a:srgbClr val="000000"/>
                </a:solidFill>
                <a:latin typeface="Monaco"/>
                <a:ea typeface="ＭＳ 明朝"/>
              </a:rPr>
              <a:t>6:</a:t>
            </a:r>
            <a:r>
              <a:rPr lang="en-US" altLang="ja-JP" sz="1600" dirty="0">
                <a:solidFill>
                  <a:srgbClr val="000000"/>
                </a:solidFill>
                <a:latin typeface="Monaco"/>
                <a:ea typeface="ＭＳ 明朝"/>
              </a:rPr>
              <a:t>	}</a:t>
            </a:r>
          </a:p>
          <a:p>
            <a:r>
              <a:rPr lang="en-US" altLang="ja-JP" sz="1600" dirty="0" smtClean="0">
                <a:solidFill>
                  <a:srgbClr val="000000"/>
                </a:solidFill>
                <a:latin typeface="Monaco"/>
                <a:ea typeface="ＭＳ 明朝"/>
              </a:rPr>
              <a:t>7:</a:t>
            </a:r>
            <a:r>
              <a:rPr lang="en-US" altLang="ja-JP" sz="1600" dirty="0">
                <a:solidFill>
                  <a:srgbClr val="000000"/>
                </a:solidFill>
                <a:latin typeface="Monaco"/>
                <a:ea typeface="ＭＳ 明朝"/>
              </a:rPr>
              <a:t>	</a:t>
            </a:r>
          </a:p>
          <a:p>
            <a:r>
              <a:rPr lang="en-US" altLang="ja-JP" sz="1600" dirty="0" smtClean="0">
                <a:solidFill>
                  <a:srgbClr val="000000"/>
                </a:solidFill>
                <a:latin typeface="Monaco"/>
                <a:ea typeface="ＭＳ 明朝"/>
              </a:rPr>
              <a:t>8:</a:t>
            </a:r>
            <a:r>
              <a:rPr lang="en-US" altLang="ja-JP" sz="1600" dirty="0">
                <a:solidFill>
                  <a:srgbClr val="000000"/>
                </a:solidFill>
                <a:latin typeface="Monaco"/>
                <a:ea typeface="ＭＳ 明朝"/>
              </a:rPr>
              <a:t>	</a:t>
            </a:r>
            <a:r>
              <a:rPr lang="en-US" altLang="ja-JP" sz="1600" b="1" dirty="0">
                <a:solidFill>
                  <a:srgbClr val="7F0055"/>
                </a:solidFill>
                <a:latin typeface="Monaco"/>
                <a:ea typeface="ＭＳ 明朝"/>
              </a:rPr>
              <a:t>public</a:t>
            </a:r>
            <a:r>
              <a:rPr lang="en-US" altLang="ja-JP" sz="1600" dirty="0">
                <a:solidFill>
                  <a:srgbClr val="000000"/>
                </a:solidFill>
                <a:latin typeface="Monaco"/>
                <a:ea typeface="ＭＳ 明朝"/>
              </a:rPr>
              <a:t> </a:t>
            </a:r>
            <a:r>
              <a:rPr lang="en-US" altLang="ja-JP" sz="1600" b="1" dirty="0">
                <a:solidFill>
                  <a:srgbClr val="7F0055"/>
                </a:solidFill>
                <a:latin typeface="Monaco"/>
                <a:ea typeface="ＭＳ 明朝"/>
              </a:rPr>
              <a:t>static</a:t>
            </a:r>
            <a:r>
              <a:rPr lang="en-US" altLang="ja-JP" sz="1600" dirty="0">
                <a:solidFill>
                  <a:srgbClr val="000000"/>
                </a:solidFill>
                <a:latin typeface="Monaco"/>
                <a:ea typeface="ＭＳ 明朝"/>
              </a:rPr>
              <a:t> </a:t>
            </a:r>
            <a:r>
              <a:rPr lang="en-US" altLang="ja-JP" sz="1600" b="1" dirty="0" err="1">
                <a:solidFill>
                  <a:srgbClr val="7F0055"/>
                </a:solidFill>
                <a:latin typeface="Monaco"/>
                <a:ea typeface="ＭＳ 明朝"/>
              </a:rPr>
              <a:t>int</a:t>
            </a:r>
            <a:r>
              <a:rPr lang="en-US" altLang="ja-JP" sz="1600" dirty="0">
                <a:solidFill>
                  <a:srgbClr val="000000"/>
                </a:solidFill>
                <a:latin typeface="Monaco"/>
                <a:ea typeface="ＭＳ 明朝"/>
              </a:rPr>
              <a:t> </a:t>
            </a:r>
            <a:r>
              <a:rPr lang="en-US" altLang="ja-JP" sz="1600" dirty="0" err="1">
                <a:solidFill>
                  <a:srgbClr val="000000"/>
                </a:solidFill>
                <a:latin typeface="Monaco"/>
                <a:ea typeface="ＭＳ 明朝"/>
              </a:rPr>
              <a:t>mysteryMethod</a:t>
            </a:r>
            <a:r>
              <a:rPr lang="en-US" altLang="ja-JP" sz="1600" dirty="0">
                <a:solidFill>
                  <a:srgbClr val="000000"/>
                </a:solidFill>
                <a:latin typeface="Monaco"/>
                <a:ea typeface="ＭＳ 明朝"/>
              </a:rPr>
              <a:t>(</a:t>
            </a:r>
            <a:r>
              <a:rPr lang="en-US" altLang="ja-JP" sz="1600" b="1" dirty="0" err="1">
                <a:solidFill>
                  <a:srgbClr val="7F0055"/>
                </a:solidFill>
                <a:latin typeface="Monaco"/>
                <a:ea typeface="ＭＳ 明朝"/>
              </a:rPr>
              <a:t>int</a:t>
            </a:r>
            <a:r>
              <a:rPr lang="en-US" altLang="ja-JP" sz="1600" dirty="0">
                <a:solidFill>
                  <a:srgbClr val="000000"/>
                </a:solidFill>
                <a:latin typeface="Monaco"/>
                <a:ea typeface="ＭＳ 明朝"/>
              </a:rPr>
              <a:t> n) {</a:t>
            </a:r>
          </a:p>
          <a:p>
            <a:r>
              <a:rPr lang="en-US" altLang="ja-JP" sz="1600" dirty="0" smtClean="0">
                <a:solidFill>
                  <a:srgbClr val="000000"/>
                </a:solidFill>
                <a:latin typeface="Monaco"/>
                <a:ea typeface="ＭＳ 明朝"/>
              </a:rPr>
              <a:t>9:</a:t>
            </a:r>
            <a:r>
              <a:rPr lang="en-US" altLang="ja-JP" sz="1600" dirty="0">
                <a:solidFill>
                  <a:srgbClr val="000000"/>
                </a:solidFill>
                <a:latin typeface="Monaco"/>
                <a:ea typeface="ＭＳ 明朝"/>
              </a:rPr>
              <a:t>	</a:t>
            </a:r>
            <a:r>
              <a:rPr lang="en-US" altLang="ja-JP" sz="1600" dirty="0" smtClean="0">
                <a:solidFill>
                  <a:srgbClr val="000000"/>
                </a:solidFill>
                <a:latin typeface="Wingdings"/>
                <a:ea typeface="Wingdings"/>
                <a:cs typeface="Wingdings"/>
                <a:sym typeface="Wingdings"/>
              </a:rPr>
              <a:t></a:t>
            </a:r>
            <a:endParaRPr lang="en-US" altLang="ja-JP" sz="1600" b="1" dirty="0">
              <a:solidFill>
                <a:srgbClr val="7F0055"/>
              </a:solidFill>
              <a:latin typeface="Monaco"/>
              <a:ea typeface="ＭＳ 明朝"/>
              <a:sym typeface="Wingdings"/>
            </a:endParaRPr>
          </a:p>
          <a:p>
            <a:r>
              <a:rPr lang="en-US" altLang="ja-JP" sz="1600" b="1" dirty="0" smtClean="0">
                <a:solidFill>
                  <a:srgbClr val="7F0055"/>
                </a:solidFill>
                <a:latin typeface="Monaco"/>
                <a:ea typeface="ＭＳ 明朝"/>
                <a:sym typeface="Wingdings"/>
              </a:rPr>
              <a:t>	</a:t>
            </a:r>
            <a:r>
              <a:rPr lang="en-US" altLang="ja-JP" sz="1600" b="1" dirty="0" smtClean="0">
                <a:solidFill>
                  <a:srgbClr val="000000"/>
                </a:solidFill>
                <a:latin typeface="Monaco"/>
                <a:ea typeface="ＭＳ 明朝"/>
                <a:sym typeface="Wingdings"/>
              </a:rPr>
              <a:t>}</a:t>
            </a:r>
            <a:endParaRPr lang="da-DK" altLang="ja-JP" sz="1600" dirty="0" smtClean="0">
              <a:solidFill>
                <a:srgbClr val="000000"/>
              </a:solidFill>
              <a:latin typeface="Monaco"/>
              <a:ea typeface="ＭＳ 明朝"/>
            </a:endParaRPr>
          </a:p>
          <a:p>
            <a:endParaRPr lang="da-DK" altLang="ja-JP" sz="1600" dirty="0" smtClean="0">
              <a:latin typeface="Monaco"/>
              <a:ea typeface="ＭＳ 明朝"/>
            </a:endParaRPr>
          </a:p>
          <a:p>
            <a:r>
              <a:rPr lang="da-DK" altLang="ja-JP" sz="1600" dirty="0" smtClean="0">
                <a:solidFill>
                  <a:srgbClr val="000000"/>
                </a:solidFill>
                <a:latin typeface="Monaco"/>
                <a:ea typeface="ＭＳ 明朝"/>
              </a:rPr>
              <a:t>}</a:t>
            </a:r>
          </a:p>
        </p:txBody>
      </p:sp>
      <p:sp>
        <p:nvSpPr>
          <p:cNvPr id="6" name="Title 1"/>
          <p:cNvSpPr>
            <a:spLocks noGrp="1"/>
          </p:cNvSpPr>
          <p:nvPr>
            <p:ph type="title"/>
          </p:nvPr>
        </p:nvSpPr>
        <p:spPr/>
        <p:txBody>
          <a:bodyPr/>
          <a:lstStyle/>
          <a:p>
            <a:r>
              <a:rPr lang="en-US" dirty="0" smtClean="0"/>
              <a:t>Watching an Expression</a:t>
            </a:r>
            <a:endParaRPr lang="en-US" dirty="0"/>
          </a:p>
        </p:txBody>
      </p:sp>
      <p:sp>
        <p:nvSpPr>
          <p:cNvPr id="2" name="Content Placeholder 1"/>
          <p:cNvSpPr>
            <a:spLocks noGrp="1"/>
          </p:cNvSpPr>
          <p:nvPr>
            <p:ph idx="1"/>
          </p:nvPr>
        </p:nvSpPr>
        <p:spPr/>
        <p:txBody>
          <a:bodyPr/>
          <a:lstStyle/>
          <a:p>
            <a:endParaRPr lang="en-US" dirty="0"/>
          </a:p>
        </p:txBody>
      </p:sp>
      <p:pic>
        <p:nvPicPr>
          <p:cNvPr id="7" name="Picture 6" descr="Screen Shot 2013-09-09 at 2.06.41 PM.png"/>
          <p:cNvPicPr>
            <a:picLocks noChangeAspect="1"/>
          </p:cNvPicPr>
          <p:nvPr/>
        </p:nvPicPr>
        <p:blipFill rotWithShape="1">
          <a:blip r:embed="rId3">
            <a:extLst>
              <a:ext uri="{28A0092B-C50C-407E-A947-70E740481C1C}">
                <a14:useLocalDpi xmlns:a14="http://schemas.microsoft.com/office/drawing/2010/main" val="0"/>
              </a:ext>
            </a:extLst>
          </a:blip>
          <a:srcRect l="5774" t="7322" r="75642" b="24395"/>
          <a:stretch/>
        </p:blipFill>
        <p:spPr>
          <a:xfrm>
            <a:off x="9197515" y="384876"/>
            <a:ext cx="1058292" cy="1076791"/>
          </a:xfrm>
          <a:prstGeom prst="rect">
            <a:avLst/>
          </a:prstGeom>
        </p:spPr>
      </p:pic>
    </p:spTree>
    <p:extLst>
      <p:ext uri="{BB962C8B-B14F-4D97-AF65-F5344CB8AC3E}">
        <p14:creationId xmlns:p14="http://schemas.microsoft.com/office/powerpoint/2010/main" val="470212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449</TotalTime>
  <Words>820</Words>
  <Application>Microsoft Office PowerPoint</Application>
  <PresentationFormat>Widescreen</PresentationFormat>
  <Paragraphs>134</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明朝</vt:lpstr>
      <vt:lpstr>Arial</vt:lpstr>
      <vt:lpstr>Calibri</vt:lpstr>
      <vt:lpstr>Calibri Light</vt:lpstr>
      <vt:lpstr>Monaco</vt:lpstr>
      <vt:lpstr>Wingdings</vt:lpstr>
      <vt:lpstr>Office Theme</vt:lpstr>
      <vt:lpstr>Recitation 3</vt:lpstr>
      <vt:lpstr>Covered in this Recitation</vt:lpstr>
      <vt:lpstr>Big-Oh</vt:lpstr>
      <vt:lpstr>Big-Oh Questions</vt:lpstr>
      <vt:lpstr>Big-Oh Questions</vt:lpstr>
      <vt:lpstr>The Eclipse Workbench</vt:lpstr>
      <vt:lpstr>Debugging a Program</vt:lpstr>
      <vt:lpstr>Debugging a Program</vt:lpstr>
      <vt:lpstr>Watching an Expression</vt:lpstr>
      <vt:lpstr>Watching an Expression</vt:lpstr>
      <vt:lpstr>Watching an Expression</vt:lpstr>
      <vt:lpstr>Watching an Expression</vt:lpstr>
      <vt:lpstr>Watching an Expression</vt:lpstr>
      <vt:lpstr>Enjoy the rest of your Friday!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Wei</dc:creator>
  <cp:lastModifiedBy>James Wei</cp:lastModifiedBy>
  <cp:revision>43</cp:revision>
  <dcterms:created xsi:type="dcterms:W3CDTF">2013-09-04T01:42:10Z</dcterms:created>
  <dcterms:modified xsi:type="dcterms:W3CDTF">2013-09-11T02:35:53Z</dcterms:modified>
</cp:coreProperties>
</file>