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80" r:id="rId5"/>
    <p:sldId id="267" r:id="rId6"/>
    <p:sldId id="268" r:id="rId7"/>
    <p:sldId id="269" r:id="rId8"/>
    <p:sldId id="270" r:id="rId9"/>
    <p:sldId id="271" r:id="rId10"/>
    <p:sldId id="272" r:id="rId11"/>
    <p:sldId id="273" r:id="rId12"/>
    <p:sldId id="274" r:id="rId13"/>
    <p:sldId id="275" r:id="rId14"/>
    <p:sldId id="276" r:id="rId15"/>
    <p:sldId id="277" r:id="rId16"/>
    <p:sldId id="278" r:id="rId17"/>
    <p:sldId id="281"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20" autoAdjust="0"/>
  </p:normalViewPr>
  <p:slideViewPr>
    <p:cSldViewPr>
      <p:cViewPr varScale="1">
        <p:scale>
          <a:sx n="94" d="100"/>
          <a:sy n="94" d="100"/>
        </p:scale>
        <p:origin x="20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C9141-8E4F-4250-A796-63A50EABB172}" type="datetimeFigureOut">
              <a:rPr lang="en-US" smtClean="0"/>
              <a:t>10/30/2013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7731-BE32-4C86-AB6B-B991B76F6D19}" type="slidenum">
              <a:rPr lang="en-US" smtClean="0"/>
              <a:t>‹#›</a:t>
            </a:fld>
            <a:endParaRPr lang="en-US"/>
          </a:p>
        </p:txBody>
      </p:sp>
    </p:spTree>
    <p:extLst>
      <p:ext uri="{BB962C8B-B14F-4D97-AF65-F5344CB8AC3E}">
        <p14:creationId xmlns:p14="http://schemas.microsoft.com/office/powerpoint/2010/main" val="106681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Player enters as many words as possible in time limit, then computer calculates</a:t>
            </a:r>
            <a:r>
              <a:rPr lang="en-US" baseline="0" dirty="0" smtClean="0"/>
              <a:t> all possible words</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3</a:t>
            </a:fld>
            <a:endParaRPr lang="en-US"/>
          </a:p>
        </p:txBody>
      </p:sp>
    </p:spTree>
    <p:extLst>
      <p:ext uri="{BB962C8B-B14F-4D97-AF65-F5344CB8AC3E}">
        <p14:creationId xmlns:p14="http://schemas.microsoft.com/office/powerpoint/2010/main" val="242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16</a:t>
            </a:fld>
            <a:endParaRPr lang="en-US"/>
          </a:p>
        </p:txBody>
      </p:sp>
    </p:spTree>
    <p:extLst>
      <p:ext uri="{BB962C8B-B14F-4D97-AF65-F5344CB8AC3E}">
        <p14:creationId xmlns:p14="http://schemas.microsoft.com/office/powerpoint/2010/main" val="182375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17</a:t>
            </a:fld>
            <a:endParaRPr lang="en-US"/>
          </a:p>
        </p:txBody>
      </p:sp>
    </p:spTree>
    <p:extLst>
      <p:ext uri="{BB962C8B-B14F-4D97-AF65-F5344CB8AC3E}">
        <p14:creationId xmlns:p14="http://schemas.microsoft.com/office/powerpoint/2010/main" val="1038706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18</a:t>
            </a:fld>
            <a:endParaRPr lang="en-US"/>
          </a:p>
        </p:txBody>
      </p:sp>
    </p:spTree>
    <p:extLst>
      <p:ext uri="{BB962C8B-B14F-4D97-AF65-F5344CB8AC3E}">
        <p14:creationId xmlns:p14="http://schemas.microsoft.com/office/powerpoint/2010/main" val="600242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19</a:t>
            </a:fld>
            <a:endParaRPr lang="en-US"/>
          </a:p>
        </p:txBody>
      </p:sp>
    </p:spTree>
    <p:extLst>
      <p:ext uri="{BB962C8B-B14F-4D97-AF65-F5344CB8AC3E}">
        <p14:creationId xmlns:p14="http://schemas.microsoft.com/office/powerpoint/2010/main" val="318274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Enumeration is essentially a collection of “enumerated” values that a variable can take—for instance with </a:t>
            </a:r>
            <a:r>
              <a:rPr lang="en-US" dirty="0" err="1" smtClean="0"/>
              <a:t>LexStatus</a:t>
            </a:r>
            <a:r>
              <a:rPr lang="en-US" dirty="0" smtClean="0"/>
              <a:t> we would create a </a:t>
            </a:r>
            <a:r>
              <a:rPr lang="en-US" dirty="0" err="1" smtClean="0"/>
              <a:t>LexStatus</a:t>
            </a:r>
            <a:r>
              <a:rPr lang="en-US" dirty="0" smtClean="0"/>
              <a:t> object that can have three possible values, WORD,</a:t>
            </a:r>
            <a:r>
              <a:rPr lang="en-US" baseline="0" dirty="0" smtClean="0"/>
              <a:t> PREFIX, or NOT_WORD</a:t>
            </a:r>
          </a:p>
          <a:p>
            <a:pPr marL="171450" indent="-171450">
              <a:buFontTx/>
              <a:buChar char="-"/>
            </a:pPr>
            <a:r>
              <a:rPr lang="en-US" baseline="0" dirty="0" smtClean="0"/>
              <a:t>Don’t need to go over these in too much </a:t>
            </a:r>
            <a:r>
              <a:rPr lang="en-US" baseline="0" dirty="0" smtClean="0"/>
              <a:t>detail, just brief mention of what these are or even just listing out the classes on here, you </a:t>
            </a:r>
            <a:r>
              <a:rPr lang="en-US" baseline="0" dirty="0" smtClean="0"/>
              <a:t>can always recap as you progress through </a:t>
            </a:r>
            <a:r>
              <a:rPr lang="en-US" baseline="0" dirty="0" smtClean="0"/>
              <a:t>recitation and these classes come back up </a:t>
            </a:r>
            <a:r>
              <a:rPr lang="en-US" baseline="0" smtClean="0"/>
              <a:t>in questions</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4</a:t>
            </a:fld>
            <a:endParaRPr lang="en-US"/>
          </a:p>
        </p:txBody>
      </p:sp>
    </p:spTree>
    <p:extLst>
      <p:ext uri="{BB962C8B-B14F-4D97-AF65-F5344CB8AC3E}">
        <p14:creationId xmlns:p14="http://schemas.microsoft.com/office/powerpoint/2010/main" val="289404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Trie</a:t>
            </a:r>
            <a:r>
              <a:rPr lang="en-US" baseline="0" dirty="0" smtClean="0"/>
              <a:t> add, contains, delete are O(w) because we only need to traverse through at most w levels of the </a:t>
            </a:r>
            <a:r>
              <a:rPr lang="en-US" baseline="0" dirty="0" err="1" smtClean="0"/>
              <a:t>trie</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7</a:t>
            </a:fld>
            <a:endParaRPr lang="en-US"/>
          </a:p>
        </p:txBody>
      </p:sp>
    </p:spTree>
    <p:extLst>
      <p:ext uri="{BB962C8B-B14F-4D97-AF65-F5344CB8AC3E}">
        <p14:creationId xmlns:p14="http://schemas.microsoft.com/office/powerpoint/2010/main" val="129897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smtClean="0">
                <a:solidFill>
                  <a:schemeClr val="tx1"/>
                </a:solidFill>
                <a:effectLst/>
                <a:latin typeface="+mn-lt"/>
                <a:ea typeface="+mn-ea"/>
                <a:cs typeface="+mn-cs"/>
              </a:rPr>
              <a:t>Explain in words why searching for a word or adding a word of w-characters is an O(w) operation for a word of w-characters and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an O(n) operation for a </a:t>
            </a:r>
            <a:r>
              <a:rPr lang="en-US" sz="1200" b="0" i="0" kern="1200" dirty="0" err="1" smtClean="0">
                <a:solidFill>
                  <a:schemeClr val="tx1"/>
                </a:solidFill>
                <a:effectLst/>
                <a:latin typeface="+mn-lt"/>
                <a:ea typeface="+mn-ea"/>
                <a:cs typeface="+mn-cs"/>
              </a:rPr>
              <a:t>lexicion</a:t>
            </a:r>
            <a:r>
              <a:rPr lang="en-US" sz="1200" b="0" i="0" kern="1200" dirty="0" smtClean="0">
                <a:solidFill>
                  <a:schemeClr val="tx1"/>
                </a:solidFill>
                <a:effectLst/>
                <a:latin typeface="+mn-lt"/>
                <a:ea typeface="+mn-ea"/>
                <a:cs typeface="+mn-cs"/>
              </a:rPr>
              <a:t> with n-words.</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we traverse one Node per letter in the word, up to a max of w Nodes/letters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577731-BE32-4C86-AB6B-B991B76F6D19}" type="slidenum">
              <a:rPr lang="en-US" smtClean="0"/>
              <a:t>10</a:t>
            </a:fld>
            <a:endParaRPr lang="en-US"/>
          </a:p>
        </p:txBody>
      </p:sp>
    </p:spTree>
    <p:extLst>
      <p:ext uri="{BB962C8B-B14F-4D97-AF65-F5344CB8AC3E}">
        <p14:creationId xmlns:p14="http://schemas.microsoft.com/office/powerpoint/2010/main" val="230559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sz="1200" b="0" i="0" kern="1200" dirty="0" smtClean="0">
                <a:solidFill>
                  <a:schemeClr val="tx1"/>
                </a:solidFill>
                <a:effectLst/>
                <a:latin typeface="+mn-lt"/>
                <a:ea typeface="+mn-ea"/>
                <a:cs typeface="+mn-cs"/>
              </a:rPr>
              <a:t>The definition of the </a:t>
            </a:r>
            <a:r>
              <a:rPr lang="en-US" dirty="0" smtClean="0"/>
              <a:t>Node</a:t>
            </a:r>
            <a:r>
              <a:rPr lang="en-US" sz="1200" b="0" i="0" kern="1200" dirty="0" smtClean="0">
                <a:solidFill>
                  <a:schemeClr val="tx1"/>
                </a:solidFill>
                <a:effectLst/>
                <a:latin typeface="+mn-lt"/>
                <a:ea typeface="+mn-ea"/>
                <a:cs typeface="+mn-cs"/>
              </a:rPr>
              <a:t> class in the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is below. The map </a:t>
            </a:r>
            <a:r>
              <a:rPr lang="en-US" dirty="0" smtClean="0"/>
              <a:t>children</a:t>
            </a:r>
            <a:r>
              <a:rPr lang="en-US" sz="1200" b="0" i="0" kern="1200" dirty="0" smtClean="0">
                <a:solidFill>
                  <a:schemeClr val="tx1"/>
                </a:solidFill>
                <a:effectLst/>
                <a:latin typeface="+mn-lt"/>
                <a:ea typeface="+mn-ea"/>
                <a:cs typeface="+mn-cs"/>
              </a:rPr>
              <a:t> stores references to all the children of a node. Provide a reason as to why a map is used rather than an array of 52 characters (such an array would allow for upper and lower case characters).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Not necessary to allocate space for every possible child when we likely won’t need nearly that many</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11</a:t>
            </a:fld>
            <a:endParaRPr lang="en-US"/>
          </a:p>
        </p:txBody>
      </p:sp>
    </p:spTree>
    <p:extLst>
      <p:ext uri="{BB962C8B-B14F-4D97-AF65-F5344CB8AC3E}">
        <p14:creationId xmlns:p14="http://schemas.microsoft.com/office/powerpoint/2010/main" val="13379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t>
            </a:r>
            <a:r>
              <a:rPr lang="en-US" sz="1200" b="0" i="0" kern="1200" dirty="0" smtClean="0">
                <a:solidFill>
                  <a:schemeClr val="tx1"/>
                </a:solidFill>
                <a:effectLst/>
                <a:latin typeface="+mn-lt"/>
                <a:ea typeface="+mn-ea"/>
                <a:cs typeface="+mn-cs"/>
              </a:rPr>
              <a:t>Write a method that returns a copy of the entire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rooted at a node.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nodes have parent pointers, though they're not shown in the diagram above. The second parameter to a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-Node constructor is the node's parent.</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12</a:t>
            </a:fld>
            <a:endParaRPr lang="en-US"/>
          </a:p>
        </p:txBody>
      </p:sp>
    </p:spTree>
    <p:extLst>
      <p:ext uri="{BB962C8B-B14F-4D97-AF65-F5344CB8AC3E}">
        <p14:creationId xmlns:p14="http://schemas.microsoft.com/office/powerpoint/2010/main" val="113202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sz="1200" b="0" i="0" kern="1200" dirty="0" smtClean="0">
                <a:solidFill>
                  <a:schemeClr val="tx1"/>
                </a:solidFill>
                <a:effectLst/>
                <a:latin typeface="+mn-lt"/>
                <a:ea typeface="+mn-ea"/>
                <a:cs typeface="+mn-cs"/>
              </a:rPr>
              <a:t>Write a method to traverse all nodes in a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and return the number of words in the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by referencing the </a:t>
            </a:r>
            <a:r>
              <a:rPr lang="en-US" dirty="0" err="1" smtClean="0"/>
              <a:t>isWord</a:t>
            </a:r>
            <a:r>
              <a:rPr lang="en-US" sz="1200" b="0" i="0" kern="1200" dirty="0" smtClean="0">
                <a:solidFill>
                  <a:schemeClr val="tx1"/>
                </a:solidFill>
                <a:effectLst/>
                <a:latin typeface="+mn-lt"/>
                <a:ea typeface="+mn-ea"/>
                <a:cs typeface="+mn-cs"/>
              </a:rPr>
              <a:t> field of each node.</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13</a:t>
            </a:fld>
            <a:endParaRPr lang="en-US"/>
          </a:p>
        </p:txBody>
      </p:sp>
    </p:spTree>
    <p:extLst>
      <p:ext uri="{BB962C8B-B14F-4D97-AF65-F5344CB8AC3E}">
        <p14:creationId xmlns:p14="http://schemas.microsoft.com/office/powerpoint/2010/main" val="3366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a:t>
            </a:r>
            <a:r>
              <a:rPr lang="en-US" sz="1200" b="0" i="0" kern="1200" dirty="0" smtClean="0">
                <a:solidFill>
                  <a:schemeClr val="tx1"/>
                </a:solidFill>
                <a:effectLst/>
                <a:latin typeface="+mn-lt"/>
                <a:ea typeface="+mn-ea"/>
                <a:cs typeface="+mn-cs"/>
              </a:rPr>
              <a:t>Discuss at a high level how to collapse chains of nodes with single pointers in a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into one node with a longer string labeling it. For example, the diagram above would be collapsed into the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shown below. In your brief discussion remember that the nodes have parent pointers. For example, if you get to a leaf in a </a:t>
            </a:r>
            <a:r>
              <a:rPr lang="en-US" sz="1200" b="0" i="0" kern="1200" dirty="0" err="1" smtClean="0">
                <a:solidFill>
                  <a:schemeClr val="tx1"/>
                </a:solidFill>
                <a:effectLst/>
                <a:latin typeface="+mn-lt"/>
                <a:ea typeface="+mn-ea"/>
                <a:cs typeface="+mn-cs"/>
              </a:rPr>
              <a:t>trie</a:t>
            </a:r>
            <a:r>
              <a:rPr lang="en-US" sz="1200" b="0" i="0" kern="1200" dirty="0" smtClean="0">
                <a:solidFill>
                  <a:schemeClr val="tx1"/>
                </a:solidFill>
                <a:effectLst/>
                <a:latin typeface="+mn-lt"/>
                <a:ea typeface="+mn-ea"/>
                <a:cs typeface="+mn-cs"/>
              </a:rPr>
              <a:t>, how do you "back up" to a node that can represent more than one character as shown below? When does that "back up" process stop?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traverse</a:t>
            </a:r>
            <a:r>
              <a:rPr lang="en-US" sz="1200" b="0" i="0" kern="1200" baseline="0" dirty="0" smtClean="0">
                <a:solidFill>
                  <a:schemeClr val="tx1"/>
                </a:solidFill>
                <a:effectLst/>
                <a:latin typeface="+mn-lt"/>
                <a:ea typeface="+mn-ea"/>
                <a:cs typeface="+mn-cs"/>
              </a:rPr>
              <a:t> over tree, for any node with only one child we take the value of its child and add it to the value of the node, then set the parent node’s children to be the children of its single child; any time we perform a compression we must recheck the same node until it no longer has only one child</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14</a:t>
            </a:fld>
            <a:endParaRPr lang="en-US"/>
          </a:p>
        </p:txBody>
      </p:sp>
    </p:spTree>
    <p:extLst>
      <p:ext uri="{BB962C8B-B14F-4D97-AF65-F5344CB8AC3E}">
        <p14:creationId xmlns:p14="http://schemas.microsoft.com/office/powerpoint/2010/main" val="364673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GoodWordOnBoardFinder</a:t>
            </a:r>
            <a:r>
              <a:rPr lang="en-US" dirty="0" smtClean="0"/>
              <a:t> takes every given word in the lexicon</a:t>
            </a:r>
            <a:r>
              <a:rPr lang="en-US" baseline="0" dirty="0" smtClean="0"/>
              <a:t> and searches the board for each. Search has an iterative step and a recursive step—we first iterate over all possible starting points on the board (i.e. every cell) and then for each we recursively search for the given word with that cell’s value as the first letter</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15</a:t>
            </a:fld>
            <a:endParaRPr lang="en-US"/>
          </a:p>
        </p:txBody>
      </p:sp>
    </p:spTree>
    <p:extLst>
      <p:ext uri="{BB962C8B-B14F-4D97-AF65-F5344CB8AC3E}">
        <p14:creationId xmlns:p14="http://schemas.microsoft.com/office/powerpoint/2010/main" val="3289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4844998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78602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18633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defTabSz="45720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6D7552-496A-43B2-B46E-8CA2EDA594ED}"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756353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D7552-496A-43B2-B46E-8CA2EDA594ED}"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20835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E6D7552-496A-43B2-B46E-8CA2EDA594ED}"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277124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D7552-496A-43B2-B46E-8CA2EDA594ED}" type="datetimeFigureOut">
              <a:rPr lang="en-US" smtClean="0"/>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1226440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D7552-496A-43B2-B46E-8CA2EDA594ED}" type="datetimeFigureOut">
              <a:rPr lang="en-US" smtClean="0"/>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416805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D7552-496A-43B2-B46E-8CA2EDA594ED}" type="datetimeFigureOut">
              <a:rPr lang="en-US" smtClean="0"/>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68226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D7552-496A-43B2-B46E-8CA2EDA594ED}"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218236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D7552-496A-43B2-B46E-8CA2EDA594ED}"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49465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chemeClr val="tx2">
                <a:lumMod val="60000"/>
                <a:lumOff val="40000"/>
              </a:schemeClr>
            </a:gs>
            <a:gs pos="96000">
              <a:schemeClr val="tx2">
                <a:lumMod val="40000"/>
                <a:lumOff val="60000"/>
              </a:schemeClr>
            </a:gs>
            <a:gs pos="100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7571"/>
            <a:ext cx="8229600" cy="7778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15447"/>
            <a:ext cx="8229600" cy="55409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7552-496A-43B2-B46E-8CA2EDA594ED}" type="datetimeFigureOut">
              <a:rPr lang="en-US" smtClean="0"/>
              <a:t>10/30/2013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B5C3B-F162-4741-971C-23180F537F71}" type="slidenum">
              <a:rPr lang="en-US" smtClean="0"/>
              <a:t>‹#›</a:t>
            </a:fld>
            <a:endParaRPr lang="en-US"/>
          </a:p>
        </p:txBody>
      </p:sp>
    </p:spTree>
    <p:extLst>
      <p:ext uri="{BB962C8B-B14F-4D97-AF65-F5344CB8AC3E}">
        <p14:creationId xmlns:p14="http://schemas.microsoft.com/office/powerpoint/2010/main" val="413750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err="1" smtClean="0">
                <a:solidFill>
                  <a:schemeClr val="bg1"/>
                </a:solidFill>
              </a:rPr>
              <a:t>Compsci</a:t>
            </a:r>
            <a:r>
              <a:rPr lang="en-US" dirty="0" smtClean="0">
                <a:solidFill>
                  <a:schemeClr val="bg1"/>
                </a:solidFill>
              </a:rPr>
              <a:t> 201 Recitation 10</a:t>
            </a:r>
            <a:endParaRPr lang="en-US" dirty="0">
              <a:solidFill>
                <a:schemeClr val="bg1"/>
              </a:solidFill>
            </a:endParaRPr>
          </a:p>
        </p:txBody>
      </p:sp>
      <p:sp>
        <p:nvSpPr>
          <p:cNvPr id="3" name="Subtitle 2"/>
          <p:cNvSpPr>
            <a:spLocks noGrp="1"/>
          </p:cNvSpPr>
          <p:nvPr>
            <p:ph type="subTitle" idx="1"/>
          </p:nvPr>
        </p:nvSpPr>
        <p:spPr>
          <a:xfrm>
            <a:off x="1371600" y="3200400"/>
            <a:ext cx="6400800" cy="1752600"/>
          </a:xfrm>
        </p:spPr>
        <p:txBody>
          <a:bodyPr/>
          <a:lstStyle/>
          <a:p>
            <a:r>
              <a:rPr lang="en-US" dirty="0" smtClean="0">
                <a:solidFill>
                  <a:schemeClr val="bg1"/>
                </a:solidFill>
              </a:rPr>
              <a:t>Professor Peck</a:t>
            </a:r>
          </a:p>
          <a:p>
            <a:r>
              <a:rPr lang="en-US" dirty="0" smtClean="0">
                <a:solidFill>
                  <a:schemeClr val="bg1"/>
                </a:solidFill>
              </a:rPr>
              <a:t>Jimmy Wei</a:t>
            </a:r>
          </a:p>
          <a:p>
            <a:r>
              <a:rPr lang="en-US" dirty="0" smtClean="0">
                <a:solidFill>
                  <a:schemeClr val="bg1"/>
                </a:solidFill>
              </a:rPr>
              <a:t>11/1/2013</a:t>
            </a:r>
          </a:p>
          <a:p>
            <a:endParaRPr lang="en-US" dirty="0" smtClean="0">
              <a:solidFill>
                <a:schemeClr val="bg1"/>
              </a:solidFill>
            </a:endParaRPr>
          </a:p>
        </p:txBody>
      </p:sp>
    </p:spTree>
    <p:extLst>
      <p:ext uri="{BB962C8B-B14F-4D97-AF65-F5344CB8AC3E}">
        <p14:creationId xmlns:p14="http://schemas.microsoft.com/office/powerpoint/2010/main" val="2364540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 – Answer #1</a:t>
            </a:r>
            <a:endParaRPr lang="en-US" dirty="0"/>
          </a:p>
        </p:txBody>
      </p:sp>
      <p:sp>
        <p:nvSpPr>
          <p:cNvPr id="7" name="Content Placeholder 6"/>
          <p:cNvSpPr>
            <a:spLocks noGrp="1"/>
          </p:cNvSpPr>
          <p:nvPr>
            <p:ph sz="half" idx="1"/>
          </p:nvPr>
        </p:nvSpPr>
        <p:spPr>
          <a:xfrm>
            <a:off x="457200" y="914400"/>
            <a:ext cx="4038600" cy="556260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77500" lnSpcReduction="20000"/>
          </a:bodyPr>
          <a:lstStyle/>
          <a:p>
            <a:pPr marL="0" indent="0">
              <a:buNone/>
              <a:tabLst>
                <a:tab pos="461963" algn="l"/>
              </a:tabLst>
            </a:pPr>
            <a:r>
              <a:rPr lang="en-US" dirty="0" err="1" smtClean="0">
                <a:ln w="0"/>
                <a:solidFill>
                  <a:schemeClr val="tx1"/>
                </a:solidFill>
                <a:effectLst>
                  <a:outerShdw blurRad="38100" dist="19050" dir="2700000" algn="tl" rotWithShape="0">
                    <a:schemeClr val="dk1">
                      <a:alpha val="40000"/>
                    </a:schemeClr>
                  </a:outerShdw>
                </a:effectLst>
              </a:rPr>
              <a:t>LexStatus</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wordStatus</a:t>
            </a:r>
            <a:r>
              <a:rPr lang="en-US" dirty="0" smtClean="0">
                <a:ln w="0"/>
                <a:solidFill>
                  <a:schemeClr val="tx1"/>
                </a:solidFill>
                <a:effectLst>
                  <a:outerShdw blurRad="38100" dist="19050" dir="2700000" algn="tl" rotWithShape="0">
                    <a:schemeClr val="dk1">
                      <a:alpha val="40000"/>
                    </a:schemeClr>
                  </a:outerShdw>
                </a:effectLst>
              </a:rPr>
              <a:t>(String s)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t = </a:t>
            </a:r>
            <a:r>
              <a:rPr lang="en-US" dirty="0" err="1" smtClean="0">
                <a:ln w="0"/>
                <a:solidFill>
                  <a:schemeClr val="tx1"/>
                </a:solidFill>
                <a:effectLst>
                  <a:outerShdw blurRad="38100" dist="19050" dir="2700000" algn="tl" rotWithShape="0">
                    <a:schemeClr val="dk1">
                      <a:alpha val="40000"/>
                    </a:schemeClr>
                  </a:outerShdw>
                </a:effectLst>
              </a:rPr>
              <a:t>myRoot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k=0; k&lt;</a:t>
            </a:r>
            <a:r>
              <a:rPr lang="en-US" dirty="0" err="1" smtClean="0">
                <a:ln w="0"/>
                <a:solidFill>
                  <a:schemeClr val="tx1"/>
                </a:solidFill>
                <a:effectLst>
                  <a:outerShdw blurRad="38100" dist="19050" dir="2700000" algn="tl" rotWithShape="0">
                    <a:schemeClr val="dk1">
                      <a:alpha val="40000"/>
                    </a:schemeClr>
                  </a:outerShdw>
                </a:effectLst>
              </a:rPr>
              <a:t>s.length</a:t>
            </a:r>
            <a:r>
              <a:rPr lang="en-US" dirty="0" smtClean="0">
                <a:ln w="0"/>
                <a:solidFill>
                  <a:schemeClr val="tx1"/>
                </a:solidFill>
                <a:effectLst>
                  <a:outerShdw blurRad="38100" dist="19050" dir="2700000" algn="tl" rotWithShape="0">
                    <a:schemeClr val="dk1">
                      <a:alpha val="40000"/>
                    </a:schemeClr>
                  </a:outerShdw>
                </a:effectLst>
              </a:rPr>
              <a:t>(); k++)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char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s.charAt</a:t>
            </a:r>
            <a:r>
              <a:rPr lang="en-US" dirty="0" smtClean="0">
                <a:ln w="0"/>
                <a:solidFill>
                  <a:schemeClr val="tx1"/>
                </a:solidFill>
                <a:effectLst>
                  <a:outerShdw blurRad="38100" dist="19050" dir="2700000" algn="tl" rotWithShape="0">
                    <a:schemeClr val="dk1">
                      <a:alpha val="40000"/>
                    </a:schemeClr>
                  </a:outerShdw>
                </a:effectLst>
              </a:rPr>
              <a:t>(k);</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t = </a:t>
            </a:r>
            <a:r>
              <a:rPr lang="en-US" dirty="0" err="1" smtClean="0">
                <a:ln w="0"/>
                <a:solidFill>
                  <a:schemeClr val="tx1"/>
                </a:solidFill>
                <a:effectLst>
                  <a:outerShdw blurRad="38100" dist="19050" dir="2700000" algn="tl" rotWithShape="0">
                    <a:schemeClr val="dk1">
                      <a:alpha val="40000"/>
                    </a:schemeClr>
                  </a:outerShdw>
                </a:effectLst>
              </a:rPr>
              <a:t>t.children.get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(t == null)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LexStatus.NOT_WORD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else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LexStatus.PREFIX</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2"/>
          </p:nvPr>
        </p:nvSpPr>
        <p:spPr/>
        <p:txBody>
          <a:bodyPr/>
          <a:lstStyle/>
          <a:p>
            <a:endParaRPr lang="en-US"/>
          </a:p>
        </p:txBody>
      </p:sp>
      <p:sp>
        <p:nvSpPr>
          <p:cNvPr id="8" name="Content Placeholder 6"/>
          <p:cNvSpPr txBox="1">
            <a:spLocks/>
          </p:cNvSpPr>
          <p:nvPr/>
        </p:nvSpPr>
        <p:spPr>
          <a:xfrm>
            <a:off x="4648200" y="914400"/>
            <a:ext cx="4038600" cy="556260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9pPr>
          </a:lstStyle>
          <a:p>
            <a:pPr marL="0" indent="0">
              <a:buFont typeface="Arial" pitchFamily="34" charset="0"/>
              <a:buNone/>
              <a:tabLst>
                <a:tab pos="461963" algn="l"/>
              </a:tabLst>
            </a:pP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add(String s)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Node t = </a:t>
            </a:r>
            <a:r>
              <a:rPr lang="en-US" dirty="0" err="1" smtClean="0">
                <a:ln w="0"/>
                <a:solidFill>
                  <a:schemeClr val="tx1"/>
                </a:solidFill>
                <a:effectLst>
                  <a:outerShdw blurRad="38100" dist="19050" dir="2700000" algn="tl" rotWithShape="0">
                    <a:schemeClr val="dk1">
                      <a:alpha val="40000"/>
                    </a:schemeClr>
                  </a:outerShdw>
                </a:effectLst>
              </a:rPr>
              <a:t>myRoot</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k=0; k&lt;</a:t>
            </a:r>
            <a:r>
              <a:rPr lang="en-US" dirty="0" err="1" smtClean="0">
                <a:ln w="0"/>
                <a:solidFill>
                  <a:schemeClr val="tx1"/>
                </a:solidFill>
                <a:effectLst>
                  <a:outerShdw blurRad="38100" dist="19050" dir="2700000" algn="tl" rotWithShape="0">
                    <a:schemeClr val="dk1">
                      <a:alpha val="40000"/>
                    </a:schemeClr>
                  </a:outerShdw>
                </a:effectLst>
              </a:rPr>
              <a:t>s.length</a:t>
            </a:r>
            <a:r>
              <a:rPr lang="en-US" dirty="0" smtClean="0">
                <a:ln w="0"/>
                <a:solidFill>
                  <a:schemeClr val="tx1"/>
                </a:solidFill>
                <a:effectLst>
                  <a:outerShdw blurRad="38100" dist="19050" dir="2700000" algn="tl" rotWithShape="0">
                    <a:schemeClr val="dk1">
                      <a:alpha val="40000"/>
                    </a:schemeClr>
                  </a:outerShdw>
                </a:effectLst>
              </a:rPr>
              <a:t>(); k++)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char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s.charAt</a:t>
            </a:r>
            <a:r>
              <a:rPr lang="en-US" dirty="0" smtClean="0">
                <a:ln w="0"/>
                <a:solidFill>
                  <a:schemeClr val="tx1"/>
                </a:solidFill>
                <a:effectLst>
                  <a:outerShdw blurRad="38100" dist="19050" dir="2700000" algn="tl" rotWithShape="0">
                    <a:schemeClr val="dk1">
                      <a:alpha val="40000"/>
                    </a:schemeClr>
                  </a:outerShdw>
                </a:effectLst>
              </a:rPr>
              <a:t>(k);</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Node child = </a:t>
            </a:r>
            <a:r>
              <a:rPr lang="en-US" dirty="0" err="1" smtClean="0">
                <a:ln w="0"/>
                <a:solidFill>
                  <a:schemeClr val="tx1"/>
                </a:solidFill>
                <a:effectLst>
                  <a:outerShdw blurRad="38100" dist="19050" dir="2700000" algn="tl" rotWithShape="0">
                    <a:schemeClr val="dk1">
                      <a:alpha val="40000"/>
                    </a:schemeClr>
                  </a:outerShdw>
                </a:effectLst>
              </a:rPr>
              <a:t>t.children.get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(child == null)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child = new Node(</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t.children.put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child);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t = child;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 true; // mark as word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mySize</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return true;</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return false; //word already in </a:t>
            </a:r>
            <a:r>
              <a:rPr lang="en-US" dirty="0" err="1" smtClean="0">
                <a:ln w="0"/>
                <a:solidFill>
                  <a:schemeClr val="tx1"/>
                </a:solidFill>
                <a:effectLst>
                  <a:outerShdw blurRad="38100" dist="19050" dir="2700000" algn="tl" rotWithShape="0">
                    <a:schemeClr val="dk1">
                      <a:alpha val="40000"/>
                    </a:schemeClr>
                  </a:outerShdw>
                </a:effectLst>
              </a:rPr>
              <a:t>trie</a:t>
            </a: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76166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 – Answer #2</a:t>
            </a:r>
            <a:endParaRPr lang="en-US" dirty="0"/>
          </a:p>
        </p:txBody>
      </p:sp>
      <p:sp>
        <p:nvSpPr>
          <p:cNvPr id="3" name="Content Placeholder 2"/>
          <p:cNvSpPr>
            <a:spLocks noGrp="1"/>
          </p:cNvSpPr>
          <p:nvPr>
            <p:ph sz="half" idx="2"/>
          </p:nvPr>
        </p:nvSpPr>
        <p:spPr/>
        <p:txBody>
          <a:bodyPr>
            <a:normAutofit fontScale="92500" lnSpcReduction="20000"/>
          </a:bodyPr>
          <a:lstStyle/>
          <a:p>
            <a:endParaRPr lang="en-US"/>
          </a:p>
        </p:txBody>
      </p:sp>
      <p:sp>
        <p:nvSpPr>
          <p:cNvPr id="7" name="Content Placeholder 6"/>
          <p:cNvSpPr>
            <a:spLocks noGrp="1"/>
          </p:cNvSpPr>
          <p:nvPr>
            <p:ph sz="half" idx="1"/>
          </p:nvPr>
        </p:nvSpPr>
        <p:spPr>
          <a:xfrm>
            <a:off x="457200" y="914400"/>
            <a:ext cx="8229600" cy="524256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lnSpcReduction="20000"/>
          </a:body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class Node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String info;</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isWord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Map&lt;</a:t>
            </a:r>
            <a:r>
              <a:rPr lang="en-US" dirty="0" err="1" smtClean="0">
                <a:ln w="0"/>
                <a:solidFill>
                  <a:schemeClr val="tx1"/>
                </a:solidFill>
                <a:effectLst>
                  <a:outerShdw blurRad="38100" dist="19050" dir="2700000" algn="tl" rotWithShape="0">
                    <a:schemeClr val="dk1">
                      <a:alpha val="40000"/>
                    </a:schemeClr>
                  </a:outerShdw>
                </a:effectLst>
              </a:rPr>
              <a:t>Character,Node</a:t>
            </a:r>
            <a:r>
              <a:rPr lang="en-US" dirty="0" smtClean="0">
                <a:ln w="0"/>
                <a:solidFill>
                  <a:schemeClr val="tx1"/>
                </a:solidFill>
                <a:effectLst>
                  <a:outerShdw blurRad="38100" dist="19050" dir="2700000" algn="tl" rotWithShape="0">
                    <a:schemeClr val="dk1">
                      <a:alpha val="40000"/>
                    </a:schemeClr>
                  </a:outerShdw>
                </a:effectLst>
              </a:rPr>
              <a:t>&gt; children;</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parent;</a:t>
            </a:r>
          </a:p>
          <a:p>
            <a:pPr marL="0" indent="0">
              <a:buNone/>
              <a:tabLst>
                <a:tab pos="461963" algn="l"/>
              </a:tabLst>
            </a:pPr>
            <a:endParaRPr lang="en-US" dirty="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Node(char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Node p)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info =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isWord</a:t>
            </a:r>
            <a:r>
              <a:rPr lang="en-US" dirty="0" smtClean="0">
                <a:ln w="0"/>
                <a:solidFill>
                  <a:schemeClr val="tx1"/>
                </a:solidFill>
                <a:effectLst>
                  <a:outerShdw blurRad="38100" dist="19050" dir="2700000" algn="tl" rotWithShape="0">
                    <a:schemeClr val="dk1">
                      <a:alpha val="40000"/>
                    </a:schemeClr>
                  </a:outerShdw>
                </a:effectLst>
              </a:rPr>
              <a:t> = false;</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children = new </a:t>
            </a:r>
            <a:r>
              <a:rPr lang="en-US" dirty="0" err="1" smtClean="0">
                <a:ln w="0"/>
                <a:solidFill>
                  <a:schemeClr val="tx1"/>
                </a:solidFill>
                <a:effectLst>
                  <a:outerShdw blurRad="38100" dist="19050" dir="2700000" algn="tl" rotWithShape="0">
                    <a:schemeClr val="dk1">
                      <a:alpha val="40000"/>
                    </a:schemeClr>
                  </a:outerShdw>
                </a:effectLst>
              </a:rPr>
              <a:t>TreeMap</a:t>
            </a:r>
            <a:r>
              <a:rPr lang="en-US" dirty="0" smtClean="0">
                <a:ln w="0"/>
                <a:solidFill>
                  <a:schemeClr val="tx1"/>
                </a:solidFill>
                <a:effectLst>
                  <a:outerShdw blurRad="38100" dist="19050" dir="2700000" algn="tl" rotWithShape="0">
                    <a:schemeClr val="dk1">
                      <a:alpha val="40000"/>
                    </a:schemeClr>
                  </a:outerShdw>
                </a:effectLst>
              </a:rPr>
              <a:t>&lt;</a:t>
            </a:r>
            <a:r>
              <a:rPr lang="en-US" dirty="0" err="1" smtClean="0">
                <a:ln w="0"/>
                <a:solidFill>
                  <a:schemeClr val="tx1"/>
                </a:solidFill>
                <a:effectLst>
                  <a:outerShdw blurRad="38100" dist="19050" dir="2700000" algn="tl" rotWithShape="0">
                    <a:schemeClr val="dk1">
                      <a:alpha val="40000"/>
                    </a:schemeClr>
                  </a:outerShdw>
                </a:effectLst>
              </a:rPr>
              <a:t>Character,Node</a:t>
            </a:r>
            <a:r>
              <a:rPr lang="en-US" dirty="0" smtClean="0">
                <a:ln w="0"/>
                <a:solidFill>
                  <a:schemeClr val="tx1"/>
                </a:solidFill>
                <a:effectLst>
                  <a:outerShdw blurRad="38100" dist="19050" dir="2700000" algn="tl" rotWithShape="0">
                    <a:schemeClr val="dk1">
                      <a:alpha val="40000"/>
                    </a:schemeClr>
                  </a:outerShdw>
                </a:effectLst>
              </a:rPr>
              <a:t>&gt;();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parent = p;</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75407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 – Answer #3</a:t>
            </a:r>
            <a:endParaRPr lang="en-US" dirty="0"/>
          </a:p>
        </p:txBody>
      </p:sp>
      <p:sp>
        <p:nvSpPr>
          <p:cNvPr id="3" name="Content Placeholder 2"/>
          <p:cNvSpPr>
            <a:spLocks noGrp="1"/>
          </p:cNvSpPr>
          <p:nvPr>
            <p:ph sz="half" idx="2"/>
          </p:nvPr>
        </p:nvSpPr>
        <p:spPr/>
        <p:txBody>
          <a:bodyPr>
            <a:normAutofit lnSpcReduction="10000"/>
          </a:bodyPr>
          <a:lstStyle/>
          <a:p>
            <a:endParaRPr lang="en-US"/>
          </a:p>
        </p:txBody>
      </p:sp>
      <p:sp>
        <p:nvSpPr>
          <p:cNvPr id="7" name="Content Placeholder 6"/>
          <p:cNvSpPr>
            <a:spLocks noGrp="1"/>
          </p:cNvSpPr>
          <p:nvPr>
            <p:ph sz="half" idx="1"/>
          </p:nvPr>
        </p:nvSpPr>
        <p:spPr>
          <a:xfrm>
            <a:off x="457200" y="914400"/>
            <a:ext cx="8229600" cy="524256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private Node </a:t>
            </a:r>
            <a:r>
              <a:rPr lang="en-US" dirty="0" err="1" smtClean="0">
                <a:ln w="0"/>
                <a:solidFill>
                  <a:schemeClr val="tx1"/>
                </a:solidFill>
                <a:effectLst>
                  <a:outerShdw blurRad="38100" dist="19050" dir="2700000" algn="tl" rotWithShape="0">
                    <a:schemeClr val="dk1">
                      <a:alpha val="40000"/>
                    </a:schemeClr>
                  </a:outerShdw>
                </a:effectLst>
              </a:rPr>
              <a:t>copyTrie</a:t>
            </a:r>
            <a:r>
              <a:rPr lang="en-US" dirty="0" smtClean="0">
                <a:ln w="0"/>
                <a:solidFill>
                  <a:schemeClr val="tx1"/>
                </a:solidFill>
                <a:effectLst>
                  <a:outerShdw blurRad="38100" dist="19050" dir="2700000" algn="tl" rotWithShape="0">
                    <a:schemeClr val="dk1">
                      <a:alpha val="40000"/>
                    </a:schemeClr>
                  </a:outerShdw>
                </a:effectLst>
              </a:rPr>
              <a:t>(Node root)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(root == null)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null;</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copy = new Node(</a:t>
            </a:r>
            <a:r>
              <a:rPr lang="en-US" dirty="0" err="1" smtClean="0">
                <a:ln w="0"/>
                <a:solidFill>
                  <a:schemeClr val="tx1"/>
                </a:solidFill>
                <a:effectLst>
                  <a:outerShdw blurRad="38100" dist="19050" dir="2700000" algn="tl" rotWithShape="0">
                    <a:schemeClr val="dk1">
                      <a:alpha val="40000"/>
                    </a:schemeClr>
                  </a:outerShdw>
                </a:effectLst>
              </a:rPr>
              <a:t>root.info.charAt</a:t>
            </a:r>
            <a:r>
              <a:rPr lang="en-US" dirty="0" smtClean="0">
                <a:ln w="0"/>
                <a:solidFill>
                  <a:schemeClr val="tx1"/>
                </a:solidFill>
                <a:effectLst>
                  <a:outerShdw blurRad="38100" dist="19050" dir="2700000" algn="tl" rotWithShape="0">
                    <a:schemeClr val="dk1">
                      <a:alpha val="40000"/>
                    </a:schemeClr>
                  </a:outerShdw>
                </a:effectLst>
              </a:rPr>
              <a:t>(0), null);</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copy.isWord</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root.isWord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more code to copy rest of </a:t>
            </a:r>
            <a:r>
              <a:rPr lang="en-US" dirty="0" err="1" smtClean="0">
                <a:ln w="0"/>
                <a:solidFill>
                  <a:schemeClr val="tx1"/>
                </a:solidFill>
                <a:effectLst>
                  <a:outerShdw blurRad="38100" dist="19050" dir="2700000" algn="tl" rotWithShape="0">
                    <a:schemeClr val="dk1">
                      <a:alpha val="40000"/>
                    </a:schemeClr>
                  </a:outerShdw>
                </a:effectLst>
              </a:rPr>
              <a:t>trie</a:t>
            </a: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copy;</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4240942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 – Answer #4</a:t>
            </a:r>
            <a:endParaRPr lang="en-US" dirty="0"/>
          </a:p>
        </p:txBody>
      </p:sp>
      <p:sp>
        <p:nvSpPr>
          <p:cNvPr id="3" name="Content Placeholder 2"/>
          <p:cNvSpPr>
            <a:spLocks noGrp="1"/>
          </p:cNvSpPr>
          <p:nvPr>
            <p:ph sz="half" idx="2"/>
          </p:nvPr>
        </p:nvSpPr>
        <p:spPr/>
        <p:txBody>
          <a:bodyPr>
            <a:normAutofit/>
          </a:bodyPr>
          <a:lstStyle/>
          <a:p>
            <a:endParaRPr lang="en-US"/>
          </a:p>
        </p:txBody>
      </p:sp>
      <p:sp>
        <p:nvSpPr>
          <p:cNvPr id="7" name="Content Placeholder 6"/>
          <p:cNvSpPr>
            <a:spLocks noGrp="1"/>
          </p:cNvSpPr>
          <p:nvPr>
            <p:ph sz="half" idx="1"/>
          </p:nvPr>
        </p:nvSpPr>
        <p:spPr>
          <a:xfrm>
            <a:off x="457200" y="914400"/>
            <a:ext cx="8229600" cy="524256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private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wordCount</a:t>
            </a:r>
            <a:r>
              <a:rPr lang="en-US" dirty="0" smtClean="0">
                <a:ln w="0"/>
                <a:solidFill>
                  <a:schemeClr val="tx1"/>
                </a:solidFill>
                <a:effectLst>
                  <a:outerShdw blurRad="38100" dist="19050" dir="2700000" algn="tl" rotWithShape="0">
                    <a:schemeClr val="dk1">
                      <a:alpha val="40000"/>
                    </a:schemeClr>
                  </a:outerShdw>
                </a:effectLst>
              </a:rPr>
              <a:t>(Node root)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(root == null)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0;</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more code to count words in </a:t>
            </a:r>
            <a:r>
              <a:rPr lang="en-US" dirty="0" err="1" smtClean="0">
                <a:ln w="0"/>
                <a:solidFill>
                  <a:schemeClr val="tx1"/>
                </a:solidFill>
                <a:effectLst>
                  <a:outerShdw blurRad="38100" dist="19050" dir="2700000" algn="tl" rotWithShape="0">
                    <a:schemeClr val="dk1">
                      <a:alpha val="40000"/>
                    </a:schemeClr>
                  </a:outerShdw>
                </a:effectLst>
              </a:rPr>
              <a:t>trie</a:t>
            </a: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use the </a:t>
            </a:r>
            <a:r>
              <a:rPr lang="en-US" dirty="0" err="1" smtClean="0">
                <a:ln w="0"/>
                <a:solidFill>
                  <a:schemeClr val="tx1"/>
                </a:solidFill>
                <a:effectLst>
                  <a:outerShdw blurRad="38100" dist="19050" dir="2700000" algn="tl" rotWithShape="0">
                    <a:schemeClr val="dk1">
                      <a:alpha val="40000"/>
                    </a:schemeClr>
                  </a:outerShdw>
                </a:effectLst>
              </a:rPr>
              <a:t>isWord</a:t>
            </a:r>
            <a:r>
              <a:rPr lang="en-US" dirty="0" smtClean="0">
                <a:ln w="0"/>
                <a:solidFill>
                  <a:schemeClr val="tx1"/>
                </a:solidFill>
                <a:effectLst>
                  <a:outerShdw blurRad="38100" dist="19050" dir="2700000" algn="tl" rotWithShape="0">
                    <a:schemeClr val="dk1">
                      <a:alpha val="40000"/>
                    </a:schemeClr>
                  </a:outerShdw>
                </a:effectLst>
              </a:rPr>
              <a:t> field to check each Node</a:t>
            </a: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779597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 – Answer #5</a:t>
            </a:r>
            <a:endParaRPr lang="en-US" dirty="0"/>
          </a:p>
        </p:txBody>
      </p:sp>
      <p:sp>
        <p:nvSpPr>
          <p:cNvPr id="3" name="Content Placeholder 2"/>
          <p:cNvSpPr>
            <a:spLocks noGrp="1"/>
          </p:cNvSpPr>
          <p:nvPr>
            <p:ph sz="half" idx="2"/>
          </p:nvPr>
        </p:nvSpPr>
        <p:spPr/>
        <p:txBody>
          <a:bodyPr>
            <a:normAutofit/>
          </a:bodyPr>
          <a:lstStyle/>
          <a:p>
            <a:endParaRPr lang="en-US"/>
          </a:p>
        </p:txBody>
      </p:sp>
      <p:sp>
        <p:nvSpPr>
          <p:cNvPr id="5" name="Content Placeholder 4"/>
          <p:cNvSpPr>
            <a:spLocks noGrp="1"/>
          </p:cNvSpPr>
          <p:nvPr>
            <p:ph sz="half" idx="1"/>
          </p:nvPr>
        </p:nvSpPr>
        <p:spPr/>
        <p:txBody>
          <a:bodyPr/>
          <a:lstStyle/>
          <a:p>
            <a:r>
              <a:rPr lang="en-US" dirty="0" smtClean="0"/>
              <a:t>Look at the compressed </a:t>
            </a:r>
            <a:r>
              <a:rPr lang="en-US" dirty="0" err="1" smtClean="0"/>
              <a:t>trie</a:t>
            </a:r>
            <a:r>
              <a:rPr lang="en-US" dirty="0" smtClean="0"/>
              <a:t> to the right:</a:t>
            </a:r>
          </a:p>
          <a:p>
            <a:pPr lvl="1"/>
            <a:r>
              <a:rPr lang="en-US" dirty="0" smtClean="0"/>
              <a:t>We have combined chains of single pointers into single Nodes</a:t>
            </a:r>
          </a:p>
          <a:p>
            <a:pPr lvl="1"/>
            <a:r>
              <a:rPr lang="en-US" dirty="0" smtClean="0"/>
              <a:t>We want to figure out how to perform this compression</a:t>
            </a:r>
          </a:p>
          <a:p>
            <a:endParaRPr lang="en-US" dirty="0"/>
          </a:p>
        </p:txBody>
      </p:sp>
      <p:pic>
        <p:nvPicPr>
          <p:cNvPr id="2050" name="Picture 2" descr="compressed tr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914401"/>
            <a:ext cx="4038599" cy="521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84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Recursion</a:t>
            </a:r>
            <a:endParaRPr lang="en-US" dirty="0"/>
          </a:p>
        </p:txBody>
      </p:sp>
      <p:sp>
        <p:nvSpPr>
          <p:cNvPr id="5" name="Content Placeholder 4"/>
          <p:cNvSpPr>
            <a:spLocks noGrp="1"/>
          </p:cNvSpPr>
          <p:nvPr>
            <p:ph idx="1"/>
          </p:nvPr>
        </p:nvSpPr>
        <p:spPr/>
        <p:txBody>
          <a:bodyPr/>
          <a:lstStyle/>
          <a:p>
            <a:r>
              <a:rPr lang="en-US" dirty="0" smtClean="0"/>
              <a:t>Second question: How to </a:t>
            </a:r>
            <a:r>
              <a:rPr lang="en-US" dirty="0" err="1" smtClean="0"/>
              <a:t>recurse</a:t>
            </a:r>
            <a:r>
              <a:rPr lang="en-US" dirty="0" smtClean="0"/>
              <a:t> over board?</a:t>
            </a:r>
          </a:p>
          <a:p>
            <a:r>
              <a:rPr lang="en-US" dirty="0" smtClean="0"/>
              <a:t>Look at the following code for implementing GoodWordOnBoardFinder.java:</a:t>
            </a:r>
            <a:endParaRPr lang="en-US" dirty="0"/>
          </a:p>
        </p:txBody>
      </p:sp>
      <p:sp>
        <p:nvSpPr>
          <p:cNvPr id="6" name="Content Placeholder 6"/>
          <p:cNvSpPr txBox="1">
            <a:spLocks/>
          </p:cNvSpPr>
          <p:nvPr/>
        </p:nvSpPr>
        <p:spPr>
          <a:xfrm>
            <a:off x="1447800" y="2590800"/>
            <a:ext cx="6248400" cy="356616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List&lt;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a:t>
            </a:r>
            <a:r>
              <a:rPr lang="en-US" dirty="0" err="1" smtClean="0">
                <a:ln w="0"/>
                <a:solidFill>
                  <a:schemeClr val="tx1"/>
                </a:solidFill>
                <a:effectLst>
                  <a:outerShdw blurRad="38100" dist="19050" dir="2700000" algn="tl" rotWithShape="0">
                    <a:schemeClr val="dk1">
                      <a:alpha val="40000"/>
                    </a:schemeClr>
                  </a:outerShdw>
                </a:effectLst>
              </a:rPr>
              <a:t>cellsForWord</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BoggleBoard</a:t>
            </a:r>
            <a:r>
              <a:rPr lang="en-US" dirty="0" smtClean="0">
                <a:ln w="0"/>
                <a:solidFill>
                  <a:schemeClr val="tx1"/>
                </a:solidFill>
                <a:effectLst>
                  <a:outerShdw blurRad="38100" dist="19050" dir="2700000" algn="tl" rotWithShape="0">
                    <a:schemeClr val="dk1">
                      <a:alpha val="40000"/>
                    </a:schemeClr>
                  </a:outerShdw>
                </a:effectLst>
              </a:rPr>
              <a:t> board, String word)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ArrayList</a:t>
            </a:r>
            <a:r>
              <a:rPr lang="en-US" dirty="0" smtClean="0">
                <a:ln w="0"/>
                <a:solidFill>
                  <a:schemeClr val="tx1"/>
                </a:solidFill>
                <a:effectLst>
                  <a:outerShdw blurRad="38100" dist="19050" dir="2700000" algn="tl" rotWithShape="0">
                    <a:schemeClr val="dk1">
                      <a:alpha val="40000"/>
                    </a:schemeClr>
                  </a:outerShdw>
                </a:effectLst>
              </a:rPr>
              <a: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list = new </a:t>
            </a:r>
            <a:r>
              <a:rPr lang="en-US" dirty="0" err="1" smtClean="0">
                <a:ln w="0"/>
                <a:solidFill>
                  <a:schemeClr val="tx1"/>
                </a:solidFill>
                <a:effectLst>
                  <a:outerShdw blurRad="38100" dist="19050" dir="2700000" algn="tl" rotWithShape="0">
                    <a:schemeClr val="dk1">
                      <a:alpha val="40000"/>
                    </a:schemeClr>
                  </a:outerShdw>
                </a:effectLst>
              </a:rPr>
              <a:t>ArrayList</a:t>
            </a:r>
            <a:r>
              <a:rPr lang="en-US" dirty="0" smtClean="0">
                <a:ln w="0"/>
                <a:solidFill>
                  <a:schemeClr val="tx1"/>
                </a:solidFill>
                <a:effectLst>
                  <a:outerShdw blurRad="38100" dist="19050" dir="2700000" algn="tl" rotWithShape="0">
                    <a:schemeClr val="dk1">
                      <a:alpha val="40000"/>
                    </a:schemeClr>
                  </a:outerShdw>
                </a:effectLst>
              </a:rPr>
              <a: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r=0; r&lt;</a:t>
            </a:r>
            <a:r>
              <a:rPr lang="en-US" dirty="0" err="1" smtClean="0">
                <a:ln w="0"/>
                <a:solidFill>
                  <a:schemeClr val="tx1"/>
                </a:solidFill>
                <a:effectLst>
                  <a:outerShdw blurRad="38100" dist="19050" dir="2700000" algn="tl" rotWithShape="0">
                    <a:schemeClr val="dk1">
                      <a:alpha val="40000"/>
                    </a:schemeClr>
                  </a:outerShdw>
                </a:effectLst>
              </a:rPr>
              <a:t>board.size</a:t>
            </a:r>
            <a:r>
              <a:rPr lang="en-US" dirty="0" smtClean="0">
                <a:ln w="0"/>
                <a:solidFill>
                  <a:schemeClr val="tx1"/>
                </a:solidFill>
                <a:effectLst>
                  <a:outerShdw blurRad="38100" dist="19050" dir="2700000" algn="tl" rotWithShape="0">
                    <a:schemeClr val="dk1">
                      <a:alpha val="40000"/>
                    </a:schemeClr>
                  </a:outerShdw>
                </a:effectLst>
              </a:rPr>
              <a:t>(); r++)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c=0; c&lt;</a:t>
            </a:r>
            <a:r>
              <a:rPr lang="en-US" dirty="0" err="1" smtClean="0">
                <a:ln w="0"/>
                <a:solidFill>
                  <a:schemeClr val="tx1"/>
                </a:solidFill>
                <a:effectLst>
                  <a:outerShdw blurRad="38100" dist="19050" dir="2700000" algn="tl" rotWithShape="0">
                    <a:schemeClr val="dk1">
                      <a:alpha val="40000"/>
                    </a:schemeClr>
                  </a:outerShdw>
                </a:effectLst>
              </a:rPr>
              <a:t>board.size</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findHelper</a:t>
            </a:r>
            <a:r>
              <a:rPr lang="en-US" dirty="0" smtClean="0">
                <a:ln w="0"/>
                <a:solidFill>
                  <a:schemeClr val="tx1"/>
                </a:solidFill>
                <a:effectLst>
                  <a:outerShdw blurRad="38100" dist="19050" dir="2700000" algn="tl" rotWithShape="0">
                    <a:schemeClr val="dk1">
                      <a:alpha val="40000"/>
                    </a:schemeClr>
                  </a:outerShdw>
                </a:effectLst>
              </a:rPr>
              <a:t>(word, 0, r, c, board, list))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list;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list.clear</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469414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Recursion</a:t>
            </a:r>
            <a:endParaRPr lang="en-US" dirty="0"/>
          </a:p>
        </p:txBody>
      </p:sp>
      <p:sp>
        <p:nvSpPr>
          <p:cNvPr id="5" name="Content Placeholder 4"/>
          <p:cNvSpPr>
            <a:spLocks noGrp="1"/>
          </p:cNvSpPr>
          <p:nvPr>
            <p:ph idx="1"/>
          </p:nvPr>
        </p:nvSpPr>
        <p:spPr/>
        <p:txBody>
          <a:bodyPr/>
          <a:lstStyle/>
          <a:p>
            <a:r>
              <a:rPr lang="en-US" dirty="0" smtClean="0"/>
              <a:t>Here is the header for the helper method:</a:t>
            </a:r>
            <a:endParaRPr lang="en-US" dirty="0"/>
          </a:p>
        </p:txBody>
      </p:sp>
      <p:sp>
        <p:nvSpPr>
          <p:cNvPr id="6" name="Content Placeholder 6"/>
          <p:cNvSpPr txBox="1">
            <a:spLocks/>
          </p:cNvSpPr>
          <p:nvPr/>
        </p:nvSpPr>
        <p:spPr>
          <a:xfrm>
            <a:off x="685800" y="1447800"/>
            <a:ext cx="7543800" cy="470916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Returns true if and only if the substring of word starting at index can be</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formed starting at (row, col) on the board provided without using any cells</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stored in list --- and extending list to include all cells on which substring is</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found when true is returned.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word is searched for word (e.g. entered by user)</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index is where in word substring starts, e.g. all chars before index</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have been found and cells are in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row is starting point for search</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col is starting point for search</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board is board on which word is searched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list is cells on board where word is found</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@return true if substring found on board without reusing board cells in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private </a:t>
            </a: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findHelper</a:t>
            </a:r>
            <a:r>
              <a:rPr lang="en-US" dirty="0" smtClean="0">
                <a:ln w="0"/>
                <a:solidFill>
                  <a:schemeClr val="tx1"/>
                </a:solidFill>
                <a:effectLst>
                  <a:outerShdw blurRad="38100" dist="19050" dir="2700000" algn="tl" rotWithShape="0">
                    <a:schemeClr val="dk1">
                      <a:alpha val="40000"/>
                    </a:schemeClr>
                  </a:outerShdw>
                </a:effectLst>
              </a:rPr>
              <a:t>(String word,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index,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row,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col,</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BoggleBoard</a:t>
            </a:r>
            <a:r>
              <a:rPr lang="en-US" dirty="0" smtClean="0">
                <a:ln w="0"/>
                <a:solidFill>
                  <a:schemeClr val="tx1"/>
                </a:solidFill>
                <a:effectLst>
                  <a:outerShdw blurRad="38100" dist="19050" dir="2700000" algn="tl" rotWithShape="0">
                    <a:schemeClr val="dk1">
                      <a:alpha val="40000"/>
                    </a:schemeClr>
                  </a:outerShdw>
                </a:effectLst>
              </a:rPr>
              <a:t> board, List&lt;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list);</a:t>
            </a:r>
          </a:p>
        </p:txBody>
      </p:sp>
    </p:spTree>
    <p:extLst>
      <p:ext uri="{BB962C8B-B14F-4D97-AF65-F5344CB8AC3E}">
        <p14:creationId xmlns:p14="http://schemas.microsoft.com/office/powerpoint/2010/main" val="1896505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Recursion</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An example:</a:t>
            </a:r>
          </a:p>
          <a:p>
            <a:pPr lvl="1"/>
            <a:r>
              <a:rPr lang="en-US" dirty="0" smtClean="0"/>
              <a:t>Say we are searching for “PEST”</a:t>
            </a:r>
          </a:p>
          <a:p>
            <a:pPr lvl="1"/>
            <a:r>
              <a:rPr lang="en-US" dirty="0" smtClean="0"/>
              <a:t>String word = “PEST”</a:t>
            </a:r>
          </a:p>
          <a:p>
            <a:pPr lvl="1"/>
            <a:r>
              <a:rPr lang="en-US" dirty="0" err="1" smtClean="0"/>
              <a:t>Int</a:t>
            </a:r>
            <a:r>
              <a:rPr lang="en-US" dirty="0" smtClean="0"/>
              <a:t> index = 3</a:t>
            </a:r>
          </a:p>
          <a:p>
            <a:pPr lvl="1"/>
            <a:r>
              <a:rPr lang="en-US" dirty="0" err="1" smtClean="0"/>
              <a:t>Int</a:t>
            </a:r>
            <a:r>
              <a:rPr lang="en-US" dirty="0" smtClean="0"/>
              <a:t> row = 2</a:t>
            </a:r>
          </a:p>
          <a:p>
            <a:pPr lvl="1"/>
            <a:r>
              <a:rPr lang="en-US" dirty="0" err="1" smtClean="0"/>
              <a:t>Int</a:t>
            </a:r>
            <a:r>
              <a:rPr lang="en-US" dirty="0" smtClean="0"/>
              <a:t> col = 1</a:t>
            </a:r>
          </a:p>
          <a:p>
            <a:pPr lvl="1"/>
            <a:r>
              <a:rPr lang="en-US" dirty="0" err="1" smtClean="0"/>
              <a:t>BoggleBoard</a:t>
            </a:r>
            <a:r>
              <a:rPr lang="en-US" dirty="0" smtClean="0"/>
              <a:t> board = [“NIEF”, “PTTO”, “ESWE”, “MRNO”]</a:t>
            </a:r>
          </a:p>
          <a:p>
            <a:pPr lvl="2"/>
            <a:r>
              <a:rPr lang="en-US" dirty="0" smtClean="0"/>
              <a:t>This String array is held as an instance variable of a </a:t>
            </a:r>
            <a:r>
              <a:rPr lang="en-US" dirty="0" err="1" smtClean="0"/>
              <a:t>BoggleBoard</a:t>
            </a:r>
            <a:r>
              <a:rPr lang="en-US" dirty="0" smtClean="0"/>
              <a:t> object</a:t>
            </a:r>
          </a:p>
          <a:p>
            <a:pPr lvl="1"/>
            <a:r>
              <a:rPr lang="en-US" dirty="0" smtClean="0"/>
              <a:t>List&lt;</a:t>
            </a:r>
            <a:r>
              <a:rPr lang="en-US" dirty="0" err="1" smtClean="0"/>
              <a:t>BoardCell</a:t>
            </a:r>
            <a:r>
              <a:rPr lang="en-US" dirty="0" smtClean="0"/>
              <a:t>&gt; list = [(1,0); (2,0); (2,1)]</a:t>
            </a:r>
          </a:p>
          <a:p>
            <a:pPr lvl="2"/>
            <a:r>
              <a:rPr lang="en-US" dirty="0" smtClean="0"/>
              <a:t>Each item in this list is actually a </a:t>
            </a:r>
            <a:r>
              <a:rPr lang="en-US" dirty="0" err="1" smtClean="0"/>
              <a:t>BoardCell</a:t>
            </a:r>
            <a:r>
              <a:rPr lang="en-US" dirty="0" smtClean="0"/>
              <a:t> object with two instance variables, </a:t>
            </a:r>
            <a:r>
              <a:rPr lang="en-US" dirty="0" err="1" smtClean="0"/>
              <a:t>int</a:t>
            </a:r>
            <a:r>
              <a:rPr lang="en-US" dirty="0" smtClean="0"/>
              <a:t> row and </a:t>
            </a:r>
            <a:r>
              <a:rPr lang="en-US" dirty="0" err="1" smtClean="0"/>
              <a:t>int</a:t>
            </a:r>
            <a:r>
              <a:rPr lang="en-US" dirty="0" smtClean="0"/>
              <a:t> col</a:t>
            </a:r>
          </a:p>
          <a:p>
            <a:pPr lvl="1"/>
            <a:endParaRPr lang="en-US" dirty="0"/>
          </a:p>
        </p:txBody>
      </p:sp>
      <p:pic>
        <p:nvPicPr>
          <p:cNvPr id="4" name="Picture 3"/>
          <p:cNvPicPr>
            <a:picLocks noChangeAspect="1"/>
          </p:cNvPicPr>
          <p:nvPr/>
        </p:nvPicPr>
        <p:blipFill>
          <a:blip r:embed="rId3"/>
          <a:stretch>
            <a:fillRect/>
          </a:stretch>
        </p:blipFill>
        <p:spPr>
          <a:xfrm>
            <a:off x="6019800" y="1066800"/>
            <a:ext cx="2152650" cy="2152650"/>
          </a:xfrm>
          <a:prstGeom prst="rect">
            <a:avLst/>
          </a:prstGeom>
        </p:spPr>
      </p:pic>
    </p:spTree>
    <p:extLst>
      <p:ext uri="{BB962C8B-B14F-4D97-AF65-F5344CB8AC3E}">
        <p14:creationId xmlns:p14="http://schemas.microsoft.com/office/powerpoint/2010/main" val="2966698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Recursion – Answer #6-11</a:t>
            </a:r>
            <a:endParaRPr lang="en-US" dirty="0"/>
          </a:p>
        </p:txBody>
      </p:sp>
      <p:sp>
        <p:nvSpPr>
          <p:cNvPr id="5" name="Content Placeholder 4"/>
          <p:cNvSpPr>
            <a:spLocks noGrp="1"/>
          </p:cNvSpPr>
          <p:nvPr>
            <p:ph idx="1"/>
          </p:nvPr>
        </p:nvSpPr>
        <p:spPr/>
        <p:txBody>
          <a:bodyPr/>
          <a:lstStyle/>
          <a:p>
            <a:pPr marL="0" indent="0">
              <a:buNone/>
            </a:pPr>
            <a:endParaRPr lang="en-US" dirty="0"/>
          </a:p>
        </p:txBody>
      </p:sp>
      <p:sp>
        <p:nvSpPr>
          <p:cNvPr id="6" name="Content Placeholder 6"/>
          <p:cNvSpPr txBox="1">
            <a:spLocks/>
          </p:cNvSpPr>
          <p:nvPr/>
        </p:nvSpPr>
        <p:spPr>
          <a:xfrm>
            <a:off x="457200" y="815444"/>
            <a:ext cx="8229600" cy="3375556"/>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Returns true if and only if the substring of word starting at index can be formed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starting at (row, col) on the board provided without using any cells stored in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Must extend list to include all cells on which substring is found when true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word is searched for word (e.g. entered by user)</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index is where substring starts</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row is starting point for search</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col is starting point for search</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board is board on which word is searched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list is cells on board where word is found</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@return true if substring found on board without reusing board cells in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private </a:t>
            </a: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findHelper</a:t>
            </a:r>
            <a:r>
              <a:rPr lang="en-US" dirty="0" smtClean="0">
                <a:ln w="0"/>
                <a:solidFill>
                  <a:schemeClr val="tx1"/>
                </a:solidFill>
                <a:effectLst>
                  <a:outerShdw blurRad="38100" dist="19050" dir="2700000" algn="tl" rotWithShape="0">
                    <a:schemeClr val="dk1">
                      <a:alpha val="40000"/>
                    </a:schemeClr>
                  </a:outerShdw>
                </a:effectLst>
              </a:rPr>
              <a:t>(String word,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index,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row,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col,</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BoggleBoard</a:t>
            </a:r>
            <a:r>
              <a:rPr lang="en-US" dirty="0" smtClean="0">
                <a:ln w="0"/>
                <a:solidFill>
                  <a:schemeClr val="tx1"/>
                </a:solidFill>
                <a:effectLst>
                  <a:outerShdw blurRad="38100" dist="19050" dir="2700000" algn="tl" rotWithShape="0">
                    <a:schemeClr val="dk1">
                      <a:alpha val="40000"/>
                    </a:schemeClr>
                  </a:outerShdw>
                </a:effectLst>
              </a:rPr>
              <a:t> board, List&lt;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list);</a:t>
            </a:r>
          </a:p>
        </p:txBody>
      </p:sp>
      <p:sp>
        <p:nvSpPr>
          <p:cNvPr id="7" name="Content Placeholder 6"/>
          <p:cNvSpPr txBox="1">
            <a:spLocks/>
          </p:cNvSpPr>
          <p:nvPr/>
        </p:nvSpPr>
        <p:spPr>
          <a:xfrm>
            <a:off x="457200" y="4201159"/>
            <a:ext cx="8229600" cy="228600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List&lt;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a:t>
            </a:r>
            <a:r>
              <a:rPr lang="en-US" dirty="0" err="1" smtClean="0">
                <a:ln w="0"/>
                <a:solidFill>
                  <a:schemeClr val="tx1"/>
                </a:solidFill>
                <a:effectLst>
                  <a:outerShdw blurRad="38100" dist="19050" dir="2700000" algn="tl" rotWithShape="0">
                    <a:schemeClr val="dk1">
                      <a:alpha val="40000"/>
                    </a:schemeClr>
                  </a:outerShdw>
                </a:effectLst>
              </a:rPr>
              <a:t>cellsForWord</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BoggleBoard</a:t>
            </a:r>
            <a:r>
              <a:rPr lang="en-US" dirty="0" smtClean="0">
                <a:ln w="0"/>
                <a:solidFill>
                  <a:schemeClr val="tx1"/>
                </a:solidFill>
                <a:effectLst>
                  <a:outerShdw blurRad="38100" dist="19050" dir="2700000" algn="tl" rotWithShape="0">
                    <a:schemeClr val="dk1">
                      <a:alpha val="40000"/>
                    </a:schemeClr>
                  </a:outerShdw>
                </a:effectLst>
              </a:rPr>
              <a:t> board, String word)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ArrayList</a:t>
            </a:r>
            <a:r>
              <a:rPr lang="en-US" dirty="0" smtClean="0">
                <a:ln w="0"/>
                <a:solidFill>
                  <a:schemeClr val="tx1"/>
                </a:solidFill>
                <a:effectLst>
                  <a:outerShdw blurRad="38100" dist="19050" dir="2700000" algn="tl" rotWithShape="0">
                    <a:schemeClr val="dk1">
                      <a:alpha val="40000"/>
                    </a:schemeClr>
                  </a:outerShdw>
                </a:effectLst>
              </a:rPr>
              <a:t>&lt;</a:t>
            </a:r>
            <a:r>
              <a:rPr lang="en-US" dirty="0" err="1" smtClean="0">
                <a:ln w="0"/>
                <a:solidFill>
                  <a:schemeClr val="tx1"/>
                </a:solidFill>
                <a:effectLst>
                  <a:outerShdw blurRad="38100" dist="19050" dir="2700000" algn="tl" rotWithShape="0">
                    <a:schemeClr val="dk1">
                      <a:alpha val="40000"/>
                    </a:schemeClr>
                  </a:outerShdw>
                </a:effectLst>
              </a:rPr>
              <a:t>BoardCell</a:t>
            </a:r>
            <a:r>
              <a:rPr lang="en-US" dirty="0" smtClean="0">
                <a:ln w="0"/>
                <a:solidFill>
                  <a:schemeClr val="tx1"/>
                </a:solidFill>
                <a:effectLst>
                  <a:outerShdw blurRad="38100" dist="19050" dir="2700000" algn="tl" rotWithShape="0">
                    <a:schemeClr val="dk1">
                      <a:alpha val="40000"/>
                    </a:schemeClr>
                  </a:outerShdw>
                </a:effectLst>
              </a:rPr>
              <a:t>&gt; list = new </a:t>
            </a:r>
            <a:r>
              <a:rPr lang="en-US" dirty="0" err="1" smtClean="0">
                <a:ln w="0"/>
                <a:solidFill>
                  <a:schemeClr val="tx1"/>
                </a:solidFill>
                <a:effectLst>
                  <a:outerShdw blurRad="38100" dist="19050" dir="2700000" algn="tl" rotWithShape="0">
                    <a:schemeClr val="dk1">
                      <a:alpha val="40000"/>
                    </a:schemeClr>
                  </a:outerShdw>
                </a:effectLst>
              </a:rPr>
              <a:t>ArrayList</a:t>
            </a:r>
            <a:r>
              <a:rPr lang="en-US" dirty="0" smtClean="0">
                <a:ln w="0"/>
                <a:solidFill>
                  <a:schemeClr val="tx1"/>
                </a:solidFill>
                <a:effectLst>
                  <a:outerShdw blurRad="38100" dist="19050" dir="2700000" algn="tl" rotWithShape="0">
                    <a:schemeClr val="dk1">
                      <a:alpha val="40000"/>
                    </a:schemeClr>
                  </a:outerShdw>
                </a:effectLst>
              </a:rPr>
              <a:t>&lt;&gt;();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r=0; r&lt;</a:t>
            </a:r>
            <a:r>
              <a:rPr lang="en-US" dirty="0" err="1" smtClean="0">
                <a:ln w="0"/>
                <a:solidFill>
                  <a:schemeClr val="tx1"/>
                </a:solidFill>
                <a:effectLst>
                  <a:outerShdw blurRad="38100" dist="19050" dir="2700000" algn="tl" rotWithShape="0">
                    <a:schemeClr val="dk1">
                      <a:alpha val="40000"/>
                    </a:schemeClr>
                  </a:outerShdw>
                </a:effectLst>
              </a:rPr>
              <a:t>board.size</a:t>
            </a:r>
            <a:r>
              <a:rPr lang="en-US" dirty="0" smtClean="0">
                <a:ln w="0"/>
                <a:solidFill>
                  <a:schemeClr val="tx1"/>
                </a:solidFill>
                <a:effectLst>
                  <a:outerShdw blurRad="38100" dist="19050" dir="2700000" algn="tl" rotWithShape="0">
                    <a:schemeClr val="dk1">
                      <a:alpha val="40000"/>
                    </a:schemeClr>
                  </a:outerShdw>
                </a:effectLst>
              </a:rPr>
              <a:t>(); r++)</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c=0; c&lt;</a:t>
            </a:r>
            <a:r>
              <a:rPr lang="en-US" dirty="0" err="1" smtClean="0">
                <a:ln w="0"/>
                <a:solidFill>
                  <a:schemeClr val="tx1"/>
                </a:solidFill>
                <a:effectLst>
                  <a:outerShdw blurRad="38100" dist="19050" dir="2700000" algn="tl" rotWithShape="0">
                    <a:schemeClr val="dk1">
                      <a:alpha val="40000"/>
                    </a:schemeClr>
                  </a:outerShdw>
                </a:effectLst>
              </a:rPr>
              <a:t>board.size</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findHelper</a:t>
            </a:r>
            <a:r>
              <a:rPr lang="en-US" dirty="0" smtClean="0">
                <a:ln w="0"/>
                <a:solidFill>
                  <a:schemeClr val="tx1"/>
                </a:solidFill>
                <a:effectLst>
                  <a:outerShdw blurRad="38100" dist="19050" dir="2700000" algn="tl" rotWithShape="0">
                    <a:schemeClr val="dk1">
                      <a:alpha val="40000"/>
                    </a:schemeClr>
                  </a:outerShdw>
                </a:effectLst>
              </a:rPr>
              <a:t>(word, 0, r, c, board, list)) { return list; }    </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list.clear</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list;</a:t>
            </a: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76501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Have a good weekend!</a:t>
            </a:r>
            <a:endParaRPr lang="en-US" dirty="0"/>
          </a:p>
        </p:txBody>
      </p:sp>
      <p:sp>
        <p:nvSpPr>
          <p:cNvPr id="4" name="Subtitle 3"/>
          <p:cNvSpPr>
            <a:spLocks noGrp="1"/>
          </p:cNvSpPr>
          <p:nvPr>
            <p:ph type="subTitle" idx="1"/>
          </p:nvPr>
        </p:nvSpPr>
        <p:spPr/>
        <p:txBody>
          <a:bodyPr/>
          <a:lstStyle/>
          <a:p>
            <a:r>
              <a:rPr lang="en-US" dirty="0" smtClean="0">
                <a:solidFill>
                  <a:schemeClr val="bg1"/>
                </a:solidFill>
              </a:rPr>
              <a:t>Don’t forget to submit!</a:t>
            </a:r>
            <a:endParaRPr lang="en-US" dirty="0">
              <a:solidFill>
                <a:schemeClr val="bg1"/>
              </a:solidFill>
            </a:endParaRPr>
          </a:p>
        </p:txBody>
      </p:sp>
    </p:spTree>
    <p:extLst>
      <p:ext uri="{BB962C8B-B14F-4D97-AF65-F5344CB8AC3E}">
        <p14:creationId xmlns:p14="http://schemas.microsoft.com/office/powerpoint/2010/main" val="1786638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 this Recitation</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3600" dirty="0" smtClean="0">
                <a:solidFill>
                  <a:schemeClr val="bg1"/>
                </a:solidFill>
              </a:rPr>
              <a:t>Boggle </a:t>
            </a:r>
            <a:r>
              <a:rPr lang="en-US" sz="3600" dirty="0" err="1" smtClean="0">
                <a:solidFill>
                  <a:schemeClr val="bg1"/>
                </a:solidFill>
              </a:rPr>
              <a:t>warmup</a:t>
            </a:r>
            <a:r>
              <a:rPr lang="en-US" sz="3600" dirty="0" smtClean="0">
                <a:solidFill>
                  <a:schemeClr val="bg1"/>
                </a:solidFill>
              </a:rPr>
              <a:t>!</a:t>
            </a:r>
          </a:p>
          <a:p>
            <a:pPr lvl="1"/>
            <a:r>
              <a:rPr lang="en-US" dirty="0" smtClean="0"/>
              <a:t>Intro</a:t>
            </a:r>
          </a:p>
          <a:p>
            <a:pPr lvl="1"/>
            <a:r>
              <a:rPr lang="en-US" dirty="0" smtClean="0">
                <a:solidFill>
                  <a:schemeClr val="bg1"/>
                </a:solidFill>
              </a:rPr>
              <a:t>Tries</a:t>
            </a:r>
          </a:p>
          <a:p>
            <a:pPr lvl="1"/>
            <a:r>
              <a:rPr lang="en-US" dirty="0" smtClean="0"/>
              <a:t>Recursion</a:t>
            </a:r>
            <a:endParaRPr lang="en-US" dirty="0" smtClean="0">
              <a:solidFill>
                <a:schemeClr val="bg1"/>
              </a:solidFill>
            </a:endParaRPr>
          </a:p>
          <a:p>
            <a:r>
              <a:rPr lang="en-US" sz="3600" dirty="0" smtClean="0"/>
              <a:t>Submit via form: http</a:t>
            </a:r>
            <a:r>
              <a:rPr lang="en-US" sz="3600" dirty="0"/>
              <a:t>://goo.gl/2s2ljP</a:t>
            </a:r>
            <a:endParaRPr lang="en-US" sz="3600" dirty="0">
              <a:solidFill>
                <a:schemeClr val="bg1"/>
              </a:solidFill>
            </a:endParaRPr>
          </a:p>
        </p:txBody>
      </p:sp>
    </p:spTree>
    <p:extLst>
      <p:ext uri="{BB962C8B-B14F-4D97-AF65-F5344CB8AC3E}">
        <p14:creationId xmlns:p14="http://schemas.microsoft.com/office/powerpoint/2010/main" val="3306399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Boggle Intro</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3600" dirty="0" smtClean="0"/>
              <a:t>What is Boggle?</a:t>
            </a:r>
          </a:p>
          <a:p>
            <a:pPr lvl="1"/>
            <a:r>
              <a:rPr lang="en-US" dirty="0" smtClean="0"/>
              <a:t>You will be writing recursive code to find all words on a Boggle Board which looks like this:</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2405062" y="2514600"/>
            <a:ext cx="4333875" cy="3702006"/>
          </a:xfrm>
          <a:prstGeom prst="rect">
            <a:avLst/>
          </a:prstGeom>
        </p:spPr>
      </p:pic>
    </p:spTree>
    <p:extLst>
      <p:ext uri="{BB962C8B-B14F-4D97-AF65-F5344CB8AC3E}">
        <p14:creationId xmlns:p14="http://schemas.microsoft.com/office/powerpoint/2010/main" val="344453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Boggle Intro</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sz="3600" dirty="0" smtClean="0"/>
              <a:t>What’s in Boggle?</a:t>
            </a:r>
          </a:p>
          <a:p>
            <a:pPr lvl="1"/>
            <a:r>
              <a:rPr lang="en-US" dirty="0" err="1" smtClean="0">
                <a:solidFill>
                  <a:schemeClr val="bg1"/>
                </a:solidFill>
              </a:rPr>
              <a:t>BoggleBoard</a:t>
            </a:r>
            <a:r>
              <a:rPr lang="en-US" dirty="0" smtClean="0">
                <a:solidFill>
                  <a:schemeClr val="bg1"/>
                </a:solidFill>
              </a:rPr>
              <a:t>: represents a 2D grid of board values</a:t>
            </a:r>
          </a:p>
          <a:p>
            <a:pPr lvl="1"/>
            <a:r>
              <a:rPr lang="en-US" dirty="0" err="1" smtClean="0">
                <a:solidFill>
                  <a:schemeClr val="bg1"/>
                </a:solidFill>
              </a:rPr>
              <a:t>BoardCell</a:t>
            </a:r>
            <a:r>
              <a:rPr lang="en-US" dirty="0" smtClean="0"/>
              <a:t>: represents a single cell on the board—does NOT hold cell value, only its coordinates</a:t>
            </a:r>
          </a:p>
          <a:p>
            <a:pPr lvl="1"/>
            <a:r>
              <a:rPr lang="en-US" dirty="0" err="1" smtClean="0"/>
              <a:t>LexStatus</a:t>
            </a:r>
            <a:r>
              <a:rPr lang="en-US" dirty="0" smtClean="0"/>
              <a:t>: enumeration representing if a String is a WORD, PREFIX, or NOT_WORD</a:t>
            </a:r>
          </a:p>
          <a:p>
            <a:pPr lvl="1"/>
            <a:r>
              <a:rPr lang="en-US" dirty="0" err="1" smtClean="0">
                <a:solidFill>
                  <a:schemeClr val="bg1"/>
                </a:solidFill>
              </a:rPr>
              <a:t>ILexicon</a:t>
            </a:r>
            <a:r>
              <a:rPr lang="en-US" dirty="0" smtClean="0">
                <a:solidFill>
                  <a:schemeClr val="bg1"/>
                </a:solidFill>
              </a:rPr>
              <a:t>: represents a lexicon, i.e. all valid words; think of it as our dictionary</a:t>
            </a:r>
          </a:p>
          <a:p>
            <a:pPr lvl="2"/>
            <a:r>
              <a:rPr lang="en-US" dirty="0" smtClean="0">
                <a:solidFill>
                  <a:schemeClr val="bg1"/>
                </a:solidFill>
              </a:rPr>
              <a:t>We will work with the </a:t>
            </a:r>
            <a:r>
              <a:rPr lang="en-US" dirty="0" err="1" smtClean="0">
                <a:solidFill>
                  <a:schemeClr val="bg1"/>
                </a:solidFill>
              </a:rPr>
              <a:t>TrieLexicon</a:t>
            </a:r>
            <a:r>
              <a:rPr lang="en-US" dirty="0" smtClean="0">
                <a:solidFill>
                  <a:schemeClr val="bg1"/>
                </a:solidFill>
              </a:rPr>
              <a:t> implementation today</a:t>
            </a:r>
          </a:p>
          <a:p>
            <a:pPr lvl="1"/>
            <a:r>
              <a:rPr lang="en-US" dirty="0" err="1" smtClean="0"/>
              <a:t>IWordOnBoardFinder</a:t>
            </a:r>
            <a:r>
              <a:rPr lang="en-US" dirty="0" smtClean="0"/>
              <a:t>: searches for all valid words on a given board; used by computer after player completes turn</a:t>
            </a:r>
          </a:p>
          <a:p>
            <a:pPr lvl="2"/>
            <a:r>
              <a:rPr lang="en-US" dirty="0" smtClean="0">
                <a:solidFill>
                  <a:schemeClr val="bg1"/>
                </a:solidFill>
              </a:rPr>
              <a:t>We will work with the </a:t>
            </a:r>
            <a:r>
              <a:rPr lang="en-US" dirty="0" err="1" smtClean="0">
                <a:solidFill>
                  <a:schemeClr val="bg1"/>
                </a:solidFill>
              </a:rPr>
              <a:t>GoodWordOnBoardFinder</a:t>
            </a:r>
            <a:r>
              <a:rPr lang="en-US" dirty="0" smtClean="0">
                <a:solidFill>
                  <a:schemeClr val="bg1"/>
                </a:solidFill>
              </a:rPr>
              <a:t> implementation today</a:t>
            </a:r>
          </a:p>
          <a:p>
            <a:pPr lvl="1"/>
            <a:r>
              <a:rPr lang="en-US" dirty="0" smtClean="0">
                <a:solidFill>
                  <a:schemeClr val="bg1"/>
                </a:solidFill>
              </a:rPr>
              <a:t>Other classes not needed for this recitation but important for the actual assignment…</a:t>
            </a:r>
            <a:endParaRPr lang="en-US" dirty="0">
              <a:solidFill>
                <a:schemeClr val="bg1"/>
              </a:solidFill>
            </a:endParaRPr>
          </a:p>
        </p:txBody>
      </p:sp>
    </p:spTree>
    <p:extLst>
      <p:ext uri="{BB962C8B-B14F-4D97-AF65-F5344CB8AC3E}">
        <p14:creationId xmlns:p14="http://schemas.microsoft.com/office/powerpoint/2010/main" val="281222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Intro</a:t>
            </a:r>
            <a:endParaRPr lang="en-US" dirty="0"/>
          </a:p>
        </p:txBody>
      </p:sp>
      <p:sp>
        <p:nvSpPr>
          <p:cNvPr id="3" name="Content Placeholder 2"/>
          <p:cNvSpPr>
            <a:spLocks noGrp="1"/>
          </p:cNvSpPr>
          <p:nvPr>
            <p:ph idx="1"/>
          </p:nvPr>
        </p:nvSpPr>
        <p:spPr/>
        <p:txBody>
          <a:bodyPr/>
          <a:lstStyle/>
          <a:p>
            <a:r>
              <a:rPr lang="en-US" dirty="0" smtClean="0"/>
              <a:t>Two questions we will address:</a:t>
            </a:r>
          </a:p>
          <a:p>
            <a:pPr lvl="1"/>
            <a:r>
              <a:rPr lang="en-US" dirty="0" smtClean="0"/>
              <a:t>How can we represent our lexicon, i.e. the list of all valid words?</a:t>
            </a:r>
          </a:p>
          <a:p>
            <a:pPr lvl="1"/>
            <a:r>
              <a:rPr lang="en-US" dirty="0" smtClean="0"/>
              <a:t>How can we recursively search the board to find all valid words on the board?</a:t>
            </a:r>
            <a:endParaRPr lang="en-US" dirty="0"/>
          </a:p>
        </p:txBody>
      </p:sp>
    </p:spTree>
    <p:extLst>
      <p:ext uri="{BB962C8B-B14F-4D97-AF65-F5344CB8AC3E}">
        <p14:creationId xmlns:p14="http://schemas.microsoft.com/office/powerpoint/2010/main" val="1887971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a:t>
            </a:r>
            <a:endParaRPr lang="en-US" dirty="0"/>
          </a:p>
        </p:txBody>
      </p:sp>
      <p:sp>
        <p:nvSpPr>
          <p:cNvPr id="3" name="Content Placeholder 2"/>
          <p:cNvSpPr>
            <a:spLocks noGrp="1"/>
          </p:cNvSpPr>
          <p:nvPr>
            <p:ph idx="1"/>
          </p:nvPr>
        </p:nvSpPr>
        <p:spPr/>
        <p:txBody>
          <a:bodyPr>
            <a:normAutofit lnSpcReduction="10000"/>
          </a:bodyPr>
          <a:lstStyle/>
          <a:p>
            <a:r>
              <a:rPr lang="en-US" dirty="0" smtClean="0"/>
              <a:t>First question: How to represent the lexicon?</a:t>
            </a:r>
          </a:p>
          <a:p>
            <a:r>
              <a:rPr lang="en-US" dirty="0" smtClean="0"/>
              <a:t>Consider a </a:t>
            </a:r>
            <a:r>
              <a:rPr lang="en-US" dirty="0" err="1" smtClean="0"/>
              <a:t>trie</a:t>
            </a:r>
            <a:r>
              <a:rPr lang="en-US" dirty="0" smtClean="0"/>
              <a:t>, utilized in TrieLexicon.java:</a:t>
            </a:r>
          </a:p>
          <a:p>
            <a:r>
              <a:rPr lang="en-US" dirty="0" smtClean="0"/>
              <a:t>This </a:t>
            </a:r>
            <a:r>
              <a:rPr lang="en-US" dirty="0" err="1" smtClean="0"/>
              <a:t>trie</a:t>
            </a:r>
            <a:r>
              <a:rPr lang="en-US" dirty="0" smtClean="0"/>
              <a:t> represents:</a:t>
            </a:r>
          </a:p>
          <a:p>
            <a:pPr lvl="1"/>
            <a:r>
              <a:rPr lang="en-US" dirty="0" smtClean="0"/>
              <a:t>Dog</a:t>
            </a:r>
          </a:p>
          <a:p>
            <a:pPr lvl="1"/>
            <a:r>
              <a:rPr lang="en-US" dirty="0" smtClean="0"/>
              <a:t>Dot</a:t>
            </a:r>
          </a:p>
          <a:p>
            <a:pPr lvl="1"/>
            <a:r>
              <a:rPr lang="en-US" dirty="0" smtClean="0"/>
              <a:t>Doting</a:t>
            </a:r>
          </a:p>
          <a:p>
            <a:pPr lvl="1"/>
            <a:r>
              <a:rPr lang="en-US" dirty="0" smtClean="0"/>
              <a:t>Drag</a:t>
            </a:r>
          </a:p>
          <a:p>
            <a:pPr lvl="1"/>
            <a:r>
              <a:rPr lang="en-US" dirty="0" smtClean="0"/>
              <a:t>Drastic</a:t>
            </a:r>
          </a:p>
          <a:p>
            <a:pPr lvl="1"/>
            <a:r>
              <a:rPr lang="en-US" dirty="0" smtClean="0"/>
              <a:t>Top</a:t>
            </a:r>
          </a:p>
          <a:p>
            <a:pPr lvl="1"/>
            <a:r>
              <a:rPr lang="en-US" dirty="0" smtClean="0"/>
              <a:t>Torn</a:t>
            </a:r>
          </a:p>
          <a:p>
            <a:pPr lvl="1"/>
            <a:r>
              <a:rPr lang="en-US" dirty="0" smtClean="0"/>
              <a:t>Trap</a:t>
            </a:r>
          </a:p>
          <a:p>
            <a:endParaRPr lang="en-US" dirty="0"/>
          </a:p>
        </p:txBody>
      </p:sp>
      <p:pic>
        <p:nvPicPr>
          <p:cNvPr id="1026" name="Picture 2" descr="*t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531" y="2057400"/>
            <a:ext cx="3718256"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64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Tries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This </a:t>
            </a:r>
            <a:r>
              <a:rPr lang="en-US" dirty="0" err="1" smtClean="0"/>
              <a:t>trie</a:t>
            </a:r>
            <a:r>
              <a:rPr lang="en-US" dirty="0" smtClean="0"/>
              <a:t> supports queries (add, contains, delete) in O(w) time for words of length w.</a:t>
            </a:r>
          </a:p>
          <a:p>
            <a:r>
              <a:rPr lang="en-US" dirty="0" smtClean="0"/>
              <a:t>Each node in a </a:t>
            </a:r>
            <a:r>
              <a:rPr lang="en-US" dirty="0" err="1" smtClean="0"/>
              <a:t>trie</a:t>
            </a:r>
            <a:r>
              <a:rPr lang="en-US" dirty="0" smtClean="0"/>
              <a:t> has one </a:t>
            </a:r>
            <a:r>
              <a:rPr lang="en-US" dirty="0" err="1" smtClean="0"/>
              <a:t>subtrie</a:t>
            </a:r>
            <a:r>
              <a:rPr lang="en-US" dirty="0" smtClean="0"/>
              <a:t> for every letter than can possibly follow it</a:t>
            </a:r>
          </a:p>
          <a:p>
            <a:pPr lvl="1"/>
            <a:r>
              <a:rPr lang="en-US" dirty="0" smtClean="0"/>
              <a:t>For instance, to add ‘duke’ we would add a ‘u’ child to the existing ‘d’ node</a:t>
            </a:r>
          </a:p>
          <a:p>
            <a:r>
              <a:rPr lang="en-US" dirty="0" smtClean="0"/>
              <a:t>Red dots indicate nodes holding the final letter of a word</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dirty="0"/>
          </a:p>
        </p:txBody>
      </p:sp>
      <p:pic>
        <p:nvPicPr>
          <p:cNvPr id="6" name="Picture 2" descr="*tr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914400"/>
            <a:ext cx="4038601" cy="521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952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a:t>
            </a:r>
            <a:r>
              <a:rPr lang="en-US" dirty="0" err="1" smtClean="0"/>
              <a:t>Trie</a:t>
            </a:r>
            <a:r>
              <a:rPr lang="en-US" dirty="0" smtClean="0"/>
              <a:t> Add</a:t>
            </a:r>
            <a:endParaRPr lang="en-US" dirty="0"/>
          </a:p>
        </p:txBody>
      </p:sp>
      <p:sp>
        <p:nvSpPr>
          <p:cNvPr id="4" name="Content Placeholder 3"/>
          <p:cNvSpPr>
            <a:spLocks noGrp="1"/>
          </p:cNvSpPr>
          <p:nvPr>
            <p:ph sz="half" idx="2"/>
          </p:nvPr>
        </p:nvSpPr>
        <p:spPr/>
        <p:txBody>
          <a:bodyPr>
            <a:normAutofit fontScale="70000" lnSpcReduction="20000"/>
          </a:bodyPr>
          <a:lstStyle/>
          <a:p>
            <a:endParaRPr lang="en-US" dirty="0"/>
          </a:p>
        </p:txBody>
      </p:sp>
      <p:pic>
        <p:nvPicPr>
          <p:cNvPr id="6" name="Picture 2" descr="*t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14400"/>
            <a:ext cx="4038600" cy="55625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1"/>
          </p:nvPr>
        </p:nvSpPr>
        <p:spPr>
          <a:xfrm>
            <a:off x="457200" y="914400"/>
            <a:ext cx="4038600" cy="556260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70000" lnSpcReduction="20000"/>
          </a:bodyPr>
          <a:lstStyle/>
          <a:p>
            <a:pPr marL="0" indent="0">
              <a:buNone/>
              <a:tabLst>
                <a:tab pos="461963" algn="l"/>
              </a:tabLst>
            </a:pP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add(String s)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t = </a:t>
            </a:r>
            <a:r>
              <a:rPr lang="en-US" dirty="0" err="1" smtClean="0">
                <a:ln w="0"/>
                <a:solidFill>
                  <a:schemeClr val="tx1"/>
                </a:solidFill>
                <a:effectLst>
                  <a:outerShdw blurRad="38100" dist="19050" dir="2700000" algn="tl" rotWithShape="0">
                    <a:schemeClr val="dk1">
                      <a:alpha val="40000"/>
                    </a:schemeClr>
                  </a:outerShdw>
                </a:effectLst>
              </a:rPr>
              <a:t>myRoot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k=0; k&lt;</a:t>
            </a:r>
            <a:r>
              <a:rPr lang="en-US" dirty="0" err="1" smtClean="0">
                <a:ln w="0"/>
                <a:solidFill>
                  <a:schemeClr val="tx1"/>
                </a:solidFill>
                <a:effectLst>
                  <a:outerShdw blurRad="38100" dist="19050" dir="2700000" algn="tl" rotWithShape="0">
                    <a:schemeClr val="dk1">
                      <a:alpha val="40000"/>
                    </a:schemeClr>
                  </a:outerShdw>
                </a:effectLst>
              </a:rPr>
              <a:t>s.length</a:t>
            </a:r>
            <a:r>
              <a:rPr lang="en-US" dirty="0" smtClean="0">
                <a:ln w="0"/>
                <a:solidFill>
                  <a:schemeClr val="tx1"/>
                </a:solidFill>
                <a:effectLst>
                  <a:outerShdw blurRad="38100" dist="19050" dir="2700000" algn="tl" rotWithShape="0">
                    <a:schemeClr val="dk1">
                      <a:alpha val="40000"/>
                    </a:schemeClr>
                  </a:outerShdw>
                </a:effectLst>
              </a:rPr>
              <a:t>(); k++)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char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s.charAt</a:t>
            </a:r>
            <a:r>
              <a:rPr lang="en-US" dirty="0" smtClean="0">
                <a:ln w="0"/>
                <a:solidFill>
                  <a:schemeClr val="tx1"/>
                </a:solidFill>
                <a:effectLst>
                  <a:outerShdw blurRad="38100" dist="19050" dir="2700000" algn="tl" rotWithShape="0">
                    <a:schemeClr val="dk1">
                      <a:alpha val="40000"/>
                    </a:schemeClr>
                  </a:outerShdw>
                </a:effectLst>
              </a:rPr>
              <a:t>(k);</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child = </a:t>
            </a:r>
            <a:r>
              <a:rPr lang="en-US" dirty="0" err="1" smtClean="0">
                <a:ln w="0"/>
                <a:solidFill>
                  <a:schemeClr val="tx1"/>
                </a:solidFill>
                <a:effectLst>
                  <a:outerShdw blurRad="38100" dist="19050" dir="2700000" algn="tl" rotWithShape="0">
                    <a:schemeClr val="dk1">
                      <a:alpha val="40000"/>
                    </a:schemeClr>
                  </a:outerShdw>
                </a:effectLst>
              </a:rPr>
              <a:t>t.children.get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(child == null)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child = new Node(</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t.children.put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child);</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t = child;</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 true; // mark as word</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mySize</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true;</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false; //word already in </a:t>
            </a:r>
            <a:r>
              <a:rPr lang="en-US" dirty="0" err="1" smtClean="0">
                <a:ln w="0"/>
                <a:solidFill>
                  <a:schemeClr val="tx1"/>
                </a:solidFill>
                <a:effectLst>
                  <a:outerShdw blurRad="38100" dist="19050" dir="2700000" algn="tl" rotWithShape="0">
                    <a:schemeClr val="dk1">
                      <a:alpha val="40000"/>
                    </a:schemeClr>
                  </a:outerShdw>
                </a:effectLst>
              </a:rPr>
              <a:t>trie</a:t>
            </a: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60519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Boggle </a:t>
            </a:r>
            <a:r>
              <a:rPr lang="en-US" dirty="0" err="1" smtClean="0"/>
              <a:t>Trie</a:t>
            </a:r>
            <a:r>
              <a:rPr lang="en-US" dirty="0" smtClean="0"/>
              <a:t> </a:t>
            </a:r>
            <a:r>
              <a:rPr lang="en-US" dirty="0" err="1" smtClean="0"/>
              <a:t>WordStatus</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dirty="0"/>
          </a:p>
        </p:txBody>
      </p:sp>
      <p:pic>
        <p:nvPicPr>
          <p:cNvPr id="6" name="Picture 2" descr="*t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14400"/>
            <a:ext cx="4038600" cy="55625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1"/>
          </p:nvPr>
        </p:nvSpPr>
        <p:spPr>
          <a:xfrm>
            <a:off x="457200" y="914400"/>
            <a:ext cx="4038600" cy="5562600"/>
          </a:xfrm>
          <a:prstGeom prst="rect">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77500" lnSpcReduction="20000"/>
          </a:bodyPr>
          <a:lstStyle/>
          <a:p>
            <a:pPr marL="0" indent="0">
              <a:buNone/>
              <a:tabLst>
                <a:tab pos="461963" algn="l"/>
              </a:tabLst>
            </a:pPr>
            <a:r>
              <a:rPr lang="en-US" dirty="0" err="1" smtClean="0">
                <a:ln w="0"/>
                <a:solidFill>
                  <a:schemeClr val="tx1"/>
                </a:solidFill>
                <a:effectLst>
                  <a:outerShdw blurRad="38100" dist="19050" dir="2700000" algn="tl" rotWithShape="0">
                    <a:schemeClr val="dk1">
                      <a:alpha val="40000"/>
                    </a:schemeClr>
                  </a:outerShdw>
                </a:effectLst>
              </a:rPr>
              <a:t>LexStatus</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wordStatus</a:t>
            </a:r>
            <a:r>
              <a:rPr lang="en-US" dirty="0" smtClean="0">
                <a:ln w="0"/>
                <a:solidFill>
                  <a:schemeClr val="tx1"/>
                </a:solidFill>
                <a:effectLst>
                  <a:outerShdw blurRad="38100" dist="19050" dir="2700000" algn="tl" rotWithShape="0">
                    <a:schemeClr val="dk1">
                      <a:alpha val="40000"/>
                    </a:schemeClr>
                  </a:outerShdw>
                </a:effectLst>
              </a:rPr>
              <a:t>(String s)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Node t = </a:t>
            </a:r>
            <a:r>
              <a:rPr lang="en-US" dirty="0" err="1" smtClean="0">
                <a:ln w="0"/>
                <a:solidFill>
                  <a:schemeClr val="tx1"/>
                </a:solidFill>
                <a:effectLst>
                  <a:outerShdw blurRad="38100" dist="19050" dir="2700000" algn="tl" rotWithShape="0">
                    <a:schemeClr val="dk1">
                      <a:alpha val="40000"/>
                    </a:schemeClr>
                  </a:outerShdw>
                </a:effectLst>
              </a:rPr>
              <a:t>myRoot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for (</a:t>
            </a:r>
            <a:r>
              <a:rPr lang="en-US" dirty="0" err="1" smtClean="0">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k=0; k&lt;</a:t>
            </a:r>
            <a:r>
              <a:rPr lang="en-US" dirty="0" err="1" smtClean="0">
                <a:ln w="0"/>
                <a:solidFill>
                  <a:schemeClr val="tx1"/>
                </a:solidFill>
                <a:effectLst>
                  <a:outerShdw blurRad="38100" dist="19050" dir="2700000" algn="tl" rotWithShape="0">
                    <a:schemeClr val="dk1">
                      <a:alpha val="40000"/>
                    </a:schemeClr>
                  </a:outerShdw>
                </a:effectLst>
              </a:rPr>
              <a:t>s.length</a:t>
            </a:r>
            <a:r>
              <a:rPr lang="en-US" dirty="0" smtClean="0">
                <a:ln w="0"/>
                <a:solidFill>
                  <a:schemeClr val="tx1"/>
                </a:solidFill>
                <a:effectLst>
                  <a:outerShdw blurRad="38100" dist="19050" dir="2700000" algn="tl" rotWithShape="0">
                    <a:schemeClr val="dk1">
                      <a:alpha val="40000"/>
                    </a:schemeClr>
                  </a:outerShdw>
                </a:effectLst>
              </a:rPr>
              <a:t>(); k++)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char </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s.charAt</a:t>
            </a:r>
            <a:r>
              <a:rPr lang="en-US" dirty="0" smtClean="0">
                <a:ln w="0"/>
                <a:solidFill>
                  <a:schemeClr val="tx1"/>
                </a:solidFill>
                <a:effectLst>
                  <a:outerShdw blurRad="38100" dist="19050" dir="2700000" algn="tl" rotWithShape="0">
                    <a:schemeClr val="dk1">
                      <a:alpha val="40000"/>
                    </a:schemeClr>
                  </a:outerShdw>
                </a:effectLst>
              </a:rPr>
              <a:t>(k);</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t = </a:t>
            </a:r>
            <a:r>
              <a:rPr lang="en-US" dirty="0" err="1" smtClean="0">
                <a:ln w="0"/>
                <a:solidFill>
                  <a:schemeClr val="tx1"/>
                </a:solidFill>
                <a:effectLst>
                  <a:outerShdw blurRad="38100" dist="19050" dir="2700000" algn="tl" rotWithShape="0">
                    <a:schemeClr val="dk1">
                      <a:alpha val="40000"/>
                    </a:schemeClr>
                  </a:outerShdw>
                </a:effectLst>
              </a:rPr>
              <a:t>t.children.get</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ch</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if (t == null)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LexStatus.NOT_WORD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a:t>
            </a:r>
            <a:r>
              <a:rPr lang="en-US" dirty="0" err="1" smtClean="0">
                <a:ln w="0"/>
                <a:solidFill>
                  <a:schemeClr val="tx1"/>
                </a:solidFill>
                <a:effectLst>
                  <a:outerShdw blurRad="38100" dist="19050" dir="2700000" algn="tl" rotWithShape="0">
                    <a:schemeClr val="dk1">
                      <a:alpha val="40000"/>
                    </a:schemeClr>
                  </a:outerShdw>
                </a:effectLst>
              </a:rPr>
              <a:t>t.isWord</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LexStatus.WORD</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else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LexStatus.PREFIX</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26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1908</Words>
  <Application>Microsoft Office PowerPoint</Application>
  <PresentationFormat>On-screen Show (4:3)</PresentationFormat>
  <Paragraphs>249</Paragraphs>
  <Slides>19</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Compsci 201 Recitation 10</vt:lpstr>
      <vt:lpstr>In this Recitation</vt:lpstr>
      <vt:lpstr>Boggle Intro</vt:lpstr>
      <vt:lpstr>Boggle Intro</vt:lpstr>
      <vt:lpstr>Boggle Intro</vt:lpstr>
      <vt:lpstr>Boggle Tries</vt:lpstr>
      <vt:lpstr>Boggle Tries</vt:lpstr>
      <vt:lpstr>Boggle Trie Add</vt:lpstr>
      <vt:lpstr>Boggle Trie WordStatus</vt:lpstr>
      <vt:lpstr>Boggle Tries – Answer #1</vt:lpstr>
      <vt:lpstr>Boggle Tries – Answer #2</vt:lpstr>
      <vt:lpstr>Boggle Tries – Answer #3</vt:lpstr>
      <vt:lpstr>Boggle Tries – Answer #4</vt:lpstr>
      <vt:lpstr>Boggle Tries – Answer #5</vt:lpstr>
      <vt:lpstr>Boggle Recursion</vt:lpstr>
      <vt:lpstr>Boggle Recursion</vt:lpstr>
      <vt:lpstr>Boggle Recursion</vt:lpstr>
      <vt:lpstr>Boggle Recursion – Answer #6-11</vt:lpstr>
      <vt:lpstr>Have a good weekend!</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Compsci 201 Midterm 2 Review</dc:title>
  <dc:creator>James Wei (jamwei)</dc:creator>
  <cp:lastModifiedBy>James Wei</cp:lastModifiedBy>
  <cp:revision>114</cp:revision>
  <dcterms:created xsi:type="dcterms:W3CDTF">2013-03-26T16:02:40Z</dcterms:created>
  <dcterms:modified xsi:type="dcterms:W3CDTF">2013-10-30T08:08:34Z</dcterms:modified>
</cp:coreProperties>
</file>