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6" r:id="rId4"/>
    <p:sldId id="278" r:id="rId5"/>
    <p:sldId id="279" r:id="rId6"/>
    <p:sldId id="280" r:id="rId7"/>
    <p:sldId id="281" r:id="rId8"/>
    <p:sldId id="282" r:id="rId9"/>
    <p:sldId id="284" r:id="rId10"/>
    <p:sldId id="286" r:id="rId11"/>
    <p:sldId id="285"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20" autoAdjust="0"/>
  </p:normalViewPr>
  <p:slideViewPr>
    <p:cSldViewPr>
      <p:cViewPr varScale="1">
        <p:scale>
          <a:sx n="94" d="100"/>
          <a:sy n="94" d="100"/>
        </p:scale>
        <p:origin x="201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5C9141-8E4F-4250-A796-63A50EABB172}" type="datetimeFigureOut">
              <a:rPr lang="en-US" smtClean="0"/>
              <a:t>11/7/2013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577731-BE32-4C86-AB6B-B991B76F6D19}" type="slidenum">
              <a:rPr lang="en-US" smtClean="0"/>
              <a:t>‹#›</a:t>
            </a:fld>
            <a:endParaRPr lang="en-US"/>
          </a:p>
        </p:txBody>
      </p:sp>
    </p:spTree>
    <p:extLst>
      <p:ext uri="{BB962C8B-B14F-4D97-AF65-F5344CB8AC3E}">
        <p14:creationId xmlns:p14="http://schemas.microsoft.com/office/powerpoint/2010/main" val="1066813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577731-BE32-4C86-AB6B-B991B76F6D19}" type="slidenum">
              <a:rPr lang="en-US" smtClean="0"/>
              <a:t>3</a:t>
            </a:fld>
            <a:endParaRPr lang="en-US"/>
          </a:p>
        </p:txBody>
      </p:sp>
    </p:spTree>
    <p:extLst>
      <p:ext uri="{BB962C8B-B14F-4D97-AF65-F5344CB8AC3E}">
        <p14:creationId xmlns:p14="http://schemas.microsoft.com/office/powerpoint/2010/main" val="2429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577731-BE32-4C86-AB6B-B991B76F6D19}" type="slidenum">
              <a:rPr lang="en-US" smtClean="0"/>
              <a:t>12</a:t>
            </a:fld>
            <a:endParaRPr lang="en-US"/>
          </a:p>
        </p:txBody>
      </p:sp>
    </p:spTree>
    <p:extLst>
      <p:ext uri="{BB962C8B-B14F-4D97-AF65-F5344CB8AC3E}">
        <p14:creationId xmlns:p14="http://schemas.microsoft.com/office/powerpoint/2010/main" val="3182742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577731-BE32-4C86-AB6B-B991B76F6D19}" type="slidenum">
              <a:rPr lang="en-US" smtClean="0"/>
              <a:t>4</a:t>
            </a:fld>
            <a:endParaRPr lang="en-US"/>
          </a:p>
        </p:txBody>
      </p:sp>
    </p:spTree>
    <p:extLst>
      <p:ext uri="{BB962C8B-B14F-4D97-AF65-F5344CB8AC3E}">
        <p14:creationId xmlns:p14="http://schemas.microsoft.com/office/powerpoint/2010/main" val="1823757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577731-BE32-4C86-AB6B-B991B76F6D19}" type="slidenum">
              <a:rPr lang="en-US" smtClean="0"/>
              <a:t>5</a:t>
            </a:fld>
            <a:endParaRPr lang="en-US"/>
          </a:p>
        </p:txBody>
      </p:sp>
    </p:spTree>
    <p:extLst>
      <p:ext uri="{BB962C8B-B14F-4D97-AF65-F5344CB8AC3E}">
        <p14:creationId xmlns:p14="http://schemas.microsoft.com/office/powerpoint/2010/main" val="2100970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 What is the recurrence relation for height? In writing the recurrence let T(n) be the complexity of calling height with an n-node tree. Assume trees are roughly balanced so that there are about n/2 nodes in each </a:t>
            </a:r>
            <a:r>
              <a:rPr lang="en-US" sz="1200" b="0" i="0" kern="1200" dirty="0" err="1" smtClean="0">
                <a:solidFill>
                  <a:schemeClr val="tx1"/>
                </a:solidFill>
                <a:effectLst/>
                <a:latin typeface="+mn-lt"/>
                <a:ea typeface="+mn-ea"/>
                <a:cs typeface="+mn-cs"/>
              </a:rPr>
              <a:t>subtree</a:t>
            </a:r>
            <a:r>
              <a:rPr lang="en-US" sz="1200" b="0" i="0" kern="1200" dirty="0" smtClean="0">
                <a:solidFill>
                  <a:schemeClr val="tx1"/>
                </a:solidFill>
                <a:effectLst/>
                <a:latin typeface="+mn-lt"/>
                <a:ea typeface="+mn-ea"/>
                <a:cs typeface="+mn-cs"/>
              </a:rPr>
              <a:t>. What is the recurrence if the tree is completely unbalanced, e.g., all nodes in the left sub-tree?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a:t>
            </a:r>
            <a:r>
              <a:rPr lang="en-US" sz="1200" b="0" i="0" kern="1200" baseline="0" dirty="0" smtClean="0">
                <a:solidFill>
                  <a:schemeClr val="tx1"/>
                </a:solidFill>
                <a:effectLst/>
                <a:latin typeface="+mn-lt"/>
                <a:ea typeface="+mn-ea"/>
                <a:cs typeface="+mn-cs"/>
              </a:rPr>
              <a:t> Recurrence relation for height is T(n) = 2*T(n/2) + O(1) = O(n) if tree is roughly balanced; if completely unbalanced recurrence relation for height is T(n) = T(n-1) </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O(1) = O(n)</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2) The method diameter as written above </a:t>
            </a:r>
            <a:r>
              <a:rPr lang="en-US" sz="1200" b="1" i="0" kern="1200" dirty="0" smtClean="0">
                <a:solidFill>
                  <a:schemeClr val="tx1"/>
                </a:solidFill>
                <a:effectLst/>
                <a:latin typeface="+mn-lt"/>
                <a:ea typeface="+mn-ea"/>
                <a:cs typeface="+mn-cs"/>
              </a:rPr>
              <a:t>does not</a:t>
            </a:r>
            <a:r>
              <a:rPr lang="en-US" sz="1200" b="0" i="0" kern="1200" dirty="0" smtClean="0">
                <a:solidFill>
                  <a:schemeClr val="tx1"/>
                </a:solidFill>
                <a:effectLst/>
                <a:latin typeface="+mn-lt"/>
                <a:ea typeface="+mn-ea"/>
                <a:cs typeface="+mn-cs"/>
              </a:rPr>
              <a:t> run in O(n) time. Write a recurrence for this implementation and what the solution to the recurrence is. Assume trees are roughly balanced in writing the recurrence.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T(n) = O(1) + 2*T(n/2)</a:t>
            </a:r>
            <a:r>
              <a:rPr lang="en-US" sz="1200" b="0" i="0" kern="1200" baseline="0" dirty="0" smtClean="0">
                <a:solidFill>
                  <a:schemeClr val="tx1"/>
                </a:solidFill>
                <a:effectLst/>
                <a:latin typeface="+mn-lt"/>
                <a:ea typeface="+mn-ea"/>
                <a:cs typeface="+mn-cs"/>
              </a:rPr>
              <a:t> + 2*O(n) = O(n log n</a:t>
            </a:r>
            <a:r>
              <a:rPr lang="en-US" sz="1200" b="0" i="0" kern="1200" baseline="0" dirty="0" smtClean="0">
                <a:solidFill>
                  <a:schemeClr val="tx1"/>
                </a:solidFill>
                <a:effectLst/>
                <a:latin typeface="+mn-lt"/>
                <a:ea typeface="+mn-ea"/>
                <a:cs typeface="+mn-cs"/>
              </a:rPr>
              <a:t>) -- balanced</a:t>
            </a:r>
          </a:p>
          <a:p>
            <a:r>
              <a:rPr lang="en-US" sz="1200" b="0" i="0" kern="1200" baseline="0" dirty="0" smtClean="0">
                <a:solidFill>
                  <a:schemeClr val="tx1"/>
                </a:solidFill>
                <a:effectLst/>
                <a:latin typeface="+mn-lt"/>
                <a:ea typeface="+mn-ea"/>
                <a:cs typeface="+mn-cs"/>
              </a:rPr>
              <a:t>T(n) = O(1) + T(n-1) + 2*O(n) = O(n^2) -- unbalanced</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6577731-BE32-4C86-AB6B-B991B76F6D19}" type="slidenum">
              <a:rPr lang="en-US" smtClean="0"/>
              <a:t>6</a:t>
            </a:fld>
            <a:endParaRPr lang="en-US"/>
          </a:p>
        </p:txBody>
      </p:sp>
    </p:spTree>
    <p:extLst>
      <p:ext uri="{BB962C8B-B14F-4D97-AF65-F5344CB8AC3E}">
        <p14:creationId xmlns:p14="http://schemas.microsoft.com/office/powerpoint/2010/main" val="1683087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3) We can write a version of </a:t>
            </a:r>
            <a:r>
              <a:rPr lang="en-US" dirty="0" smtClean="0"/>
              <a:t>diameter</a:t>
            </a:r>
            <a:r>
              <a:rPr lang="en-US" sz="1200" b="0" i="0" kern="1200" dirty="0" smtClean="0">
                <a:solidFill>
                  <a:schemeClr val="tx1"/>
                </a:solidFill>
                <a:effectLst/>
                <a:latin typeface="+mn-lt"/>
                <a:ea typeface="+mn-ea"/>
                <a:cs typeface="+mn-cs"/>
              </a:rPr>
              <a:t> that runs in O(n) time. The recursion must return both the diameter and height of the left and right </a:t>
            </a:r>
            <a:r>
              <a:rPr lang="en-US" sz="1200" b="0" i="0" kern="1200" dirty="0" err="1" smtClean="0">
                <a:solidFill>
                  <a:schemeClr val="tx1"/>
                </a:solidFill>
                <a:effectLst/>
                <a:latin typeface="+mn-lt"/>
                <a:ea typeface="+mn-ea"/>
                <a:cs typeface="+mn-cs"/>
              </a:rPr>
              <a:t>subtree</a:t>
            </a:r>
            <a:r>
              <a:rPr lang="en-US" sz="1200" b="0" i="0" kern="1200" dirty="0" smtClean="0">
                <a:solidFill>
                  <a:schemeClr val="tx1"/>
                </a:solidFill>
                <a:effectLst/>
                <a:latin typeface="+mn-lt"/>
                <a:ea typeface="+mn-ea"/>
                <a:cs typeface="+mn-cs"/>
              </a:rPr>
              <a:t> in one call. To get two values we'll use an array in which the height is stored at index 0 and the diameter at index 1. A helper method is used as shown below. This method is O(n) because there is O(1) work done in addition to the two recursive calls. Fill in the missing code in </a:t>
            </a:r>
            <a:r>
              <a:rPr lang="en-US" sz="1200" b="0" i="0" kern="1200" dirty="0" err="1" smtClean="0">
                <a:solidFill>
                  <a:schemeClr val="tx1"/>
                </a:solidFill>
                <a:effectLst/>
                <a:latin typeface="+mn-lt"/>
                <a:ea typeface="+mn-ea"/>
                <a:cs typeface="+mn-cs"/>
              </a:rPr>
              <a:t>diameterHelper</a:t>
            </a:r>
            <a:r>
              <a:rPr lang="en-US" sz="1200" b="0" i="0" kern="1200" dirty="0" smtClean="0">
                <a:solidFill>
                  <a:schemeClr val="tx1"/>
                </a:solidFill>
                <a:effectLst/>
                <a:latin typeface="+mn-lt"/>
                <a:ea typeface="+mn-ea"/>
                <a:cs typeface="+mn-cs"/>
              </a:rPr>
              <a:t> so that it works as intended.</a:t>
            </a:r>
          </a:p>
          <a:p>
            <a:endParaRPr lang="en-US" dirty="0" smtClean="0"/>
          </a:p>
          <a:p>
            <a:r>
              <a:rPr lang="en-US" dirty="0" smtClean="0"/>
              <a:t>A:</a:t>
            </a:r>
          </a:p>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public </a:t>
            </a:r>
            <a:r>
              <a:rPr lang="en-US" dirty="0" err="1" smtClean="0">
                <a:ln w="0"/>
                <a:solidFill>
                  <a:schemeClr val="tx1"/>
                </a:solidFill>
                <a:effectLst>
                  <a:outerShdw blurRad="38100" dist="19050" dir="2700000" algn="tl" rotWithShape="0">
                    <a:schemeClr val="dk1">
                      <a:alpha val="40000"/>
                    </a:schemeClr>
                  </a:outerShdw>
                </a:effectLst>
              </a:rPr>
              <a:t>int</a:t>
            </a: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diameterHelper</a:t>
            </a:r>
            <a:r>
              <a:rPr lang="en-US" dirty="0" smtClean="0">
                <a:ln w="0"/>
                <a:solidFill>
                  <a:schemeClr val="tx1"/>
                </a:solidFill>
                <a:effectLst>
                  <a:outerShdw blurRad="38100" dist="19050" dir="2700000" algn="tl" rotWithShape="0">
                    <a:schemeClr val="dk1">
                      <a:alpha val="40000"/>
                    </a:schemeClr>
                  </a:outerShdw>
                </a:effectLst>
              </a:rPr>
              <a:t>(</a:t>
            </a:r>
            <a:r>
              <a:rPr lang="en-US" dirty="0" err="1" smtClean="0">
                <a:ln w="0"/>
                <a:solidFill>
                  <a:schemeClr val="tx1"/>
                </a:solidFill>
                <a:effectLst>
                  <a:outerShdw blurRad="38100" dist="19050" dir="2700000" algn="tl" rotWithShape="0">
                    <a:schemeClr val="dk1">
                      <a:alpha val="40000"/>
                    </a:schemeClr>
                  </a:outerShdw>
                </a:effectLst>
              </a:rPr>
              <a:t>IntTreeNode</a:t>
            </a:r>
            <a:r>
              <a:rPr lang="en-US" dirty="0" smtClean="0">
                <a:ln w="0"/>
                <a:solidFill>
                  <a:schemeClr val="tx1"/>
                </a:solidFill>
                <a:effectLst>
                  <a:outerShdw blurRad="38100" dist="19050" dir="2700000" algn="tl" rotWithShape="0">
                    <a:schemeClr val="dk1">
                      <a:alpha val="40000"/>
                    </a:schemeClr>
                  </a:outerShdw>
                </a:effectLst>
              </a:rPr>
              <a:t> t) {</a:t>
            </a:r>
          </a:p>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if (t == null) { return new </a:t>
            </a:r>
            <a:r>
              <a:rPr lang="en-US" dirty="0" err="1" smtClean="0">
                <a:ln w="0"/>
                <a:solidFill>
                  <a:schemeClr val="tx1"/>
                </a:solidFill>
                <a:effectLst>
                  <a:outerShdw blurRad="38100" dist="19050" dir="2700000" algn="tl" rotWithShape="0">
                    <a:schemeClr val="dk1">
                      <a:alpha val="40000"/>
                    </a:schemeClr>
                  </a:outerShdw>
                </a:effectLst>
              </a:rPr>
              <a:t>int</a:t>
            </a:r>
            <a:r>
              <a:rPr lang="en-US" dirty="0" smtClean="0">
                <a:ln w="0"/>
                <a:solidFill>
                  <a:schemeClr val="tx1"/>
                </a:solidFill>
                <a:effectLst>
                  <a:outerShdw blurRad="38100" dist="19050" dir="2700000" algn="tl" rotWithShape="0">
                    <a:schemeClr val="dk1">
                      <a:alpha val="40000"/>
                    </a:schemeClr>
                  </a:outerShdw>
                </a:effectLst>
              </a:rPr>
              <a:t>[]{0, 0}; }</a:t>
            </a:r>
          </a:p>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int</a:t>
            </a:r>
            <a:r>
              <a:rPr lang="en-US" dirty="0" smtClean="0">
                <a:ln w="0"/>
                <a:solidFill>
                  <a:schemeClr val="tx1"/>
                </a:solidFill>
                <a:effectLst>
                  <a:outerShdw blurRad="38100" dist="19050" dir="2700000" algn="tl" rotWithShape="0">
                    <a:schemeClr val="dk1">
                      <a:alpha val="40000"/>
                    </a:schemeClr>
                  </a:outerShdw>
                </a:effectLst>
              </a:rPr>
              <a:t>[] ret = new </a:t>
            </a:r>
            <a:r>
              <a:rPr lang="en-US" dirty="0" err="1" smtClean="0">
                <a:ln w="0"/>
                <a:solidFill>
                  <a:schemeClr val="tx1"/>
                </a:solidFill>
                <a:effectLst>
                  <a:outerShdw blurRad="38100" dist="19050" dir="2700000" algn="tl" rotWithShape="0">
                    <a:schemeClr val="dk1">
                      <a:alpha val="40000"/>
                    </a:schemeClr>
                  </a:outerShdw>
                </a:effectLst>
              </a:rPr>
              <a:t>int</a:t>
            </a:r>
            <a:r>
              <a:rPr lang="en-US" dirty="0" smtClean="0">
                <a:ln w="0"/>
                <a:solidFill>
                  <a:schemeClr val="tx1"/>
                </a:solidFill>
                <a:effectLst>
                  <a:outerShdw blurRad="38100" dist="19050" dir="2700000" algn="tl" rotWithShape="0">
                    <a:schemeClr val="dk1">
                      <a:alpha val="40000"/>
                    </a:schemeClr>
                  </a:outerShdw>
                </a:effectLst>
              </a:rPr>
              <a:t>[2]; // return this array</a:t>
            </a:r>
          </a:p>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int</a:t>
            </a:r>
            <a:r>
              <a:rPr lang="en-US" dirty="0" smtClean="0">
                <a:ln w="0"/>
                <a:solidFill>
                  <a:schemeClr val="tx1"/>
                </a:solidFill>
                <a:effectLst>
                  <a:outerShdw blurRad="38100" dist="19050" dir="2700000" algn="tl" rotWithShape="0">
                    <a:schemeClr val="dk1">
                      <a:alpha val="40000"/>
                    </a:schemeClr>
                  </a:outerShdw>
                </a:effectLst>
              </a:rPr>
              <a:t>[] left = </a:t>
            </a:r>
            <a:r>
              <a:rPr lang="en-US" dirty="0" err="1" smtClean="0">
                <a:ln w="0"/>
                <a:solidFill>
                  <a:schemeClr val="tx1"/>
                </a:solidFill>
                <a:effectLst>
                  <a:outerShdw blurRad="38100" dist="19050" dir="2700000" algn="tl" rotWithShape="0">
                    <a:schemeClr val="dk1">
                      <a:alpha val="40000"/>
                    </a:schemeClr>
                  </a:outerShdw>
                </a:effectLst>
              </a:rPr>
              <a:t>diameterHelper</a:t>
            </a:r>
            <a:r>
              <a:rPr lang="en-US" dirty="0" smtClean="0">
                <a:ln w="0"/>
                <a:solidFill>
                  <a:schemeClr val="tx1"/>
                </a:solidFill>
                <a:effectLst>
                  <a:outerShdw blurRad="38100" dist="19050" dir="2700000" algn="tl" rotWithShape="0">
                    <a:schemeClr val="dk1">
                      <a:alpha val="40000"/>
                    </a:schemeClr>
                  </a:outerShdw>
                </a:effectLst>
              </a:rPr>
              <a:t>(</a:t>
            </a:r>
            <a:r>
              <a:rPr lang="en-US" dirty="0" err="1" smtClean="0">
                <a:ln w="0"/>
                <a:solidFill>
                  <a:schemeClr val="tx1"/>
                </a:solidFill>
                <a:effectLst>
                  <a:outerShdw blurRad="38100" dist="19050" dir="2700000" algn="tl" rotWithShape="0">
                    <a:schemeClr val="dk1">
                      <a:alpha val="40000"/>
                    </a:schemeClr>
                  </a:outerShdw>
                </a:effectLst>
              </a:rPr>
              <a:t>t.left</a:t>
            </a:r>
            <a:r>
              <a:rPr lang="en-US" dirty="0" smtClean="0">
                <a:ln w="0"/>
                <a:solidFill>
                  <a:schemeClr val="tx1"/>
                </a:solidFill>
                <a:effectLst>
                  <a:outerShdw blurRad="38100" dist="19050" dir="2700000" algn="tl" rotWithShape="0">
                    <a:schemeClr val="dk1">
                      <a:alpha val="40000"/>
                    </a:schemeClr>
                  </a:outerShdw>
                </a:effectLst>
              </a:rPr>
              <a:t>);</a:t>
            </a:r>
          </a:p>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int</a:t>
            </a:r>
            <a:r>
              <a:rPr lang="en-US" dirty="0" smtClean="0">
                <a:ln w="0"/>
                <a:solidFill>
                  <a:schemeClr val="tx1"/>
                </a:solidFill>
                <a:effectLst>
                  <a:outerShdw blurRad="38100" dist="19050" dir="2700000" algn="tl" rotWithShape="0">
                    <a:schemeClr val="dk1">
                      <a:alpha val="40000"/>
                    </a:schemeClr>
                  </a:outerShdw>
                </a:effectLst>
              </a:rPr>
              <a:t>[] right = </a:t>
            </a:r>
            <a:r>
              <a:rPr lang="en-US" dirty="0" err="1" smtClean="0">
                <a:ln w="0"/>
                <a:solidFill>
                  <a:schemeClr val="tx1"/>
                </a:solidFill>
                <a:effectLst>
                  <a:outerShdw blurRad="38100" dist="19050" dir="2700000" algn="tl" rotWithShape="0">
                    <a:schemeClr val="dk1">
                      <a:alpha val="40000"/>
                    </a:schemeClr>
                  </a:outerShdw>
                </a:effectLst>
              </a:rPr>
              <a:t>diameterHelper</a:t>
            </a:r>
            <a:r>
              <a:rPr lang="en-US" dirty="0" smtClean="0">
                <a:ln w="0"/>
                <a:solidFill>
                  <a:schemeClr val="tx1"/>
                </a:solidFill>
                <a:effectLst>
                  <a:outerShdw blurRad="38100" dist="19050" dir="2700000" algn="tl" rotWithShape="0">
                    <a:schemeClr val="dk1">
                      <a:alpha val="40000"/>
                    </a:schemeClr>
                  </a:outerShdw>
                </a:effectLst>
              </a:rPr>
              <a:t>(</a:t>
            </a:r>
            <a:r>
              <a:rPr lang="en-US" dirty="0" err="1" smtClean="0">
                <a:ln w="0"/>
                <a:solidFill>
                  <a:schemeClr val="tx1"/>
                </a:solidFill>
                <a:effectLst>
                  <a:outerShdw blurRad="38100" dist="19050" dir="2700000" algn="tl" rotWithShape="0">
                    <a:schemeClr val="dk1">
                      <a:alpha val="40000"/>
                    </a:schemeClr>
                  </a:outerShdw>
                </a:effectLst>
              </a:rPr>
              <a:t>t.right</a:t>
            </a:r>
            <a:r>
              <a:rPr lang="en-US" dirty="0" smtClean="0">
                <a:ln w="0"/>
                <a:solidFill>
                  <a:schemeClr val="tx1"/>
                </a:solidFill>
                <a:effectLst>
                  <a:outerShdw blurRad="38100" dist="19050" dir="2700000" algn="tl" rotWithShape="0">
                    <a:schemeClr val="dk1">
                      <a:alpha val="40000"/>
                    </a:schemeClr>
                  </a:outerShdw>
                </a:effectLst>
              </a:rPr>
              <a:t>);</a:t>
            </a:r>
          </a:p>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ret[0] = 1 + </a:t>
            </a:r>
            <a:r>
              <a:rPr lang="en-US" dirty="0" err="1" smtClean="0">
                <a:ln w="0"/>
                <a:solidFill>
                  <a:schemeClr val="tx1"/>
                </a:solidFill>
                <a:effectLst>
                  <a:outerShdw blurRad="38100" dist="19050" dir="2700000" algn="tl" rotWithShape="0">
                    <a:schemeClr val="dk1">
                      <a:alpha val="40000"/>
                    </a:schemeClr>
                  </a:outerShdw>
                </a:effectLst>
              </a:rPr>
              <a:t>Math.max</a:t>
            </a:r>
            <a:r>
              <a:rPr lang="en-US" dirty="0" smtClean="0">
                <a:ln w="0"/>
                <a:solidFill>
                  <a:schemeClr val="tx1"/>
                </a:solidFill>
                <a:effectLst>
                  <a:outerShdw blurRad="38100" dist="19050" dir="2700000" algn="tl" rotWithShape="0">
                    <a:schemeClr val="dk1">
                      <a:alpha val="40000"/>
                    </a:schemeClr>
                  </a:outerShdw>
                </a:effectLst>
              </a:rPr>
              <a:t>(left[0], right[0]); // height</a:t>
            </a:r>
          </a:p>
          <a:p>
            <a:pPr marL="0" indent="0">
              <a:buNone/>
              <a:tabLst>
                <a:tab pos="461963" algn="l"/>
              </a:tabLst>
            </a:pPr>
            <a:endParaRPr lang="en-US" dirty="0" smtClean="0">
              <a:ln w="0"/>
              <a:solidFill>
                <a:schemeClr val="tx1"/>
              </a:solidFill>
              <a:effectLst>
                <a:outerShdw blurRad="38100" dist="19050" dir="2700000" algn="tl" rotWithShape="0">
                  <a:schemeClr val="dk1">
                    <a:alpha val="40000"/>
                  </a:schemeClr>
                </a:outerShdw>
              </a:effectLst>
            </a:endParaRPr>
          </a:p>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 rest of code to calculate ret[1] here</a:t>
            </a:r>
          </a:p>
          <a:p>
            <a:pPr marL="0" marR="0" indent="0" algn="l" defTabSz="914400" rtl="0" eaLnBrk="1" fontAlgn="auto" latinLnBrk="0" hangingPunct="1">
              <a:lnSpc>
                <a:spcPct val="100000"/>
              </a:lnSpc>
              <a:spcBef>
                <a:spcPts val="0"/>
              </a:spcBef>
              <a:spcAft>
                <a:spcPts val="0"/>
              </a:spcAft>
              <a:buClrTx/>
              <a:buSzTx/>
              <a:buFontTx/>
              <a:buNone/>
              <a:tabLst>
                <a:tab pos="461963" algn="l"/>
              </a:tabLst>
              <a:defRPr/>
            </a:pPr>
            <a:r>
              <a:rPr lang="en-US" i="0" dirty="0" smtClean="0">
                <a:ln w="0"/>
                <a:solidFill>
                  <a:schemeClr val="tx1"/>
                </a:solidFill>
                <a:effectLst>
                  <a:outerShdw blurRad="38100" dist="19050" dir="2700000" algn="tl" rotWithShape="0">
                    <a:schemeClr val="dk1">
                      <a:alpha val="40000"/>
                    </a:schemeClr>
                  </a:outerShdw>
                </a:effectLst>
              </a:rPr>
              <a:t>  </a:t>
            </a:r>
            <a:r>
              <a:rPr lang="en-US" sz="1200" i="0" kern="1200" dirty="0" smtClean="0">
                <a:solidFill>
                  <a:schemeClr val="tx1"/>
                </a:solidFill>
                <a:latin typeface="+mn-lt"/>
                <a:ea typeface="+mn-ea"/>
                <a:cs typeface="+mn-cs"/>
              </a:rPr>
              <a:t>ret[1] = </a:t>
            </a:r>
            <a:r>
              <a:rPr lang="en-US" sz="1200" i="0" kern="1200" dirty="0" err="1" smtClean="0">
                <a:solidFill>
                  <a:schemeClr val="tx1"/>
                </a:solidFill>
                <a:latin typeface="+mn-lt"/>
                <a:ea typeface="+mn-ea"/>
                <a:cs typeface="+mn-cs"/>
              </a:rPr>
              <a:t>Math.max</a:t>
            </a:r>
            <a:r>
              <a:rPr lang="en-US" sz="1200" i="0" kern="1200" dirty="0" smtClean="0">
                <a:solidFill>
                  <a:schemeClr val="tx1"/>
                </a:solidFill>
                <a:latin typeface="+mn-lt"/>
                <a:ea typeface="+mn-ea"/>
                <a:cs typeface="+mn-cs"/>
              </a:rPr>
              <a:t>(</a:t>
            </a:r>
            <a:r>
              <a:rPr lang="en-US" sz="1200" i="0" kern="1200" dirty="0" err="1" smtClean="0">
                <a:solidFill>
                  <a:schemeClr val="tx1"/>
                </a:solidFill>
                <a:latin typeface="+mn-lt"/>
                <a:ea typeface="+mn-ea"/>
                <a:cs typeface="+mn-cs"/>
              </a:rPr>
              <a:t>Math.max</a:t>
            </a:r>
            <a:r>
              <a:rPr lang="en-US" sz="1200" i="0" kern="1200" dirty="0" smtClean="0">
                <a:solidFill>
                  <a:schemeClr val="tx1"/>
                </a:solidFill>
                <a:latin typeface="+mn-lt"/>
                <a:ea typeface="+mn-ea"/>
                <a:cs typeface="+mn-cs"/>
              </a:rPr>
              <a:t>(left[1], right[1]), left[0] + right[0] + 1);</a:t>
            </a:r>
            <a:endParaRPr lang="en-US" dirty="0" smtClean="0">
              <a:ln w="0"/>
              <a:solidFill>
                <a:schemeClr val="tx1"/>
              </a:solidFill>
              <a:effectLst>
                <a:outerShdw blurRad="38100" dist="19050" dir="2700000" algn="tl" rotWithShape="0">
                  <a:schemeClr val="dk1">
                    <a:alpha val="40000"/>
                  </a:schemeClr>
                </a:outerShdw>
              </a:effectLst>
            </a:endParaRPr>
          </a:p>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6577731-BE32-4C86-AB6B-B991B76F6D19}" type="slidenum">
              <a:rPr lang="en-US" smtClean="0"/>
              <a:t>7</a:t>
            </a:fld>
            <a:endParaRPr lang="en-US"/>
          </a:p>
        </p:txBody>
      </p:sp>
    </p:spTree>
    <p:extLst>
      <p:ext uri="{BB962C8B-B14F-4D97-AF65-F5344CB8AC3E}">
        <p14:creationId xmlns:p14="http://schemas.microsoft.com/office/powerpoint/2010/main" val="923769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577731-BE32-4C86-AB6B-B991B76F6D19}" type="slidenum">
              <a:rPr lang="en-US" smtClean="0"/>
              <a:t>8</a:t>
            </a:fld>
            <a:endParaRPr lang="en-US"/>
          </a:p>
        </p:txBody>
      </p:sp>
    </p:spTree>
    <p:extLst>
      <p:ext uri="{BB962C8B-B14F-4D97-AF65-F5344CB8AC3E}">
        <p14:creationId xmlns:p14="http://schemas.microsoft.com/office/powerpoint/2010/main" val="287691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4) Two binary trees s and t are isomorphic if they have the same shape; the values stored in the nodes do not affect whether two trees are isomorphic. In the diagram below, the tree in the middle is not isomorphic to the other trees, but the tree on the right is isomorphic to the tree on the left. </a:t>
            </a:r>
            <a:r>
              <a:rPr lang="en-US" b="0" i="0" dirty="0" smtClean="0"/>
              <a:t/>
            </a:r>
            <a:br>
              <a:rPr lang="en-US" b="0" i="0" dirty="0" smtClean="0"/>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Write a method </a:t>
            </a:r>
            <a:r>
              <a:rPr lang="en-US" sz="1200" b="0" i="0" kern="1200" dirty="0" err="1" smtClean="0">
                <a:solidFill>
                  <a:schemeClr val="tx1"/>
                </a:solidFill>
                <a:effectLst/>
                <a:latin typeface="+mn-lt"/>
                <a:ea typeface="+mn-ea"/>
                <a:cs typeface="+mn-cs"/>
              </a:rPr>
              <a:t>isIsomorphic</a:t>
            </a:r>
            <a:r>
              <a:rPr lang="en-US" sz="1200" b="0" i="0" kern="1200" dirty="0" smtClean="0">
                <a:solidFill>
                  <a:schemeClr val="tx1"/>
                </a:solidFill>
                <a:effectLst/>
                <a:latin typeface="+mn-lt"/>
                <a:ea typeface="+mn-ea"/>
                <a:cs typeface="+mn-cs"/>
              </a:rPr>
              <a:t> that returns true if its two tree parameters are isomorphic and false otherwise. You must also give the big-Oh running time (in the average case, assuming each tree is roughly balanced) of your method with a justification. Express the running time in terms of the number of nodes in trees s and t combined, i.e., assume there are N nodes together in s and t with half the nodes in each tree. Write a recurrence to justify the runtime complexity.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Hint: a null trees is not isomorphic to a non-null tree, but two null trees are isomorphic. That's most-to-all of the base case you'll need. If the two trees have isomorphic left </a:t>
            </a:r>
            <a:r>
              <a:rPr lang="en-US" sz="1200" b="0" i="0" kern="1200" dirty="0" err="1" smtClean="0">
                <a:solidFill>
                  <a:schemeClr val="tx1"/>
                </a:solidFill>
                <a:effectLst/>
                <a:latin typeface="+mn-lt"/>
                <a:ea typeface="+mn-ea"/>
                <a:cs typeface="+mn-cs"/>
              </a:rPr>
              <a:t>subtrees</a:t>
            </a:r>
            <a:r>
              <a:rPr lang="en-US" sz="1200" b="0" i="0" kern="1200" dirty="0" smtClean="0">
                <a:solidFill>
                  <a:schemeClr val="tx1"/>
                </a:solidFill>
                <a:effectLst/>
                <a:latin typeface="+mn-lt"/>
                <a:ea typeface="+mn-ea"/>
                <a:cs typeface="+mn-cs"/>
              </a:rPr>
              <a:t> and isomorphic right </a:t>
            </a:r>
            <a:r>
              <a:rPr lang="en-US" sz="1200" b="0" i="0" kern="1200" dirty="0" err="1" smtClean="0">
                <a:solidFill>
                  <a:schemeClr val="tx1"/>
                </a:solidFill>
                <a:effectLst/>
                <a:latin typeface="+mn-lt"/>
                <a:ea typeface="+mn-ea"/>
                <a:cs typeface="+mn-cs"/>
              </a:rPr>
              <a:t>subtrees</a:t>
            </a:r>
            <a:r>
              <a:rPr lang="en-US" sz="1200" b="0" i="0" kern="1200" dirty="0" smtClean="0">
                <a:solidFill>
                  <a:schemeClr val="tx1"/>
                </a:solidFill>
                <a:effectLst/>
                <a:latin typeface="+mn-lt"/>
                <a:ea typeface="+mn-ea"/>
                <a:cs typeface="+mn-cs"/>
              </a:rPr>
              <a:t>, then they must be isomorphic.</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a:t>
            </a:r>
            <a:r>
              <a:rPr lang="en-US" sz="1200" b="0" i="0" kern="1200" baseline="0" dirty="0" smtClean="0">
                <a:solidFill>
                  <a:schemeClr val="tx1"/>
                </a:solidFill>
                <a:effectLst/>
                <a:latin typeface="+mn-lt"/>
                <a:ea typeface="+mn-ea"/>
                <a:cs typeface="+mn-cs"/>
              </a:rPr>
              <a:t> </a:t>
            </a:r>
          </a:p>
          <a:p>
            <a:r>
              <a:rPr lang="en-US" sz="1200" b="0" i="0" kern="1200" dirty="0" smtClean="0">
                <a:solidFill>
                  <a:schemeClr val="tx1"/>
                </a:solidFill>
                <a:latin typeface="+mn-lt"/>
                <a:ea typeface="+mn-ea"/>
                <a:cs typeface="+mn-cs"/>
              </a:rPr>
              <a:t>public static </a:t>
            </a:r>
            <a:r>
              <a:rPr lang="en-US" sz="1200" b="0" i="0" kern="1200" dirty="0" err="1" smtClean="0">
                <a:solidFill>
                  <a:schemeClr val="tx1"/>
                </a:solidFill>
                <a:latin typeface="+mn-lt"/>
                <a:ea typeface="+mn-ea"/>
                <a:cs typeface="+mn-cs"/>
              </a:rPr>
              <a:t>boolean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isIsomorphic</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IntTreeNode</a:t>
            </a:r>
            <a:r>
              <a:rPr lang="en-US" sz="1200" b="0" i="0" kern="1200" dirty="0" smtClean="0">
                <a:solidFill>
                  <a:schemeClr val="tx1"/>
                </a:solidFill>
                <a:latin typeface="+mn-lt"/>
                <a:ea typeface="+mn-ea"/>
                <a:cs typeface="+mn-cs"/>
              </a:rPr>
              <a:t> s, </a:t>
            </a:r>
            <a:r>
              <a:rPr lang="en-US" sz="1200" b="0" i="0" kern="1200" dirty="0" err="1" smtClean="0">
                <a:solidFill>
                  <a:schemeClr val="tx1"/>
                </a:solidFill>
                <a:latin typeface="+mn-lt"/>
                <a:ea typeface="+mn-ea"/>
                <a:cs typeface="+mn-cs"/>
              </a:rPr>
              <a:t>IntTreeNode</a:t>
            </a:r>
            <a:r>
              <a:rPr lang="en-US" sz="1200" b="0" i="0" kern="1200" dirty="0" smtClean="0">
                <a:solidFill>
                  <a:schemeClr val="tx1"/>
                </a:solidFill>
                <a:latin typeface="+mn-lt"/>
                <a:ea typeface="+mn-ea"/>
                <a:cs typeface="+mn-cs"/>
              </a:rPr>
              <a:t> t) {</a:t>
            </a:r>
          </a:p>
          <a:p>
            <a:r>
              <a:rPr lang="en-US" sz="1200" b="0" i="0" kern="1200" dirty="0" smtClean="0">
                <a:solidFill>
                  <a:schemeClr val="tx1"/>
                </a:solidFill>
                <a:latin typeface="+mn-lt"/>
                <a:ea typeface="+mn-ea"/>
                <a:cs typeface="+mn-cs"/>
              </a:rPr>
              <a:t>  if (s == null &amp;&amp; t == null) {</a:t>
            </a:r>
          </a:p>
          <a:p>
            <a:r>
              <a:rPr lang="en-US" sz="1200" b="0" i="0" kern="1200" dirty="0" smtClean="0">
                <a:solidFill>
                  <a:schemeClr val="tx1"/>
                </a:solidFill>
                <a:latin typeface="+mn-lt"/>
                <a:ea typeface="+mn-ea"/>
                <a:cs typeface="+mn-cs"/>
              </a:rPr>
              <a:t>    return true;</a:t>
            </a:r>
          </a:p>
          <a:p>
            <a:r>
              <a:rPr lang="en-US" sz="1200" b="0" i="0" kern="1200" dirty="0" smtClean="0">
                <a:solidFill>
                  <a:schemeClr val="tx1"/>
                </a:solidFill>
                <a:latin typeface="+mn-lt"/>
                <a:ea typeface="+mn-ea"/>
                <a:cs typeface="+mn-cs"/>
              </a:rPr>
              <a:t>  } else if (s == null || t == null) {</a:t>
            </a:r>
          </a:p>
          <a:p>
            <a:r>
              <a:rPr lang="en-US" sz="1200" b="0" i="0" kern="1200" dirty="0" smtClean="0">
                <a:solidFill>
                  <a:schemeClr val="tx1"/>
                </a:solidFill>
                <a:latin typeface="+mn-lt"/>
                <a:ea typeface="+mn-ea"/>
                <a:cs typeface="+mn-cs"/>
              </a:rPr>
              <a:t>    return false;</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  return </a:t>
            </a:r>
            <a:r>
              <a:rPr lang="en-US" sz="1200" b="0" i="0" kern="1200" dirty="0" err="1" smtClean="0">
                <a:solidFill>
                  <a:schemeClr val="tx1"/>
                </a:solidFill>
                <a:latin typeface="+mn-lt"/>
                <a:ea typeface="+mn-ea"/>
                <a:cs typeface="+mn-cs"/>
              </a:rPr>
              <a:t>isIsomorphic</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s.left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t.left</a:t>
            </a:r>
            <a:r>
              <a:rPr lang="en-US" sz="1200" b="0" i="0" kern="1200" dirty="0" smtClean="0">
                <a:solidFill>
                  <a:schemeClr val="tx1"/>
                </a:solidFill>
                <a:latin typeface="+mn-lt"/>
                <a:ea typeface="+mn-ea"/>
                <a:cs typeface="+mn-cs"/>
              </a:rPr>
              <a:t>) &amp;&amp; </a:t>
            </a:r>
            <a:r>
              <a:rPr lang="en-US" sz="1200" b="0" i="0" kern="1200" dirty="0" err="1" smtClean="0">
                <a:solidFill>
                  <a:schemeClr val="tx1"/>
                </a:solidFill>
                <a:latin typeface="+mn-lt"/>
                <a:ea typeface="+mn-ea"/>
                <a:cs typeface="+mn-cs"/>
              </a:rPr>
              <a:t>isIsomorphic</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s.right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t.right</a:t>
            </a:r>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a:t>
            </a:r>
            <a:endParaRPr lang="en-US" sz="1200" b="0" i="0" kern="1200" dirty="0" smtClean="0">
              <a:solidFill>
                <a:schemeClr val="tx1"/>
              </a:solidFill>
              <a:effectLst/>
              <a:latin typeface="+mn-lt"/>
              <a:ea typeface="+mn-ea"/>
              <a:cs typeface="+mn-cs"/>
            </a:endParaRPr>
          </a:p>
          <a:p>
            <a:endParaRPr lang="en-US" b="0" i="0" dirty="0" smtClean="0"/>
          </a:p>
          <a:p>
            <a:r>
              <a:rPr lang="en-US" b="0" i="0" dirty="0" smtClean="0"/>
              <a:t>Recurrence relation: T(n)</a:t>
            </a:r>
            <a:r>
              <a:rPr lang="en-US" b="0" i="0" baseline="0" dirty="0" smtClean="0"/>
              <a:t> = 2*T(n/2) + O(1) = O(n)</a:t>
            </a:r>
            <a:endParaRPr lang="en-US" b="0" i="0" dirty="0"/>
          </a:p>
        </p:txBody>
      </p:sp>
      <p:sp>
        <p:nvSpPr>
          <p:cNvPr id="4" name="Slide Number Placeholder 3"/>
          <p:cNvSpPr>
            <a:spLocks noGrp="1"/>
          </p:cNvSpPr>
          <p:nvPr>
            <p:ph type="sldNum" sz="quarter" idx="10"/>
          </p:nvPr>
        </p:nvSpPr>
        <p:spPr/>
        <p:txBody>
          <a:bodyPr/>
          <a:lstStyle/>
          <a:p>
            <a:fld id="{B6577731-BE32-4C86-AB6B-B991B76F6D19}" type="slidenum">
              <a:rPr lang="en-US" smtClean="0"/>
              <a:t>9</a:t>
            </a:fld>
            <a:endParaRPr lang="en-US"/>
          </a:p>
        </p:txBody>
      </p:sp>
    </p:spTree>
    <p:extLst>
      <p:ext uri="{BB962C8B-B14F-4D97-AF65-F5344CB8AC3E}">
        <p14:creationId xmlns:p14="http://schemas.microsoft.com/office/powerpoint/2010/main" val="3583792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577731-BE32-4C86-AB6B-B991B76F6D19}" type="slidenum">
              <a:rPr lang="en-US" smtClean="0"/>
              <a:t>10</a:t>
            </a:fld>
            <a:endParaRPr lang="en-US"/>
          </a:p>
        </p:txBody>
      </p:sp>
    </p:spTree>
    <p:extLst>
      <p:ext uri="{BB962C8B-B14F-4D97-AF65-F5344CB8AC3E}">
        <p14:creationId xmlns:p14="http://schemas.microsoft.com/office/powerpoint/2010/main" val="3754611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5)</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Two trees </a:t>
            </a:r>
            <a:r>
              <a:rPr lang="en-US" sz="1200" b="0" i="1" kern="1200" dirty="0"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t</a:t>
            </a:r>
            <a:r>
              <a:rPr lang="en-US" sz="1200" b="0" i="0" kern="1200" dirty="0" smtClean="0">
                <a:solidFill>
                  <a:schemeClr val="tx1"/>
                </a:solidFill>
                <a:effectLst/>
                <a:latin typeface="+mn-lt"/>
                <a:ea typeface="+mn-ea"/>
                <a:cs typeface="+mn-cs"/>
              </a:rPr>
              <a:t> are </a:t>
            </a:r>
            <a:r>
              <a:rPr lang="en-US" sz="1200" b="0" i="1" kern="1200" dirty="0" smtClean="0">
                <a:solidFill>
                  <a:schemeClr val="tx1"/>
                </a:solidFill>
                <a:effectLst/>
                <a:latin typeface="+mn-lt"/>
                <a:ea typeface="+mn-ea"/>
                <a:cs typeface="+mn-cs"/>
              </a:rPr>
              <a:t>quasi-isomorphic</a:t>
            </a:r>
            <a:r>
              <a:rPr lang="en-US" sz="1200" b="0" i="0" kern="1200" dirty="0" smtClean="0">
                <a:solidFill>
                  <a:schemeClr val="tx1"/>
                </a:solidFill>
                <a:effectLst/>
                <a:latin typeface="+mn-lt"/>
                <a:ea typeface="+mn-ea"/>
                <a:cs typeface="+mn-cs"/>
              </a:rPr>
              <a:t> if </a:t>
            </a:r>
            <a:r>
              <a:rPr lang="en-US" sz="1200" b="0" i="1" kern="1200" dirty="0"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can be transformed into </a:t>
            </a:r>
            <a:r>
              <a:rPr lang="en-US" sz="1200" b="0" i="1" kern="1200" dirty="0" smtClean="0">
                <a:solidFill>
                  <a:schemeClr val="tx1"/>
                </a:solidFill>
                <a:effectLst/>
                <a:latin typeface="+mn-lt"/>
                <a:ea typeface="+mn-ea"/>
                <a:cs typeface="+mn-cs"/>
              </a:rPr>
              <a:t>t</a:t>
            </a:r>
            <a:r>
              <a:rPr lang="en-US" sz="1200" b="0" i="0" kern="1200" dirty="0" smtClean="0">
                <a:solidFill>
                  <a:schemeClr val="tx1"/>
                </a:solidFill>
                <a:effectLst/>
                <a:latin typeface="+mn-lt"/>
                <a:ea typeface="+mn-ea"/>
                <a:cs typeface="+mn-cs"/>
              </a:rPr>
              <a:t> by swapping left and right children of some of the nodes of </a:t>
            </a:r>
            <a:r>
              <a:rPr lang="en-US" sz="1200" b="0" i="1" kern="1200" dirty="0"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The values in the nodes are not important in determining quasi-isomorphism, only the shape is important. The trees below are quasi-isomorphic because if the children of the nodes A, B, and G in the tree on the left are swapped, the tree on the right is obtained.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Write a method </a:t>
            </a:r>
            <a:r>
              <a:rPr lang="en-US" sz="1200" b="0" i="1" kern="1200" dirty="0" err="1" smtClean="0">
                <a:solidFill>
                  <a:schemeClr val="tx1"/>
                </a:solidFill>
                <a:effectLst/>
                <a:latin typeface="+mn-lt"/>
                <a:ea typeface="+mn-ea"/>
                <a:cs typeface="+mn-cs"/>
              </a:rPr>
              <a:t>isQuasiIsomorphic</a:t>
            </a:r>
            <a:r>
              <a:rPr lang="en-US" sz="1200" b="0" i="0" kern="1200" dirty="0" smtClean="0">
                <a:solidFill>
                  <a:schemeClr val="tx1"/>
                </a:solidFill>
                <a:effectLst/>
                <a:latin typeface="+mn-lt"/>
                <a:ea typeface="+mn-ea"/>
                <a:cs typeface="+mn-cs"/>
              </a:rPr>
              <a:t> that returns true if two trees are quasi-isomorphic. You must also give the big-Oh running time (in the average case, assuming each tree is roughly balanced) of your method with a justification. Express the running time in terms of the number of nodes in </a:t>
            </a:r>
            <a:r>
              <a:rPr lang="en-US" sz="1200" b="0" i="0" kern="1200" dirty="0" err="1" smtClean="0">
                <a:solidFill>
                  <a:schemeClr val="tx1"/>
                </a:solidFill>
                <a:effectLst/>
                <a:latin typeface="+mn-lt"/>
                <a:ea typeface="+mn-ea"/>
                <a:cs typeface="+mn-cs"/>
              </a:rPr>
              <a:t>treess</a:t>
            </a:r>
            <a:r>
              <a:rPr lang="en-US" sz="1200" b="0" i="0" kern="1200" dirty="0" smtClean="0">
                <a:solidFill>
                  <a:schemeClr val="tx1"/>
                </a:solidFill>
                <a:effectLst/>
                <a:latin typeface="+mn-lt"/>
                <a:ea typeface="+mn-ea"/>
                <a:cs typeface="+mn-cs"/>
              </a:rPr>
              <a:t> and t combined as with the previous problem. </a:t>
            </a:r>
            <a:r>
              <a:rPr lang="en-US" sz="1200" b="1" i="0" kern="1200" dirty="0" smtClean="0">
                <a:solidFill>
                  <a:schemeClr val="tx1"/>
                </a:solidFill>
                <a:effectLst/>
                <a:latin typeface="+mn-lt"/>
                <a:ea typeface="+mn-ea"/>
                <a:cs typeface="+mn-cs"/>
              </a:rPr>
              <a:t>Write a recurrence and solve it!</a:t>
            </a:r>
            <a:r>
              <a:rPr lang="en-US" sz="1200" b="0" i="0" kern="1200" dirty="0" smtClean="0">
                <a:solidFill>
                  <a:schemeClr val="tx1"/>
                </a:solidFill>
                <a:effectLst/>
                <a:latin typeface="+mn-lt"/>
                <a:ea typeface="+mn-ea"/>
                <a:cs typeface="+mn-cs"/>
              </a:rPr>
              <a:t> You'll need to do this because the recurrence is not one of the five-to-six recurrences we've seen before.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difference in quasi-isomorphism compared to isomorphism is that if the left </a:t>
            </a:r>
            <a:r>
              <a:rPr lang="en-US" sz="1200" b="0" i="0" kern="1200" dirty="0" err="1" smtClean="0">
                <a:solidFill>
                  <a:schemeClr val="tx1"/>
                </a:solidFill>
                <a:effectLst/>
                <a:latin typeface="+mn-lt"/>
                <a:ea typeface="+mn-ea"/>
                <a:cs typeface="+mn-cs"/>
              </a:rPr>
              <a:t>subtree</a:t>
            </a:r>
            <a:r>
              <a:rPr lang="en-US" sz="1200" b="0" i="0" kern="1200" dirty="0" smtClean="0">
                <a:solidFill>
                  <a:schemeClr val="tx1"/>
                </a:solidFill>
                <a:effectLst/>
                <a:latin typeface="+mn-lt"/>
                <a:ea typeface="+mn-ea"/>
                <a:cs typeface="+mn-cs"/>
              </a:rPr>
              <a:t> of one tree is quasi-isomorphic to the right </a:t>
            </a:r>
            <a:r>
              <a:rPr lang="en-US" sz="1200" b="0" i="0" kern="1200" dirty="0" err="1" smtClean="0">
                <a:solidFill>
                  <a:schemeClr val="tx1"/>
                </a:solidFill>
                <a:effectLst/>
                <a:latin typeface="+mn-lt"/>
                <a:ea typeface="+mn-ea"/>
                <a:cs typeface="+mn-cs"/>
              </a:rPr>
              <a:t>subtree</a:t>
            </a:r>
            <a:r>
              <a:rPr lang="en-US" sz="1200" b="0" i="0" kern="1200" dirty="0" smtClean="0">
                <a:solidFill>
                  <a:schemeClr val="tx1"/>
                </a:solidFill>
                <a:effectLst/>
                <a:latin typeface="+mn-lt"/>
                <a:ea typeface="+mn-ea"/>
                <a:cs typeface="+mn-cs"/>
              </a:rPr>
              <a:t> of the other, the trees might be quasi-isomorphic. Of course if the left </a:t>
            </a:r>
            <a:r>
              <a:rPr lang="en-US" sz="1200" b="0" i="0" kern="1200" dirty="0" err="1" smtClean="0">
                <a:solidFill>
                  <a:schemeClr val="tx1"/>
                </a:solidFill>
                <a:effectLst/>
                <a:latin typeface="+mn-lt"/>
                <a:ea typeface="+mn-ea"/>
                <a:cs typeface="+mn-cs"/>
              </a:rPr>
              <a:t>subtrees</a:t>
            </a:r>
            <a:r>
              <a:rPr lang="en-US" sz="1200" b="0" i="0" kern="1200" dirty="0" smtClean="0">
                <a:solidFill>
                  <a:schemeClr val="tx1"/>
                </a:solidFill>
                <a:effectLst/>
                <a:latin typeface="+mn-lt"/>
                <a:ea typeface="+mn-ea"/>
                <a:cs typeface="+mn-cs"/>
              </a:rPr>
              <a:t> are quasi-isomorphic the trees could be quasi-isomorphic as well.</a:t>
            </a:r>
          </a:p>
          <a:p>
            <a:endParaRPr lang="en-US" dirty="0" smtClean="0"/>
          </a:p>
          <a:p>
            <a:r>
              <a:rPr lang="en-US" dirty="0" smtClean="0"/>
              <a:t>A:</a:t>
            </a:r>
          </a:p>
          <a:p>
            <a:r>
              <a:rPr lang="en-US" sz="1200" b="0" i="0" kern="1200" dirty="0" smtClean="0">
                <a:solidFill>
                  <a:schemeClr val="tx1"/>
                </a:solidFill>
                <a:latin typeface="+mn-lt"/>
                <a:ea typeface="+mn-ea"/>
                <a:cs typeface="+mn-cs"/>
              </a:rPr>
              <a:t>public static </a:t>
            </a:r>
            <a:r>
              <a:rPr lang="en-US" sz="1200" b="0" i="0" kern="1200" dirty="0" err="1" smtClean="0">
                <a:solidFill>
                  <a:schemeClr val="tx1"/>
                </a:solidFill>
                <a:latin typeface="+mn-lt"/>
                <a:ea typeface="+mn-ea"/>
                <a:cs typeface="+mn-cs"/>
              </a:rPr>
              <a:t>boolean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isQuasiIsomorphic</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IntTreeNode</a:t>
            </a:r>
            <a:r>
              <a:rPr lang="en-US" sz="1200" b="0" i="0" kern="1200" dirty="0" smtClean="0">
                <a:solidFill>
                  <a:schemeClr val="tx1"/>
                </a:solidFill>
                <a:latin typeface="+mn-lt"/>
                <a:ea typeface="+mn-ea"/>
                <a:cs typeface="+mn-cs"/>
              </a:rPr>
              <a:t> s, </a:t>
            </a:r>
            <a:r>
              <a:rPr lang="en-US" sz="1200" b="0" i="0" kern="1200" dirty="0" err="1" smtClean="0">
                <a:solidFill>
                  <a:schemeClr val="tx1"/>
                </a:solidFill>
                <a:latin typeface="+mn-lt"/>
                <a:ea typeface="+mn-ea"/>
                <a:cs typeface="+mn-cs"/>
              </a:rPr>
              <a:t>IntTreeNode</a:t>
            </a:r>
            <a:r>
              <a:rPr lang="en-US" sz="1200" b="0" i="0" kern="1200" dirty="0" smtClean="0">
                <a:solidFill>
                  <a:schemeClr val="tx1"/>
                </a:solidFill>
                <a:latin typeface="+mn-lt"/>
                <a:ea typeface="+mn-ea"/>
                <a:cs typeface="+mn-cs"/>
              </a:rPr>
              <a:t> t) {</a:t>
            </a:r>
          </a:p>
          <a:p>
            <a:r>
              <a:rPr lang="en-US" sz="1200" b="0" i="0" kern="1200" dirty="0" smtClean="0">
                <a:solidFill>
                  <a:schemeClr val="tx1"/>
                </a:solidFill>
                <a:latin typeface="+mn-lt"/>
                <a:ea typeface="+mn-ea"/>
                <a:cs typeface="+mn-cs"/>
              </a:rPr>
              <a:t>  if (s == null &amp;&amp; t == null) {</a:t>
            </a:r>
          </a:p>
          <a:p>
            <a:r>
              <a:rPr lang="en-US" sz="1200" b="0" i="0" kern="1200" dirty="0" smtClean="0">
                <a:solidFill>
                  <a:schemeClr val="tx1"/>
                </a:solidFill>
                <a:latin typeface="+mn-lt"/>
                <a:ea typeface="+mn-ea"/>
                <a:cs typeface="+mn-cs"/>
              </a:rPr>
              <a:t>    return true;</a:t>
            </a:r>
          </a:p>
          <a:p>
            <a:r>
              <a:rPr lang="en-US" sz="1200" b="0" i="0" kern="1200" dirty="0" smtClean="0">
                <a:solidFill>
                  <a:schemeClr val="tx1"/>
                </a:solidFill>
                <a:latin typeface="+mn-lt"/>
                <a:ea typeface="+mn-ea"/>
                <a:cs typeface="+mn-cs"/>
              </a:rPr>
              <a:t>  } else if (s == null || t == null) {</a:t>
            </a:r>
          </a:p>
          <a:p>
            <a:r>
              <a:rPr lang="en-US" sz="1200" b="0" i="0" kern="1200" dirty="0" smtClean="0">
                <a:solidFill>
                  <a:schemeClr val="tx1"/>
                </a:solidFill>
                <a:latin typeface="+mn-lt"/>
                <a:ea typeface="+mn-ea"/>
                <a:cs typeface="+mn-cs"/>
              </a:rPr>
              <a:t>    return false;</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  return (</a:t>
            </a:r>
            <a:r>
              <a:rPr lang="en-US" sz="1200" b="0" i="0" kern="1200" dirty="0" err="1" smtClean="0">
                <a:solidFill>
                  <a:schemeClr val="tx1"/>
                </a:solidFill>
                <a:latin typeface="+mn-lt"/>
                <a:ea typeface="+mn-ea"/>
                <a:cs typeface="+mn-cs"/>
              </a:rPr>
              <a:t>isQuasiIsomorphic</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s.left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t.left</a:t>
            </a:r>
            <a:r>
              <a:rPr lang="en-US" sz="1200" b="0" i="0" kern="1200" dirty="0" smtClean="0">
                <a:solidFill>
                  <a:schemeClr val="tx1"/>
                </a:solidFill>
                <a:latin typeface="+mn-lt"/>
                <a:ea typeface="+mn-ea"/>
                <a:cs typeface="+mn-cs"/>
              </a:rPr>
              <a:t>) &amp;&amp; </a:t>
            </a:r>
            <a:r>
              <a:rPr lang="en-US" sz="1200" b="0" i="0" kern="1200" dirty="0" err="1" smtClean="0">
                <a:solidFill>
                  <a:schemeClr val="tx1"/>
                </a:solidFill>
                <a:latin typeface="+mn-lt"/>
                <a:ea typeface="+mn-ea"/>
                <a:cs typeface="+mn-cs"/>
              </a:rPr>
              <a:t>isQuasiIsomorphic</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s.right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t.right</a:t>
            </a:r>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isQuasiIsomorphic</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s.left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t.right</a:t>
            </a:r>
            <a:r>
              <a:rPr lang="en-US" sz="1200" b="0" i="0" kern="1200" dirty="0" smtClean="0">
                <a:solidFill>
                  <a:schemeClr val="tx1"/>
                </a:solidFill>
                <a:latin typeface="+mn-lt"/>
                <a:ea typeface="+mn-ea"/>
                <a:cs typeface="+mn-cs"/>
              </a:rPr>
              <a:t>) &amp;&amp; </a:t>
            </a:r>
            <a:r>
              <a:rPr lang="en-US" sz="1200" b="0" i="0" kern="1200" dirty="0" err="1" smtClean="0">
                <a:solidFill>
                  <a:schemeClr val="tx1"/>
                </a:solidFill>
                <a:latin typeface="+mn-lt"/>
                <a:ea typeface="+mn-ea"/>
                <a:cs typeface="+mn-cs"/>
              </a:rPr>
              <a:t>isQuasiIsomorphic</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s.right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t.left</a:t>
            </a:r>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a:t>
            </a:r>
            <a:r>
              <a:rPr lang="en-US" dirty="0" smtClean="0"/>
              <a:t/>
            </a:r>
            <a:br>
              <a:rPr lang="en-US" dirty="0" smtClean="0"/>
            </a:br>
            <a:endParaRPr lang="en-US" dirty="0" smtClean="0"/>
          </a:p>
          <a:p>
            <a:r>
              <a:rPr lang="en-US" dirty="0" smtClean="0"/>
              <a:t>Recurrence Relation:</a:t>
            </a:r>
          </a:p>
          <a:p>
            <a:r>
              <a:rPr lang="en-US" dirty="0" smtClean="0"/>
              <a:t>T(n) = 4*T(n/2)</a:t>
            </a:r>
            <a:r>
              <a:rPr lang="en-US" baseline="0" dirty="0" smtClean="0"/>
              <a:t> + O(1)</a:t>
            </a:r>
          </a:p>
          <a:p>
            <a:r>
              <a:rPr lang="en-US" baseline="0" dirty="0" smtClean="0"/>
              <a:t> = 4 </a:t>
            </a:r>
            <a:r>
              <a:rPr lang="en-US" dirty="0" smtClean="0"/>
              <a:t>* [</a:t>
            </a:r>
            <a:r>
              <a:rPr lang="en-US" baseline="0" dirty="0" smtClean="0"/>
              <a:t>4*T(n/2^2) + 1] + 1</a:t>
            </a:r>
          </a:p>
          <a:p>
            <a:r>
              <a:rPr lang="en-US" baseline="0" dirty="0" smtClean="0"/>
              <a:t> = 4^2 * T(n/2^2) + 4 + 1</a:t>
            </a:r>
          </a:p>
          <a:p>
            <a:r>
              <a:rPr lang="en-US" baseline="0" dirty="0" smtClean="0"/>
              <a:t> = 4^2 * [4 * T(n/2^3) + 1] + 4 + 1</a:t>
            </a:r>
          </a:p>
          <a:p>
            <a:r>
              <a:rPr lang="en-US" baseline="0" dirty="0" smtClean="0"/>
              <a:t> = 4^3 * T(n/2^3) + 4^2 + 4 + 1</a:t>
            </a:r>
          </a:p>
          <a:p>
            <a:r>
              <a:rPr lang="en-US" baseline="0" dirty="0" smtClean="0"/>
              <a:t> = SUMMATION(j=0 -&gt; j=k-1) { 4^j + (4^k) * T(n/2^k) } where k = log n*</a:t>
            </a:r>
          </a:p>
          <a:p>
            <a:r>
              <a:rPr lang="en-US" baseline="0" dirty="0" smtClean="0"/>
              <a:t> = [4^(k-1) – 1] / [4 – 1] + 4^(log n) * T(n/n)</a:t>
            </a:r>
          </a:p>
          <a:p>
            <a:r>
              <a:rPr lang="en-US" baseline="0" dirty="0" smtClean="0"/>
              <a:t> = [2^(2 log n)] / 3 – 1/3 + 2^(2 log n)</a:t>
            </a:r>
          </a:p>
          <a:p>
            <a:r>
              <a:rPr lang="en-US" baseline="0" dirty="0" smtClean="0"/>
              <a:t> = 2^(log n^2) + 2^(log n^2)</a:t>
            </a:r>
          </a:p>
          <a:p>
            <a:r>
              <a:rPr lang="en-US" baseline="0" dirty="0" smtClean="0"/>
              <a:t> = n^2 + n^2</a:t>
            </a:r>
          </a:p>
          <a:p>
            <a:r>
              <a:rPr lang="en-US" baseline="0" dirty="0" smtClean="0"/>
              <a:t> = O(n^2)</a:t>
            </a:r>
          </a:p>
          <a:p>
            <a:endParaRPr lang="en-US" baseline="0" dirty="0" smtClean="0"/>
          </a:p>
          <a:p>
            <a:r>
              <a:rPr lang="en-US" baseline="0" dirty="0" smtClean="0"/>
              <a:t>*we set n/2^k equal to 1 because we need to find where the summation terminates—that happens when we have</a:t>
            </a:r>
          </a:p>
          <a:p>
            <a:r>
              <a:rPr lang="en-US" baseline="0" dirty="0" smtClean="0"/>
              <a:t>reached the base case where runtime is T(1); thus T(1) = T(n/2^k); 1 = n/2^k; n = 2^k; k = log n</a:t>
            </a:r>
            <a:endParaRPr lang="en-US" dirty="0"/>
          </a:p>
        </p:txBody>
      </p:sp>
      <p:sp>
        <p:nvSpPr>
          <p:cNvPr id="4" name="Slide Number Placeholder 3"/>
          <p:cNvSpPr>
            <a:spLocks noGrp="1"/>
          </p:cNvSpPr>
          <p:nvPr>
            <p:ph type="sldNum" sz="quarter" idx="10"/>
          </p:nvPr>
        </p:nvSpPr>
        <p:spPr/>
        <p:txBody>
          <a:bodyPr/>
          <a:lstStyle/>
          <a:p>
            <a:fld id="{B6577731-BE32-4C86-AB6B-B991B76F6D19}" type="slidenum">
              <a:rPr lang="en-US" smtClean="0"/>
              <a:t>11</a:t>
            </a:fld>
            <a:endParaRPr lang="en-US"/>
          </a:p>
        </p:txBody>
      </p:sp>
    </p:spTree>
    <p:extLst>
      <p:ext uri="{BB962C8B-B14F-4D97-AF65-F5344CB8AC3E}">
        <p14:creationId xmlns:p14="http://schemas.microsoft.com/office/powerpoint/2010/main" val="289273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6D7552-496A-43B2-B46E-8CA2EDA594ED}" type="datetimeFigureOut">
              <a:rPr lang="en-US" smtClean="0"/>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B5C3B-F162-4741-971C-23180F537F71}" type="slidenum">
              <a:rPr lang="en-US" smtClean="0"/>
              <a:t>‹#›</a:t>
            </a:fld>
            <a:endParaRPr lang="en-US"/>
          </a:p>
        </p:txBody>
      </p:sp>
    </p:spTree>
    <p:extLst>
      <p:ext uri="{BB962C8B-B14F-4D97-AF65-F5344CB8AC3E}">
        <p14:creationId xmlns:p14="http://schemas.microsoft.com/office/powerpoint/2010/main" val="34844998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6D7552-496A-43B2-B46E-8CA2EDA594ED}" type="datetimeFigureOut">
              <a:rPr lang="en-US" smtClean="0"/>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B5C3B-F162-4741-971C-23180F537F71}" type="slidenum">
              <a:rPr lang="en-US" smtClean="0"/>
              <a:t>‹#›</a:t>
            </a:fld>
            <a:endParaRPr lang="en-US"/>
          </a:p>
        </p:txBody>
      </p:sp>
    </p:spTree>
    <p:extLst>
      <p:ext uri="{BB962C8B-B14F-4D97-AF65-F5344CB8AC3E}">
        <p14:creationId xmlns:p14="http://schemas.microsoft.com/office/powerpoint/2010/main" val="3786029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6D7552-496A-43B2-B46E-8CA2EDA594ED}" type="datetimeFigureOut">
              <a:rPr lang="en-US" smtClean="0"/>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B5C3B-F162-4741-971C-23180F537F71}" type="slidenum">
              <a:rPr lang="en-US" smtClean="0"/>
              <a:t>‹#›</a:t>
            </a:fld>
            <a:endParaRPr lang="en-US"/>
          </a:p>
        </p:txBody>
      </p:sp>
    </p:spTree>
    <p:extLst>
      <p:ext uri="{BB962C8B-B14F-4D97-AF65-F5344CB8AC3E}">
        <p14:creationId xmlns:p14="http://schemas.microsoft.com/office/powerpoint/2010/main" val="186330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defTabSz="457200">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E6D7552-496A-43B2-B46E-8CA2EDA594ED}" type="datetimeFigureOut">
              <a:rPr lang="en-US" smtClean="0"/>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B5C3B-F162-4741-971C-23180F537F71}" type="slidenum">
              <a:rPr lang="en-US" smtClean="0"/>
              <a:t>‹#›</a:t>
            </a:fld>
            <a:endParaRPr lang="en-US"/>
          </a:p>
        </p:txBody>
      </p:sp>
    </p:spTree>
    <p:extLst>
      <p:ext uri="{BB962C8B-B14F-4D97-AF65-F5344CB8AC3E}">
        <p14:creationId xmlns:p14="http://schemas.microsoft.com/office/powerpoint/2010/main" val="7563532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6D7552-496A-43B2-B46E-8CA2EDA594ED}" type="datetimeFigureOut">
              <a:rPr lang="en-US" smtClean="0"/>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B5C3B-F162-4741-971C-23180F537F71}" type="slidenum">
              <a:rPr lang="en-US" smtClean="0"/>
              <a:t>‹#›</a:t>
            </a:fld>
            <a:endParaRPr lang="en-US"/>
          </a:p>
        </p:txBody>
      </p:sp>
    </p:spTree>
    <p:extLst>
      <p:ext uri="{BB962C8B-B14F-4D97-AF65-F5344CB8AC3E}">
        <p14:creationId xmlns:p14="http://schemas.microsoft.com/office/powerpoint/2010/main" val="3208351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4400"/>
            <a:ext cx="4038600" cy="5211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4038600" cy="5211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3E6D7552-496A-43B2-B46E-8CA2EDA594ED}" type="datetimeFigureOut">
              <a:rPr lang="en-US" smtClean="0"/>
              <a:t>11/7/2013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B5C3B-F162-4741-971C-23180F537F71}" type="slidenum">
              <a:rPr lang="en-US" smtClean="0"/>
              <a:t>‹#›</a:t>
            </a:fld>
            <a:endParaRPr lang="en-US"/>
          </a:p>
        </p:txBody>
      </p:sp>
    </p:spTree>
    <p:extLst>
      <p:ext uri="{BB962C8B-B14F-4D97-AF65-F5344CB8AC3E}">
        <p14:creationId xmlns:p14="http://schemas.microsoft.com/office/powerpoint/2010/main" val="277124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6D7552-496A-43B2-B46E-8CA2EDA594ED}" type="datetimeFigureOut">
              <a:rPr lang="en-US" smtClean="0"/>
              <a:t>11/7/2013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BB5C3B-F162-4741-971C-23180F537F71}" type="slidenum">
              <a:rPr lang="en-US" smtClean="0"/>
              <a:t>‹#›</a:t>
            </a:fld>
            <a:endParaRPr lang="en-US"/>
          </a:p>
        </p:txBody>
      </p:sp>
    </p:spTree>
    <p:extLst>
      <p:ext uri="{BB962C8B-B14F-4D97-AF65-F5344CB8AC3E}">
        <p14:creationId xmlns:p14="http://schemas.microsoft.com/office/powerpoint/2010/main" val="312264408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6D7552-496A-43B2-B46E-8CA2EDA594ED}" type="datetimeFigureOut">
              <a:rPr lang="en-US" smtClean="0"/>
              <a:t>11/7/2013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B5C3B-F162-4741-971C-23180F537F71}" type="slidenum">
              <a:rPr lang="en-US" smtClean="0"/>
              <a:t>‹#›</a:t>
            </a:fld>
            <a:endParaRPr lang="en-US"/>
          </a:p>
        </p:txBody>
      </p:sp>
    </p:spTree>
    <p:extLst>
      <p:ext uri="{BB962C8B-B14F-4D97-AF65-F5344CB8AC3E}">
        <p14:creationId xmlns:p14="http://schemas.microsoft.com/office/powerpoint/2010/main" val="4168055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6D7552-496A-43B2-B46E-8CA2EDA594ED}" type="datetimeFigureOut">
              <a:rPr lang="en-US" smtClean="0"/>
              <a:t>11/7/2013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BB5C3B-F162-4741-971C-23180F537F71}" type="slidenum">
              <a:rPr lang="en-US" smtClean="0"/>
              <a:t>‹#›</a:t>
            </a:fld>
            <a:endParaRPr lang="en-US"/>
          </a:p>
        </p:txBody>
      </p:sp>
    </p:spTree>
    <p:extLst>
      <p:ext uri="{BB962C8B-B14F-4D97-AF65-F5344CB8AC3E}">
        <p14:creationId xmlns:p14="http://schemas.microsoft.com/office/powerpoint/2010/main" val="682263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6D7552-496A-43B2-B46E-8CA2EDA594ED}" type="datetimeFigureOut">
              <a:rPr lang="en-US" smtClean="0"/>
              <a:t>11/7/2013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B5C3B-F162-4741-971C-23180F537F71}" type="slidenum">
              <a:rPr lang="en-US" smtClean="0"/>
              <a:t>‹#›</a:t>
            </a:fld>
            <a:endParaRPr lang="en-US"/>
          </a:p>
        </p:txBody>
      </p:sp>
    </p:spTree>
    <p:extLst>
      <p:ext uri="{BB962C8B-B14F-4D97-AF65-F5344CB8AC3E}">
        <p14:creationId xmlns:p14="http://schemas.microsoft.com/office/powerpoint/2010/main" val="2182360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6D7552-496A-43B2-B46E-8CA2EDA594ED}" type="datetimeFigureOut">
              <a:rPr lang="en-US" smtClean="0"/>
              <a:t>11/7/2013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B5C3B-F162-4741-971C-23180F537F71}" type="slidenum">
              <a:rPr lang="en-US" smtClean="0"/>
              <a:t>‹#›</a:t>
            </a:fld>
            <a:endParaRPr lang="en-US"/>
          </a:p>
        </p:txBody>
      </p:sp>
    </p:spTree>
    <p:extLst>
      <p:ext uri="{BB962C8B-B14F-4D97-AF65-F5344CB8AC3E}">
        <p14:creationId xmlns:p14="http://schemas.microsoft.com/office/powerpoint/2010/main" val="3494659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3000">
              <a:schemeClr val="tx2">
                <a:lumMod val="60000"/>
                <a:lumOff val="40000"/>
              </a:schemeClr>
            </a:gs>
            <a:gs pos="96000">
              <a:schemeClr val="tx2">
                <a:lumMod val="40000"/>
                <a:lumOff val="60000"/>
              </a:schemeClr>
            </a:gs>
            <a:gs pos="100000">
              <a:schemeClr val="tx2">
                <a:lumMod val="20000"/>
                <a:lumOff val="8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7571"/>
            <a:ext cx="8229600" cy="77787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815447"/>
            <a:ext cx="8229600" cy="554090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D7552-496A-43B2-B46E-8CA2EDA594ED}" type="datetimeFigureOut">
              <a:rPr lang="en-US" smtClean="0"/>
              <a:t>11/7/2013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B5C3B-F162-4741-971C-23180F537F71}" type="slidenum">
              <a:rPr lang="en-US" smtClean="0"/>
              <a:t>‹#›</a:t>
            </a:fld>
            <a:endParaRPr lang="en-US"/>
          </a:p>
        </p:txBody>
      </p:sp>
    </p:spTree>
    <p:extLst>
      <p:ext uri="{BB962C8B-B14F-4D97-AF65-F5344CB8AC3E}">
        <p14:creationId xmlns:p14="http://schemas.microsoft.com/office/powerpoint/2010/main" val="4137500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p>
            <a:r>
              <a:rPr lang="en-US" dirty="0" err="1" smtClean="0">
                <a:solidFill>
                  <a:schemeClr val="bg1"/>
                </a:solidFill>
              </a:rPr>
              <a:t>Compsci</a:t>
            </a:r>
            <a:r>
              <a:rPr lang="en-US" dirty="0" smtClean="0">
                <a:solidFill>
                  <a:schemeClr val="bg1"/>
                </a:solidFill>
              </a:rPr>
              <a:t> 201 Recitation 11</a:t>
            </a:r>
            <a:endParaRPr lang="en-US" dirty="0">
              <a:solidFill>
                <a:schemeClr val="bg1"/>
              </a:solidFill>
            </a:endParaRPr>
          </a:p>
        </p:txBody>
      </p:sp>
      <p:sp>
        <p:nvSpPr>
          <p:cNvPr id="3" name="Subtitle 2"/>
          <p:cNvSpPr>
            <a:spLocks noGrp="1"/>
          </p:cNvSpPr>
          <p:nvPr>
            <p:ph type="subTitle" idx="1"/>
          </p:nvPr>
        </p:nvSpPr>
        <p:spPr>
          <a:xfrm>
            <a:off x="1371600" y="3200400"/>
            <a:ext cx="6400800" cy="1752600"/>
          </a:xfrm>
        </p:spPr>
        <p:txBody>
          <a:bodyPr/>
          <a:lstStyle/>
          <a:p>
            <a:r>
              <a:rPr lang="en-US" dirty="0" smtClean="0">
                <a:solidFill>
                  <a:schemeClr val="bg1"/>
                </a:solidFill>
              </a:rPr>
              <a:t>Professor Peck</a:t>
            </a:r>
          </a:p>
          <a:p>
            <a:r>
              <a:rPr lang="en-US" dirty="0" smtClean="0">
                <a:solidFill>
                  <a:schemeClr val="bg1"/>
                </a:solidFill>
              </a:rPr>
              <a:t>Jimmy Wei</a:t>
            </a:r>
          </a:p>
          <a:p>
            <a:r>
              <a:rPr lang="en-US" dirty="0" smtClean="0">
                <a:solidFill>
                  <a:schemeClr val="bg1"/>
                </a:solidFill>
              </a:rPr>
              <a:t>11/8/2013</a:t>
            </a:r>
          </a:p>
          <a:p>
            <a:endParaRPr lang="en-US" dirty="0" smtClean="0">
              <a:solidFill>
                <a:schemeClr val="bg1"/>
              </a:solidFill>
            </a:endParaRPr>
          </a:p>
        </p:txBody>
      </p:sp>
    </p:spTree>
    <p:extLst>
      <p:ext uri="{BB962C8B-B14F-4D97-AF65-F5344CB8AC3E}">
        <p14:creationId xmlns:p14="http://schemas.microsoft.com/office/powerpoint/2010/main" val="23645404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Recurrence Relations</a:t>
            </a:r>
            <a:endParaRPr lang="en-US" dirty="0"/>
          </a:p>
        </p:txBody>
      </p:sp>
      <p:sp>
        <p:nvSpPr>
          <p:cNvPr id="4" name="Content Placeholder 3"/>
          <p:cNvSpPr>
            <a:spLocks noGrp="1"/>
          </p:cNvSpPr>
          <p:nvPr>
            <p:ph idx="1"/>
          </p:nvPr>
        </p:nvSpPr>
        <p:spPr/>
        <p:txBody>
          <a:bodyPr/>
          <a:lstStyle/>
          <a:p>
            <a:r>
              <a:rPr lang="en-US" dirty="0" smtClean="0"/>
              <a:t>We say two binary trees</a:t>
            </a:r>
            <a:r>
              <a:rPr lang="en-US" dirty="0"/>
              <a:t> </a:t>
            </a:r>
            <a:r>
              <a:rPr lang="en-US" dirty="0" smtClean="0"/>
              <a:t>s and </a:t>
            </a:r>
            <a:r>
              <a:rPr lang="en-US" dirty="0"/>
              <a:t>t</a:t>
            </a:r>
            <a:r>
              <a:rPr lang="en-US" dirty="0" smtClean="0"/>
              <a:t> are quasi-isomorphic if they have the same quasi-shape, regardless of the values of the nodes</a:t>
            </a:r>
          </a:p>
          <a:p>
            <a:pPr lvl="1"/>
            <a:r>
              <a:rPr lang="en-US" dirty="0" smtClean="0"/>
              <a:t>In other words, s is quasi-isomorphic to t if s can be transformed into t by swapping the left and right children for some nodes in s</a:t>
            </a:r>
          </a:p>
          <a:p>
            <a:r>
              <a:rPr lang="en-US" dirty="0" smtClean="0"/>
              <a:t>In this example swapping the children of A, B, and G in the left tree gives us the right tree</a:t>
            </a:r>
            <a:endParaRPr lang="en-US" dirty="0"/>
          </a:p>
        </p:txBody>
      </p:sp>
      <p:pic>
        <p:nvPicPr>
          <p:cNvPr id="2050" name="Picture 2"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9499" y="4876800"/>
            <a:ext cx="6225002" cy="1724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211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Recurrence Relations – Answer #5</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Write </a:t>
            </a:r>
            <a:r>
              <a:rPr lang="en-US" dirty="0" err="1" smtClean="0"/>
              <a:t>isQuasiIsomorphic</a:t>
            </a:r>
            <a:r>
              <a:rPr lang="en-US" dirty="0" smtClean="0"/>
              <a:t>:</a:t>
            </a:r>
          </a:p>
          <a:p>
            <a:endParaRPr lang="en-US" dirty="0"/>
          </a:p>
          <a:p>
            <a:endParaRPr lang="en-US" dirty="0" smtClean="0"/>
          </a:p>
          <a:p>
            <a:endParaRPr lang="en-US" dirty="0"/>
          </a:p>
          <a:p>
            <a:endParaRPr lang="en-US" dirty="0" smtClean="0"/>
          </a:p>
          <a:p>
            <a:endParaRPr lang="en-US" dirty="0" smtClean="0"/>
          </a:p>
          <a:p>
            <a:r>
              <a:rPr lang="en-US" dirty="0" smtClean="0"/>
              <a:t>Give the runtime, assuming roughly balanced.</a:t>
            </a:r>
          </a:p>
          <a:p>
            <a:pPr lvl="1"/>
            <a:r>
              <a:rPr lang="en-US" dirty="0" smtClean="0"/>
              <a:t>Write </a:t>
            </a:r>
            <a:r>
              <a:rPr lang="en-US" u="sng" dirty="0" smtClean="0"/>
              <a:t>and solve</a:t>
            </a:r>
            <a:r>
              <a:rPr lang="en-US" dirty="0" smtClean="0"/>
              <a:t> a recurrence relation to justify your big-Oh; this is not one of the relations seen before so you will need to solve it yourself (CHALLENGING)</a:t>
            </a:r>
          </a:p>
          <a:p>
            <a:pPr lvl="1"/>
            <a:r>
              <a:rPr lang="en-US" dirty="0" smtClean="0"/>
              <a:t>Express runtime in terms of number of nodes in both trees combined (n = nodes in s + nodes in t)</a:t>
            </a:r>
            <a:endParaRPr lang="en-US" dirty="0"/>
          </a:p>
        </p:txBody>
      </p:sp>
      <p:sp>
        <p:nvSpPr>
          <p:cNvPr id="8" name="Content Placeholder 6"/>
          <p:cNvSpPr txBox="1">
            <a:spLocks/>
          </p:cNvSpPr>
          <p:nvPr/>
        </p:nvSpPr>
        <p:spPr>
          <a:xfrm>
            <a:off x="300103" y="1447800"/>
            <a:ext cx="8543793" cy="2209800"/>
          </a:xfrm>
          <a:prstGeom prst="rect">
            <a:avLst/>
          </a:prstGeom>
          <a:solidFill>
            <a:schemeClr val="tx2">
              <a:lumMod val="20000"/>
              <a:lumOff val="80000"/>
            </a:schemeClr>
          </a:solidFill>
          <a:ln w="25400" cap="flat" cmpd="sng" algn="ctr">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 Returns true if s and t are quasi-isomorphic, i.e. have the same quasi-shape.</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 @</a:t>
            </a:r>
            <a:r>
              <a:rPr lang="en-US" dirty="0" err="1" smtClean="0">
                <a:ln w="0"/>
                <a:solidFill>
                  <a:schemeClr val="tx1"/>
                </a:solidFill>
                <a:effectLst>
                  <a:outerShdw blurRad="38100" dist="19050" dir="2700000" algn="tl" rotWithShape="0">
                    <a:schemeClr val="dk1">
                      <a:alpha val="40000"/>
                    </a:schemeClr>
                  </a:outerShdw>
                </a:effectLst>
              </a:rPr>
              <a:t>param</a:t>
            </a:r>
            <a:r>
              <a:rPr lang="en-US" dirty="0" smtClean="0">
                <a:ln w="0"/>
                <a:solidFill>
                  <a:schemeClr val="tx1"/>
                </a:solidFill>
                <a:effectLst>
                  <a:outerShdw blurRad="38100" dist="19050" dir="2700000" algn="tl" rotWithShape="0">
                    <a:schemeClr val="dk1">
                      <a:alpha val="40000"/>
                    </a:schemeClr>
                  </a:outerShdw>
                </a:effectLst>
              </a:rPr>
              <a:t> s is a binary tree (not necessarily BST)</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 @</a:t>
            </a:r>
            <a:r>
              <a:rPr lang="en-US" dirty="0" err="1" smtClean="0">
                <a:ln w="0"/>
                <a:solidFill>
                  <a:schemeClr val="tx1"/>
                </a:solidFill>
                <a:effectLst>
                  <a:outerShdw blurRad="38100" dist="19050" dir="2700000" algn="tl" rotWithShape="0">
                    <a:schemeClr val="dk1">
                      <a:alpha val="40000"/>
                    </a:schemeClr>
                  </a:outerShdw>
                </a:effectLst>
              </a:rPr>
              <a:t>param</a:t>
            </a:r>
            <a:r>
              <a:rPr lang="en-US" dirty="0" smtClean="0">
                <a:ln w="0"/>
                <a:solidFill>
                  <a:schemeClr val="tx1"/>
                </a:solidFill>
                <a:effectLst>
                  <a:outerShdw blurRad="38100" dist="19050" dir="2700000" algn="tl" rotWithShape="0">
                    <a:schemeClr val="dk1">
                      <a:alpha val="40000"/>
                    </a:schemeClr>
                  </a:outerShdw>
                </a:effectLst>
              </a:rPr>
              <a:t> t is a binary tree</a:t>
            </a:r>
          </a:p>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 @return true </a:t>
            </a:r>
            <a:r>
              <a:rPr lang="en-US" dirty="0" err="1" smtClean="0">
                <a:ln w="0"/>
                <a:solidFill>
                  <a:schemeClr val="tx1"/>
                </a:solidFill>
                <a:effectLst>
                  <a:outerShdw blurRad="38100" dist="19050" dir="2700000" algn="tl" rotWithShape="0">
                    <a:schemeClr val="dk1">
                      <a:alpha val="40000"/>
                    </a:schemeClr>
                  </a:outerShdw>
                </a:effectLst>
              </a:rPr>
              <a:t>iff</a:t>
            </a:r>
            <a:r>
              <a:rPr lang="en-US" dirty="0" smtClean="0">
                <a:ln w="0"/>
                <a:solidFill>
                  <a:schemeClr val="tx1"/>
                </a:solidFill>
                <a:effectLst>
                  <a:outerShdw blurRad="38100" dist="19050" dir="2700000" algn="tl" rotWithShape="0">
                    <a:schemeClr val="dk1">
                      <a:alpha val="40000"/>
                    </a:schemeClr>
                  </a:outerShdw>
                </a:effectLst>
              </a:rPr>
              <a:t> s and t are quasi-isomorphic</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a:t>
            </a:r>
          </a:p>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public </a:t>
            </a:r>
            <a:r>
              <a:rPr lang="en-US" dirty="0" err="1" smtClean="0">
                <a:ln w="0"/>
                <a:solidFill>
                  <a:schemeClr val="tx1"/>
                </a:solidFill>
                <a:effectLst>
                  <a:outerShdw blurRad="38100" dist="19050" dir="2700000" algn="tl" rotWithShape="0">
                    <a:schemeClr val="dk1">
                      <a:alpha val="40000"/>
                    </a:schemeClr>
                  </a:outerShdw>
                </a:effectLst>
              </a:rPr>
              <a:t>boolean</a:t>
            </a: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isQuasiIsomorphic</a:t>
            </a:r>
            <a:r>
              <a:rPr lang="en-US" dirty="0" smtClean="0">
                <a:ln w="0"/>
                <a:solidFill>
                  <a:schemeClr val="tx1"/>
                </a:solidFill>
                <a:effectLst>
                  <a:outerShdw blurRad="38100" dist="19050" dir="2700000" algn="tl" rotWithShape="0">
                    <a:schemeClr val="dk1">
                      <a:alpha val="40000"/>
                    </a:schemeClr>
                  </a:outerShdw>
                </a:effectLst>
              </a:rPr>
              <a:t>(</a:t>
            </a:r>
            <a:r>
              <a:rPr lang="en-US" dirty="0" err="1" smtClean="0">
                <a:ln w="0"/>
                <a:solidFill>
                  <a:schemeClr val="tx1"/>
                </a:solidFill>
                <a:effectLst>
                  <a:outerShdw blurRad="38100" dist="19050" dir="2700000" algn="tl" rotWithShape="0">
                    <a:schemeClr val="dk1">
                      <a:alpha val="40000"/>
                    </a:schemeClr>
                  </a:outerShdw>
                </a:effectLst>
              </a:rPr>
              <a:t>IntTreeNode</a:t>
            </a:r>
            <a:r>
              <a:rPr lang="en-US" dirty="0" smtClean="0">
                <a:ln w="0"/>
                <a:solidFill>
                  <a:schemeClr val="tx1"/>
                </a:solidFill>
                <a:effectLst>
                  <a:outerShdw blurRad="38100" dist="19050" dir="2700000" algn="tl" rotWithShape="0">
                    <a:schemeClr val="dk1">
                      <a:alpha val="40000"/>
                    </a:schemeClr>
                  </a:outerShdw>
                </a:effectLst>
              </a:rPr>
              <a:t> s, </a:t>
            </a:r>
            <a:r>
              <a:rPr lang="en-US" dirty="0" err="1" smtClean="0">
                <a:ln w="0"/>
                <a:solidFill>
                  <a:schemeClr val="tx1"/>
                </a:solidFill>
                <a:effectLst>
                  <a:outerShdw blurRad="38100" dist="19050" dir="2700000" algn="tl" rotWithShape="0">
                    <a:schemeClr val="dk1">
                      <a:alpha val="40000"/>
                    </a:schemeClr>
                  </a:outerShdw>
                </a:effectLst>
              </a:rPr>
              <a:t>IntTreeNode</a:t>
            </a:r>
            <a:r>
              <a:rPr lang="en-US" dirty="0" smtClean="0">
                <a:ln w="0"/>
                <a:solidFill>
                  <a:schemeClr val="tx1"/>
                </a:solidFill>
                <a:effectLst>
                  <a:outerShdw blurRad="38100" dist="19050" dir="2700000" algn="tl" rotWithShape="0">
                    <a:schemeClr val="dk1">
                      <a:alpha val="40000"/>
                    </a:schemeClr>
                  </a:outerShdw>
                </a:effectLst>
              </a:rPr>
              <a:t> t);</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116736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Have a good weekend!</a:t>
            </a:r>
            <a:endParaRPr lang="en-US" dirty="0"/>
          </a:p>
        </p:txBody>
      </p:sp>
      <p:sp>
        <p:nvSpPr>
          <p:cNvPr id="4" name="Subtitle 3"/>
          <p:cNvSpPr>
            <a:spLocks noGrp="1"/>
          </p:cNvSpPr>
          <p:nvPr>
            <p:ph type="subTitle" idx="1"/>
          </p:nvPr>
        </p:nvSpPr>
        <p:spPr/>
        <p:txBody>
          <a:bodyPr/>
          <a:lstStyle/>
          <a:p>
            <a:r>
              <a:rPr lang="en-US" dirty="0" smtClean="0">
                <a:solidFill>
                  <a:schemeClr val="bg1"/>
                </a:solidFill>
              </a:rPr>
              <a:t>Don’t forget to submit!</a:t>
            </a:r>
            <a:endParaRPr lang="en-US" dirty="0">
              <a:solidFill>
                <a:schemeClr val="bg1"/>
              </a:solidFill>
            </a:endParaRPr>
          </a:p>
        </p:txBody>
      </p:sp>
    </p:spTree>
    <p:extLst>
      <p:ext uri="{BB962C8B-B14F-4D97-AF65-F5344CB8AC3E}">
        <p14:creationId xmlns:p14="http://schemas.microsoft.com/office/powerpoint/2010/main" val="1786638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In this Recitation</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sz="3600" dirty="0" smtClean="0">
                <a:solidFill>
                  <a:schemeClr val="bg1"/>
                </a:solidFill>
              </a:rPr>
              <a:t>Recurrence Relations!</a:t>
            </a:r>
          </a:p>
          <a:p>
            <a:pPr lvl="1"/>
            <a:r>
              <a:rPr lang="en-US" dirty="0" smtClean="0"/>
              <a:t>Brief refresher</a:t>
            </a:r>
          </a:p>
          <a:p>
            <a:pPr lvl="1"/>
            <a:r>
              <a:rPr lang="en-US" dirty="0" smtClean="0">
                <a:solidFill>
                  <a:schemeClr val="bg1"/>
                </a:solidFill>
              </a:rPr>
              <a:t>Practice</a:t>
            </a:r>
          </a:p>
          <a:p>
            <a:r>
              <a:rPr lang="en-US" sz="3600" dirty="0" smtClean="0"/>
              <a:t>Submit via form</a:t>
            </a:r>
            <a:r>
              <a:rPr lang="en-US" sz="3600" dirty="0"/>
              <a:t>: http://</a:t>
            </a:r>
            <a:r>
              <a:rPr lang="en-US" sz="3600" dirty="0" smtClean="0"/>
              <a:t>goo.gl/slUouq</a:t>
            </a:r>
          </a:p>
          <a:p>
            <a:r>
              <a:rPr lang="en-US" sz="3600" dirty="0" smtClean="0">
                <a:solidFill>
                  <a:schemeClr val="bg1"/>
                </a:solidFill>
              </a:rPr>
              <a:t>Code available in </a:t>
            </a:r>
            <a:r>
              <a:rPr lang="en-US" sz="3600" dirty="0" err="1" smtClean="0">
                <a:solidFill>
                  <a:schemeClr val="bg1"/>
                </a:solidFill>
              </a:rPr>
              <a:t>snarf</a:t>
            </a:r>
            <a:r>
              <a:rPr lang="en-US" sz="3600" dirty="0" smtClean="0">
                <a:solidFill>
                  <a:schemeClr val="bg1"/>
                </a:solidFill>
              </a:rPr>
              <a:t> folder—if you JRE system library issues:</a:t>
            </a:r>
          </a:p>
          <a:p>
            <a:pPr lvl="1"/>
            <a:r>
              <a:rPr lang="en-US" dirty="0" smtClean="0"/>
              <a:t>Right click project folder in side bar and select  Build Path -&gt; Configure Build Path</a:t>
            </a:r>
          </a:p>
          <a:p>
            <a:pPr lvl="1"/>
            <a:r>
              <a:rPr lang="en-US" dirty="0" smtClean="0">
                <a:solidFill>
                  <a:schemeClr val="bg1"/>
                </a:solidFill>
              </a:rPr>
              <a:t>Go to Libraries tab and remove the JRE Library</a:t>
            </a:r>
          </a:p>
          <a:p>
            <a:pPr lvl="1"/>
            <a:r>
              <a:rPr lang="en-US" dirty="0" smtClean="0"/>
              <a:t>Click “Add Library” and add the default JRE Library</a:t>
            </a:r>
            <a:endParaRPr lang="en-US" dirty="0">
              <a:solidFill>
                <a:schemeClr val="bg1"/>
              </a:solidFill>
            </a:endParaRPr>
          </a:p>
        </p:txBody>
      </p:sp>
    </p:spTree>
    <p:extLst>
      <p:ext uri="{BB962C8B-B14F-4D97-AF65-F5344CB8AC3E}">
        <p14:creationId xmlns:p14="http://schemas.microsoft.com/office/powerpoint/2010/main" val="3306399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Recurrence Relations</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sz="3600" dirty="0" smtClean="0"/>
              <a:t>What are they?</a:t>
            </a:r>
          </a:p>
          <a:p>
            <a:pPr lvl="1"/>
            <a:r>
              <a:rPr lang="en-US" sz="2600" dirty="0" smtClean="0"/>
              <a:t>Illustrates running time of a recursive algorithm with input of size </a:t>
            </a:r>
            <a:r>
              <a:rPr lang="en-US" sz="2600" i="1" dirty="0" smtClean="0"/>
              <a:t>n</a:t>
            </a:r>
            <a:r>
              <a:rPr lang="en-US" sz="2600" dirty="0" smtClean="0"/>
              <a:t> in terms of running time of its sub-problems</a:t>
            </a:r>
          </a:p>
          <a:p>
            <a:pPr lvl="1"/>
            <a:r>
              <a:rPr lang="en-US" sz="2600" dirty="0" smtClean="0"/>
              <a:t>Goal is to get an expression for T(n), where T(n) is the time it takes to run the algorithm for an input of size </a:t>
            </a:r>
            <a:r>
              <a:rPr lang="en-US" sz="2600" i="1" dirty="0" smtClean="0"/>
              <a:t>n</a:t>
            </a:r>
          </a:p>
          <a:p>
            <a:pPr lvl="1"/>
            <a:r>
              <a:rPr lang="en-US" sz="2600" dirty="0" smtClean="0"/>
              <a:t>Expression for T(n) can be matched with one in this chart to obtain big-Oh:</a:t>
            </a:r>
          </a:p>
          <a:p>
            <a:pPr lvl="1"/>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1564437645"/>
              </p:ext>
            </p:extLst>
          </p:nvPr>
        </p:nvGraphicFramePr>
        <p:xfrm>
          <a:off x="457200" y="4495800"/>
          <a:ext cx="8229600" cy="2225040"/>
        </p:xfrm>
        <a:graphic>
          <a:graphicData uri="http://schemas.openxmlformats.org/drawingml/2006/table">
            <a:tbl>
              <a:tblPr firstRow="1" firstCol="1" bandRow="1">
                <a:tableStyleId>{5C22544A-7EE6-4342-B048-85BDC9FD1C3A}</a:tableStyleId>
              </a:tblPr>
              <a:tblGrid>
                <a:gridCol w="2743200"/>
                <a:gridCol w="2743200"/>
                <a:gridCol w="2743200"/>
              </a:tblGrid>
              <a:tr h="370840">
                <a:tc>
                  <a:txBody>
                    <a:bodyPr/>
                    <a:lstStyle/>
                    <a:p>
                      <a:pPr marL="0" marR="0" algn="ctr">
                        <a:spcBef>
                          <a:spcPts val="0"/>
                        </a:spcBef>
                        <a:spcAft>
                          <a:spcPts val="0"/>
                        </a:spcAft>
                      </a:pPr>
                      <a:r>
                        <a:rPr lang="en-US" sz="1800" dirty="0" smtClean="0">
                          <a:effectLst/>
                          <a:latin typeface="Calibri" panose="020F0502020204030204" pitchFamily="34" charset="0"/>
                          <a:ea typeface="SimSun" panose="02010600030101010101" pitchFamily="2" charset="-122"/>
                        </a:rPr>
                        <a:t>Recurrence Relation</a:t>
                      </a:r>
                      <a:endParaRPr lang="en-US" sz="1800" dirty="0">
                        <a:effectLst/>
                        <a:latin typeface="Calibri" panose="020F0502020204030204" pitchFamily="34" charset="0"/>
                        <a:ea typeface="SimSun" panose="02010600030101010101" pitchFamily="2" charset="-122"/>
                      </a:endParaRPr>
                    </a:p>
                  </a:txBody>
                  <a:tcPr marL="0" marR="0" marT="0" marB="0" anchor="ctr"/>
                </a:tc>
                <a:tc>
                  <a:txBody>
                    <a:bodyPr/>
                    <a:lstStyle/>
                    <a:p>
                      <a:pPr marL="0" marR="0" algn="ctr">
                        <a:spcBef>
                          <a:spcPts val="0"/>
                        </a:spcBef>
                        <a:spcAft>
                          <a:spcPts val="0"/>
                        </a:spcAft>
                      </a:pPr>
                      <a:r>
                        <a:rPr lang="en-US" sz="1800" dirty="0" smtClean="0">
                          <a:effectLst/>
                          <a:latin typeface="Calibri" panose="020F0502020204030204" pitchFamily="34" charset="0"/>
                          <a:ea typeface="SimSun" panose="02010600030101010101" pitchFamily="2" charset="-122"/>
                        </a:rPr>
                        <a:t>Example</a:t>
                      </a:r>
                      <a:endParaRPr lang="en-US" sz="1800" dirty="0">
                        <a:effectLst/>
                        <a:latin typeface="Calibri" panose="020F0502020204030204" pitchFamily="34" charset="0"/>
                        <a:ea typeface="SimSun" panose="02010600030101010101" pitchFamily="2" charset="-122"/>
                      </a:endParaRPr>
                    </a:p>
                  </a:txBody>
                  <a:tcPr marL="0" marR="0" marT="0" marB="0" anchor="ctr"/>
                </a:tc>
                <a:tc>
                  <a:txBody>
                    <a:bodyPr/>
                    <a:lstStyle/>
                    <a:p>
                      <a:pPr marL="0" marR="0" algn="ctr">
                        <a:spcBef>
                          <a:spcPts val="0"/>
                        </a:spcBef>
                        <a:spcAft>
                          <a:spcPts val="0"/>
                        </a:spcAft>
                      </a:pPr>
                      <a:r>
                        <a:rPr lang="en-US" sz="1800" dirty="0" smtClean="0">
                          <a:effectLst/>
                          <a:latin typeface="Calibri" panose="020F0502020204030204" pitchFamily="34" charset="0"/>
                          <a:ea typeface="SimSun" panose="02010600030101010101" pitchFamily="2" charset="-122"/>
                        </a:rPr>
                        <a:t>Big-Oh</a:t>
                      </a:r>
                      <a:endParaRPr lang="en-US" sz="1800" dirty="0">
                        <a:effectLst/>
                        <a:latin typeface="Calibri" panose="020F0502020204030204" pitchFamily="34" charset="0"/>
                        <a:ea typeface="SimSun" panose="02010600030101010101" pitchFamily="2" charset="-122"/>
                      </a:endParaRPr>
                    </a:p>
                  </a:txBody>
                  <a:tcPr marL="0" marR="0" marT="0" marB="0" anchor="ctr"/>
                </a:tc>
              </a:tr>
              <a:tr h="370840">
                <a:tc>
                  <a:txBody>
                    <a:bodyPr/>
                    <a:lstStyle/>
                    <a:p>
                      <a:pPr marL="0" marR="0" algn="ctr">
                        <a:spcBef>
                          <a:spcPts val="0"/>
                        </a:spcBef>
                        <a:spcAft>
                          <a:spcPts val="0"/>
                        </a:spcAft>
                      </a:pPr>
                      <a:r>
                        <a:rPr lang="en-US" sz="1800" dirty="0">
                          <a:effectLst/>
                        </a:rPr>
                        <a:t>T(n) = T(n/2) + O(1) </a:t>
                      </a:r>
                      <a:endParaRPr lang="en-US" sz="1100" dirty="0">
                        <a:effectLst/>
                        <a:latin typeface="Calibri" panose="020F0502020204030204" pitchFamily="34" charset="0"/>
                        <a:ea typeface="SimSun" panose="02010600030101010101" pitchFamily="2" charset="-122"/>
                      </a:endParaRPr>
                    </a:p>
                  </a:txBody>
                  <a:tcPr marL="0" marR="0" marT="0" marB="0" anchor="ctr"/>
                </a:tc>
                <a:tc>
                  <a:txBody>
                    <a:bodyPr/>
                    <a:lstStyle/>
                    <a:p>
                      <a:pPr marL="0" marR="0" algn="ctr">
                        <a:spcBef>
                          <a:spcPts val="0"/>
                        </a:spcBef>
                        <a:spcAft>
                          <a:spcPts val="0"/>
                        </a:spcAft>
                      </a:pPr>
                      <a:r>
                        <a:rPr lang="en-US" sz="1800" dirty="0">
                          <a:effectLst/>
                        </a:rPr>
                        <a:t>Binary Search </a:t>
                      </a:r>
                      <a:endParaRPr lang="en-US" sz="1100" dirty="0">
                        <a:effectLst/>
                        <a:latin typeface="Calibri" panose="020F0502020204030204" pitchFamily="34" charset="0"/>
                        <a:ea typeface="SimSun" panose="02010600030101010101" pitchFamily="2" charset="-122"/>
                      </a:endParaRPr>
                    </a:p>
                  </a:txBody>
                  <a:tcPr marL="0" marR="0" marT="0" marB="0" anchor="ctr"/>
                </a:tc>
                <a:tc>
                  <a:txBody>
                    <a:bodyPr/>
                    <a:lstStyle/>
                    <a:p>
                      <a:pPr marL="0" marR="0" algn="ctr">
                        <a:spcBef>
                          <a:spcPts val="0"/>
                        </a:spcBef>
                        <a:spcAft>
                          <a:spcPts val="0"/>
                        </a:spcAft>
                      </a:pPr>
                      <a:r>
                        <a:rPr lang="en-US" sz="1800">
                          <a:effectLst/>
                        </a:rPr>
                        <a:t>O(log n)</a:t>
                      </a:r>
                      <a:endParaRPr lang="en-US" sz="1100">
                        <a:effectLst/>
                        <a:latin typeface="Calibri" panose="020F0502020204030204" pitchFamily="34" charset="0"/>
                        <a:ea typeface="SimSun" panose="02010600030101010101" pitchFamily="2" charset="-122"/>
                      </a:endParaRPr>
                    </a:p>
                  </a:txBody>
                  <a:tcPr marL="0" marR="0" marT="0" marB="0" anchor="ctr"/>
                </a:tc>
              </a:tr>
              <a:tr h="370840">
                <a:tc>
                  <a:txBody>
                    <a:bodyPr/>
                    <a:lstStyle/>
                    <a:p>
                      <a:pPr marL="0" marR="0" algn="ctr">
                        <a:spcBef>
                          <a:spcPts val="0"/>
                        </a:spcBef>
                        <a:spcAft>
                          <a:spcPts val="0"/>
                        </a:spcAft>
                      </a:pPr>
                      <a:r>
                        <a:rPr lang="en-US" sz="1800">
                          <a:effectLst/>
                        </a:rPr>
                        <a:t>T(n) = T(n-1) + O(1) </a:t>
                      </a:r>
                      <a:endParaRPr lang="en-US" sz="1100">
                        <a:effectLst/>
                        <a:latin typeface="Calibri" panose="020F0502020204030204" pitchFamily="34" charset="0"/>
                        <a:ea typeface="SimSun" panose="02010600030101010101" pitchFamily="2" charset="-122"/>
                      </a:endParaRPr>
                    </a:p>
                  </a:txBody>
                  <a:tcPr marL="0" marR="0" marT="0" marB="0" anchor="ctr"/>
                </a:tc>
                <a:tc>
                  <a:txBody>
                    <a:bodyPr/>
                    <a:lstStyle/>
                    <a:p>
                      <a:pPr marL="0" marR="0" algn="ctr">
                        <a:spcBef>
                          <a:spcPts val="0"/>
                        </a:spcBef>
                        <a:spcAft>
                          <a:spcPts val="0"/>
                        </a:spcAft>
                      </a:pPr>
                      <a:r>
                        <a:rPr lang="en-US" sz="1800">
                          <a:effectLst/>
                        </a:rPr>
                        <a:t>Linear Search </a:t>
                      </a:r>
                      <a:endParaRPr lang="en-US" sz="1100">
                        <a:effectLst/>
                        <a:latin typeface="Calibri" panose="020F0502020204030204" pitchFamily="34" charset="0"/>
                        <a:ea typeface="SimSun" panose="02010600030101010101" pitchFamily="2" charset="-122"/>
                      </a:endParaRPr>
                    </a:p>
                  </a:txBody>
                  <a:tcPr marL="0" marR="0" marT="0" marB="0" anchor="ctr"/>
                </a:tc>
                <a:tc>
                  <a:txBody>
                    <a:bodyPr/>
                    <a:lstStyle/>
                    <a:p>
                      <a:pPr marL="0" marR="0" algn="ctr">
                        <a:spcBef>
                          <a:spcPts val="0"/>
                        </a:spcBef>
                        <a:spcAft>
                          <a:spcPts val="0"/>
                        </a:spcAft>
                      </a:pPr>
                      <a:r>
                        <a:rPr lang="en-US" sz="1800">
                          <a:effectLst/>
                        </a:rPr>
                        <a:t>O(n)</a:t>
                      </a:r>
                      <a:endParaRPr lang="en-US" sz="1100">
                        <a:effectLst/>
                        <a:latin typeface="Calibri" panose="020F0502020204030204" pitchFamily="34" charset="0"/>
                        <a:ea typeface="SimSun" panose="02010600030101010101" pitchFamily="2" charset="-122"/>
                      </a:endParaRPr>
                    </a:p>
                  </a:txBody>
                  <a:tcPr marL="0" marR="0" marT="0" marB="0" anchor="ctr"/>
                </a:tc>
              </a:tr>
              <a:tr h="370840">
                <a:tc>
                  <a:txBody>
                    <a:bodyPr/>
                    <a:lstStyle/>
                    <a:p>
                      <a:pPr marL="0" marR="0" algn="ctr">
                        <a:spcBef>
                          <a:spcPts val="0"/>
                        </a:spcBef>
                        <a:spcAft>
                          <a:spcPts val="0"/>
                        </a:spcAft>
                      </a:pPr>
                      <a:r>
                        <a:rPr lang="en-US" sz="1800">
                          <a:effectLst/>
                        </a:rPr>
                        <a:t>T(n) = 2T(n/2) + O(1) </a:t>
                      </a:r>
                      <a:endParaRPr lang="en-US" sz="1100">
                        <a:effectLst/>
                        <a:latin typeface="Calibri" panose="020F0502020204030204" pitchFamily="34" charset="0"/>
                        <a:ea typeface="SimSun" panose="02010600030101010101" pitchFamily="2" charset="-122"/>
                      </a:endParaRPr>
                    </a:p>
                  </a:txBody>
                  <a:tcPr marL="0" marR="0" marT="0" marB="0" anchor="ctr"/>
                </a:tc>
                <a:tc>
                  <a:txBody>
                    <a:bodyPr/>
                    <a:lstStyle/>
                    <a:p>
                      <a:pPr marL="0" marR="0" algn="ctr">
                        <a:spcBef>
                          <a:spcPts val="0"/>
                        </a:spcBef>
                        <a:spcAft>
                          <a:spcPts val="0"/>
                        </a:spcAft>
                      </a:pPr>
                      <a:r>
                        <a:rPr lang="en-US" sz="1800">
                          <a:effectLst/>
                        </a:rPr>
                        <a:t>Tree traversal </a:t>
                      </a:r>
                      <a:endParaRPr lang="en-US" sz="1100">
                        <a:effectLst/>
                        <a:latin typeface="Calibri" panose="020F0502020204030204" pitchFamily="34" charset="0"/>
                        <a:ea typeface="SimSun" panose="02010600030101010101" pitchFamily="2" charset="-122"/>
                      </a:endParaRPr>
                    </a:p>
                  </a:txBody>
                  <a:tcPr marL="0" marR="0" marT="0" marB="0" anchor="ctr"/>
                </a:tc>
                <a:tc>
                  <a:txBody>
                    <a:bodyPr/>
                    <a:lstStyle/>
                    <a:p>
                      <a:pPr marL="0" marR="0" algn="ctr">
                        <a:spcBef>
                          <a:spcPts val="0"/>
                        </a:spcBef>
                        <a:spcAft>
                          <a:spcPts val="0"/>
                        </a:spcAft>
                      </a:pPr>
                      <a:r>
                        <a:rPr lang="en-US" sz="1800">
                          <a:effectLst/>
                        </a:rPr>
                        <a:t>O(n)</a:t>
                      </a:r>
                      <a:endParaRPr lang="en-US" sz="1100">
                        <a:effectLst/>
                        <a:latin typeface="Calibri" panose="020F0502020204030204" pitchFamily="34" charset="0"/>
                        <a:ea typeface="SimSun" panose="02010600030101010101" pitchFamily="2" charset="-122"/>
                      </a:endParaRPr>
                    </a:p>
                  </a:txBody>
                  <a:tcPr marL="0" marR="0" marT="0" marB="0" anchor="ctr"/>
                </a:tc>
              </a:tr>
              <a:tr h="370840">
                <a:tc>
                  <a:txBody>
                    <a:bodyPr/>
                    <a:lstStyle/>
                    <a:p>
                      <a:pPr marL="0" marR="0" algn="ctr">
                        <a:spcBef>
                          <a:spcPts val="0"/>
                        </a:spcBef>
                        <a:spcAft>
                          <a:spcPts val="0"/>
                        </a:spcAft>
                      </a:pPr>
                      <a:r>
                        <a:rPr lang="en-US" sz="1800">
                          <a:effectLst/>
                        </a:rPr>
                        <a:t>T(n) = 2T(n/2) + O(n) </a:t>
                      </a:r>
                      <a:endParaRPr lang="en-US" sz="1100">
                        <a:effectLst/>
                        <a:latin typeface="Calibri" panose="020F0502020204030204" pitchFamily="34" charset="0"/>
                        <a:ea typeface="SimSun" panose="02010600030101010101" pitchFamily="2" charset="-122"/>
                      </a:endParaRPr>
                    </a:p>
                  </a:txBody>
                  <a:tcPr marL="0" marR="0" marT="0" marB="0" anchor="ctr"/>
                </a:tc>
                <a:tc>
                  <a:txBody>
                    <a:bodyPr/>
                    <a:lstStyle/>
                    <a:p>
                      <a:pPr marL="0" marR="0" algn="ctr">
                        <a:spcBef>
                          <a:spcPts val="0"/>
                        </a:spcBef>
                        <a:spcAft>
                          <a:spcPts val="0"/>
                        </a:spcAft>
                      </a:pPr>
                      <a:r>
                        <a:rPr lang="en-US" sz="1800">
                          <a:effectLst/>
                        </a:rPr>
                        <a:t>QuickSort</a:t>
                      </a:r>
                      <a:endParaRPr lang="en-US" sz="1100">
                        <a:effectLst/>
                        <a:latin typeface="Calibri" panose="020F0502020204030204" pitchFamily="34" charset="0"/>
                        <a:ea typeface="SimSun" panose="02010600030101010101" pitchFamily="2" charset="-122"/>
                      </a:endParaRPr>
                    </a:p>
                  </a:txBody>
                  <a:tcPr marL="0" marR="0" marT="0" marB="0" anchor="ctr"/>
                </a:tc>
                <a:tc>
                  <a:txBody>
                    <a:bodyPr/>
                    <a:lstStyle/>
                    <a:p>
                      <a:pPr marL="0" marR="0" algn="ctr">
                        <a:spcBef>
                          <a:spcPts val="0"/>
                        </a:spcBef>
                        <a:spcAft>
                          <a:spcPts val="0"/>
                        </a:spcAft>
                      </a:pPr>
                      <a:r>
                        <a:rPr lang="en-US" sz="1800">
                          <a:effectLst/>
                        </a:rPr>
                        <a:t>O(n log n)</a:t>
                      </a:r>
                      <a:endParaRPr lang="en-US" sz="1100">
                        <a:effectLst/>
                        <a:latin typeface="Calibri" panose="020F0502020204030204" pitchFamily="34" charset="0"/>
                        <a:ea typeface="SimSun" panose="02010600030101010101" pitchFamily="2" charset="-122"/>
                      </a:endParaRPr>
                    </a:p>
                  </a:txBody>
                  <a:tcPr marL="0" marR="0" marT="0" marB="0" anchor="ctr"/>
                </a:tc>
              </a:tr>
              <a:tr h="370840">
                <a:tc>
                  <a:txBody>
                    <a:bodyPr/>
                    <a:lstStyle/>
                    <a:p>
                      <a:pPr marL="0" marR="0" algn="ctr">
                        <a:spcBef>
                          <a:spcPts val="0"/>
                        </a:spcBef>
                        <a:spcAft>
                          <a:spcPts val="0"/>
                        </a:spcAft>
                      </a:pPr>
                      <a:r>
                        <a:rPr lang="en-US" sz="1800">
                          <a:effectLst/>
                        </a:rPr>
                        <a:t>T(n) = T(n-1) + O(n) </a:t>
                      </a:r>
                      <a:endParaRPr lang="en-US" sz="1100">
                        <a:effectLst/>
                        <a:latin typeface="Calibri" panose="020F0502020204030204" pitchFamily="34" charset="0"/>
                        <a:ea typeface="SimSun" panose="02010600030101010101" pitchFamily="2" charset="-122"/>
                      </a:endParaRPr>
                    </a:p>
                  </a:txBody>
                  <a:tcPr marL="0" marR="0" marT="0" marB="0" anchor="ctr"/>
                </a:tc>
                <a:tc>
                  <a:txBody>
                    <a:bodyPr/>
                    <a:lstStyle/>
                    <a:p>
                      <a:pPr marL="0" marR="0" algn="ctr">
                        <a:spcBef>
                          <a:spcPts val="0"/>
                        </a:spcBef>
                        <a:spcAft>
                          <a:spcPts val="0"/>
                        </a:spcAft>
                      </a:pPr>
                      <a:r>
                        <a:rPr lang="en-US" sz="1800">
                          <a:effectLst/>
                        </a:rPr>
                        <a:t>BubbleSort</a:t>
                      </a:r>
                      <a:endParaRPr lang="en-US" sz="1100">
                        <a:effectLst/>
                        <a:latin typeface="Calibri" panose="020F0502020204030204" pitchFamily="34" charset="0"/>
                        <a:ea typeface="SimSun" panose="02010600030101010101" pitchFamily="2" charset="-122"/>
                      </a:endParaRPr>
                    </a:p>
                  </a:txBody>
                  <a:tcPr marL="0" marR="0" marT="0" marB="0" anchor="ctr"/>
                </a:tc>
                <a:tc>
                  <a:txBody>
                    <a:bodyPr/>
                    <a:lstStyle/>
                    <a:p>
                      <a:pPr marL="0" marR="0" algn="ctr">
                        <a:spcBef>
                          <a:spcPts val="0"/>
                        </a:spcBef>
                        <a:spcAft>
                          <a:spcPts val="0"/>
                        </a:spcAft>
                      </a:pPr>
                      <a:r>
                        <a:rPr lang="en-US" sz="1800" dirty="0">
                          <a:effectLst/>
                        </a:rPr>
                        <a:t>O(n</a:t>
                      </a:r>
                      <a:r>
                        <a:rPr lang="en-US" sz="1800" baseline="30000" dirty="0">
                          <a:effectLst/>
                        </a:rPr>
                        <a:t>2</a:t>
                      </a:r>
                      <a:r>
                        <a:rPr lang="en-US" sz="1800" dirty="0">
                          <a:effectLst/>
                        </a:rPr>
                        <a:t>)</a:t>
                      </a:r>
                      <a:endParaRPr lang="en-US" sz="1100" dirty="0">
                        <a:effectLst/>
                        <a:latin typeface="Calibri" panose="020F0502020204030204" pitchFamily="34" charset="0"/>
                        <a:ea typeface="SimSun" panose="02010600030101010101" pitchFamily="2" charset="-122"/>
                      </a:endParaRPr>
                    </a:p>
                  </a:txBody>
                  <a:tcPr marL="0" marR="0" marT="0" marB="0" anchor="ctr"/>
                </a:tc>
              </a:tr>
            </a:tbl>
          </a:graphicData>
        </a:graphic>
      </p:graphicFrame>
    </p:spTree>
    <p:extLst>
      <p:ext uri="{BB962C8B-B14F-4D97-AF65-F5344CB8AC3E}">
        <p14:creationId xmlns:p14="http://schemas.microsoft.com/office/powerpoint/2010/main" val="344453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Recurrence Relations</a:t>
            </a:r>
            <a:endParaRPr lang="en-US" dirty="0"/>
          </a:p>
        </p:txBody>
      </p:sp>
      <p:sp>
        <p:nvSpPr>
          <p:cNvPr id="5" name="Content Placeholder 4"/>
          <p:cNvSpPr>
            <a:spLocks noGrp="1"/>
          </p:cNvSpPr>
          <p:nvPr>
            <p:ph idx="1"/>
          </p:nvPr>
        </p:nvSpPr>
        <p:spPr/>
        <p:txBody>
          <a:bodyPr>
            <a:normAutofit lnSpcReduction="10000"/>
          </a:bodyPr>
          <a:lstStyle/>
          <a:p>
            <a:r>
              <a:rPr lang="en-US" dirty="0" smtClean="0"/>
              <a:t>Consider the following class:</a:t>
            </a:r>
          </a:p>
          <a:p>
            <a:endParaRPr lang="en-US" dirty="0"/>
          </a:p>
          <a:p>
            <a:endParaRPr lang="en-US" dirty="0" smtClean="0"/>
          </a:p>
          <a:p>
            <a:endParaRPr lang="en-US" dirty="0"/>
          </a:p>
          <a:p>
            <a:endParaRPr lang="en-US" dirty="0" smtClean="0"/>
          </a:p>
          <a:p>
            <a:endParaRPr lang="en-US" dirty="0"/>
          </a:p>
          <a:p>
            <a:r>
              <a:rPr lang="en-US" dirty="0" smtClean="0"/>
              <a:t>Now consider a tree formed of </a:t>
            </a:r>
            <a:r>
              <a:rPr lang="en-US" dirty="0" err="1" smtClean="0"/>
              <a:t>IntTreeNodes</a:t>
            </a:r>
            <a:r>
              <a:rPr lang="en-US" dirty="0" smtClean="0"/>
              <a:t>. The diameter of the tree is the number of nodes on the longest path between two leaves in the tree.</a:t>
            </a:r>
            <a:endParaRPr lang="en-US" dirty="0"/>
          </a:p>
        </p:txBody>
      </p:sp>
      <p:sp>
        <p:nvSpPr>
          <p:cNvPr id="6" name="Content Placeholder 6"/>
          <p:cNvSpPr txBox="1">
            <a:spLocks/>
          </p:cNvSpPr>
          <p:nvPr/>
        </p:nvSpPr>
        <p:spPr>
          <a:xfrm>
            <a:off x="2600325" y="1447800"/>
            <a:ext cx="4191000" cy="2512512"/>
          </a:xfrm>
          <a:prstGeom prst="rect">
            <a:avLst/>
          </a:prstGeom>
          <a:solidFill>
            <a:schemeClr val="tx2">
              <a:lumMod val="20000"/>
              <a:lumOff val="80000"/>
            </a:schemeClr>
          </a:solidFill>
          <a:ln w="25400" cap="flat" cmpd="sng" algn="ctr">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public class </a:t>
            </a:r>
            <a:r>
              <a:rPr lang="en-US" dirty="0" err="1" smtClean="0">
                <a:ln w="0"/>
                <a:solidFill>
                  <a:schemeClr val="tx1"/>
                </a:solidFill>
                <a:effectLst>
                  <a:outerShdw blurRad="38100" dist="19050" dir="2700000" algn="tl" rotWithShape="0">
                    <a:schemeClr val="dk1">
                      <a:alpha val="40000"/>
                    </a:schemeClr>
                  </a:outerShdw>
                </a:effectLst>
              </a:rPr>
              <a:t>IntTreeNode</a:t>
            </a:r>
            <a:r>
              <a:rPr lang="en-US" dirty="0" smtClean="0">
                <a:ln w="0"/>
                <a:solidFill>
                  <a:schemeClr val="tx1"/>
                </a:solidFill>
                <a:effectLst>
                  <a:outerShdw blurRad="38100" dist="19050" dir="2700000" algn="tl" rotWithShape="0">
                    <a:schemeClr val="dk1">
                      <a:alpha val="40000"/>
                    </a:schemeClr>
                  </a:outerShdw>
                </a:effectLst>
              </a:rPr>
              <a:t> {</a:t>
            </a:r>
          </a:p>
          <a:p>
            <a:pPr marL="0" indent="0">
              <a:buFont typeface="Arial" pitchFamily="34" charse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public </a:t>
            </a:r>
            <a:r>
              <a:rPr lang="en-US" dirty="0" err="1" smtClean="0">
                <a:ln w="0"/>
                <a:solidFill>
                  <a:schemeClr val="tx1"/>
                </a:solidFill>
                <a:effectLst>
                  <a:outerShdw blurRad="38100" dist="19050" dir="2700000" algn="tl" rotWithShape="0">
                    <a:schemeClr val="dk1">
                      <a:alpha val="40000"/>
                    </a:schemeClr>
                  </a:outerShdw>
                </a:effectLst>
              </a:rPr>
              <a:t>int</a:t>
            </a:r>
            <a:r>
              <a:rPr lang="en-US" dirty="0" smtClean="0">
                <a:ln w="0"/>
                <a:solidFill>
                  <a:schemeClr val="tx1"/>
                </a:solidFill>
                <a:effectLst>
                  <a:outerShdw blurRad="38100" dist="19050" dir="2700000" algn="tl" rotWithShape="0">
                    <a:schemeClr val="dk1">
                      <a:alpha val="40000"/>
                    </a:schemeClr>
                  </a:outerShdw>
                </a:effectLst>
              </a:rPr>
              <a:t> value;</a:t>
            </a:r>
          </a:p>
          <a:p>
            <a:pPr marL="0" indent="0">
              <a:buFont typeface="Arial" pitchFamily="34" charse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public </a:t>
            </a:r>
            <a:r>
              <a:rPr lang="en-US" dirty="0" err="1" smtClean="0">
                <a:ln w="0"/>
                <a:solidFill>
                  <a:schemeClr val="tx1"/>
                </a:solidFill>
                <a:effectLst>
                  <a:outerShdw blurRad="38100" dist="19050" dir="2700000" algn="tl" rotWithShape="0">
                    <a:schemeClr val="dk1">
                      <a:alpha val="40000"/>
                    </a:schemeClr>
                  </a:outerShdw>
                </a:effectLst>
              </a:rPr>
              <a:t>IntTreeNode</a:t>
            </a:r>
            <a:r>
              <a:rPr lang="en-US" dirty="0" smtClean="0">
                <a:ln w="0"/>
                <a:solidFill>
                  <a:schemeClr val="tx1"/>
                </a:solidFill>
                <a:effectLst>
                  <a:outerShdw blurRad="38100" dist="19050" dir="2700000" algn="tl" rotWithShape="0">
                    <a:schemeClr val="dk1">
                      <a:alpha val="40000"/>
                    </a:schemeClr>
                  </a:outerShdw>
                </a:effectLst>
              </a:rPr>
              <a:t> left;</a:t>
            </a:r>
          </a:p>
          <a:p>
            <a:pPr marL="0" indent="0">
              <a:buFont typeface="Arial" pitchFamily="34" charse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public </a:t>
            </a:r>
            <a:r>
              <a:rPr lang="en-US" dirty="0" err="1" smtClean="0">
                <a:ln w="0"/>
                <a:solidFill>
                  <a:schemeClr val="tx1"/>
                </a:solidFill>
                <a:effectLst>
                  <a:outerShdw blurRad="38100" dist="19050" dir="2700000" algn="tl" rotWithShape="0">
                    <a:schemeClr val="dk1">
                      <a:alpha val="40000"/>
                    </a:schemeClr>
                  </a:outerShdw>
                </a:effectLst>
              </a:rPr>
              <a:t>IntTreeNode</a:t>
            </a:r>
            <a:r>
              <a:rPr lang="en-US" dirty="0" smtClean="0">
                <a:ln w="0"/>
                <a:solidFill>
                  <a:schemeClr val="tx1"/>
                </a:solidFill>
                <a:effectLst>
                  <a:outerShdw blurRad="38100" dist="19050" dir="2700000" algn="tl" rotWithShape="0">
                    <a:schemeClr val="dk1">
                      <a:alpha val="40000"/>
                    </a:schemeClr>
                  </a:outerShdw>
                </a:effectLst>
              </a:rPr>
              <a:t> right;</a:t>
            </a:r>
          </a:p>
          <a:p>
            <a:pPr marL="0" indent="0">
              <a:buFont typeface="Arial" pitchFamily="34" charse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public </a:t>
            </a:r>
            <a:r>
              <a:rPr lang="en-US" dirty="0" err="1" smtClean="0">
                <a:ln w="0"/>
                <a:solidFill>
                  <a:schemeClr val="tx1"/>
                </a:solidFill>
                <a:effectLst>
                  <a:outerShdw blurRad="38100" dist="19050" dir="2700000" algn="tl" rotWithShape="0">
                    <a:schemeClr val="dk1">
                      <a:alpha val="40000"/>
                    </a:schemeClr>
                  </a:outerShdw>
                </a:effectLst>
              </a:rPr>
              <a:t>int</a:t>
            </a:r>
            <a:r>
              <a:rPr lang="en-US" dirty="0" smtClean="0">
                <a:ln w="0"/>
                <a:solidFill>
                  <a:schemeClr val="tx1"/>
                </a:solidFill>
                <a:effectLst>
                  <a:outerShdw blurRad="38100" dist="19050" dir="2700000" algn="tl" rotWithShape="0">
                    <a:schemeClr val="dk1">
                      <a:alpha val="40000"/>
                    </a:schemeClr>
                  </a:outerShdw>
                </a:effectLst>
              </a:rPr>
              <a:t> size; // size of </a:t>
            </a:r>
            <a:r>
              <a:rPr lang="en-US" dirty="0" err="1" smtClean="0">
                <a:ln w="0"/>
                <a:solidFill>
                  <a:schemeClr val="tx1"/>
                </a:solidFill>
                <a:effectLst>
                  <a:outerShdw blurRad="38100" dist="19050" dir="2700000" algn="tl" rotWithShape="0">
                    <a:schemeClr val="dk1">
                      <a:alpha val="40000"/>
                    </a:schemeClr>
                  </a:outerShdw>
                </a:effectLst>
              </a:rPr>
              <a:t>subtree</a:t>
            </a:r>
            <a:endParaRPr lang="en-US" dirty="0">
              <a:ln w="0"/>
              <a:solidFill>
                <a:schemeClr val="tx1"/>
              </a:solidFill>
              <a:effectLst>
                <a:outerShdw blurRad="38100" dist="19050" dir="2700000" algn="tl" rotWithShape="0">
                  <a:schemeClr val="dk1">
                    <a:alpha val="40000"/>
                  </a:schemeClr>
                </a:outerShdw>
              </a:effectLst>
            </a:endParaRPr>
          </a:p>
          <a:p>
            <a:pPr marL="0" indent="0">
              <a:buFont typeface="Arial" pitchFamily="34" charse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public </a:t>
            </a:r>
            <a:r>
              <a:rPr lang="en-US" dirty="0" err="1" smtClean="0">
                <a:ln w="0"/>
                <a:solidFill>
                  <a:schemeClr val="tx1"/>
                </a:solidFill>
                <a:effectLst>
                  <a:outerShdw blurRad="38100" dist="19050" dir="2700000" algn="tl" rotWithShape="0">
                    <a:schemeClr val="dk1">
                      <a:alpha val="40000"/>
                    </a:schemeClr>
                  </a:outerShdw>
                </a:effectLst>
              </a:rPr>
              <a:t>IntTreeNode</a:t>
            </a:r>
            <a:r>
              <a:rPr lang="en-US" dirty="0" smtClean="0">
                <a:ln w="0"/>
                <a:solidFill>
                  <a:schemeClr val="tx1"/>
                </a:solidFill>
                <a:effectLst>
                  <a:outerShdw blurRad="38100" dist="19050" dir="2700000" algn="tl" rotWithShape="0">
                    <a:schemeClr val="dk1">
                      <a:alpha val="40000"/>
                    </a:schemeClr>
                  </a:outerShdw>
                </a:effectLst>
              </a:rPr>
              <a:t>(</a:t>
            </a:r>
            <a:r>
              <a:rPr lang="en-US" dirty="0" err="1" smtClean="0">
                <a:ln w="0"/>
                <a:solidFill>
                  <a:schemeClr val="tx1"/>
                </a:solidFill>
                <a:effectLst>
                  <a:outerShdw blurRad="38100" dist="19050" dir="2700000" algn="tl" rotWithShape="0">
                    <a:schemeClr val="dk1">
                      <a:alpha val="40000"/>
                    </a:schemeClr>
                  </a:outerShdw>
                </a:effectLst>
              </a:rPr>
              <a:t>int</a:t>
            </a: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val</a:t>
            </a:r>
            <a:r>
              <a:rPr lang="en-US" dirty="0" smtClean="0">
                <a:ln w="0"/>
                <a:solidFill>
                  <a:schemeClr val="tx1"/>
                </a:solidFill>
                <a:effectLst>
                  <a:outerShdw blurRad="38100" dist="19050" dir="2700000" algn="tl" rotWithShape="0">
                    <a:schemeClr val="dk1">
                      <a:alpha val="40000"/>
                    </a:schemeClr>
                  </a:outerShdw>
                </a:effectLst>
              </a:rPr>
              <a:t>) {</a:t>
            </a:r>
          </a:p>
          <a:p>
            <a:pPr marL="0" indent="0">
              <a:buFont typeface="Arial" pitchFamily="34" charse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value = </a:t>
            </a:r>
            <a:r>
              <a:rPr lang="en-US" dirty="0" err="1" smtClean="0">
                <a:ln w="0"/>
                <a:solidFill>
                  <a:schemeClr val="tx1"/>
                </a:solidFill>
                <a:effectLst>
                  <a:outerShdw blurRad="38100" dist="19050" dir="2700000" algn="tl" rotWithShape="0">
                    <a:schemeClr val="dk1">
                      <a:alpha val="40000"/>
                    </a:schemeClr>
                  </a:outerShdw>
                </a:effectLst>
              </a:rPr>
              <a:t>val</a:t>
            </a:r>
            <a:r>
              <a:rPr lang="en-US" dirty="0" smtClean="0">
                <a:ln w="0"/>
                <a:solidFill>
                  <a:schemeClr val="tx1"/>
                </a:solidFill>
                <a:effectLst>
                  <a:outerShdw blurRad="38100" dist="19050" dir="2700000" algn="tl" rotWithShape="0">
                    <a:schemeClr val="dk1">
                      <a:alpha val="40000"/>
                    </a:schemeClr>
                  </a:outerShdw>
                </a:effectLst>
              </a:rPr>
              <a:t>;</a:t>
            </a:r>
          </a:p>
          <a:p>
            <a:pPr marL="0" indent="0">
              <a:buFont typeface="Arial" pitchFamily="34" charse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a:t>
            </a:r>
          </a:p>
          <a:p>
            <a:pPr marL="0" indent="0">
              <a:buFont typeface="Arial" pitchFamily="34" charset="0"/>
              <a:buNone/>
              <a:tabLst>
                <a:tab pos="461963" algn="l"/>
              </a:tabLst>
            </a:pPr>
            <a:r>
              <a:rPr lang="en-US" dirty="0">
                <a:ln w="0"/>
                <a:solidFill>
                  <a:schemeClr val="tx1"/>
                </a:solidFill>
                <a:effectLst>
                  <a:outerShdw blurRad="38100" dist="19050" dir="2700000" algn="tl" rotWithShape="0">
                    <a:schemeClr val="dk1">
                      <a:alpha val="40000"/>
                    </a:schemeClr>
                  </a:outerShdw>
                </a:effectLst>
              </a:rPr>
              <a:t>}</a:t>
            </a:r>
            <a:endParaRPr lang="en-US" dirty="0" smtClean="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96505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Recurrence Relations</a:t>
            </a:r>
            <a:endParaRPr lang="en-US" dirty="0"/>
          </a:p>
        </p:txBody>
      </p:sp>
      <p:sp>
        <p:nvSpPr>
          <p:cNvPr id="5" name="Content Placeholder 4"/>
          <p:cNvSpPr>
            <a:spLocks noGrp="1"/>
          </p:cNvSpPr>
          <p:nvPr>
            <p:ph idx="1"/>
          </p:nvPr>
        </p:nvSpPr>
        <p:spPr/>
        <p:txBody>
          <a:bodyPr>
            <a:normAutofit/>
          </a:bodyPr>
          <a:lstStyle/>
          <a:p>
            <a:r>
              <a:rPr lang="en-US" dirty="0" smtClean="0"/>
              <a:t>The diameter is the largest of the following:</a:t>
            </a:r>
          </a:p>
          <a:p>
            <a:pPr lvl="1"/>
            <a:r>
              <a:rPr lang="en-US" dirty="0" smtClean="0"/>
              <a:t>Diameter of the root’s left </a:t>
            </a:r>
            <a:r>
              <a:rPr lang="en-US" dirty="0" err="1" smtClean="0"/>
              <a:t>subtree</a:t>
            </a:r>
            <a:endParaRPr lang="en-US" dirty="0" smtClean="0"/>
          </a:p>
          <a:p>
            <a:pPr lvl="1"/>
            <a:r>
              <a:rPr lang="en-US" dirty="0" smtClean="0"/>
              <a:t>Diameter of the root’s right </a:t>
            </a:r>
            <a:r>
              <a:rPr lang="en-US" dirty="0" err="1" smtClean="0"/>
              <a:t>subtree</a:t>
            </a:r>
            <a:endParaRPr lang="en-US" dirty="0" smtClean="0"/>
          </a:p>
          <a:p>
            <a:pPr lvl="1"/>
            <a:r>
              <a:rPr lang="en-US" dirty="0" smtClean="0"/>
              <a:t>Longest path between leaves through the root</a:t>
            </a:r>
          </a:p>
          <a:p>
            <a:r>
              <a:rPr lang="en-US" dirty="0" smtClean="0"/>
              <a:t>As an example:</a:t>
            </a:r>
          </a:p>
          <a:p>
            <a:endParaRPr lang="en-US" dirty="0" smtClean="0"/>
          </a:p>
        </p:txBody>
      </p:sp>
      <p:pic>
        <p:nvPicPr>
          <p:cNvPr id="6" name="Picture 5"/>
          <p:cNvPicPr>
            <a:picLocks noChangeAspect="1"/>
          </p:cNvPicPr>
          <p:nvPr/>
        </p:nvPicPr>
        <p:blipFill>
          <a:blip r:embed="rId3"/>
          <a:stretch>
            <a:fillRect/>
          </a:stretch>
        </p:blipFill>
        <p:spPr>
          <a:xfrm>
            <a:off x="966787" y="3765551"/>
            <a:ext cx="7210425" cy="2590800"/>
          </a:xfrm>
          <a:prstGeom prst="rect">
            <a:avLst/>
          </a:prstGeom>
        </p:spPr>
      </p:pic>
    </p:spTree>
    <p:extLst>
      <p:ext uri="{BB962C8B-B14F-4D97-AF65-F5344CB8AC3E}">
        <p14:creationId xmlns:p14="http://schemas.microsoft.com/office/powerpoint/2010/main" val="19396621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Recurrence Relations – Answer #1-2</a:t>
            </a:r>
            <a:endParaRPr lang="en-US" dirty="0"/>
          </a:p>
        </p:txBody>
      </p:sp>
      <p:sp>
        <p:nvSpPr>
          <p:cNvPr id="6" name="Content Placeholder 6"/>
          <p:cNvSpPr txBox="1">
            <a:spLocks/>
          </p:cNvSpPr>
          <p:nvPr/>
        </p:nvSpPr>
        <p:spPr>
          <a:xfrm>
            <a:off x="143004" y="815446"/>
            <a:ext cx="8857985" cy="2025559"/>
          </a:xfrm>
          <a:prstGeom prst="rect">
            <a:avLst/>
          </a:prstGeom>
          <a:solidFill>
            <a:schemeClr val="tx2">
              <a:lumMod val="20000"/>
              <a:lumOff val="80000"/>
            </a:schemeClr>
          </a:solidFill>
          <a:ln w="25400" cap="flat" cmpd="sng" algn="ctr">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public </a:t>
            </a:r>
            <a:r>
              <a:rPr lang="en-US" dirty="0" err="1">
                <a:ln w="0"/>
                <a:solidFill>
                  <a:schemeClr val="tx1"/>
                </a:solidFill>
                <a:effectLst>
                  <a:outerShdw blurRad="38100" dist="19050" dir="2700000" algn="tl" rotWithShape="0">
                    <a:schemeClr val="dk1">
                      <a:alpha val="40000"/>
                    </a:schemeClr>
                  </a:outerShdw>
                </a:effectLst>
              </a:rPr>
              <a:t>int</a:t>
            </a:r>
            <a:r>
              <a:rPr lang="en-US" dirty="0">
                <a:ln w="0"/>
                <a:solidFill>
                  <a:schemeClr val="tx1"/>
                </a:solidFill>
                <a:effectLst>
                  <a:outerShdw blurRad="38100" dist="19050" dir="2700000" algn="tl" rotWithShape="0">
                    <a:schemeClr val="dk1">
                      <a:alpha val="40000"/>
                    </a:schemeClr>
                  </a:outerShdw>
                </a:effectLst>
              </a:rPr>
              <a:t> diameter(</a:t>
            </a:r>
            <a:r>
              <a:rPr lang="en-US" dirty="0" err="1">
                <a:ln w="0"/>
                <a:solidFill>
                  <a:schemeClr val="tx1"/>
                </a:solidFill>
                <a:effectLst>
                  <a:outerShdw blurRad="38100" dist="19050" dir="2700000" algn="tl" rotWithShape="0">
                    <a:schemeClr val="dk1">
                      <a:alpha val="40000"/>
                    </a:schemeClr>
                  </a:outerShdw>
                </a:effectLst>
              </a:rPr>
              <a:t>IntTreeNode</a:t>
            </a:r>
            <a:r>
              <a:rPr lang="en-US" dirty="0">
                <a:ln w="0"/>
                <a:solidFill>
                  <a:schemeClr val="tx1"/>
                </a:solidFill>
                <a:effectLst>
                  <a:outerShdw blurRad="38100" dist="19050" dir="2700000" algn="tl" rotWithShape="0">
                    <a:schemeClr val="dk1">
                      <a:alpha val="40000"/>
                    </a:schemeClr>
                  </a:outerShdw>
                </a:effectLst>
              </a:rPr>
              <a:t> t) {</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if (t == null) return 0;</a:t>
            </a:r>
          </a:p>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int</a:t>
            </a:r>
            <a:r>
              <a:rPr lang="en-US" dirty="0" smtClean="0">
                <a:ln w="0"/>
                <a:solidFill>
                  <a:schemeClr val="tx1"/>
                </a:solidFill>
                <a:effectLst>
                  <a:outerShdw blurRad="38100" dist="19050" dir="2700000" algn="tl" rotWithShape="0">
                    <a:schemeClr val="dk1">
                      <a:alpha val="40000"/>
                    </a:schemeClr>
                  </a:outerShdw>
                </a:effectLst>
              </a:rPr>
              <a:t> </a:t>
            </a:r>
            <a:r>
              <a:rPr lang="en-US" dirty="0" err="1">
                <a:ln w="0"/>
                <a:solidFill>
                  <a:schemeClr val="tx1"/>
                </a:solidFill>
                <a:effectLst>
                  <a:outerShdw blurRad="38100" dist="19050" dir="2700000" algn="tl" rotWithShape="0">
                    <a:schemeClr val="dk1">
                      <a:alpha val="40000"/>
                    </a:schemeClr>
                  </a:outerShdw>
                </a:effectLst>
              </a:rPr>
              <a:t>rootD</a:t>
            </a:r>
            <a:r>
              <a:rPr lang="en-US" dirty="0">
                <a:ln w="0"/>
                <a:solidFill>
                  <a:schemeClr val="tx1"/>
                </a:solidFill>
                <a:effectLst>
                  <a:outerShdw blurRad="38100" dist="19050" dir="2700000" algn="tl" rotWithShape="0">
                    <a:schemeClr val="dk1">
                      <a:alpha val="40000"/>
                    </a:schemeClr>
                  </a:outerShdw>
                </a:effectLst>
              </a:rPr>
              <a:t> = height(</a:t>
            </a:r>
            <a:r>
              <a:rPr lang="en-US" dirty="0" err="1">
                <a:ln w="0"/>
                <a:solidFill>
                  <a:schemeClr val="tx1"/>
                </a:solidFill>
                <a:effectLst>
                  <a:outerShdw blurRad="38100" dist="19050" dir="2700000" algn="tl" rotWithShape="0">
                    <a:schemeClr val="dk1">
                      <a:alpha val="40000"/>
                    </a:schemeClr>
                  </a:outerShdw>
                </a:effectLst>
              </a:rPr>
              <a:t>t.left</a:t>
            </a: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height(</a:t>
            </a:r>
            <a:r>
              <a:rPr lang="en-US" dirty="0" err="1" smtClean="0">
                <a:ln w="0"/>
                <a:solidFill>
                  <a:schemeClr val="tx1"/>
                </a:solidFill>
                <a:effectLst>
                  <a:outerShdw blurRad="38100" dist="19050" dir="2700000" algn="tl" rotWithShape="0">
                    <a:schemeClr val="dk1">
                      <a:alpha val="40000"/>
                    </a:schemeClr>
                  </a:outerShdw>
                </a:effectLst>
              </a:rPr>
              <a:t>t.right</a:t>
            </a:r>
            <a:r>
              <a:rPr lang="en-US" dirty="0">
                <a:ln w="0"/>
                <a:solidFill>
                  <a:schemeClr val="tx1"/>
                </a:solidFill>
                <a:effectLst>
                  <a:outerShdw blurRad="38100" dist="19050" dir="2700000" algn="tl" rotWithShape="0">
                    <a:schemeClr val="dk1">
                      <a:alpha val="40000"/>
                    </a:schemeClr>
                  </a:outerShdw>
                </a:effectLst>
              </a:rPr>
              <a:t>) + 1</a:t>
            </a:r>
            <a:r>
              <a:rPr lang="en-US" dirty="0" smtClean="0">
                <a:ln w="0"/>
                <a:solidFill>
                  <a:schemeClr val="tx1"/>
                </a:solidFill>
                <a:effectLst>
                  <a:outerShdw blurRad="38100" dist="19050" dir="2700000" algn="tl" rotWithShape="0">
                    <a:schemeClr val="dk1">
                      <a:alpha val="40000"/>
                    </a:schemeClr>
                  </a:outerShdw>
                </a:effectLst>
              </a:rPr>
              <a:t>;</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int</a:t>
            </a: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maxSubD</a:t>
            </a:r>
            <a:r>
              <a:rPr lang="en-US" dirty="0" smtClean="0">
                <a:ln w="0"/>
                <a:solidFill>
                  <a:schemeClr val="tx1"/>
                </a:solidFill>
                <a:effectLst>
                  <a:outerShdw blurRad="38100" dist="19050" dir="2700000" algn="tl" rotWithShape="0">
                    <a:schemeClr val="dk1">
                      <a:alpha val="40000"/>
                    </a:schemeClr>
                  </a:outerShdw>
                </a:effectLst>
              </a:rPr>
              <a:t> = </a:t>
            </a:r>
            <a:r>
              <a:rPr lang="en-US" dirty="0" err="1" smtClean="0">
                <a:ln w="0"/>
                <a:solidFill>
                  <a:schemeClr val="tx1"/>
                </a:solidFill>
                <a:effectLst>
                  <a:outerShdw blurRad="38100" dist="19050" dir="2700000" algn="tl" rotWithShape="0">
                    <a:schemeClr val="dk1">
                      <a:alpha val="40000"/>
                    </a:schemeClr>
                  </a:outerShdw>
                </a:effectLst>
              </a:rPr>
              <a:t>Math.max</a:t>
            </a:r>
            <a:r>
              <a:rPr lang="en-US" dirty="0" smtClean="0">
                <a:ln w="0"/>
                <a:solidFill>
                  <a:schemeClr val="tx1"/>
                </a:solidFill>
                <a:effectLst>
                  <a:outerShdw blurRad="38100" dist="19050" dir="2700000" algn="tl" rotWithShape="0">
                    <a:schemeClr val="dk1">
                      <a:alpha val="40000"/>
                    </a:schemeClr>
                  </a:outerShdw>
                </a:effectLst>
              </a:rPr>
              <a:t>(diameter(</a:t>
            </a:r>
            <a:r>
              <a:rPr lang="en-US" dirty="0" err="1" smtClean="0">
                <a:ln w="0"/>
                <a:solidFill>
                  <a:schemeClr val="tx1"/>
                </a:solidFill>
                <a:effectLst>
                  <a:outerShdw blurRad="38100" dist="19050" dir="2700000" algn="tl" rotWithShape="0">
                    <a:schemeClr val="dk1">
                      <a:alpha val="40000"/>
                    </a:schemeClr>
                  </a:outerShdw>
                </a:effectLst>
              </a:rPr>
              <a:t>t.left</a:t>
            </a:r>
            <a:r>
              <a:rPr lang="en-US" dirty="0" smtClean="0">
                <a:ln w="0"/>
                <a:solidFill>
                  <a:schemeClr val="tx1"/>
                </a:solidFill>
                <a:effectLst>
                  <a:outerShdw blurRad="38100" dist="19050" dir="2700000" algn="tl" rotWithShape="0">
                    <a:schemeClr val="dk1">
                      <a:alpha val="40000"/>
                    </a:schemeClr>
                  </a:outerShdw>
                </a:effectLst>
              </a:rPr>
              <a:t>), diameter(</a:t>
            </a:r>
            <a:r>
              <a:rPr lang="en-US" dirty="0" err="1" smtClean="0">
                <a:ln w="0"/>
                <a:solidFill>
                  <a:schemeClr val="tx1"/>
                </a:solidFill>
                <a:effectLst>
                  <a:outerShdw blurRad="38100" dist="19050" dir="2700000" algn="tl" rotWithShape="0">
                    <a:schemeClr val="dk1">
                      <a:alpha val="40000"/>
                    </a:schemeClr>
                  </a:outerShdw>
                </a:effectLst>
              </a:rPr>
              <a:t>t.right</a:t>
            </a:r>
            <a:r>
              <a:rPr lang="en-US" dirty="0" smtClean="0">
                <a:ln w="0"/>
                <a:solidFill>
                  <a:schemeClr val="tx1"/>
                </a:solidFill>
                <a:effectLst>
                  <a:outerShdw blurRad="38100" dist="19050" dir="2700000" algn="tl" rotWithShape="0">
                    <a:schemeClr val="dk1">
                      <a:alpha val="40000"/>
                    </a:schemeClr>
                  </a:outerShdw>
                </a:effectLst>
              </a:rPr>
              <a:t>));</a:t>
            </a:r>
            <a:endParaRPr lang="en-US" dirty="0">
              <a:ln w="0"/>
              <a:solidFill>
                <a:schemeClr val="tx1"/>
              </a:solidFill>
              <a:effectLst>
                <a:outerShdw blurRad="38100" dist="19050" dir="2700000" algn="tl" rotWithShape="0">
                  <a:schemeClr val="dk1">
                    <a:alpha val="40000"/>
                  </a:schemeClr>
                </a:outerShdw>
              </a:effectLst>
            </a:endParaRP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return </a:t>
            </a:r>
            <a:r>
              <a:rPr lang="en-US" dirty="0" err="1" smtClean="0">
                <a:ln w="0"/>
                <a:solidFill>
                  <a:schemeClr val="tx1"/>
                </a:solidFill>
                <a:effectLst>
                  <a:outerShdw blurRad="38100" dist="19050" dir="2700000" algn="tl" rotWithShape="0">
                    <a:schemeClr val="dk1">
                      <a:alpha val="40000"/>
                    </a:schemeClr>
                  </a:outerShdw>
                </a:effectLst>
              </a:rPr>
              <a:t>Math.max</a:t>
            </a:r>
            <a:r>
              <a:rPr lang="en-US" dirty="0" smtClean="0">
                <a:ln w="0"/>
                <a:solidFill>
                  <a:schemeClr val="tx1"/>
                </a:solidFill>
                <a:effectLst>
                  <a:outerShdw blurRad="38100" dist="19050" dir="2700000" algn="tl" rotWithShape="0">
                    <a:schemeClr val="dk1">
                      <a:alpha val="40000"/>
                    </a:schemeClr>
                  </a:outerShdw>
                </a:effectLst>
              </a:rPr>
              <a:t>(</a:t>
            </a:r>
            <a:r>
              <a:rPr lang="en-US" dirty="0" err="1" smtClean="0">
                <a:ln w="0"/>
                <a:solidFill>
                  <a:schemeClr val="tx1"/>
                </a:solidFill>
                <a:effectLst>
                  <a:outerShdw blurRad="38100" dist="19050" dir="2700000" algn="tl" rotWithShape="0">
                    <a:schemeClr val="dk1">
                      <a:alpha val="40000"/>
                    </a:schemeClr>
                  </a:outerShdw>
                </a:effectLst>
              </a:rPr>
              <a:t>rootD</a:t>
            </a: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maxSubD</a:t>
            </a:r>
            <a:r>
              <a:rPr lang="en-US" dirty="0" smtClean="0">
                <a:ln w="0"/>
                <a:solidFill>
                  <a:schemeClr val="tx1"/>
                </a:solidFill>
                <a:effectLst>
                  <a:outerShdw blurRad="38100" dist="19050" dir="2700000" algn="tl" rotWithShape="0">
                    <a:schemeClr val="dk1">
                      <a:alpha val="40000"/>
                    </a:schemeClr>
                  </a:outerShdw>
                </a:effectLst>
              </a:rPr>
              <a:t>);</a:t>
            </a:r>
            <a:endParaRPr lang="en-US" dirty="0">
              <a:ln w="0"/>
              <a:solidFill>
                <a:schemeClr val="tx1"/>
              </a:solidFill>
              <a:effectLst>
                <a:outerShdw blurRad="38100" dist="19050" dir="2700000" algn="tl" rotWithShape="0">
                  <a:schemeClr val="dk1">
                    <a:alpha val="40000"/>
                  </a:schemeClr>
                </a:outerShdw>
              </a:effectLst>
            </a:endParaRPr>
          </a:p>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a:t>
            </a:r>
          </a:p>
        </p:txBody>
      </p:sp>
      <p:sp>
        <p:nvSpPr>
          <p:cNvPr id="7" name="Content Placeholder 6"/>
          <p:cNvSpPr txBox="1">
            <a:spLocks/>
          </p:cNvSpPr>
          <p:nvPr/>
        </p:nvSpPr>
        <p:spPr>
          <a:xfrm>
            <a:off x="143003" y="2971800"/>
            <a:ext cx="8857985" cy="1454210"/>
          </a:xfrm>
          <a:prstGeom prst="rect">
            <a:avLst/>
          </a:prstGeom>
          <a:solidFill>
            <a:schemeClr val="tx2">
              <a:lumMod val="20000"/>
              <a:lumOff val="80000"/>
            </a:schemeClr>
          </a:solidFill>
          <a:ln w="25400" cap="flat" cmpd="sng" algn="ctr">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spcBef>
                <a:spcPts val="0"/>
              </a:spcBef>
              <a:buFont typeface="Arial" pitchFamily="34" charset="0"/>
              <a:buNone/>
              <a:tabLst>
                <a:tab pos="461963" algn="l"/>
              </a:tabLst>
            </a:pPr>
            <a:r>
              <a:rPr lang="en-US" sz="2200" dirty="0" smtClean="0">
                <a:ln w="0"/>
                <a:solidFill>
                  <a:schemeClr val="tx1"/>
                </a:solidFill>
                <a:effectLst>
                  <a:outerShdw blurRad="38100" dist="19050" dir="2700000" algn="tl" rotWithShape="0">
                    <a:schemeClr val="dk1">
                      <a:alpha val="40000"/>
                    </a:schemeClr>
                  </a:outerShdw>
                </a:effectLst>
              </a:rPr>
              <a:t>public </a:t>
            </a:r>
            <a:r>
              <a:rPr lang="en-US" sz="2200" dirty="0" err="1" smtClean="0">
                <a:ln w="0"/>
                <a:solidFill>
                  <a:schemeClr val="tx1"/>
                </a:solidFill>
                <a:effectLst>
                  <a:outerShdw blurRad="38100" dist="19050" dir="2700000" algn="tl" rotWithShape="0">
                    <a:schemeClr val="dk1">
                      <a:alpha val="40000"/>
                    </a:schemeClr>
                  </a:outerShdw>
                </a:effectLst>
              </a:rPr>
              <a:t>int</a:t>
            </a:r>
            <a:r>
              <a:rPr lang="en-US" sz="2200" dirty="0" smtClean="0">
                <a:ln w="0"/>
                <a:solidFill>
                  <a:schemeClr val="tx1"/>
                </a:solidFill>
                <a:effectLst>
                  <a:outerShdw blurRad="38100" dist="19050" dir="2700000" algn="tl" rotWithShape="0">
                    <a:schemeClr val="dk1">
                      <a:alpha val="40000"/>
                    </a:schemeClr>
                  </a:outerShdw>
                </a:effectLst>
              </a:rPr>
              <a:t> height(</a:t>
            </a:r>
            <a:r>
              <a:rPr lang="en-US" sz="2200" dirty="0" err="1" smtClean="0">
                <a:ln w="0"/>
                <a:solidFill>
                  <a:schemeClr val="tx1"/>
                </a:solidFill>
                <a:effectLst>
                  <a:outerShdw blurRad="38100" dist="19050" dir="2700000" algn="tl" rotWithShape="0">
                    <a:schemeClr val="dk1">
                      <a:alpha val="40000"/>
                    </a:schemeClr>
                  </a:outerShdw>
                </a:effectLst>
              </a:rPr>
              <a:t>IntTreeNode</a:t>
            </a:r>
            <a:r>
              <a:rPr lang="en-US" sz="2200" dirty="0" smtClean="0">
                <a:ln w="0"/>
                <a:solidFill>
                  <a:schemeClr val="tx1"/>
                </a:solidFill>
                <a:effectLst>
                  <a:outerShdw blurRad="38100" dist="19050" dir="2700000" algn="tl" rotWithShape="0">
                    <a:schemeClr val="dk1">
                      <a:alpha val="40000"/>
                    </a:schemeClr>
                  </a:outerShdw>
                </a:effectLst>
              </a:rPr>
              <a:t> t) {</a:t>
            </a:r>
          </a:p>
          <a:p>
            <a:pPr marL="0" indent="0">
              <a:spcBef>
                <a:spcPts val="0"/>
              </a:spcBef>
              <a:buFont typeface="Arial" pitchFamily="34" charset="0"/>
              <a:buNone/>
              <a:tabLst>
                <a:tab pos="461963" algn="l"/>
              </a:tabLst>
            </a:pPr>
            <a:r>
              <a:rPr lang="en-US" sz="2200" dirty="0">
                <a:ln w="0"/>
                <a:solidFill>
                  <a:schemeClr val="tx1"/>
                </a:solidFill>
                <a:effectLst>
                  <a:outerShdw blurRad="38100" dist="19050" dir="2700000" algn="tl" rotWithShape="0">
                    <a:schemeClr val="dk1">
                      <a:alpha val="40000"/>
                    </a:schemeClr>
                  </a:outerShdw>
                </a:effectLst>
              </a:rPr>
              <a:t> </a:t>
            </a:r>
            <a:r>
              <a:rPr lang="en-US" sz="2200" dirty="0" smtClean="0">
                <a:ln w="0"/>
                <a:solidFill>
                  <a:schemeClr val="tx1"/>
                </a:solidFill>
                <a:effectLst>
                  <a:outerShdw blurRad="38100" dist="19050" dir="2700000" algn="tl" rotWithShape="0">
                    <a:schemeClr val="dk1">
                      <a:alpha val="40000"/>
                    </a:schemeClr>
                  </a:outerShdw>
                </a:effectLst>
              </a:rPr>
              <a:t> if (t == null) return 0;</a:t>
            </a:r>
          </a:p>
          <a:p>
            <a:pPr marL="0" indent="0">
              <a:spcBef>
                <a:spcPts val="0"/>
              </a:spcBef>
              <a:buFont typeface="Arial" pitchFamily="34" charset="0"/>
              <a:buNone/>
              <a:tabLst>
                <a:tab pos="461963" algn="l"/>
              </a:tabLst>
            </a:pPr>
            <a:r>
              <a:rPr lang="en-US" sz="2200" dirty="0" smtClean="0">
                <a:ln w="0"/>
                <a:solidFill>
                  <a:schemeClr val="tx1"/>
                </a:solidFill>
                <a:effectLst>
                  <a:outerShdw blurRad="38100" dist="19050" dir="2700000" algn="tl" rotWithShape="0">
                    <a:schemeClr val="dk1">
                      <a:alpha val="40000"/>
                    </a:schemeClr>
                  </a:outerShdw>
                </a:effectLst>
              </a:rPr>
              <a:t>  return </a:t>
            </a:r>
            <a:r>
              <a:rPr lang="en-US" sz="2200" dirty="0" err="1" smtClean="0">
                <a:ln w="0"/>
                <a:solidFill>
                  <a:schemeClr val="tx1"/>
                </a:solidFill>
                <a:effectLst>
                  <a:outerShdw blurRad="38100" dist="19050" dir="2700000" algn="tl" rotWithShape="0">
                    <a:schemeClr val="dk1">
                      <a:alpha val="40000"/>
                    </a:schemeClr>
                  </a:outerShdw>
                </a:effectLst>
              </a:rPr>
              <a:t>Math.max</a:t>
            </a:r>
            <a:r>
              <a:rPr lang="en-US" sz="2200" dirty="0" smtClean="0">
                <a:ln w="0"/>
                <a:solidFill>
                  <a:schemeClr val="tx1"/>
                </a:solidFill>
                <a:effectLst>
                  <a:outerShdw blurRad="38100" dist="19050" dir="2700000" algn="tl" rotWithShape="0">
                    <a:schemeClr val="dk1">
                      <a:alpha val="40000"/>
                    </a:schemeClr>
                  </a:outerShdw>
                </a:effectLst>
              </a:rPr>
              <a:t>(height(</a:t>
            </a:r>
            <a:r>
              <a:rPr lang="en-US" sz="2200" dirty="0" err="1" smtClean="0">
                <a:ln w="0"/>
                <a:solidFill>
                  <a:schemeClr val="tx1"/>
                </a:solidFill>
                <a:effectLst>
                  <a:outerShdw blurRad="38100" dist="19050" dir="2700000" algn="tl" rotWithShape="0">
                    <a:schemeClr val="dk1">
                      <a:alpha val="40000"/>
                    </a:schemeClr>
                  </a:outerShdw>
                </a:effectLst>
              </a:rPr>
              <a:t>t.left</a:t>
            </a:r>
            <a:r>
              <a:rPr lang="en-US" sz="2200" dirty="0" smtClean="0">
                <a:ln w="0"/>
                <a:solidFill>
                  <a:schemeClr val="tx1"/>
                </a:solidFill>
                <a:effectLst>
                  <a:outerShdw blurRad="38100" dist="19050" dir="2700000" algn="tl" rotWithShape="0">
                    <a:schemeClr val="dk1">
                      <a:alpha val="40000"/>
                    </a:schemeClr>
                  </a:outerShdw>
                </a:effectLst>
              </a:rPr>
              <a:t>), height(</a:t>
            </a:r>
            <a:r>
              <a:rPr lang="en-US" sz="2200" dirty="0" err="1" smtClean="0">
                <a:ln w="0"/>
                <a:solidFill>
                  <a:schemeClr val="tx1"/>
                </a:solidFill>
                <a:effectLst>
                  <a:outerShdw blurRad="38100" dist="19050" dir="2700000" algn="tl" rotWithShape="0">
                    <a:schemeClr val="dk1">
                      <a:alpha val="40000"/>
                    </a:schemeClr>
                  </a:outerShdw>
                </a:effectLst>
              </a:rPr>
              <a:t>t.right</a:t>
            </a:r>
            <a:r>
              <a:rPr lang="en-US" sz="2200" dirty="0" smtClean="0">
                <a:ln w="0"/>
                <a:solidFill>
                  <a:schemeClr val="tx1"/>
                </a:solidFill>
                <a:effectLst>
                  <a:outerShdw blurRad="38100" dist="19050" dir="2700000" algn="tl" rotWithShape="0">
                    <a:schemeClr val="dk1">
                      <a:alpha val="40000"/>
                    </a:schemeClr>
                  </a:outerShdw>
                </a:effectLst>
              </a:rPr>
              <a:t>)) + 1;</a:t>
            </a:r>
          </a:p>
          <a:p>
            <a:pPr marL="0" indent="0">
              <a:spcBef>
                <a:spcPts val="0"/>
              </a:spcBef>
              <a:buFont typeface="Arial" pitchFamily="34" charset="0"/>
              <a:buNone/>
              <a:tabLst>
                <a:tab pos="461963" algn="l"/>
              </a:tabLst>
            </a:pPr>
            <a:r>
              <a:rPr lang="en-US" sz="2200" dirty="0" smtClean="0">
                <a:ln w="0"/>
                <a:solidFill>
                  <a:schemeClr val="tx1"/>
                </a:solidFill>
                <a:effectLst>
                  <a:outerShdw blurRad="38100" dist="19050" dir="2700000" algn="tl" rotWithShape="0">
                    <a:schemeClr val="dk1">
                      <a:alpha val="40000"/>
                    </a:schemeClr>
                  </a:outerShdw>
                </a:effectLst>
              </a:rPr>
              <a:t>}</a:t>
            </a:r>
          </a:p>
        </p:txBody>
      </p:sp>
      <p:pic>
        <p:nvPicPr>
          <p:cNvPr id="4" name="Picture 3"/>
          <p:cNvPicPr>
            <a:picLocks noChangeAspect="1"/>
          </p:cNvPicPr>
          <p:nvPr/>
        </p:nvPicPr>
        <p:blipFill>
          <a:blip r:embed="rId3"/>
          <a:stretch>
            <a:fillRect/>
          </a:stretch>
        </p:blipFill>
        <p:spPr>
          <a:xfrm>
            <a:off x="966782" y="4556804"/>
            <a:ext cx="7210425" cy="2148795"/>
          </a:xfrm>
          <a:prstGeom prst="rect">
            <a:avLst/>
          </a:prstGeom>
        </p:spPr>
      </p:pic>
    </p:spTree>
    <p:extLst>
      <p:ext uri="{BB962C8B-B14F-4D97-AF65-F5344CB8AC3E}">
        <p14:creationId xmlns:p14="http://schemas.microsoft.com/office/powerpoint/2010/main" val="1164559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Recurrence Relations – Answer #3</a:t>
            </a:r>
            <a:endParaRPr lang="en-US" dirty="0"/>
          </a:p>
        </p:txBody>
      </p:sp>
      <p:sp>
        <p:nvSpPr>
          <p:cNvPr id="4" name="Content Placeholder 3"/>
          <p:cNvSpPr>
            <a:spLocks noGrp="1"/>
          </p:cNvSpPr>
          <p:nvPr>
            <p:ph idx="1"/>
          </p:nvPr>
        </p:nvSpPr>
        <p:spPr/>
        <p:txBody>
          <a:bodyPr/>
          <a:lstStyle/>
          <a:p>
            <a:r>
              <a:rPr lang="en-US" dirty="0" smtClean="0"/>
              <a:t>Complete </a:t>
            </a:r>
            <a:r>
              <a:rPr lang="en-US" dirty="0" err="1" smtClean="0"/>
              <a:t>diameterHelper</a:t>
            </a:r>
            <a:r>
              <a:rPr lang="en-US" dirty="0" smtClean="0"/>
              <a:t>:</a:t>
            </a:r>
            <a:endParaRPr lang="en-US" dirty="0"/>
          </a:p>
        </p:txBody>
      </p:sp>
      <p:sp>
        <p:nvSpPr>
          <p:cNvPr id="8" name="Content Placeholder 6"/>
          <p:cNvSpPr txBox="1">
            <a:spLocks/>
          </p:cNvSpPr>
          <p:nvPr/>
        </p:nvSpPr>
        <p:spPr>
          <a:xfrm>
            <a:off x="304800" y="1447800"/>
            <a:ext cx="8543793" cy="5181600"/>
          </a:xfrm>
          <a:prstGeom prst="rect">
            <a:avLst/>
          </a:prstGeom>
          <a:solidFill>
            <a:schemeClr val="tx2">
              <a:lumMod val="20000"/>
              <a:lumOff val="80000"/>
            </a:schemeClr>
          </a:solidFill>
          <a:ln w="25400" cap="flat" cmpd="sng" algn="ctr">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public </a:t>
            </a:r>
            <a:r>
              <a:rPr lang="en-US" dirty="0" err="1" smtClean="0">
                <a:ln w="0"/>
                <a:solidFill>
                  <a:schemeClr val="tx1"/>
                </a:solidFill>
                <a:effectLst>
                  <a:outerShdw blurRad="38100" dist="19050" dir="2700000" algn="tl" rotWithShape="0">
                    <a:schemeClr val="dk1">
                      <a:alpha val="40000"/>
                    </a:schemeClr>
                  </a:outerShdw>
                </a:effectLst>
              </a:rPr>
              <a:t>int</a:t>
            </a:r>
            <a:r>
              <a:rPr lang="en-US" dirty="0" smtClean="0">
                <a:ln w="0"/>
                <a:solidFill>
                  <a:schemeClr val="tx1"/>
                </a:solidFill>
                <a:effectLst>
                  <a:outerShdw blurRad="38100" dist="19050" dir="2700000" algn="tl" rotWithShape="0">
                    <a:schemeClr val="dk1">
                      <a:alpha val="40000"/>
                    </a:schemeClr>
                  </a:outerShdw>
                </a:effectLst>
              </a:rPr>
              <a:t> diameter(</a:t>
            </a:r>
            <a:r>
              <a:rPr lang="en-US" dirty="0" err="1" smtClean="0">
                <a:ln w="0"/>
                <a:solidFill>
                  <a:schemeClr val="tx1"/>
                </a:solidFill>
                <a:effectLst>
                  <a:outerShdw blurRad="38100" dist="19050" dir="2700000" algn="tl" rotWithShape="0">
                    <a:schemeClr val="dk1">
                      <a:alpha val="40000"/>
                    </a:schemeClr>
                  </a:outerShdw>
                </a:effectLst>
              </a:rPr>
              <a:t>IntTreeNode</a:t>
            </a:r>
            <a:r>
              <a:rPr lang="en-US" dirty="0" smtClean="0">
                <a:ln w="0"/>
                <a:solidFill>
                  <a:schemeClr val="tx1"/>
                </a:solidFill>
                <a:effectLst>
                  <a:outerShdw blurRad="38100" dist="19050" dir="2700000" algn="tl" rotWithShape="0">
                    <a:schemeClr val="dk1">
                      <a:alpha val="40000"/>
                    </a:schemeClr>
                  </a:outerShdw>
                </a:effectLst>
              </a:rPr>
              <a:t> t) {</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int</a:t>
            </a:r>
            <a:r>
              <a:rPr lang="en-US" dirty="0" smtClean="0">
                <a:ln w="0"/>
                <a:solidFill>
                  <a:schemeClr val="tx1"/>
                </a:solidFill>
                <a:effectLst>
                  <a:outerShdw blurRad="38100" dist="19050" dir="2700000" algn="tl" rotWithShape="0">
                    <a:schemeClr val="dk1">
                      <a:alpha val="40000"/>
                    </a:schemeClr>
                  </a:outerShdw>
                </a:effectLst>
              </a:rPr>
              <a:t>[] ret = </a:t>
            </a:r>
            <a:r>
              <a:rPr lang="en-US" dirty="0" err="1" smtClean="0">
                <a:ln w="0"/>
                <a:solidFill>
                  <a:schemeClr val="tx1"/>
                </a:solidFill>
                <a:effectLst>
                  <a:outerShdw blurRad="38100" dist="19050" dir="2700000" algn="tl" rotWithShape="0">
                    <a:schemeClr val="dk1">
                      <a:alpha val="40000"/>
                    </a:schemeClr>
                  </a:outerShdw>
                </a:effectLst>
              </a:rPr>
              <a:t>diameterHelper</a:t>
            </a:r>
            <a:r>
              <a:rPr lang="en-US" dirty="0" smtClean="0">
                <a:ln w="0"/>
                <a:solidFill>
                  <a:schemeClr val="tx1"/>
                </a:solidFill>
                <a:effectLst>
                  <a:outerShdw blurRad="38100" dist="19050" dir="2700000" algn="tl" rotWithShape="0">
                    <a:schemeClr val="dk1">
                      <a:alpha val="40000"/>
                    </a:schemeClr>
                  </a:outerShdw>
                </a:effectLst>
              </a:rPr>
              <a:t>(t);</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return ret[1];</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a:t>
            </a:r>
            <a:endParaRPr lang="en-US" dirty="0" smtClean="0">
              <a:ln w="0"/>
              <a:solidFill>
                <a:schemeClr val="tx1"/>
              </a:solidFill>
              <a:effectLst>
                <a:outerShdw blurRad="38100" dist="19050" dir="2700000" algn="tl" rotWithShape="0">
                  <a:schemeClr val="dk1">
                    <a:alpha val="40000"/>
                  </a:schemeClr>
                </a:outerShdw>
              </a:effectLst>
            </a:endParaRPr>
          </a:p>
          <a:p>
            <a:pPr marL="0" indent="0">
              <a:buNone/>
              <a:tabLst>
                <a:tab pos="461963" algn="l"/>
              </a:tabLst>
            </a:pPr>
            <a:endParaRPr lang="en-US" dirty="0" smtClean="0">
              <a:ln w="0"/>
              <a:solidFill>
                <a:schemeClr val="tx1"/>
              </a:solidFill>
              <a:effectLst>
                <a:outerShdw blurRad="38100" dist="19050" dir="2700000" algn="tl" rotWithShape="0">
                  <a:schemeClr val="dk1">
                    <a:alpha val="40000"/>
                  </a:schemeClr>
                </a:outerShdw>
              </a:effectLst>
            </a:endParaRPr>
          </a:p>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returns an array of 2 </a:t>
            </a:r>
            <a:r>
              <a:rPr lang="en-US" dirty="0" err="1" smtClean="0">
                <a:ln w="0"/>
                <a:solidFill>
                  <a:schemeClr val="tx1"/>
                </a:solidFill>
                <a:effectLst>
                  <a:outerShdw blurRad="38100" dist="19050" dir="2700000" algn="tl" rotWithShape="0">
                    <a:schemeClr val="dk1">
                      <a:alpha val="40000"/>
                    </a:schemeClr>
                  </a:outerShdw>
                </a:effectLst>
              </a:rPr>
              <a:t>ints</a:t>
            </a:r>
            <a:r>
              <a:rPr lang="en-US" dirty="0" smtClean="0">
                <a:ln w="0"/>
                <a:solidFill>
                  <a:schemeClr val="tx1"/>
                </a:solidFill>
                <a:effectLst>
                  <a:outerShdw blurRad="38100" dist="19050" dir="2700000" algn="tl" rotWithShape="0">
                    <a:schemeClr val="dk1">
                      <a:alpha val="40000"/>
                    </a:schemeClr>
                  </a:outerShdw>
                </a:effectLst>
              </a:rPr>
              <a:t>, [height, diameter]</a:t>
            </a:r>
          </a:p>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public </a:t>
            </a:r>
            <a:r>
              <a:rPr lang="en-US" dirty="0" err="1" smtClean="0">
                <a:ln w="0"/>
                <a:solidFill>
                  <a:schemeClr val="tx1"/>
                </a:solidFill>
                <a:effectLst>
                  <a:outerShdw blurRad="38100" dist="19050" dir="2700000" algn="tl" rotWithShape="0">
                    <a:schemeClr val="dk1">
                      <a:alpha val="40000"/>
                    </a:schemeClr>
                  </a:outerShdw>
                </a:effectLst>
              </a:rPr>
              <a:t>int</a:t>
            </a: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diameterHelper</a:t>
            </a:r>
            <a:r>
              <a:rPr lang="en-US" dirty="0" smtClean="0">
                <a:ln w="0"/>
                <a:solidFill>
                  <a:schemeClr val="tx1"/>
                </a:solidFill>
                <a:effectLst>
                  <a:outerShdw blurRad="38100" dist="19050" dir="2700000" algn="tl" rotWithShape="0">
                    <a:schemeClr val="dk1">
                      <a:alpha val="40000"/>
                    </a:schemeClr>
                  </a:outerShdw>
                </a:effectLst>
              </a:rPr>
              <a:t>(</a:t>
            </a:r>
            <a:r>
              <a:rPr lang="en-US" dirty="0" err="1" smtClean="0">
                <a:ln w="0"/>
                <a:solidFill>
                  <a:schemeClr val="tx1"/>
                </a:solidFill>
                <a:effectLst>
                  <a:outerShdw blurRad="38100" dist="19050" dir="2700000" algn="tl" rotWithShape="0">
                    <a:schemeClr val="dk1">
                      <a:alpha val="40000"/>
                    </a:schemeClr>
                  </a:outerShdw>
                </a:effectLst>
              </a:rPr>
              <a:t>IntTreeNode</a:t>
            </a:r>
            <a:r>
              <a:rPr lang="en-US" dirty="0" smtClean="0">
                <a:ln w="0"/>
                <a:solidFill>
                  <a:schemeClr val="tx1"/>
                </a:solidFill>
                <a:effectLst>
                  <a:outerShdw blurRad="38100" dist="19050" dir="2700000" algn="tl" rotWithShape="0">
                    <a:schemeClr val="dk1">
                      <a:alpha val="40000"/>
                    </a:schemeClr>
                  </a:outerShdw>
                </a:effectLst>
              </a:rPr>
              <a:t> t) {</a:t>
            </a:r>
          </a:p>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if (t == null) { return new </a:t>
            </a:r>
            <a:r>
              <a:rPr lang="en-US" dirty="0" err="1" smtClean="0">
                <a:ln w="0"/>
                <a:solidFill>
                  <a:schemeClr val="tx1"/>
                </a:solidFill>
                <a:effectLst>
                  <a:outerShdw blurRad="38100" dist="19050" dir="2700000" algn="tl" rotWithShape="0">
                    <a:schemeClr val="dk1">
                      <a:alpha val="40000"/>
                    </a:schemeClr>
                  </a:outerShdw>
                </a:effectLst>
              </a:rPr>
              <a:t>int</a:t>
            </a:r>
            <a:r>
              <a:rPr lang="en-US" dirty="0" smtClean="0">
                <a:ln w="0"/>
                <a:solidFill>
                  <a:schemeClr val="tx1"/>
                </a:solidFill>
                <a:effectLst>
                  <a:outerShdw blurRad="38100" dist="19050" dir="2700000" algn="tl" rotWithShape="0">
                    <a:schemeClr val="dk1">
                      <a:alpha val="40000"/>
                    </a:schemeClr>
                  </a:outerShdw>
                </a:effectLst>
              </a:rPr>
              <a:t>[]{0, 0}; }</a:t>
            </a:r>
          </a:p>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a:t>
            </a:r>
            <a:r>
              <a:rPr lang="en-US" dirty="0" err="1">
                <a:ln w="0"/>
                <a:solidFill>
                  <a:schemeClr val="tx1"/>
                </a:solidFill>
                <a:effectLst>
                  <a:outerShdw blurRad="38100" dist="19050" dir="2700000" algn="tl" rotWithShape="0">
                    <a:schemeClr val="dk1">
                      <a:alpha val="40000"/>
                    </a:schemeClr>
                  </a:outerShdw>
                </a:effectLst>
              </a:rPr>
              <a:t>int</a:t>
            </a:r>
            <a:r>
              <a:rPr lang="en-US" dirty="0">
                <a:ln w="0"/>
                <a:solidFill>
                  <a:schemeClr val="tx1"/>
                </a:solidFill>
                <a:effectLst>
                  <a:outerShdw blurRad="38100" dist="19050" dir="2700000" algn="tl" rotWithShape="0">
                    <a:schemeClr val="dk1">
                      <a:alpha val="40000"/>
                    </a:schemeClr>
                  </a:outerShdw>
                </a:effectLst>
              </a:rPr>
              <a:t>[] ret = new </a:t>
            </a:r>
            <a:r>
              <a:rPr lang="en-US" dirty="0" err="1">
                <a:ln w="0"/>
                <a:solidFill>
                  <a:schemeClr val="tx1"/>
                </a:solidFill>
                <a:effectLst>
                  <a:outerShdw blurRad="38100" dist="19050" dir="2700000" algn="tl" rotWithShape="0">
                    <a:schemeClr val="dk1">
                      <a:alpha val="40000"/>
                    </a:schemeClr>
                  </a:outerShdw>
                </a:effectLst>
              </a:rPr>
              <a:t>int</a:t>
            </a:r>
            <a:r>
              <a:rPr lang="en-US" dirty="0">
                <a:ln w="0"/>
                <a:solidFill>
                  <a:schemeClr val="tx1"/>
                </a:solidFill>
                <a:effectLst>
                  <a:outerShdw blurRad="38100" dist="19050" dir="2700000" algn="tl" rotWithShape="0">
                    <a:schemeClr val="dk1">
                      <a:alpha val="40000"/>
                    </a:schemeClr>
                  </a:outerShdw>
                </a:effectLst>
              </a:rPr>
              <a:t>[2]; // return this </a:t>
            </a:r>
            <a:r>
              <a:rPr lang="en-US" dirty="0" smtClean="0">
                <a:ln w="0"/>
                <a:solidFill>
                  <a:schemeClr val="tx1"/>
                </a:solidFill>
                <a:effectLst>
                  <a:outerShdw blurRad="38100" dist="19050" dir="2700000" algn="tl" rotWithShape="0">
                    <a:schemeClr val="dk1">
                      <a:alpha val="40000"/>
                    </a:schemeClr>
                  </a:outerShdw>
                </a:effectLst>
              </a:rPr>
              <a:t>array</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int</a:t>
            </a:r>
            <a:r>
              <a:rPr lang="en-US" dirty="0" smtClean="0">
                <a:ln w="0"/>
                <a:solidFill>
                  <a:schemeClr val="tx1"/>
                </a:solidFill>
                <a:effectLst>
                  <a:outerShdw blurRad="38100" dist="19050" dir="2700000" algn="tl" rotWithShape="0">
                    <a:schemeClr val="dk1">
                      <a:alpha val="40000"/>
                    </a:schemeClr>
                  </a:outerShdw>
                </a:effectLst>
              </a:rPr>
              <a:t>[] left = </a:t>
            </a:r>
            <a:r>
              <a:rPr lang="en-US" dirty="0" err="1" smtClean="0">
                <a:ln w="0"/>
                <a:solidFill>
                  <a:schemeClr val="tx1"/>
                </a:solidFill>
                <a:effectLst>
                  <a:outerShdw blurRad="38100" dist="19050" dir="2700000" algn="tl" rotWithShape="0">
                    <a:schemeClr val="dk1">
                      <a:alpha val="40000"/>
                    </a:schemeClr>
                  </a:outerShdw>
                </a:effectLst>
              </a:rPr>
              <a:t>diameterHelper</a:t>
            </a:r>
            <a:r>
              <a:rPr lang="en-US" dirty="0" smtClean="0">
                <a:ln w="0"/>
                <a:solidFill>
                  <a:schemeClr val="tx1"/>
                </a:solidFill>
                <a:effectLst>
                  <a:outerShdw blurRad="38100" dist="19050" dir="2700000" algn="tl" rotWithShape="0">
                    <a:schemeClr val="dk1">
                      <a:alpha val="40000"/>
                    </a:schemeClr>
                  </a:outerShdw>
                </a:effectLst>
              </a:rPr>
              <a:t>(</a:t>
            </a:r>
            <a:r>
              <a:rPr lang="en-US" dirty="0" err="1" smtClean="0">
                <a:ln w="0"/>
                <a:solidFill>
                  <a:schemeClr val="tx1"/>
                </a:solidFill>
                <a:effectLst>
                  <a:outerShdw blurRad="38100" dist="19050" dir="2700000" algn="tl" rotWithShape="0">
                    <a:schemeClr val="dk1">
                      <a:alpha val="40000"/>
                    </a:schemeClr>
                  </a:outerShdw>
                </a:effectLst>
              </a:rPr>
              <a:t>t.left</a:t>
            </a:r>
            <a:r>
              <a:rPr lang="en-US" dirty="0" smtClean="0">
                <a:ln w="0"/>
                <a:solidFill>
                  <a:schemeClr val="tx1"/>
                </a:solidFill>
                <a:effectLst>
                  <a:outerShdw blurRad="38100" dist="19050" dir="2700000" algn="tl" rotWithShape="0">
                    <a:schemeClr val="dk1">
                      <a:alpha val="40000"/>
                    </a:schemeClr>
                  </a:outerShdw>
                </a:effectLst>
              </a:rPr>
              <a:t>);</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int</a:t>
            </a:r>
            <a:r>
              <a:rPr lang="en-US" dirty="0" smtClean="0">
                <a:ln w="0"/>
                <a:solidFill>
                  <a:schemeClr val="tx1"/>
                </a:solidFill>
                <a:effectLst>
                  <a:outerShdw blurRad="38100" dist="19050" dir="2700000" algn="tl" rotWithShape="0">
                    <a:schemeClr val="dk1">
                      <a:alpha val="40000"/>
                    </a:schemeClr>
                  </a:outerShdw>
                </a:effectLst>
              </a:rPr>
              <a:t>[] right = </a:t>
            </a:r>
            <a:r>
              <a:rPr lang="en-US" dirty="0" err="1" smtClean="0">
                <a:ln w="0"/>
                <a:solidFill>
                  <a:schemeClr val="tx1"/>
                </a:solidFill>
                <a:effectLst>
                  <a:outerShdw blurRad="38100" dist="19050" dir="2700000" algn="tl" rotWithShape="0">
                    <a:schemeClr val="dk1">
                      <a:alpha val="40000"/>
                    </a:schemeClr>
                  </a:outerShdw>
                </a:effectLst>
              </a:rPr>
              <a:t>diameterHelper</a:t>
            </a:r>
            <a:r>
              <a:rPr lang="en-US" dirty="0" smtClean="0">
                <a:ln w="0"/>
                <a:solidFill>
                  <a:schemeClr val="tx1"/>
                </a:solidFill>
                <a:effectLst>
                  <a:outerShdw blurRad="38100" dist="19050" dir="2700000" algn="tl" rotWithShape="0">
                    <a:schemeClr val="dk1">
                      <a:alpha val="40000"/>
                    </a:schemeClr>
                  </a:outerShdw>
                </a:effectLst>
              </a:rPr>
              <a:t>(</a:t>
            </a:r>
            <a:r>
              <a:rPr lang="en-US" dirty="0" err="1" smtClean="0">
                <a:ln w="0"/>
                <a:solidFill>
                  <a:schemeClr val="tx1"/>
                </a:solidFill>
                <a:effectLst>
                  <a:outerShdw blurRad="38100" dist="19050" dir="2700000" algn="tl" rotWithShape="0">
                    <a:schemeClr val="dk1">
                      <a:alpha val="40000"/>
                    </a:schemeClr>
                  </a:outerShdw>
                </a:effectLst>
              </a:rPr>
              <a:t>t.right</a:t>
            </a:r>
            <a:r>
              <a:rPr lang="en-US" dirty="0" smtClean="0">
                <a:ln w="0"/>
                <a:solidFill>
                  <a:schemeClr val="tx1"/>
                </a:solidFill>
                <a:effectLst>
                  <a:outerShdw blurRad="38100" dist="19050" dir="2700000" algn="tl" rotWithShape="0">
                    <a:schemeClr val="dk1">
                      <a:alpha val="40000"/>
                    </a:schemeClr>
                  </a:outerShdw>
                </a:effectLst>
              </a:rPr>
              <a:t>);</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ret[0] = 1 + </a:t>
            </a:r>
            <a:r>
              <a:rPr lang="en-US" dirty="0" err="1" smtClean="0">
                <a:ln w="0"/>
                <a:solidFill>
                  <a:schemeClr val="tx1"/>
                </a:solidFill>
                <a:effectLst>
                  <a:outerShdw blurRad="38100" dist="19050" dir="2700000" algn="tl" rotWithShape="0">
                    <a:schemeClr val="dk1">
                      <a:alpha val="40000"/>
                    </a:schemeClr>
                  </a:outerShdw>
                </a:effectLst>
              </a:rPr>
              <a:t>Math.max</a:t>
            </a:r>
            <a:r>
              <a:rPr lang="en-US" dirty="0" smtClean="0">
                <a:ln w="0"/>
                <a:solidFill>
                  <a:schemeClr val="tx1"/>
                </a:solidFill>
                <a:effectLst>
                  <a:outerShdw blurRad="38100" dist="19050" dir="2700000" algn="tl" rotWithShape="0">
                    <a:schemeClr val="dk1">
                      <a:alpha val="40000"/>
                    </a:schemeClr>
                  </a:outerShdw>
                </a:effectLst>
              </a:rPr>
              <a:t>(left[0], right[0]); // height</a:t>
            </a:r>
          </a:p>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 rest of code to calculate ret[1] here</a:t>
            </a:r>
            <a:endParaRPr lang="en-US" dirty="0">
              <a:ln w="0"/>
              <a:solidFill>
                <a:schemeClr val="tx1"/>
              </a:solidFill>
              <a:effectLst>
                <a:outerShdw blurRad="38100" dist="19050" dir="2700000" algn="tl" rotWithShape="0">
                  <a:schemeClr val="dk1">
                    <a:alpha val="40000"/>
                  </a:schemeClr>
                </a:outerShdw>
              </a:effectLst>
            </a:endParaRPr>
          </a:p>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77706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Recurrence Relations</a:t>
            </a:r>
            <a:endParaRPr lang="en-US" dirty="0"/>
          </a:p>
        </p:txBody>
      </p:sp>
      <p:sp>
        <p:nvSpPr>
          <p:cNvPr id="4" name="Content Placeholder 3"/>
          <p:cNvSpPr>
            <a:spLocks noGrp="1"/>
          </p:cNvSpPr>
          <p:nvPr>
            <p:ph idx="1"/>
          </p:nvPr>
        </p:nvSpPr>
        <p:spPr/>
        <p:txBody>
          <a:bodyPr/>
          <a:lstStyle/>
          <a:p>
            <a:r>
              <a:rPr lang="en-US" dirty="0" smtClean="0"/>
              <a:t>We say two binary trees</a:t>
            </a:r>
            <a:r>
              <a:rPr lang="en-US" dirty="0"/>
              <a:t> </a:t>
            </a:r>
            <a:r>
              <a:rPr lang="en-US" dirty="0" smtClean="0"/>
              <a:t>s and </a:t>
            </a:r>
            <a:r>
              <a:rPr lang="en-US" dirty="0"/>
              <a:t>t</a:t>
            </a:r>
            <a:r>
              <a:rPr lang="en-US" dirty="0" smtClean="0"/>
              <a:t> are isomorphic if they have the same shape, regardless of the values of the nodes</a:t>
            </a:r>
          </a:p>
          <a:p>
            <a:pPr lvl="1"/>
            <a:r>
              <a:rPr lang="en-US" dirty="0" smtClean="0"/>
              <a:t>Null trees are only isomorphic to other null trees; a null tree is never isomorphic to a non-null tree</a:t>
            </a:r>
          </a:p>
          <a:p>
            <a:r>
              <a:rPr lang="en-US" dirty="0" smtClean="0"/>
              <a:t>In this example the trees on the left and right sides are isomorphic to each other, but the tree in the middle is not isomorphic to either</a:t>
            </a:r>
            <a:endParaRPr lang="en-US" dirty="0"/>
          </a:p>
        </p:txBody>
      </p:sp>
      <p:pic>
        <p:nvPicPr>
          <p:cNvPr id="1026" name="Picture 2"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951" y="4953000"/>
            <a:ext cx="6942098" cy="1552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771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Recurrence Relations – Answer #4</a:t>
            </a:r>
            <a:endParaRPr lang="en-US" dirty="0"/>
          </a:p>
        </p:txBody>
      </p:sp>
      <p:sp>
        <p:nvSpPr>
          <p:cNvPr id="4" name="Content Placeholder 3"/>
          <p:cNvSpPr>
            <a:spLocks noGrp="1"/>
          </p:cNvSpPr>
          <p:nvPr>
            <p:ph idx="1"/>
          </p:nvPr>
        </p:nvSpPr>
        <p:spPr/>
        <p:txBody>
          <a:bodyPr>
            <a:normAutofit/>
          </a:bodyPr>
          <a:lstStyle/>
          <a:p>
            <a:r>
              <a:rPr lang="en-US" dirty="0" smtClean="0"/>
              <a:t>Write </a:t>
            </a:r>
            <a:r>
              <a:rPr lang="en-US" dirty="0" err="1" smtClean="0"/>
              <a:t>isIsomorphic</a:t>
            </a:r>
            <a:r>
              <a:rPr lang="en-US" dirty="0" smtClean="0"/>
              <a:t>:</a:t>
            </a:r>
          </a:p>
          <a:p>
            <a:endParaRPr lang="en-US" dirty="0"/>
          </a:p>
          <a:p>
            <a:endParaRPr lang="en-US" dirty="0" smtClean="0"/>
          </a:p>
          <a:p>
            <a:endParaRPr lang="en-US" dirty="0"/>
          </a:p>
          <a:p>
            <a:endParaRPr lang="en-US" dirty="0" smtClean="0"/>
          </a:p>
          <a:p>
            <a:r>
              <a:rPr lang="en-US" dirty="0" smtClean="0"/>
              <a:t>What is the runtime of the method, assuming the tree is roughly balanced?</a:t>
            </a:r>
          </a:p>
          <a:p>
            <a:pPr lvl="1"/>
            <a:r>
              <a:rPr lang="en-US" dirty="0" smtClean="0"/>
              <a:t>Use a recurrence relation to justify your big-Oh</a:t>
            </a:r>
          </a:p>
          <a:p>
            <a:pPr lvl="1"/>
            <a:r>
              <a:rPr lang="en-US" dirty="0" smtClean="0"/>
              <a:t>Express runtime in terms of number of nodes in both trees combined (n = nodes in s + nodes in t)</a:t>
            </a:r>
            <a:endParaRPr lang="en-US" dirty="0"/>
          </a:p>
        </p:txBody>
      </p:sp>
      <p:sp>
        <p:nvSpPr>
          <p:cNvPr id="8" name="Content Placeholder 6"/>
          <p:cNvSpPr txBox="1">
            <a:spLocks/>
          </p:cNvSpPr>
          <p:nvPr/>
        </p:nvSpPr>
        <p:spPr>
          <a:xfrm>
            <a:off x="304800" y="1447800"/>
            <a:ext cx="8543793" cy="2209800"/>
          </a:xfrm>
          <a:prstGeom prst="rect">
            <a:avLst/>
          </a:prstGeom>
          <a:solidFill>
            <a:schemeClr val="tx2">
              <a:lumMod val="20000"/>
              <a:lumOff val="80000"/>
            </a:schemeClr>
          </a:solidFill>
          <a:ln w="25400" cap="flat" cmpd="sng" algn="ctr">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 Returns true if s and t are isomorphic, i.e. have the same shape.</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 @</a:t>
            </a:r>
            <a:r>
              <a:rPr lang="en-US" dirty="0" err="1" smtClean="0">
                <a:ln w="0"/>
                <a:solidFill>
                  <a:schemeClr val="tx1"/>
                </a:solidFill>
                <a:effectLst>
                  <a:outerShdw blurRad="38100" dist="19050" dir="2700000" algn="tl" rotWithShape="0">
                    <a:schemeClr val="dk1">
                      <a:alpha val="40000"/>
                    </a:schemeClr>
                  </a:outerShdw>
                </a:effectLst>
              </a:rPr>
              <a:t>param</a:t>
            </a:r>
            <a:r>
              <a:rPr lang="en-US" dirty="0" smtClean="0">
                <a:ln w="0"/>
                <a:solidFill>
                  <a:schemeClr val="tx1"/>
                </a:solidFill>
                <a:effectLst>
                  <a:outerShdw blurRad="38100" dist="19050" dir="2700000" algn="tl" rotWithShape="0">
                    <a:schemeClr val="dk1">
                      <a:alpha val="40000"/>
                    </a:schemeClr>
                  </a:outerShdw>
                </a:effectLst>
              </a:rPr>
              <a:t> s is a binary tree (not necessarily BST)</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 @</a:t>
            </a:r>
            <a:r>
              <a:rPr lang="en-US" dirty="0" err="1" smtClean="0">
                <a:ln w="0"/>
                <a:solidFill>
                  <a:schemeClr val="tx1"/>
                </a:solidFill>
                <a:effectLst>
                  <a:outerShdw blurRad="38100" dist="19050" dir="2700000" algn="tl" rotWithShape="0">
                    <a:schemeClr val="dk1">
                      <a:alpha val="40000"/>
                    </a:schemeClr>
                  </a:outerShdw>
                </a:effectLst>
              </a:rPr>
              <a:t>param</a:t>
            </a:r>
            <a:r>
              <a:rPr lang="en-US" dirty="0" smtClean="0">
                <a:ln w="0"/>
                <a:solidFill>
                  <a:schemeClr val="tx1"/>
                </a:solidFill>
                <a:effectLst>
                  <a:outerShdw blurRad="38100" dist="19050" dir="2700000" algn="tl" rotWithShape="0">
                    <a:schemeClr val="dk1">
                      <a:alpha val="40000"/>
                    </a:schemeClr>
                  </a:outerShdw>
                </a:effectLst>
              </a:rPr>
              <a:t> t is a binary tree</a:t>
            </a:r>
          </a:p>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  * @return true </a:t>
            </a:r>
            <a:r>
              <a:rPr lang="en-US" dirty="0" err="1" smtClean="0">
                <a:ln w="0"/>
                <a:solidFill>
                  <a:schemeClr val="tx1"/>
                </a:solidFill>
                <a:effectLst>
                  <a:outerShdw blurRad="38100" dist="19050" dir="2700000" algn="tl" rotWithShape="0">
                    <a:schemeClr val="dk1">
                      <a:alpha val="40000"/>
                    </a:schemeClr>
                  </a:outerShdw>
                </a:effectLst>
              </a:rPr>
              <a:t>iff</a:t>
            </a:r>
            <a:r>
              <a:rPr lang="en-US" dirty="0" smtClean="0">
                <a:ln w="0"/>
                <a:solidFill>
                  <a:schemeClr val="tx1"/>
                </a:solidFill>
                <a:effectLst>
                  <a:outerShdw blurRad="38100" dist="19050" dir="2700000" algn="tl" rotWithShape="0">
                    <a:schemeClr val="dk1">
                      <a:alpha val="40000"/>
                    </a:schemeClr>
                  </a:outerShdw>
                </a:effectLst>
              </a:rPr>
              <a:t> s and t are isomorphic</a:t>
            </a:r>
          </a:p>
          <a:p>
            <a:pPr marL="0" indent="0">
              <a:buNone/>
              <a:tabLst>
                <a:tab pos="461963" algn="l"/>
              </a:tabLst>
            </a:pPr>
            <a:r>
              <a:rPr lang="en-US" dirty="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rPr>
              <a:t> */</a:t>
            </a:r>
          </a:p>
          <a:p>
            <a:pPr marL="0" indent="0">
              <a:buNone/>
              <a:tabLst>
                <a:tab pos="461963" algn="l"/>
              </a:tabLst>
            </a:pPr>
            <a:r>
              <a:rPr lang="en-US" dirty="0" smtClean="0">
                <a:ln w="0"/>
                <a:solidFill>
                  <a:schemeClr val="tx1"/>
                </a:solidFill>
                <a:effectLst>
                  <a:outerShdw blurRad="38100" dist="19050" dir="2700000" algn="tl" rotWithShape="0">
                    <a:schemeClr val="dk1">
                      <a:alpha val="40000"/>
                    </a:schemeClr>
                  </a:outerShdw>
                </a:effectLst>
              </a:rPr>
              <a:t>public </a:t>
            </a:r>
            <a:r>
              <a:rPr lang="en-US" dirty="0" err="1" smtClean="0">
                <a:ln w="0"/>
                <a:solidFill>
                  <a:schemeClr val="tx1"/>
                </a:solidFill>
                <a:effectLst>
                  <a:outerShdw blurRad="38100" dist="19050" dir="2700000" algn="tl" rotWithShape="0">
                    <a:schemeClr val="dk1">
                      <a:alpha val="40000"/>
                    </a:schemeClr>
                  </a:outerShdw>
                </a:effectLst>
              </a:rPr>
              <a:t>boolean</a:t>
            </a:r>
            <a:r>
              <a:rPr lang="en-US" dirty="0" smtClean="0">
                <a:ln w="0"/>
                <a:solidFill>
                  <a:schemeClr val="tx1"/>
                </a:solidFill>
                <a:effectLst>
                  <a:outerShdw blurRad="38100" dist="19050" dir="2700000" algn="tl" rotWithShape="0">
                    <a:schemeClr val="dk1">
                      <a:alpha val="40000"/>
                    </a:schemeClr>
                  </a:outerShdw>
                </a:effectLst>
              </a:rPr>
              <a:t> </a:t>
            </a:r>
            <a:r>
              <a:rPr lang="en-US" dirty="0" err="1" smtClean="0">
                <a:ln w="0"/>
                <a:solidFill>
                  <a:schemeClr val="tx1"/>
                </a:solidFill>
                <a:effectLst>
                  <a:outerShdw blurRad="38100" dist="19050" dir="2700000" algn="tl" rotWithShape="0">
                    <a:schemeClr val="dk1">
                      <a:alpha val="40000"/>
                    </a:schemeClr>
                  </a:outerShdw>
                </a:effectLst>
              </a:rPr>
              <a:t>isIsomorphic</a:t>
            </a:r>
            <a:r>
              <a:rPr lang="en-US" dirty="0" smtClean="0">
                <a:ln w="0"/>
                <a:solidFill>
                  <a:schemeClr val="tx1"/>
                </a:solidFill>
                <a:effectLst>
                  <a:outerShdw blurRad="38100" dist="19050" dir="2700000" algn="tl" rotWithShape="0">
                    <a:schemeClr val="dk1">
                      <a:alpha val="40000"/>
                    </a:schemeClr>
                  </a:outerShdw>
                </a:effectLst>
              </a:rPr>
              <a:t>(</a:t>
            </a:r>
            <a:r>
              <a:rPr lang="en-US" dirty="0" err="1" smtClean="0">
                <a:ln w="0"/>
                <a:solidFill>
                  <a:schemeClr val="tx1"/>
                </a:solidFill>
                <a:effectLst>
                  <a:outerShdw blurRad="38100" dist="19050" dir="2700000" algn="tl" rotWithShape="0">
                    <a:schemeClr val="dk1">
                      <a:alpha val="40000"/>
                    </a:schemeClr>
                  </a:outerShdw>
                </a:effectLst>
              </a:rPr>
              <a:t>IntTreeNode</a:t>
            </a:r>
            <a:r>
              <a:rPr lang="en-US" dirty="0" smtClean="0">
                <a:ln w="0"/>
                <a:solidFill>
                  <a:schemeClr val="tx1"/>
                </a:solidFill>
                <a:effectLst>
                  <a:outerShdw blurRad="38100" dist="19050" dir="2700000" algn="tl" rotWithShape="0">
                    <a:schemeClr val="dk1">
                      <a:alpha val="40000"/>
                    </a:schemeClr>
                  </a:outerShdw>
                </a:effectLst>
              </a:rPr>
              <a:t> s, </a:t>
            </a:r>
            <a:r>
              <a:rPr lang="en-US" dirty="0" err="1" smtClean="0">
                <a:ln w="0"/>
                <a:solidFill>
                  <a:schemeClr val="tx1"/>
                </a:solidFill>
                <a:effectLst>
                  <a:outerShdw blurRad="38100" dist="19050" dir="2700000" algn="tl" rotWithShape="0">
                    <a:schemeClr val="dk1">
                      <a:alpha val="40000"/>
                    </a:schemeClr>
                  </a:outerShdw>
                </a:effectLst>
              </a:rPr>
              <a:t>IntTreeNode</a:t>
            </a:r>
            <a:r>
              <a:rPr lang="en-US" dirty="0" smtClean="0">
                <a:ln w="0"/>
                <a:solidFill>
                  <a:schemeClr val="tx1"/>
                </a:solidFill>
                <a:effectLst>
                  <a:outerShdw blurRad="38100" dist="19050" dir="2700000" algn="tl" rotWithShape="0">
                    <a:schemeClr val="dk1">
                      <a:alpha val="40000"/>
                    </a:schemeClr>
                  </a:outerShdw>
                </a:effectLst>
              </a:rPr>
              <a:t> t);</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563873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2645</TotalTime>
  <Words>952</Words>
  <Application>Microsoft Office PowerPoint</Application>
  <PresentationFormat>On-screen Show (4:3)</PresentationFormat>
  <Paragraphs>207</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SimSun</vt:lpstr>
      <vt:lpstr>Arial</vt:lpstr>
      <vt:lpstr>Calibri</vt:lpstr>
      <vt:lpstr>Office Theme</vt:lpstr>
      <vt:lpstr>Compsci 201 Recitation 11</vt:lpstr>
      <vt:lpstr>In this Recitation</vt:lpstr>
      <vt:lpstr>Recurrence Relations</vt:lpstr>
      <vt:lpstr>Recurrence Relations</vt:lpstr>
      <vt:lpstr>Recurrence Relations</vt:lpstr>
      <vt:lpstr>Recurrence Relations – Answer #1-2</vt:lpstr>
      <vt:lpstr>Recurrence Relations – Answer #3</vt:lpstr>
      <vt:lpstr>Recurrence Relations</vt:lpstr>
      <vt:lpstr>Recurrence Relations – Answer #4</vt:lpstr>
      <vt:lpstr>Recurrence Relations</vt:lpstr>
      <vt:lpstr>Recurrence Relations – Answer #5</vt:lpstr>
      <vt:lpstr>Have a good weekend!</vt:lpstr>
    </vt:vector>
  </TitlesOfParts>
  <Company>Cisco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Compsci 201 Midterm 2 Review</dc:title>
  <dc:creator>James Wei (jamwei)</dc:creator>
  <cp:lastModifiedBy>James Wei</cp:lastModifiedBy>
  <cp:revision>136</cp:revision>
  <dcterms:created xsi:type="dcterms:W3CDTF">2013-03-26T16:02:40Z</dcterms:created>
  <dcterms:modified xsi:type="dcterms:W3CDTF">2013-11-07T22:34:22Z</dcterms:modified>
</cp:coreProperties>
</file>