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3" r:id="rId1"/>
  </p:sldMasterIdLst>
  <p:notesMasterIdLst>
    <p:notesMasterId r:id="rId28"/>
  </p:notesMasterIdLst>
  <p:handoutMasterIdLst>
    <p:handoutMasterId r:id="rId29"/>
  </p:handoutMasterIdLst>
  <p:sldIdLst>
    <p:sldId id="462" r:id="rId2"/>
    <p:sldId id="427" r:id="rId3"/>
    <p:sldId id="442" r:id="rId4"/>
    <p:sldId id="443" r:id="rId5"/>
    <p:sldId id="444" r:id="rId6"/>
    <p:sldId id="285" r:id="rId7"/>
    <p:sldId id="331" r:id="rId8"/>
    <p:sldId id="309" r:id="rId9"/>
    <p:sldId id="445" r:id="rId10"/>
    <p:sldId id="391" r:id="rId11"/>
    <p:sldId id="392" r:id="rId12"/>
    <p:sldId id="393" r:id="rId13"/>
    <p:sldId id="428" r:id="rId14"/>
    <p:sldId id="286" r:id="rId15"/>
    <p:sldId id="347" r:id="rId16"/>
    <p:sldId id="463" r:id="rId17"/>
    <p:sldId id="359" r:id="rId18"/>
    <p:sldId id="399" r:id="rId19"/>
    <p:sldId id="355" r:id="rId20"/>
    <p:sldId id="430" r:id="rId21"/>
    <p:sldId id="362" r:id="rId22"/>
    <p:sldId id="369" r:id="rId23"/>
    <p:sldId id="364" r:id="rId24"/>
    <p:sldId id="402" r:id="rId25"/>
    <p:sldId id="353" r:id="rId26"/>
    <p:sldId id="461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949"/>
    <a:srgbClr val="990716"/>
    <a:srgbClr val="339900"/>
    <a:srgbClr val="336600"/>
    <a:srgbClr val="000099"/>
    <a:srgbClr val="33CCFF"/>
    <a:srgbClr val="0099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3369648-4026-4BB1-958B-8095742266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708D9EA6-4EFA-4413-9CF1-1550EC6AE7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788"/>
            <a:fld id="{93E39A30-4D51-4AA5-9A8C-A812DE784773}" type="slidenum">
              <a:rPr lang="en-US" sz="1300">
                <a:latin typeface="Times New Roman" pitchFamily="18" charset="0"/>
              </a:rPr>
              <a:pPr algn="r" defTabSz="966788"/>
              <a:t>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770B69-0D46-43C3-A2B3-DE8C39CE5984}" type="slidenum">
              <a:rPr lang="en-US"/>
              <a:pPr/>
              <a:t>14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698C9D-D39C-4584-9DF5-CD98F63E3B85}" type="slidenum">
              <a:rPr lang="en-US"/>
              <a:pPr/>
              <a:t>15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698C9D-D39C-4584-9DF5-CD98F63E3B85}" type="slidenum">
              <a:rPr lang="en-US"/>
              <a:pPr/>
              <a:t>16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14377C-E29F-4420-B301-7EDDFAFEA48C}" type="slidenum">
              <a:rPr lang="en-US"/>
              <a:pPr/>
              <a:t>17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2A1CA9-212C-44B3-8B0C-E18C305A698A}" type="slidenum">
              <a:rPr lang="en-US"/>
              <a:pPr/>
              <a:t>18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8CCB92-DFAF-4A8A-95E2-28753F2E64A8}" type="slidenum">
              <a:rPr lang="en-US"/>
              <a:pPr/>
              <a:t>19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788"/>
            <a:fld id="{8DFB5AAD-431F-4D63-960E-8D40961DB923}" type="slidenum">
              <a:rPr lang="en-US" sz="1300">
                <a:latin typeface="Times New Roman" pitchFamily="18" charset="0"/>
              </a:rPr>
              <a:pPr algn="r" defTabSz="966788"/>
              <a:t>20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010FDF-74D7-4727-B1B1-8642BCF7CEBC}" type="slidenum">
              <a:rPr lang="en-US"/>
              <a:pPr/>
              <a:t>21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322B89-141B-419F-A17E-9C710B0290EE}" type="slidenum">
              <a:rPr lang="en-US"/>
              <a:pPr/>
              <a:t>22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89C721-E423-433E-8491-4ED3C05AD8E6}" type="slidenum">
              <a:rPr lang="en-US"/>
              <a:pPr/>
              <a:t>23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79D41A-E1FB-4D71-BAC4-4313B4C586F6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01E255-9EF9-463F-8F76-EB9678EC03C1}" type="slidenum">
              <a:rPr lang="en-US"/>
              <a:pPr/>
              <a:t>24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B8C10B-4C20-4ED0-BF68-4E4C938B06EC}" type="slidenum">
              <a:rPr lang="en-US"/>
              <a:pPr/>
              <a:t>25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D290DE-8176-4802-ACDB-ADAD80F56285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0C91C2-BC27-4A6A-B79F-797058CE812F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788"/>
            <a:fld id="{4BDA36C4-034B-41D7-A056-502A90ACE308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 defTabSz="966788"/>
              <a:t>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6BC7C3-4827-4647-BBD4-CF4F3BEC51E2}" type="slidenum">
              <a:rPr lang="en-US"/>
              <a:pPr/>
              <a:t>6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18C11B-2EDA-4D95-B740-291BC36D27C7}" type="slidenum">
              <a:rPr lang="en-US"/>
              <a:pPr/>
              <a:t>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00FCE5-610F-4635-91E6-1C908A7F91E1}" type="slidenum">
              <a:rPr lang="en-US"/>
              <a:pPr/>
              <a:t>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491EF5-4C26-4A28-B01F-E04C123B56C6}" type="slidenum">
              <a:rPr lang="en-US"/>
              <a:pPr/>
              <a:t>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788"/>
            <a:fld id="{3C8A660A-FC22-4A01-8920-8AC82AEBC24E}" type="slidenum">
              <a:rPr lang="en-US" sz="1300">
                <a:latin typeface="Times New Roman" pitchFamily="18" charset="0"/>
              </a:rPr>
              <a:pPr algn="r" defTabSz="966788"/>
              <a:t>13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A52BF5EC-DD0D-4F85-A8FA-F98B950D8B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588E53-C8C6-4ADE-9D62-817B623172ED}" type="datetime1">
              <a:rPr lang="en-US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90B5DA3B-681C-4E6D-9896-9A8DC9CD7C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19B60A-DB91-41DE-B2CB-7EFB8812D8E9}" type="datetime1">
              <a:rPr lang="en-US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EC47EC9D-54CE-486B-9044-4F57852993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ADB0A7-B942-485B-98BA-C24495549341}" type="datetime1">
              <a:rPr lang="en-US"/>
              <a:pPr/>
              <a:t>9/26/2016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  <a:fld id="{73761BEA-4394-4128-B66B-50BF4DB37A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09B1F-E1B2-40AE-815A-7EF1EC9D36E4}" type="datetime1">
              <a:rPr lang="en-US"/>
              <a:pPr/>
              <a:t>9/26/2016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281336CF-FD95-4179-890D-E3B8220BE4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B2E44B-7768-48AC-A740-E589FEAF6198}" type="datetime1">
              <a:rPr lang="en-US"/>
              <a:pPr/>
              <a:t>9/26/2016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EACB3615-0BF9-42B0-8C8A-77BAC4D0CA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57F8C-7EDF-4CC5-A156-B349981380FC}" type="datetime1">
              <a:rPr lang="en-US"/>
              <a:pPr/>
              <a:t>9/26/2016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31F5EB83-5CDF-4BB1-83AE-76391C6F00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26A3C-0D0D-4032-BEBE-6260F0A1D37E}" type="datetime1">
              <a:rPr lang="en-US"/>
              <a:pPr/>
              <a:t>9/26/2016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65EC6E56-1A72-4E36-87DB-39B842A469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F7ABE-60ED-4624-9199-2E98D3468FB3}" type="datetime1">
              <a:rPr lang="en-US"/>
              <a:pPr/>
              <a:t>9/26/2016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F49CD72F-595D-4714-87A0-DABB213DD1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022CC-86E0-40EA-BD42-328DFD1C36F0}" type="datetime1">
              <a:rPr lang="en-US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01EAF25-9772-4AFA-8D74-615D9CF50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CE87C-CCBC-4182-AF94-5EB7EA4F540E}" type="datetime1">
              <a:rPr lang="en-US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2AD82C01-F01F-4364-B1D1-B55FE6F7E4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419A40-F225-4CD9-9A26-C0CBFAA2316B}" type="datetime1">
              <a:rPr lang="en-US"/>
              <a:pPr/>
              <a:t>9/26/2016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B31496D9-C177-49A1-9822-454D517640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603377AC-5949-40D1-9DAF-6FBD1DC1CAA8}" type="datetime1">
              <a:rPr lang="en-US"/>
              <a:pPr/>
              <a:t>9/26/2016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r>
              <a:rPr lang="en-US"/>
              <a:t>2-</a:t>
            </a:r>
            <a:fld id="{1F122E5D-CAA7-4DA4-80AC-33E8595C4A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6" r:id="rId7"/>
    <p:sldLayoutId id="2147484077" r:id="rId8"/>
    <p:sldLayoutId id="2147484074" r:id="rId9"/>
    <p:sldLayoutId id="2147484078" r:id="rId10"/>
    <p:sldLayoutId id="2147484079" r:id="rId11"/>
    <p:sldLayoutId id="214748408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0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0"/>
        </a:buClr>
        <a:buFont typeface="Arial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Font typeface="Wingdings" pitchFamily="2" charset="2"/>
        <a:buChar char="§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1-</a:t>
            </a:r>
            <a:fld id="{DC892731-0B6E-4E51-83D6-F1BB522BF95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Introduction: </a:t>
            </a:r>
            <a:r>
              <a:rPr lang="en-US" sz="3200" dirty="0" smtClean="0">
                <a:solidFill>
                  <a:srgbClr val="000099"/>
                </a:solidFill>
                <a:latin typeface="Gill Sans MT" pitchFamily="34" charset="0"/>
              </a:rPr>
              <a:t>part 2</a:t>
            </a:r>
            <a:endParaRPr lang="en-US" sz="32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</a:rPr>
              <a:t>Computer Networking: A Top Down Approach </a:t>
            </a:r>
            <a:r>
              <a:rPr lang="en-US" sz="2800" dirty="0">
                <a:solidFill>
                  <a:srgbClr val="008000"/>
                </a:solidFill>
              </a:rPr>
              <a:t/>
            </a:r>
            <a:br>
              <a:rPr lang="en-US" sz="2800" dirty="0">
                <a:solidFill>
                  <a:srgbClr val="008000"/>
                </a:solidFill>
              </a:rPr>
            </a:b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347663" y="2508251"/>
            <a:ext cx="5378450" cy="212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saliya@nsbm.lk</a:t>
            </a:r>
          </a:p>
          <a:p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note on the use of these </a:t>
            </a:r>
            <a:r>
              <a:rPr lang="en-US" sz="1800" dirty="0" err="1"/>
              <a:t>Powerpoint</a:t>
            </a:r>
            <a:r>
              <a:rPr lang="en-US" sz="1800" dirty="0"/>
              <a:t>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3038" indent="-173038"/>
            <a:endParaRPr lang="en-US" sz="1400" dirty="0">
              <a:latin typeface="Gill Sans MT" pitchFamily="34" charset="0"/>
            </a:endParaRPr>
          </a:p>
          <a:p>
            <a:pPr marL="173038" indent="-173038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1200" dirty="0"/>
              <a:t>If you use these slides (e.g., in a class) that you mention their source (after all, we</a:t>
            </a:r>
            <a:r>
              <a:rPr lang="ja-JP" altLang="en-US" sz="1200" dirty="0"/>
              <a:t>’</a:t>
            </a:r>
            <a:r>
              <a:rPr lang="en-US" altLang="ja-JP" sz="1200" dirty="0"/>
              <a:t>d like people to use our book!)</a:t>
            </a:r>
          </a:p>
          <a:p>
            <a:pPr marL="173038" indent="-173038"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1200" dirty="0"/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>
              <a:buClr>
                <a:schemeClr val="accent2"/>
              </a:buClr>
              <a:buFont typeface="Wingdings" pitchFamily="2" charset="2"/>
              <a:buChar char="q"/>
            </a:pPr>
            <a:endParaRPr lang="en-US" sz="1200" dirty="0"/>
          </a:p>
          <a:p>
            <a:pPr marL="173038" indent="-1730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/>
              <a:t>Thanks and enjoy!  JFK/KWR</a:t>
            </a:r>
          </a:p>
          <a:p>
            <a:pPr marL="173038" indent="-173038">
              <a:lnSpc>
                <a:spcPct val="85000"/>
              </a:lnSpc>
            </a:pPr>
            <a:endParaRPr lang="en-US" sz="1200" dirty="0"/>
          </a:p>
          <a:p>
            <a:pPr marL="173038" indent="-173038"/>
            <a:r>
              <a:rPr lang="en-US" sz="1200" dirty="0"/>
              <a:t>     All material copyright 1996-2016</a:t>
            </a:r>
          </a:p>
          <a:p>
            <a:pPr marL="173038" indent="-173038"/>
            <a:r>
              <a:rPr lang="en-US" sz="1200" dirty="0"/>
              <a:t>     J.F Kurose and K.W. Ross, All Rights Reserved</a:t>
            </a: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8" y="2097088"/>
            <a:ext cx="30829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1" descr="kurose7e_cover_smal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1800" dirty="0">
                <a:solidFill>
                  <a:srgbClr val="008000"/>
                </a:solidFill>
              </a:rPr>
              <a:t>7</a:t>
            </a:r>
            <a:r>
              <a:rPr lang="en-US" sz="1800" baseline="30000" dirty="0">
                <a:solidFill>
                  <a:srgbClr val="008000"/>
                </a:solidFill>
              </a:rPr>
              <a:t>th</a:t>
            </a:r>
            <a:r>
              <a:rPr lang="en-US" sz="1800" dirty="0">
                <a:solidFill>
                  <a:srgbClr val="008000"/>
                </a:solidFill>
              </a:rPr>
              <a:t> edition </a:t>
            </a:r>
            <a:br>
              <a:rPr lang="en-US" sz="1800" dirty="0">
                <a:solidFill>
                  <a:srgbClr val="008000"/>
                </a:solidFill>
              </a:rPr>
            </a:br>
            <a:r>
              <a:rPr lang="en-US" sz="1800" dirty="0">
                <a:solidFill>
                  <a:srgbClr val="008000"/>
                </a:solidFill>
              </a:rPr>
              <a:t>Jim Kurose, Keith Ross</a:t>
            </a:r>
            <a:br>
              <a:rPr lang="en-US" sz="1800" dirty="0">
                <a:solidFill>
                  <a:srgbClr val="008000"/>
                </a:solidFill>
              </a:rPr>
            </a:br>
            <a:r>
              <a:rPr lang="en-US" sz="1400" dirty="0">
                <a:solidFill>
                  <a:srgbClr val="008000"/>
                </a:solidFill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</a:rPr>
            </a:br>
            <a:r>
              <a:rPr lang="en-US" sz="1400" dirty="0">
                <a:solidFill>
                  <a:srgbClr val="008000"/>
                </a:solidFill>
              </a:rPr>
              <a:t>April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13666" name="AutoShape 327"/>
          <p:cNvSpPr>
            <a:spLocks noChangeArrowheads="1"/>
          </p:cNvSpPr>
          <p:nvPr/>
        </p:nvSpPr>
        <p:spPr bwMode="auto">
          <a:xfrm>
            <a:off x="401638" y="3671888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113667" name="Group 64"/>
          <p:cNvGrpSpPr>
            <a:grpSpLocks/>
          </p:cNvGrpSpPr>
          <p:nvPr/>
        </p:nvGrpSpPr>
        <p:grpSpPr bwMode="auto">
          <a:xfrm>
            <a:off x="974725" y="4071938"/>
            <a:ext cx="352425" cy="876300"/>
            <a:chOff x="4140" y="429"/>
            <a:chExt cx="1425" cy="2396"/>
          </a:xfrm>
        </p:grpSpPr>
        <p:sp>
          <p:nvSpPr>
            <p:cNvPr id="113713" name="Freeform 6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4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5" name="Freeform 6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6" name="Freeform 6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7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718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743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4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719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720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741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2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721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22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723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739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0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724" name="Freeform 8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725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737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8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726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27" name="Freeform 8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28" name="Freeform 8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29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30" name="Freeform 9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31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32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33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34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13735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36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68" name="Group 61"/>
          <p:cNvGrpSpPr>
            <a:grpSpLocks/>
          </p:cNvGrpSpPr>
          <p:nvPr/>
        </p:nvGrpSpPr>
        <p:grpSpPr bwMode="auto">
          <a:xfrm flipH="1">
            <a:off x="7948613" y="4133850"/>
            <a:ext cx="1192212" cy="1171575"/>
            <a:chOff x="-44" y="1473"/>
            <a:chExt cx="981" cy="1105"/>
          </a:xfrm>
        </p:grpSpPr>
        <p:pic>
          <p:nvPicPr>
            <p:cNvPr id="113711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712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36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Throughput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447800"/>
            <a:ext cx="7772400" cy="1779588"/>
          </a:xfrm>
        </p:spPr>
        <p:txBody>
          <a:bodyPr/>
          <a:lstStyle/>
          <a:p>
            <a:pPr marL="287338" indent="-287338" eaLnBrk="1" hangingPunct="1"/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throughput:</a:t>
            </a:r>
            <a:r>
              <a:rPr lang="en-US" smtClean="0">
                <a:ea typeface="ＭＳ Ｐゴシック" pitchFamily="34" charset="-128"/>
              </a:rPr>
              <a:t> rate (bits/time unit) at which bits transferred between sender/receiver</a:t>
            </a:r>
          </a:p>
          <a:p>
            <a:pPr marL="682625" lvl="1" indent="-225425" eaLnBrk="1" hangingPunct="1"/>
            <a:r>
              <a:rPr lang="en-US" i="1" smtClean="0">
                <a:solidFill>
                  <a:srgbClr val="CC0000"/>
                </a:solidFill>
                <a:ea typeface="Arial" pitchFamily="34" charset="0"/>
              </a:rPr>
              <a:t>instantaneous:</a:t>
            </a:r>
            <a:r>
              <a:rPr lang="en-US" smtClean="0">
                <a:ea typeface="Arial" pitchFamily="34" charset="0"/>
              </a:rPr>
              <a:t> rate at given point in time</a:t>
            </a:r>
          </a:p>
          <a:p>
            <a:pPr marL="682625" lvl="1" indent="-225425" eaLnBrk="1" hangingPunct="1"/>
            <a:r>
              <a:rPr lang="en-US" i="1" smtClean="0">
                <a:solidFill>
                  <a:srgbClr val="CC0000"/>
                </a:solidFill>
                <a:ea typeface="Arial" pitchFamily="34" charset="0"/>
              </a:rPr>
              <a:t>average:</a:t>
            </a:r>
            <a:r>
              <a:rPr lang="en-US" smtClean="0">
                <a:ea typeface="Arial" pitchFamily="34" charset="0"/>
              </a:rPr>
              <a:t> rate over longer period of time</a:t>
            </a:r>
          </a:p>
        </p:txBody>
      </p:sp>
      <p:sp>
        <p:nvSpPr>
          <p:cNvPr id="113671" name="Text Box 325"/>
          <p:cNvSpPr txBox="1">
            <a:spLocks noChangeArrowheads="1"/>
          </p:cNvSpPr>
          <p:nvPr/>
        </p:nvSpPr>
        <p:spPr bwMode="auto">
          <a:xfrm>
            <a:off x="368300" y="5043488"/>
            <a:ext cx="1874838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server, with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file of F bits 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to send to client</a:t>
            </a:r>
          </a:p>
        </p:txBody>
      </p:sp>
      <p:sp>
        <p:nvSpPr>
          <p:cNvPr id="113672" name="Text Box 328"/>
          <p:cNvSpPr txBox="1">
            <a:spLocks noChangeArrowheads="1"/>
          </p:cNvSpPr>
          <p:nvPr/>
        </p:nvSpPr>
        <p:spPr bwMode="auto">
          <a:xfrm>
            <a:off x="2784475" y="5040313"/>
            <a:ext cx="14303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 R</a:t>
            </a:r>
            <a:r>
              <a:rPr lang="en-US" sz="2800" baseline="-25000">
                <a:latin typeface="Gill Sans MT" pitchFamily="34" charset="0"/>
              </a:rPr>
              <a:t>s</a:t>
            </a:r>
            <a:r>
              <a:rPr lang="en-US" sz="2000" baseline="-25000">
                <a:latin typeface="Gill Sans MT" pitchFamily="34" charset="0"/>
              </a:rPr>
              <a:t> </a:t>
            </a:r>
            <a:r>
              <a:rPr lang="en-US" sz="2000">
                <a:latin typeface="Gill Sans MT" pitchFamily="34" charset="0"/>
              </a:rPr>
              <a:t>bits/sec</a:t>
            </a:r>
          </a:p>
        </p:txBody>
      </p:sp>
      <p:sp>
        <p:nvSpPr>
          <p:cNvPr id="113673" name="Text Box 329"/>
          <p:cNvSpPr txBox="1">
            <a:spLocks noChangeArrowheads="1"/>
          </p:cNvSpPr>
          <p:nvPr/>
        </p:nvSpPr>
        <p:spPr bwMode="auto">
          <a:xfrm>
            <a:off x="5653088" y="5048250"/>
            <a:ext cx="14303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 R</a:t>
            </a:r>
            <a:r>
              <a:rPr lang="en-US" sz="2800" baseline="-25000">
                <a:latin typeface="Gill Sans MT" pitchFamily="34" charset="0"/>
              </a:rPr>
              <a:t>c</a:t>
            </a:r>
            <a:r>
              <a:rPr lang="en-US" sz="2000" baseline="-25000">
                <a:latin typeface="Gill Sans MT" pitchFamily="34" charset="0"/>
              </a:rPr>
              <a:t> </a:t>
            </a:r>
            <a:r>
              <a:rPr lang="en-US" sz="2000">
                <a:latin typeface="Gill Sans MT" pitchFamily="34" charset="0"/>
              </a:rPr>
              <a:t>bits/sec</a:t>
            </a:r>
          </a:p>
        </p:txBody>
      </p:sp>
      <p:sp>
        <p:nvSpPr>
          <p:cNvPr id="113674" name="Line 337"/>
          <p:cNvSpPr>
            <a:spLocks noChangeShapeType="1"/>
          </p:cNvSpPr>
          <p:nvPr/>
        </p:nvSpPr>
        <p:spPr bwMode="auto">
          <a:xfrm flipH="1" flipV="1">
            <a:off x="2997200" y="4806950"/>
            <a:ext cx="282575" cy="303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5" name="Line 347"/>
          <p:cNvSpPr>
            <a:spLocks noChangeShapeType="1"/>
          </p:cNvSpPr>
          <p:nvPr/>
        </p:nvSpPr>
        <p:spPr bwMode="auto">
          <a:xfrm flipH="1" flipV="1">
            <a:off x="6119813" y="4876800"/>
            <a:ext cx="193675" cy="203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6" name="Line 352"/>
          <p:cNvSpPr>
            <a:spLocks noChangeShapeType="1"/>
          </p:cNvSpPr>
          <p:nvPr/>
        </p:nvSpPr>
        <p:spPr bwMode="auto">
          <a:xfrm flipH="1">
            <a:off x="801688" y="4716463"/>
            <a:ext cx="11112" cy="411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7" name="Line 321"/>
          <p:cNvSpPr>
            <a:spLocks noChangeShapeType="1"/>
          </p:cNvSpPr>
          <p:nvPr/>
        </p:nvSpPr>
        <p:spPr bwMode="auto">
          <a:xfrm>
            <a:off x="1441450" y="4530725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3678" name="Group 246"/>
          <p:cNvGrpSpPr>
            <a:grpSpLocks/>
          </p:cNvGrpSpPr>
          <p:nvPr/>
        </p:nvGrpSpPr>
        <p:grpSpPr bwMode="auto">
          <a:xfrm>
            <a:off x="3806825" y="4394200"/>
            <a:ext cx="1055688" cy="360363"/>
            <a:chOff x="3600" y="219"/>
            <a:chExt cx="360" cy="175"/>
          </a:xfrm>
        </p:grpSpPr>
        <p:sp>
          <p:nvSpPr>
            <p:cNvPr id="113698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13699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0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1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13702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13703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3708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9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10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704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3705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6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7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3679" name="AutoShape 350"/>
          <p:cNvSpPr>
            <a:spLocks noChangeArrowheads="1"/>
          </p:cNvSpPr>
          <p:nvPr/>
        </p:nvSpPr>
        <p:spPr bwMode="auto">
          <a:xfrm>
            <a:off x="7286625" y="4325938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113680" name="Group 335"/>
          <p:cNvGrpSpPr>
            <a:grpSpLocks/>
          </p:cNvGrpSpPr>
          <p:nvPr/>
        </p:nvGrpSpPr>
        <p:grpSpPr bwMode="auto">
          <a:xfrm>
            <a:off x="1404938" y="4360863"/>
            <a:ext cx="2322512" cy="392112"/>
            <a:chOff x="2249" y="3430"/>
            <a:chExt cx="1389" cy="256"/>
          </a:xfrm>
        </p:grpSpPr>
        <p:sp>
          <p:nvSpPr>
            <p:cNvPr id="255309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08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96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10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3681" name="Group 341"/>
          <p:cNvGrpSpPr>
            <a:grpSpLocks/>
          </p:cNvGrpSpPr>
          <p:nvPr/>
        </p:nvGrpSpPr>
        <p:grpSpPr bwMode="auto">
          <a:xfrm>
            <a:off x="4910138" y="4248150"/>
            <a:ext cx="2801937" cy="581025"/>
            <a:chOff x="2249" y="3430"/>
            <a:chExt cx="1389" cy="256"/>
          </a:xfrm>
        </p:grpSpPr>
        <p:sp>
          <p:nvSpPr>
            <p:cNvPr id="255318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19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92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21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239713" y="5111750"/>
            <a:ext cx="8235950" cy="898525"/>
            <a:chOff x="0" y="3803"/>
            <a:chExt cx="5188" cy="566"/>
          </a:xfrm>
        </p:grpSpPr>
        <p:sp>
          <p:nvSpPr>
            <p:cNvPr id="113687" name="Text Box 353"/>
            <p:cNvSpPr txBox="1">
              <a:spLocks noChangeArrowheads="1"/>
            </p:cNvSpPr>
            <p:nvPr/>
          </p:nvSpPr>
          <p:spPr bwMode="auto">
            <a:xfrm>
              <a:off x="0" y="3821"/>
              <a:ext cx="1461" cy="5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server sends bits 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(fluid) into pipe</a:t>
              </a:r>
            </a:p>
            <a:p>
              <a:pPr algn="ctr">
                <a:lnSpc>
                  <a:spcPct val="85000"/>
                </a:lnSpc>
              </a:pPr>
              <a:endParaRPr lang="en-US" sz="2000">
                <a:latin typeface="Gill Sans MT" pitchFamily="34" charset="0"/>
              </a:endParaRPr>
            </a:p>
          </p:txBody>
        </p:sp>
        <p:sp>
          <p:nvSpPr>
            <p:cNvPr id="113688" name="Text Box 336"/>
            <p:cNvSpPr txBox="1">
              <a:spLocks noChangeArrowheads="1"/>
            </p:cNvSpPr>
            <p:nvPr/>
          </p:nvSpPr>
          <p:spPr bwMode="auto">
            <a:xfrm>
              <a:off x="1573" y="3803"/>
              <a:ext cx="1769" cy="5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</a:t>
              </a:r>
              <a:r>
                <a:rPr lang="en-US" sz="2000" i="1">
                  <a:latin typeface="Gill Sans MT" pitchFamily="34" charset="0"/>
                </a:rPr>
                <a:t>R</a:t>
              </a:r>
              <a:r>
                <a:rPr lang="en-US" sz="2800" i="1" baseline="-25000">
                  <a:latin typeface="Gill Sans MT" pitchFamily="34" charset="0"/>
                </a:rPr>
                <a:t>s</a:t>
              </a:r>
              <a:r>
                <a:rPr lang="en-US" sz="2000" i="1" baseline="-25000">
                  <a:latin typeface="Gill Sans MT" pitchFamily="34" charset="0"/>
                </a:rPr>
                <a:t> </a:t>
              </a:r>
              <a:r>
                <a:rPr lang="en-US" sz="2000">
                  <a:latin typeface="Gill Sans MT" pitchFamily="34" charset="0"/>
                </a:rPr>
                <a:t>bits/sec)</a:t>
              </a:r>
            </a:p>
          </p:txBody>
        </p:sp>
        <p:sp>
          <p:nvSpPr>
            <p:cNvPr id="113689" name="Text Box 346"/>
            <p:cNvSpPr txBox="1">
              <a:spLocks noChangeArrowheads="1"/>
            </p:cNvSpPr>
            <p:nvPr/>
          </p:nvSpPr>
          <p:spPr bwMode="auto">
            <a:xfrm>
              <a:off x="3328" y="3812"/>
              <a:ext cx="1860" cy="5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 i="1">
                  <a:latin typeface="Gill Sans MT" pitchFamily="34" charset="0"/>
                </a:rPr>
                <a:t> R</a:t>
              </a:r>
              <a:r>
                <a:rPr lang="en-US" sz="2800" i="1" baseline="-25000">
                  <a:latin typeface="Gill Sans MT" pitchFamily="34" charset="0"/>
                </a:rPr>
                <a:t>c</a:t>
              </a:r>
              <a:r>
                <a:rPr lang="en-US" sz="2000" i="1" baseline="-25000">
                  <a:latin typeface="Gill Sans MT" pitchFamily="34" charset="0"/>
                </a:rPr>
                <a:t> </a:t>
              </a:r>
              <a:r>
                <a:rPr lang="en-US" sz="2000">
                  <a:latin typeface="Gill Sans MT" pitchFamily="34" charset="0"/>
                </a:rPr>
                <a:t>bits/sec)</a:t>
              </a:r>
            </a:p>
          </p:txBody>
        </p:sp>
      </p:grpSp>
      <p:pic>
        <p:nvPicPr>
          <p:cNvPr id="113683" name="Picture 6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84" name="AutoShape 351"/>
          <p:cNvSpPr>
            <a:spLocks noChangeArrowheads="1"/>
          </p:cNvSpPr>
          <p:nvPr/>
        </p:nvSpPr>
        <p:spPr bwMode="auto">
          <a:xfrm>
            <a:off x="3732213" y="4308475"/>
            <a:ext cx="1279525" cy="485775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13685" name="AutoShape 349"/>
          <p:cNvSpPr>
            <a:spLocks noChangeArrowheads="1"/>
          </p:cNvSpPr>
          <p:nvPr/>
        </p:nvSpPr>
        <p:spPr bwMode="auto">
          <a:xfrm flipV="1">
            <a:off x="508000" y="4064000"/>
            <a:ext cx="974725" cy="7207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136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391AEA82-3870-4CC0-AD79-7283B8630B5A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347"/>
          <p:cNvGrpSpPr>
            <a:grpSpLocks/>
          </p:cNvGrpSpPr>
          <p:nvPr/>
        </p:nvGrpSpPr>
        <p:grpSpPr bwMode="auto">
          <a:xfrm>
            <a:off x="4305300" y="4449763"/>
            <a:ext cx="912813" cy="415925"/>
            <a:chOff x="1871277" y="1576300"/>
            <a:chExt cx="1128371" cy="437861"/>
          </a:xfrm>
        </p:grpSpPr>
        <p:sp>
          <p:nvSpPr>
            <p:cNvPr id="158" name="Oval 157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5" name="Straight Connector 164"/>
            <p:cNvCxnSpPr>
              <a:cxnSpLocks noChangeShapeType="1"/>
              <a:endCxn id="16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66" name="Straight Connector 165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114690" name="Group 347"/>
          <p:cNvGrpSpPr>
            <a:grpSpLocks/>
          </p:cNvGrpSpPr>
          <p:nvPr/>
        </p:nvGrpSpPr>
        <p:grpSpPr bwMode="auto">
          <a:xfrm>
            <a:off x="4259263" y="2581275"/>
            <a:ext cx="911225" cy="415925"/>
            <a:chOff x="1871277" y="1576300"/>
            <a:chExt cx="1128371" cy="437861"/>
          </a:xfrm>
        </p:grpSpPr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1" name="Freeform 150"/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55" name="Straight Connector 154"/>
            <p:cNvCxnSpPr>
              <a:cxnSpLocks noChangeShapeType="1"/>
              <a:endCxn id="15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56" name="Straight Connector 155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1146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14692" name="Picture 208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921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4693" name="Group 140"/>
          <p:cNvGrpSpPr>
            <a:grpSpLocks/>
          </p:cNvGrpSpPr>
          <p:nvPr/>
        </p:nvGrpSpPr>
        <p:grpSpPr bwMode="auto">
          <a:xfrm>
            <a:off x="1614488" y="2254250"/>
            <a:ext cx="352425" cy="876300"/>
            <a:chOff x="4140" y="429"/>
            <a:chExt cx="1425" cy="2396"/>
          </a:xfrm>
        </p:grpSpPr>
        <p:sp>
          <p:nvSpPr>
            <p:cNvPr id="114786" name="Freeform 14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87" name="Rectangle 142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88" name="Freeform 14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89" name="Freeform 14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90" name="Rectangle 145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91" name="Group 14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816" name="AutoShape 14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17" name="AutoShape 148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92" name="Rectangle 149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93" name="Group 15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4814" name="AutoShape 151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15" name="AutoShape 152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94" name="Rectangle 153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95" name="Rectangle 154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96" name="Group 15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812" name="AutoShape 15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13" name="AutoShape 157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97" name="Freeform 15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798" name="Group 15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4810" name="AutoShape 160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11" name="AutoShape 161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99" name="Rectangle 162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00" name="Freeform 16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1" name="Freeform 16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2" name="Oval 165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03" name="Freeform 16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4" name="AutoShape 167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05" name="AutoShape 168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06" name="Oval 169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07" name="Oval 170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14808" name="Oval 171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09" name="Rectangle 172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6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Throughput (more)</a:t>
            </a:r>
          </a:p>
        </p:txBody>
      </p:sp>
      <p:sp>
        <p:nvSpPr>
          <p:cNvPr id="11469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447800"/>
            <a:ext cx="8150225" cy="554038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R</a:t>
            </a:r>
            <a:r>
              <a:rPr lang="en-US" i="1" baseline="-25000" smtClean="0">
                <a:solidFill>
                  <a:srgbClr val="CC0000"/>
                </a:solidFill>
                <a:ea typeface="ＭＳ Ｐゴシック" pitchFamily="34" charset="-128"/>
              </a:rPr>
              <a:t>s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 &lt; R</a:t>
            </a:r>
            <a:r>
              <a:rPr lang="en-US" i="1" baseline="-25000" smtClean="0">
                <a:solidFill>
                  <a:srgbClr val="CC0000"/>
                </a:solidFill>
                <a:ea typeface="ＭＳ Ｐゴシック" pitchFamily="34" charset="-128"/>
              </a:rPr>
              <a:t>c</a:t>
            </a:r>
            <a:r>
              <a:rPr lang="en-US" i="1" smtClean="0">
                <a:solidFill>
                  <a:srgbClr val="FF3300"/>
                </a:solidFill>
                <a:ea typeface="ＭＳ Ｐゴシック" pitchFamily="34" charset="-128"/>
              </a:rPr>
              <a:t>  </a:t>
            </a:r>
            <a:r>
              <a:rPr lang="en-US" smtClean="0">
                <a:ea typeface="ＭＳ Ｐゴシック" pitchFamily="34" charset="-128"/>
              </a:rPr>
              <a:t>What is average end-end throughput?</a:t>
            </a:r>
          </a:p>
        </p:txBody>
      </p:sp>
      <p:grpSp>
        <p:nvGrpSpPr>
          <p:cNvPr id="114696" name="Group 34"/>
          <p:cNvGrpSpPr>
            <a:grpSpLocks/>
          </p:cNvGrpSpPr>
          <p:nvPr/>
        </p:nvGrpSpPr>
        <p:grpSpPr bwMode="auto">
          <a:xfrm>
            <a:off x="2066925" y="2606675"/>
            <a:ext cx="2136775" cy="307975"/>
            <a:chOff x="2249" y="3430"/>
            <a:chExt cx="1389" cy="256"/>
          </a:xfrm>
        </p:grpSpPr>
        <p:sp>
          <p:nvSpPr>
            <p:cNvPr id="256035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036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84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38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4697" name="Text Box 39"/>
          <p:cNvSpPr txBox="1">
            <a:spLocks noChangeArrowheads="1"/>
          </p:cNvSpPr>
          <p:nvPr/>
        </p:nvSpPr>
        <p:spPr bwMode="auto">
          <a:xfrm>
            <a:off x="1855788" y="2562225"/>
            <a:ext cx="2586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  R</a:t>
            </a:r>
            <a:r>
              <a:rPr lang="en-US" sz="2800" baseline="-25000"/>
              <a:t>s</a:t>
            </a:r>
            <a:r>
              <a:rPr lang="en-US" sz="2000" baseline="-25000"/>
              <a:t> </a:t>
            </a:r>
            <a:r>
              <a:rPr lang="en-US" sz="2000"/>
              <a:t>bits/sec</a:t>
            </a:r>
          </a:p>
        </p:txBody>
      </p:sp>
      <p:sp>
        <p:nvSpPr>
          <p:cNvPr id="114698" name="AutoShape 42"/>
          <p:cNvSpPr>
            <a:spLocks noChangeArrowheads="1"/>
          </p:cNvSpPr>
          <p:nvPr/>
        </p:nvSpPr>
        <p:spPr bwMode="auto">
          <a:xfrm flipV="1">
            <a:off x="1255713" y="237490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14699" name="AutoShape 43"/>
          <p:cNvSpPr>
            <a:spLocks noChangeArrowheads="1"/>
          </p:cNvSpPr>
          <p:nvPr/>
        </p:nvSpPr>
        <p:spPr bwMode="auto">
          <a:xfrm>
            <a:off x="7489825" y="2581275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700" name="Group 54"/>
          <p:cNvGrpSpPr>
            <a:grpSpLocks/>
          </p:cNvGrpSpPr>
          <p:nvPr/>
        </p:nvGrpSpPr>
        <p:grpSpPr bwMode="auto">
          <a:xfrm>
            <a:off x="5440363" y="2473325"/>
            <a:ext cx="2790825" cy="569913"/>
            <a:chOff x="3130" y="3069"/>
            <a:chExt cx="1911" cy="366"/>
          </a:xfrm>
        </p:grpSpPr>
        <p:grpSp>
          <p:nvGrpSpPr>
            <p:cNvPr id="114776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256046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47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780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49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4777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800" baseline="-25000"/>
                <a:t>c</a:t>
              </a:r>
              <a:r>
                <a:rPr lang="en-US" sz="2000" baseline="-25000"/>
                <a:t> </a:t>
              </a:r>
              <a:r>
                <a:rPr lang="en-US" sz="2000"/>
                <a:t>bits/sec</a:t>
              </a:r>
            </a:p>
          </p:txBody>
        </p:sp>
      </p:grpSp>
      <p:sp>
        <p:nvSpPr>
          <p:cNvPr id="25623" name="Rectangle 56"/>
          <p:cNvSpPr>
            <a:spLocks noChangeArrowheads="1"/>
          </p:cNvSpPr>
          <p:nvPr/>
        </p:nvSpPr>
        <p:spPr bwMode="auto">
          <a:xfrm>
            <a:off x="555625" y="3330575"/>
            <a:ext cx="8062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R</a:t>
            </a:r>
            <a:r>
              <a:rPr lang="en-US" sz="2800" i="1" baseline="-25000">
                <a:solidFill>
                  <a:srgbClr val="CC0000"/>
                </a:solidFill>
                <a:latin typeface="Gill Sans MT" pitchFamily="34" charset="0"/>
              </a:rPr>
              <a:t>s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 &gt; R</a:t>
            </a:r>
            <a:r>
              <a:rPr lang="en-US" sz="2800" i="1" baseline="-25000">
                <a:solidFill>
                  <a:srgbClr val="CC0000"/>
                </a:solidFill>
                <a:latin typeface="Gill Sans MT" pitchFamily="34" charset="0"/>
              </a:rPr>
              <a:t>c</a:t>
            </a:r>
            <a:r>
              <a:rPr lang="en-US" sz="2800" i="1">
                <a:solidFill>
                  <a:srgbClr val="FF3300"/>
                </a:solidFill>
                <a:latin typeface="Gill Sans MT" pitchFamily="34" charset="0"/>
              </a:rPr>
              <a:t>  </a:t>
            </a:r>
            <a:r>
              <a:rPr lang="en-US" sz="2800">
                <a:latin typeface="Gill Sans MT" pitchFamily="34" charset="0"/>
              </a:rPr>
              <a:t>What is average end-end throughput?</a:t>
            </a:r>
          </a:p>
        </p:txBody>
      </p:sp>
      <p:grpSp>
        <p:nvGrpSpPr>
          <p:cNvPr id="13" name="Group 209"/>
          <p:cNvGrpSpPr>
            <a:grpSpLocks/>
          </p:cNvGrpSpPr>
          <p:nvPr/>
        </p:nvGrpSpPr>
        <p:grpSpPr bwMode="auto">
          <a:xfrm>
            <a:off x="295275" y="5167313"/>
            <a:ext cx="8577263" cy="1211262"/>
            <a:chOff x="186" y="3255"/>
            <a:chExt cx="5403" cy="763"/>
          </a:xfrm>
        </p:grpSpPr>
        <p:sp>
          <p:nvSpPr>
            <p:cNvPr id="114773" name="Rectangle 102"/>
            <p:cNvSpPr>
              <a:spLocks noChangeArrowheads="1"/>
            </p:cNvSpPr>
            <p:nvPr/>
          </p:nvSpPr>
          <p:spPr bwMode="auto">
            <a:xfrm>
              <a:off x="186" y="3378"/>
              <a:ext cx="5403" cy="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4774" name="Text Box 101"/>
            <p:cNvSpPr txBox="1">
              <a:spLocks noChangeArrowheads="1"/>
            </p:cNvSpPr>
            <p:nvPr/>
          </p:nvSpPr>
          <p:spPr bwMode="auto">
            <a:xfrm>
              <a:off x="231" y="3549"/>
              <a:ext cx="5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latin typeface="Gill Sans MT" pitchFamily="34" charset="0"/>
                </a:rPr>
                <a:t>link on end-end path that constrains  end-end throughput</a:t>
              </a:r>
            </a:p>
          </p:txBody>
        </p:sp>
        <p:sp>
          <p:nvSpPr>
            <p:cNvPr id="114775" name="Text Box 104"/>
            <p:cNvSpPr txBox="1">
              <a:spLocks noChangeArrowheads="1"/>
            </p:cNvSpPr>
            <p:nvPr/>
          </p:nvSpPr>
          <p:spPr bwMode="auto">
            <a:xfrm>
              <a:off x="466" y="3255"/>
              <a:ext cx="1403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i="1">
                  <a:solidFill>
                    <a:srgbClr val="CC0000"/>
                  </a:solidFill>
                  <a:latin typeface="Gill Sans MT" pitchFamily="34" charset="0"/>
                </a:rPr>
                <a:t>bottleneck link</a:t>
              </a:r>
            </a:p>
          </p:txBody>
        </p:sp>
      </p:grpSp>
      <p:sp>
        <p:nvSpPr>
          <p:cNvPr id="114703" name="AutoShape 51"/>
          <p:cNvSpPr>
            <a:spLocks noChangeArrowheads="1"/>
          </p:cNvSpPr>
          <p:nvPr/>
        </p:nvSpPr>
        <p:spPr bwMode="auto">
          <a:xfrm>
            <a:off x="4205288" y="257492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704" name="Group 132"/>
          <p:cNvGrpSpPr>
            <a:grpSpLocks/>
          </p:cNvGrpSpPr>
          <p:nvPr/>
        </p:nvGrpSpPr>
        <p:grpSpPr bwMode="auto">
          <a:xfrm flipH="1">
            <a:off x="8232775" y="2420938"/>
            <a:ext cx="871538" cy="885825"/>
            <a:chOff x="-44" y="1473"/>
            <a:chExt cx="981" cy="1105"/>
          </a:xfrm>
        </p:grpSpPr>
        <p:pic>
          <p:nvPicPr>
            <p:cNvPr id="114771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4772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4705" name="AutoShape 327"/>
          <p:cNvSpPr>
            <a:spLocks noChangeArrowheads="1"/>
          </p:cNvSpPr>
          <p:nvPr/>
        </p:nvSpPr>
        <p:spPr bwMode="auto">
          <a:xfrm>
            <a:off x="1168400" y="211772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06"/>
          <p:cNvGrpSpPr>
            <a:grpSpLocks/>
          </p:cNvGrpSpPr>
          <p:nvPr/>
        </p:nvGrpSpPr>
        <p:grpSpPr bwMode="auto">
          <a:xfrm>
            <a:off x="1230313" y="3927475"/>
            <a:ext cx="7935912" cy="1166813"/>
            <a:chOff x="775" y="2474"/>
            <a:chExt cx="4999" cy="735"/>
          </a:xfrm>
        </p:grpSpPr>
        <p:grpSp>
          <p:nvGrpSpPr>
            <p:cNvPr id="114708" name="Group 173"/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114739" name="Freeform 17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0" name="Rectangle 175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Freeform 17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2" name="Freeform 17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3" name="Rectangle 178"/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744" name="Group 17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769" name="AutoShape 180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70" name="AutoShape 181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4745" name="Rectangle 182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746" name="Group 18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4767" name="AutoShape 184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68" name="AutoShape 185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4747" name="Rectangle 186"/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8" name="Rectangle 187"/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749" name="Group 18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4765" name="AutoShape 18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66" name="AutoShape 190"/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4750" name="Freeform 19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751" name="Group 19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4763" name="AutoShape 193"/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64" name="AutoShape 194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4752" name="Rectangle 19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3" name="Freeform 19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4" name="Freeform 19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5" name="Oval 198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Freeform 19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7" name="AutoShape 200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8" name="AutoShape 201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9" name="Oval 202"/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0" name="Oval 203"/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761" name="Oval 204"/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2" name="Rectangle 205"/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09" name="Line 57"/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710" name="Group 58"/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114730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31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32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4733" name="Group 64"/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114737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38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4734" name="Group 68"/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11473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36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4711" name="AutoShape 90"/>
            <p:cNvSpPr>
              <a:spLocks noChangeArrowheads="1"/>
            </p:cNvSpPr>
            <p:nvPr/>
          </p:nvSpPr>
          <p:spPr bwMode="auto">
            <a:xfrm>
              <a:off x="4741" y="2812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12" name="Group 92"/>
            <p:cNvGrpSpPr>
              <a:grpSpLocks/>
            </p:cNvGrpSpPr>
            <p:nvPr/>
          </p:nvGrpSpPr>
          <p:grpSpPr bwMode="auto">
            <a:xfrm>
              <a:off x="1328" y="2707"/>
              <a:ext cx="1347" cy="359"/>
              <a:chOff x="2249" y="3430"/>
              <a:chExt cx="1389" cy="256"/>
            </a:xfrm>
          </p:grpSpPr>
          <p:sp>
            <p:nvSpPr>
              <p:cNvPr id="256093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94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728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96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4713" name="Text Box 97"/>
            <p:cNvSpPr txBox="1">
              <a:spLocks noChangeArrowheads="1"/>
            </p:cNvSpPr>
            <p:nvPr/>
          </p:nvSpPr>
          <p:spPr bwMode="auto">
            <a:xfrm>
              <a:off x="1313" y="2781"/>
              <a:ext cx="1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800" baseline="-25000"/>
                <a:t>s</a:t>
              </a:r>
              <a:r>
                <a:rPr lang="en-US" sz="2000" baseline="-25000"/>
                <a:t> </a:t>
              </a:r>
              <a:r>
                <a:rPr lang="en-US" sz="2000"/>
                <a:t>bits/sec</a:t>
              </a:r>
            </a:p>
          </p:txBody>
        </p:sp>
        <p:grpSp>
          <p:nvGrpSpPr>
            <p:cNvPr id="114714" name="Group 83"/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256084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85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724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87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4715" name="Text Box 88"/>
            <p:cNvSpPr txBox="1">
              <a:spLocks noChangeArrowheads="1"/>
            </p:cNvSpPr>
            <p:nvPr/>
          </p:nvSpPr>
          <p:spPr bwMode="auto">
            <a:xfrm>
              <a:off x="3475" y="2800"/>
              <a:ext cx="16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  R</a:t>
              </a:r>
              <a:r>
                <a:rPr lang="en-US" sz="2800" baseline="-25000"/>
                <a:t>c</a:t>
              </a:r>
              <a:r>
                <a:rPr lang="en-US" sz="2000" baseline="-25000"/>
                <a:t> </a:t>
              </a:r>
              <a:r>
                <a:rPr lang="en-US" sz="2000"/>
                <a:t>bits/sec</a:t>
              </a:r>
            </a:p>
          </p:txBody>
        </p:sp>
        <p:sp>
          <p:nvSpPr>
            <p:cNvPr id="114716" name="AutoShape 98"/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7" name="AutoShape 89"/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grpSp>
          <p:nvGrpSpPr>
            <p:cNvPr id="114718" name="Group 135"/>
            <p:cNvGrpSpPr>
              <a:grpSpLocks/>
            </p:cNvGrpSpPr>
            <p:nvPr/>
          </p:nvGrpSpPr>
          <p:grpSpPr bwMode="auto">
            <a:xfrm flipH="1">
              <a:off x="5225" y="2651"/>
              <a:ext cx="549" cy="558"/>
              <a:chOff x="-44" y="1473"/>
              <a:chExt cx="981" cy="1105"/>
            </a:xfrm>
          </p:grpSpPr>
          <p:pic>
            <p:nvPicPr>
              <p:cNvPr id="114720" name="Picture 1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721" name="Freeform 1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14719" name="AutoShape 327"/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E0701F48-FD5C-412A-B88B-3059C5493C0D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208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50900"/>
            <a:ext cx="635158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5413"/>
            <a:ext cx="7772400" cy="903287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Throughput: Internet scenario</a:t>
            </a:r>
          </a:p>
        </p:txBody>
      </p:sp>
      <p:sp>
        <p:nvSpPr>
          <p:cNvPr id="115716" name="Text Box 44"/>
          <p:cNvSpPr txBox="1">
            <a:spLocks noChangeArrowheads="1"/>
          </p:cNvSpPr>
          <p:nvPr/>
        </p:nvSpPr>
        <p:spPr bwMode="auto">
          <a:xfrm>
            <a:off x="4527550" y="5635625"/>
            <a:ext cx="4464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10 connections (fairly) share backbone bottleneck link </a:t>
            </a:r>
            <a:r>
              <a:rPr lang="en-US" sz="2000" i="1"/>
              <a:t>R</a:t>
            </a:r>
            <a:r>
              <a:rPr lang="en-US" sz="2000" baseline="-25000"/>
              <a:t> </a:t>
            </a:r>
            <a:r>
              <a:rPr lang="en-US" sz="2000"/>
              <a:t>bits/sec</a:t>
            </a:r>
          </a:p>
        </p:txBody>
      </p:sp>
      <p:sp>
        <p:nvSpPr>
          <p:cNvPr id="115717" name="Freeform 296"/>
          <p:cNvSpPr>
            <a:spLocks/>
          </p:cNvSpPr>
          <p:nvPr/>
        </p:nvSpPr>
        <p:spPr bwMode="auto">
          <a:xfrm>
            <a:off x="4883150" y="2720975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18" name="Text Box 35"/>
          <p:cNvSpPr txBox="1">
            <a:spLocks noChangeArrowheads="1"/>
          </p:cNvSpPr>
          <p:nvPr/>
        </p:nvSpPr>
        <p:spPr bwMode="auto">
          <a:xfrm>
            <a:off x="4746625" y="2344738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s</a:t>
            </a:r>
            <a:endParaRPr lang="en-US" sz="2000"/>
          </a:p>
        </p:txBody>
      </p:sp>
      <p:sp>
        <p:nvSpPr>
          <p:cNvPr id="257064" name="Oval 40"/>
          <p:cNvSpPr>
            <a:spLocks noChangeArrowheads="1"/>
          </p:cNvSpPr>
          <p:nvPr/>
        </p:nvSpPr>
        <p:spPr bwMode="auto">
          <a:xfrm rot="5400000">
            <a:off x="6611144" y="3772694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 rot="5400000">
            <a:off x="6144419" y="3278982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1" name="Oval 42"/>
          <p:cNvSpPr>
            <a:spLocks noChangeArrowheads="1"/>
          </p:cNvSpPr>
          <p:nvPr/>
        </p:nvSpPr>
        <p:spPr bwMode="auto">
          <a:xfrm rot="5400000">
            <a:off x="6615113" y="2794000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 rot="5400000">
            <a:off x="6615113" y="3765550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055" name="Oval 31"/>
          <p:cNvSpPr>
            <a:spLocks noChangeArrowheads="1"/>
          </p:cNvSpPr>
          <p:nvPr/>
        </p:nvSpPr>
        <p:spPr bwMode="auto">
          <a:xfrm rot="1792560">
            <a:off x="5621338" y="266858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 rot="1792560">
            <a:off x="4956175" y="246538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5" name="Oval 33"/>
          <p:cNvSpPr>
            <a:spLocks noChangeArrowheads="1"/>
          </p:cNvSpPr>
          <p:nvPr/>
        </p:nvSpPr>
        <p:spPr bwMode="auto">
          <a:xfrm rot="1792560">
            <a:off x="4991100" y="22653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 rot="1792560">
            <a:off x="5618163" y="2665413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7" name="Line 456"/>
          <p:cNvSpPr>
            <a:spLocks noChangeShapeType="1"/>
          </p:cNvSpPr>
          <p:nvPr/>
        </p:nvSpPr>
        <p:spPr bwMode="auto">
          <a:xfrm rot="1792560">
            <a:off x="4827588" y="2536825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93" name="Oval 469"/>
          <p:cNvSpPr>
            <a:spLocks noChangeArrowheads="1"/>
          </p:cNvSpPr>
          <p:nvPr/>
        </p:nvSpPr>
        <p:spPr bwMode="auto">
          <a:xfrm rot="2768172">
            <a:off x="6130925" y="2671763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494" name="Rectangle 470"/>
          <p:cNvSpPr>
            <a:spLocks noChangeArrowheads="1"/>
          </p:cNvSpPr>
          <p:nvPr/>
        </p:nvSpPr>
        <p:spPr bwMode="auto">
          <a:xfrm rot="2768172">
            <a:off x="5409407" y="2339181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30" name="Oval 471"/>
          <p:cNvSpPr>
            <a:spLocks noChangeArrowheads="1"/>
          </p:cNvSpPr>
          <p:nvPr/>
        </p:nvSpPr>
        <p:spPr bwMode="auto">
          <a:xfrm rot="2768172">
            <a:off x="5561013" y="201295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96" name="Rectangle 472"/>
          <p:cNvSpPr>
            <a:spLocks noChangeArrowheads="1"/>
          </p:cNvSpPr>
          <p:nvPr/>
        </p:nvSpPr>
        <p:spPr bwMode="auto">
          <a:xfrm rot="2768172">
            <a:off x="6130925" y="2663825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32" name="Line 473"/>
          <p:cNvSpPr>
            <a:spLocks noChangeShapeType="1"/>
          </p:cNvSpPr>
          <p:nvPr/>
        </p:nvSpPr>
        <p:spPr bwMode="auto">
          <a:xfrm rot="2768172">
            <a:off x="5253037" y="2395538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00" name="Oval 476"/>
          <p:cNvSpPr>
            <a:spLocks noChangeArrowheads="1"/>
          </p:cNvSpPr>
          <p:nvPr/>
        </p:nvSpPr>
        <p:spPr bwMode="auto">
          <a:xfrm rot="19807440" flipH="1">
            <a:off x="5084763" y="4521200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01" name="Rectangle 477"/>
          <p:cNvSpPr>
            <a:spLocks noChangeArrowheads="1"/>
          </p:cNvSpPr>
          <p:nvPr/>
        </p:nvSpPr>
        <p:spPr bwMode="auto">
          <a:xfrm rot="19807440" flipH="1">
            <a:off x="5057775" y="4318000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35" name="Oval 478"/>
          <p:cNvSpPr>
            <a:spLocks noChangeArrowheads="1"/>
          </p:cNvSpPr>
          <p:nvPr/>
        </p:nvSpPr>
        <p:spPr bwMode="auto">
          <a:xfrm rot="19807440" flipH="1">
            <a:off x="5716588" y="4117975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03" name="Rectangle 479"/>
          <p:cNvSpPr>
            <a:spLocks noChangeArrowheads="1"/>
          </p:cNvSpPr>
          <p:nvPr/>
        </p:nvSpPr>
        <p:spPr bwMode="auto">
          <a:xfrm rot="19807440" flipH="1">
            <a:off x="5100638" y="4518025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37" name="Line 480"/>
          <p:cNvSpPr>
            <a:spLocks noChangeShapeType="1"/>
          </p:cNvSpPr>
          <p:nvPr/>
        </p:nvSpPr>
        <p:spPr bwMode="auto">
          <a:xfrm rot="19807440" flipH="1">
            <a:off x="4962525" y="438943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7507" name="Oval 483"/>
          <p:cNvSpPr>
            <a:spLocks noChangeArrowheads="1"/>
          </p:cNvSpPr>
          <p:nvPr/>
        </p:nvSpPr>
        <p:spPr bwMode="auto">
          <a:xfrm rot="18831828" flipV="1">
            <a:off x="6338888" y="4294188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08" name="Rectangle 484"/>
          <p:cNvSpPr>
            <a:spLocks noChangeArrowheads="1"/>
          </p:cNvSpPr>
          <p:nvPr/>
        </p:nvSpPr>
        <p:spPr bwMode="auto">
          <a:xfrm rot="18831828" flipV="1">
            <a:off x="5616575" y="4625975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0" name="Oval 485"/>
          <p:cNvSpPr>
            <a:spLocks noChangeArrowheads="1"/>
          </p:cNvSpPr>
          <p:nvPr/>
        </p:nvSpPr>
        <p:spPr bwMode="auto">
          <a:xfrm rot="18831828" flipV="1">
            <a:off x="5770563" y="495300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10" name="Rectangle 486"/>
          <p:cNvSpPr>
            <a:spLocks noChangeArrowheads="1"/>
          </p:cNvSpPr>
          <p:nvPr/>
        </p:nvSpPr>
        <p:spPr bwMode="auto">
          <a:xfrm rot="18831828" flipV="1">
            <a:off x="6338888" y="4303713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2" name="Line 487"/>
          <p:cNvSpPr>
            <a:spLocks noChangeShapeType="1"/>
          </p:cNvSpPr>
          <p:nvPr/>
        </p:nvSpPr>
        <p:spPr bwMode="auto">
          <a:xfrm rot="18831828" flipV="1">
            <a:off x="5461000" y="4711701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24" name="Oval 500"/>
          <p:cNvSpPr>
            <a:spLocks noChangeArrowheads="1"/>
          </p:cNvSpPr>
          <p:nvPr/>
        </p:nvSpPr>
        <p:spPr bwMode="auto">
          <a:xfrm rot="19807440" flipH="1">
            <a:off x="7291388" y="264001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25" name="Rectangle 501"/>
          <p:cNvSpPr>
            <a:spLocks noChangeArrowheads="1"/>
          </p:cNvSpPr>
          <p:nvPr/>
        </p:nvSpPr>
        <p:spPr bwMode="auto">
          <a:xfrm rot="19807440" flipH="1">
            <a:off x="7264400" y="2436813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5" name="Oval 502"/>
          <p:cNvSpPr>
            <a:spLocks noChangeArrowheads="1"/>
          </p:cNvSpPr>
          <p:nvPr/>
        </p:nvSpPr>
        <p:spPr bwMode="auto">
          <a:xfrm rot="19807440" flipH="1">
            <a:off x="7923213" y="2236788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27" name="Rectangle 503"/>
          <p:cNvSpPr>
            <a:spLocks noChangeArrowheads="1"/>
          </p:cNvSpPr>
          <p:nvPr/>
        </p:nvSpPr>
        <p:spPr bwMode="auto">
          <a:xfrm rot="19807440" flipH="1">
            <a:off x="7307263" y="2636838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7" name="Line 504"/>
          <p:cNvSpPr>
            <a:spLocks noChangeShapeType="1"/>
          </p:cNvSpPr>
          <p:nvPr/>
        </p:nvSpPr>
        <p:spPr bwMode="auto">
          <a:xfrm rot="19807440" flipH="1">
            <a:off x="7169150" y="2508250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31" name="Oval 507"/>
          <p:cNvSpPr>
            <a:spLocks noChangeArrowheads="1"/>
          </p:cNvSpPr>
          <p:nvPr/>
        </p:nvSpPr>
        <p:spPr bwMode="auto">
          <a:xfrm rot="1792560">
            <a:off x="8048625" y="4600575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32" name="Rectangle 508"/>
          <p:cNvSpPr>
            <a:spLocks noChangeArrowheads="1"/>
          </p:cNvSpPr>
          <p:nvPr/>
        </p:nvSpPr>
        <p:spPr bwMode="auto">
          <a:xfrm rot="1792560">
            <a:off x="7381875" y="4395788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50" name="Oval 509"/>
          <p:cNvSpPr>
            <a:spLocks noChangeArrowheads="1"/>
          </p:cNvSpPr>
          <p:nvPr/>
        </p:nvSpPr>
        <p:spPr bwMode="auto">
          <a:xfrm rot="1792560">
            <a:off x="7416800" y="41957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34" name="Rectangle 510"/>
          <p:cNvSpPr>
            <a:spLocks noChangeArrowheads="1"/>
          </p:cNvSpPr>
          <p:nvPr/>
        </p:nvSpPr>
        <p:spPr bwMode="auto">
          <a:xfrm rot="1792560">
            <a:off x="8043863" y="4597400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52" name="Line 511"/>
          <p:cNvSpPr>
            <a:spLocks noChangeShapeType="1"/>
          </p:cNvSpPr>
          <p:nvPr/>
        </p:nvSpPr>
        <p:spPr bwMode="auto">
          <a:xfrm rot="1792560">
            <a:off x="7243763" y="4495800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53" name="Text Box 513"/>
          <p:cNvSpPr txBox="1">
            <a:spLocks noChangeArrowheads="1"/>
          </p:cNvSpPr>
          <p:nvPr/>
        </p:nvSpPr>
        <p:spPr bwMode="auto">
          <a:xfrm>
            <a:off x="5716588" y="1903413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s</a:t>
            </a:r>
            <a:endParaRPr lang="en-US" sz="2000"/>
          </a:p>
        </p:txBody>
      </p:sp>
      <p:sp>
        <p:nvSpPr>
          <p:cNvPr id="115754" name="Text Box 514"/>
          <p:cNvSpPr txBox="1">
            <a:spLocks noChangeArrowheads="1"/>
          </p:cNvSpPr>
          <p:nvPr/>
        </p:nvSpPr>
        <p:spPr bwMode="auto">
          <a:xfrm>
            <a:off x="7543800" y="2411413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s</a:t>
            </a:r>
            <a:endParaRPr lang="en-US" sz="2000"/>
          </a:p>
        </p:txBody>
      </p:sp>
      <p:sp>
        <p:nvSpPr>
          <p:cNvPr id="115755" name="Freeform 515"/>
          <p:cNvSpPr>
            <a:spLocks/>
          </p:cNvSpPr>
          <p:nvPr/>
        </p:nvSpPr>
        <p:spPr bwMode="auto">
          <a:xfrm>
            <a:off x="5710238" y="2771775"/>
            <a:ext cx="800100" cy="1381125"/>
          </a:xfrm>
          <a:custGeom>
            <a:avLst/>
            <a:gdLst>
              <a:gd name="T0" fmla="*/ 0 w 504"/>
              <a:gd name="T1" fmla="*/ 0 h 870"/>
              <a:gd name="T2" fmla="*/ 2147483647 w 504"/>
              <a:gd name="T3" fmla="*/ 2147483647 h 870"/>
              <a:gd name="T4" fmla="*/ 2147483647 w 504"/>
              <a:gd name="T5" fmla="*/ 2147483647 h 870"/>
              <a:gd name="T6" fmla="*/ 2147483647 w 504"/>
              <a:gd name="T7" fmla="*/ 2147483647 h 870"/>
              <a:gd name="T8" fmla="*/ 2147483647 w 504"/>
              <a:gd name="T9" fmla="*/ 2147483647 h 870"/>
              <a:gd name="T10" fmla="*/ 2147483647 w 504"/>
              <a:gd name="T11" fmla="*/ 2147483647 h 870"/>
              <a:gd name="T12" fmla="*/ 2147483647 w 504"/>
              <a:gd name="T13" fmla="*/ 2147483647 h 870"/>
              <a:gd name="T14" fmla="*/ 2147483647 w 504"/>
              <a:gd name="T15" fmla="*/ 2147483647 h 870"/>
              <a:gd name="T16" fmla="*/ 2147483647 w 504"/>
              <a:gd name="T17" fmla="*/ 2147483647 h 870"/>
              <a:gd name="T18" fmla="*/ 2147483647 w 504"/>
              <a:gd name="T19" fmla="*/ 2147483647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56" name="Text Box 516"/>
          <p:cNvSpPr txBox="1">
            <a:spLocks noChangeArrowheads="1"/>
          </p:cNvSpPr>
          <p:nvPr/>
        </p:nvSpPr>
        <p:spPr bwMode="auto">
          <a:xfrm>
            <a:off x="4724400" y="3960813"/>
            <a:ext cx="67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c</a:t>
            </a:r>
            <a:endParaRPr lang="en-US" sz="2000"/>
          </a:p>
        </p:txBody>
      </p:sp>
      <p:sp>
        <p:nvSpPr>
          <p:cNvPr id="115757" name="Freeform 517"/>
          <p:cNvSpPr>
            <a:spLocks/>
          </p:cNvSpPr>
          <p:nvPr/>
        </p:nvSpPr>
        <p:spPr bwMode="auto">
          <a:xfrm>
            <a:off x="6173788" y="2749550"/>
            <a:ext cx="431800" cy="1570038"/>
          </a:xfrm>
          <a:custGeom>
            <a:avLst/>
            <a:gdLst>
              <a:gd name="T0" fmla="*/ 0 w 272"/>
              <a:gd name="T1" fmla="*/ 0 h 989"/>
              <a:gd name="T2" fmla="*/ 2147483647 w 272"/>
              <a:gd name="T3" fmla="*/ 2147483647 h 989"/>
              <a:gd name="T4" fmla="*/ 2147483647 w 272"/>
              <a:gd name="T5" fmla="*/ 2147483647 h 989"/>
              <a:gd name="T6" fmla="*/ 2147483647 w 272"/>
              <a:gd name="T7" fmla="*/ 2147483647 h 989"/>
              <a:gd name="T8" fmla="*/ 2147483647 w 272"/>
              <a:gd name="T9" fmla="*/ 2147483647 h 989"/>
              <a:gd name="T10" fmla="*/ 2147483647 w 272"/>
              <a:gd name="T11" fmla="*/ 2147483647 h 989"/>
              <a:gd name="T12" fmla="*/ 2147483647 w 272"/>
              <a:gd name="T13" fmla="*/ 2147483647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58" name="Freeform 518"/>
          <p:cNvSpPr>
            <a:spLocks/>
          </p:cNvSpPr>
          <p:nvPr/>
        </p:nvSpPr>
        <p:spPr bwMode="auto">
          <a:xfrm>
            <a:off x="6757988" y="2733675"/>
            <a:ext cx="638175" cy="1538288"/>
          </a:xfrm>
          <a:custGeom>
            <a:avLst/>
            <a:gdLst>
              <a:gd name="T0" fmla="*/ 2147483647 w 402"/>
              <a:gd name="T1" fmla="*/ 0 h 969"/>
              <a:gd name="T2" fmla="*/ 2147483647 w 402"/>
              <a:gd name="T3" fmla="*/ 2147483647 h 969"/>
              <a:gd name="T4" fmla="*/ 2147483647 w 402"/>
              <a:gd name="T5" fmla="*/ 2147483647 h 969"/>
              <a:gd name="T6" fmla="*/ 2147483647 w 402"/>
              <a:gd name="T7" fmla="*/ 2147483647 h 969"/>
              <a:gd name="T8" fmla="*/ 2147483647 w 402"/>
              <a:gd name="T9" fmla="*/ 2147483647 h 969"/>
              <a:gd name="T10" fmla="*/ 2147483647 w 402"/>
              <a:gd name="T11" fmla="*/ 2147483647 h 969"/>
              <a:gd name="T12" fmla="*/ 2147483647 w 402"/>
              <a:gd name="T13" fmla="*/ 2147483647 h 969"/>
              <a:gd name="T14" fmla="*/ 2147483647 w 402"/>
              <a:gd name="T15" fmla="*/ 2147483647 h 969"/>
              <a:gd name="T16" fmla="*/ 2147483647 w 402"/>
              <a:gd name="T17" fmla="*/ 2147483647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59" name="Text Box 519"/>
          <p:cNvSpPr txBox="1">
            <a:spLocks noChangeArrowheads="1"/>
          </p:cNvSpPr>
          <p:nvPr/>
        </p:nvSpPr>
        <p:spPr bwMode="auto">
          <a:xfrm>
            <a:off x="5983288" y="4498975"/>
            <a:ext cx="676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c</a:t>
            </a:r>
            <a:endParaRPr lang="en-US" sz="2000"/>
          </a:p>
        </p:txBody>
      </p:sp>
      <p:sp>
        <p:nvSpPr>
          <p:cNvPr id="115760" name="Text Box 520"/>
          <p:cNvSpPr txBox="1">
            <a:spLocks noChangeArrowheads="1"/>
          </p:cNvSpPr>
          <p:nvPr/>
        </p:nvSpPr>
        <p:spPr bwMode="auto">
          <a:xfrm>
            <a:off x="7670800" y="3986213"/>
            <a:ext cx="67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  <a:r>
              <a:rPr lang="en-US" sz="2800" baseline="-25000"/>
              <a:t>c</a:t>
            </a:r>
            <a:endParaRPr lang="en-US" sz="2000"/>
          </a:p>
        </p:txBody>
      </p:sp>
      <p:sp>
        <p:nvSpPr>
          <p:cNvPr id="115761" name="Text Box 521"/>
          <p:cNvSpPr txBox="1">
            <a:spLocks noChangeArrowheads="1"/>
          </p:cNvSpPr>
          <p:nvPr/>
        </p:nvSpPr>
        <p:spPr bwMode="auto">
          <a:xfrm>
            <a:off x="6699250" y="3357563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R</a:t>
            </a:r>
          </a:p>
        </p:txBody>
      </p:sp>
      <p:sp>
        <p:nvSpPr>
          <p:cNvPr id="115762" name="Rectangle 523"/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593850"/>
            <a:ext cx="3597275" cy="4114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per-connection end-end throughput: </a:t>
            </a:r>
            <a:r>
              <a:rPr lang="en-US" i="1" smtClean="0">
                <a:ea typeface="ＭＳ Ｐゴシック" pitchFamily="34" charset="-128"/>
              </a:rPr>
              <a:t>min(R</a:t>
            </a:r>
            <a:r>
              <a:rPr lang="en-US" i="1" baseline="-25000" smtClean="0">
                <a:ea typeface="ＭＳ Ｐゴシック" pitchFamily="34" charset="-128"/>
              </a:rPr>
              <a:t>c</a:t>
            </a:r>
            <a:r>
              <a:rPr lang="en-US" i="1" smtClean="0">
                <a:ea typeface="ＭＳ Ｐゴシック" pitchFamily="34" charset="-128"/>
              </a:rPr>
              <a:t>,R</a:t>
            </a:r>
            <a:r>
              <a:rPr lang="en-US" i="1" baseline="-25000" smtClean="0">
                <a:ea typeface="ＭＳ Ｐゴシック" pitchFamily="34" charset="-128"/>
              </a:rPr>
              <a:t>s</a:t>
            </a:r>
            <a:r>
              <a:rPr lang="en-US" i="1" smtClean="0">
                <a:ea typeface="ＭＳ Ｐゴシック" pitchFamily="34" charset="-128"/>
              </a:rPr>
              <a:t>,R/10)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in practice: </a:t>
            </a:r>
            <a:r>
              <a:rPr lang="en-US" i="1" smtClean="0">
                <a:ea typeface="ＭＳ Ｐゴシック" pitchFamily="34" charset="-128"/>
              </a:rPr>
              <a:t>R</a:t>
            </a:r>
            <a:r>
              <a:rPr lang="en-US" i="1" baseline="-25000" smtClean="0">
                <a:ea typeface="ＭＳ Ｐゴシック" pitchFamily="34" charset="-128"/>
              </a:rPr>
              <a:t>c</a:t>
            </a:r>
            <a:r>
              <a:rPr lang="en-US" smtClean="0">
                <a:ea typeface="ＭＳ Ｐゴシック" pitchFamily="34" charset="-128"/>
              </a:rPr>
              <a:t> or </a:t>
            </a:r>
            <a:r>
              <a:rPr lang="en-US" i="1" smtClean="0">
                <a:ea typeface="ＭＳ Ｐゴシック" pitchFamily="34" charset="-128"/>
              </a:rPr>
              <a:t>R</a:t>
            </a:r>
            <a:r>
              <a:rPr lang="en-US" i="1" baseline="-25000" smtClean="0">
                <a:ea typeface="ＭＳ Ｐゴシック" pitchFamily="34" charset="-128"/>
              </a:rPr>
              <a:t>s</a:t>
            </a:r>
            <a:r>
              <a:rPr lang="en-US" smtClean="0">
                <a:ea typeface="ＭＳ Ｐゴシック" pitchFamily="34" charset="-128"/>
              </a:rPr>
              <a:t> is often bottleneck</a:t>
            </a:r>
          </a:p>
        </p:txBody>
      </p:sp>
      <p:grpSp>
        <p:nvGrpSpPr>
          <p:cNvPr id="115763" name="Group 81"/>
          <p:cNvGrpSpPr>
            <a:grpSpLocks/>
          </p:cNvGrpSpPr>
          <p:nvPr/>
        </p:nvGrpSpPr>
        <p:grpSpPr bwMode="auto">
          <a:xfrm>
            <a:off x="4576763" y="1784350"/>
            <a:ext cx="352425" cy="660400"/>
            <a:chOff x="4140" y="429"/>
            <a:chExt cx="1425" cy="2396"/>
          </a:xfrm>
        </p:grpSpPr>
        <p:sp>
          <p:nvSpPr>
            <p:cNvPr id="115841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42" name="Rectangle 83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43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44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45" name="Rectangle 86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846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5871" name="AutoShape 88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72" name="AutoShape 8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847" name="Rectangle 90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848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869" name="AutoShape 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70" name="AutoShape 93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849" name="Rectangle 94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50" name="Rectangle 95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851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5867" name="AutoShape 9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68" name="AutoShape 98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852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5853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5865" name="AutoShape 101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66" name="AutoShape 102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854" name="Rectangle 103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55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56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57" name="Oval 106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58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59" name="AutoShape 108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60" name="AutoShape 109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61" name="Oval 110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62" name="Oval 111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15863" name="Oval 112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64" name="Rectangle 113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764" name="Group 114"/>
          <p:cNvGrpSpPr>
            <a:grpSpLocks/>
          </p:cNvGrpSpPr>
          <p:nvPr/>
        </p:nvGrpSpPr>
        <p:grpSpPr bwMode="auto">
          <a:xfrm>
            <a:off x="5151438" y="1444625"/>
            <a:ext cx="352425" cy="660400"/>
            <a:chOff x="4140" y="429"/>
            <a:chExt cx="1425" cy="2396"/>
          </a:xfrm>
        </p:grpSpPr>
        <p:sp>
          <p:nvSpPr>
            <p:cNvPr id="115809" name="Freeform 1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10" name="Rectangle 11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11" name="Freeform 1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12" name="Freeform 1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13" name="Rectangle 119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814" name="Group 1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5839" name="AutoShape 121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40" name="AutoShape 122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815" name="Rectangle 123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816" name="Group 1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837" name="AutoShape 12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8" name="AutoShape 12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817" name="Rectangle 127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18" name="Rectangle 128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819" name="Group 1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5835" name="AutoShape 13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6" name="AutoShape 13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820" name="Freeform 1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5821" name="Group 1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5833" name="AutoShape 134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34" name="AutoShape 13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822" name="Rectangle 13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23" name="Freeform 1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24" name="Freeform 1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25" name="Oval 139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26" name="Freeform 1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27" name="AutoShape 14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28" name="AutoShape 142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29" name="Oval 143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30" name="Oval 144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15831" name="Oval 145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32" name="Rectangle 146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765" name="Group 147"/>
          <p:cNvGrpSpPr>
            <a:grpSpLocks/>
          </p:cNvGrpSpPr>
          <p:nvPr/>
        </p:nvGrpSpPr>
        <p:grpSpPr bwMode="auto">
          <a:xfrm>
            <a:off x="8002588" y="1700213"/>
            <a:ext cx="352425" cy="660400"/>
            <a:chOff x="4140" y="429"/>
            <a:chExt cx="1425" cy="2396"/>
          </a:xfrm>
        </p:grpSpPr>
        <p:sp>
          <p:nvSpPr>
            <p:cNvPr id="115777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78" name="Rectangle 149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79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80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81" name="Rectangle 152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782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5807" name="AutoShape 154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08" name="AutoShape 155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783" name="Rectangle 156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784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805" name="AutoShape 15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06" name="AutoShape 15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785" name="Rectangle 160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86" name="Rectangle 161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787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5803" name="AutoShape 16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04" name="AutoShape 16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788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5789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5801" name="AutoShape 167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02" name="AutoShape 168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790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91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92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93" name="Oval 172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94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95" name="AutoShape 174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96" name="AutoShape 175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97" name="Oval 176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98" name="Oval 177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15799" name="Oval 178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00" name="Rectangle 179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766" name="Group 180"/>
          <p:cNvGrpSpPr>
            <a:grpSpLocks/>
          </p:cNvGrpSpPr>
          <p:nvPr/>
        </p:nvGrpSpPr>
        <p:grpSpPr bwMode="auto">
          <a:xfrm flipH="1">
            <a:off x="8151813" y="4489450"/>
            <a:ext cx="803275" cy="771525"/>
            <a:chOff x="-44" y="1473"/>
            <a:chExt cx="981" cy="1105"/>
          </a:xfrm>
        </p:grpSpPr>
        <p:pic>
          <p:nvPicPr>
            <p:cNvPr id="115775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776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5767" name="Group 183"/>
          <p:cNvGrpSpPr>
            <a:grpSpLocks/>
          </p:cNvGrpSpPr>
          <p:nvPr/>
        </p:nvGrpSpPr>
        <p:grpSpPr bwMode="auto">
          <a:xfrm>
            <a:off x="4237038" y="4470400"/>
            <a:ext cx="803275" cy="771525"/>
            <a:chOff x="-44" y="1473"/>
            <a:chExt cx="981" cy="1105"/>
          </a:xfrm>
        </p:grpSpPr>
        <p:pic>
          <p:nvPicPr>
            <p:cNvPr id="115773" name="Picture 184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774" name="Freeform 1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5768" name="Group 186"/>
          <p:cNvGrpSpPr>
            <a:grpSpLocks/>
          </p:cNvGrpSpPr>
          <p:nvPr/>
        </p:nvGrpSpPr>
        <p:grpSpPr bwMode="auto">
          <a:xfrm>
            <a:off x="4859338" y="4919663"/>
            <a:ext cx="803275" cy="771525"/>
            <a:chOff x="-44" y="1473"/>
            <a:chExt cx="981" cy="1105"/>
          </a:xfrm>
        </p:grpSpPr>
        <p:pic>
          <p:nvPicPr>
            <p:cNvPr id="115771" name="Picture 18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772" name="Freeform 1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5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2155CC45-09D9-476B-8217-782AEB76A687}" type="slidenum">
              <a:rPr lang="en-US"/>
              <a:pPr/>
              <a:t>12</a:t>
            </a:fld>
            <a:endParaRPr lang="en-US"/>
          </a:p>
        </p:txBody>
      </p:sp>
      <p:sp>
        <p:nvSpPr>
          <p:cNvPr id="115770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* Check out the online interactive exercises for more examples: h</a:t>
            </a:r>
            <a:r>
              <a:rPr lang="en-US" sz="1200"/>
              <a:t>ttp://gaia.cs.umass.edu/kurose_ross/interactive/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16738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Introduction: roadmap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  <a:ea typeface="Arial" pitchFamily="34" charset="0"/>
              </a:rPr>
              <a:t>is</a:t>
            </a: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1.2</a:t>
            </a:r>
            <a:r>
              <a:rPr lang="en-US" sz="2800" smtClean="0">
                <a:ea typeface="Arial" pitchFamily="34" charset="0"/>
              </a:rPr>
              <a:t> network edge</a:t>
            </a:r>
          </a:p>
          <a:p>
            <a:pPr lvl="2" eaLnBrk="1" hangingPunct="1">
              <a:buClr>
                <a:srgbClr val="000099"/>
              </a:buClr>
            </a:pPr>
            <a:r>
              <a:rPr lang="en-US" sz="2400" smtClean="0">
                <a:latin typeface="Gill Sans MT" pitchFamily="34" charset="0"/>
                <a:ea typeface="Arial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1.3 </a:t>
            </a:r>
            <a:r>
              <a:rPr lang="en-US" sz="2800" smtClean="0">
                <a:ea typeface="Arial" pitchFamily="34" charset="0"/>
              </a:rPr>
              <a:t>network core</a:t>
            </a:r>
          </a:p>
          <a:p>
            <a:pPr lvl="2" eaLnBrk="1" hangingPunct="1">
              <a:buClr>
                <a:srgbClr val="000099"/>
              </a:buClr>
            </a:pPr>
            <a:r>
              <a:rPr lang="en-US" sz="2400" smtClean="0">
                <a:latin typeface="Gill Sans MT" pitchFamily="34" charset="0"/>
                <a:ea typeface="Arial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1.4 </a:t>
            </a:r>
            <a:r>
              <a:rPr lang="en-US" sz="2800" smtClean="0">
                <a:ea typeface="Arial" pitchFamily="34" charset="0"/>
              </a:rPr>
              <a:t>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  <a:ea typeface="Arial" pitchFamily="34" charset="0"/>
              </a:rPr>
              <a:t>1.5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1.6</a:t>
            </a:r>
            <a:r>
              <a:rPr lang="en-US" sz="2800" smtClean="0">
                <a:ea typeface="Arial" pitchFamily="34" charset="0"/>
              </a:rPr>
              <a:t>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1.7</a:t>
            </a:r>
            <a:r>
              <a:rPr lang="en-US" sz="2800" smtClean="0">
                <a:ea typeface="Arial" pitchFamily="34" charset="0"/>
              </a:rPr>
              <a:t> history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67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1F6657CC-4F8A-4ED9-A2DF-7C344985882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18786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9366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Protocol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layers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Networks are complex,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with many 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solidFill>
                  <a:srgbClr val="CC0000"/>
                </a:solidFill>
                <a:ea typeface="ＭＳ Ｐゴシック" pitchFamily="34" charset="-128"/>
              </a:rPr>
              <a:t>pieces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i="1" dirty="0" smtClean="0">
                <a:solidFill>
                  <a:srgbClr val="CC0000"/>
                </a:solidFill>
                <a:ea typeface="ＭＳ Ｐゴシック" pitchFamily="34" charset="-128"/>
              </a:rPr>
              <a:t>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800" dirty="0" smtClean="0">
                <a:ea typeface="Arial" pitchFamily="34" charset="0"/>
              </a:rPr>
              <a:t>hosts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800" dirty="0" smtClean="0">
                <a:ea typeface="Arial" pitchFamily="34" charset="0"/>
              </a:rPr>
              <a:t>routers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800" dirty="0" smtClean="0">
                <a:ea typeface="Arial" pitchFamily="34" charset="0"/>
              </a:rPr>
              <a:t>links of various media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800" dirty="0" smtClean="0">
                <a:ea typeface="Arial" pitchFamily="34" charset="0"/>
              </a:rPr>
              <a:t>applications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800" dirty="0" smtClean="0">
                <a:ea typeface="Arial" pitchFamily="34" charset="0"/>
              </a:rPr>
              <a:t>protocols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800" dirty="0" smtClean="0">
                <a:ea typeface="Arial" pitchFamily="34" charset="0"/>
              </a:rPr>
              <a:t>hardware, software</a:t>
            </a:r>
          </a:p>
        </p:txBody>
      </p:sp>
      <p:sp>
        <p:nvSpPr>
          <p:cNvPr id="11878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38882" y="2238815"/>
            <a:ext cx="4057650" cy="26193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3200" i="1" dirty="0" smtClean="0">
                <a:solidFill>
                  <a:srgbClr val="CC0000"/>
                </a:solidFill>
                <a:ea typeface="ＭＳ Ｐゴシック" pitchFamily="34" charset="-128"/>
              </a:rPr>
              <a:t>Question:</a:t>
            </a:r>
            <a:r>
              <a:rPr lang="en-US" sz="2400" u="sng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is there any hope of </a:t>
            </a:r>
            <a:r>
              <a:rPr lang="en-US" i="1" dirty="0" smtClean="0">
                <a:ea typeface="ＭＳ Ｐゴシック" pitchFamily="34" charset="-128"/>
              </a:rPr>
              <a:t>organizing</a:t>
            </a:r>
            <a:r>
              <a:rPr lang="en-US" dirty="0" smtClean="0">
                <a:ea typeface="ＭＳ Ｐゴシック" pitchFamily="34" charset="-128"/>
              </a:rPr>
              <a:t> structure of network?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…. or at least our discussion of networks?</a:t>
            </a:r>
          </a:p>
        </p:txBody>
      </p:sp>
      <p:sp>
        <p:nvSpPr>
          <p:cNvPr id="1187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0428F7E-5EB8-486A-90EA-1066823F7A55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24930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1022350"/>
            <a:ext cx="3298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28D4A0F1-6216-4B38-92DF-86B7EAE7AD29}" type="slidenum">
              <a:rPr lang="en-US"/>
              <a:pPr/>
              <a:t>15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3212" y="1651153"/>
            <a:ext cx="6049106" cy="52068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49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6948"/>
            <a:ext cx="9144000" cy="1473591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   </a:t>
            </a:r>
            <a:r>
              <a:rPr lang="en-US" dirty="0" smtClean="0">
                <a:ea typeface="ＭＳ Ｐゴシック" pitchFamily="34" charset="-128"/>
              </a:rPr>
              <a:t>Why layering</a:t>
            </a:r>
            <a:r>
              <a:rPr lang="en-US" dirty="0" smtClean="0">
                <a:ea typeface="ＭＳ Ｐゴシック" pitchFamily="34" charset="-128"/>
              </a:rPr>
              <a:t>?	</a:t>
            </a:r>
            <a:r>
              <a:rPr lang="en-US" sz="3200" dirty="0" smtClean="0">
                <a:ea typeface="ＭＳ Ｐゴシック" pitchFamily="34" charset="-128"/>
              </a:rPr>
              <a:t>Tasks </a:t>
            </a:r>
            <a:r>
              <a:rPr lang="en-US" sz="3200" dirty="0" smtClean="0">
                <a:ea typeface="ＭＳ Ｐゴシック" pitchFamily="34" charset="-128"/>
              </a:rPr>
              <a:t>involved in sending </a:t>
            </a:r>
            <a:r>
              <a:rPr lang="en-US" sz="3200" dirty="0" smtClean="0">
                <a:ea typeface="ＭＳ Ｐゴシック" pitchFamily="34" charset="-128"/>
              </a:rPr>
              <a:t/>
            </a:r>
            <a:br>
              <a:rPr lang="en-US" sz="3200" dirty="0" smtClean="0">
                <a:ea typeface="ＭＳ Ｐゴシック" pitchFamily="34" charset="-128"/>
              </a:rPr>
            </a:br>
            <a:r>
              <a:rPr lang="en-US" sz="3200" dirty="0" smtClean="0">
                <a:ea typeface="ＭＳ Ｐゴシック" pitchFamily="34" charset="-128"/>
              </a:rPr>
              <a:t>	</a:t>
            </a:r>
            <a:r>
              <a:rPr lang="en-US" sz="3200" dirty="0" smtClean="0">
                <a:ea typeface="ＭＳ Ｐゴシック" pitchFamily="34" charset="-128"/>
              </a:rPr>
              <a:t>				a letter can be considered </a:t>
            </a:r>
            <a:br>
              <a:rPr lang="en-US" sz="3200" dirty="0" smtClean="0">
                <a:ea typeface="ＭＳ Ｐゴシック" pitchFamily="34" charset="-128"/>
              </a:rPr>
            </a:br>
            <a:r>
              <a:rPr lang="en-US" sz="3200" dirty="0" smtClean="0">
                <a:ea typeface="ＭＳ Ｐゴシック" pitchFamily="34" charset="-128"/>
              </a:rPr>
              <a:t>	</a:t>
            </a:r>
            <a:r>
              <a:rPr lang="en-US" sz="3200" dirty="0" smtClean="0">
                <a:ea typeface="ＭＳ Ｐゴシック" pitchFamily="34" charset="-128"/>
              </a:rPr>
              <a:t>				as some layered tasks</a:t>
            </a:r>
            <a:endParaRPr lang="en-US" sz="32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24930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1022350"/>
            <a:ext cx="3298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Why layering?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435100"/>
            <a:ext cx="77724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smtClean="0">
                <a:ea typeface="ＭＳ Ｐゴシック" pitchFamily="34" charset="-128"/>
              </a:rPr>
              <a:t>dealing with complex systems: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explicit structure allows identification, relationship of complex system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pieces</a:t>
            </a:r>
          </a:p>
          <a:p>
            <a:pPr marL="682625" lvl="1" indent="-225425" eaLnBrk="1" hangingPunct="1"/>
            <a:r>
              <a:rPr lang="en-US" smtClean="0">
                <a:ea typeface="Arial" pitchFamily="34" charset="0"/>
              </a:rPr>
              <a:t>layered </a:t>
            </a:r>
            <a:r>
              <a:rPr lang="en-US" i="1" smtClean="0">
                <a:solidFill>
                  <a:srgbClr val="CC0000"/>
                </a:solidFill>
                <a:ea typeface="Arial" pitchFamily="34" charset="0"/>
              </a:rPr>
              <a:t>reference model</a:t>
            </a:r>
            <a:r>
              <a:rPr lang="en-US" smtClean="0">
                <a:ea typeface="Arial" pitchFamily="34" charset="0"/>
              </a:rPr>
              <a:t> for discussion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modularization eases maintenance, updating of system</a:t>
            </a:r>
          </a:p>
          <a:p>
            <a:pPr marL="682625" lvl="1" indent="-225425" eaLnBrk="1" hangingPunct="1"/>
            <a:r>
              <a:rPr lang="en-US" smtClean="0">
                <a:ea typeface="Arial" pitchFamily="34" charset="0"/>
              </a:rPr>
              <a:t>change of implementation of layer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service transparent to rest of system</a:t>
            </a:r>
          </a:p>
          <a:p>
            <a:pPr marL="682625" lvl="1" indent="-225425" eaLnBrk="1" hangingPunct="1"/>
            <a:r>
              <a:rPr lang="en-US" smtClean="0">
                <a:ea typeface="Arial" pitchFamily="34" charset="0"/>
              </a:rPr>
              <a:t>e.g., change in gate procedure doesn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affect rest of system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layering considered harmful?</a:t>
            </a:r>
          </a:p>
        </p:txBody>
      </p:sp>
      <p:sp>
        <p:nvSpPr>
          <p:cNvPr id="1249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28D4A0F1-6216-4B38-92DF-86B7EAE7AD2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26978" name="Picture 1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873125"/>
            <a:ext cx="54848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79" name="Rectangle 2"/>
          <p:cNvSpPr>
            <a:spLocks noChangeArrowheads="1"/>
          </p:cNvSpPr>
          <p:nvPr/>
        </p:nvSpPr>
        <p:spPr bwMode="auto">
          <a:xfrm>
            <a:off x="6575425" y="1727200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300"/>
            <a:ext cx="9144000" cy="10287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Internet protocol stack (TCP/IP Stack)</a:t>
            </a:r>
          </a:p>
        </p:txBody>
      </p:sp>
      <p:sp>
        <p:nvSpPr>
          <p:cNvPr id="1402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7050" y="1333500"/>
            <a:ext cx="5554663" cy="4648200"/>
          </a:xfrm>
        </p:spPr>
        <p:txBody>
          <a:bodyPr/>
          <a:lstStyle/>
          <a:p>
            <a:pPr marL="287338" indent="-287338" eaLnBrk="1" hangingPunct="1">
              <a:lnSpc>
                <a:spcPct val="80000"/>
              </a:lnSpc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application:</a:t>
            </a:r>
            <a:r>
              <a:rPr lang="en-US" smtClean="0">
                <a:ea typeface="ＭＳ Ｐゴシック" pitchFamily="34" charset="-128"/>
              </a:rPr>
              <a:t> supporting network applications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smtClean="0">
                <a:ea typeface="Arial" pitchFamily="34" charset="0"/>
              </a:rPr>
              <a:t>FTP, SMTP, HTTP</a:t>
            </a:r>
          </a:p>
          <a:p>
            <a:pPr marL="287338" indent="-287338" eaLnBrk="1" hangingPunct="1">
              <a:lnSpc>
                <a:spcPct val="80000"/>
              </a:lnSpc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transport:</a:t>
            </a:r>
            <a:r>
              <a:rPr lang="en-US" smtClean="0">
                <a:ea typeface="ＭＳ Ｐゴシック" pitchFamily="34" charset="-128"/>
              </a:rPr>
              <a:t> process-process data transfer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smtClean="0">
                <a:ea typeface="Arial" pitchFamily="34" charset="0"/>
              </a:rPr>
              <a:t>TCP, UDP</a:t>
            </a:r>
          </a:p>
          <a:p>
            <a:pPr marL="287338" indent="-287338" eaLnBrk="1" hangingPunct="1">
              <a:lnSpc>
                <a:spcPct val="80000"/>
              </a:lnSpc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network:</a:t>
            </a:r>
            <a:r>
              <a:rPr lang="en-US" smtClean="0">
                <a:ea typeface="ＭＳ Ｐゴシック" pitchFamily="34" charset="-128"/>
              </a:rPr>
              <a:t> routing of datagrams from source to destination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smtClean="0">
                <a:ea typeface="Arial" pitchFamily="34" charset="0"/>
              </a:rPr>
              <a:t>IP, routing protocols</a:t>
            </a:r>
          </a:p>
          <a:p>
            <a:pPr marL="287338" indent="-287338" eaLnBrk="1" hangingPunct="1">
              <a:lnSpc>
                <a:spcPct val="80000"/>
              </a:lnSpc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link:</a:t>
            </a:r>
            <a:r>
              <a:rPr lang="en-US" smtClean="0">
                <a:ea typeface="ＭＳ Ｐゴシック" pitchFamily="34" charset="-128"/>
              </a:rPr>
              <a:t> data transfer between neighboring  network elements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smtClean="0">
                <a:ea typeface="Arial" pitchFamily="34" charset="0"/>
              </a:rPr>
              <a:t>Ethernet, 802.111 (WiFi), PPP</a:t>
            </a:r>
          </a:p>
          <a:p>
            <a:pPr marL="287338" indent="-287338" eaLnBrk="1" hangingPunct="1">
              <a:lnSpc>
                <a:spcPct val="80000"/>
              </a:lnSpc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physical:</a:t>
            </a:r>
            <a:r>
              <a:rPr lang="en-US" smtClean="0">
                <a:ea typeface="ＭＳ Ｐゴシック" pitchFamily="34" charset="-128"/>
              </a:rPr>
              <a:t> bits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on the wire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pPr marL="287338" indent="-287338" eaLnBrk="1" hangingPunct="1">
              <a:lnSpc>
                <a:spcPct val="80000"/>
              </a:lnSpc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6457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6562725" y="1920875"/>
            <a:ext cx="16446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application</a:t>
            </a:r>
          </a:p>
          <a:p>
            <a:pPr algn="ctr"/>
            <a:endParaRPr lang="en-US"/>
          </a:p>
          <a:p>
            <a:pPr algn="ctr"/>
            <a:r>
              <a:rPr lang="en-US"/>
              <a:t>transport</a:t>
            </a:r>
          </a:p>
          <a:p>
            <a:pPr algn="ctr"/>
            <a:endParaRPr lang="en-US"/>
          </a:p>
          <a:p>
            <a:pPr algn="ctr"/>
            <a:r>
              <a:rPr lang="en-US"/>
              <a:t>network</a:t>
            </a:r>
          </a:p>
          <a:p>
            <a:pPr algn="ctr"/>
            <a:endParaRPr lang="en-US"/>
          </a:p>
          <a:p>
            <a:pPr algn="ctr"/>
            <a:r>
              <a:rPr lang="en-US"/>
              <a:t>link</a:t>
            </a:r>
          </a:p>
          <a:p>
            <a:pPr algn="ctr"/>
            <a:endParaRPr lang="en-US"/>
          </a:p>
          <a:p>
            <a:pPr algn="ctr"/>
            <a:r>
              <a:rPr lang="en-US"/>
              <a:t>physical</a:t>
            </a: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6451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6451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>
            <a:off x="6451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6451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8871F414-F3A4-4471-B681-86B43E00594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6505575" y="1638300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0050" y="85725"/>
            <a:ext cx="6503988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ISO/OSI reference model</a:t>
            </a: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4200" y="1422400"/>
            <a:ext cx="5154613" cy="4648200"/>
          </a:xfrm>
        </p:spPr>
        <p:txBody>
          <a:bodyPr/>
          <a:lstStyle/>
          <a:p>
            <a:pPr marL="287338" indent="-287338" eaLnBrk="1" hangingPunct="1"/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presentation:</a:t>
            </a:r>
            <a:r>
              <a:rPr lang="en-US" smtClean="0">
                <a:ea typeface="ＭＳ Ｐゴシック" pitchFamily="34" charset="-128"/>
              </a:rPr>
              <a:t> allow applications to interpret meaning of data, e.g., encryption, compression, machine-specific conventions</a:t>
            </a:r>
          </a:p>
          <a:p>
            <a:pPr marL="287338" indent="-287338" eaLnBrk="1" hangingPunct="1"/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session:</a:t>
            </a:r>
            <a:r>
              <a:rPr lang="en-US" smtClean="0">
                <a:ea typeface="ＭＳ Ｐゴシック" pitchFamily="34" charset="-128"/>
              </a:rPr>
              <a:t> synchronization, checkpointing, recovery of data exchange</a:t>
            </a:r>
          </a:p>
          <a:p>
            <a:pPr marL="287338" indent="-287338" eaLnBrk="1" hangingPunct="1"/>
            <a:r>
              <a:rPr lang="en-US" smtClean="0">
                <a:ea typeface="ＭＳ Ｐゴシック" pitchFamily="34" charset="-128"/>
              </a:rPr>
              <a:t>Internet stack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missing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these layers!</a:t>
            </a:r>
          </a:p>
          <a:p>
            <a:pPr marL="682625" lvl="1" indent="-225425" eaLnBrk="1" hangingPunct="1"/>
            <a:r>
              <a:rPr lang="en-US" smtClean="0">
                <a:ea typeface="Arial" pitchFamily="34" charset="0"/>
              </a:rPr>
              <a:t>these services, </a:t>
            </a:r>
            <a:r>
              <a:rPr lang="en-US" i="1" smtClean="0">
                <a:ea typeface="Arial" pitchFamily="34" charset="0"/>
              </a:rPr>
              <a:t>if needed,</a:t>
            </a:r>
            <a:r>
              <a:rPr lang="en-US" smtClean="0">
                <a:ea typeface="Arial" pitchFamily="34" charset="0"/>
              </a:rPr>
              <a:t> must be implemented in application</a:t>
            </a:r>
          </a:p>
          <a:p>
            <a:pPr marL="682625" lvl="1" indent="-225425" eaLnBrk="1" hangingPunct="1"/>
            <a:r>
              <a:rPr lang="en-US" smtClean="0">
                <a:ea typeface="Arial" pitchFamily="34" charset="0"/>
              </a:rPr>
              <a:t>needed?</a:t>
            </a:r>
          </a:p>
        </p:txBody>
      </p:sp>
      <p:sp>
        <p:nvSpPr>
          <p:cNvPr id="129029" name="Rectangle 6"/>
          <p:cNvSpPr>
            <a:spLocks noChangeArrowheads="1"/>
          </p:cNvSpPr>
          <p:nvPr/>
        </p:nvSpPr>
        <p:spPr bwMode="auto">
          <a:xfrm>
            <a:off x="6391275" y="1774825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29030" name="Text Box 7"/>
          <p:cNvSpPr txBox="1">
            <a:spLocks noChangeArrowheads="1"/>
          </p:cNvSpPr>
          <p:nvPr/>
        </p:nvSpPr>
        <p:spPr bwMode="auto">
          <a:xfrm>
            <a:off x="6348413" y="1946275"/>
            <a:ext cx="1982787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/>
              <a:t>application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presentation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session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transport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network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link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physical</a:t>
            </a:r>
          </a:p>
        </p:txBody>
      </p:sp>
      <p:sp>
        <p:nvSpPr>
          <p:cNvPr id="129031" name="Line 8"/>
          <p:cNvSpPr>
            <a:spLocks noChangeShapeType="1"/>
          </p:cNvSpPr>
          <p:nvPr/>
        </p:nvSpPr>
        <p:spPr bwMode="auto">
          <a:xfrm>
            <a:off x="6370638" y="236696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Line 9"/>
          <p:cNvSpPr>
            <a:spLocks noChangeShapeType="1"/>
          </p:cNvSpPr>
          <p:nvPr/>
        </p:nvSpPr>
        <p:spPr bwMode="auto">
          <a:xfrm>
            <a:off x="6384925" y="33432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3" name="Line 10"/>
          <p:cNvSpPr>
            <a:spLocks noChangeShapeType="1"/>
          </p:cNvSpPr>
          <p:nvPr/>
        </p:nvSpPr>
        <p:spPr bwMode="auto">
          <a:xfrm>
            <a:off x="6384925" y="3883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4" name="Line 11"/>
          <p:cNvSpPr>
            <a:spLocks noChangeShapeType="1"/>
          </p:cNvSpPr>
          <p:nvPr/>
        </p:nvSpPr>
        <p:spPr bwMode="auto">
          <a:xfrm>
            <a:off x="6386513" y="4899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5" name="Line 12"/>
          <p:cNvSpPr>
            <a:spLocks noChangeShapeType="1"/>
          </p:cNvSpPr>
          <p:nvPr/>
        </p:nvSpPr>
        <p:spPr bwMode="auto">
          <a:xfrm>
            <a:off x="6370638" y="44164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Line 13"/>
          <p:cNvSpPr>
            <a:spLocks noChangeShapeType="1"/>
          </p:cNvSpPr>
          <p:nvPr/>
        </p:nvSpPr>
        <p:spPr bwMode="auto">
          <a:xfrm>
            <a:off x="6369050" y="28860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9037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895350"/>
            <a:ext cx="59880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968DEA43-0850-4DCB-AD57-5AC018F9B719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1074" name="Group 347"/>
          <p:cNvGrpSpPr>
            <a:grpSpLocks/>
          </p:cNvGrpSpPr>
          <p:nvPr/>
        </p:nvGrpSpPr>
        <p:grpSpPr bwMode="auto">
          <a:xfrm>
            <a:off x="7580313" y="4918075"/>
            <a:ext cx="984250" cy="600075"/>
            <a:chOff x="1871277" y="1576300"/>
            <a:chExt cx="1128371" cy="437861"/>
          </a:xfrm>
        </p:grpSpPr>
        <p:sp>
          <p:nvSpPr>
            <p:cNvPr id="146" name="Oval 14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1871277" y="1739629"/>
              <a:ext cx="1128371" cy="1158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9" name="Freeform 148"/>
            <p:cNvSpPr/>
            <p:nvPr/>
          </p:nvSpPr>
          <p:spPr bwMode="auto">
            <a:xfrm>
              <a:off x="2158830" y="1673602"/>
              <a:ext cx="549626" cy="16101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53" name="Straight Connector 152"/>
            <p:cNvCxnSpPr>
              <a:cxnSpLocks noChangeShapeType="1"/>
              <a:endCxn id="14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54" name="Straight Connector 15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1310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1076" name="Picture 19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3175" y="795338"/>
            <a:ext cx="33702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7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1078" name="Group 180"/>
          <p:cNvGrpSpPr>
            <a:grpSpLocks/>
          </p:cNvGrpSpPr>
          <p:nvPr/>
        </p:nvGrpSpPr>
        <p:grpSpPr bwMode="auto">
          <a:xfrm>
            <a:off x="7329488" y="2754313"/>
            <a:ext cx="1052512" cy="355600"/>
            <a:chOff x="4410" y="1365"/>
            <a:chExt cx="663" cy="224"/>
          </a:xfrm>
        </p:grpSpPr>
        <p:sp>
          <p:nvSpPr>
            <p:cNvPr id="131205" name="Rectangle 18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06" name="AutoShape 182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07" name="Freeform 18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08" name="Freeform 18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209" name="Freeform 18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1079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99"/>
                </a:solidFill>
              </a:rPr>
              <a:t>source</a:t>
            </a:r>
          </a:p>
        </p:txBody>
      </p:sp>
      <p:sp>
        <p:nvSpPr>
          <p:cNvPr id="131081" name="Freeform 10"/>
          <p:cNvSpPr>
            <a:spLocks/>
          </p:cNvSpPr>
          <p:nvPr/>
        </p:nvSpPr>
        <p:spPr bwMode="auto">
          <a:xfrm>
            <a:off x="3868738" y="650875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082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3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4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5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physical</a:t>
            </a:r>
          </a:p>
        </p:txBody>
      </p:sp>
      <p:sp>
        <p:nvSpPr>
          <p:cNvPr id="131086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7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88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131199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00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31201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31202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31203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04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5288" y="996950"/>
            <a:ext cx="963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segment</a:t>
            </a: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131197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98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5263" y="1336675"/>
            <a:ext cx="1042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datagram</a:t>
            </a:r>
          </a:p>
        </p:txBody>
      </p:sp>
      <p:sp>
        <p:nvSpPr>
          <p:cNvPr id="131093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99"/>
                </a:solidFill>
              </a:rPr>
              <a:t>destination</a:t>
            </a:r>
          </a:p>
        </p:txBody>
      </p:sp>
      <p:sp>
        <p:nvSpPr>
          <p:cNvPr id="131094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095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96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97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98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physical</a:t>
            </a:r>
          </a:p>
        </p:txBody>
      </p:sp>
      <p:sp>
        <p:nvSpPr>
          <p:cNvPr id="131099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100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101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2400" y="4610100"/>
            <a:ext cx="1479550" cy="1220788"/>
            <a:chOff x="152400" y="4610100"/>
            <a:chExt cx="1479550" cy="1220788"/>
          </a:xfrm>
        </p:grpSpPr>
        <p:grpSp>
          <p:nvGrpSpPr>
            <p:cNvPr id="131173" name="Group 64"/>
            <p:cNvGrpSpPr>
              <a:grpSpLocks/>
            </p:cNvGrpSpPr>
            <p:nvPr/>
          </p:nvGrpSpPr>
          <p:grpSpPr bwMode="auto">
            <a:xfrm>
              <a:off x="152400" y="5527675"/>
              <a:ext cx="1479550" cy="303213"/>
              <a:chOff x="332" y="2224"/>
              <a:chExt cx="932" cy="191"/>
            </a:xfrm>
          </p:grpSpPr>
          <p:sp>
            <p:nvSpPr>
              <p:cNvPr id="131189" name="Rectangle 65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90" name="Rectangle 66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t</a:t>
                </a:r>
              </a:p>
            </p:txBody>
          </p:sp>
          <p:sp>
            <p:nvSpPr>
              <p:cNvPr id="131191" name="Rectangle 67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n</a:t>
                </a:r>
              </a:p>
            </p:txBody>
          </p:sp>
          <p:sp>
            <p:nvSpPr>
              <p:cNvPr id="131192" name="Rectangle 68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l</a:t>
                </a:r>
              </a:p>
            </p:txBody>
          </p:sp>
          <p:sp>
            <p:nvSpPr>
              <p:cNvPr id="131193" name="Rectangle 69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M</a:t>
                </a:r>
              </a:p>
            </p:txBody>
          </p:sp>
          <p:sp>
            <p:nvSpPr>
              <p:cNvPr id="131194" name="Line 70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95" name="Line 71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96" name="Line 72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1174" name="Group 73"/>
            <p:cNvGrpSpPr>
              <a:grpSpLocks/>
            </p:cNvGrpSpPr>
            <p:nvPr/>
          </p:nvGrpSpPr>
          <p:grpSpPr bwMode="auto">
            <a:xfrm>
              <a:off x="420688" y="5229225"/>
              <a:ext cx="1208087" cy="303213"/>
              <a:chOff x="501" y="1990"/>
              <a:chExt cx="761" cy="191"/>
            </a:xfrm>
          </p:grpSpPr>
          <p:sp>
            <p:nvSpPr>
              <p:cNvPr id="131183" name="Rectangle 74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4" name="Rectangle 75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t</a:t>
                </a:r>
              </a:p>
            </p:txBody>
          </p:sp>
          <p:sp>
            <p:nvSpPr>
              <p:cNvPr id="131185" name="Rectangle 76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n</a:t>
                </a:r>
              </a:p>
            </p:txBody>
          </p:sp>
          <p:sp>
            <p:nvSpPr>
              <p:cNvPr id="131186" name="Rectangle 77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M</a:t>
                </a:r>
              </a:p>
            </p:txBody>
          </p:sp>
          <p:sp>
            <p:nvSpPr>
              <p:cNvPr id="131187" name="Line 78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88" name="Line 79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1175" name="Group 80"/>
            <p:cNvGrpSpPr>
              <a:grpSpLocks/>
            </p:cNvGrpSpPr>
            <p:nvPr/>
          </p:nvGrpSpPr>
          <p:grpSpPr bwMode="auto">
            <a:xfrm>
              <a:off x="723900" y="4921250"/>
              <a:ext cx="890588" cy="303213"/>
              <a:chOff x="645" y="1734"/>
              <a:chExt cx="561" cy="191"/>
            </a:xfrm>
          </p:grpSpPr>
          <p:sp>
            <p:nvSpPr>
              <p:cNvPr id="131179" name="Rectangle 81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0" name="Rectangle 82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t</a:t>
                </a:r>
              </a:p>
            </p:txBody>
          </p:sp>
          <p:sp>
            <p:nvSpPr>
              <p:cNvPr id="131181" name="Rectangle 83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M</a:t>
                </a:r>
              </a:p>
            </p:txBody>
          </p:sp>
          <p:sp>
            <p:nvSpPr>
              <p:cNvPr id="131182" name="Line 84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1176" name="Group 85"/>
            <p:cNvGrpSpPr>
              <a:grpSpLocks/>
            </p:cNvGrpSpPr>
            <p:nvPr/>
          </p:nvGrpSpPr>
          <p:grpSpPr bwMode="auto">
            <a:xfrm>
              <a:off x="930275" y="4610100"/>
              <a:ext cx="679450" cy="301625"/>
              <a:chOff x="780" y="1553"/>
              <a:chExt cx="428" cy="190"/>
            </a:xfrm>
          </p:grpSpPr>
          <p:sp>
            <p:nvSpPr>
              <p:cNvPr id="131177" name="Rectangle 8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78" name="Rectangle 8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M</a:t>
                </a:r>
              </a:p>
            </p:txBody>
          </p:sp>
        </p:grpSp>
      </p:grpSp>
      <p:grpSp>
        <p:nvGrpSpPr>
          <p:cNvPr id="131103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3116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6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7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7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physical</a:t>
              </a:r>
            </a:p>
          </p:txBody>
        </p:sp>
        <p:sp>
          <p:nvSpPr>
            <p:cNvPr id="13117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104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3116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6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6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6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physical</a:t>
              </a:r>
            </a:p>
          </p:txBody>
        </p:sp>
      </p:grpSp>
      <p:sp>
        <p:nvSpPr>
          <p:cNvPr id="131105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238625" y="4240213"/>
            <a:ext cx="1479550" cy="609600"/>
            <a:chOff x="4238625" y="4240213"/>
            <a:chExt cx="1479550" cy="609600"/>
          </a:xfrm>
        </p:grpSpPr>
        <p:grpSp>
          <p:nvGrpSpPr>
            <p:cNvPr id="131148" name="Group 115"/>
            <p:cNvGrpSpPr>
              <a:grpSpLocks/>
            </p:cNvGrpSpPr>
            <p:nvPr/>
          </p:nvGrpSpPr>
          <p:grpSpPr bwMode="auto">
            <a:xfrm>
              <a:off x="4238625" y="4546600"/>
              <a:ext cx="1479550" cy="303213"/>
              <a:chOff x="332" y="2224"/>
              <a:chExt cx="932" cy="191"/>
            </a:xfrm>
          </p:grpSpPr>
          <p:sp>
            <p:nvSpPr>
              <p:cNvPr id="131156" name="Rectangle 116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57" name="Rectangle 117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t</a:t>
                </a:r>
              </a:p>
            </p:txBody>
          </p:sp>
          <p:sp>
            <p:nvSpPr>
              <p:cNvPr id="131158" name="Rectangle 118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n</a:t>
                </a:r>
              </a:p>
            </p:txBody>
          </p:sp>
          <p:sp>
            <p:nvSpPr>
              <p:cNvPr id="131159" name="Rectangle 119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l</a:t>
                </a:r>
              </a:p>
            </p:txBody>
          </p:sp>
          <p:sp>
            <p:nvSpPr>
              <p:cNvPr id="131160" name="Rectangle 120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M</a:t>
                </a:r>
              </a:p>
            </p:txBody>
          </p:sp>
          <p:sp>
            <p:nvSpPr>
              <p:cNvPr id="131161" name="Line 121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62" name="Line 122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63" name="Line 123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1149" name="Group 124"/>
            <p:cNvGrpSpPr>
              <a:grpSpLocks/>
            </p:cNvGrpSpPr>
            <p:nvPr/>
          </p:nvGrpSpPr>
          <p:grpSpPr bwMode="auto">
            <a:xfrm>
              <a:off x="4497388" y="4240213"/>
              <a:ext cx="1208087" cy="303212"/>
              <a:chOff x="501" y="1990"/>
              <a:chExt cx="761" cy="191"/>
            </a:xfrm>
          </p:grpSpPr>
          <p:sp>
            <p:nvSpPr>
              <p:cNvPr id="131150" name="Rectangle 125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51" name="Rectangle 126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t</a:t>
                </a:r>
              </a:p>
            </p:txBody>
          </p:sp>
          <p:sp>
            <p:nvSpPr>
              <p:cNvPr id="131152" name="Rectangle 127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n</a:t>
                </a:r>
              </a:p>
            </p:txBody>
          </p:sp>
          <p:sp>
            <p:nvSpPr>
              <p:cNvPr id="131153" name="Rectangle 128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M</a:t>
                </a:r>
              </a:p>
            </p:txBody>
          </p:sp>
          <p:sp>
            <p:nvSpPr>
              <p:cNvPr id="131154" name="Line 129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55" name="Line 130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40"/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131142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43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31144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31145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31146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147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6"/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131134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35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31136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31137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31138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31139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140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141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109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/>
              <a:t>router</a:t>
            </a:r>
          </a:p>
        </p:txBody>
      </p:sp>
      <p:sp>
        <p:nvSpPr>
          <p:cNvPr id="131110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/>
              <a:t>switch</a:t>
            </a:r>
          </a:p>
        </p:txBody>
      </p:sp>
      <p:sp>
        <p:nvSpPr>
          <p:cNvPr id="131111" name="Rectangle 168"/>
          <p:cNvSpPr>
            <a:spLocks noGrp="1" noChangeArrowheads="1"/>
          </p:cNvSpPr>
          <p:nvPr>
            <p:ph type="title" idx="4294967295"/>
          </p:nvPr>
        </p:nvSpPr>
        <p:spPr>
          <a:xfrm>
            <a:off x="4995863" y="0"/>
            <a:ext cx="3805237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Encapsulation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703263" y="692150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message</a:t>
            </a:r>
          </a:p>
        </p:txBody>
      </p: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131132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33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</p:grpSp>
      <p:grpSp>
        <p:nvGrpSpPr>
          <p:cNvPr id="18" name="Group 185"/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131126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31130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31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t</a:t>
                </a:r>
              </a:p>
            </p:txBody>
          </p:sp>
        </p:grpSp>
        <p:grpSp>
          <p:nvGrpSpPr>
            <p:cNvPr id="131127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1128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29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M</a:t>
                </a:r>
              </a:p>
            </p:txBody>
          </p:sp>
        </p:grpSp>
      </p:grpSp>
      <p:grpSp>
        <p:nvGrpSpPr>
          <p:cNvPr id="21" name="Group 187"/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131124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25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7163" y="1643063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frame</a:t>
            </a:r>
          </a:p>
        </p:txBody>
      </p:sp>
      <p:grpSp>
        <p:nvGrpSpPr>
          <p:cNvPr id="131117" name="Group 187"/>
          <p:cNvGrpSpPr>
            <a:grpSpLocks/>
          </p:cNvGrpSpPr>
          <p:nvPr/>
        </p:nvGrpSpPr>
        <p:grpSpPr bwMode="auto">
          <a:xfrm flipH="1">
            <a:off x="3178175" y="4970463"/>
            <a:ext cx="803275" cy="771525"/>
            <a:chOff x="-44" y="1473"/>
            <a:chExt cx="981" cy="1105"/>
          </a:xfrm>
        </p:grpSpPr>
        <p:pic>
          <p:nvPicPr>
            <p:cNvPr id="131122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1123" name="Freeform 1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1118" name="Group 190"/>
          <p:cNvGrpSpPr>
            <a:grpSpLocks/>
          </p:cNvGrpSpPr>
          <p:nvPr/>
        </p:nvGrpSpPr>
        <p:grpSpPr bwMode="auto">
          <a:xfrm flipH="1">
            <a:off x="4140200" y="1087438"/>
            <a:ext cx="803275" cy="771525"/>
            <a:chOff x="-44" y="1473"/>
            <a:chExt cx="981" cy="1105"/>
          </a:xfrm>
        </p:grpSpPr>
        <p:pic>
          <p:nvPicPr>
            <p:cNvPr id="131120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1121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11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9DFBFFA7-6099-4383-9DBD-40B569F2D84E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93186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Introduction: roadmap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000099"/>
                </a:solidFill>
                <a:ea typeface="Arial" pitchFamily="34" charset="0"/>
              </a:rPr>
              <a:t>1.1 what </a:t>
            </a:r>
            <a:r>
              <a:rPr lang="en-US" sz="2800" i="1" dirty="0" smtClean="0">
                <a:solidFill>
                  <a:srgbClr val="000099"/>
                </a:solidFill>
                <a:ea typeface="Arial" pitchFamily="34" charset="0"/>
              </a:rPr>
              <a:t>is</a:t>
            </a:r>
            <a:r>
              <a:rPr lang="en-US" sz="2800" dirty="0" smtClean="0">
                <a:solidFill>
                  <a:srgbClr val="000099"/>
                </a:solidFill>
                <a:ea typeface="Arial" pitchFamily="34" charset="0"/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000099"/>
                </a:solidFill>
                <a:ea typeface="Arial" pitchFamily="34" charset="0"/>
              </a:rPr>
              <a:t>1.2</a:t>
            </a:r>
            <a:r>
              <a:rPr lang="en-US" sz="2800" dirty="0" smtClean="0">
                <a:ea typeface="Arial" pitchFamily="34" charset="0"/>
              </a:rPr>
              <a:t> network edge</a:t>
            </a:r>
          </a:p>
          <a:p>
            <a:pPr lvl="2" eaLnBrk="1" hangingPunct="1">
              <a:buClr>
                <a:srgbClr val="000099"/>
              </a:buClr>
            </a:pPr>
            <a:r>
              <a:rPr lang="en-US" sz="2400" dirty="0" smtClean="0">
                <a:latin typeface="Gill Sans MT" pitchFamily="34" charset="0"/>
                <a:ea typeface="Arial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000099"/>
                </a:solidFill>
                <a:ea typeface="Arial" pitchFamily="34" charset="0"/>
              </a:rPr>
              <a:t>1.3 </a:t>
            </a:r>
            <a:r>
              <a:rPr lang="en-US" sz="2800" dirty="0" smtClean="0">
                <a:ea typeface="Arial" pitchFamily="34" charset="0"/>
              </a:rPr>
              <a:t>network core</a:t>
            </a:r>
          </a:p>
          <a:p>
            <a:pPr lvl="2" eaLnBrk="1" hangingPunct="1">
              <a:buClr>
                <a:srgbClr val="000099"/>
              </a:buClr>
            </a:pPr>
            <a:r>
              <a:rPr lang="en-US" sz="2400" dirty="0" smtClean="0">
                <a:latin typeface="Gill Sans MT" pitchFamily="34" charset="0"/>
                <a:ea typeface="Arial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CC0000"/>
                </a:solidFill>
                <a:ea typeface="Arial" pitchFamily="34" charset="0"/>
              </a:rPr>
              <a:t>1.4 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000099"/>
                </a:solidFill>
                <a:ea typeface="Arial" pitchFamily="34" charset="0"/>
              </a:rPr>
              <a:t>1.5</a:t>
            </a:r>
            <a:r>
              <a:rPr lang="en-US" sz="2800" dirty="0" smtClean="0">
                <a:ea typeface="Arial" pitchFamily="34" charset="0"/>
              </a:rPr>
              <a:t>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000099"/>
                </a:solidFill>
                <a:ea typeface="Arial" pitchFamily="34" charset="0"/>
              </a:rPr>
              <a:t>1.6</a:t>
            </a:r>
            <a:r>
              <a:rPr lang="en-US" sz="2800" dirty="0" smtClean="0">
                <a:ea typeface="Arial" pitchFamily="34" charset="0"/>
              </a:rPr>
              <a:t>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000099"/>
                </a:solidFill>
                <a:ea typeface="Arial" pitchFamily="34" charset="0"/>
              </a:rPr>
              <a:t>1.7</a:t>
            </a:r>
            <a:r>
              <a:rPr lang="en-US" sz="2800" dirty="0" smtClean="0">
                <a:ea typeface="Arial" pitchFamily="34" charset="0"/>
              </a:rPr>
              <a:t> history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931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156A667C-93F6-44C1-9063-0A569FB785A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0290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Introduction: roadmap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  <a:ea typeface="Arial" pitchFamily="34" charset="0"/>
              </a:rPr>
              <a:t>is</a:t>
            </a: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1.2</a:t>
            </a:r>
            <a:r>
              <a:rPr lang="en-US" sz="2800" smtClean="0">
                <a:ea typeface="Arial" pitchFamily="34" charset="0"/>
              </a:rPr>
              <a:t> network edge</a:t>
            </a:r>
          </a:p>
          <a:p>
            <a:pPr lvl="2" eaLnBrk="1" hangingPunct="1">
              <a:buClr>
                <a:srgbClr val="000099"/>
              </a:buClr>
            </a:pPr>
            <a:r>
              <a:rPr lang="en-US" sz="2400" smtClean="0">
                <a:latin typeface="Gill Sans MT" pitchFamily="34" charset="0"/>
                <a:ea typeface="Arial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1.3 </a:t>
            </a:r>
            <a:r>
              <a:rPr lang="en-US" sz="2800" smtClean="0">
                <a:ea typeface="Arial" pitchFamily="34" charset="0"/>
              </a:rPr>
              <a:t>network core</a:t>
            </a:r>
          </a:p>
          <a:p>
            <a:pPr lvl="2" eaLnBrk="1" hangingPunct="1">
              <a:buClr>
                <a:srgbClr val="000099"/>
              </a:buClr>
            </a:pPr>
            <a:r>
              <a:rPr lang="en-US" sz="2400" smtClean="0">
                <a:latin typeface="Gill Sans MT" pitchFamily="34" charset="0"/>
                <a:ea typeface="Arial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1.4 </a:t>
            </a:r>
            <a:r>
              <a:rPr lang="en-US" sz="2800" smtClean="0">
                <a:ea typeface="Arial" pitchFamily="34" charset="0"/>
              </a:rPr>
              <a:t>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1.5</a:t>
            </a:r>
            <a:r>
              <a:rPr lang="en-US" sz="2800" smtClean="0">
                <a:ea typeface="Arial" pitchFamily="34" charset="0"/>
              </a:rPr>
              <a:t>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  <a:ea typeface="Arial" pitchFamily="34" charset="0"/>
              </a:rPr>
              <a:t>1.6</a:t>
            </a:r>
            <a:r>
              <a:rPr lang="en-US" sz="2800" smtClean="0">
                <a:ea typeface="Arial" pitchFamily="34" charset="0"/>
              </a:rPr>
              <a:t>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  <a:ea typeface="Arial" pitchFamily="34" charset="0"/>
              </a:rPr>
              <a:t>1.7 history</a:t>
            </a:r>
          </a:p>
          <a:p>
            <a:pPr eaLnBrk="1" hangingPunct="1"/>
            <a:endParaRPr lang="en-US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402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82086AEB-C543-42F3-8053-3A64844CD7C6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2338" name="Picture 6" descr="arpanet2"/>
          <p:cNvPicPr>
            <a:picLocks noChangeAspect="1" noChangeArrowheads="1"/>
          </p:cNvPicPr>
          <p:nvPr/>
        </p:nvPicPr>
        <p:blipFill>
          <a:blip r:embed="rId3" cstate="print"/>
          <a:srcRect b="8458"/>
          <a:stretch>
            <a:fillRect/>
          </a:stretch>
        </p:blipFill>
        <p:spPr bwMode="auto">
          <a:xfrm>
            <a:off x="5691555" y="4463848"/>
            <a:ext cx="2467708" cy="239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7825" y="252413"/>
            <a:ext cx="7772400" cy="6477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34" charset="-128"/>
              </a:rPr>
              <a:t>Internet history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4234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1541" y="1652100"/>
            <a:ext cx="3903173" cy="3890571"/>
          </a:xfrm>
        </p:spPr>
        <p:txBody>
          <a:bodyPr/>
          <a:lstStyle/>
          <a:p>
            <a:pPr marL="287338" indent="-287338" eaLnBrk="1" hangingPunct="1"/>
            <a:r>
              <a:rPr lang="en-US" sz="2400" dirty="0" smtClean="0">
                <a:solidFill>
                  <a:srgbClr val="000099"/>
                </a:solidFill>
              </a:rPr>
              <a:t>1969:</a:t>
            </a:r>
            <a:r>
              <a:rPr lang="en-US" sz="2400" dirty="0" smtClean="0"/>
              <a:t> first </a:t>
            </a:r>
            <a:r>
              <a:rPr lang="en-US" sz="2400" dirty="0" err="1" smtClean="0"/>
              <a:t>ARPAnet</a:t>
            </a:r>
            <a:r>
              <a:rPr lang="en-US" sz="2400" dirty="0" smtClean="0"/>
              <a:t> node </a:t>
            </a:r>
            <a:r>
              <a:rPr lang="en-US" sz="2400" dirty="0" smtClean="0"/>
              <a:t>operational</a:t>
            </a:r>
            <a:endParaRPr lang="en-US" sz="2400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marL="287338" indent="-287338" eaLnBrk="1" hangingPunct="1"/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1972</a:t>
            </a:r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:</a:t>
            </a:r>
            <a:r>
              <a:rPr lang="en-US" sz="2400" dirty="0" smtClean="0">
                <a:ea typeface="ＭＳ Ｐゴシック" pitchFamily="34" charset="-128"/>
              </a:rPr>
              <a:t> </a:t>
            </a:r>
          </a:p>
          <a:p>
            <a:pPr marL="628650" lvl="1" indent="-233363" eaLnBrk="1" hangingPunct="1"/>
            <a:r>
              <a:rPr lang="en-US" dirty="0" err="1" smtClean="0">
                <a:ea typeface="Arial" pitchFamily="34" charset="0"/>
              </a:rPr>
              <a:t>ARPAnet</a:t>
            </a:r>
            <a:r>
              <a:rPr lang="en-US" dirty="0" smtClean="0">
                <a:ea typeface="Arial" pitchFamily="34" charset="0"/>
              </a:rPr>
              <a:t> public demo</a:t>
            </a:r>
          </a:p>
          <a:p>
            <a:pPr marL="628650" lvl="1" indent="-233363" eaLnBrk="1" hangingPunct="1"/>
            <a:r>
              <a:rPr lang="en-US" dirty="0" smtClean="0">
                <a:ea typeface="Arial" pitchFamily="34" charset="0"/>
              </a:rPr>
              <a:t>NCP (Network Control Protocol) first host-host protocol </a:t>
            </a:r>
          </a:p>
          <a:p>
            <a:pPr marL="628650" lvl="1" indent="-233363" eaLnBrk="1" hangingPunct="1"/>
            <a:r>
              <a:rPr lang="en-US" dirty="0" smtClean="0">
                <a:ea typeface="Arial" pitchFamily="34" charset="0"/>
              </a:rPr>
              <a:t>first e-mail program</a:t>
            </a:r>
          </a:p>
          <a:p>
            <a:pPr marL="628650" lvl="1" indent="-233363" eaLnBrk="1" hangingPunct="1"/>
            <a:r>
              <a:rPr lang="en-US" dirty="0" err="1" smtClean="0">
                <a:ea typeface="Arial" pitchFamily="34" charset="0"/>
              </a:rPr>
              <a:t>ARPAnet</a:t>
            </a:r>
            <a:r>
              <a:rPr lang="en-US" dirty="0" smtClean="0">
                <a:ea typeface="Arial" pitchFamily="34" charset="0"/>
              </a:rPr>
              <a:t> has 15 nodes</a:t>
            </a:r>
          </a:p>
        </p:txBody>
      </p:sp>
      <p:sp>
        <p:nvSpPr>
          <p:cNvPr id="142342" name="Rectangle 5"/>
          <p:cNvSpPr>
            <a:spLocks noChangeArrowheads="1"/>
          </p:cNvSpPr>
          <p:nvPr/>
        </p:nvSpPr>
        <p:spPr bwMode="auto">
          <a:xfrm>
            <a:off x="523875" y="1028700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i="1" dirty="0" smtClean="0">
                <a:solidFill>
                  <a:srgbClr val="CC0000"/>
                </a:solidFill>
                <a:latin typeface="Comic Sans MS" pitchFamily="66" charset="0"/>
              </a:rPr>
              <a:t>1961-1980: </a:t>
            </a:r>
            <a:r>
              <a:rPr lang="en-US" sz="2800" i="1" dirty="0">
                <a:solidFill>
                  <a:srgbClr val="CC0000"/>
                </a:solidFill>
                <a:latin typeface="Comic Sans MS" pitchFamily="66" charset="0"/>
              </a:rPr>
              <a:t>Early packet-switching principles</a:t>
            </a:r>
            <a:endParaRPr lang="en-US" sz="2800" u="sng" dirty="0">
              <a:solidFill>
                <a:srgbClr val="CC0000"/>
              </a:solidFill>
              <a:latin typeface="Comic Sans MS" pitchFamily="66" charset="0"/>
            </a:endParaRPr>
          </a:p>
        </p:txBody>
      </p:sp>
      <p:pic>
        <p:nvPicPr>
          <p:cNvPr id="142343" name="Picture 11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49BC53DF-6EC0-4692-AE48-F88CE3CCF48D}" type="slidenum">
              <a:rPr lang="en-US"/>
              <a:pPr/>
              <a:t>21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37087" y="1725125"/>
            <a:ext cx="4225559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1970: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ALOHAnet satellite network in Hawaii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1974: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Cerf and Kahn - architecture for interconnecting networks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1976: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Ethernet at Xerox PARC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1979: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ARPAnet has 200 nodes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464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91000" y="2012828"/>
            <a:ext cx="4953000" cy="2404427"/>
          </a:xfrm>
        </p:spPr>
        <p:txBody>
          <a:bodyPr/>
          <a:lstStyle/>
          <a:p>
            <a:pPr marL="287338" indent="-287338" eaLnBrk="1" hangingPunct="1"/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1983:</a:t>
            </a:r>
            <a:r>
              <a:rPr lang="en-US" sz="2400" dirty="0" smtClean="0">
                <a:ea typeface="ＭＳ Ｐゴシック" pitchFamily="34" charset="-128"/>
              </a:rPr>
              <a:t> deployment of TCP/IP</a:t>
            </a:r>
          </a:p>
          <a:p>
            <a:pPr marL="287338" indent="-287338" eaLnBrk="1" hangingPunct="1"/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1982:</a:t>
            </a:r>
            <a:r>
              <a:rPr lang="en-US" sz="2400" dirty="0" smtClean="0">
                <a:ea typeface="ＭＳ Ｐゴシック" pitchFamily="34" charset="-128"/>
              </a:rPr>
              <a:t> </a:t>
            </a:r>
            <a:r>
              <a:rPr lang="en-US" sz="2400" dirty="0" err="1" smtClean="0">
                <a:ea typeface="ＭＳ Ｐゴシック" pitchFamily="34" charset="-128"/>
              </a:rPr>
              <a:t>smtp</a:t>
            </a:r>
            <a:r>
              <a:rPr lang="en-US" sz="2400" dirty="0" smtClean="0">
                <a:ea typeface="ＭＳ Ｐゴシック" pitchFamily="34" charset="-128"/>
              </a:rPr>
              <a:t> e-mail protocol defined </a:t>
            </a:r>
          </a:p>
          <a:p>
            <a:pPr marL="287338" indent="-287338" eaLnBrk="1" hangingPunct="1"/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1983:</a:t>
            </a:r>
            <a:r>
              <a:rPr lang="en-US" sz="2400" dirty="0" smtClean="0">
                <a:ea typeface="ＭＳ Ｐゴシック" pitchFamily="34" charset="-128"/>
              </a:rPr>
              <a:t> DNS defined for name-to-IP-address translation</a:t>
            </a:r>
          </a:p>
          <a:p>
            <a:pPr marL="287338" indent="-287338" eaLnBrk="1" hangingPunct="1"/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1985:</a:t>
            </a:r>
            <a:r>
              <a:rPr lang="en-US" sz="2400" dirty="0" smtClean="0">
                <a:ea typeface="ＭＳ Ｐゴシック" pitchFamily="34" charset="-128"/>
              </a:rPr>
              <a:t> ftp protocol defined</a:t>
            </a:r>
          </a:p>
          <a:p>
            <a:pPr marL="287338" indent="-287338" eaLnBrk="1" hangingPunct="1"/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1988:</a:t>
            </a:r>
            <a:r>
              <a:rPr lang="en-US" sz="2400" dirty="0" smtClean="0">
                <a:ea typeface="ＭＳ Ｐゴシック" pitchFamily="34" charset="-128"/>
              </a:rPr>
              <a:t> TCP congestion control</a:t>
            </a:r>
          </a:p>
        </p:txBody>
      </p:sp>
      <p:sp>
        <p:nvSpPr>
          <p:cNvPr id="159747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64612" y="4413861"/>
            <a:ext cx="3810000" cy="1986939"/>
          </a:xfrm>
        </p:spPr>
        <p:txBody>
          <a:bodyPr/>
          <a:lstStyle/>
          <a:p>
            <a:pPr marL="287338" indent="-287338" eaLnBrk="1" hangingPunct="1">
              <a:buFont typeface="Wingdings" charset="2"/>
              <a:buChar char="§"/>
              <a:defRPr/>
            </a:pPr>
            <a:r>
              <a:rPr lang="en-US" sz="2400" dirty="0"/>
              <a:t>new national networks: </a:t>
            </a:r>
            <a:r>
              <a:rPr lang="en-US" sz="2400" dirty="0" smtClean="0"/>
              <a:t>CSnet</a:t>
            </a:r>
            <a:r>
              <a:rPr lang="en-US" sz="2400" dirty="0"/>
              <a:t>, BITnet, NSFnet, Minitel</a:t>
            </a:r>
          </a:p>
          <a:p>
            <a:pPr marL="287338" indent="-287338" eaLnBrk="1" hangingPunct="1">
              <a:buFont typeface="Wingdings" charset="2"/>
              <a:buChar char="§"/>
              <a:defRPr/>
            </a:pPr>
            <a:r>
              <a:rPr lang="en-US" sz="2400" dirty="0"/>
              <a:t>100,000 hosts connected to confederation of networks</a:t>
            </a:r>
          </a:p>
          <a:p>
            <a:pPr eaLnBrk="1" hangingPunct="1">
              <a:buSzPct val="75000"/>
              <a:buFont typeface="Wingdings" charset="2"/>
              <a:buChar char="§"/>
              <a:defRPr/>
            </a:pPr>
            <a:endParaRPr lang="en-US" sz="2400" dirty="0"/>
          </a:p>
        </p:txBody>
      </p:sp>
      <p:sp>
        <p:nvSpPr>
          <p:cNvPr id="146436" name="Rectangle 5"/>
          <p:cNvSpPr>
            <a:spLocks noChangeArrowheads="1"/>
          </p:cNvSpPr>
          <p:nvPr/>
        </p:nvSpPr>
        <p:spPr bwMode="auto">
          <a:xfrm>
            <a:off x="4248443" y="1028699"/>
            <a:ext cx="4238332" cy="101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i="1" dirty="0">
                <a:solidFill>
                  <a:srgbClr val="CC0000"/>
                </a:solidFill>
                <a:latin typeface="Comic Sans MS" pitchFamily="66" charset="0"/>
              </a:rPr>
              <a:t>1980-1990: new protocols, a proliferation of networks</a:t>
            </a:r>
            <a:endParaRPr lang="en-US" sz="4000" u="sng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46437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46438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1CE4F775-F777-4DEB-8F56-294761F178AF}" type="slidenum">
              <a:rPr lang="en-US"/>
              <a:pPr/>
              <a:t>22</a:t>
            </a:fld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9650" y="2039058"/>
            <a:ext cx="3878262" cy="36195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201956" y="2029216"/>
            <a:ext cx="3924300" cy="348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Cerf and Kahn</a:t>
            </a:r>
            <a:r>
              <a: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0" cap="none" spc="0" normalizeH="0" baseline="0" noProof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 internetworking principles: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itchFamily="34" charset="0"/>
                <a:cs typeface="+mn-cs"/>
              </a:rPr>
              <a:t>minimalism, autonomy - no internal changes required to interconnect networks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itchFamily="34" charset="0"/>
                <a:cs typeface="+mn-cs"/>
              </a:rPr>
              <a:t>best effort service model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itchFamily="34" charset="0"/>
                <a:cs typeface="+mn-cs"/>
              </a:rPr>
              <a:t>stateless routers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itchFamily="34" charset="0"/>
                <a:cs typeface="+mn-cs"/>
              </a:rPr>
              <a:t>decentralized control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define today</a:t>
            </a:r>
            <a:r>
              <a: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0" cap="none" spc="0" normalizeH="0" baseline="0" noProof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 Internet architecture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617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8813" y="2212730"/>
            <a:ext cx="4470400" cy="4457700"/>
          </a:xfrm>
        </p:spPr>
        <p:txBody>
          <a:bodyPr/>
          <a:lstStyle/>
          <a:p>
            <a:pPr marL="287338" indent="-287338" eaLnBrk="1" hangingPunct="1"/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early </a:t>
            </a:r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1990s:</a:t>
            </a:r>
            <a:r>
              <a:rPr lang="en-US" sz="2400" dirty="0" smtClean="0">
                <a:ea typeface="ＭＳ Ｐゴシック" pitchFamily="34" charset="-128"/>
              </a:rPr>
              <a:t> Web</a:t>
            </a:r>
          </a:p>
          <a:p>
            <a:pPr marL="569913" lvl="1" indent="-225425" eaLnBrk="1" hangingPunct="1"/>
            <a:r>
              <a:rPr lang="en-US" dirty="0" smtClean="0">
                <a:ea typeface="Arial" pitchFamily="34" charset="0"/>
              </a:rPr>
              <a:t>hypertext [Bush 1945, Nelson 1960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s]</a:t>
            </a:r>
          </a:p>
          <a:p>
            <a:pPr marL="569913" lvl="1" indent="-225425" eaLnBrk="1" hangingPunct="1"/>
            <a:r>
              <a:rPr lang="en-US" dirty="0" smtClean="0">
                <a:ea typeface="Arial" pitchFamily="34" charset="0"/>
              </a:rPr>
              <a:t>HTML, HTTP: Berners-Lee</a:t>
            </a:r>
          </a:p>
          <a:p>
            <a:pPr marL="569913" lvl="1" indent="-225425" eaLnBrk="1" hangingPunct="1"/>
            <a:r>
              <a:rPr lang="en-US" dirty="0" smtClean="0">
                <a:ea typeface="Arial" pitchFamily="34" charset="0"/>
              </a:rPr>
              <a:t>1994: Mosaic, later Netscape</a:t>
            </a:r>
          </a:p>
          <a:p>
            <a:pPr marL="569913" lvl="1" indent="-225425" eaLnBrk="1" hangingPunct="1"/>
            <a:r>
              <a:rPr lang="en-US" dirty="0" smtClean="0">
                <a:ea typeface="Arial" pitchFamily="34" charset="0"/>
              </a:rPr>
              <a:t>late 1990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s: commercialization</a:t>
            </a:r>
            <a:r>
              <a:rPr lang="en-US" altLang="ja-JP" sz="2000" dirty="0" smtClean="0">
                <a:ea typeface="ＭＳ Ｐゴシック" pitchFamily="34" charset="-128"/>
              </a:rPr>
              <a:t> of the Web</a:t>
            </a:r>
          </a:p>
          <a:p>
            <a:pPr marL="287338" indent="-287338" eaLnBrk="1" hangingPunct="1"/>
            <a:endParaRPr lang="en-US" sz="2400" dirty="0" smtClean="0">
              <a:ea typeface="ＭＳ Ｐゴシック" pitchFamily="34" charset="-128"/>
            </a:endParaRPr>
          </a:p>
          <a:p>
            <a:pPr marL="287338" indent="-287338" eaLnBrk="1" hangingPunct="1"/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61795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4541" y="2409825"/>
            <a:ext cx="4459459" cy="4448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late 1990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solidFill>
                  <a:srgbClr val="000099"/>
                </a:solidFill>
                <a:ea typeface="ＭＳ Ｐゴシック" pitchFamily="34" charset="-128"/>
              </a:rPr>
              <a:t>s – 2000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solidFill>
                  <a:srgbClr val="000099"/>
                </a:solidFill>
                <a:ea typeface="ＭＳ Ｐゴシック" pitchFamily="34" charset="-128"/>
              </a:rPr>
              <a:t>s: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network </a:t>
            </a:r>
            <a:r>
              <a:rPr lang="en-US" sz="2400" dirty="0" smtClean="0">
                <a:ea typeface="ＭＳ Ｐゴシック" pitchFamily="34" charset="-128"/>
              </a:rPr>
              <a:t>security to forefront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est. 50 million host, 100 million+ users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backbone links running at </a:t>
            </a:r>
            <a:r>
              <a:rPr lang="en-US" sz="2400" dirty="0" err="1" smtClean="0">
                <a:ea typeface="ＭＳ Ｐゴシック" pitchFamily="34" charset="-128"/>
              </a:rPr>
              <a:t>Gbps</a:t>
            </a:r>
            <a:endParaRPr lang="en-US" sz="2400" dirty="0" smtClean="0">
              <a:ea typeface="ＭＳ Ｐゴシック" pitchFamily="34" charset="-128"/>
            </a:endParaRPr>
          </a:p>
          <a:p>
            <a:pPr eaLnBrk="1" hangingPunct="1"/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692687" y="1197513"/>
            <a:ext cx="84513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1990, 2000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</a:rPr>
              <a:t>’</a:t>
            </a:r>
            <a:r>
              <a:rPr lang="en-US" altLang="ja-JP" sz="2800" i="1" dirty="0">
                <a:solidFill>
                  <a:srgbClr val="CC0000"/>
                </a:solidFill>
                <a:latin typeface="Gill Sans MT" pitchFamily="34" charset="0"/>
              </a:rPr>
              <a:t>s: commercialization, the Web, new apps</a:t>
            </a:r>
            <a:endParaRPr lang="en-US" sz="2800" u="sng" dirty="0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148485" name="Rectangle 2"/>
          <p:cNvSpPr>
            <a:spLocks noChangeArrowheads="1"/>
          </p:cNvSpPr>
          <p:nvPr/>
        </p:nvSpPr>
        <p:spPr bwMode="auto">
          <a:xfrm>
            <a:off x="377825" y="210210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48486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445" y="856153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8E6CCD96-710D-4F02-BB3A-1F796DCDD63E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20970" y="1209674"/>
            <a:ext cx="7502525" cy="505044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rgbClr val="C00000"/>
                </a:solidFill>
                <a:ea typeface="ＭＳ Ｐゴシック" pitchFamily="34" charset="-128"/>
              </a:rPr>
              <a:t>2005-present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~5B devices attached to Internet </a:t>
            </a:r>
            <a:r>
              <a:rPr lang="en-US" sz="1800" dirty="0" smtClean="0">
                <a:ea typeface="ＭＳ Ｐゴシック" pitchFamily="34" charset="-128"/>
              </a:rPr>
              <a:t>(2016)</a:t>
            </a:r>
          </a:p>
          <a:p>
            <a:pPr marL="682625" lvl="1" indent="-225425" eaLnBrk="1" hangingPunct="1"/>
            <a:r>
              <a:rPr lang="en-US" sz="2000" dirty="0" err="1" smtClean="0">
                <a:ea typeface="ＭＳ Ｐゴシック" pitchFamily="34" charset="-128"/>
              </a:rPr>
              <a:t>smartphones</a:t>
            </a:r>
            <a:r>
              <a:rPr lang="en-US" sz="2000" dirty="0" smtClean="0">
                <a:ea typeface="ＭＳ Ｐゴシック" pitchFamily="34" charset="-128"/>
              </a:rPr>
              <a:t> and tablets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aggressive deployment of broadband access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increasing ubiquity of high-speed wireless access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emergence of online social networks: </a:t>
            </a:r>
          </a:p>
          <a:p>
            <a:pPr marL="682625" lvl="1" indent="-225425" eaLnBrk="1" hangingPunct="1"/>
            <a:r>
              <a:rPr lang="en-US" sz="2000" dirty="0" err="1" smtClean="0">
                <a:ea typeface="ＭＳ Ｐゴシック" pitchFamily="34" charset="-128"/>
              </a:rPr>
              <a:t>Facebook</a:t>
            </a:r>
            <a:r>
              <a:rPr lang="en-US" sz="2000" dirty="0" smtClean="0">
                <a:ea typeface="ＭＳ Ｐゴシック" pitchFamily="34" charset="-128"/>
              </a:rPr>
              <a:t>: ~ one billion users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service providers (Google, Microsoft) create their own networks</a:t>
            </a:r>
          </a:p>
          <a:p>
            <a:pPr marL="682625" lvl="1" indent="-225425" eaLnBrk="1" hangingPunct="1"/>
            <a:r>
              <a:rPr lang="en-US" dirty="0" smtClean="0">
                <a:ea typeface="ＭＳ Ｐゴシック" pitchFamily="34" charset="-128"/>
              </a:rPr>
              <a:t>bypass  Internet, providing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instantaneous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access to search, video content, email, etc.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e-commerce, universities, enterprises running their services in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cloud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dirty="0" smtClean="0">
                <a:ea typeface="ＭＳ Ｐゴシック" pitchFamily="34" charset="-128"/>
              </a:rPr>
              <a:t> (e.g., Amazon EC2)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50531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50532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F61DC494-8719-45D5-9E7F-E73412C41DE2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52578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83661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160338"/>
            <a:ext cx="7772400" cy="903287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Introduction: summary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2288" y="1443038"/>
            <a:ext cx="4384675" cy="5189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covered a 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solidFill>
                  <a:srgbClr val="CC0000"/>
                </a:solidFill>
                <a:ea typeface="ＭＳ Ｐゴシック" pitchFamily="34" charset="-128"/>
              </a:rPr>
              <a:t>ton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i="1" dirty="0" smtClean="0">
                <a:solidFill>
                  <a:srgbClr val="CC0000"/>
                </a:solidFill>
                <a:ea typeface="ＭＳ Ｐゴシック" pitchFamily="34" charset="-128"/>
              </a:rPr>
              <a:t> of material!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Internet overview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s a protocol?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network edge, core, access network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dirty="0" smtClean="0">
                <a:ea typeface="Arial" pitchFamily="34" charset="0"/>
              </a:rPr>
              <a:t>packet-switching versus circuit-switching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dirty="0" smtClean="0">
                <a:ea typeface="Arial" pitchFamily="34" charset="0"/>
              </a:rPr>
              <a:t>Internet structure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performance: loss, delay, throughput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layering, service models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security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history</a:t>
            </a:r>
          </a:p>
        </p:txBody>
      </p:sp>
      <p:sp>
        <p:nvSpPr>
          <p:cNvPr id="1658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46675" y="1428750"/>
            <a:ext cx="3724275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you now have: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context, overview,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feel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of networking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more depth, detail </a:t>
            </a:r>
            <a:r>
              <a:rPr lang="en-US" sz="2400" i="1" smtClean="0">
                <a:ea typeface="ＭＳ Ｐゴシック" pitchFamily="34" charset="-128"/>
              </a:rPr>
              <a:t>to follow!</a:t>
            </a: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525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EDAF1640-F539-410A-9D74-2FBF3355107B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368474" y="1854200"/>
            <a:ext cx="5643563" cy="4216400"/>
            <a:chOff x="824874" y="353539"/>
            <a:chExt cx="5643193" cy="4216279"/>
          </a:xfrm>
        </p:grpSpPr>
        <p:sp>
          <p:nvSpPr>
            <p:cNvPr id="62" name="Freeform 61"/>
            <p:cNvSpPr/>
            <p:nvPr/>
          </p:nvSpPr>
          <p:spPr>
            <a:xfrm>
              <a:off x="824874" y="366239"/>
              <a:ext cx="431772" cy="4203579"/>
            </a:xfrm>
            <a:custGeom>
              <a:avLst/>
              <a:gdLst>
                <a:gd name="connsiteX0" fmla="*/ 0 w 432078"/>
                <a:gd name="connsiteY0" fmla="*/ 4203185 h 4255561"/>
                <a:gd name="connsiteX1" fmla="*/ 418984 w 432078"/>
                <a:gd name="connsiteY1" fmla="*/ 3430637 h 4255561"/>
                <a:gd name="connsiteX2" fmla="*/ 432078 w 432078"/>
                <a:gd name="connsiteY2" fmla="*/ 0 h 4255561"/>
                <a:gd name="connsiteX3" fmla="*/ 117839 w 432078"/>
                <a:gd name="connsiteY3" fmla="*/ 4255561 h 4255561"/>
                <a:gd name="connsiteX0" fmla="*/ 26187 w 458265"/>
                <a:gd name="connsiteY0" fmla="*/ 4203185 h 4216279"/>
                <a:gd name="connsiteX1" fmla="*/ 445171 w 458265"/>
                <a:gd name="connsiteY1" fmla="*/ 3430637 h 4216279"/>
                <a:gd name="connsiteX2" fmla="*/ 458265 w 458265"/>
                <a:gd name="connsiteY2" fmla="*/ 0 h 4216279"/>
                <a:gd name="connsiteX3" fmla="*/ 0 w 458265"/>
                <a:gd name="connsiteY3" fmla="*/ 4216279 h 4216279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4" fmla="*/ 0 w 432078"/>
                <a:gd name="connsiteY4" fmla="*/ 4203185 h 420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78" h="4203185">
                  <a:moveTo>
                    <a:pt x="0" y="4203185"/>
                  </a:moveTo>
                  <a:lnTo>
                    <a:pt x="418984" y="3430637"/>
                  </a:lnTo>
                  <a:cubicBezTo>
                    <a:pt x="423349" y="2287091"/>
                    <a:pt x="427713" y="1143546"/>
                    <a:pt x="432078" y="0"/>
                  </a:cubicBezTo>
                  <a:lnTo>
                    <a:pt x="13093" y="4203185"/>
                  </a:lnTo>
                  <a:lnTo>
                    <a:pt x="0" y="42031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5000"/>
                  </a:schemeClr>
                </a:gs>
                <a:gs pos="100000">
                  <a:srgbClr val="000000"/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243947" y="353539"/>
              <a:ext cx="5224120" cy="3430489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156674" name="Picture 12" descr="segm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3687" y="6229350"/>
            <a:ext cx="3959225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6675" name="Group 48"/>
          <p:cNvGrpSpPr>
            <a:grpSpLocks/>
          </p:cNvGrpSpPr>
          <p:nvPr/>
        </p:nvGrpSpPr>
        <p:grpSpPr bwMode="auto">
          <a:xfrm>
            <a:off x="-104775" y="3981450"/>
            <a:ext cx="1562100" cy="1511300"/>
            <a:chOff x="-44" y="1473"/>
            <a:chExt cx="981" cy="1105"/>
          </a:xfrm>
        </p:grpSpPr>
        <p:pic>
          <p:nvPicPr>
            <p:cNvPr id="156708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6709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56676" name="Picture 120" descr="access_point_stylized_smal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3137" y="5276850"/>
            <a:ext cx="1389062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7" name="Picture 10" descr="ethernet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1212899" y="5622925"/>
            <a:ext cx="12319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8" name="Picture 11" descr="ethernet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9549" y="5626100"/>
            <a:ext cx="12319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9" name="Picture 20" descr="ethernet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912100" y="5626100"/>
            <a:ext cx="12319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4654599" y="2217737"/>
            <a:ext cx="2327275" cy="3171825"/>
            <a:chOff x="4556452" y="1162095"/>
            <a:chExt cx="2326213" cy="3172030"/>
          </a:xfrm>
        </p:grpSpPr>
        <p:cxnSp>
          <p:nvCxnSpPr>
            <p:cNvPr id="156695" name="Straight Connector 46"/>
            <p:cNvCxnSpPr>
              <a:cxnSpLocks noChangeShapeType="1"/>
            </p:cNvCxnSpPr>
            <p:nvPr/>
          </p:nvCxnSpPr>
          <p:spPr bwMode="auto">
            <a:xfrm>
              <a:off x="5630098" y="2252175"/>
              <a:ext cx="0" cy="208195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156696" name="Group 31"/>
            <p:cNvGrpSpPr>
              <a:grpSpLocks/>
            </p:cNvGrpSpPr>
            <p:nvPr/>
          </p:nvGrpSpPr>
          <p:grpSpPr bwMode="auto">
            <a:xfrm>
              <a:off x="4635010" y="2856756"/>
              <a:ext cx="2190234" cy="1214863"/>
              <a:chOff x="3862510" y="4375664"/>
              <a:chExt cx="2190234" cy="1214863"/>
            </a:xfrm>
          </p:grpSpPr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871225" y="4425779"/>
                <a:ext cx="2164362" cy="1152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6704" name="TextBox 26"/>
              <p:cNvSpPr txBox="1">
                <a:spLocks noChangeArrowheads="1"/>
              </p:cNvSpPr>
              <p:nvPr/>
            </p:nvSpPr>
            <p:spPr bwMode="auto">
              <a:xfrm>
                <a:off x="3908617" y="4375664"/>
                <a:ext cx="2012565" cy="121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en-US" sz="1600"/>
                  <a:t>Transport</a:t>
                </a:r>
                <a:r>
                  <a:rPr lang="en-US" sz="1400"/>
                  <a:t> (TCP/UDP)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sz="1600"/>
                  <a:t>Network</a:t>
                </a:r>
                <a:r>
                  <a:rPr lang="en-US" sz="1400"/>
                  <a:t> (IP)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sz="1600"/>
                  <a:t>Link</a:t>
                </a:r>
                <a:r>
                  <a:rPr lang="en-US" sz="1400"/>
                  <a:t> (Ethernet)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sz="1600"/>
                  <a:t>Physical</a:t>
                </a:r>
              </a:p>
            </p:txBody>
          </p:sp>
          <p:cxnSp>
            <p:nvCxnSpPr>
              <p:cNvPr id="156705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3862510" y="474004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56706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3870887" y="502338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56707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3879264" y="530672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156697" name="Group 35"/>
            <p:cNvGrpSpPr>
              <a:grpSpLocks/>
            </p:cNvGrpSpPr>
            <p:nvPr/>
          </p:nvGrpSpPr>
          <p:grpSpPr bwMode="auto">
            <a:xfrm>
              <a:off x="4811526" y="1162095"/>
              <a:ext cx="1529986" cy="1021335"/>
              <a:chOff x="4130677" y="5836665"/>
              <a:chExt cx="1529986" cy="1021335"/>
            </a:xfrm>
          </p:grpSpPr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4191372" y="5836665"/>
                <a:ext cx="1464594" cy="10208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6702" name="TextBox 34"/>
              <p:cNvSpPr txBox="1">
                <a:spLocks noChangeArrowheads="1"/>
              </p:cNvSpPr>
              <p:nvPr/>
            </p:nvSpPr>
            <p:spPr bwMode="auto">
              <a:xfrm>
                <a:off x="4130677" y="5913072"/>
                <a:ext cx="1529986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application</a:t>
                </a:r>
              </a:p>
              <a:p>
                <a:pPr algn="ctr"/>
                <a:r>
                  <a:rPr lang="en-US" sz="1600"/>
                  <a:t>(www browser, </a:t>
                </a:r>
              </a:p>
              <a:p>
                <a:pPr algn="ctr"/>
                <a:r>
                  <a:rPr lang="en-US" sz="1600"/>
                  <a:t>email client</a:t>
                </a:r>
                <a:r>
                  <a:rPr lang="en-US" sz="2000"/>
                  <a:t>)</a:t>
                </a:r>
              </a:p>
            </p:txBody>
          </p:sp>
        </p:grpSp>
        <p:cxnSp>
          <p:nvCxnSpPr>
            <p:cNvPr id="156698" name="Straight Connector 37"/>
            <p:cNvCxnSpPr>
              <a:cxnSpLocks noChangeShapeType="1"/>
            </p:cNvCxnSpPr>
            <p:nvPr/>
          </p:nvCxnSpPr>
          <p:spPr bwMode="auto">
            <a:xfrm flipV="1">
              <a:off x="4556452" y="2631900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156699" name="TextBox 38"/>
            <p:cNvSpPr txBox="1">
              <a:spLocks noChangeArrowheads="1"/>
            </p:cNvSpPr>
            <p:nvPr/>
          </p:nvSpPr>
          <p:spPr bwMode="auto">
            <a:xfrm>
              <a:off x="5839591" y="2252173"/>
              <a:ext cx="104307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application</a:t>
              </a:r>
            </a:p>
          </p:txBody>
        </p:sp>
        <p:sp>
          <p:nvSpPr>
            <p:cNvPr id="156700" name="TextBox 39"/>
            <p:cNvSpPr txBox="1">
              <a:spLocks noChangeArrowheads="1"/>
            </p:cNvSpPr>
            <p:nvPr/>
          </p:nvSpPr>
          <p:spPr bwMode="auto">
            <a:xfrm>
              <a:off x="6105684" y="2627171"/>
              <a:ext cx="4440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OS</a:t>
              </a:r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1874887" y="1933575"/>
            <a:ext cx="2806700" cy="3195637"/>
            <a:chOff x="1775964" y="877299"/>
            <a:chExt cx="2806675" cy="3196287"/>
          </a:xfrm>
        </p:grpSpPr>
        <p:grpSp>
          <p:nvGrpSpPr>
            <p:cNvPr id="156682" name="Group 44"/>
            <p:cNvGrpSpPr>
              <a:grpSpLocks/>
            </p:cNvGrpSpPr>
            <p:nvPr/>
          </p:nvGrpSpPr>
          <p:grpSpPr bwMode="auto">
            <a:xfrm>
              <a:off x="1846152" y="877299"/>
              <a:ext cx="1597376" cy="3168757"/>
              <a:chOff x="1636659" y="183316"/>
              <a:chExt cx="1597376" cy="3168757"/>
            </a:xfrm>
          </p:grpSpPr>
          <p:grpSp>
            <p:nvGrpSpPr>
              <p:cNvPr id="156687" name="Group 22"/>
              <p:cNvGrpSpPr>
                <a:grpSpLocks/>
              </p:cNvGrpSpPr>
              <p:nvPr/>
            </p:nvGrpSpPr>
            <p:grpSpPr bwMode="auto">
              <a:xfrm>
                <a:off x="1780683" y="2206785"/>
                <a:ext cx="1296233" cy="1040536"/>
                <a:chOff x="3116193" y="4275642"/>
                <a:chExt cx="1296233" cy="1040536"/>
              </a:xfrm>
            </p:grpSpPr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3116291" y="4298876"/>
                  <a:ext cx="1295389" cy="101779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56694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3168721" y="4275642"/>
                  <a:ext cx="1197377" cy="10156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packet</a:t>
                  </a:r>
                </a:p>
                <a:p>
                  <a:pPr algn="ctr"/>
                  <a:r>
                    <a:rPr lang="en-US" sz="2000"/>
                    <a:t>capture</a:t>
                  </a:r>
                </a:p>
                <a:p>
                  <a:pPr algn="ctr"/>
                  <a:r>
                    <a:rPr lang="en-US" sz="2000"/>
                    <a:t>(pcap)</a:t>
                  </a:r>
                </a:p>
              </p:txBody>
            </p:sp>
          </p:grpSp>
          <p:grpSp>
            <p:nvGrpSpPr>
              <p:cNvPr id="156688" name="Group 23"/>
              <p:cNvGrpSpPr>
                <a:grpSpLocks/>
              </p:cNvGrpSpPr>
              <p:nvPr/>
            </p:nvGrpSpPr>
            <p:grpSpPr bwMode="auto">
              <a:xfrm>
                <a:off x="1773794" y="863478"/>
                <a:ext cx="1296233" cy="707886"/>
                <a:chOff x="865524" y="5161570"/>
                <a:chExt cx="1296233" cy="707886"/>
              </a:xfrm>
            </p:grpSpPr>
            <p:sp>
              <p:nvSpPr>
                <p:cNvPr id="22" name="Rectangle 21"/>
                <p:cNvSpPr>
                  <a:spLocks noChangeArrowheads="1"/>
                </p:cNvSpPr>
                <p:nvPr/>
              </p:nvSpPr>
              <p:spPr bwMode="auto">
                <a:xfrm>
                  <a:off x="861399" y="5200691"/>
                  <a:ext cx="1300151" cy="6684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56692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937846" y="5161570"/>
                  <a:ext cx="1159292" cy="7078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packet</a:t>
                  </a:r>
                </a:p>
                <a:p>
                  <a:pPr algn="ctr"/>
                  <a:r>
                    <a:rPr lang="en-US" sz="2000"/>
                    <a:t>analyzer</a:t>
                  </a:r>
                </a:p>
              </p:txBody>
            </p:sp>
          </p:grpSp>
          <p:sp>
            <p:nvSpPr>
              <p:cNvPr id="156689" name="Rectangle 42"/>
              <p:cNvSpPr>
                <a:spLocks noChangeArrowheads="1"/>
              </p:cNvSpPr>
              <p:nvPr/>
            </p:nvSpPr>
            <p:spPr bwMode="auto">
              <a:xfrm>
                <a:off x="1636659" y="183316"/>
                <a:ext cx="1597376" cy="3168757"/>
              </a:xfrm>
              <a:prstGeom prst="rect">
                <a:avLst/>
              </a:prstGeom>
              <a:noFill/>
              <a:ln w="22225">
                <a:solidFill>
                  <a:srgbClr val="000090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56690" name="Picture 43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859241" y="230951"/>
                <a:ext cx="1089265" cy="36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56683" name="Straight Connector 47"/>
            <p:cNvCxnSpPr>
              <a:cxnSpLocks noChangeShapeType="1"/>
            </p:cNvCxnSpPr>
            <p:nvPr/>
          </p:nvCxnSpPr>
          <p:spPr bwMode="auto">
            <a:xfrm>
              <a:off x="2640118" y="2330738"/>
              <a:ext cx="0" cy="558315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6684" name="Straight Connector 50"/>
            <p:cNvCxnSpPr>
              <a:cxnSpLocks noChangeShapeType="1"/>
            </p:cNvCxnSpPr>
            <p:nvPr/>
          </p:nvCxnSpPr>
          <p:spPr bwMode="auto">
            <a:xfrm>
              <a:off x="3116195" y="3653236"/>
              <a:ext cx="1427164" cy="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156685" name="TextBox 56"/>
            <p:cNvSpPr txBox="1">
              <a:spLocks noChangeArrowheads="1"/>
            </p:cNvSpPr>
            <p:nvPr/>
          </p:nvSpPr>
          <p:spPr bwMode="auto">
            <a:xfrm>
              <a:off x="3504274" y="3242589"/>
              <a:ext cx="107836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copy of all Ethernet frames sent/received</a:t>
              </a:r>
            </a:p>
          </p:txBody>
        </p:sp>
        <p:cxnSp>
          <p:nvCxnSpPr>
            <p:cNvPr id="156686" name="Straight Connector 64"/>
            <p:cNvCxnSpPr>
              <a:cxnSpLocks noChangeShapeType="1"/>
            </p:cNvCxnSpPr>
            <p:nvPr/>
          </p:nvCxnSpPr>
          <p:spPr bwMode="auto">
            <a:xfrm flipV="1">
              <a:off x="1775964" y="2640266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858129" y="169668"/>
            <a:ext cx="7554351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Network Monitoring:  Wire Shark</a:t>
            </a:r>
            <a:endParaRPr 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Line 24"/>
          <p:cNvSpPr>
            <a:spLocks noChangeShapeType="1"/>
          </p:cNvSpPr>
          <p:nvPr/>
        </p:nvSpPr>
        <p:spPr bwMode="auto">
          <a:xfrm>
            <a:off x="1643063" y="4237038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234" name="Group 347"/>
          <p:cNvGrpSpPr>
            <a:grpSpLocks/>
          </p:cNvGrpSpPr>
          <p:nvPr/>
        </p:nvGrpSpPr>
        <p:grpSpPr bwMode="auto">
          <a:xfrm>
            <a:off x="2359025" y="4284663"/>
            <a:ext cx="1162050" cy="715962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95235" name="Line 26"/>
          <p:cNvSpPr>
            <a:spLocks noChangeShapeType="1"/>
          </p:cNvSpPr>
          <p:nvPr/>
        </p:nvSpPr>
        <p:spPr bwMode="auto">
          <a:xfrm>
            <a:off x="3567113" y="4656138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Rectangle 30"/>
          <p:cNvSpPr>
            <a:spLocks noChangeArrowheads="1"/>
          </p:cNvSpPr>
          <p:nvPr/>
        </p:nvSpPr>
        <p:spPr bwMode="auto">
          <a:xfrm>
            <a:off x="3233738" y="45275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7" name="Rectangle 31"/>
          <p:cNvSpPr>
            <a:spLocks noChangeArrowheads="1"/>
          </p:cNvSpPr>
          <p:nvPr/>
        </p:nvSpPr>
        <p:spPr bwMode="auto">
          <a:xfrm>
            <a:off x="3389313" y="4527550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8" name="Rectangle 38"/>
          <p:cNvSpPr>
            <a:spLocks noChangeArrowheads="1"/>
          </p:cNvSpPr>
          <p:nvPr/>
        </p:nvSpPr>
        <p:spPr bwMode="auto">
          <a:xfrm>
            <a:off x="3524250" y="4465638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9" name="Line 25"/>
          <p:cNvSpPr>
            <a:spLocks noChangeShapeType="1"/>
          </p:cNvSpPr>
          <p:nvPr/>
        </p:nvSpPr>
        <p:spPr bwMode="auto">
          <a:xfrm flipV="1">
            <a:off x="1641475" y="4776788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Rectangle 32"/>
          <p:cNvSpPr>
            <a:spLocks noChangeArrowheads="1"/>
          </p:cNvSpPr>
          <p:nvPr/>
        </p:nvSpPr>
        <p:spPr bwMode="auto">
          <a:xfrm>
            <a:off x="2181225" y="4427538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1" name="Line 33"/>
          <p:cNvSpPr>
            <a:spLocks noChangeShapeType="1"/>
          </p:cNvSpPr>
          <p:nvPr/>
        </p:nvSpPr>
        <p:spPr bwMode="auto">
          <a:xfrm>
            <a:off x="2132013" y="4364038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Text Box 36"/>
          <p:cNvSpPr txBox="1">
            <a:spLocks noChangeArrowheads="1"/>
          </p:cNvSpPr>
          <p:nvPr/>
        </p:nvSpPr>
        <p:spPr bwMode="auto">
          <a:xfrm>
            <a:off x="765175" y="3921125"/>
            <a:ext cx="403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5243" name="Text Box 37"/>
          <p:cNvSpPr txBox="1">
            <a:spLocks noChangeArrowheads="1"/>
          </p:cNvSpPr>
          <p:nvPr/>
        </p:nvSpPr>
        <p:spPr bwMode="auto">
          <a:xfrm>
            <a:off x="941388" y="48736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grpSp>
        <p:nvGrpSpPr>
          <p:cNvPr id="95244" name="Group 66"/>
          <p:cNvGrpSpPr>
            <a:grpSpLocks/>
          </p:cNvGrpSpPr>
          <p:nvPr/>
        </p:nvGrpSpPr>
        <p:grpSpPr bwMode="auto">
          <a:xfrm>
            <a:off x="915988" y="3921125"/>
            <a:ext cx="779462" cy="679450"/>
            <a:chOff x="-44" y="1473"/>
            <a:chExt cx="981" cy="1105"/>
          </a:xfrm>
        </p:grpSpPr>
        <p:pic>
          <p:nvPicPr>
            <p:cNvPr id="95277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278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245" name="Group 69"/>
          <p:cNvGrpSpPr>
            <a:grpSpLocks/>
          </p:cNvGrpSpPr>
          <p:nvPr/>
        </p:nvGrpSpPr>
        <p:grpSpPr bwMode="auto">
          <a:xfrm>
            <a:off x="966788" y="4927600"/>
            <a:ext cx="779462" cy="679450"/>
            <a:chOff x="-44" y="1473"/>
            <a:chExt cx="981" cy="1105"/>
          </a:xfrm>
        </p:grpSpPr>
        <p:pic>
          <p:nvPicPr>
            <p:cNvPr id="95275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276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246" name="Group 347"/>
          <p:cNvGrpSpPr>
            <a:grpSpLocks/>
          </p:cNvGrpSpPr>
          <p:nvPr/>
        </p:nvGrpSpPr>
        <p:grpSpPr bwMode="auto">
          <a:xfrm>
            <a:off x="5497513" y="4329113"/>
            <a:ext cx="1162050" cy="715962"/>
            <a:chOff x="1871277" y="1576300"/>
            <a:chExt cx="1128371" cy="437861"/>
          </a:xfrm>
        </p:grpSpPr>
        <p:sp>
          <p:nvSpPr>
            <p:cNvPr id="93" name="Oval 92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2159535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00" name="Straight Connector 99"/>
            <p:cNvCxnSpPr>
              <a:cxnSpLocks noChangeShapeType="1"/>
              <a:endCxn id="9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95247" name="Rectangle 31"/>
          <p:cNvSpPr>
            <a:spLocks noChangeArrowheads="1"/>
          </p:cNvSpPr>
          <p:nvPr/>
        </p:nvSpPr>
        <p:spPr bwMode="auto">
          <a:xfrm>
            <a:off x="1744663" y="5083175"/>
            <a:ext cx="139700" cy="1857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8" name="Line 33"/>
          <p:cNvSpPr>
            <a:spLocks noChangeShapeType="1"/>
          </p:cNvSpPr>
          <p:nvPr/>
        </p:nvSpPr>
        <p:spPr bwMode="auto">
          <a:xfrm flipV="1">
            <a:off x="1919288" y="5053013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9" name="Rectangle 89"/>
          <p:cNvSpPr>
            <a:spLocks noChangeArrowheads="1"/>
          </p:cNvSpPr>
          <p:nvPr/>
        </p:nvSpPr>
        <p:spPr bwMode="auto">
          <a:xfrm>
            <a:off x="3081338" y="4529138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5250" name="Rectangle 89"/>
          <p:cNvSpPr>
            <a:spLocks noChangeArrowheads="1"/>
          </p:cNvSpPr>
          <p:nvPr/>
        </p:nvSpPr>
        <p:spPr bwMode="auto">
          <a:xfrm>
            <a:off x="2932113" y="4527550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5251" name="Rectangle 89"/>
          <p:cNvSpPr>
            <a:spLocks noChangeArrowheads="1"/>
          </p:cNvSpPr>
          <p:nvPr/>
        </p:nvSpPr>
        <p:spPr bwMode="auto">
          <a:xfrm>
            <a:off x="2779713" y="4530725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525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95253" name="Picture 63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163" y="890588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80963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How do loss and delay occur?</a:t>
            </a:r>
            <a:endParaRPr lang="en-US" sz="4800" dirty="0" smtClean="0">
              <a:ea typeface="ＭＳ Ｐゴシック" pitchFamily="34" charset="-128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9438" y="1371600"/>
            <a:ext cx="8564562" cy="211455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/>
              <a:t>packets </a:t>
            </a:r>
            <a:r>
              <a:rPr lang="en-US" i="1" dirty="0"/>
              <a:t>queue</a:t>
            </a:r>
            <a:r>
              <a:rPr lang="en-US" dirty="0"/>
              <a:t> in router buffers</a:t>
            </a:r>
            <a:r>
              <a:rPr lang="en-US" sz="2400" dirty="0"/>
              <a:t> </a:t>
            </a:r>
          </a:p>
          <a:p>
            <a:pPr marL="287338" indent="-287338" eaLnBrk="1" hangingPunct="1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</a:rPr>
              <a:t>packet arrival rate to link (temporarily) exceeds output link capacity</a:t>
            </a:r>
          </a:p>
          <a:p>
            <a:pPr marL="287338" indent="-287338" eaLnBrk="1" hangingPunct="1">
              <a:buFont typeface="Wingdings" charset="2"/>
              <a:buChar char="§"/>
              <a:defRPr/>
            </a:pPr>
            <a:r>
              <a:rPr lang="en-US" sz="2400" dirty="0"/>
              <a:t>packets queue, wait for turn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621088" y="2982913"/>
            <a:ext cx="3979862" cy="1454150"/>
            <a:chOff x="2259" y="2090"/>
            <a:chExt cx="2507" cy="916"/>
          </a:xfrm>
        </p:grpSpPr>
        <p:sp>
          <p:nvSpPr>
            <p:cNvPr id="95264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packet being transmitted </a:t>
              </a:r>
              <a:r>
                <a:rPr lang="en-US" sz="1800">
                  <a:solidFill>
                    <a:srgbClr val="CC0000"/>
                  </a:solidFill>
                </a:rPr>
                <a:t>(delay)</a:t>
              </a:r>
            </a:p>
          </p:txBody>
        </p:sp>
        <p:sp>
          <p:nvSpPr>
            <p:cNvPr id="95265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338513" y="4802188"/>
            <a:ext cx="3414712" cy="804862"/>
            <a:chOff x="2103" y="3214"/>
            <a:chExt cx="2151" cy="507"/>
          </a:xfrm>
        </p:grpSpPr>
        <p:sp>
          <p:nvSpPr>
            <p:cNvPr id="95262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packets queueing</a:t>
              </a:r>
              <a:r>
                <a:rPr lang="en-US" sz="1800">
                  <a:solidFill>
                    <a:srgbClr val="FF0000"/>
                  </a:solidFill>
                </a:rPr>
                <a:t> </a:t>
              </a:r>
              <a:r>
                <a:rPr lang="en-US" sz="1800">
                  <a:solidFill>
                    <a:srgbClr val="CC0000"/>
                  </a:solidFill>
                </a:rPr>
                <a:t>(delay)</a:t>
              </a:r>
            </a:p>
          </p:txBody>
        </p:sp>
        <p:sp>
          <p:nvSpPr>
            <p:cNvPr id="95263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2517775" y="4764088"/>
            <a:ext cx="4248150" cy="1511300"/>
            <a:chOff x="1586" y="3190"/>
            <a:chExt cx="2676" cy="952"/>
          </a:xfrm>
        </p:grpSpPr>
        <p:sp>
          <p:nvSpPr>
            <p:cNvPr id="95260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6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free (available) buffers: arriving packets </a:t>
              </a:r>
            </a:p>
            <a:p>
              <a:r>
                <a:rPr lang="en-US" sz="1800">
                  <a:solidFill>
                    <a:srgbClr val="000000"/>
                  </a:solidFill>
                </a:rPr>
                <a:t>dropped (</a:t>
              </a:r>
              <a:r>
                <a:rPr lang="en-US" sz="1800">
                  <a:solidFill>
                    <a:srgbClr val="CC0000"/>
                  </a:solidFill>
                </a:rPr>
                <a:t>loss</a:t>
              </a:r>
              <a:r>
                <a:rPr lang="en-US" sz="1800">
                  <a:solidFill>
                    <a:srgbClr val="000000"/>
                  </a:solidFill>
                </a:rPr>
                <a:t>) if no free buffers</a:t>
              </a:r>
            </a:p>
          </p:txBody>
        </p:sp>
      </p:grpSp>
      <p:sp>
        <p:nvSpPr>
          <p:cNvPr id="952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1-</a:t>
            </a:r>
            <a:fld id="{C9C1B9B8-FA6D-4B2B-B4C9-7F8662F76189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97282" name="Picture 6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828675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00025"/>
            <a:ext cx="7772400" cy="811213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Four sources of packet delay</a:t>
            </a:r>
            <a:endParaRPr lang="en-US" sz="4800" dirty="0" smtClean="0">
              <a:ea typeface="ＭＳ Ｐゴシック" pitchFamily="34" charset="-128"/>
            </a:endParaRP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2013" y="4491038"/>
            <a:ext cx="3810000" cy="1636712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d</a:t>
            </a:r>
            <a:r>
              <a:rPr lang="en-US" baseline="-25000" dirty="0">
                <a:solidFill>
                  <a:srgbClr val="CC0000"/>
                </a:solidFill>
              </a:rPr>
              <a:t>proc</a:t>
            </a:r>
            <a:r>
              <a:rPr lang="en-US" dirty="0">
                <a:solidFill>
                  <a:srgbClr val="CC0000"/>
                </a:solidFill>
              </a:rPr>
              <a:t>: nodal processing</a:t>
            </a:r>
            <a:r>
              <a:rPr lang="en-US" dirty="0"/>
              <a:t> </a:t>
            </a:r>
          </a:p>
          <a:p>
            <a:pPr marL="231775" indent="-231775" eaLnBrk="1" hangingPunct="1">
              <a:buSzTx/>
              <a:buFont typeface="Wingdings" charset="0"/>
              <a:buChar char="§"/>
              <a:defRPr/>
            </a:pPr>
            <a:r>
              <a:rPr lang="en-US" sz="2400" dirty="0"/>
              <a:t>check bit errors</a:t>
            </a:r>
          </a:p>
          <a:p>
            <a:pPr marL="231775" indent="-231775" eaLnBrk="1" hangingPunct="1">
              <a:buSzTx/>
              <a:buFont typeface="Wingdings" charset="0"/>
              <a:buChar char="§"/>
              <a:defRPr/>
            </a:pPr>
            <a:r>
              <a:rPr lang="en-US" sz="2400" dirty="0"/>
              <a:t>determine output link</a:t>
            </a:r>
          </a:p>
          <a:p>
            <a:pPr marL="231775" indent="-231775" eaLnBrk="1" hangingPunct="1">
              <a:buSzTx/>
              <a:buFont typeface="Wingdings" charset="0"/>
              <a:buChar char="§"/>
              <a:defRPr/>
            </a:pPr>
            <a:r>
              <a:rPr lang="en-US" sz="2400" dirty="0"/>
              <a:t>typically &lt; msec</a:t>
            </a:r>
          </a:p>
        </p:txBody>
      </p:sp>
      <p:sp>
        <p:nvSpPr>
          <p:cNvPr id="110627" name="Rectangle 58"/>
          <p:cNvSpPr>
            <a:spLocks noChangeArrowheads="1"/>
          </p:cNvSpPr>
          <p:nvPr/>
        </p:nvSpPr>
        <p:spPr bwMode="auto">
          <a:xfrm>
            <a:off x="4802188" y="4492625"/>
            <a:ext cx="38100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indent="-344488">
              <a:lnSpc>
                <a:spcPct val="85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800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queue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972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1-</a:t>
            </a:r>
            <a:fld id="{58322B97-AAA8-4C63-8368-F51B0724D872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97287" name="Group 70"/>
          <p:cNvGrpSpPr>
            <a:grpSpLocks/>
          </p:cNvGrpSpPr>
          <p:nvPr/>
        </p:nvGrpSpPr>
        <p:grpSpPr bwMode="auto">
          <a:xfrm>
            <a:off x="1743075" y="1249363"/>
            <a:ext cx="5894388" cy="2935287"/>
            <a:chOff x="1743075" y="1249363"/>
            <a:chExt cx="5894066" cy="2935287"/>
          </a:xfrm>
        </p:grpSpPr>
        <p:sp>
          <p:nvSpPr>
            <p:cNvPr id="97288" name="Line 24"/>
            <p:cNvSpPr>
              <a:spLocks noChangeShapeType="1"/>
            </p:cNvSpPr>
            <p:nvPr/>
          </p:nvSpPr>
          <p:spPr bwMode="auto">
            <a:xfrm>
              <a:off x="2620963" y="1857375"/>
              <a:ext cx="741362" cy="35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289" name="Group 347"/>
            <p:cNvGrpSpPr>
              <a:grpSpLocks/>
            </p:cNvGrpSpPr>
            <p:nvPr/>
          </p:nvGrpSpPr>
          <p:grpSpPr bwMode="auto">
            <a:xfrm>
              <a:off x="3336378" y="1905474"/>
              <a:ext cx="1162562" cy="715538"/>
              <a:chOff x="1871277" y="1576300"/>
              <a:chExt cx="1128371" cy="437861"/>
            </a:xfrm>
          </p:grpSpPr>
          <p:sp>
            <p:nvSpPr>
              <p:cNvPr id="113" name="Oval 112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1871723" y="1739212"/>
                <a:ext cx="1127812" cy="1165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5" name="Oval 114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159840" y="1673154"/>
                <a:ext cx="548499" cy="16126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120" name="Straight Connector 119"/>
              <p:cNvCxnSpPr>
                <a:cxnSpLocks noChangeShapeType="1"/>
                <a:endCxn id="11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121" name="Straight Connector 120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</p:spPr>
          </p:cxnSp>
        </p:grpSp>
        <p:sp>
          <p:nvSpPr>
            <p:cNvPr id="97290" name="Line 26"/>
            <p:cNvSpPr>
              <a:spLocks noChangeShapeType="1"/>
            </p:cNvSpPr>
            <p:nvPr/>
          </p:nvSpPr>
          <p:spPr bwMode="auto">
            <a:xfrm>
              <a:off x="4545013" y="2276475"/>
              <a:ext cx="1933575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1" name="Rectangle 29"/>
            <p:cNvSpPr>
              <a:spLocks noChangeArrowheads="1"/>
            </p:cNvSpPr>
            <p:nvPr/>
          </p:nvSpPr>
          <p:spPr bwMode="auto">
            <a:xfrm>
              <a:off x="5464175" y="2076450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292" name="Rectangle 30"/>
            <p:cNvSpPr>
              <a:spLocks noChangeArrowheads="1"/>
            </p:cNvSpPr>
            <p:nvPr/>
          </p:nvSpPr>
          <p:spPr bwMode="auto">
            <a:xfrm>
              <a:off x="4211638" y="2147888"/>
              <a:ext cx="147637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293" name="Rectangle 31"/>
            <p:cNvSpPr>
              <a:spLocks noChangeArrowheads="1"/>
            </p:cNvSpPr>
            <p:nvPr/>
          </p:nvSpPr>
          <p:spPr bwMode="auto">
            <a:xfrm>
              <a:off x="4373563" y="2147888"/>
              <a:ext cx="147637" cy="200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294" name="Line 35"/>
            <p:cNvSpPr>
              <a:spLocks noChangeShapeType="1"/>
            </p:cNvSpPr>
            <p:nvPr/>
          </p:nvSpPr>
          <p:spPr bwMode="auto">
            <a:xfrm flipV="1">
              <a:off x="6235700" y="1876425"/>
              <a:ext cx="366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5" name="Rectangle 38"/>
            <p:cNvSpPr>
              <a:spLocks noChangeArrowheads="1"/>
            </p:cNvSpPr>
            <p:nvPr/>
          </p:nvSpPr>
          <p:spPr bwMode="auto">
            <a:xfrm>
              <a:off x="4502150" y="2085975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296" name="Text Box 39"/>
            <p:cNvSpPr txBox="1">
              <a:spLocks noChangeArrowheads="1"/>
            </p:cNvSpPr>
            <p:nvPr/>
          </p:nvSpPr>
          <p:spPr bwMode="auto">
            <a:xfrm>
              <a:off x="4891088" y="1689100"/>
              <a:ext cx="1390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0000"/>
                  </a:solidFill>
                </a:rPr>
                <a:t>propagation</a:t>
              </a:r>
            </a:p>
          </p:txBody>
        </p:sp>
        <p:sp>
          <p:nvSpPr>
            <p:cNvPr id="97297" name="Line 40"/>
            <p:cNvSpPr>
              <a:spLocks noChangeShapeType="1"/>
            </p:cNvSpPr>
            <p:nvPr/>
          </p:nvSpPr>
          <p:spPr bwMode="auto">
            <a:xfrm rot="10800000">
              <a:off x="4645025" y="1876425"/>
              <a:ext cx="319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8" name="Text Box 43"/>
            <p:cNvSpPr txBox="1">
              <a:spLocks noChangeArrowheads="1"/>
            </p:cNvSpPr>
            <p:nvPr/>
          </p:nvSpPr>
          <p:spPr bwMode="auto">
            <a:xfrm>
              <a:off x="3127375" y="2803525"/>
              <a:ext cx="12890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CC0000"/>
                  </a:solidFill>
                </a:rPr>
                <a:t>nodal</a:t>
              </a:r>
            </a:p>
            <a:p>
              <a:pPr algn="ctr"/>
              <a:r>
                <a:rPr lang="en-US" sz="1800">
                  <a:solidFill>
                    <a:srgbClr val="CC0000"/>
                  </a:solidFill>
                </a:rPr>
                <a:t>processing</a:t>
              </a:r>
            </a:p>
          </p:txBody>
        </p:sp>
        <p:sp>
          <p:nvSpPr>
            <p:cNvPr id="97299" name="Line 44"/>
            <p:cNvSpPr>
              <a:spLocks noChangeShapeType="1"/>
            </p:cNvSpPr>
            <p:nvPr/>
          </p:nvSpPr>
          <p:spPr bwMode="auto">
            <a:xfrm rot="10800000">
              <a:off x="3378200" y="2847975"/>
              <a:ext cx="833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0" name="Line 45"/>
            <p:cNvSpPr>
              <a:spLocks noChangeShapeType="1"/>
            </p:cNvSpPr>
            <p:nvPr/>
          </p:nvSpPr>
          <p:spPr bwMode="auto">
            <a:xfrm rot="10800000" flipV="1">
              <a:off x="4187825" y="2609850"/>
              <a:ext cx="385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1" name="Text Box 46"/>
            <p:cNvSpPr txBox="1">
              <a:spLocks noChangeArrowheads="1"/>
            </p:cNvSpPr>
            <p:nvPr/>
          </p:nvSpPr>
          <p:spPr bwMode="auto">
            <a:xfrm>
              <a:off x="4595813" y="3060700"/>
              <a:ext cx="10053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CC0000"/>
                  </a:solidFill>
                </a:rPr>
                <a:t>queuing</a:t>
              </a:r>
              <a:endParaRPr lang="en-US" sz="1800" dirty="0">
                <a:solidFill>
                  <a:srgbClr val="CC0000"/>
                </a:solidFill>
              </a:endParaRPr>
            </a:p>
          </p:txBody>
        </p:sp>
        <p:sp>
          <p:nvSpPr>
            <p:cNvPr id="97302" name="Line 47"/>
            <p:cNvSpPr>
              <a:spLocks noChangeShapeType="1"/>
            </p:cNvSpPr>
            <p:nvPr/>
          </p:nvSpPr>
          <p:spPr bwMode="auto">
            <a:xfrm rot="10800000">
              <a:off x="4349750" y="2609850"/>
              <a:ext cx="595313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3" name="Rectangle 3"/>
            <p:cNvSpPr>
              <a:spLocks noChangeArrowheads="1"/>
            </p:cNvSpPr>
            <p:nvPr/>
          </p:nvSpPr>
          <p:spPr bwMode="auto">
            <a:xfrm>
              <a:off x="2116138" y="3630613"/>
              <a:ext cx="4943475" cy="5540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285750" indent="-285750" eaLnBrk="1" hangingPunct="1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None/>
              </a:pPr>
              <a:r>
                <a:rPr lang="en-US" i="1">
                  <a:solidFill>
                    <a:srgbClr val="000000"/>
                  </a:solidFill>
                  <a:latin typeface="Gill Sans MT" pitchFamily="34" charset="0"/>
                </a:rPr>
                <a:t>d</a:t>
              </a:r>
              <a:r>
                <a:rPr lang="en-US" baseline="-25000">
                  <a:solidFill>
                    <a:srgbClr val="000000"/>
                  </a:solidFill>
                  <a:latin typeface="Gill Sans MT" pitchFamily="34" charset="0"/>
                </a:rPr>
                <a:t>nodal</a:t>
              </a: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 = </a:t>
              </a:r>
              <a:r>
                <a:rPr lang="en-US" i="1">
                  <a:solidFill>
                    <a:srgbClr val="000000"/>
                  </a:solidFill>
                  <a:latin typeface="Gill Sans MT" pitchFamily="34" charset="0"/>
                </a:rPr>
                <a:t>d</a:t>
              </a:r>
              <a:r>
                <a:rPr lang="en-US" baseline="-25000">
                  <a:solidFill>
                    <a:srgbClr val="000000"/>
                  </a:solidFill>
                  <a:latin typeface="Gill Sans MT" pitchFamily="34" charset="0"/>
                </a:rPr>
                <a:t>proc</a:t>
              </a: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 + </a:t>
              </a:r>
              <a:r>
                <a:rPr lang="en-US" i="1">
                  <a:solidFill>
                    <a:srgbClr val="000000"/>
                  </a:solidFill>
                  <a:latin typeface="Gill Sans MT" pitchFamily="34" charset="0"/>
                </a:rPr>
                <a:t>d</a:t>
              </a:r>
              <a:r>
                <a:rPr lang="en-US" baseline="-25000">
                  <a:solidFill>
                    <a:srgbClr val="000000"/>
                  </a:solidFill>
                  <a:latin typeface="Gill Sans MT" pitchFamily="34" charset="0"/>
                </a:rPr>
                <a:t>queue</a:t>
              </a: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 + </a:t>
              </a:r>
              <a:r>
                <a:rPr lang="en-US" i="1">
                  <a:solidFill>
                    <a:srgbClr val="000000"/>
                  </a:solidFill>
                  <a:latin typeface="Gill Sans MT" pitchFamily="34" charset="0"/>
                </a:rPr>
                <a:t>d</a:t>
              </a:r>
              <a:r>
                <a:rPr lang="en-US" baseline="-25000">
                  <a:solidFill>
                    <a:srgbClr val="000000"/>
                  </a:solidFill>
                  <a:latin typeface="Gill Sans MT" pitchFamily="34" charset="0"/>
                </a:rPr>
                <a:t>trans</a:t>
              </a: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 +  </a:t>
              </a:r>
              <a:r>
                <a:rPr lang="en-US" i="1">
                  <a:solidFill>
                    <a:srgbClr val="000000"/>
                  </a:solidFill>
                  <a:latin typeface="Gill Sans MT" pitchFamily="34" charset="0"/>
                </a:rPr>
                <a:t>d</a:t>
              </a:r>
              <a:r>
                <a:rPr lang="en-US" baseline="-25000">
                  <a:solidFill>
                    <a:srgbClr val="000000"/>
                  </a:solidFill>
                  <a:latin typeface="Gill Sans MT" pitchFamily="34" charset="0"/>
                </a:rPr>
                <a:t>prop</a:t>
              </a:r>
              <a:endParaRPr lang="en-US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97304" name="Line 25"/>
            <p:cNvSpPr>
              <a:spLocks noChangeShapeType="1"/>
            </p:cNvSpPr>
            <p:nvPr/>
          </p:nvSpPr>
          <p:spPr bwMode="auto">
            <a:xfrm flipV="1">
              <a:off x="2619083" y="2397124"/>
              <a:ext cx="735306" cy="549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5" name="Rectangle 32"/>
            <p:cNvSpPr>
              <a:spLocks noChangeArrowheads="1"/>
            </p:cNvSpPr>
            <p:nvPr/>
          </p:nvSpPr>
          <p:spPr bwMode="auto">
            <a:xfrm>
              <a:off x="3159125" y="2047875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306" name="Line 33"/>
            <p:cNvSpPr>
              <a:spLocks noChangeShapeType="1"/>
            </p:cNvSpPr>
            <p:nvPr/>
          </p:nvSpPr>
          <p:spPr bwMode="auto">
            <a:xfrm>
              <a:off x="3109913" y="1984375"/>
              <a:ext cx="211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7" name="Text Box 36"/>
            <p:cNvSpPr txBox="1">
              <a:spLocks noChangeArrowheads="1"/>
            </p:cNvSpPr>
            <p:nvPr/>
          </p:nvSpPr>
          <p:spPr bwMode="auto">
            <a:xfrm>
              <a:off x="1743075" y="1541463"/>
              <a:ext cx="40267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97308" name="Text Box 37"/>
            <p:cNvSpPr txBox="1">
              <a:spLocks noChangeArrowheads="1"/>
            </p:cNvSpPr>
            <p:nvPr/>
          </p:nvSpPr>
          <p:spPr bwMode="auto">
            <a:xfrm>
              <a:off x="1919288" y="2493963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grpSp>
          <p:nvGrpSpPr>
            <p:cNvPr id="97309" name="Group 66"/>
            <p:cNvGrpSpPr>
              <a:grpSpLocks/>
            </p:cNvGrpSpPr>
            <p:nvPr/>
          </p:nvGrpSpPr>
          <p:grpSpPr bwMode="auto">
            <a:xfrm>
              <a:off x="1893888" y="1541463"/>
              <a:ext cx="779462" cy="679450"/>
              <a:chOff x="-44" y="1473"/>
              <a:chExt cx="981" cy="1105"/>
            </a:xfrm>
          </p:grpSpPr>
          <p:pic>
            <p:nvPicPr>
              <p:cNvPr id="97327" name="Picture 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7328" name="Freeform 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7310" name="Group 69"/>
            <p:cNvGrpSpPr>
              <a:grpSpLocks/>
            </p:cNvGrpSpPr>
            <p:nvPr/>
          </p:nvGrpSpPr>
          <p:grpSpPr bwMode="auto">
            <a:xfrm>
              <a:off x="1943685" y="2548431"/>
              <a:ext cx="779463" cy="679450"/>
              <a:chOff x="-44" y="1473"/>
              <a:chExt cx="981" cy="1105"/>
            </a:xfrm>
          </p:grpSpPr>
          <p:pic>
            <p:nvPicPr>
              <p:cNvPr id="97325" name="Picture 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7326" name="Freeform 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7311" name="Text Box 41"/>
            <p:cNvSpPr txBox="1">
              <a:spLocks noChangeArrowheads="1"/>
            </p:cNvSpPr>
            <p:nvPr/>
          </p:nvSpPr>
          <p:spPr bwMode="auto">
            <a:xfrm>
              <a:off x="2987675" y="1249363"/>
              <a:ext cx="1466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0000"/>
                  </a:solidFill>
                </a:rPr>
                <a:t>transmission</a:t>
              </a:r>
            </a:p>
          </p:txBody>
        </p:sp>
        <p:sp>
          <p:nvSpPr>
            <p:cNvPr id="97312" name="Line 42"/>
            <p:cNvSpPr>
              <a:spLocks noChangeShapeType="1"/>
            </p:cNvSpPr>
            <p:nvPr/>
          </p:nvSpPr>
          <p:spPr bwMode="auto">
            <a:xfrm rot="10800000" flipH="1" flipV="1">
              <a:off x="4038600" y="1517650"/>
              <a:ext cx="52863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313" name="Group 347"/>
            <p:cNvGrpSpPr>
              <a:grpSpLocks/>
            </p:cNvGrpSpPr>
            <p:nvPr/>
          </p:nvGrpSpPr>
          <p:grpSpPr bwMode="auto">
            <a:xfrm>
              <a:off x="6474579" y="1949848"/>
              <a:ext cx="1162562" cy="715538"/>
              <a:chOff x="1871277" y="1576300"/>
              <a:chExt cx="1128371" cy="437861"/>
            </a:xfrm>
          </p:grpSpPr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1871836" y="1739259"/>
                <a:ext cx="1127812" cy="1165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 bwMode="auto">
              <a:xfrm>
                <a:off x="2159951" y="1673201"/>
                <a:ext cx="548499" cy="16126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107" name="Straight Connector 106"/>
              <p:cNvCxnSpPr>
                <a:cxnSpLocks noChangeShapeType="1"/>
                <a:endCxn id="10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108" name="Straight Connector 107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9939" dir="5400000" algn="tl" rotWithShape="0">
                  <a:srgbClr val="808080">
                    <a:alpha val="37999"/>
                  </a:srgbClr>
                </a:outerShdw>
              </a:effectLst>
            </p:spPr>
          </p:cxnSp>
        </p:grpSp>
        <p:sp>
          <p:nvSpPr>
            <p:cNvPr id="97314" name="Rectangle 31"/>
            <p:cNvSpPr>
              <a:spLocks noChangeArrowheads="1"/>
            </p:cNvSpPr>
            <p:nvPr/>
          </p:nvSpPr>
          <p:spPr bwMode="auto">
            <a:xfrm>
              <a:off x="2722387" y="2704007"/>
              <a:ext cx="139765" cy="18519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315" name="Line 33"/>
            <p:cNvSpPr>
              <a:spLocks noChangeShapeType="1"/>
            </p:cNvSpPr>
            <p:nvPr/>
          </p:nvSpPr>
          <p:spPr bwMode="auto">
            <a:xfrm flipV="1">
              <a:off x="2897708" y="2673625"/>
              <a:ext cx="219668" cy="161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t>Introduction</a:t>
            </a:r>
          </a:p>
        </p:txBody>
      </p:sp>
      <p:sp>
        <p:nvSpPr>
          <p:cNvPr id="112642" name="Rectangle 3"/>
          <p:cNvSpPr>
            <a:spLocks noChangeArrowheads="1"/>
          </p:cNvSpPr>
          <p:nvPr/>
        </p:nvSpPr>
        <p:spPr bwMode="auto">
          <a:xfrm>
            <a:off x="627063" y="4459288"/>
            <a:ext cx="3810000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trans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link 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bandwidth (bps)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i="1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trans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4735513" y="4467225"/>
            <a:ext cx="41529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prop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propagation delay: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propagation speed (~2x10</a:t>
            </a:r>
            <a:r>
              <a:rPr lang="en-US" sz="2000" baseline="30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prop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pic>
        <p:nvPicPr>
          <p:cNvPr id="99332" name="Picture 6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855663"/>
            <a:ext cx="67373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3" name="Rectangle 2"/>
          <p:cNvSpPr>
            <a:spLocks noChangeArrowheads="1"/>
          </p:cNvSpPr>
          <p:nvPr/>
        </p:nvSpPr>
        <p:spPr bwMode="auto">
          <a:xfrm>
            <a:off x="452438" y="200025"/>
            <a:ext cx="77724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Four sources of packet delay</a:t>
            </a:r>
            <a:endParaRPr lang="en-US" sz="48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993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1-</a:t>
            </a:r>
            <a:fld id="{7F19F133-B548-43D4-8907-B4CE49798078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9335" name="TextBox 1"/>
          <p:cNvSpPr txBox="1">
            <a:spLocks noChangeArrowheads="1"/>
          </p:cNvSpPr>
          <p:nvPr/>
        </p:nvSpPr>
        <p:spPr bwMode="auto">
          <a:xfrm>
            <a:off x="503238" y="6370638"/>
            <a:ext cx="64309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Check out the Java applet for an interactive animation on trans vs. prop delay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074863" y="5413375"/>
            <a:ext cx="2692400" cy="701675"/>
            <a:chOff x="2271473" y="5377200"/>
            <a:chExt cx="2692148" cy="701675"/>
          </a:xfrm>
        </p:grpSpPr>
        <p:sp>
          <p:nvSpPr>
            <p:cNvPr id="99388" name="Text Box 62"/>
            <p:cNvSpPr txBox="1">
              <a:spLocks noChangeArrowheads="1"/>
            </p:cNvSpPr>
            <p:nvPr/>
          </p:nvSpPr>
          <p:spPr bwMode="auto">
            <a:xfrm>
              <a:off x="2598578" y="5377200"/>
              <a:ext cx="21050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i="1">
                  <a:solidFill>
                    <a:srgbClr val="CC0000"/>
                  </a:solidFill>
                </a:rPr>
                <a:t>d</a:t>
              </a:r>
              <a:r>
                <a:rPr lang="en-US" sz="2000" baseline="-25000">
                  <a:solidFill>
                    <a:srgbClr val="CC0000"/>
                  </a:solidFill>
                </a:rPr>
                <a:t>trans </a:t>
              </a:r>
              <a:r>
                <a:rPr lang="en-US" sz="2000">
                  <a:solidFill>
                    <a:srgbClr val="CC0000"/>
                  </a:solidFill>
                </a:rPr>
                <a:t>and </a:t>
              </a:r>
              <a:r>
                <a:rPr lang="en-US" sz="2000" i="1">
                  <a:solidFill>
                    <a:srgbClr val="CC0000"/>
                  </a:solidFill>
                </a:rPr>
                <a:t>d</a:t>
              </a:r>
              <a:r>
                <a:rPr lang="en-US" sz="2000" baseline="-25000">
                  <a:solidFill>
                    <a:srgbClr val="CC0000"/>
                  </a:solidFill>
                </a:rPr>
                <a:t>prop</a:t>
              </a:r>
            </a:p>
            <a:p>
              <a:pPr algn="ctr"/>
              <a:r>
                <a:rPr lang="en-US" sz="2000" i="1">
                  <a:solidFill>
                    <a:srgbClr val="CC0000"/>
                  </a:solidFill>
                </a:rPr>
                <a:t>very </a:t>
              </a:r>
              <a:r>
                <a:rPr lang="en-US" sz="2000">
                  <a:solidFill>
                    <a:srgbClr val="CC0000"/>
                  </a:solidFill>
                </a:rPr>
                <a:t>different</a:t>
              </a:r>
            </a:p>
          </p:txBody>
        </p:sp>
        <p:cxnSp>
          <p:nvCxnSpPr>
            <p:cNvPr id="99389" name="Straight Arrow Connector 3"/>
            <p:cNvCxnSpPr>
              <a:cxnSpLocks noChangeShapeType="1"/>
            </p:cNvCxnSpPr>
            <p:nvPr/>
          </p:nvCxnSpPr>
          <p:spPr bwMode="auto">
            <a:xfrm>
              <a:off x="2271473" y="5616983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</p:spPr>
        </p:cxnSp>
        <p:cxnSp>
          <p:nvCxnSpPr>
            <p:cNvPr id="99390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4409173" y="5608388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</p:spPr>
        </p:cxnSp>
      </p:grpSp>
      <p:sp>
        <p:nvSpPr>
          <p:cNvPr id="99337" name="TextBox 1"/>
          <p:cNvSpPr txBox="1">
            <a:spLocks noChangeArrowheads="1"/>
          </p:cNvSpPr>
          <p:nvPr/>
        </p:nvSpPr>
        <p:spPr bwMode="auto">
          <a:xfrm>
            <a:off x="511175" y="6145213"/>
            <a:ext cx="9147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* Check out the online interactive exercises for more examples: h</a:t>
            </a:r>
            <a:r>
              <a:rPr lang="en-US" sz="1200"/>
              <a:t>ttp://gaia.cs.umass.edu/kurose_ross/interactive/</a:t>
            </a:r>
          </a:p>
        </p:txBody>
      </p:sp>
      <p:sp>
        <p:nvSpPr>
          <p:cNvPr id="99338" name="Line 24"/>
          <p:cNvSpPr>
            <a:spLocks noChangeShapeType="1"/>
          </p:cNvSpPr>
          <p:nvPr/>
        </p:nvSpPr>
        <p:spPr bwMode="auto">
          <a:xfrm>
            <a:off x="2620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39" name="Group 347"/>
          <p:cNvGrpSpPr>
            <a:grpSpLocks/>
          </p:cNvGrpSpPr>
          <p:nvPr/>
        </p:nvGrpSpPr>
        <p:grpSpPr bwMode="auto">
          <a:xfrm>
            <a:off x="3336925" y="1905000"/>
            <a:ext cx="1162050" cy="715963"/>
            <a:chOff x="1871277" y="1576300"/>
            <a:chExt cx="1128371" cy="437861"/>
          </a:xfrm>
        </p:grpSpPr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94" name="Straight Connector 93"/>
            <p:cNvCxnSpPr>
              <a:cxnSpLocks noChangeShapeType="1"/>
              <a:endCxn id="8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99340" name="Line 26"/>
          <p:cNvSpPr>
            <a:spLocks noChangeShapeType="1"/>
          </p:cNvSpPr>
          <p:nvPr/>
        </p:nvSpPr>
        <p:spPr bwMode="auto">
          <a:xfrm>
            <a:off x="4545013" y="22764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Rectangle 29"/>
          <p:cNvSpPr>
            <a:spLocks noChangeArrowheads="1"/>
          </p:cNvSpPr>
          <p:nvPr/>
        </p:nvSpPr>
        <p:spPr bwMode="auto">
          <a:xfrm>
            <a:off x="5464175" y="20764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2" name="Rectangle 30"/>
          <p:cNvSpPr>
            <a:spLocks noChangeArrowheads="1"/>
          </p:cNvSpPr>
          <p:nvPr/>
        </p:nvSpPr>
        <p:spPr bwMode="auto">
          <a:xfrm>
            <a:off x="4211638" y="21478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3" name="Rectangle 31"/>
          <p:cNvSpPr>
            <a:spLocks noChangeArrowheads="1"/>
          </p:cNvSpPr>
          <p:nvPr/>
        </p:nvSpPr>
        <p:spPr bwMode="auto">
          <a:xfrm>
            <a:off x="4373563" y="2147888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4" name="Line 35"/>
          <p:cNvSpPr>
            <a:spLocks noChangeShapeType="1"/>
          </p:cNvSpPr>
          <p:nvPr/>
        </p:nvSpPr>
        <p:spPr bwMode="auto">
          <a:xfrm flipV="1">
            <a:off x="6235700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Rectangle 38"/>
          <p:cNvSpPr>
            <a:spLocks noChangeArrowheads="1"/>
          </p:cNvSpPr>
          <p:nvPr/>
        </p:nvSpPr>
        <p:spPr bwMode="auto">
          <a:xfrm>
            <a:off x="4502150" y="20859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46" name="Text Box 39"/>
          <p:cNvSpPr txBox="1">
            <a:spLocks noChangeArrowheads="1"/>
          </p:cNvSpPr>
          <p:nvPr/>
        </p:nvSpPr>
        <p:spPr bwMode="auto">
          <a:xfrm>
            <a:off x="4891088" y="16891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propagation</a:t>
            </a:r>
          </a:p>
        </p:txBody>
      </p:sp>
      <p:sp>
        <p:nvSpPr>
          <p:cNvPr id="99347" name="Line 40"/>
          <p:cNvSpPr>
            <a:spLocks noChangeShapeType="1"/>
          </p:cNvSpPr>
          <p:nvPr/>
        </p:nvSpPr>
        <p:spPr bwMode="auto">
          <a:xfrm rot="10800000">
            <a:off x="4645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43"/>
          <p:cNvSpPr txBox="1">
            <a:spLocks noChangeArrowheads="1"/>
          </p:cNvSpPr>
          <p:nvPr/>
        </p:nvSpPr>
        <p:spPr bwMode="auto">
          <a:xfrm>
            <a:off x="3127375" y="2803525"/>
            <a:ext cx="128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0000"/>
                </a:solidFill>
              </a:rPr>
              <a:t>nodal</a:t>
            </a:r>
          </a:p>
          <a:p>
            <a:pPr algn="ctr"/>
            <a:r>
              <a:rPr lang="en-US" sz="1800">
                <a:solidFill>
                  <a:srgbClr val="CC0000"/>
                </a:solidFill>
              </a:rPr>
              <a:t>processing</a:t>
            </a:r>
          </a:p>
        </p:txBody>
      </p:sp>
      <p:sp>
        <p:nvSpPr>
          <p:cNvPr id="99349" name="Line 44"/>
          <p:cNvSpPr>
            <a:spLocks noChangeShapeType="1"/>
          </p:cNvSpPr>
          <p:nvPr/>
        </p:nvSpPr>
        <p:spPr bwMode="auto">
          <a:xfrm rot="10800000">
            <a:off x="3378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0" name="Line 45"/>
          <p:cNvSpPr>
            <a:spLocks noChangeShapeType="1"/>
          </p:cNvSpPr>
          <p:nvPr/>
        </p:nvSpPr>
        <p:spPr bwMode="auto">
          <a:xfrm rot="10800000" flipV="1">
            <a:off x="4187825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1" name="Text Box 46"/>
          <p:cNvSpPr txBox="1">
            <a:spLocks noChangeArrowheads="1"/>
          </p:cNvSpPr>
          <p:nvPr/>
        </p:nvSpPr>
        <p:spPr bwMode="auto">
          <a:xfrm>
            <a:off x="4595813" y="30607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queueing</a:t>
            </a:r>
          </a:p>
        </p:txBody>
      </p:sp>
      <p:sp>
        <p:nvSpPr>
          <p:cNvPr id="99352" name="Line 47"/>
          <p:cNvSpPr>
            <a:spLocks noChangeShapeType="1"/>
          </p:cNvSpPr>
          <p:nvPr/>
        </p:nvSpPr>
        <p:spPr bwMode="auto">
          <a:xfrm rot="10800000">
            <a:off x="4349750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Rectangle 3"/>
          <p:cNvSpPr>
            <a:spLocks noChangeArrowheads="1"/>
          </p:cNvSpPr>
          <p:nvPr/>
        </p:nvSpPr>
        <p:spPr bwMode="auto">
          <a:xfrm>
            <a:off x="2116138" y="3630613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nodal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=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proc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queue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trans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+  </a:t>
            </a:r>
            <a:r>
              <a:rPr 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prop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9354" name="Line 25"/>
          <p:cNvSpPr>
            <a:spLocks noChangeShapeType="1"/>
          </p:cNvSpPr>
          <p:nvPr/>
        </p:nvSpPr>
        <p:spPr bwMode="auto">
          <a:xfrm flipV="1">
            <a:off x="2619375" y="2397125"/>
            <a:ext cx="73501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5" name="Rectangle 32"/>
          <p:cNvSpPr>
            <a:spLocks noChangeArrowheads="1"/>
          </p:cNvSpPr>
          <p:nvPr/>
        </p:nvSpPr>
        <p:spPr bwMode="auto">
          <a:xfrm>
            <a:off x="3159125" y="20478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56" name="Line 33"/>
          <p:cNvSpPr>
            <a:spLocks noChangeShapeType="1"/>
          </p:cNvSpPr>
          <p:nvPr/>
        </p:nvSpPr>
        <p:spPr bwMode="auto">
          <a:xfrm>
            <a:off x="3109913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7" name="Text Box 36"/>
          <p:cNvSpPr txBox="1">
            <a:spLocks noChangeArrowheads="1"/>
          </p:cNvSpPr>
          <p:nvPr/>
        </p:nvSpPr>
        <p:spPr bwMode="auto">
          <a:xfrm>
            <a:off x="1743075" y="1541463"/>
            <a:ext cx="403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9358" name="Text Box 37"/>
          <p:cNvSpPr txBox="1">
            <a:spLocks noChangeArrowheads="1"/>
          </p:cNvSpPr>
          <p:nvPr/>
        </p:nvSpPr>
        <p:spPr bwMode="auto">
          <a:xfrm>
            <a:off x="1919288" y="24939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grpSp>
        <p:nvGrpSpPr>
          <p:cNvPr id="99359" name="Group 66"/>
          <p:cNvGrpSpPr>
            <a:grpSpLocks/>
          </p:cNvGrpSpPr>
          <p:nvPr/>
        </p:nvGrpSpPr>
        <p:grpSpPr bwMode="auto">
          <a:xfrm>
            <a:off x="1893888" y="1541463"/>
            <a:ext cx="779462" cy="679450"/>
            <a:chOff x="-44" y="1473"/>
            <a:chExt cx="981" cy="1105"/>
          </a:xfrm>
        </p:grpSpPr>
        <p:pic>
          <p:nvPicPr>
            <p:cNvPr id="99377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9378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9360" name="Group 69"/>
          <p:cNvGrpSpPr>
            <a:grpSpLocks/>
          </p:cNvGrpSpPr>
          <p:nvPr/>
        </p:nvGrpSpPr>
        <p:grpSpPr bwMode="auto">
          <a:xfrm>
            <a:off x="1943100" y="2547938"/>
            <a:ext cx="779463" cy="679450"/>
            <a:chOff x="-44" y="1473"/>
            <a:chExt cx="981" cy="1105"/>
          </a:xfrm>
        </p:grpSpPr>
        <p:pic>
          <p:nvPicPr>
            <p:cNvPr id="99375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9376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9361" name="Text Box 41"/>
          <p:cNvSpPr txBox="1">
            <a:spLocks noChangeArrowheads="1"/>
          </p:cNvSpPr>
          <p:nvPr/>
        </p:nvSpPr>
        <p:spPr bwMode="auto">
          <a:xfrm>
            <a:off x="2987675" y="124936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transmission</a:t>
            </a:r>
          </a:p>
        </p:txBody>
      </p:sp>
      <p:sp>
        <p:nvSpPr>
          <p:cNvPr id="99362" name="Line 42"/>
          <p:cNvSpPr>
            <a:spLocks noChangeShapeType="1"/>
          </p:cNvSpPr>
          <p:nvPr/>
        </p:nvSpPr>
        <p:spPr bwMode="auto">
          <a:xfrm rot="10800000" flipH="1" flipV="1">
            <a:off x="4038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63" name="Group 347"/>
          <p:cNvGrpSpPr>
            <a:grpSpLocks/>
          </p:cNvGrpSpPr>
          <p:nvPr/>
        </p:nvGrpSpPr>
        <p:grpSpPr bwMode="auto">
          <a:xfrm>
            <a:off x="6473825" y="1949450"/>
            <a:ext cx="1163638" cy="715963"/>
            <a:chOff x="1871277" y="1576300"/>
            <a:chExt cx="1128371" cy="437860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 flipV="1">
              <a:off x="1874446" y="1694640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871277" y="1739405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2159143" y="1673386"/>
              <a:ext cx="549561" cy="1611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84" name="Straight Connector 83"/>
            <p:cNvCxnSpPr>
              <a:cxnSpLocks noChangeShapeType="1"/>
              <a:endCxn id="7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99364" name="Rectangle 31"/>
          <p:cNvSpPr>
            <a:spLocks noChangeArrowheads="1"/>
          </p:cNvSpPr>
          <p:nvPr/>
        </p:nvSpPr>
        <p:spPr bwMode="auto">
          <a:xfrm>
            <a:off x="2722563" y="2703513"/>
            <a:ext cx="139700" cy="1857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365" name="Line 33"/>
          <p:cNvSpPr>
            <a:spLocks noChangeShapeType="1"/>
          </p:cNvSpPr>
          <p:nvPr/>
        </p:nvSpPr>
        <p:spPr bwMode="auto">
          <a:xfrm flipV="1">
            <a:off x="2897188" y="2673350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05474" name="Picture 60" descr="queueDel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3200" y="852488"/>
            <a:ext cx="496887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9588" y="1806575"/>
            <a:ext cx="3810000" cy="1781175"/>
          </a:xfrm>
        </p:spPr>
        <p:txBody>
          <a:bodyPr/>
          <a:lstStyle/>
          <a:p>
            <a:pPr marL="231775" indent="-231775" eaLnBrk="1" hangingPunct="1"/>
            <a:r>
              <a:rPr lang="en-US" sz="2400" i="1" smtClean="0">
                <a:ea typeface="ＭＳ Ｐゴシック" pitchFamily="34" charset="-128"/>
              </a:rPr>
              <a:t>R:</a:t>
            </a:r>
            <a:r>
              <a:rPr lang="en-US" sz="2400" smtClean="0">
                <a:ea typeface="ＭＳ Ｐゴシック" pitchFamily="34" charset="-128"/>
              </a:rPr>
              <a:t> link bandwidth (bps)</a:t>
            </a:r>
          </a:p>
          <a:p>
            <a:pPr marL="231775" indent="-231775" eaLnBrk="1" hangingPunct="1"/>
            <a:r>
              <a:rPr lang="en-US" sz="2400" i="1" smtClean="0">
                <a:ea typeface="ＭＳ Ｐゴシック" pitchFamily="34" charset="-128"/>
              </a:rPr>
              <a:t>L:</a:t>
            </a:r>
            <a:r>
              <a:rPr lang="en-US" sz="2400" smtClean="0">
                <a:ea typeface="ＭＳ Ｐゴシック" pitchFamily="34" charset="-128"/>
              </a:rPr>
              <a:t> packet length (bits)</a:t>
            </a:r>
          </a:p>
          <a:p>
            <a:pPr marL="231775" indent="-231775" eaLnBrk="1" hangingPunct="1"/>
            <a:r>
              <a:rPr lang="en-US" sz="2400" smtClean="0">
                <a:ea typeface="ＭＳ Ｐゴシック" pitchFamily="34" charset="-128"/>
              </a:rPr>
              <a:t>a: average packet arrival rate</a:t>
            </a:r>
          </a:p>
        </p:txBody>
      </p:sp>
      <p:sp>
        <p:nvSpPr>
          <p:cNvPr id="105476" name="Rectangle 61"/>
          <p:cNvSpPr>
            <a:spLocks noChangeArrowheads="1"/>
          </p:cNvSpPr>
          <p:nvPr/>
        </p:nvSpPr>
        <p:spPr bwMode="auto">
          <a:xfrm>
            <a:off x="4187825" y="3451225"/>
            <a:ext cx="3810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traffic intensity </a:t>
            </a:r>
          </a:p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= </a:t>
            </a:r>
            <a:r>
              <a:rPr lang="en-US" sz="2000" i="1">
                <a:solidFill>
                  <a:srgbClr val="000099"/>
                </a:solidFill>
              </a:rPr>
              <a:t>La/R</a:t>
            </a:r>
          </a:p>
        </p:txBody>
      </p:sp>
      <p:sp>
        <p:nvSpPr>
          <p:cNvPr id="118790" name="Rectangle 62"/>
          <p:cNvSpPr>
            <a:spLocks noChangeArrowheads="1"/>
          </p:cNvSpPr>
          <p:nvPr/>
        </p:nvSpPr>
        <p:spPr bwMode="auto">
          <a:xfrm>
            <a:off x="511175" y="4113213"/>
            <a:ext cx="69723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i="1" dirty="0">
                <a:latin typeface="Gill Sans MT" pitchFamily="34" charset="0"/>
              </a:rPr>
              <a:t>La/R</a:t>
            </a:r>
            <a:r>
              <a:rPr lang="en-US" dirty="0">
                <a:latin typeface="Gill Sans MT" pitchFamily="34" charset="0"/>
              </a:rPr>
              <a:t> ~ 0: avg. </a:t>
            </a:r>
            <a:r>
              <a:rPr lang="en-US" dirty="0" err="1">
                <a:latin typeface="Gill Sans MT" pitchFamily="34" charset="0"/>
              </a:rPr>
              <a:t>queueing</a:t>
            </a:r>
            <a:r>
              <a:rPr lang="en-US" dirty="0">
                <a:latin typeface="Gill Sans MT" pitchFamily="34" charset="0"/>
              </a:rPr>
              <a:t> delay small</a:t>
            </a:r>
          </a:p>
          <a:p>
            <a:pPr marL="231775" indent="-231775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i="1" dirty="0">
                <a:latin typeface="Gill Sans MT" pitchFamily="34" charset="0"/>
              </a:rPr>
              <a:t>La/R </a:t>
            </a:r>
            <a:r>
              <a:rPr lang="en-US" dirty="0">
                <a:latin typeface="Gill Sans MT" pitchFamily="34" charset="0"/>
              </a:rPr>
              <a:t>-&gt; 1: avg. </a:t>
            </a:r>
            <a:r>
              <a:rPr lang="en-US" dirty="0" err="1">
                <a:latin typeface="Gill Sans MT" pitchFamily="34" charset="0"/>
              </a:rPr>
              <a:t>queueing</a:t>
            </a:r>
            <a:r>
              <a:rPr lang="en-US" dirty="0">
                <a:latin typeface="Gill Sans MT" pitchFamily="34" charset="0"/>
              </a:rPr>
              <a:t> delay large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i="1" dirty="0">
                <a:latin typeface="Gill Sans MT" pitchFamily="34" charset="0"/>
              </a:rPr>
              <a:t>La/R </a:t>
            </a:r>
            <a:r>
              <a:rPr lang="en-US" dirty="0">
                <a:latin typeface="Gill Sans MT" pitchFamily="34" charset="0"/>
              </a:rPr>
              <a:t>&gt; 1: more </a:t>
            </a:r>
            <a:r>
              <a:rPr lang="ja-JP" altLang="en-US">
                <a:latin typeface="Gill Sans MT" pitchFamily="34" charset="0"/>
              </a:rPr>
              <a:t>“</a:t>
            </a:r>
            <a:r>
              <a:rPr lang="en-US" altLang="ja-JP" dirty="0">
                <a:latin typeface="Gill Sans MT" pitchFamily="34" charset="0"/>
              </a:rPr>
              <a:t>work</a:t>
            </a:r>
            <a:r>
              <a:rPr lang="ja-JP" altLang="en-US">
                <a:latin typeface="Gill Sans MT" pitchFamily="34" charset="0"/>
              </a:rPr>
              <a:t>”</a:t>
            </a:r>
            <a:r>
              <a:rPr lang="en-US" altLang="ja-JP" dirty="0">
                <a:latin typeface="Gill Sans MT" pitchFamily="34" charset="0"/>
              </a:rPr>
              <a:t> arriving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dirty="0">
                <a:latin typeface="Gill Sans MT" pitchFamily="34" charset="0"/>
              </a:rPr>
              <a:t>   than can be serviced, average delay infinite!</a:t>
            </a:r>
          </a:p>
        </p:txBody>
      </p:sp>
      <p:sp>
        <p:nvSpPr>
          <p:cNvPr id="105478" name="Rectangle 61"/>
          <p:cNvSpPr>
            <a:spLocks noChangeArrowheads="1"/>
          </p:cNvSpPr>
          <p:nvPr/>
        </p:nvSpPr>
        <p:spPr bwMode="auto">
          <a:xfrm rot="-5400000">
            <a:off x="3596482" y="2180431"/>
            <a:ext cx="24336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average  queueing delay</a:t>
            </a:r>
          </a:p>
        </p:txBody>
      </p:sp>
      <p:pic>
        <p:nvPicPr>
          <p:cNvPr id="10547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3463" y="4935538"/>
            <a:ext cx="1546225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0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6800" y="4197350"/>
            <a:ext cx="148113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1" name="Text Box 15"/>
          <p:cNvSpPr txBox="1">
            <a:spLocks noChangeArrowheads="1"/>
          </p:cNvSpPr>
          <p:nvPr/>
        </p:nvSpPr>
        <p:spPr bwMode="auto">
          <a:xfrm>
            <a:off x="7554913" y="4141788"/>
            <a:ext cx="1074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La/R </a:t>
            </a:r>
            <a:r>
              <a:rPr lang="en-US" sz="1800"/>
              <a:t>~ 0</a:t>
            </a:r>
          </a:p>
        </p:txBody>
      </p:sp>
      <p:sp>
        <p:nvSpPr>
          <p:cNvPr id="105482" name="Text Box 16"/>
          <p:cNvSpPr txBox="1">
            <a:spLocks noChangeArrowheads="1"/>
          </p:cNvSpPr>
          <p:nvPr/>
        </p:nvSpPr>
        <p:spPr bwMode="auto">
          <a:xfrm>
            <a:off x="7885113" y="6110288"/>
            <a:ext cx="1195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La/R -&gt; 1</a:t>
            </a:r>
          </a:p>
        </p:txBody>
      </p:sp>
      <p:sp>
        <p:nvSpPr>
          <p:cNvPr id="105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8177ACE-3E7B-4A6F-8D52-002718577792}" type="slidenum">
              <a:rPr lang="en-US"/>
              <a:pPr/>
              <a:t>6</a:t>
            </a:fld>
            <a:endParaRPr lang="en-US"/>
          </a:p>
        </p:txBody>
      </p:sp>
      <p:sp>
        <p:nvSpPr>
          <p:cNvPr id="105484" name="TextBox 1"/>
          <p:cNvSpPr txBox="1">
            <a:spLocks noChangeArrowheads="1"/>
          </p:cNvSpPr>
          <p:nvPr/>
        </p:nvSpPr>
        <p:spPr bwMode="auto">
          <a:xfrm>
            <a:off x="493713" y="6348413"/>
            <a:ext cx="4695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* Check online interactive animation on queuing and loss</a:t>
            </a:r>
          </a:p>
        </p:txBody>
      </p:sp>
      <p:sp>
        <p:nvSpPr>
          <p:cNvPr id="105485" name="Rectangle 11"/>
          <p:cNvSpPr>
            <a:spLocks noChangeArrowheads="1"/>
          </p:cNvSpPr>
          <p:nvPr/>
        </p:nvSpPr>
        <p:spPr bwMode="auto">
          <a:xfrm>
            <a:off x="4500563" y="868363"/>
            <a:ext cx="1271587" cy="427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5486" name="Picture 18" descr="underline_bas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8150" y="917575"/>
            <a:ext cx="54848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123825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Queueing delay (revisited)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07522" name="Picture 9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" y="91122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8588"/>
            <a:ext cx="7772400" cy="1143000"/>
          </a:xfrm>
        </p:spPr>
        <p:txBody>
          <a:bodyPr/>
          <a:lstStyle/>
          <a:p>
            <a:pPr eaLnBrk="1" hangingPunct="1"/>
            <a:r>
              <a:rPr lang="ja-JP" altLang="en-US" sz="4000" smtClean="0">
                <a:ea typeface="ＭＳ Ｐゴシック" pitchFamily="34" charset="-128"/>
              </a:rPr>
              <a:t>“</a:t>
            </a:r>
            <a:r>
              <a:rPr lang="en-US" altLang="ja-JP" sz="4000" smtClean="0">
                <a:ea typeface="ＭＳ Ｐゴシック" pitchFamily="34" charset="-128"/>
              </a:rPr>
              <a:t>Real</a:t>
            </a:r>
            <a:r>
              <a:rPr lang="ja-JP" altLang="en-US" sz="4000" smtClean="0">
                <a:ea typeface="ＭＳ Ｐゴシック" pitchFamily="34" charset="-128"/>
              </a:rPr>
              <a:t>”</a:t>
            </a:r>
            <a:r>
              <a:rPr lang="en-US" altLang="ja-JP" sz="4000" smtClean="0">
                <a:ea typeface="ＭＳ Ｐゴシック" pitchFamily="34" charset="-128"/>
              </a:rPr>
              <a:t> Internet delays and routes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10752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70000"/>
            <a:ext cx="7772400" cy="3098800"/>
          </a:xfrm>
        </p:spPr>
        <p:txBody>
          <a:bodyPr/>
          <a:lstStyle/>
          <a:p>
            <a:pPr marL="287338" indent="-287338" eaLnBrk="1" hangingPunct="1"/>
            <a:r>
              <a:rPr lang="en-US" dirty="0" smtClean="0">
                <a:ea typeface="ＭＳ Ｐゴシック" pitchFamily="34" charset="-128"/>
              </a:rPr>
              <a:t>what do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real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Internet delay &amp; loss look like? </a:t>
            </a:r>
          </a:p>
          <a:p>
            <a:pPr marL="287338" indent="-287338" eaLnBrk="1" hangingPunct="1"/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traceroute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dirty="0" smtClean="0">
                <a:ea typeface="ＭＳ Ｐゴシック" pitchFamily="34" charset="-128"/>
                <a:cs typeface="Courier New" pitchFamily="49" charset="0"/>
              </a:rPr>
              <a:t>program: </a:t>
            </a:r>
            <a:r>
              <a:rPr lang="en-US" dirty="0" smtClean="0">
                <a:ea typeface="ＭＳ Ｐゴシック" pitchFamily="34" charset="-128"/>
              </a:rPr>
              <a:t>provides delay measurement from source to router along end-end Internet path towards destination.  For all </a:t>
            </a:r>
            <a:r>
              <a:rPr lang="en-US" i="1" dirty="0" err="1" smtClean="0">
                <a:ea typeface="ＭＳ Ｐゴシック" pitchFamily="34" charset="-128"/>
              </a:rPr>
              <a:t>i</a:t>
            </a:r>
            <a:r>
              <a:rPr lang="en-US" i="1" dirty="0" smtClean="0">
                <a:ea typeface="ＭＳ Ｐゴシック" pitchFamily="34" charset="-128"/>
              </a:rPr>
              <a:t>:</a:t>
            </a:r>
          </a:p>
          <a:p>
            <a:pPr marL="682625" lvl="1" indent="-225425" eaLnBrk="1" hangingPunct="1"/>
            <a:r>
              <a:rPr lang="en-US" dirty="0" smtClean="0">
                <a:ea typeface="Arial" pitchFamily="34" charset="0"/>
              </a:rPr>
              <a:t>sends three packets that will reach router </a:t>
            </a:r>
            <a:r>
              <a:rPr lang="en-US" i="1" dirty="0" err="1" smtClean="0">
                <a:ea typeface="Arial" pitchFamily="34" charset="0"/>
              </a:rPr>
              <a:t>i</a:t>
            </a:r>
            <a:r>
              <a:rPr lang="en-US" dirty="0" smtClean="0">
                <a:ea typeface="Arial" pitchFamily="34" charset="0"/>
              </a:rPr>
              <a:t> on path towards destination</a:t>
            </a:r>
          </a:p>
          <a:p>
            <a:pPr marL="682625" lvl="1" indent="-225425" eaLnBrk="1" hangingPunct="1"/>
            <a:r>
              <a:rPr lang="en-US" dirty="0" smtClean="0">
                <a:ea typeface="Arial" pitchFamily="34" charset="0"/>
              </a:rPr>
              <a:t>router </a:t>
            </a:r>
            <a:r>
              <a:rPr lang="en-US" i="1" dirty="0" err="1" smtClean="0">
                <a:ea typeface="Arial" pitchFamily="34" charset="0"/>
              </a:rPr>
              <a:t>i</a:t>
            </a:r>
            <a:r>
              <a:rPr lang="en-US" dirty="0" smtClean="0">
                <a:ea typeface="Arial" pitchFamily="34" charset="0"/>
              </a:rPr>
              <a:t> will return packets to sender</a:t>
            </a:r>
          </a:p>
          <a:p>
            <a:pPr marL="682625" lvl="1" indent="-225425" eaLnBrk="1" hangingPunct="1"/>
            <a:r>
              <a:rPr lang="en-US" dirty="0" smtClean="0">
                <a:ea typeface="Arial" pitchFamily="34" charset="0"/>
              </a:rPr>
              <a:t>sender times interval between transmission and reply.</a:t>
            </a:r>
            <a:endParaRPr lang="en-US" sz="2800" dirty="0" smtClean="0">
              <a:ea typeface="Arial" pitchFamily="34" charset="0"/>
            </a:endParaRPr>
          </a:p>
        </p:txBody>
      </p:sp>
      <p:sp>
        <p:nvSpPr>
          <p:cNvPr id="107525" name="Line 38"/>
          <p:cNvSpPr>
            <a:spLocks noChangeShapeType="1"/>
          </p:cNvSpPr>
          <p:nvPr/>
        </p:nvSpPr>
        <p:spPr bwMode="auto">
          <a:xfrm>
            <a:off x="1285875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Line 105"/>
          <p:cNvSpPr>
            <a:spLocks noChangeShapeType="1"/>
          </p:cNvSpPr>
          <p:nvPr/>
        </p:nvSpPr>
        <p:spPr bwMode="auto">
          <a:xfrm flipV="1">
            <a:off x="2079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7" name="Line 106"/>
          <p:cNvSpPr>
            <a:spLocks noChangeShapeType="1"/>
          </p:cNvSpPr>
          <p:nvPr/>
        </p:nvSpPr>
        <p:spPr bwMode="auto">
          <a:xfrm>
            <a:off x="3014663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8" name="Line 108"/>
          <p:cNvSpPr>
            <a:spLocks noChangeShapeType="1"/>
          </p:cNvSpPr>
          <p:nvPr/>
        </p:nvSpPr>
        <p:spPr bwMode="auto">
          <a:xfrm flipH="1">
            <a:off x="2776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9" name="Line 113"/>
          <p:cNvSpPr>
            <a:spLocks noChangeShapeType="1"/>
          </p:cNvSpPr>
          <p:nvPr/>
        </p:nvSpPr>
        <p:spPr bwMode="auto">
          <a:xfrm flipH="1">
            <a:off x="3990975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Line 260"/>
          <p:cNvSpPr>
            <a:spLocks noChangeShapeType="1"/>
          </p:cNvSpPr>
          <p:nvPr/>
        </p:nvSpPr>
        <p:spPr bwMode="auto">
          <a:xfrm>
            <a:off x="5110163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1" name="Line 261"/>
          <p:cNvSpPr>
            <a:spLocks noChangeShapeType="1"/>
          </p:cNvSpPr>
          <p:nvPr/>
        </p:nvSpPr>
        <p:spPr bwMode="auto">
          <a:xfrm flipH="1">
            <a:off x="6048375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2" name="Line 291"/>
          <p:cNvSpPr>
            <a:spLocks noChangeShapeType="1"/>
          </p:cNvSpPr>
          <p:nvPr/>
        </p:nvSpPr>
        <p:spPr bwMode="auto">
          <a:xfrm>
            <a:off x="2744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3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4" name="Line 294"/>
          <p:cNvSpPr>
            <a:spLocks noChangeShapeType="1"/>
          </p:cNvSpPr>
          <p:nvPr/>
        </p:nvSpPr>
        <p:spPr bwMode="auto">
          <a:xfrm flipH="1">
            <a:off x="3386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5" name="Line 295"/>
          <p:cNvSpPr>
            <a:spLocks noChangeShapeType="1"/>
          </p:cNvSpPr>
          <p:nvPr/>
        </p:nvSpPr>
        <p:spPr bwMode="auto">
          <a:xfrm>
            <a:off x="3741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038725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001838" y="55991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013325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grpSp>
        <p:nvGrpSpPr>
          <p:cNvPr id="107539" name="Group 100"/>
          <p:cNvGrpSpPr>
            <a:grpSpLocks/>
          </p:cNvGrpSpPr>
          <p:nvPr/>
        </p:nvGrpSpPr>
        <p:grpSpPr bwMode="auto">
          <a:xfrm>
            <a:off x="517525" y="4975225"/>
            <a:ext cx="820738" cy="688975"/>
            <a:chOff x="-44" y="1473"/>
            <a:chExt cx="981" cy="1105"/>
          </a:xfrm>
        </p:grpSpPr>
        <p:pic>
          <p:nvPicPr>
            <p:cNvPr id="107642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643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7540" name="Group 103"/>
          <p:cNvGrpSpPr>
            <a:grpSpLocks/>
          </p:cNvGrpSpPr>
          <p:nvPr/>
        </p:nvGrpSpPr>
        <p:grpSpPr bwMode="auto">
          <a:xfrm flipH="1">
            <a:off x="6565900" y="5013325"/>
            <a:ext cx="754063" cy="669925"/>
            <a:chOff x="-44" y="1473"/>
            <a:chExt cx="981" cy="1105"/>
          </a:xfrm>
        </p:grpSpPr>
        <p:pic>
          <p:nvPicPr>
            <p:cNvPr id="107640" name="Picture 10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641" name="Freeform 10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7541" name="Group 124"/>
          <p:cNvGrpSpPr>
            <a:grpSpLocks/>
          </p:cNvGrpSpPr>
          <p:nvPr/>
        </p:nvGrpSpPr>
        <p:grpSpPr bwMode="auto">
          <a:xfrm>
            <a:off x="5513388" y="5513388"/>
            <a:ext cx="617537" cy="250825"/>
            <a:chOff x="2356" y="1300"/>
            <a:chExt cx="555" cy="194"/>
          </a:xfrm>
        </p:grpSpPr>
        <p:sp>
          <p:nvSpPr>
            <p:cNvPr id="1076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076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0763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07635" name="Group 12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7638" name="Freeform 1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39" name="Freeform 1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36" name="Line 13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37" name="Line 13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542" name="Group 133"/>
          <p:cNvGrpSpPr>
            <a:grpSpLocks/>
          </p:cNvGrpSpPr>
          <p:nvPr/>
        </p:nvGrpSpPr>
        <p:grpSpPr bwMode="auto">
          <a:xfrm>
            <a:off x="4545013" y="5241925"/>
            <a:ext cx="617537" cy="250825"/>
            <a:chOff x="2356" y="1300"/>
            <a:chExt cx="555" cy="194"/>
          </a:xfrm>
        </p:grpSpPr>
        <p:sp>
          <p:nvSpPr>
            <p:cNvPr id="1076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076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076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07627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7630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31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28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29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543" name="Group 142"/>
          <p:cNvGrpSpPr>
            <a:grpSpLocks/>
          </p:cNvGrpSpPr>
          <p:nvPr/>
        </p:nvGrpSpPr>
        <p:grpSpPr bwMode="auto">
          <a:xfrm>
            <a:off x="3394075" y="5451475"/>
            <a:ext cx="617538" cy="250825"/>
            <a:chOff x="2356" y="1300"/>
            <a:chExt cx="555" cy="194"/>
          </a:xfrm>
        </p:grpSpPr>
        <p:sp>
          <p:nvSpPr>
            <p:cNvPr id="10761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0761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0761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07619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7622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23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20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21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544" name="Group 151"/>
          <p:cNvGrpSpPr>
            <a:grpSpLocks/>
          </p:cNvGrpSpPr>
          <p:nvPr/>
        </p:nvGrpSpPr>
        <p:grpSpPr bwMode="auto">
          <a:xfrm>
            <a:off x="2392363" y="5205413"/>
            <a:ext cx="617537" cy="250825"/>
            <a:chOff x="2356" y="1300"/>
            <a:chExt cx="555" cy="194"/>
          </a:xfrm>
        </p:grpSpPr>
        <p:sp>
          <p:nvSpPr>
            <p:cNvPr id="10760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0760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0761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07611" name="Group 15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7614" name="Freeform 15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15" name="Freeform 15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12" name="Line 158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13" name="Line 159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545" name="Group 160"/>
          <p:cNvGrpSpPr>
            <a:grpSpLocks/>
          </p:cNvGrpSpPr>
          <p:nvPr/>
        </p:nvGrpSpPr>
        <p:grpSpPr bwMode="auto">
          <a:xfrm>
            <a:off x="1517650" y="5472113"/>
            <a:ext cx="617538" cy="250825"/>
            <a:chOff x="2356" y="1300"/>
            <a:chExt cx="555" cy="194"/>
          </a:xfrm>
        </p:grpSpPr>
        <p:sp>
          <p:nvSpPr>
            <p:cNvPr id="10760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0760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0760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07603" name="Group 16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7606" name="Freeform 16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07" name="Freeform 16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04" name="Line 167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05" name="Line 168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46C99C3-2AA5-4C42-A97F-5455A2E9D1F1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107547" name="Group 347"/>
          <p:cNvGrpSpPr>
            <a:grpSpLocks/>
          </p:cNvGrpSpPr>
          <p:nvPr/>
        </p:nvGrpSpPr>
        <p:grpSpPr bwMode="auto">
          <a:xfrm>
            <a:off x="1504950" y="5454650"/>
            <a:ext cx="649288" cy="303213"/>
            <a:chOff x="1871277" y="1576300"/>
            <a:chExt cx="1128371" cy="437861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2160957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83" name="Straight Connector 82"/>
            <p:cNvCxnSpPr>
              <a:cxnSpLocks noChangeShapeType="1"/>
              <a:endCxn id="7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107548" name="Group 347"/>
          <p:cNvGrpSpPr>
            <a:grpSpLocks/>
          </p:cNvGrpSpPr>
          <p:nvPr/>
        </p:nvGrpSpPr>
        <p:grpSpPr bwMode="auto">
          <a:xfrm>
            <a:off x="2382838" y="5189538"/>
            <a:ext cx="649287" cy="301625"/>
            <a:chOff x="1871277" y="1576300"/>
            <a:chExt cx="1128371" cy="437861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2160956" y="1673090"/>
              <a:ext cx="546253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93" name="Straight Connector 92"/>
            <p:cNvCxnSpPr>
              <a:cxnSpLocks noChangeShapeType="1"/>
              <a:endCxn id="8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94" name="Straight Connector 9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107549" name="Group 347"/>
          <p:cNvGrpSpPr>
            <a:grpSpLocks/>
          </p:cNvGrpSpPr>
          <p:nvPr/>
        </p:nvGrpSpPr>
        <p:grpSpPr bwMode="auto">
          <a:xfrm>
            <a:off x="3371850" y="5438775"/>
            <a:ext cx="650875" cy="303213"/>
            <a:chOff x="1871277" y="1576300"/>
            <a:chExt cx="1128371" cy="437861"/>
          </a:xfrm>
        </p:grpSpPr>
        <p:sp>
          <p:nvSpPr>
            <p:cNvPr id="96" name="Oval 9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2160251" y="1672583"/>
              <a:ext cx="547672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03" name="Straight Connector 102"/>
            <p:cNvCxnSpPr>
              <a:cxnSpLocks noChangeShapeType="1"/>
              <a:endCxn id="9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04" name="Straight Connector 10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107550" name="Group 347"/>
          <p:cNvGrpSpPr>
            <a:grpSpLocks/>
          </p:cNvGrpSpPr>
          <p:nvPr/>
        </p:nvGrpSpPr>
        <p:grpSpPr bwMode="auto">
          <a:xfrm>
            <a:off x="4529138" y="5214938"/>
            <a:ext cx="650875" cy="301625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60249" y="1673090"/>
              <a:ext cx="547674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107551" name="Group 347"/>
          <p:cNvGrpSpPr>
            <a:grpSpLocks/>
          </p:cNvGrpSpPr>
          <p:nvPr/>
        </p:nvGrpSpPr>
        <p:grpSpPr bwMode="auto">
          <a:xfrm>
            <a:off x="5497513" y="5486400"/>
            <a:ext cx="649287" cy="303213"/>
            <a:chOff x="1871277" y="1576300"/>
            <a:chExt cx="1128371" cy="437861"/>
          </a:xfrm>
        </p:grpSpPr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118"/>
            <p:cNvSpPr/>
            <p:nvPr/>
          </p:nvSpPr>
          <p:spPr bwMode="auto">
            <a:xfrm>
              <a:off x="2160956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23" name="Straight Connector 122"/>
            <p:cNvCxnSpPr>
              <a:cxnSpLocks noChangeShapeType="1"/>
              <a:endCxn id="11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24" name="Straight Connector 12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257300" y="5259388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295900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210175"/>
            <a:ext cx="1346200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166688"/>
            <a:ext cx="7772400" cy="892175"/>
          </a:xfrm>
        </p:spPr>
        <p:txBody>
          <a:bodyPr/>
          <a:lstStyle/>
          <a:p>
            <a:pPr eaLnBrk="1" hangingPunct="1"/>
            <a:r>
              <a:rPr lang="ja-JP" altLang="en-US" sz="4000" smtClean="0">
                <a:ea typeface="ＭＳ Ｐゴシック" pitchFamily="34" charset="-128"/>
              </a:rPr>
              <a:t>“</a:t>
            </a:r>
            <a:r>
              <a:rPr lang="en-US" altLang="ja-JP" sz="4000" smtClean="0">
                <a:ea typeface="ＭＳ Ｐゴシック" pitchFamily="34" charset="-128"/>
              </a:rPr>
              <a:t>Real</a:t>
            </a:r>
            <a:r>
              <a:rPr lang="ja-JP" altLang="en-US" sz="4000" smtClean="0">
                <a:ea typeface="ＭＳ Ｐゴシック" pitchFamily="34" charset="-128"/>
              </a:rPr>
              <a:t>”</a:t>
            </a:r>
            <a:r>
              <a:rPr lang="en-US" altLang="ja-JP" sz="4000" smtClean="0">
                <a:ea typeface="ＭＳ Ｐゴシック" pitchFamily="34" charset="-128"/>
              </a:rPr>
              <a:t> Internet delays, routes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109571" name="Text Box 4"/>
          <p:cNvSpPr txBox="1">
            <a:spLocks noChangeArrowheads="1"/>
          </p:cNvSpPr>
          <p:nvPr/>
        </p:nvSpPr>
        <p:spPr bwMode="auto">
          <a:xfrm>
            <a:off x="704850" y="2338388"/>
            <a:ext cx="8229600" cy="394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1600"/>
              <a:t>1  cs-gw (128.119.240.254)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2  border1-rt-fa5-1-0.gw.umass.edu (128.119.3.145)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3  cht-vbns.gw.umass.edu (128.119.3.130)  6 ms 5 ms 5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4  jn1-at1-0-0-19.wor.vbns.net (204.147.132.129)  16 ms 11 ms 13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5  jn1-so7-0-0-0.wae.vbns.net (204.147.136.136)  21 ms 18 ms 18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6  abilene-vbns.abilene.ucaid.edu (198.32.11.9)  22 ms  18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7  nycm-wash.abilene.ucaid.edu (198.32.8.46)  22 ms  22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8  62.40.103.253 (62.40.103.253)  104 ms 109 ms 106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9  de2-1.de1.de.geant.net (62.40.96.129)  109 ms 102 ms 104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10  de.fr1.fr.geant.net (62.40.96.50)  113 ms 121 ms 114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11  renater-gw.fr1.fr.geant.net (62.40.103.54)  112 ms  114 ms  112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12  nio-n2.cssi.renater.fr (193.51.206.13)  111 ms  114 ms  116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13  nice.cssi.renater.fr (195.220.98.102)  123 ms  125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14  r3t2-nice.cssi.renater.fr (195.220.98.110)  126 ms  126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15  eurecom-valbonne.r3t2.ft.net (193.48.50.54)  135 ms  128 ms  133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16  194.214.211.25 (194.214.211.25)  126 ms  128 ms  126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17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18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19  fantasia.eurecom.fr (193.55.113.142)  132 ms  128 ms  136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</a:rPr>
              <a:t>ms</a:t>
            </a:r>
          </a:p>
        </p:txBody>
      </p:sp>
      <p:sp>
        <p:nvSpPr>
          <p:cNvPr id="109572" name="Text Box 5"/>
          <p:cNvSpPr txBox="1">
            <a:spLocks noChangeArrowheads="1"/>
          </p:cNvSpPr>
          <p:nvPr/>
        </p:nvSpPr>
        <p:spPr bwMode="auto">
          <a:xfrm>
            <a:off x="725488" y="1235075"/>
            <a:ext cx="819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traceroute:</a:t>
            </a:r>
            <a:r>
              <a:rPr lang="en-US"/>
              <a:t> gaia.cs.umass.edu to www.eurecom.fr</a:t>
            </a:r>
          </a:p>
        </p:txBody>
      </p:sp>
      <p:sp>
        <p:nvSpPr>
          <p:cNvPr id="109573" name="Line 6"/>
          <p:cNvSpPr>
            <a:spLocks noChangeShapeType="1"/>
          </p:cNvSpPr>
          <p:nvPr/>
        </p:nvSpPr>
        <p:spPr bwMode="auto">
          <a:xfrm>
            <a:off x="1611313" y="5634038"/>
            <a:ext cx="968375" cy="26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4" name="Text Box 7"/>
          <p:cNvSpPr txBox="1">
            <a:spLocks noChangeArrowheads="1"/>
          </p:cNvSpPr>
          <p:nvPr/>
        </p:nvSpPr>
        <p:spPr bwMode="auto">
          <a:xfrm>
            <a:off x="4578350" y="1738313"/>
            <a:ext cx="456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3 delay measurements from </a:t>
            </a:r>
          </a:p>
          <a:p>
            <a:r>
              <a:rPr lang="en-US" sz="1800">
                <a:solidFill>
                  <a:srgbClr val="CC0000"/>
                </a:solidFill>
              </a:rPr>
              <a:t>gaia.cs.umass.edu to cs-gw.cs.umass.edu </a:t>
            </a:r>
          </a:p>
        </p:txBody>
      </p:sp>
      <p:sp>
        <p:nvSpPr>
          <p:cNvPr id="109575" name="Line 8"/>
          <p:cNvSpPr>
            <a:spLocks noChangeShapeType="1"/>
          </p:cNvSpPr>
          <p:nvPr/>
        </p:nvSpPr>
        <p:spPr bwMode="auto">
          <a:xfrm flipV="1">
            <a:off x="3471863" y="1965325"/>
            <a:ext cx="671512" cy="4127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6" name="Line 9"/>
          <p:cNvSpPr>
            <a:spLocks noChangeShapeType="1"/>
          </p:cNvSpPr>
          <p:nvPr/>
        </p:nvSpPr>
        <p:spPr bwMode="auto">
          <a:xfrm flipV="1">
            <a:off x="4011613" y="1954213"/>
            <a:ext cx="139700" cy="4048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7" name="Line 10"/>
          <p:cNvSpPr>
            <a:spLocks noChangeShapeType="1"/>
          </p:cNvSpPr>
          <p:nvPr/>
        </p:nvSpPr>
        <p:spPr bwMode="auto">
          <a:xfrm flipH="1" flipV="1">
            <a:off x="4146550" y="1963738"/>
            <a:ext cx="366713" cy="3905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8" name="Line 11"/>
          <p:cNvSpPr>
            <a:spLocks noChangeShapeType="1"/>
          </p:cNvSpPr>
          <p:nvPr/>
        </p:nvSpPr>
        <p:spPr bwMode="auto">
          <a:xfrm flipV="1">
            <a:off x="4138613" y="1970088"/>
            <a:ext cx="377825" cy="3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9" name="Text Box 12"/>
          <p:cNvSpPr txBox="1">
            <a:spLocks noChangeArrowheads="1"/>
          </p:cNvSpPr>
          <p:nvPr/>
        </p:nvSpPr>
        <p:spPr bwMode="auto">
          <a:xfrm>
            <a:off x="2571750" y="5564188"/>
            <a:ext cx="6286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* means no response (probe lost, router not replying)</a:t>
            </a:r>
          </a:p>
        </p:txBody>
      </p:sp>
      <p:sp>
        <p:nvSpPr>
          <p:cNvPr id="109580" name="Freeform 14"/>
          <p:cNvSpPr>
            <a:spLocks/>
          </p:cNvSpPr>
          <p:nvPr/>
        </p:nvSpPr>
        <p:spPr bwMode="auto">
          <a:xfrm>
            <a:off x="6092825" y="3651250"/>
            <a:ext cx="1012825" cy="246063"/>
          </a:xfrm>
          <a:custGeom>
            <a:avLst/>
            <a:gdLst>
              <a:gd name="T0" fmla="*/ 2147483647 w 638"/>
              <a:gd name="T1" fmla="*/ 0 h 155"/>
              <a:gd name="T2" fmla="*/ 2147483647 w 638"/>
              <a:gd name="T3" fmla="*/ 2147483647 h 155"/>
              <a:gd name="T4" fmla="*/ 2147483647 w 638"/>
              <a:gd name="T5" fmla="*/ 2147483647 h 155"/>
              <a:gd name="T6" fmla="*/ 2147483647 w 638"/>
              <a:gd name="T7" fmla="*/ 2147483647 h 155"/>
              <a:gd name="T8" fmla="*/ 0 w 638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1" name="Text Box 15"/>
          <p:cNvSpPr txBox="1">
            <a:spLocks noChangeArrowheads="1"/>
          </p:cNvSpPr>
          <p:nvPr/>
        </p:nvSpPr>
        <p:spPr bwMode="auto">
          <a:xfrm>
            <a:off x="7137400" y="3436938"/>
            <a:ext cx="170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</a:rPr>
              <a:t>trans-oceanic</a:t>
            </a:r>
          </a:p>
          <a:p>
            <a:r>
              <a:rPr lang="en-US" sz="2000">
                <a:solidFill>
                  <a:srgbClr val="CC0000"/>
                </a:solidFill>
              </a:rPr>
              <a:t>link</a:t>
            </a:r>
          </a:p>
        </p:txBody>
      </p:sp>
      <p:pic>
        <p:nvPicPr>
          <p:cNvPr id="109582" name="Picture 1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815975"/>
            <a:ext cx="618966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8D091ED0-5244-4B7C-9961-7C295823A30A}" type="slidenum">
              <a:rPr lang="en-US"/>
              <a:pPr/>
              <a:t>8</a:t>
            </a:fld>
            <a:endParaRPr lang="en-US"/>
          </a:p>
        </p:txBody>
      </p:sp>
      <p:sp>
        <p:nvSpPr>
          <p:cNvPr id="109584" name="TextBox 1"/>
          <p:cNvSpPr txBox="1">
            <a:spLocks noChangeArrowheads="1"/>
          </p:cNvSpPr>
          <p:nvPr/>
        </p:nvSpPr>
        <p:spPr bwMode="auto">
          <a:xfrm>
            <a:off x="746125" y="6315075"/>
            <a:ext cx="54578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Do some traceroutes from exotic countries at www.traceroute.org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7" name="Group 347"/>
          <p:cNvGrpSpPr>
            <a:grpSpLocks/>
          </p:cNvGrpSpPr>
          <p:nvPr/>
        </p:nvGrpSpPr>
        <p:grpSpPr bwMode="auto">
          <a:xfrm>
            <a:off x="3027363" y="4803775"/>
            <a:ext cx="1284287" cy="715963"/>
            <a:chOff x="1871277" y="1576300"/>
            <a:chExt cx="1128371" cy="437861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2159995" y="1673387"/>
              <a:ext cx="548146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9525" cap="flat" cmpd="sng">
              <a:noFill/>
              <a:prstDash val="solid"/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56" name="Straight Connector 55"/>
            <p:cNvCxnSpPr>
              <a:cxnSpLocks noChangeShapeType="1"/>
              <a:endCxn id="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9939" dir="5400000" algn="tl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1116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Packet loss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27000" y="1141413"/>
            <a:ext cx="8394700" cy="4648200"/>
          </a:xfrm>
        </p:spPr>
        <p:txBody>
          <a:bodyPr/>
          <a:lstStyle/>
          <a:p>
            <a:pPr marL="287338" indent="-287338" eaLnBrk="1" hangingPunct="1"/>
            <a:r>
              <a:rPr lang="en-US" smtClean="0">
                <a:ea typeface="ＭＳ Ｐゴシック" pitchFamily="34" charset="-128"/>
              </a:rPr>
              <a:t>queue (aka buffer) preceding link in buffer has finite capacity</a:t>
            </a:r>
          </a:p>
          <a:p>
            <a:pPr marL="287338" indent="-287338" eaLnBrk="1" hangingPunct="1"/>
            <a:r>
              <a:rPr lang="en-US" smtClean="0">
                <a:ea typeface="ＭＳ Ｐゴシック" pitchFamily="34" charset="-128"/>
              </a:rPr>
              <a:t>packet arriving to full queue dropped (aka lost)</a:t>
            </a:r>
          </a:p>
          <a:p>
            <a:pPr marL="287338" indent="-287338" eaLnBrk="1" hangingPunct="1"/>
            <a:r>
              <a:rPr lang="en-US" smtClean="0">
                <a:ea typeface="ＭＳ Ｐゴシック" pitchFamily="34" charset="-128"/>
              </a:rPr>
              <a:t>lost packet may be retransmitted by previous node, by source end system, or not at all</a:t>
            </a:r>
          </a:p>
        </p:txBody>
      </p:sp>
      <p:sp>
        <p:nvSpPr>
          <p:cNvPr id="111621" name="Rectangle 7"/>
          <p:cNvSpPr>
            <a:spLocks noChangeArrowheads="1"/>
          </p:cNvSpPr>
          <p:nvPr/>
        </p:nvSpPr>
        <p:spPr bwMode="auto">
          <a:xfrm>
            <a:off x="3092450" y="4999038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111622" name="Line 23"/>
          <p:cNvSpPr>
            <a:spLocks noChangeShapeType="1"/>
          </p:cNvSpPr>
          <p:nvPr/>
        </p:nvSpPr>
        <p:spPr bwMode="auto">
          <a:xfrm>
            <a:off x="2400300" y="4765675"/>
            <a:ext cx="698500" cy="33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Line 24"/>
          <p:cNvSpPr>
            <a:spLocks noChangeShapeType="1"/>
          </p:cNvSpPr>
          <p:nvPr/>
        </p:nvSpPr>
        <p:spPr bwMode="auto">
          <a:xfrm flipV="1">
            <a:off x="2689225" y="5159375"/>
            <a:ext cx="411163" cy="525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Line 25"/>
          <p:cNvSpPr>
            <a:spLocks noChangeShapeType="1"/>
          </p:cNvSpPr>
          <p:nvPr/>
        </p:nvSpPr>
        <p:spPr bwMode="auto">
          <a:xfrm>
            <a:off x="4286250" y="51625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Rectangle 28"/>
          <p:cNvSpPr>
            <a:spLocks noChangeArrowheads="1"/>
          </p:cNvSpPr>
          <p:nvPr/>
        </p:nvSpPr>
        <p:spPr bwMode="auto">
          <a:xfrm>
            <a:off x="5205413" y="49625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11626" name="Rectangle 29"/>
          <p:cNvSpPr>
            <a:spLocks noChangeArrowheads="1"/>
          </p:cNvSpPr>
          <p:nvPr/>
        </p:nvSpPr>
        <p:spPr bwMode="auto">
          <a:xfrm>
            <a:off x="395287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11627" name="Rectangle 30"/>
          <p:cNvSpPr>
            <a:spLocks noChangeArrowheads="1"/>
          </p:cNvSpPr>
          <p:nvPr/>
        </p:nvSpPr>
        <p:spPr bwMode="auto">
          <a:xfrm>
            <a:off x="4114800" y="50339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11628" name="Rectangle 31"/>
          <p:cNvSpPr>
            <a:spLocks noChangeArrowheads="1"/>
          </p:cNvSpPr>
          <p:nvPr/>
        </p:nvSpPr>
        <p:spPr bwMode="auto">
          <a:xfrm>
            <a:off x="2865438" y="538162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11629" name="Line 33"/>
          <p:cNvSpPr>
            <a:spLocks noChangeShapeType="1"/>
          </p:cNvSpPr>
          <p:nvPr/>
        </p:nvSpPr>
        <p:spPr bwMode="auto">
          <a:xfrm flipV="1">
            <a:off x="2835275" y="5227638"/>
            <a:ext cx="1063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0" name="Text Box 35"/>
          <p:cNvSpPr txBox="1">
            <a:spLocks noChangeArrowheads="1"/>
          </p:cNvSpPr>
          <p:nvPr/>
        </p:nvSpPr>
        <p:spPr bwMode="auto">
          <a:xfrm>
            <a:off x="1417638" y="42941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11631" name="Text Box 36"/>
          <p:cNvSpPr txBox="1">
            <a:spLocks noChangeArrowheads="1"/>
          </p:cNvSpPr>
          <p:nvPr/>
        </p:nvSpPr>
        <p:spPr bwMode="auto">
          <a:xfrm>
            <a:off x="1738313" y="52800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11632" name="Text Box 40"/>
          <p:cNvSpPr txBox="1">
            <a:spLocks noChangeArrowheads="1"/>
          </p:cNvSpPr>
          <p:nvPr/>
        </p:nvSpPr>
        <p:spPr bwMode="auto">
          <a:xfrm>
            <a:off x="4765675" y="4203700"/>
            <a:ext cx="267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packet being transmitted</a:t>
            </a:r>
          </a:p>
        </p:txBody>
      </p:sp>
      <p:sp>
        <p:nvSpPr>
          <p:cNvPr id="111633" name="Line 41"/>
          <p:cNvSpPr>
            <a:spLocks noChangeShapeType="1"/>
          </p:cNvSpPr>
          <p:nvPr/>
        </p:nvSpPr>
        <p:spPr bwMode="auto">
          <a:xfrm rot="10800000" flipV="1">
            <a:off x="4329113" y="4495800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4" name="Rectangle 56"/>
          <p:cNvSpPr>
            <a:spLocks noChangeArrowheads="1"/>
          </p:cNvSpPr>
          <p:nvPr/>
        </p:nvSpPr>
        <p:spPr bwMode="auto">
          <a:xfrm>
            <a:off x="3789363" y="50323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11635" name="Rectangle 57"/>
          <p:cNvSpPr>
            <a:spLocks noChangeArrowheads="1"/>
          </p:cNvSpPr>
          <p:nvPr/>
        </p:nvSpPr>
        <p:spPr bwMode="auto">
          <a:xfrm>
            <a:off x="3627438" y="50355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11636" name="Rectangle 58"/>
          <p:cNvSpPr>
            <a:spLocks noChangeArrowheads="1"/>
          </p:cNvSpPr>
          <p:nvPr/>
        </p:nvSpPr>
        <p:spPr bwMode="auto">
          <a:xfrm>
            <a:off x="34623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11637" name="Rectangle 59"/>
          <p:cNvSpPr>
            <a:spLocks noChangeArrowheads="1"/>
          </p:cNvSpPr>
          <p:nvPr/>
        </p:nvSpPr>
        <p:spPr bwMode="auto">
          <a:xfrm>
            <a:off x="3298825" y="503237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11638" name="Rectangle 61"/>
          <p:cNvSpPr>
            <a:spLocks noChangeArrowheads="1"/>
          </p:cNvSpPr>
          <p:nvPr/>
        </p:nvSpPr>
        <p:spPr bwMode="auto">
          <a:xfrm>
            <a:off x="313372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11639" name="Rectangle 62"/>
          <p:cNvSpPr>
            <a:spLocks noChangeArrowheads="1"/>
          </p:cNvSpPr>
          <p:nvPr/>
        </p:nvSpPr>
        <p:spPr bwMode="auto">
          <a:xfrm>
            <a:off x="3105150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11640" name="Line 63"/>
          <p:cNvSpPr>
            <a:spLocks noChangeShapeType="1"/>
          </p:cNvSpPr>
          <p:nvPr/>
        </p:nvSpPr>
        <p:spPr bwMode="auto">
          <a:xfrm rot="10800000">
            <a:off x="3092450" y="5502275"/>
            <a:ext cx="687388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1" name="Text Box 64"/>
          <p:cNvSpPr txBox="1">
            <a:spLocks noChangeArrowheads="1"/>
          </p:cNvSpPr>
          <p:nvPr/>
        </p:nvSpPr>
        <p:spPr bwMode="auto">
          <a:xfrm>
            <a:off x="3708400" y="5661025"/>
            <a:ext cx="1924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packet arriving to</a:t>
            </a:r>
          </a:p>
          <a:p>
            <a:r>
              <a:rPr lang="en-US" sz="1800">
                <a:solidFill>
                  <a:srgbClr val="CC0000"/>
                </a:solidFill>
              </a:rPr>
              <a:t>full buffer is </a:t>
            </a:r>
            <a:r>
              <a:rPr lang="en-US" sz="1800" i="1">
                <a:solidFill>
                  <a:srgbClr val="CC0000"/>
                </a:solidFill>
              </a:rPr>
              <a:t>lost</a:t>
            </a:r>
          </a:p>
        </p:txBody>
      </p:sp>
      <p:sp>
        <p:nvSpPr>
          <p:cNvPr id="111642" name="Text Box 65"/>
          <p:cNvSpPr txBox="1">
            <a:spLocks noChangeArrowheads="1"/>
          </p:cNvSpPr>
          <p:nvPr/>
        </p:nvSpPr>
        <p:spPr bwMode="auto">
          <a:xfrm>
            <a:off x="2981325" y="4022725"/>
            <a:ext cx="156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0000"/>
                </a:solidFill>
              </a:rPr>
              <a:t>buffer </a:t>
            </a:r>
          </a:p>
          <a:p>
            <a:pPr algn="ctr"/>
            <a:r>
              <a:rPr lang="en-US" sz="1800">
                <a:solidFill>
                  <a:srgbClr val="CC0000"/>
                </a:solidFill>
              </a:rPr>
              <a:t>(waiting area)</a:t>
            </a:r>
          </a:p>
        </p:txBody>
      </p:sp>
      <p:sp>
        <p:nvSpPr>
          <p:cNvPr id="111643" name="Line 66"/>
          <p:cNvSpPr>
            <a:spLocks noChangeShapeType="1"/>
          </p:cNvSpPr>
          <p:nvPr/>
        </p:nvSpPr>
        <p:spPr bwMode="auto">
          <a:xfrm>
            <a:off x="3238500" y="4630738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1644" name="Picture 4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1645" name="Group 48"/>
          <p:cNvGrpSpPr>
            <a:grpSpLocks/>
          </p:cNvGrpSpPr>
          <p:nvPr/>
        </p:nvGrpSpPr>
        <p:grpSpPr bwMode="auto">
          <a:xfrm>
            <a:off x="1593850" y="4314825"/>
            <a:ext cx="820738" cy="688975"/>
            <a:chOff x="-44" y="1473"/>
            <a:chExt cx="981" cy="1105"/>
          </a:xfrm>
        </p:grpSpPr>
        <p:pic>
          <p:nvPicPr>
            <p:cNvPr id="111651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652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1646" name="Group 51"/>
          <p:cNvGrpSpPr>
            <a:grpSpLocks/>
          </p:cNvGrpSpPr>
          <p:nvPr/>
        </p:nvGrpSpPr>
        <p:grpSpPr bwMode="auto">
          <a:xfrm>
            <a:off x="1922463" y="5305425"/>
            <a:ext cx="820737" cy="688975"/>
            <a:chOff x="-44" y="1473"/>
            <a:chExt cx="981" cy="1105"/>
          </a:xfrm>
        </p:grpSpPr>
        <p:pic>
          <p:nvPicPr>
            <p:cNvPr id="111649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650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16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4CC2801-CAC4-4C1C-8680-153F2DE69210}" type="slidenum">
              <a:rPr lang="en-US"/>
              <a:pPr/>
              <a:t>9</a:t>
            </a:fld>
            <a:endParaRPr lang="en-US"/>
          </a:p>
        </p:txBody>
      </p:sp>
      <p:sp>
        <p:nvSpPr>
          <p:cNvPr id="111648" name="TextBox 1"/>
          <p:cNvSpPr txBox="1">
            <a:spLocks noChangeArrowheads="1"/>
          </p:cNvSpPr>
          <p:nvPr/>
        </p:nvSpPr>
        <p:spPr bwMode="auto">
          <a:xfrm>
            <a:off x="461963" y="6402388"/>
            <a:ext cx="622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Check out the Java applet for an interactive animation on queuing and 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31584</TotalTime>
  <Words>1977</Words>
  <Application>Microsoft Office PowerPoint</Application>
  <PresentationFormat>On-screen Show (4:3)</PresentationFormat>
  <Paragraphs>461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12_Default Design</vt:lpstr>
      <vt:lpstr>Slide 1</vt:lpstr>
      <vt:lpstr>Introduction: roadmap</vt:lpstr>
      <vt:lpstr>How do loss and delay occur?</vt:lpstr>
      <vt:lpstr>Four sources of packet delay</vt:lpstr>
      <vt:lpstr>Slide 5</vt:lpstr>
      <vt:lpstr>Queueing delay (revisited)</vt:lpstr>
      <vt:lpstr>“Real” Internet delays and routes</vt:lpstr>
      <vt:lpstr>“Real” Internet delays, routes</vt:lpstr>
      <vt:lpstr>Packet loss</vt:lpstr>
      <vt:lpstr>Throughput</vt:lpstr>
      <vt:lpstr>Throughput (more)</vt:lpstr>
      <vt:lpstr>Throughput: Internet scenario</vt:lpstr>
      <vt:lpstr>Introduction: roadmap</vt:lpstr>
      <vt:lpstr>Protocol “layers”</vt:lpstr>
      <vt:lpstr>    Why layering? Tasks involved in sending       a letter can be considered       as some layered tasks</vt:lpstr>
      <vt:lpstr>Why layering?</vt:lpstr>
      <vt:lpstr>Internet protocol stack (TCP/IP Stack)</vt:lpstr>
      <vt:lpstr>ISO/OSI reference model</vt:lpstr>
      <vt:lpstr>Encapsulation</vt:lpstr>
      <vt:lpstr>Introduction: roadmap</vt:lpstr>
      <vt:lpstr>Internet history</vt:lpstr>
      <vt:lpstr>Slide 22</vt:lpstr>
      <vt:lpstr>Slide 23</vt:lpstr>
      <vt:lpstr>Slide 24</vt:lpstr>
      <vt:lpstr>Introduction: summary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LAB-01</cp:lastModifiedBy>
  <cp:revision>350</cp:revision>
  <dcterms:created xsi:type="dcterms:W3CDTF">1999-10-08T19:08:27Z</dcterms:created>
  <dcterms:modified xsi:type="dcterms:W3CDTF">2016-09-26T11:22:01Z</dcterms:modified>
</cp:coreProperties>
</file>