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21" r:id="rId2"/>
    <p:sldId id="325" r:id="rId3"/>
    <p:sldId id="402" r:id="rId4"/>
    <p:sldId id="379" r:id="rId5"/>
    <p:sldId id="450" r:id="rId6"/>
    <p:sldId id="380" r:id="rId7"/>
    <p:sldId id="381" r:id="rId8"/>
    <p:sldId id="382" r:id="rId9"/>
    <p:sldId id="291" r:id="rId10"/>
    <p:sldId id="327" r:id="rId11"/>
    <p:sldId id="413" r:id="rId12"/>
    <p:sldId id="326" r:id="rId13"/>
    <p:sldId id="260" r:id="rId14"/>
    <p:sldId id="261" r:id="rId15"/>
    <p:sldId id="262" r:id="rId16"/>
    <p:sldId id="277" r:id="rId17"/>
    <p:sldId id="505" r:id="rId18"/>
    <p:sldId id="524" r:id="rId19"/>
    <p:sldId id="329" r:id="rId20"/>
    <p:sldId id="263" r:id="rId21"/>
    <p:sldId id="264" r:id="rId22"/>
    <p:sldId id="331" r:id="rId23"/>
    <p:sldId id="265" r:id="rId24"/>
    <p:sldId id="266" r:id="rId25"/>
    <p:sldId id="330" r:id="rId26"/>
    <p:sldId id="293" r:id="rId27"/>
    <p:sldId id="267" r:id="rId28"/>
    <p:sldId id="269" r:id="rId29"/>
    <p:sldId id="332" r:id="rId30"/>
    <p:sldId id="333" r:id="rId31"/>
    <p:sldId id="268" r:id="rId32"/>
    <p:sldId id="270" r:id="rId33"/>
    <p:sldId id="334" r:id="rId34"/>
    <p:sldId id="273" r:id="rId35"/>
    <p:sldId id="335" r:id="rId36"/>
    <p:sldId id="374" r:id="rId37"/>
    <p:sldId id="375" r:id="rId38"/>
    <p:sldId id="274" r:id="rId39"/>
    <p:sldId id="376" r:id="rId40"/>
    <p:sldId id="453" r:id="rId41"/>
    <p:sldId id="454" r:id="rId42"/>
    <p:sldId id="455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 snapToGrid="0">
      <p:cViewPr>
        <p:scale>
          <a:sx n="70" d="100"/>
          <a:sy n="70" d="100"/>
        </p:scale>
        <p:origin x="13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32D065AB-3431-47FF-BA3B-7E6DFFC37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1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DB4AE9EB-193D-4C6D-BE16-AB9DCD0320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2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0C5BB-A8EE-4007-ACE2-7F012D49CCB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027735-19B2-4DDA-BCF0-738E5395ED0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5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0B699-54D4-4DD5-B4F0-D89CBA5AADE4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0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F47E00-5F1C-4135-B833-503326528C95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5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E32F9C-624D-41C7-A8CF-43CCF34B61D5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39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92DCF-8C09-4A21-8EB2-82D5D7569BBD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46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05463-4B3C-4622-A4E4-A35F310CAFED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1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15A71-49C6-495E-8D29-5B7194665604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8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B2BCE-F547-4CA3-B9FC-278F39D22A4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8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C0842-2374-41DA-9639-CF02FD5BCFC8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81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B5F5F1-24EC-4F7C-9171-3FEA7511C310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6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B0C18-ADD0-45F3-942E-E8F13B5899E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E976C-0071-49A9-AF59-2407A588C2F3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3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DF1D5-C72D-4551-BA29-9D62C1A7C583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8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F3EF3-011B-4D7C-A7FD-F6E5F3271628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01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002934-C6E0-4FE7-95AA-AADAEFE158DA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8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AF521-6812-4A18-A07B-C204F3C75154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09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D9625-A821-42F2-9619-121AE54D7576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36C24-1F4E-46D9-8454-A8B44D330A0F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5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9E07B-FE85-4E1F-98E7-521E4813BC1C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9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F0D5B-96EF-4A12-93C9-822AA172DEA5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22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9ED20-120C-421E-9779-F5EBC98146D2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4FEFF-962F-48F5-8587-B23F8D8F4AED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0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B9B7C-CD3A-4421-B044-1D30CB6A14ED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23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5A220-E57C-41A1-9274-103699016836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6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F8D24-DA29-48D6-BFE9-C540B2B8E894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29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785C3-EE46-47FE-826D-1559D0E1DCAC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5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DD5FD-882E-4633-9EB3-D9635DE9635C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8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406A18-CAE7-4D97-9255-01FE87DC4901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6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3A7DC-BCFE-4FA1-AC12-ABADDF49488A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92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7F7CA-C467-4FFE-9A88-D15DB4F6E453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48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769F8-36DB-4AA8-8B0F-E5E8761459CA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484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5BAD2-3CB0-463B-ABDB-FF0F0CEC6EE5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1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AC8A2-CC4F-44CD-9C24-CF13AA5657B5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0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6D0DF-090D-4B58-9206-E9C30A4E5558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69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CCF0D1-4C7C-4022-A1E9-F0E7874399C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7B526-AB8A-4E50-A140-948F775F6448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2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447C1C-34CC-4EAA-B1F6-AD3DF7646A9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D6CFC-7E92-4808-BDB9-1AE9BE971AAB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43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63B616-1F0C-49F0-9917-5C611C543DB1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BABD4-00FB-4463-8C42-61C2E113DB34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0C335D04-D22D-4010-9E08-B2E59500E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99E0C-1AB6-43DE-968D-7217E75E8DD8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95E638F0-E99D-41F5-8B4A-4CE9F57F5C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54DAC-8F32-4B1D-8B1A-C70405A792A4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F6CD45ED-D76B-4213-8B58-D31BE830A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F22706-935E-4195-9019-9F0E4312DD87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75E7ABD8-1EB3-4068-8D33-CD6D10F89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E4EF-2622-42D8-A7AF-C4699F26DD4E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D1A13714-BB85-4F7C-83E1-6C496CB8D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E80F2-7050-45BC-A155-F277FA9E9D3C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56F56FD5-8199-4B8F-80D4-8052BC401F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3FDEF-E66A-43F9-91E6-B552EBFFE086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68154EC3-8951-4A2C-9D88-C3C4F046B8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8BF3D-07DC-4E16-B923-108C249A58AE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86F247A7-37FE-4EC8-BAA9-7615AC430C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96025-A7C4-46B1-8086-39C85EDEB4DB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8255C03C-D2C5-4924-9CAC-77DECF548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23EBA-1F80-4FDF-8F8C-20CC53FDA734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677E4438-BB3E-4C8E-9E98-88F9E73B14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9F4B5-3A3E-4C04-8036-2E052018E41D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8FBD20C4-8375-42A0-B655-7D44A130F7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1BE4E-E449-43B4-AE62-C6AD47C7EDE2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B0BC9487-5EEA-49FB-B96C-316D85F3A4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B3E84-1974-4494-9AFA-F91D8DD89753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D696A3A9-0E14-414A-8F5C-E406323E77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FAEC9-E0CE-4F52-B29D-B2431ED704BE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EA954FB8-650B-4B98-836A-A927C9A737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5D85A-D307-49CB-ADB2-2B5F19B45574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95D10BAA-9DFB-4FBF-BEA1-321076971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fld id="{E92F1642-1E3D-4B67-907F-C8CBB2A1C67A}" type="datetime1">
              <a:rPr lang="en-US"/>
              <a:pPr/>
              <a:t>10/3/2016</a:t>
            </a:fld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r>
              <a:rPr lang="en-US"/>
              <a:t>2-</a:t>
            </a:r>
            <a:fld id="{899F198E-1671-4AD2-8C4B-18FD571C674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itchFamily="34" charset="0"/>
        <a:buChar char="•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>
                <a:solidFill>
                  <a:srgbClr val="008000"/>
                </a:solidFill>
                <a:cs typeface="Arial" pitchFamily="34" charset="0"/>
              </a:rPr>
              <a:t>Computer Networking: A Top Down Approach </a:t>
            </a:r>
            <a:r>
              <a:rPr lang="en-US" sz="2800">
                <a:solidFill>
                  <a:srgbClr val="008000"/>
                </a:solidFill>
                <a:cs typeface="Arial" pitchFamily="34" charset="0"/>
              </a:rPr>
              <a:t/>
            </a:r>
            <a:br>
              <a:rPr lang="en-US" sz="2800">
                <a:solidFill>
                  <a:srgbClr val="008000"/>
                </a:solidFill>
                <a:cs typeface="Arial" pitchFamily="34" charset="0"/>
              </a:rPr>
            </a:br>
            <a:endParaRPr lang="en-US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32770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 note on the use of these Powerpoint slides:</a:t>
            </a:r>
          </a:p>
          <a:p>
            <a:r>
              <a:rPr lang="en-US" sz="1200"/>
              <a:t>We</a:t>
            </a:r>
            <a:r>
              <a:rPr lang="ja-JP" altLang="en-US" sz="1200"/>
              <a:t>’</a:t>
            </a:r>
            <a:r>
              <a:rPr lang="en-US" altLang="ja-JP" sz="120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/>
              <a:t>lot</a:t>
            </a:r>
            <a:r>
              <a:rPr lang="en-US" altLang="ja-JP" sz="120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3038" indent="-173038"/>
            <a:endParaRPr lang="en-US" sz="1400">
              <a:latin typeface="Gill Sans MT" pitchFamily="34" charset="0"/>
            </a:endParaRPr>
          </a:p>
          <a:p>
            <a:pPr marL="173038" indent="-173038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1200"/>
              <a:t>If you use these slides (e.g., in a class) that you mention their source (after all, we</a:t>
            </a:r>
            <a:r>
              <a:rPr lang="ja-JP" altLang="en-US" sz="1200"/>
              <a:t>’</a:t>
            </a:r>
            <a:r>
              <a:rPr lang="en-US" altLang="ja-JP" sz="1200"/>
              <a:t>d like people to use our book!)</a:t>
            </a:r>
          </a:p>
          <a:p>
            <a:pPr marL="173038" indent="-173038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1200"/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>
              <a:buFont typeface="Wingdings" pitchFamily="2" charset="2"/>
              <a:buChar char="q"/>
            </a:pPr>
            <a:endParaRPr lang="en-US" sz="1200"/>
          </a:p>
          <a:p>
            <a:pPr marL="173038" indent="-173038">
              <a:lnSpc>
                <a:spcPct val="85000"/>
              </a:lnSpc>
              <a:buFont typeface="Wingdings" pitchFamily="2" charset="2"/>
              <a:buNone/>
            </a:pPr>
            <a:r>
              <a:rPr lang="en-US" sz="1200"/>
              <a:t>Thanks and enjoy!  JFK/KWR</a:t>
            </a:r>
          </a:p>
          <a:p>
            <a:pPr marL="173038" indent="-173038">
              <a:lnSpc>
                <a:spcPct val="85000"/>
              </a:lnSpc>
            </a:pPr>
            <a:endParaRPr lang="en-US" sz="1200"/>
          </a:p>
          <a:p>
            <a:pPr marL="173038" indent="-173038"/>
            <a:r>
              <a:rPr lang="en-US" sz="1200"/>
              <a:t>     All material copyright 1996-2016</a:t>
            </a:r>
          </a:p>
          <a:p>
            <a:pPr marL="173038" indent="-173038"/>
            <a:r>
              <a:rPr lang="en-US" sz="1200"/>
              <a:t>     J.F Kurose and K.W. Ross, All Rights Reserved</a:t>
            </a:r>
          </a:p>
        </p:txBody>
      </p:sp>
      <p:pic>
        <p:nvPicPr>
          <p:cNvPr id="3277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1" descr="kurose7e_cover_smal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1800">
                <a:solidFill>
                  <a:srgbClr val="008000"/>
                </a:solidFill>
                <a:cs typeface="Arial" pitchFamily="34" charset="0"/>
              </a:rPr>
              <a:t>7</a:t>
            </a:r>
            <a:r>
              <a:rPr lang="en-US" sz="1800" baseline="30000">
                <a:solidFill>
                  <a:srgbClr val="008000"/>
                </a:solidFill>
                <a:cs typeface="Arial" pitchFamily="34" charset="0"/>
              </a:rPr>
              <a:t>th</a:t>
            </a:r>
            <a:r>
              <a:rPr lang="en-US" sz="1800">
                <a:solidFill>
                  <a:srgbClr val="008000"/>
                </a:solidFill>
                <a:cs typeface="Arial" pitchFamily="34" charset="0"/>
              </a:rPr>
              <a:t> edition </a:t>
            </a:r>
            <a:br>
              <a:rPr lang="en-US" sz="1800">
                <a:solidFill>
                  <a:srgbClr val="008000"/>
                </a:solidFill>
                <a:cs typeface="Arial" pitchFamily="34" charset="0"/>
              </a:rPr>
            </a:br>
            <a:r>
              <a:rPr lang="en-US" sz="1800">
                <a:solidFill>
                  <a:srgbClr val="008000"/>
                </a:solidFill>
                <a:cs typeface="Arial" pitchFamily="34" charset="0"/>
              </a:rPr>
              <a:t>Jim Kurose, Keith Ross</a:t>
            </a:r>
            <a:br>
              <a:rPr lang="en-US" sz="1800">
                <a:solidFill>
                  <a:srgbClr val="008000"/>
                </a:solidFill>
                <a:cs typeface="Arial" pitchFamily="34" charset="0"/>
              </a:rPr>
            </a:br>
            <a:r>
              <a:rPr lang="en-US" sz="1400">
                <a:solidFill>
                  <a:srgbClr val="008000"/>
                </a:solidFill>
                <a:cs typeface="Arial" pitchFamily="34" charset="0"/>
              </a:rPr>
              <a:t>Pearson/Addison Wesley</a:t>
            </a:r>
            <a:br>
              <a:rPr lang="en-US" sz="1400">
                <a:solidFill>
                  <a:srgbClr val="008000"/>
                </a:solidFill>
                <a:cs typeface="Arial" pitchFamily="34" charset="0"/>
              </a:rPr>
            </a:br>
            <a:r>
              <a:rPr lang="en-US" sz="1400">
                <a:solidFill>
                  <a:srgbClr val="008000"/>
                </a:solidFill>
                <a:cs typeface="Arial" pitchFamily="34" charset="0"/>
              </a:rPr>
              <a:t>April 2016</a:t>
            </a:r>
          </a:p>
        </p:txBody>
      </p:sp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236854" y="1024888"/>
            <a:ext cx="5046686" cy="1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Application Layer 1</a:t>
            </a:r>
            <a:endParaRPr lang="en-US" sz="4400" dirty="0">
              <a:solidFill>
                <a:srgbClr val="000099"/>
              </a:solidFill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32776" name="Picture 9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963" y="2012950"/>
            <a:ext cx="38909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3188"/>
            <a:ext cx="2895600" cy="287337"/>
          </a:xfrm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rPr>
              <a:t>Application Layer</a:t>
            </a:r>
          </a:p>
        </p:txBody>
      </p:sp>
      <p:sp>
        <p:nvSpPr>
          <p:cNvPr id="32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cs typeface="Arial" pitchFamily="34" charset="0"/>
              </a:rPr>
              <a:t>2-</a:t>
            </a:r>
            <a:fld id="{8CFB337D-F8B5-4D8F-A8DB-FE26F6E7B7A7}" type="slidenum">
              <a:rPr lang="en-US">
                <a:solidFill>
                  <a:srgbClr val="000000"/>
                </a:solidFill>
                <a:cs typeface="Arial" pitchFamily="34" charset="0"/>
              </a:rPr>
              <a:pPr/>
              <a:t>1</a:t>
            </a:fld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3080" y="2481492"/>
            <a:ext cx="2347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saliya@nsbm.lk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017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11ABD612-5547-4AD0-A87D-C2340839D000}" type="slidenum">
              <a:rPr lang="en-US"/>
              <a:pPr/>
              <a:t>10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23825"/>
            <a:ext cx="8077200" cy="896938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Sockets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208088"/>
            <a:ext cx="8232775" cy="2328862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process sends/receives messages to/from its 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socket</a:t>
            </a:r>
          </a:p>
          <a:p>
            <a:r>
              <a:rPr lang="en-US" sz="2400" smtClean="0">
                <a:ea typeface="ＭＳ Ｐゴシック" pitchFamily="34" charset="-128"/>
              </a:rPr>
              <a:t>socket analogous to door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sending process shoves message out door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sending process relies on transport infrastructure on other side of door to deliver message to socket at receiving process</a:t>
            </a:r>
          </a:p>
        </p:txBody>
      </p:sp>
      <p:pic>
        <p:nvPicPr>
          <p:cNvPr id="50181" name="Picture 4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613" y="800100"/>
            <a:ext cx="19161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Freeform 66"/>
          <p:cNvSpPr>
            <a:spLocks/>
          </p:cNvSpPr>
          <p:nvPr/>
        </p:nvSpPr>
        <p:spPr bwMode="auto">
          <a:xfrm>
            <a:off x="6948488" y="375126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Freeform 7"/>
          <p:cNvSpPr>
            <a:spLocks/>
          </p:cNvSpPr>
          <p:nvPr/>
        </p:nvSpPr>
        <p:spPr bwMode="auto">
          <a:xfrm>
            <a:off x="3633788" y="504825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51"/>
          <p:cNvSpPr txBox="1">
            <a:spLocks noChangeArrowheads="1"/>
          </p:cNvSpPr>
          <p:nvPr/>
        </p:nvSpPr>
        <p:spPr bwMode="auto">
          <a:xfrm>
            <a:off x="4071938" y="5180013"/>
            <a:ext cx="874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Internet</a:t>
            </a:r>
          </a:p>
        </p:txBody>
      </p:sp>
      <p:sp>
        <p:nvSpPr>
          <p:cNvPr id="50185" name="Line 52"/>
          <p:cNvSpPr>
            <a:spLocks noChangeShapeType="1"/>
          </p:cNvSpPr>
          <p:nvPr/>
        </p:nvSpPr>
        <p:spPr bwMode="auto">
          <a:xfrm>
            <a:off x="3392488" y="5591175"/>
            <a:ext cx="2211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Text Box 53"/>
          <p:cNvSpPr txBox="1">
            <a:spLocks noChangeArrowheads="1"/>
          </p:cNvSpPr>
          <p:nvPr/>
        </p:nvSpPr>
        <p:spPr bwMode="auto">
          <a:xfrm>
            <a:off x="7413625" y="4816475"/>
            <a:ext cx="10636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controlled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by OS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0187" name="Text Box 56"/>
          <p:cNvSpPr txBox="1">
            <a:spLocks noChangeArrowheads="1"/>
          </p:cNvSpPr>
          <p:nvPr/>
        </p:nvSpPr>
        <p:spPr bwMode="auto">
          <a:xfrm>
            <a:off x="7391400" y="3916363"/>
            <a:ext cx="14700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controlled by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app developer</a:t>
            </a:r>
          </a:p>
        </p:txBody>
      </p:sp>
      <p:sp>
        <p:nvSpPr>
          <p:cNvPr id="50188" name="Freeform 45"/>
          <p:cNvSpPr>
            <a:spLocks/>
          </p:cNvSpPr>
          <p:nvPr/>
        </p:nvSpPr>
        <p:spPr bwMode="auto">
          <a:xfrm>
            <a:off x="1208088" y="381476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Rectangle 23"/>
          <p:cNvSpPr>
            <a:spLocks noChangeArrowheads="1"/>
          </p:cNvSpPr>
          <p:nvPr/>
        </p:nvSpPr>
        <p:spPr bwMode="auto">
          <a:xfrm>
            <a:off x="2011363" y="37703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0190" name="Rectangle 24"/>
          <p:cNvSpPr>
            <a:spLocks noChangeArrowheads="1"/>
          </p:cNvSpPr>
          <p:nvPr/>
        </p:nvSpPr>
        <p:spPr bwMode="auto">
          <a:xfrm>
            <a:off x="1973263" y="38242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0191" name="Line 25"/>
          <p:cNvSpPr>
            <a:spLocks noChangeShapeType="1"/>
          </p:cNvSpPr>
          <p:nvPr/>
        </p:nvSpPr>
        <p:spPr bwMode="auto">
          <a:xfrm>
            <a:off x="1982788" y="45847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Text Box 26"/>
          <p:cNvSpPr txBox="1">
            <a:spLocks noChangeArrowheads="1"/>
          </p:cNvSpPr>
          <p:nvPr/>
        </p:nvSpPr>
        <p:spPr bwMode="auto">
          <a:xfrm>
            <a:off x="1939925" y="45672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transport</a:t>
            </a:r>
          </a:p>
        </p:txBody>
      </p:sp>
      <p:sp>
        <p:nvSpPr>
          <p:cNvPr id="50193" name="Line 27"/>
          <p:cNvSpPr>
            <a:spLocks noChangeShapeType="1"/>
          </p:cNvSpPr>
          <p:nvPr/>
        </p:nvSpPr>
        <p:spPr bwMode="auto">
          <a:xfrm>
            <a:off x="1990725" y="49053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Line 28"/>
          <p:cNvSpPr>
            <a:spLocks noChangeShapeType="1"/>
          </p:cNvSpPr>
          <p:nvPr/>
        </p:nvSpPr>
        <p:spPr bwMode="auto">
          <a:xfrm>
            <a:off x="1976438" y="5214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29"/>
          <p:cNvSpPr>
            <a:spLocks noChangeShapeType="1"/>
          </p:cNvSpPr>
          <p:nvPr/>
        </p:nvSpPr>
        <p:spPr bwMode="auto">
          <a:xfrm>
            <a:off x="1976438" y="55006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Text Box 26"/>
          <p:cNvSpPr txBox="1">
            <a:spLocks noChangeArrowheads="1"/>
          </p:cNvSpPr>
          <p:nvPr/>
        </p:nvSpPr>
        <p:spPr bwMode="auto">
          <a:xfrm>
            <a:off x="1974850" y="38147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Tahoma" pitchFamily="34" charset="0"/>
              </a:rPr>
              <a:t>application</a:t>
            </a:r>
          </a:p>
        </p:txBody>
      </p:sp>
      <p:sp>
        <p:nvSpPr>
          <p:cNvPr id="50197" name="Text Box 26"/>
          <p:cNvSpPr txBox="1">
            <a:spLocks noChangeArrowheads="1"/>
          </p:cNvSpPr>
          <p:nvPr/>
        </p:nvSpPr>
        <p:spPr bwMode="auto">
          <a:xfrm>
            <a:off x="1930400" y="54721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physical</a:t>
            </a:r>
          </a:p>
        </p:txBody>
      </p:sp>
      <p:sp>
        <p:nvSpPr>
          <p:cNvPr id="50198" name="Text Box 26"/>
          <p:cNvSpPr txBox="1">
            <a:spLocks noChangeArrowheads="1"/>
          </p:cNvSpPr>
          <p:nvPr/>
        </p:nvSpPr>
        <p:spPr bwMode="auto">
          <a:xfrm>
            <a:off x="1949450" y="51863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link</a:t>
            </a:r>
          </a:p>
        </p:txBody>
      </p:sp>
      <p:sp>
        <p:nvSpPr>
          <p:cNvPr id="50199" name="Text Box 26"/>
          <p:cNvSpPr txBox="1">
            <a:spLocks noChangeArrowheads="1"/>
          </p:cNvSpPr>
          <p:nvPr/>
        </p:nvSpPr>
        <p:spPr bwMode="auto">
          <a:xfrm>
            <a:off x="1939925" y="48910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network</a:t>
            </a:r>
          </a:p>
        </p:txBody>
      </p:sp>
      <p:sp>
        <p:nvSpPr>
          <p:cNvPr id="50200" name="Oval 57"/>
          <p:cNvSpPr>
            <a:spLocks noChangeArrowheads="1"/>
          </p:cNvSpPr>
          <p:nvPr/>
        </p:nvSpPr>
        <p:spPr bwMode="auto">
          <a:xfrm>
            <a:off x="2108200" y="408940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process</a:t>
            </a:r>
          </a:p>
        </p:txBody>
      </p:sp>
      <p:grpSp>
        <p:nvGrpSpPr>
          <p:cNvPr id="50201" name="Group 58"/>
          <p:cNvGrpSpPr>
            <a:grpSpLocks/>
          </p:cNvGrpSpPr>
          <p:nvPr/>
        </p:nvGrpSpPr>
        <p:grpSpPr bwMode="auto">
          <a:xfrm>
            <a:off x="2355850" y="4449763"/>
            <a:ext cx="546100" cy="225425"/>
            <a:chOff x="1287" y="2524"/>
            <a:chExt cx="260" cy="100"/>
          </a:xfrm>
        </p:grpSpPr>
        <p:sp>
          <p:nvSpPr>
            <p:cNvPr id="5023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02" name="Rectangle 23"/>
          <p:cNvSpPr>
            <a:spLocks noChangeArrowheads="1"/>
          </p:cNvSpPr>
          <p:nvPr/>
        </p:nvSpPr>
        <p:spPr bwMode="auto">
          <a:xfrm>
            <a:off x="5673725" y="3741738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0203" name="Rectangle 24"/>
          <p:cNvSpPr>
            <a:spLocks noChangeArrowheads="1"/>
          </p:cNvSpPr>
          <p:nvPr/>
        </p:nvSpPr>
        <p:spPr bwMode="auto">
          <a:xfrm>
            <a:off x="5635625" y="37957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0204" name="Line 25"/>
          <p:cNvSpPr>
            <a:spLocks noChangeShapeType="1"/>
          </p:cNvSpPr>
          <p:nvPr/>
        </p:nvSpPr>
        <p:spPr bwMode="auto">
          <a:xfrm>
            <a:off x="5645150" y="45561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Text Box 26"/>
          <p:cNvSpPr txBox="1">
            <a:spLocks noChangeArrowheads="1"/>
          </p:cNvSpPr>
          <p:nvPr/>
        </p:nvSpPr>
        <p:spPr bwMode="auto">
          <a:xfrm>
            <a:off x="5602288" y="45386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transport</a:t>
            </a:r>
          </a:p>
        </p:txBody>
      </p:sp>
      <p:sp>
        <p:nvSpPr>
          <p:cNvPr id="50206" name="Line 27"/>
          <p:cNvSpPr>
            <a:spLocks noChangeShapeType="1"/>
          </p:cNvSpPr>
          <p:nvPr/>
        </p:nvSpPr>
        <p:spPr bwMode="auto">
          <a:xfrm>
            <a:off x="5653088" y="48768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Line 28"/>
          <p:cNvSpPr>
            <a:spLocks noChangeShapeType="1"/>
          </p:cNvSpPr>
          <p:nvPr/>
        </p:nvSpPr>
        <p:spPr bwMode="auto">
          <a:xfrm>
            <a:off x="5638800" y="51863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Line 29"/>
          <p:cNvSpPr>
            <a:spLocks noChangeShapeType="1"/>
          </p:cNvSpPr>
          <p:nvPr/>
        </p:nvSpPr>
        <p:spPr bwMode="auto">
          <a:xfrm>
            <a:off x="5638800" y="54721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Text Box 26"/>
          <p:cNvSpPr txBox="1">
            <a:spLocks noChangeArrowheads="1"/>
          </p:cNvSpPr>
          <p:nvPr/>
        </p:nvSpPr>
        <p:spPr bwMode="auto">
          <a:xfrm>
            <a:off x="5637213" y="37861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Tahoma" pitchFamily="34" charset="0"/>
              </a:rPr>
              <a:t>application</a:t>
            </a:r>
          </a:p>
        </p:txBody>
      </p:sp>
      <p:sp>
        <p:nvSpPr>
          <p:cNvPr id="50210" name="Text Box 26"/>
          <p:cNvSpPr txBox="1">
            <a:spLocks noChangeArrowheads="1"/>
          </p:cNvSpPr>
          <p:nvPr/>
        </p:nvSpPr>
        <p:spPr bwMode="auto">
          <a:xfrm>
            <a:off x="5592763" y="54435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physical</a:t>
            </a:r>
          </a:p>
        </p:txBody>
      </p:sp>
      <p:sp>
        <p:nvSpPr>
          <p:cNvPr id="50211" name="Text Box 26"/>
          <p:cNvSpPr txBox="1">
            <a:spLocks noChangeArrowheads="1"/>
          </p:cNvSpPr>
          <p:nvPr/>
        </p:nvSpPr>
        <p:spPr bwMode="auto">
          <a:xfrm>
            <a:off x="5611813" y="51577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link</a:t>
            </a:r>
          </a:p>
        </p:txBody>
      </p:sp>
      <p:sp>
        <p:nvSpPr>
          <p:cNvPr id="50212" name="Text Box 26"/>
          <p:cNvSpPr txBox="1">
            <a:spLocks noChangeArrowheads="1"/>
          </p:cNvSpPr>
          <p:nvPr/>
        </p:nvSpPr>
        <p:spPr bwMode="auto">
          <a:xfrm>
            <a:off x="5602288" y="48625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Tahoma" pitchFamily="34" charset="0"/>
              </a:rPr>
              <a:t>network</a:t>
            </a:r>
          </a:p>
        </p:txBody>
      </p:sp>
      <p:sp>
        <p:nvSpPr>
          <p:cNvPr id="50213" name="Oval 78"/>
          <p:cNvSpPr>
            <a:spLocks noChangeArrowheads="1"/>
          </p:cNvSpPr>
          <p:nvPr/>
        </p:nvSpPr>
        <p:spPr bwMode="auto">
          <a:xfrm>
            <a:off x="5770563" y="406082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process</a:t>
            </a:r>
          </a:p>
        </p:txBody>
      </p:sp>
      <p:grpSp>
        <p:nvGrpSpPr>
          <p:cNvPr id="50214" name="Group 79"/>
          <p:cNvGrpSpPr>
            <a:grpSpLocks/>
          </p:cNvGrpSpPr>
          <p:nvPr/>
        </p:nvGrpSpPr>
        <p:grpSpPr bwMode="auto">
          <a:xfrm>
            <a:off x="6018213" y="4421188"/>
            <a:ext cx="546100" cy="225425"/>
            <a:chOff x="1287" y="2524"/>
            <a:chExt cx="260" cy="100"/>
          </a:xfrm>
        </p:grpSpPr>
        <p:sp>
          <p:nvSpPr>
            <p:cNvPr id="50227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8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9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0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5" name="Line 88"/>
          <p:cNvSpPr>
            <a:spLocks noChangeShapeType="1"/>
          </p:cNvSpPr>
          <p:nvPr/>
        </p:nvSpPr>
        <p:spPr bwMode="auto">
          <a:xfrm flipH="1">
            <a:off x="6827838" y="419258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6" name="Line 89"/>
          <p:cNvSpPr>
            <a:spLocks noChangeShapeType="1"/>
          </p:cNvSpPr>
          <p:nvPr/>
        </p:nvSpPr>
        <p:spPr bwMode="auto">
          <a:xfrm>
            <a:off x="7053263" y="461803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7" name="Line 90"/>
          <p:cNvSpPr>
            <a:spLocks noChangeShapeType="1"/>
          </p:cNvSpPr>
          <p:nvPr/>
        </p:nvSpPr>
        <p:spPr bwMode="auto">
          <a:xfrm flipH="1">
            <a:off x="7077075" y="511810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8" name="Text Box 56"/>
          <p:cNvSpPr txBox="1">
            <a:spLocks noChangeArrowheads="1"/>
          </p:cNvSpPr>
          <p:nvPr/>
        </p:nvSpPr>
        <p:spPr bwMode="auto">
          <a:xfrm>
            <a:off x="3990975" y="3873500"/>
            <a:ext cx="917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>
                <a:solidFill>
                  <a:srgbClr val="CC0000"/>
                </a:solidFill>
              </a:rPr>
              <a:t>socket</a:t>
            </a:r>
          </a:p>
        </p:txBody>
      </p:sp>
      <p:sp>
        <p:nvSpPr>
          <p:cNvPr id="50219" name="Line 92"/>
          <p:cNvSpPr>
            <a:spLocks noChangeShapeType="1"/>
          </p:cNvSpPr>
          <p:nvPr/>
        </p:nvSpPr>
        <p:spPr bwMode="auto">
          <a:xfrm flipV="1">
            <a:off x="2994025" y="4073525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0" name="Line 93"/>
          <p:cNvSpPr>
            <a:spLocks noChangeShapeType="1"/>
          </p:cNvSpPr>
          <p:nvPr/>
        </p:nvSpPr>
        <p:spPr bwMode="auto">
          <a:xfrm flipH="1" flipV="1">
            <a:off x="4929188" y="4062413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0221" name="Group 96"/>
          <p:cNvGrpSpPr>
            <a:grpSpLocks/>
          </p:cNvGrpSpPr>
          <p:nvPr/>
        </p:nvGrpSpPr>
        <p:grpSpPr bwMode="auto">
          <a:xfrm>
            <a:off x="784225" y="5127625"/>
            <a:ext cx="719138" cy="773113"/>
            <a:chOff x="-44" y="1473"/>
            <a:chExt cx="981" cy="1105"/>
          </a:xfrm>
        </p:grpSpPr>
        <p:pic>
          <p:nvPicPr>
            <p:cNvPr id="50225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26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0222" name="Group 99"/>
          <p:cNvGrpSpPr>
            <a:grpSpLocks/>
          </p:cNvGrpSpPr>
          <p:nvPr/>
        </p:nvGrpSpPr>
        <p:grpSpPr bwMode="auto">
          <a:xfrm flipH="1">
            <a:off x="7480300" y="5322888"/>
            <a:ext cx="719138" cy="773112"/>
            <a:chOff x="-44" y="1473"/>
            <a:chExt cx="981" cy="1105"/>
          </a:xfrm>
        </p:grpSpPr>
        <p:pic>
          <p:nvPicPr>
            <p:cNvPr id="50223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24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222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A493E14-767F-4463-BA2E-EB1FEE024E55}" type="slidenum">
              <a:rPr lang="en-US"/>
              <a:pPr/>
              <a:t>11</a:t>
            </a:fld>
            <a:endParaRPr lang="en-US"/>
          </a:p>
        </p:txBody>
      </p:sp>
      <p:pic>
        <p:nvPicPr>
          <p:cNvPr id="52227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871538"/>
            <a:ext cx="42052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238125"/>
            <a:ext cx="7772400" cy="871538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Addressing processes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8475" y="1365250"/>
            <a:ext cx="4021138" cy="4648200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to receive messages, process  must have </a:t>
            </a: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identifier</a:t>
            </a:r>
          </a:p>
          <a:p>
            <a:r>
              <a:rPr lang="en-US" sz="2400" smtClean="0">
                <a:ea typeface="ＭＳ Ｐゴシック" pitchFamily="34" charset="-128"/>
              </a:rPr>
              <a:t>host device has unique 32-bit IP address</a:t>
            </a:r>
          </a:p>
          <a:p>
            <a:r>
              <a:rPr lang="en-US" sz="2400" i="1" u="sng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sz="2400" smtClean="0">
                <a:ea typeface="ＭＳ Ｐゴシック" pitchFamily="34" charset="-128"/>
              </a:rPr>
              <a:t> does  IP address of host on which process runs suffice for identifying the process?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9638" y="1357313"/>
            <a:ext cx="4125912" cy="5218112"/>
          </a:xfrm>
          <a:noFill/>
        </p:spPr>
        <p:txBody>
          <a:bodyPr/>
          <a:lstStyle/>
          <a:p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identifier</a:t>
            </a:r>
            <a:r>
              <a:rPr lang="en-US" sz="24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includes both 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IP address</a:t>
            </a:r>
            <a:r>
              <a:rPr lang="en-US" sz="2400" smtClean="0">
                <a:ea typeface="ＭＳ Ｐゴシック" pitchFamily="34" charset="-128"/>
              </a:rPr>
              <a:t> and 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port numbers</a:t>
            </a:r>
            <a:r>
              <a:rPr lang="en-US" sz="2400" smtClean="0">
                <a:ea typeface="ＭＳ Ｐゴシック" pitchFamily="34" charset="-128"/>
              </a:rPr>
              <a:t> associated with process on host.</a:t>
            </a:r>
          </a:p>
          <a:p>
            <a:r>
              <a:rPr lang="en-US" sz="2400" smtClean="0">
                <a:ea typeface="ＭＳ Ｐゴシック" pitchFamily="34" charset="-128"/>
              </a:rPr>
              <a:t>example port numbers: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HTTP server: 80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mail server: 25</a:t>
            </a:r>
          </a:p>
          <a:p>
            <a:r>
              <a:rPr lang="en-US" sz="2400" smtClean="0">
                <a:ea typeface="ＭＳ Ｐゴシック" pitchFamily="34" charset="-128"/>
              </a:rPr>
              <a:t>to send HTTP message to gaia.cs.umass.edu web server:</a:t>
            </a:r>
          </a:p>
          <a:p>
            <a:pPr lvl="1"/>
            <a:r>
              <a:rPr lang="en-US" sz="2000" smtClean="0">
                <a:solidFill>
                  <a:srgbClr val="CC0000"/>
                </a:solidFill>
                <a:ea typeface="ＭＳ Ｐゴシック" pitchFamily="34" charset="-128"/>
              </a:rPr>
              <a:t>IP address:</a:t>
            </a:r>
            <a:r>
              <a:rPr lang="en-US" sz="200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sz="2000" smtClean="0">
                <a:ea typeface="ＭＳ Ｐゴシック" pitchFamily="34" charset="-128"/>
              </a:rPr>
              <a:t>128.119.245.12</a:t>
            </a:r>
          </a:p>
          <a:p>
            <a:pPr lvl="1"/>
            <a:r>
              <a:rPr lang="en-US" sz="2000" smtClean="0">
                <a:solidFill>
                  <a:srgbClr val="CC0000"/>
                </a:solidFill>
                <a:ea typeface="ＭＳ Ｐゴシック" pitchFamily="34" charset="-128"/>
              </a:rPr>
              <a:t>port number:</a:t>
            </a:r>
            <a:r>
              <a:rPr lang="en-US" sz="200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sz="2000" smtClean="0">
                <a:ea typeface="ＭＳ Ｐゴシック" pitchFamily="34" charset="-128"/>
              </a:rPr>
              <a:t>80</a:t>
            </a:r>
          </a:p>
          <a:p>
            <a:r>
              <a:rPr lang="en-US" sz="2400" smtClean="0">
                <a:ea typeface="ＭＳ Ｐゴシック" pitchFamily="34" charset="-128"/>
              </a:rPr>
              <a:t>more shortly…</a:t>
            </a:r>
          </a:p>
        </p:txBody>
      </p:sp>
      <p:sp>
        <p:nvSpPr>
          <p:cNvPr id="43020" name="Rectangle 3"/>
          <p:cNvSpPr>
            <a:spLocks noChangeArrowheads="1"/>
          </p:cNvSpPr>
          <p:nvPr/>
        </p:nvSpPr>
        <p:spPr bwMode="auto">
          <a:xfrm>
            <a:off x="542925" y="4567049"/>
            <a:ext cx="40211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400" i="1" u="sng">
                <a:solidFill>
                  <a:srgbClr val="CC0000"/>
                </a:solidFill>
                <a:latin typeface="Gill Sans MT" pitchFamily="34" charset="0"/>
              </a:rPr>
              <a:t>A:</a:t>
            </a:r>
            <a:r>
              <a:rPr lang="en-US" sz="2400">
                <a:latin typeface="Gill Sans MT" pitchFamily="34" charset="0"/>
              </a:rPr>
              <a:t> no, </a:t>
            </a:r>
            <a:r>
              <a:rPr lang="en-US" sz="2400" i="1">
                <a:latin typeface="Gill Sans MT" pitchFamily="34" charset="0"/>
              </a:rPr>
              <a:t>many</a:t>
            </a:r>
            <a:r>
              <a:rPr lang="en-US" sz="2400">
                <a:latin typeface="Gill Sans MT" pitchFamily="34" charset="0"/>
              </a:rPr>
              <a:t> processes can be running on same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427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09930F2E-7994-4AAA-8DBE-513A6C0DFC97}" type="slidenum">
              <a:rPr lang="en-US"/>
              <a:pPr/>
              <a:t>12</a:t>
            </a:fld>
            <a:endParaRPr lang="en-US"/>
          </a:p>
        </p:txBody>
      </p:sp>
      <p:pic>
        <p:nvPicPr>
          <p:cNvPr id="54275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911225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39713"/>
            <a:ext cx="7772400" cy="86042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App-layer protocol defines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393825"/>
            <a:ext cx="3973513" cy="4648200"/>
          </a:xfrm>
        </p:spPr>
        <p:txBody>
          <a:bodyPr/>
          <a:lstStyle/>
          <a:p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types of messages exchanged,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e.g., request, response </a:t>
            </a:r>
          </a:p>
          <a:p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message syntax: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what fields in messages &amp; how fields are delineated</a:t>
            </a:r>
          </a:p>
          <a:p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message semantics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meaning of information in fields</a:t>
            </a:r>
          </a:p>
          <a:p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rules</a:t>
            </a:r>
            <a:r>
              <a:rPr lang="en-US" sz="2400" smtClean="0">
                <a:ea typeface="ＭＳ Ｐゴシック" pitchFamily="34" charset="-128"/>
              </a:rPr>
              <a:t> for when and how processes send &amp; respond to messages</a:t>
            </a: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7750" y="14081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  <a:ea typeface="ＭＳ Ｐゴシック" pitchFamily="34" charset="-128"/>
              </a:rPr>
              <a:t>open protocols:</a:t>
            </a:r>
          </a:p>
          <a:p>
            <a:r>
              <a:rPr lang="en-US" sz="2400" smtClean="0">
                <a:ea typeface="ＭＳ Ｐゴシック" pitchFamily="34" charset="-128"/>
              </a:rPr>
              <a:t>defined in RFCs</a:t>
            </a:r>
          </a:p>
          <a:p>
            <a:r>
              <a:rPr lang="en-US" sz="2400" smtClean="0">
                <a:ea typeface="ＭＳ Ｐゴシック" pitchFamily="34" charset="-128"/>
              </a:rPr>
              <a:t>allows for interoperability</a:t>
            </a:r>
          </a:p>
          <a:p>
            <a:r>
              <a:rPr lang="en-US" sz="2400" smtClean="0">
                <a:ea typeface="ＭＳ Ｐゴシック" pitchFamily="34" charset="-128"/>
              </a:rPr>
              <a:t>e.g., HTTP, SMTP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  <a:ea typeface="ＭＳ Ｐゴシック" pitchFamily="34" charset="-128"/>
              </a:rPr>
              <a:t>proprietary protocols:</a:t>
            </a:r>
          </a:p>
          <a:p>
            <a:r>
              <a:rPr lang="en-US" sz="2400" smtClean="0">
                <a:ea typeface="ＭＳ Ｐゴシック" pitchFamily="34" charset="-128"/>
              </a:rPr>
              <a:t>e.g., Skype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632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8C498FDF-8609-44FE-920B-3367C530AB23}" type="slidenum">
              <a:rPr lang="en-US"/>
              <a:pPr/>
              <a:t>13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-11113"/>
            <a:ext cx="8305800" cy="1143001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What transport service does an app need?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2937" y="1384299"/>
            <a:ext cx="4316413" cy="279717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data integrity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some apps (e.g., file transfer, web transactions) require 100% reliable data transfer</a:t>
            </a:r>
            <a:r>
              <a:rPr lang="en-US" dirty="0">
                <a:latin typeface="Gill Sans MT" charset="0"/>
              </a:rPr>
              <a:t> 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other apps (e.g., audio) can tolerate some loss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0713" y="4414837"/>
            <a:ext cx="3810000" cy="24431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timing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ea typeface="ＭＳ Ｐゴシック" pitchFamily="34" charset="-128"/>
              </a:rPr>
              <a:t>some apps (e.g., Internet telephony, interactive games) require low delay to be </a:t>
            </a:r>
            <a:r>
              <a:rPr lang="ja-JP" altLang="en-US" sz="2400" dirty="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effective</a:t>
            </a:r>
            <a:r>
              <a:rPr lang="ja-JP" altLang="en-US" sz="2400" dirty="0" smtClean="0">
                <a:ea typeface="ＭＳ Ｐゴシック" pitchFamily="34" charset="-128"/>
              </a:rPr>
              <a:t>”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4959350" y="1351821"/>
            <a:ext cx="3935413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dirty="0">
                <a:solidFill>
                  <a:srgbClr val="CC0000"/>
                </a:solidFill>
                <a:latin typeface="Gill Sans MT" pitchFamily="34" charset="0"/>
              </a:rPr>
              <a:t>throughput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Gill Sans MT" pitchFamily="34" charset="0"/>
              </a:rPr>
              <a:t>some apps (e.g., multimedia) require minimum amount of throughput to be </a:t>
            </a:r>
            <a:r>
              <a:rPr lang="ja-JP" altLang="en-US" sz="2400" dirty="0">
                <a:latin typeface="Gill Sans MT" pitchFamily="34" charset="0"/>
              </a:rPr>
              <a:t>“</a:t>
            </a:r>
            <a:r>
              <a:rPr lang="en-US" altLang="ja-JP" sz="2400" dirty="0">
                <a:latin typeface="Gill Sans MT" pitchFamily="34" charset="0"/>
              </a:rPr>
              <a:t>effective</a:t>
            </a:r>
            <a:r>
              <a:rPr lang="ja-JP" altLang="en-US" sz="2400" dirty="0">
                <a:latin typeface="Gill Sans MT" pitchFamily="34" charset="0"/>
              </a:rPr>
              <a:t>”</a:t>
            </a:r>
            <a:endParaRPr lang="en-US" altLang="ja-JP" sz="2400" dirty="0">
              <a:latin typeface="Gill Sans MT" pitchFamily="34" charset="0"/>
            </a:endParaRPr>
          </a:p>
          <a:p>
            <a:pPr marL="342900" indent="-342900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Gill Sans MT" pitchFamily="34" charset="0"/>
              </a:rPr>
              <a:t>other apps (</a:t>
            </a:r>
            <a:r>
              <a:rPr lang="ja-JP" altLang="en-US" sz="2400" dirty="0">
                <a:latin typeface="Gill Sans MT" pitchFamily="34" charset="0"/>
              </a:rPr>
              <a:t>“</a:t>
            </a:r>
            <a:r>
              <a:rPr lang="en-US" altLang="ja-JP" sz="2400" dirty="0">
                <a:latin typeface="Gill Sans MT" pitchFamily="34" charset="0"/>
              </a:rPr>
              <a:t>elastic apps</a:t>
            </a:r>
            <a:r>
              <a:rPr lang="ja-JP" altLang="en-US" sz="2400" dirty="0">
                <a:latin typeface="Gill Sans MT" pitchFamily="34" charset="0"/>
              </a:rPr>
              <a:t>”</a:t>
            </a:r>
            <a:r>
              <a:rPr lang="en-US" altLang="ja-JP" sz="2400" dirty="0">
                <a:latin typeface="Gill Sans MT" pitchFamily="34" charset="0"/>
              </a:rPr>
              <a:t>) make use of whatever throughput they get </a:t>
            </a:r>
            <a:endParaRPr lang="en-US" sz="2400" dirty="0">
              <a:latin typeface="Gill Sans MT" pitchFamily="34" charset="0"/>
            </a:endParaRPr>
          </a:p>
        </p:txBody>
      </p:sp>
      <p:pic>
        <p:nvPicPr>
          <p:cNvPr id="56327" name="Picture 13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907" y="1171575"/>
            <a:ext cx="8228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70" name="Rectangle 5"/>
          <p:cNvSpPr>
            <a:spLocks noChangeArrowheads="1"/>
          </p:cNvSpPr>
          <p:nvPr/>
        </p:nvSpPr>
        <p:spPr bwMode="auto">
          <a:xfrm>
            <a:off x="4983163" y="5298589"/>
            <a:ext cx="393541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dirty="0">
                <a:solidFill>
                  <a:srgbClr val="CC0000"/>
                </a:solidFill>
                <a:latin typeface="Gill Sans MT" pitchFamily="34" charset="0"/>
              </a:rPr>
              <a:t>security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Gill Sans MT" pitchFamily="34" charset="0"/>
              </a:rPr>
              <a:t>encryption, data integrity,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5837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92F72A2-52D4-463E-85AB-BB66B453C0BD}" type="slidenum">
              <a:rPr lang="en-US"/>
              <a:pPr/>
              <a:t>14</a:t>
            </a:fld>
            <a:endParaRPr lang="en-US"/>
          </a:p>
        </p:txBody>
      </p:sp>
      <p:pic>
        <p:nvPicPr>
          <p:cNvPr id="58371" name="Picture 20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803" y="136576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7013"/>
            <a:ext cx="8201025" cy="815975"/>
          </a:xfrm>
        </p:spPr>
        <p:txBody>
          <a:bodyPr/>
          <a:lstStyle/>
          <a:p>
            <a:r>
              <a:rPr lang="en-US" sz="3200" dirty="0" smtClean="0">
                <a:ea typeface="ＭＳ Ｐゴシック" pitchFamily="34" charset="-128"/>
              </a:rPr>
              <a:t>Transport service requirements: common apps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171450" y="1749425"/>
            <a:ext cx="254158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application</a:t>
            </a:r>
            <a:endParaRPr lang="en-US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Web documents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real-time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stored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interactive games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text messaging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2816225" y="1752600"/>
            <a:ext cx="15668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data loss</a:t>
            </a: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 loss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4535488" y="1751013"/>
            <a:ext cx="25749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throughput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audio: 5kbps-1Mbps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video:10kbps-5Mbps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same as above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few kbps up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elastic</a:t>
            </a:r>
          </a:p>
        </p:txBody>
      </p:sp>
      <p:sp>
        <p:nvSpPr>
          <p:cNvPr id="58376" name="Text Box 6"/>
          <p:cNvSpPr txBox="1">
            <a:spLocks noChangeArrowheads="1"/>
          </p:cNvSpPr>
          <p:nvPr/>
        </p:nvSpPr>
        <p:spPr bwMode="auto">
          <a:xfrm>
            <a:off x="6935788" y="1752600"/>
            <a:ext cx="206216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time sensitive</a:t>
            </a: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yes, 100</a:t>
            </a:r>
            <a:r>
              <a:rPr lang="ja-JP" altLang="en-US"/>
              <a:t>’</a:t>
            </a:r>
            <a:r>
              <a:rPr lang="en-US" altLang="ja-JP"/>
              <a:t>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yes, few secs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yes, 100</a:t>
            </a:r>
            <a:r>
              <a:rPr lang="ja-JP" altLang="en-US"/>
              <a:t>’</a:t>
            </a:r>
            <a:r>
              <a:rPr lang="en-US" altLang="ja-JP"/>
              <a:t>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yes and no</a:t>
            </a:r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 flipV="1">
            <a:off x="884238" y="2133600"/>
            <a:ext cx="75628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8"/>
          <p:cNvSpPr>
            <a:spLocks noChangeShapeType="1"/>
          </p:cNvSpPr>
          <p:nvPr/>
        </p:nvSpPr>
        <p:spPr bwMode="auto">
          <a:xfrm flipV="1">
            <a:off x="847725" y="273367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9"/>
          <p:cNvSpPr>
            <a:spLocks noChangeShapeType="1"/>
          </p:cNvSpPr>
          <p:nvPr/>
        </p:nvSpPr>
        <p:spPr bwMode="auto">
          <a:xfrm flipV="1">
            <a:off x="857250" y="30289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 flipV="1">
            <a:off x="866775" y="332422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 flipV="1">
            <a:off x="885825" y="393382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 flipV="1">
            <a:off x="838200" y="42481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 flipV="1">
            <a:off x="838200" y="457200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 flipV="1">
            <a:off x="800100" y="48831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041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C1B3A926-0B53-47C7-B93B-FFD1E7584282}" type="slidenum">
              <a:rPr lang="en-US"/>
              <a:pPr/>
              <a:t>15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68288"/>
            <a:ext cx="7772400" cy="858837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Internet transport protocols services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66838"/>
            <a:ext cx="409575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000099"/>
                </a:solidFill>
                <a:ea typeface="ＭＳ Ｐゴシック" pitchFamily="34" charset="-128"/>
              </a:rPr>
              <a:t>TCP service:</a:t>
            </a:r>
          </a:p>
          <a:p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reliable transport</a:t>
            </a:r>
            <a:r>
              <a:rPr lang="en-US" sz="2400" i="1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between sending and receiving process</a:t>
            </a:r>
            <a:endParaRPr lang="en-US" sz="240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flow control:</a:t>
            </a:r>
            <a:r>
              <a:rPr lang="en-US" sz="2400" smtClean="0">
                <a:ea typeface="ＭＳ Ｐゴシック" pitchFamily="34" charset="-128"/>
              </a:rPr>
              <a:t> sender won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t overwhelm receiver </a:t>
            </a:r>
          </a:p>
          <a:p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congestion control:</a:t>
            </a:r>
            <a:r>
              <a:rPr lang="en-US" sz="2400" smtClean="0">
                <a:ea typeface="ＭＳ Ｐゴシック" pitchFamily="34" charset="-128"/>
              </a:rPr>
              <a:t> throttle sender when network overloaded</a:t>
            </a:r>
          </a:p>
          <a:p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does not provide:</a:t>
            </a:r>
            <a:r>
              <a:rPr lang="en-US" sz="2400" smtClean="0">
                <a:ea typeface="ＭＳ Ｐゴシック" pitchFamily="34" charset="-128"/>
              </a:rPr>
              <a:t> timing, minimum throughput guarantee, security</a:t>
            </a:r>
          </a:p>
          <a:p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connection-oriented:</a:t>
            </a:r>
            <a:r>
              <a:rPr lang="en-US" sz="2400" smtClean="0">
                <a:ea typeface="ＭＳ Ｐゴシック" pitchFamily="34" charset="-128"/>
              </a:rPr>
              <a:t> setup required between client and server processes</a:t>
            </a:r>
          </a:p>
          <a:p>
            <a:pPr>
              <a:lnSpc>
                <a:spcPct val="75000"/>
              </a:lnSpc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768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484313"/>
            <a:ext cx="36671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UDP service: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unreliable data transfer</a:t>
            </a:r>
            <a:r>
              <a:rPr lang="en-US" sz="2400" dirty="0">
                <a:latin typeface="Gill Sans MT" charset="0"/>
              </a:rPr>
              <a:t> between sending and receiving process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does not provide:</a:t>
            </a:r>
            <a:r>
              <a:rPr lang="en-US" sz="2400" dirty="0">
                <a:latin typeface="Gill Sans MT" charset="0"/>
              </a:rPr>
              <a:t> reliability, flow control, congestion control, timing, throughput guarantee, security, </a:t>
            </a:r>
            <a:r>
              <a:rPr lang="en-US" sz="2400" dirty="0" smtClean="0">
                <a:latin typeface="Gill Sans MT" charset="0"/>
              </a:rPr>
              <a:t>or connection </a:t>
            </a:r>
            <a:r>
              <a:rPr lang="en-US" sz="2400" dirty="0">
                <a:latin typeface="Gill Sans MT" charset="0"/>
              </a:rPr>
              <a:t>setup, </a:t>
            </a:r>
          </a:p>
          <a:p>
            <a:pPr>
              <a:buFont typeface="Wingdings" charset="2"/>
              <a:buChar char="§"/>
              <a:defRPr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latin typeface="Gill Sans MT" charset="0"/>
              </a:rPr>
              <a:t> why bother?  Why is there a UDP?</a:t>
            </a:r>
          </a:p>
        </p:txBody>
      </p:sp>
      <p:pic>
        <p:nvPicPr>
          <p:cNvPr id="60422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638" y="9445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246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FE6DDFC-6256-4451-8C7D-C0937DEF8845}" type="slidenum">
              <a:rPr lang="en-US"/>
              <a:pPr/>
              <a:t>16</a:t>
            </a:fld>
            <a:endParaRPr lang="en-US"/>
          </a:p>
        </p:txBody>
      </p:sp>
      <p:pic>
        <p:nvPicPr>
          <p:cNvPr id="62467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75" y="87630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261938"/>
            <a:ext cx="8747125" cy="838200"/>
          </a:xfrm>
        </p:spPr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Internet apps:  application, transport protocols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215900" y="1773238"/>
            <a:ext cx="2806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application</a:t>
            </a:r>
            <a:endParaRPr lang="en-US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remote terminal access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Web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streaming multimedia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Internet telephony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3201988" y="1458913"/>
            <a:ext cx="282098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layer protocol</a:t>
            </a: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SMTP [RFC 2821]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Telnet [RFC 854]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HTTP [RFC 2616]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FTP [RFC 959]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HTTP (e.g., YouTube), </a:t>
            </a:r>
            <a:br>
              <a:rPr lang="en-US"/>
            </a:br>
            <a:r>
              <a:rPr lang="en-US"/>
              <a:t>RTP [RFC 1889]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SIP, RTP, proprietary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(e.g., Skype)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030913" y="1477963"/>
            <a:ext cx="262413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underlying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transport protocol</a:t>
            </a: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TCP or UDP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TCP or UDP</a:t>
            </a:r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>
            <a:off x="1071563" y="2152650"/>
            <a:ext cx="73342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8"/>
          <p:cNvSpPr>
            <a:spLocks noChangeShapeType="1"/>
          </p:cNvSpPr>
          <p:nvPr/>
        </p:nvSpPr>
        <p:spPr bwMode="auto">
          <a:xfrm flipV="1">
            <a:off x="1023938" y="2743200"/>
            <a:ext cx="73247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 flipV="1">
            <a:off x="1044575" y="3038475"/>
            <a:ext cx="72961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 flipV="1">
            <a:off x="1042988" y="3333750"/>
            <a:ext cx="7277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1"/>
          <p:cNvSpPr>
            <a:spLocks noChangeShapeType="1"/>
          </p:cNvSpPr>
          <p:nvPr/>
        </p:nvSpPr>
        <p:spPr bwMode="auto">
          <a:xfrm flipV="1">
            <a:off x="1073150" y="3657600"/>
            <a:ext cx="7258050" cy="95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2"/>
          <p:cNvSpPr>
            <a:spLocks noChangeShapeType="1"/>
          </p:cNvSpPr>
          <p:nvPr/>
        </p:nvSpPr>
        <p:spPr bwMode="auto">
          <a:xfrm flipV="1">
            <a:off x="1014413" y="4257675"/>
            <a:ext cx="7315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 flipV="1">
            <a:off x="839788" y="4881563"/>
            <a:ext cx="73437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Securing TCP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TCP &amp; UDP 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 smtClean="0"/>
              <a:t>no encryption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 smtClean="0"/>
              <a:t>cleartext passwds sent into socket traverse Internet  in cleartext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SSL</a:t>
            </a:r>
            <a:r>
              <a:rPr lang="en-US" dirty="0" smtClean="0"/>
              <a:t> 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 smtClean="0"/>
              <a:t>provides encrypted TCP connection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 smtClean="0"/>
              <a:t>data integrity</a:t>
            </a:r>
          </a:p>
          <a:p>
            <a:pPr marL="233363" indent="-233363"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400" dirty="0" smtClean="0"/>
              <a:t>end-point authentication</a:t>
            </a:r>
            <a:endParaRPr lang="en-US" sz="2400" dirty="0"/>
          </a:p>
        </p:txBody>
      </p:sp>
      <p:sp>
        <p:nvSpPr>
          <p:cNvPr id="80899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22228B"/>
                </a:solidFill>
                <a:ea typeface="ＭＳ Ｐゴシック" pitchFamily="34" charset="-128"/>
              </a:rPr>
              <a:t>SSL is at app layer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ea typeface="ＭＳ Ｐゴシック" pitchFamily="34" charset="-128"/>
              </a:rPr>
              <a:t>apps use SSL libraries, that </a:t>
            </a:r>
            <a:r>
              <a:rPr lang="ja-JP" altLang="en-US" sz="2400" dirty="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talk</a:t>
            </a:r>
            <a:r>
              <a:rPr lang="ja-JP" altLang="en-US" sz="2400" dirty="0" smtClean="0">
                <a:ea typeface="ＭＳ Ｐゴシック" pitchFamily="34" charset="-128"/>
              </a:rPr>
              <a:t>”</a:t>
            </a:r>
            <a:r>
              <a:rPr lang="en-US" altLang="ja-JP" sz="2400" dirty="0" smtClean="0">
                <a:ea typeface="ＭＳ Ｐゴシック" pitchFamily="34" charset="-128"/>
              </a:rPr>
              <a:t> to TCP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22228B"/>
                </a:solidFill>
                <a:ea typeface="ＭＳ Ｐゴシック" pitchFamily="34" charset="-128"/>
              </a:rPr>
              <a:t>SSL socket API</a:t>
            </a:r>
          </a:p>
          <a:p>
            <a:pPr marL="233363" lvl="1" indent="-233363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 err="1" smtClean="0">
                <a:ea typeface="ＭＳ Ｐゴシック" pitchFamily="34" charset="-128"/>
              </a:rPr>
              <a:t>cleartext</a:t>
            </a:r>
            <a:r>
              <a:rPr lang="en-US" dirty="0" smtClean="0">
                <a:ea typeface="ＭＳ Ｐゴシック" pitchFamily="34" charset="-128"/>
              </a:rPr>
              <a:t> passwords sent into socket traverse Internet  encrypted </a:t>
            </a:r>
          </a:p>
          <a:p>
            <a:pPr marL="233363" lvl="1" indent="-233363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Discussed more in Network Security</a:t>
            </a:r>
            <a:endParaRPr lang="en-US" dirty="0" smtClean="0">
              <a:ea typeface="ＭＳ Ｐゴシック" pitchFamily="34" charset="-128"/>
            </a:endParaRPr>
          </a:p>
          <a:p>
            <a:pPr marL="233363" lvl="1" indent="-233363"/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Application Layer</a:t>
            </a:r>
            <a:endParaRPr lang="en-US"/>
          </a:p>
        </p:txBody>
      </p:sp>
      <p:sp>
        <p:nvSpPr>
          <p:cNvPr id="645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E62D6AC5-7C65-40AF-B6D5-25FFE9C4B8CE}" type="slidenum">
              <a:rPr lang="en-US"/>
              <a:pPr/>
              <a:t>17</a:t>
            </a:fld>
            <a:endParaRPr lang="en-US"/>
          </a:p>
        </p:txBody>
      </p:sp>
      <p:pic>
        <p:nvPicPr>
          <p:cNvPr id="64518" name="Picture 35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1030288"/>
            <a:ext cx="2825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68388"/>
            <a:ext cx="4113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553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042BA938-42B5-4292-8570-1202696613D9}" type="slidenum">
              <a:rPr lang="en-US"/>
              <a:pPr/>
              <a:t>18</a:t>
            </a:fld>
            <a:endParaRPr 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Application Layer </a:t>
            </a:r>
            <a:r>
              <a:rPr lang="en-US" dirty="0" smtClean="0">
                <a:ea typeface="ＭＳ Ｐゴシック" pitchFamily="34" charset="-128"/>
              </a:rPr>
              <a:t>: outline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512763" indent="-512763">
              <a:lnSpc>
                <a:spcPct val="1000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2.1 principles of network applications</a:t>
            </a:r>
          </a:p>
          <a:p>
            <a:pPr marL="512763" indent="-512763">
              <a:lnSpc>
                <a:spcPct val="100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2.2 Web and HTTP</a:t>
            </a:r>
          </a:p>
          <a:p>
            <a:pPr marL="512763" indent="-512763">
              <a:lnSpc>
                <a:spcPct val="100000"/>
              </a:lnSpc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</a:rPr>
              <a:t>2.3 </a:t>
            </a:r>
            <a:r>
              <a:rPr lang="en-US" dirty="0">
                <a:latin typeface="Gill Sans MT" charset="0"/>
              </a:rPr>
              <a:t>electronic mail</a:t>
            </a:r>
          </a:p>
          <a:p>
            <a:pPr marL="738188" lvl="1" indent="-287338">
              <a:lnSpc>
                <a:spcPct val="100000"/>
              </a:lnSpc>
              <a:buFont typeface="Arial"/>
              <a:buChar char="•"/>
              <a:defRPr/>
            </a:pPr>
            <a:r>
              <a:rPr lang="en-US" dirty="0">
                <a:latin typeface="Gill Sans MT" charset="0"/>
              </a:rPr>
              <a:t>SMTP, POP3, IMAP</a:t>
            </a:r>
          </a:p>
          <a:p>
            <a:pPr marL="512763" indent="-512763">
              <a:lnSpc>
                <a:spcPct val="100000"/>
              </a:lnSpc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</a:rPr>
              <a:t>2.4 </a:t>
            </a:r>
            <a:r>
              <a:rPr lang="en-US" dirty="0">
                <a:latin typeface="Gill Sans MT" charset="0"/>
              </a:rPr>
              <a:t>DNS</a:t>
            </a:r>
          </a:p>
          <a:p>
            <a:pPr marL="457200" indent="-457200">
              <a:buFont typeface="Wingdings" charset="2"/>
              <a:buChar char="§"/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512763" indent="-512763">
              <a:lnSpc>
                <a:spcPct val="10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2.5 P2P applications</a:t>
            </a:r>
          </a:p>
          <a:p>
            <a:pPr marL="512763" indent="-512763">
              <a:lnSpc>
                <a:spcPct val="10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2.6 video streaming and content distribution networks</a:t>
            </a:r>
          </a:p>
          <a:p>
            <a:pPr marL="512763" indent="-512763">
              <a:lnSpc>
                <a:spcPct val="10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2.7 socket programming with UDP and 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758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68AB58FC-3802-4B02-86B9-AC1035EE58BD}" type="slidenum">
              <a:rPr lang="en-US"/>
              <a:pPr/>
              <a:t>19</a:t>
            </a:fld>
            <a:endParaRPr 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Web and HTTP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048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i="1" smtClean="0">
                <a:ea typeface="ＭＳ Ｐゴシック" pitchFamily="34" charset="-128"/>
              </a:rPr>
              <a:t>First, a review…</a:t>
            </a:r>
          </a:p>
          <a:p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web page</a:t>
            </a:r>
            <a:r>
              <a:rPr lang="en-US" smtClean="0">
                <a:ea typeface="ＭＳ Ｐゴシック" pitchFamily="34" charset="-128"/>
              </a:rPr>
              <a:t> consists of 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objects</a:t>
            </a:r>
          </a:p>
          <a:p>
            <a:r>
              <a:rPr lang="en-US" smtClean="0">
                <a:ea typeface="ＭＳ Ｐゴシック" pitchFamily="34" charset="-128"/>
              </a:rPr>
              <a:t>object can be HTML file, JPEG image, Java applet, audio file,…</a:t>
            </a:r>
          </a:p>
          <a:p>
            <a:r>
              <a:rPr lang="en-US" smtClean="0">
                <a:ea typeface="ＭＳ Ｐゴシック" pitchFamily="34" charset="-128"/>
              </a:rPr>
              <a:t>web page consists of 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base HTML-file</a:t>
            </a:r>
            <a:r>
              <a:rPr lang="en-US" smtClean="0">
                <a:ea typeface="ＭＳ Ｐゴシック" pitchFamily="34" charset="-128"/>
              </a:rPr>
              <a:t> which includes 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several referenced objects</a:t>
            </a:r>
          </a:p>
          <a:p>
            <a:r>
              <a:rPr lang="en-US" smtClean="0">
                <a:ea typeface="ＭＳ Ｐゴシック" pitchFamily="34" charset="-128"/>
              </a:rPr>
              <a:t>each object is addressable by a 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URL, </a:t>
            </a:r>
            <a:r>
              <a:rPr lang="en-US" smtClean="0">
                <a:ea typeface="ＭＳ Ｐゴシック" pitchFamily="34" charset="-128"/>
              </a:rPr>
              <a:t>e.g.,</a:t>
            </a: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grpSp>
        <p:nvGrpSpPr>
          <p:cNvPr id="67589" name="Group 10"/>
          <p:cNvGrpSpPr>
            <a:grpSpLocks/>
          </p:cNvGrpSpPr>
          <p:nvPr/>
        </p:nvGrpSpPr>
        <p:grpSpPr bwMode="auto">
          <a:xfrm>
            <a:off x="1201738" y="4486275"/>
            <a:ext cx="6835775" cy="1144588"/>
            <a:chOff x="788" y="2955"/>
            <a:chExt cx="4306" cy="721"/>
          </a:xfrm>
        </p:grpSpPr>
        <p:sp>
          <p:nvSpPr>
            <p:cNvPr id="67591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Courier New" pitchFamily="49" charset="0"/>
                </a:rPr>
                <a:t>www.someschool.edu/someDept/pic.gif</a:t>
              </a:r>
            </a:p>
          </p:txBody>
        </p:sp>
        <p:sp>
          <p:nvSpPr>
            <p:cNvPr id="67592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67593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67594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/>
                <a:t>host name</a:t>
              </a:r>
            </a:p>
          </p:txBody>
        </p:sp>
        <p:sp>
          <p:nvSpPr>
            <p:cNvPr id="67595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/>
                <a:t>path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/>
                <a:t>name</a:t>
              </a:r>
            </a:p>
          </p:txBody>
        </p:sp>
      </p:grpSp>
      <p:pic>
        <p:nvPicPr>
          <p:cNvPr id="67590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895350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68388"/>
            <a:ext cx="4113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379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D4BB1D18-CD4D-443E-BEDC-D1877C4045C1}" type="slidenum">
              <a:rPr lang="en-US"/>
              <a:pPr/>
              <a:t>2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Application Layer </a:t>
            </a:r>
            <a:r>
              <a:rPr lang="en-US" dirty="0" smtClean="0">
                <a:ea typeface="ＭＳ Ｐゴシック" pitchFamily="34" charset="-128"/>
              </a:rPr>
              <a:t>: outline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512763" indent="-512763">
              <a:lnSpc>
                <a:spcPct val="100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2.1 principles of network applications</a:t>
            </a:r>
          </a:p>
          <a:p>
            <a:pPr marL="512763" indent="-512763">
              <a:lnSpc>
                <a:spcPct val="1000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2.2 Web and HTTP</a:t>
            </a:r>
          </a:p>
          <a:p>
            <a:pPr marL="512763" indent="-512763">
              <a:lnSpc>
                <a:spcPct val="100000"/>
              </a:lnSpc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</a:rPr>
              <a:t>2.3 </a:t>
            </a:r>
            <a:r>
              <a:rPr lang="en-US" dirty="0">
                <a:latin typeface="Gill Sans MT" charset="0"/>
              </a:rPr>
              <a:t>electronic mail</a:t>
            </a:r>
          </a:p>
          <a:p>
            <a:pPr marL="738188" lvl="1" indent="-287338">
              <a:lnSpc>
                <a:spcPct val="100000"/>
              </a:lnSpc>
              <a:buFont typeface="Arial"/>
              <a:buChar char="•"/>
              <a:defRPr/>
            </a:pPr>
            <a:r>
              <a:rPr lang="en-US" dirty="0">
                <a:latin typeface="Gill Sans MT" charset="0"/>
              </a:rPr>
              <a:t>SMTP, POP3, IMAP</a:t>
            </a:r>
          </a:p>
          <a:p>
            <a:pPr marL="512763" indent="-512763">
              <a:lnSpc>
                <a:spcPct val="100000"/>
              </a:lnSpc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</a:rPr>
              <a:t>2.4 </a:t>
            </a:r>
            <a:r>
              <a:rPr lang="en-US" dirty="0">
                <a:latin typeface="Gill Sans MT" charset="0"/>
              </a:rPr>
              <a:t>DNS</a:t>
            </a:r>
          </a:p>
          <a:p>
            <a:pPr marL="457200" indent="-457200">
              <a:buFont typeface="Wingdings" charset="2"/>
              <a:buChar char="§"/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512763" indent="-512763">
              <a:lnSpc>
                <a:spcPct val="10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2.5 P2P applications</a:t>
            </a:r>
          </a:p>
          <a:p>
            <a:pPr marL="512763" indent="-512763">
              <a:lnSpc>
                <a:spcPct val="10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2.6 video streaming and content distribution networks</a:t>
            </a:r>
          </a:p>
          <a:p>
            <a:pPr marL="512763" indent="-512763">
              <a:lnSpc>
                <a:spcPct val="10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2.7 socket programming with UDP and 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6963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4ED4DD7A-B9C0-499E-8926-7CE9A811F33F}" type="slidenum">
              <a:rPr lang="en-US"/>
              <a:pPr/>
              <a:t>20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HTTP overview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8907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pitchFamily="34" charset="-128"/>
              </a:rPr>
              <a:t>Web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application layer protocol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pitchFamily="34" charset="-128"/>
              </a:rPr>
              <a:t>client/server model</a:t>
            </a:r>
          </a:p>
          <a:p>
            <a:pPr marL="685800" lvl="1" indent="-228600">
              <a:lnSpc>
                <a:spcPct val="75000"/>
              </a:lnSpc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client</a:t>
            </a:r>
            <a:r>
              <a:rPr lang="en-US" i="1" smtClean="0">
                <a:solidFill>
                  <a:srgbClr val="FF0000"/>
                </a:solidFill>
                <a:ea typeface="ＭＳ Ｐゴシック" pitchFamily="34" charset="-128"/>
              </a:rPr>
              <a:t>:</a:t>
            </a:r>
            <a:r>
              <a:rPr lang="en-US" smtClean="0">
                <a:ea typeface="ＭＳ Ｐゴシック" pitchFamily="34" charset="-128"/>
              </a:rPr>
              <a:t> browser that requests, receives, (using HTTP protocol) and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displays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Web objects </a:t>
            </a:r>
          </a:p>
          <a:p>
            <a:pPr marL="685800" lvl="1" indent="-228600">
              <a:lnSpc>
                <a:spcPct val="75000"/>
              </a:lnSpc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server:</a:t>
            </a:r>
            <a:r>
              <a:rPr lang="en-US" smtClean="0">
                <a:ea typeface="ＭＳ Ｐゴシック" pitchFamily="34" charset="-128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69637" name="Text Box 7"/>
          <p:cNvSpPr txBox="1">
            <a:spLocks noChangeArrowheads="1"/>
          </p:cNvSpPr>
          <p:nvPr/>
        </p:nvSpPr>
        <p:spPr bwMode="auto">
          <a:xfrm>
            <a:off x="4565650" y="2455863"/>
            <a:ext cx="1584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Firefox browser</a:t>
            </a:r>
            <a:endParaRPr lang="en-US" sz="2400"/>
          </a:p>
        </p:txBody>
      </p:sp>
      <p:sp>
        <p:nvSpPr>
          <p:cNvPr id="69638" name="Text Box 9"/>
          <p:cNvSpPr txBox="1">
            <a:spLocks noChangeArrowheads="1"/>
          </p:cNvSpPr>
          <p:nvPr/>
        </p:nvSpPr>
        <p:spPr bwMode="auto">
          <a:xfrm>
            <a:off x="7508875" y="3836988"/>
            <a:ext cx="1346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69639" name="Text Box 23"/>
          <p:cNvSpPr txBox="1">
            <a:spLocks noChangeArrowheads="1"/>
          </p:cNvSpPr>
          <p:nvPr/>
        </p:nvSpPr>
        <p:spPr bwMode="auto">
          <a:xfrm>
            <a:off x="4800600" y="5218113"/>
            <a:ext cx="1563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iPhone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Safari browser</a:t>
            </a:r>
            <a:endParaRPr lang="en-US" sz="240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78500" y="2136775"/>
            <a:ext cx="2101850" cy="946150"/>
            <a:chOff x="3640" y="1346"/>
            <a:chExt cx="1324" cy="596"/>
          </a:xfrm>
        </p:grpSpPr>
        <p:sp>
          <p:nvSpPr>
            <p:cNvPr id="69688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9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89625" y="2344738"/>
            <a:ext cx="1971675" cy="904875"/>
            <a:chOff x="4141" y="394"/>
            <a:chExt cx="1242" cy="570"/>
          </a:xfrm>
        </p:grpSpPr>
        <p:sp>
          <p:nvSpPr>
            <p:cNvPr id="69686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7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69642" name="Picture 3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3" y="919163"/>
            <a:ext cx="33401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5754688" y="3630613"/>
            <a:ext cx="2101850" cy="946150"/>
            <a:chOff x="3640" y="1346"/>
            <a:chExt cx="1324" cy="596"/>
          </a:xfrm>
        </p:grpSpPr>
        <p:sp>
          <p:nvSpPr>
            <p:cNvPr id="69684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5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5800725" y="3870325"/>
            <a:ext cx="1971675" cy="904875"/>
            <a:chOff x="4141" y="394"/>
            <a:chExt cx="1242" cy="570"/>
          </a:xfrm>
        </p:grpSpPr>
        <p:sp>
          <p:nvSpPr>
            <p:cNvPr id="69682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3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69645" name="Picture 43" descr="iphone_stylized_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725" y="4286250"/>
            <a:ext cx="382588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646" name="Group 44"/>
          <p:cNvGrpSpPr>
            <a:grpSpLocks/>
          </p:cNvGrpSpPr>
          <p:nvPr/>
        </p:nvGrpSpPr>
        <p:grpSpPr bwMode="auto"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id="6968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8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647" name="Group 47"/>
          <p:cNvGrpSpPr>
            <a:grpSpLocks/>
          </p:cNvGrpSpPr>
          <p:nvPr/>
        </p:nvGrpSpPr>
        <p:grpSpPr bwMode="auto"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69648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0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2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3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678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9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654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5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676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7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656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7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8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9674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5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659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660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672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3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661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2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3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4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5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6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7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8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9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69670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1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168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BC66F61-44AD-439E-BE23-339CD382D697}" type="slidenum">
              <a:rPr lang="en-US"/>
              <a:pPr/>
              <a:t>21</a:t>
            </a:fld>
            <a:endParaRPr lang="en-US"/>
          </a:p>
        </p:txBody>
      </p:sp>
      <p:sp>
        <p:nvSpPr>
          <p:cNvPr id="71683" name="Rectangle 7"/>
          <p:cNvSpPr>
            <a:spLocks noChangeArrowheads="1"/>
          </p:cNvSpPr>
          <p:nvPr/>
        </p:nvSpPr>
        <p:spPr bwMode="auto">
          <a:xfrm>
            <a:off x="4781550" y="3400425"/>
            <a:ext cx="3838575" cy="2711450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71684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HTTP overview (continued)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11300"/>
            <a:ext cx="39719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uses TCP: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client initiates TCP connection (creates socket) to server,  port 80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server accepts TCP connection from client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HTTP messages (application-layer protocol messages) exchanged between browser (HTTP client) and Web server (HTTP server)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TCP connection closed</a:t>
            </a:r>
            <a:endParaRPr lang="en-US" dirty="0">
              <a:latin typeface="Gill Sans MT" charset="0"/>
            </a:endParaRPr>
          </a:p>
        </p:txBody>
      </p:sp>
      <p:sp>
        <p:nvSpPr>
          <p:cNvPr id="8807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566863"/>
            <a:ext cx="3200400" cy="14478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HTTP is 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stateless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endParaRPr lang="en-US" altLang="ja-JP" i="1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pitchFamily="34" charset="-128"/>
              </a:rPr>
              <a:t>server maintains no information about past client requests</a:t>
            </a:r>
          </a:p>
        </p:txBody>
      </p:sp>
      <p:sp>
        <p:nvSpPr>
          <p:cNvPr id="88072" name="Rectangle 6"/>
          <p:cNvSpPr>
            <a:spLocks noChangeArrowheads="1"/>
          </p:cNvSpPr>
          <p:nvPr/>
        </p:nvSpPr>
        <p:spPr bwMode="auto">
          <a:xfrm>
            <a:off x="4852988" y="3614738"/>
            <a:ext cx="37528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</a:pPr>
            <a:r>
              <a:rPr lang="en-US" sz="2400">
                <a:solidFill>
                  <a:srgbClr val="000099"/>
                </a:solidFill>
                <a:latin typeface="Gill Sans MT" pitchFamily="34" charset="0"/>
              </a:rPr>
              <a:t>protocols that maintain </a:t>
            </a:r>
            <a:r>
              <a:rPr lang="ja-JP" altLang="en-US" sz="2400">
                <a:solidFill>
                  <a:srgbClr val="000099"/>
                </a:solidFill>
                <a:latin typeface="Gill Sans MT" pitchFamily="34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pitchFamily="34" charset="0"/>
              </a:rPr>
              <a:t>state</a:t>
            </a:r>
            <a:r>
              <a:rPr lang="ja-JP" altLang="en-US" sz="2400">
                <a:solidFill>
                  <a:srgbClr val="000099"/>
                </a:solidFill>
                <a:latin typeface="Gill Sans MT" pitchFamily="34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pitchFamily="34" charset="0"/>
              </a:rPr>
              <a:t> are complex!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past history (state) must be maintained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if server/client crashes, their views of </a:t>
            </a:r>
            <a:r>
              <a:rPr lang="ja-JP" altLang="en-US">
                <a:latin typeface="Gill Sans MT" pitchFamily="34" charset="0"/>
              </a:rPr>
              <a:t>“</a:t>
            </a:r>
            <a:r>
              <a:rPr lang="en-US" altLang="ja-JP">
                <a:latin typeface="Gill Sans MT" pitchFamily="34" charset="0"/>
              </a:rPr>
              <a:t>state</a:t>
            </a:r>
            <a:r>
              <a:rPr lang="ja-JP" altLang="en-US">
                <a:latin typeface="Gill Sans MT" pitchFamily="34" charset="0"/>
              </a:rPr>
              <a:t>”</a:t>
            </a:r>
            <a:r>
              <a:rPr lang="en-US" altLang="ja-JP">
                <a:latin typeface="Gill Sans MT" pitchFamily="34" charset="0"/>
              </a:rPr>
              <a:t> may be inconsistent, must be reconciled</a:t>
            </a:r>
          </a:p>
          <a:p>
            <a:pPr marL="342900" indent="-342900">
              <a:buFont typeface="ZapfDingbats" charset="2"/>
              <a:buChar char="r"/>
            </a:pPr>
            <a:endParaRPr lang="en-US">
              <a:latin typeface="Gill Sans MT" pitchFamily="34" charset="0"/>
            </a:endParaRPr>
          </a:p>
        </p:txBody>
      </p:sp>
      <p:sp>
        <p:nvSpPr>
          <p:cNvPr id="71689" name="Text Box 8"/>
          <p:cNvSpPr txBox="1">
            <a:spLocks noChangeArrowheads="1"/>
          </p:cNvSpPr>
          <p:nvPr/>
        </p:nvSpPr>
        <p:spPr bwMode="auto">
          <a:xfrm>
            <a:off x="7677150" y="3160713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aside</a:t>
            </a:r>
          </a:p>
        </p:txBody>
      </p:sp>
      <p:pic>
        <p:nvPicPr>
          <p:cNvPr id="71690" name="Picture 1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" y="102076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373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8CE4E405-F3A6-4308-A994-9245F5836B08}" type="slidenum">
              <a:rPr lang="en-US"/>
              <a:pPr/>
              <a:t>22</a:t>
            </a:fld>
            <a:endParaRPr 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HTTP connections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non-persistent HTTP</a:t>
            </a:r>
          </a:p>
          <a:p>
            <a:r>
              <a:rPr lang="en-US" smtClean="0">
                <a:ea typeface="ＭＳ Ｐゴシック" pitchFamily="34" charset="-128"/>
              </a:rPr>
              <a:t>at most one object sent over TCP connection</a:t>
            </a:r>
          </a:p>
          <a:p>
            <a:pPr lvl="1"/>
            <a:r>
              <a:rPr lang="en-US" sz="2800" smtClean="0">
                <a:ea typeface="ＭＳ Ｐゴシック" pitchFamily="34" charset="-128"/>
              </a:rPr>
              <a:t>connection then closed</a:t>
            </a:r>
          </a:p>
          <a:p>
            <a:r>
              <a:rPr lang="en-US" smtClean="0">
                <a:ea typeface="ＭＳ Ｐゴシック" pitchFamily="34" charset="-128"/>
              </a:rPr>
              <a:t>downloading multiple objects required multiple connections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737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persistent HTTP</a:t>
            </a:r>
          </a:p>
          <a:p>
            <a:r>
              <a:rPr lang="en-US" smtClean="0">
                <a:ea typeface="ＭＳ Ｐゴシック" pitchFamily="34" charset="-128"/>
              </a:rPr>
              <a:t>multiple objects can be sent over single TCP connection between client, server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73734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675" y="10318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577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04D0866B-EEBF-4CD5-B628-64B4A7CED40B}" type="slidenum">
              <a:rPr lang="en-US"/>
              <a:pPr/>
              <a:t>23</a:t>
            </a:fld>
            <a:endParaRPr lang="en-US"/>
          </a:p>
        </p:txBody>
      </p:sp>
      <p:pic>
        <p:nvPicPr>
          <p:cNvPr id="75779" name="Picture 2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842963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Line 11"/>
          <p:cNvSpPr>
            <a:spLocks noChangeShapeType="1"/>
          </p:cNvSpPr>
          <p:nvPr/>
        </p:nvSpPr>
        <p:spPr bwMode="auto">
          <a:xfrm>
            <a:off x="476250" y="2095500"/>
            <a:ext cx="0" cy="449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757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90500"/>
            <a:ext cx="7772400" cy="866775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Non-persistent HTTP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57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1114425"/>
            <a:ext cx="7942262" cy="466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suppose user enters URL:</a:t>
            </a:r>
          </a:p>
        </p:txBody>
      </p:sp>
      <p:sp>
        <p:nvSpPr>
          <p:cNvPr id="532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106613"/>
            <a:ext cx="3943350" cy="190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CC0000"/>
                </a:solidFill>
                <a:ea typeface="ＭＳ Ｐゴシック" pitchFamily="34" charset="-128"/>
              </a:rPr>
              <a:t>1a</a:t>
            </a:r>
            <a:r>
              <a:rPr lang="en-US" sz="2000" smtClean="0">
                <a:solidFill>
                  <a:srgbClr val="FF0000"/>
                </a:solidFill>
                <a:ea typeface="ＭＳ Ｐゴシック" pitchFamily="34" charset="-128"/>
              </a:rPr>
              <a:t>.</a:t>
            </a:r>
            <a:r>
              <a:rPr lang="en-US" sz="2000" smtClean="0">
                <a:ea typeface="ＭＳ Ｐゴシック" pitchFamily="34" charset="-128"/>
              </a:rPr>
              <a:t> HTTP client initiates TCP connection to HTTP server (process) at www.someSchool.edu on port 80</a:t>
            </a:r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704850" y="3829050"/>
            <a:ext cx="4019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dirty="0">
                <a:solidFill>
                  <a:srgbClr val="CC0000"/>
                </a:solidFill>
                <a:latin typeface="Gill Sans MT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Gill Sans MT" pitchFamily="34" charset="0"/>
              </a:rPr>
              <a:t>.</a:t>
            </a:r>
            <a:r>
              <a:rPr lang="en-US" dirty="0">
                <a:latin typeface="Gill Sans MT" pitchFamily="34" charset="0"/>
              </a:rPr>
              <a:t> HTTP client sends HTTP </a:t>
            </a:r>
            <a:r>
              <a:rPr lang="en-US" i="1" dirty="0">
                <a:solidFill>
                  <a:srgbClr val="000099"/>
                </a:solidFill>
                <a:latin typeface="Gill Sans MT" pitchFamily="34" charset="0"/>
              </a:rPr>
              <a:t>request message</a:t>
            </a:r>
            <a:r>
              <a:rPr lang="en-US" dirty="0">
                <a:latin typeface="Gill Sans MT" pitchFamily="34" charset="0"/>
              </a:rPr>
              <a:t> (containing URL) into TCP connection socket. Message indicates that client wants object </a:t>
            </a:r>
            <a:r>
              <a:rPr lang="en-US" dirty="0" err="1">
                <a:latin typeface="Gill Sans MT" pitchFamily="34" charset="0"/>
              </a:rPr>
              <a:t>someDepartment</a:t>
            </a:r>
            <a:r>
              <a:rPr lang="en-US" dirty="0">
                <a:latin typeface="Gill Sans MT" pitchFamily="34" charset="0"/>
              </a:rPr>
              <a:t>/</a:t>
            </a:r>
            <a:r>
              <a:rPr lang="en-US" dirty="0" err="1">
                <a:latin typeface="Gill Sans MT" pitchFamily="34" charset="0"/>
              </a:rPr>
              <a:t>home.index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1b</a:t>
            </a:r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.</a:t>
            </a:r>
            <a:r>
              <a:rPr lang="en-US">
                <a:latin typeface="Gill Sans MT" pitchFamily="34" charset="0"/>
              </a:rPr>
              <a:t> HTTP server at host www.someSchool.edu waiting for TCP connection at port 80.  </a:t>
            </a:r>
            <a:r>
              <a:rPr lang="ja-JP" altLang="en-US">
                <a:latin typeface="Gill Sans MT" pitchFamily="34" charset="0"/>
              </a:rPr>
              <a:t>“</a:t>
            </a:r>
            <a:r>
              <a:rPr lang="en-US" altLang="ja-JP">
                <a:latin typeface="Gill Sans MT" pitchFamily="34" charset="0"/>
              </a:rPr>
              <a:t>accepts</a:t>
            </a:r>
            <a:r>
              <a:rPr lang="ja-JP" altLang="en-US">
                <a:latin typeface="Gill Sans MT" pitchFamily="34" charset="0"/>
              </a:rPr>
              <a:t>”</a:t>
            </a:r>
            <a:r>
              <a:rPr lang="en-US" altLang="ja-JP">
                <a:latin typeface="Gill Sans MT" pitchFamily="34" charset="0"/>
              </a:rPr>
              <a:t> connection, notifying client</a:t>
            </a:r>
            <a:endParaRPr lang="en-US">
              <a:latin typeface="Gill Sans MT" pitchFamily="34" charset="0"/>
            </a:endParaRPr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3</a:t>
            </a:r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.</a:t>
            </a:r>
            <a:r>
              <a:rPr lang="en-US">
                <a:latin typeface="Gill Sans MT" pitchFamily="34" charset="0"/>
              </a:rPr>
              <a:t> HTTP server receives request message, forms </a:t>
            </a:r>
            <a:r>
              <a:rPr lang="en-US" i="1">
                <a:solidFill>
                  <a:srgbClr val="000099"/>
                </a:solidFill>
                <a:latin typeface="Gill Sans MT" pitchFamily="34" charset="0"/>
              </a:rPr>
              <a:t>response message</a:t>
            </a:r>
            <a:r>
              <a:rPr lang="en-US">
                <a:latin typeface="Gill Sans MT" pitchFamily="34" charset="0"/>
              </a:rPr>
              <a:t> containing requested object, and sends message into its socket</a:t>
            </a:r>
          </a:p>
        </p:txBody>
      </p:sp>
      <p:sp>
        <p:nvSpPr>
          <p:cNvPr id="53261" name="Line 9"/>
          <p:cNvSpPr>
            <a:spLocks noChangeShapeType="1"/>
          </p:cNvSpPr>
          <p:nvPr/>
        </p:nvSpPr>
        <p:spPr bwMode="auto">
          <a:xfrm>
            <a:off x="3895725" y="45910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0"/>
          <p:cNvSpPr>
            <a:spLocks noChangeShapeType="1"/>
          </p:cNvSpPr>
          <p:nvPr/>
        </p:nvSpPr>
        <p:spPr bwMode="auto">
          <a:xfrm flipH="1">
            <a:off x="3943350" y="5200650"/>
            <a:ext cx="1008063" cy="102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Text Box 12"/>
          <p:cNvSpPr txBox="1">
            <a:spLocks noChangeArrowheads="1"/>
          </p:cNvSpPr>
          <p:nvPr/>
        </p:nvSpPr>
        <p:spPr bwMode="auto">
          <a:xfrm>
            <a:off x="247650" y="5942013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2"/>
                </a:solidFill>
              </a:rPr>
              <a:t>time</a:t>
            </a:r>
          </a:p>
        </p:txBody>
      </p:sp>
      <p:sp>
        <p:nvSpPr>
          <p:cNvPr id="53260" name="Line 8"/>
          <p:cNvSpPr>
            <a:spLocks noChangeShapeType="1"/>
          </p:cNvSpPr>
          <p:nvPr/>
        </p:nvSpPr>
        <p:spPr bwMode="auto">
          <a:xfrm>
            <a:off x="4048125" y="26479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>
            <a:off x="3954463" y="325913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Text Box 15"/>
          <p:cNvSpPr txBox="1">
            <a:spLocks noChangeArrowheads="1"/>
          </p:cNvSpPr>
          <p:nvPr/>
        </p:nvSpPr>
        <p:spPr bwMode="auto">
          <a:xfrm>
            <a:off x="6680200" y="1123950"/>
            <a:ext cx="1898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(contains text,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references to 10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jpeg images)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5794" name="Rectangle 3"/>
          <p:cNvSpPr>
            <a:spLocks noChangeArrowheads="1"/>
          </p:cNvSpPr>
          <p:nvPr/>
        </p:nvSpPr>
        <p:spPr bwMode="auto">
          <a:xfrm>
            <a:off x="409575" y="1450975"/>
            <a:ext cx="79422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www.someSchool.edu/someDepartment/home.index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build="p"/>
      <p:bldP spid="53257" grpId="0"/>
      <p:bldP spid="53258" grpId="0"/>
      <p:bldP spid="53259" grpId="0"/>
      <p:bldP spid="53261" grpId="0" animBg="1"/>
      <p:bldP spid="53262" grpId="0" animBg="1"/>
      <p:bldP spid="53260" grpId="0" animBg="1"/>
      <p:bldP spid="532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782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4256AB0B-DE92-4BA6-BA7C-16E7AB73524A}" type="slidenum">
              <a:rPr lang="en-US"/>
              <a:pPr/>
              <a:t>24</a:t>
            </a:fld>
            <a:endParaRPr lang="en-US"/>
          </a:p>
        </p:txBody>
      </p:sp>
      <p:pic>
        <p:nvPicPr>
          <p:cNvPr id="77827" name="Picture 1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" y="8890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Non-persistent HTTP (cont.)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95375" y="2058988"/>
            <a:ext cx="3810000" cy="1533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CC0000"/>
                </a:solidFill>
                <a:ea typeface="ＭＳ Ｐゴシック" pitchFamily="34" charset="-128"/>
              </a:rPr>
              <a:t>5</a:t>
            </a:r>
            <a:r>
              <a:rPr lang="en-US" sz="1800" smtClean="0">
                <a:solidFill>
                  <a:srgbClr val="CC0000"/>
                </a:solidFill>
                <a:ea typeface="ＭＳ Ｐゴシック" pitchFamily="34" charset="-128"/>
              </a:rPr>
              <a:t>.</a:t>
            </a:r>
            <a:r>
              <a:rPr lang="en-US" sz="1800" smtClean="0">
                <a:ea typeface="ＭＳ Ｐゴシック" pitchFamily="34" charset="-128"/>
              </a:rPr>
              <a:t> HTTP client receives response message containing html file, displays html.  Parsing html file, finds 10 referenced jpeg  objects</a:t>
            </a:r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085850" y="3568700"/>
            <a:ext cx="3810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6.</a:t>
            </a:r>
            <a:r>
              <a:rPr lang="en-US">
                <a:latin typeface="Gill Sans MT" pitchFamily="34" charset="0"/>
              </a:rPr>
              <a:t> Steps 1-5 repeated for each of 10 jpeg objects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4.</a:t>
            </a:r>
            <a:r>
              <a:rPr lang="en-US">
                <a:latin typeface="Gill Sans MT" pitchFamily="34" charset="0"/>
              </a:rPr>
              <a:t> HTTP server closes TCP connection. </a:t>
            </a:r>
          </a:p>
        </p:txBody>
      </p:sp>
      <p:sp>
        <p:nvSpPr>
          <p:cNvPr id="77832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77834" name="Text Box 13"/>
          <p:cNvSpPr txBox="1">
            <a:spLocks noChangeArrowheads="1"/>
          </p:cNvSpPr>
          <p:nvPr/>
        </p:nvSpPr>
        <p:spPr bwMode="auto">
          <a:xfrm>
            <a:off x="236538" y="3382963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2"/>
                </a:solidFill>
                <a:latin typeface="Gill Sans MT" pitchFamily="34" charset="0"/>
              </a:rPr>
              <a:t>time</a:t>
            </a:r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  <p:bldP spid="54279" grpId="0"/>
      <p:bldP spid="542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7987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1785E5B3-7217-4A4F-AE9D-E2977A3E479C}" type="slidenum">
              <a:rPr lang="en-US"/>
              <a:pPr/>
              <a:t>25</a:t>
            </a:fld>
            <a:endParaRPr lang="en-US"/>
          </a:p>
        </p:txBody>
      </p:sp>
      <p:pic>
        <p:nvPicPr>
          <p:cNvPr id="79875" name="Picture 4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" y="668338"/>
            <a:ext cx="7007225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3250" cy="925513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Non-persistent HTTP: response time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0909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RTT (definition):</a:t>
            </a:r>
            <a:r>
              <a:rPr lang="en-US" sz="2400" smtClean="0">
                <a:ea typeface="ＭＳ Ｐゴシック" pitchFamily="34" charset="-128"/>
              </a:rPr>
              <a:t> time for a small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HTTP response time:</a:t>
            </a:r>
          </a:p>
          <a:p>
            <a:r>
              <a:rPr lang="en-US" sz="2400" smtClean="0">
                <a:ea typeface="ＭＳ Ｐゴシック" pitchFamily="34" charset="-128"/>
              </a:rPr>
              <a:t>one RTT to initiate TCP connection</a:t>
            </a:r>
          </a:p>
          <a:p>
            <a:r>
              <a:rPr lang="en-US" sz="2400" smtClean="0">
                <a:ea typeface="ＭＳ Ｐゴシック" pitchFamily="34" charset="-128"/>
              </a:rPr>
              <a:t>one RTT for HTTP request and first few bytes of HTTP response to return</a:t>
            </a:r>
          </a:p>
          <a:p>
            <a:r>
              <a:rPr lang="en-US" sz="2400" smtClean="0">
                <a:ea typeface="ＭＳ Ｐゴシック" pitchFamily="34" charset="-128"/>
              </a:rPr>
              <a:t>file transmission time</a:t>
            </a:r>
          </a:p>
          <a:p>
            <a:r>
              <a:rPr lang="en-US" sz="2400" smtClean="0">
                <a:ea typeface="ＭＳ Ｐゴシック" pitchFamily="34" charset="-128"/>
              </a:rPr>
              <a:t>non-persistent HTTP response time =   	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2RTT+ file transmission  time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79878" name="Line 15"/>
          <p:cNvSpPr>
            <a:spLocks noChangeShapeType="1"/>
          </p:cNvSpPr>
          <p:nvPr/>
        </p:nvSpPr>
        <p:spPr bwMode="auto">
          <a:xfrm>
            <a:off x="6116638" y="249078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16"/>
          <p:cNvSpPr>
            <a:spLocks noChangeShapeType="1"/>
          </p:cNvSpPr>
          <p:nvPr/>
        </p:nvSpPr>
        <p:spPr bwMode="auto">
          <a:xfrm>
            <a:off x="7807325" y="248443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17"/>
          <p:cNvSpPr>
            <a:spLocks noChangeShapeType="1"/>
          </p:cNvSpPr>
          <p:nvPr/>
        </p:nvSpPr>
        <p:spPr bwMode="auto">
          <a:xfrm>
            <a:off x="6130925" y="272256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18"/>
          <p:cNvSpPr>
            <a:spLocks noChangeShapeType="1"/>
          </p:cNvSpPr>
          <p:nvPr/>
        </p:nvSpPr>
        <p:spPr bwMode="auto">
          <a:xfrm flipH="1">
            <a:off x="6116638" y="3160713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9"/>
          <p:cNvSpPr>
            <a:spLocks noChangeShapeType="1"/>
          </p:cNvSpPr>
          <p:nvPr/>
        </p:nvSpPr>
        <p:spPr bwMode="auto">
          <a:xfrm>
            <a:off x="6124575" y="366871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20"/>
          <p:cNvSpPr>
            <a:spLocks noChangeShapeType="1"/>
          </p:cNvSpPr>
          <p:nvPr/>
        </p:nvSpPr>
        <p:spPr bwMode="auto">
          <a:xfrm flipH="1">
            <a:off x="6140450" y="415131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AutoShape 21"/>
          <p:cNvSpPr>
            <a:spLocks/>
          </p:cNvSpPr>
          <p:nvPr/>
        </p:nvSpPr>
        <p:spPr bwMode="auto">
          <a:xfrm>
            <a:off x="7886700" y="4067175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9885" name="Text Box 22"/>
          <p:cNvSpPr txBox="1">
            <a:spLocks noChangeArrowheads="1"/>
          </p:cNvSpPr>
          <p:nvPr/>
        </p:nvSpPr>
        <p:spPr bwMode="auto">
          <a:xfrm>
            <a:off x="7916863" y="3763963"/>
            <a:ext cx="96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time to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transmit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79886" name="Line 23"/>
          <p:cNvSpPr>
            <a:spLocks noChangeShapeType="1"/>
          </p:cNvSpPr>
          <p:nvPr/>
        </p:nvSpPr>
        <p:spPr bwMode="auto">
          <a:xfrm>
            <a:off x="5726113" y="26971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Text Box 24"/>
          <p:cNvSpPr txBox="1">
            <a:spLocks noChangeArrowheads="1"/>
          </p:cNvSpPr>
          <p:nvPr/>
        </p:nvSpPr>
        <p:spPr bwMode="auto">
          <a:xfrm>
            <a:off x="4595813" y="2409825"/>
            <a:ext cx="1231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initiate TCP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connection</a:t>
            </a:r>
          </a:p>
        </p:txBody>
      </p:sp>
      <p:sp>
        <p:nvSpPr>
          <p:cNvPr id="79888" name="AutoShape 25"/>
          <p:cNvSpPr>
            <a:spLocks/>
          </p:cNvSpPr>
          <p:nvPr/>
        </p:nvSpPr>
        <p:spPr bwMode="auto">
          <a:xfrm>
            <a:off x="5861050" y="274796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en-US" sz="2400"/>
          </a:p>
        </p:txBody>
      </p:sp>
      <p:sp>
        <p:nvSpPr>
          <p:cNvPr id="79889" name="Text Box 26"/>
          <p:cNvSpPr txBox="1">
            <a:spLocks noChangeArrowheads="1"/>
          </p:cNvSpPr>
          <p:nvPr/>
        </p:nvSpPr>
        <p:spPr bwMode="auto">
          <a:xfrm>
            <a:off x="5378450" y="2959100"/>
            <a:ext cx="5778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RTT</a:t>
            </a:r>
          </a:p>
        </p:txBody>
      </p:sp>
      <p:sp>
        <p:nvSpPr>
          <p:cNvPr id="79890" name="Line 27"/>
          <p:cNvSpPr>
            <a:spLocks noChangeShapeType="1"/>
          </p:cNvSpPr>
          <p:nvPr/>
        </p:nvSpPr>
        <p:spPr bwMode="auto">
          <a:xfrm>
            <a:off x="5775325" y="360203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Text Box 28"/>
          <p:cNvSpPr txBox="1">
            <a:spLocks noChangeArrowheads="1"/>
          </p:cNvSpPr>
          <p:nvPr/>
        </p:nvSpPr>
        <p:spPr bwMode="auto">
          <a:xfrm>
            <a:off x="5024438" y="3302000"/>
            <a:ext cx="8620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request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79892" name="AutoShape 29"/>
          <p:cNvSpPr>
            <a:spLocks/>
          </p:cNvSpPr>
          <p:nvPr/>
        </p:nvSpPr>
        <p:spPr bwMode="auto">
          <a:xfrm>
            <a:off x="5867400" y="365760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en-US" sz="2400"/>
          </a:p>
        </p:txBody>
      </p:sp>
      <p:sp>
        <p:nvSpPr>
          <p:cNvPr id="79893" name="Text Box 30"/>
          <p:cNvSpPr txBox="1">
            <a:spLocks noChangeArrowheads="1"/>
          </p:cNvSpPr>
          <p:nvPr/>
        </p:nvSpPr>
        <p:spPr bwMode="auto">
          <a:xfrm>
            <a:off x="5397500" y="3881438"/>
            <a:ext cx="577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RTT</a:t>
            </a:r>
          </a:p>
        </p:txBody>
      </p:sp>
      <p:sp>
        <p:nvSpPr>
          <p:cNvPr id="79894" name="Line 35"/>
          <p:cNvSpPr>
            <a:spLocks noChangeShapeType="1"/>
          </p:cNvSpPr>
          <p:nvPr/>
        </p:nvSpPr>
        <p:spPr bwMode="auto">
          <a:xfrm flipH="1">
            <a:off x="5786438" y="459105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36"/>
          <p:cNvSpPr txBox="1">
            <a:spLocks noChangeArrowheads="1"/>
          </p:cNvSpPr>
          <p:nvPr/>
        </p:nvSpPr>
        <p:spPr bwMode="auto">
          <a:xfrm>
            <a:off x="5243513" y="4438650"/>
            <a:ext cx="9509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received</a:t>
            </a:r>
          </a:p>
        </p:txBody>
      </p:sp>
      <p:sp>
        <p:nvSpPr>
          <p:cNvPr id="79896" name="Text Box 37"/>
          <p:cNvSpPr txBox="1">
            <a:spLocks noChangeArrowheads="1"/>
          </p:cNvSpPr>
          <p:nvPr/>
        </p:nvSpPr>
        <p:spPr bwMode="auto">
          <a:xfrm>
            <a:off x="5891213" y="5337175"/>
            <a:ext cx="5683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time</a:t>
            </a:r>
          </a:p>
        </p:txBody>
      </p:sp>
      <p:sp>
        <p:nvSpPr>
          <p:cNvPr id="79897" name="Text Box 38"/>
          <p:cNvSpPr txBox="1">
            <a:spLocks noChangeArrowheads="1"/>
          </p:cNvSpPr>
          <p:nvPr/>
        </p:nvSpPr>
        <p:spPr bwMode="auto">
          <a:xfrm>
            <a:off x="7569200" y="5319713"/>
            <a:ext cx="56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time</a:t>
            </a:r>
          </a:p>
        </p:txBody>
      </p:sp>
      <p:grpSp>
        <p:nvGrpSpPr>
          <p:cNvPr id="79898" name="Group 43"/>
          <p:cNvGrpSpPr>
            <a:grpSpLocks/>
          </p:cNvGrpSpPr>
          <p:nvPr/>
        </p:nvGrpSpPr>
        <p:grpSpPr bwMode="auto">
          <a:xfrm>
            <a:off x="7607300" y="1717675"/>
            <a:ext cx="423863" cy="684213"/>
            <a:chOff x="4140" y="429"/>
            <a:chExt cx="1425" cy="2396"/>
          </a:xfrm>
        </p:grpSpPr>
        <p:sp>
          <p:nvSpPr>
            <p:cNvPr id="79902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3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4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07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932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3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08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09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930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1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10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1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12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928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9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13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914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926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7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15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6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7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9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0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1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2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3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79924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5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899" name="Group 76"/>
          <p:cNvGrpSpPr>
            <a:grpSpLocks/>
          </p:cNvGrpSpPr>
          <p:nvPr/>
        </p:nvGrpSpPr>
        <p:grpSpPr bwMode="auto">
          <a:xfrm>
            <a:off x="5605463" y="1739900"/>
            <a:ext cx="698500" cy="709613"/>
            <a:chOff x="-44" y="1473"/>
            <a:chExt cx="981" cy="1105"/>
          </a:xfrm>
        </p:grpSpPr>
        <p:pic>
          <p:nvPicPr>
            <p:cNvPr id="79900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901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192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5623843C-FF4C-48E5-9AC0-B4C5FA5D89EE}" type="slidenum">
              <a:rPr lang="en-US"/>
              <a:pPr/>
              <a:t>26</a:t>
            </a:fld>
            <a:endParaRPr 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Persistent HTTP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414463"/>
            <a:ext cx="39338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non-persistent HTTP issues: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requires 2 RTTs per object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OS overhead for </a:t>
            </a:r>
            <a:r>
              <a:rPr lang="en-US" sz="2400" i="1" dirty="0">
                <a:latin typeface="Gill Sans MT" charset="0"/>
              </a:rPr>
              <a:t>each</a:t>
            </a:r>
            <a:r>
              <a:rPr lang="en-US" sz="2400" dirty="0">
                <a:latin typeface="Gill Sans MT" charset="0"/>
              </a:rPr>
              <a:t> TCP connection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browsers often open parallel TCP connections to fetch referenced objects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2"/>
              <a:buChar char="§"/>
              <a:defRPr/>
            </a:pPr>
            <a:endParaRPr lang="en-US" sz="2000" dirty="0">
              <a:latin typeface="Gill Sans MT" charset="0"/>
            </a:endParaRPr>
          </a:p>
          <a:p>
            <a:pPr>
              <a:buFont typeface="Wingdings" charset="2"/>
              <a:buChar char="§"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98309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703763" y="14382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persistent  HTTP: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server leaves connection open after sending response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subsequent HTTP messages  between same client/server sent over open connection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client sends requests as soon as it encounters a referenced object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as little as one RTT for all the referenced objects</a:t>
            </a:r>
          </a:p>
        </p:txBody>
      </p:sp>
      <p:pic>
        <p:nvPicPr>
          <p:cNvPr id="81926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0" y="796925"/>
            <a:ext cx="33035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397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6C41A50F-4E34-4A3A-B142-449E3647BD21}" type="slidenum">
              <a:rPr lang="en-US"/>
              <a:pPr/>
              <a:t>27</a:t>
            </a:fld>
            <a:endParaRPr lang="en-US"/>
          </a:p>
        </p:txBody>
      </p:sp>
      <p:pic>
        <p:nvPicPr>
          <p:cNvPr id="83971" name="Picture 2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90805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14400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HTTP request message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4625"/>
            <a:ext cx="7772400" cy="4648200"/>
          </a:xfrm>
        </p:spPr>
        <p:txBody>
          <a:bodyPr/>
          <a:lstStyle/>
          <a:p>
            <a:pPr marL="233363" indent="-233363"/>
            <a:r>
              <a:rPr lang="en-US" sz="2400" smtClean="0">
                <a:ea typeface="ＭＳ Ｐゴシック" pitchFamily="34" charset="-128"/>
              </a:rPr>
              <a:t>two types of HTTP messages: </a:t>
            </a: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request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, </a:t>
            </a: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response</a:t>
            </a:r>
          </a:p>
          <a:p>
            <a:pPr marL="233363" indent="-233363"/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HTTP request message:</a:t>
            </a:r>
          </a:p>
          <a:p>
            <a:pPr marL="685800" lvl="1" indent="-228600"/>
            <a:r>
              <a:rPr lang="en-US" sz="2000" smtClean="0">
                <a:ea typeface="ＭＳ Ｐゴシック" pitchFamily="34" charset="-128"/>
              </a:rPr>
              <a:t>ASCII (human-readable format)</a:t>
            </a:r>
            <a:endParaRPr lang="en-US" smtClean="0">
              <a:solidFill>
                <a:schemeClr val="accent2"/>
              </a:solidFill>
              <a:ea typeface="ＭＳ Ｐゴシック" pitchFamily="34" charset="-128"/>
            </a:endParaRPr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222250" y="2870200"/>
            <a:ext cx="2286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request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(GET, POST,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HEAD commands</a:t>
            </a: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)</a:t>
            </a:r>
            <a:endParaRPr lang="en-US" sz="24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83975" name="Line 6"/>
          <p:cNvSpPr>
            <a:spLocks noChangeShapeType="1"/>
          </p:cNvSpPr>
          <p:nvPr/>
        </p:nvSpPr>
        <p:spPr bwMode="auto">
          <a:xfrm>
            <a:off x="1925638" y="3201988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Freeform 7"/>
          <p:cNvSpPr>
            <a:spLocks/>
          </p:cNvSpPr>
          <p:nvPr/>
        </p:nvSpPr>
        <p:spPr bwMode="auto">
          <a:xfrm>
            <a:off x="2776538" y="3538538"/>
            <a:ext cx="149225" cy="1957387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Text Box 8"/>
          <p:cNvSpPr txBox="1">
            <a:spLocks noChangeArrowheads="1"/>
          </p:cNvSpPr>
          <p:nvPr/>
        </p:nvSpPr>
        <p:spPr bwMode="auto">
          <a:xfrm>
            <a:off x="1739900" y="4056063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 lines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2309813" y="5622925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273050" y="4719638"/>
            <a:ext cx="2365375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carriage return,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line feed at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of line indicates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end of header lines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83980" name="Text Box 16"/>
          <p:cNvSpPr txBox="1">
            <a:spLocks noChangeArrowheads="1"/>
          </p:cNvSpPr>
          <p:nvPr/>
        </p:nvSpPr>
        <p:spPr bwMode="auto">
          <a:xfrm>
            <a:off x="2809875" y="3236913"/>
            <a:ext cx="6140450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GET /index.html HTTP/1.1\r\n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Host: www-net.cs.umass.edu\r\n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User-Agent: Firefox/3.6.10\r\n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Accept: text/html,application/xhtml+xml\r\n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Accept-Language: en-us,en;q=0.5\r\n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Accept-Encoding: gzip,deflate\r\n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Accept-Charset: ISO-8859-1,utf-8;q=0.7\r\n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Keep-Alive: 115\r\n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\r\n</a:t>
            </a:r>
          </a:p>
        </p:txBody>
      </p:sp>
      <p:sp>
        <p:nvSpPr>
          <p:cNvPr id="83981" name="Line 17"/>
          <p:cNvSpPr>
            <a:spLocks noChangeShapeType="1"/>
          </p:cNvSpPr>
          <p:nvPr/>
        </p:nvSpPr>
        <p:spPr bwMode="auto">
          <a:xfrm flipH="1">
            <a:off x="6334125" y="2754313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82" name="Text Box 18"/>
          <p:cNvSpPr txBox="1">
            <a:spLocks noChangeArrowheads="1"/>
          </p:cNvSpPr>
          <p:nvPr/>
        </p:nvSpPr>
        <p:spPr bwMode="auto">
          <a:xfrm>
            <a:off x="6384925" y="2466975"/>
            <a:ext cx="241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carriage return character</a:t>
            </a:r>
          </a:p>
        </p:txBody>
      </p:sp>
      <p:sp>
        <p:nvSpPr>
          <p:cNvPr id="83983" name="Text Box 19"/>
          <p:cNvSpPr txBox="1">
            <a:spLocks noChangeArrowheads="1"/>
          </p:cNvSpPr>
          <p:nvPr/>
        </p:nvSpPr>
        <p:spPr bwMode="auto">
          <a:xfrm>
            <a:off x="6537325" y="2763838"/>
            <a:ext cx="1866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line-feed character</a:t>
            </a:r>
          </a:p>
        </p:txBody>
      </p:sp>
      <p:sp>
        <p:nvSpPr>
          <p:cNvPr id="83984" name="Line 20"/>
          <p:cNvSpPr>
            <a:spLocks noChangeShapeType="1"/>
          </p:cNvSpPr>
          <p:nvPr/>
        </p:nvSpPr>
        <p:spPr bwMode="auto">
          <a:xfrm flipH="1">
            <a:off x="6615113" y="3063875"/>
            <a:ext cx="80962" cy="252413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85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* Check out the online interactive exercises for more examples: h</a:t>
            </a:r>
            <a:r>
              <a:rPr lang="en-US" sz="1200"/>
              <a:t>ttp://gaia.cs.umass.edu/kurose_ross/interactive/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601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4DE3843E-B3E9-49F6-B3C7-60AA3D6EA4CA}" type="slidenum">
              <a:rPr lang="en-US"/>
              <a:pPr/>
              <a:t>28</a:t>
            </a:fld>
            <a:endParaRPr lang="en-US"/>
          </a:p>
        </p:txBody>
      </p:sp>
      <p:pic>
        <p:nvPicPr>
          <p:cNvPr id="86019" name="Picture 1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74" y="1343026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HTTP request message: general format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6021" name="Text Box 9"/>
          <p:cNvSpPr txBox="1">
            <a:spLocks noChangeArrowheads="1"/>
          </p:cNvSpPr>
          <p:nvPr/>
        </p:nvSpPr>
        <p:spPr bwMode="auto">
          <a:xfrm>
            <a:off x="6967538" y="1662113"/>
            <a:ext cx="1030287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request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line</a:t>
            </a:r>
          </a:p>
        </p:txBody>
      </p:sp>
      <p:sp>
        <p:nvSpPr>
          <p:cNvPr id="86022" name="Text Box 11"/>
          <p:cNvSpPr txBox="1">
            <a:spLocks noChangeArrowheads="1"/>
          </p:cNvSpPr>
          <p:nvPr/>
        </p:nvSpPr>
        <p:spPr bwMode="auto">
          <a:xfrm>
            <a:off x="6962775" y="2678113"/>
            <a:ext cx="9747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header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lines</a:t>
            </a:r>
          </a:p>
        </p:txBody>
      </p:sp>
      <p:sp>
        <p:nvSpPr>
          <p:cNvPr id="86023" name="Rectangle 12"/>
          <p:cNvSpPr>
            <a:spLocks noChangeArrowheads="1"/>
          </p:cNvSpPr>
          <p:nvPr/>
        </p:nvSpPr>
        <p:spPr bwMode="auto">
          <a:xfrm>
            <a:off x="6578600" y="2247900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Rectangle 13"/>
          <p:cNvSpPr>
            <a:spLocks noChangeArrowheads="1"/>
          </p:cNvSpPr>
          <p:nvPr/>
        </p:nvSpPr>
        <p:spPr bwMode="auto">
          <a:xfrm>
            <a:off x="6445250" y="2197100"/>
            <a:ext cx="290513" cy="2017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15"/>
          <p:cNvSpPr>
            <a:spLocks noChangeArrowheads="1"/>
          </p:cNvSpPr>
          <p:nvPr/>
        </p:nvSpPr>
        <p:spPr bwMode="auto">
          <a:xfrm>
            <a:off x="6813550" y="4303713"/>
            <a:ext cx="712788" cy="1216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Text Box 16"/>
          <p:cNvSpPr txBox="1">
            <a:spLocks noChangeArrowheads="1"/>
          </p:cNvSpPr>
          <p:nvPr/>
        </p:nvSpPr>
        <p:spPr bwMode="auto">
          <a:xfrm>
            <a:off x="6964363" y="4868863"/>
            <a:ext cx="73501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body</a:t>
            </a:r>
          </a:p>
        </p:txBody>
      </p:sp>
      <p:sp>
        <p:nvSpPr>
          <p:cNvPr id="86027" name="Rectangle 20"/>
          <p:cNvSpPr>
            <a:spLocks noChangeArrowheads="1"/>
          </p:cNvSpPr>
          <p:nvPr/>
        </p:nvSpPr>
        <p:spPr bwMode="auto">
          <a:xfrm>
            <a:off x="1143000" y="1698625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22"/>
          <p:cNvSpPr>
            <a:spLocks noChangeShapeType="1"/>
          </p:cNvSpPr>
          <p:nvPr/>
        </p:nvSpPr>
        <p:spPr bwMode="auto">
          <a:xfrm>
            <a:off x="24511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9" name="Line 23"/>
          <p:cNvSpPr>
            <a:spLocks noChangeShapeType="1"/>
          </p:cNvSpPr>
          <p:nvPr/>
        </p:nvSpPr>
        <p:spPr bwMode="auto">
          <a:xfrm>
            <a:off x="28956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0" name="Line 24"/>
          <p:cNvSpPr>
            <a:spLocks noChangeShapeType="1"/>
          </p:cNvSpPr>
          <p:nvPr/>
        </p:nvSpPr>
        <p:spPr bwMode="auto">
          <a:xfrm>
            <a:off x="42037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1" name="Line 25"/>
          <p:cNvSpPr>
            <a:spLocks noChangeShapeType="1"/>
          </p:cNvSpPr>
          <p:nvPr/>
        </p:nvSpPr>
        <p:spPr bwMode="auto">
          <a:xfrm>
            <a:off x="4629150" y="169545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2" name="Line 26"/>
          <p:cNvSpPr>
            <a:spLocks noChangeShapeType="1"/>
          </p:cNvSpPr>
          <p:nvPr/>
        </p:nvSpPr>
        <p:spPr bwMode="auto">
          <a:xfrm>
            <a:off x="59309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3" name="Line 27"/>
          <p:cNvSpPr>
            <a:spLocks noChangeShapeType="1"/>
          </p:cNvSpPr>
          <p:nvPr/>
        </p:nvSpPr>
        <p:spPr bwMode="auto">
          <a:xfrm>
            <a:off x="636905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4" name="Text Box 28"/>
          <p:cNvSpPr txBox="1">
            <a:spLocks noChangeArrowheads="1"/>
          </p:cNvSpPr>
          <p:nvPr/>
        </p:nvSpPr>
        <p:spPr bwMode="auto">
          <a:xfrm>
            <a:off x="1266825" y="1725613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000099"/>
                </a:solidFill>
              </a:rPr>
              <a:t>method</a:t>
            </a:r>
          </a:p>
        </p:txBody>
      </p:sp>
      <p:sp>
        <p:nvSpPr>
          <p:cNvPr id="86035" name="Text Box 29"/>
          <p:cNvSpPr txBox="1">
            <a:spLocks noChangeArrowheads="1"/>
          </p:cNvSpPr>
          <p:nvPr/>
        </p:nvSpPr>
        <p:spPr bwMode="auto">
          <a:xfrm>
            <a:off x="2428875" y="1706563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sp</a:t>
            </a:r>
          </a:p>
        </p:txBody>
      </p:sp>
      <p:sp>
        <p:nvSpPr>
          <p:cNvPr id="86036" name="Text Box 30"/>
          <p:cNvSpPr txBox="1">
            <a:spLocks noChangeArrowheads="1"/>
          </p:cNvSpPr>
          <p:nvPr/>
        </p:nvSpPr>
        <p:spPr bwMode="auto">
          <a:xfrm>
            <a:off x="4194175" y="1712913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sp</a:t>
            </a:r>
          </a:p>
        </p:txBody>
      </p:sp>
      <p:sp>
        <p:nvSpPr>
          <p:cNvPr id="86037" name="Text Box 31"/>
          <p:cNvSpPr txBox="1">
            <a:spLocks noChangeArrowheads="1"/>
          </p:cNvSpPr>
          <p:nvPr/>
        </p:nvSpPr>
        <p:spPr bwMode="auto">
          <a:xfrm>
            <a:off x="5946775" y="1719263"/>
            <a:ext cx="403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cr</a:t>
            </a:r>
          </a:p>
        </p:txBody>
      </p:sp>
      <p:sp>
        <p:nvSpPr>
          <p:cNvPr id="86038" name="Text Box 32"/>
          <p:cNvSpPr txBox="1">
            <a:spLocks noChangeArrowheads="1"/>
          </p:cNvSpPr>
          <p:nvPr/>
        </p:nvSpPr>
        <p:spPr bwMode="auto">
          <a:xfrm>
            <a:off x="6416675" y="17303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/>
              <a:t>lf</a:t>
            </a:r>
          </a:p>
        </p:txBody>
      </p:sp>
      <p:sp>
        <p:nvSpPr>
          <p:cNvPr id="86039" name="Text Box 33"/>
          <p:cNvSpPr txBox="1">
            <a:spLocks noChangeArrowheads="1"/>
          </p:cNvSpPr>
          <p:nvPr/>
        </p:nvSpPr>
        <p:spPr bwMode="auto">
          <a:xfrm>
            <a:off x="4784725" y="1712913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000099"/>
                </a:solidFill>
              </a:rPr>
              <a:t>version</a:t>
            </a:r>
          </a:p>
        </p:txBody>
      </p:sp>
      <p:sp>
        <p:nvSpPr>
          <p:cNvPr id="86040" name="Text Box 34"/>
          <p:cNvSpPr txBox="1">
            <a:spLocks noChangeArrowheads="1"/>
          </p:cNvSpPr>
          <p:nvPr/>
        </p:nvSpPr>
        <p:spPr bwMode="auto">
          <a:xfrm>
            <a:off x="3159125" y="1725613"/>
            <a:ext cx="69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000099"/>
                </a:solidFill>
              </a:rPr>
              <a:t>URL</a:t>
            </a:r>
          </a:p>
        </p:txBody>
      </p:sp>
      <p:grpSp>
        <p:nvGrpSpPr>
          <p:cNvPr id="86041" name="Group 45"/>
          <p:cNvGrpSpPr>
            <a:grpSpLocks/>
          </p:cNvGrpSpPr>
          <p:nvPr/>
        </p:nvGrpSpPr>
        <p:grpSpPr bwMode="auto">
          <a:xfrm>
            <a:off x="1143000" y="2143125"/>
            <a:ext cx="4565650" cy="446088"/>
            <a:chOff x="192" y="1894"/>
            <a:chExt cx="2876" cy="281"/>
          </a:xfrm>
        </p:grpSpPr>
        <p:sp>
          <p:nvSpPr>
            <p:cNvPr id="86077" name="Rectangle 35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8" name="Line 36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9" name="Line 37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0" name="Line 39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1" name="Line 40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2" name="Text Box 41"/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cr</a:t>
              </a:r>
            </a:p>
          </p:txBody>
        </p:sp>
        <p:sp>
          <p:nvSpPr>
            <p:cNvPr id="86083" name="Text Box 42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lf</a:t>
              </a:r>
            </a:p>
          </p:txBody>
        </p:sp>
        <p:sp>
          <p:nvSpPr>
            <p:cNvPr id="86084" name="Text Box 43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86085" name="Text Box 44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grpSp>
        <p:nvGrpSpPr>
          <p:cNvPr id="86042" name="Group 46"/>
          <p:cNvGrpSpPr>
            <a:grpSpLocks/>
          </p:cNvGrpSpPr>
          <p:nvPr/>
        </p:nvGrpSpPr>
        <p:grpSpPr bwMode="auto">
          <a:xfrm>
            <a:off x="1139825" y="3619500"/>
            <a:ext cx="4565650" cy="446088"/>
            <a:chOff x="192" y="1894"/>
            <a:chExt cx="2876" cy="281"/>
          </a:xfrm>
        </p:grpSpPr>
        <p:sp>
          <p:nvSpPr>
            <p:cNvPr id="86068" name="Rectangle 47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9" name="Line 48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0" name="Line 49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1" name="Line 50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2" name="Line 51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3" name="Text Box 52"/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cr</a:t>
              </a:r>
            </a:p>
          </p:txBody>
        </p:sp>
        <p:sp>
          <p:nvSpPr>
            <p:cNvPr id="86074" name="Text Box 53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lf</a:t>
              </a:r>
            </a:p>
          </p:txBody>
        </p:sp>
        <p:sp>
          <p:nvSpPr>
            <p:cNvPr id="86075" name="Text Box 54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86076" name="Text Box 55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sp>
        <p:nvSpPr>
          <p:cNvPr id="86043" name="Line 56"/>
          <p:cNvSpPr>
            <a:spLocks noChangeShapeType="1"/>
          </p:cNvSpPr>
          <p:nvPr/>
        </p:nvSpPr>
        <p:spPr bwMode="auto">
          <a:xfrm>
            <a:off x="1143000" y="25908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6044" name="Group 61"/>
          <p:cNvGrpSpPr>
            <a:grpSpLocks/>
          </p:cNvGrpSpPr>
          <p:nvPr/>
        </p:nvGrpSpPr>
        <p:grpSpPr bwMode="auto">
          <a:xfrm>
            <a:off x="974725" y="2814638"/>
            <a:ext cx="331788" cy="461962"/>
            <a:chOff x="462" y="1727"/>
            <a:chExt cx="209" cy="291"/>
          </a:xfrm>
        </p:grpSpPr>
        <p:sp>
          <p:nvSpPr>
            <p:cNvPr id="86065" name="Rectangle 59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6" name="Text Box 5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  <p:sp>
          <p:nvSpPr>
            <p:cNvPr id="86067" name="Text Box 5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</p:grpSp>
      <p:sp>
        <p:nvSpPr>
          <p:cNvPr id="86045" name="Line 62"/>
          <p:cNvSpPr>
            <a:spLocks noChangeShapeType="1"/>
          </p:cNvSpPr>
          <p:nvPr/>
        </p:nvSpPr>
        <p:spPr bwMode="auto">
          <a:xfrm>
            <a:off x="5707063" y="25781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6046" name="Group 63"/>
          <p:cNvGrpSpPr>
            <a:grpSpLocks/>
          </p:cNvGrpSpPr>
          <p:nvPr/>
        </p:nvGrpSpPr>
        <p:grpSpPr bwMode="auto">
          <a:xfrm>
            <a:off x="5538788" y="2801938"/>
            <a:ext cx="331787" cy="461962"/>
            <a:chOff x="462" y="1727"/>
            <a:chExt cx="209" cy="291"/>
          </a:xfrm>
        </p:grpSpPr>
        <p:sp>
          <p:nvSpPr>
            <p:cNvPr id="86062" name="Rectangle 64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3" name="Text Box 65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  <p:sp>
          <p:nvSpPr>
            <p:cNvPr id="86064" name="Text Box 66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</p:grpSp>
      <p:grpSp>
        <p:nvGrpSpPr>
          <p:cNvPr id="86047" name="Group 77"/>
          <p:cNvGrpSpPr>
            <a:grpSpLocks/>
          </p:cNvGrpSpPr>
          <p:nvPr/>
        </p:nvGrpSpPr>
        <p:grpSpPr bwMode="auto">
          <a:xfrm>
            <a:off x="1138238" y="4065588"/>
            <a:ext cx="963612" cy="446087"/>
            <a:chOff x="3105" y="2650"/>
            <a:chExt cx="607" cy="281"/>
          </a:xfrm>
        </p:grpSpPr>
        <p:sp>
          <p:nvSpPr>
            <p:cNvPr id="86058" name="Rectangle 68"/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9" name="Line 72"/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0" name="Text Box 73"/>
            <p:cNvSpPr txBox="1">
              <a:spLocks noChangeArrowheads="1"/>
            </p:cNvSpPr>
            <p:nvPr/>
          </p:nvSpPr>
          <p:spPr bwMode="auto">
            <a:xfrm>
              <a:off x="3140" y="2663"/>
              <a:ext cx="2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cr</a:t>
              </a:r>
            </a:p>
          </p:txBody>
        </p:sp>
        <p:sp>
          <p:nvSpPr>
            <p:cNvPr id="86061" name="Text Box 74"/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lf</a:t>
              </a:r>
            </a:p>
          </p:txBody>
        </p:sp>
      </p:grpSp>
      <p:sp>
        <p:nvSpPr>
          <p:cNvPr id="86048" name="Rectangle 78"/>
          <p:cNvSpPr>
            <a:spLocks noChangeArrowheads="1"/>
          </p:cNvSpPr>
          <p:nvPr/>
        </p:nvSpPr>
        <p:spPr bwMode="auto">
          <a:xfrm>
            <a:off x="1138238" y="4513263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9" name="Text Box 80"/>
          <p:cNvSpPr txBox="1">
            <a:spLocks noChangeArrowheads="1"/>
          </p:cNvSpPr>
          <p:nvPr/>
        </p:nvSpPr>
        <p:spPr bwMode="auto">
          <a:xfrm>
            <a:off x="3074988" y="483711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000099"/>
                </a:solidFill>
              </a:rPr>
              <a:t>entity body</a:t>
            </a:r>
          </a:p>
        </p:txBody>
      </p:sp>
      <p:grpSp>
        <p:nvGrpSpPr>
          <p:cNvPr id="86050" name="Group 81"/>
          <p:cNvGrpSpPr>
            <a:grpSpLocks/>
          </p:cNvGrpSpPr>
          <p:nvPr/>
        </p:nvGrpSpPr>
        <p:grpSpPr bwMode="auto">
          <a:xfrm>
            <a:off x="974725" y="4851400"/>
            <a:ext cx="331788" cy="461963"/>
            <a:chOff x="462" y="1727"/>
            <a:chExt cx="209" cy="291"/>
          </a:xfrm>
        </p:grpSpPr>
        <p:sp>
          <p:nvSpPr>
            <p:cNvPr id="86055" name="Rectangle 82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6" name="Text Box 83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  <p:sp>
          <p:nvSpPr>
            <p:cNvPr id="86057" name="Text Box 84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</p:grpSp>
      <p:grpSp>
        <p:nvGrpSpPr>
          <p:cNvPr id="86051" name="Group 85"/>
          <p:cNvGrpSpPr>
            <a:grpSpLocks/>
          </p:cNvGrpSpPr>
          <p:nvPr/>
        </p:nvGrpSpPr>
        <p:grpSpPr bwMode="auto">
          <a:xfrm>
            <a:off x="6134100" y="4841875"/>
            <a:ext cx="331788" cy="461963"/>
            <a:chOff x="462" y="1727"/>
            <a:chExt cx="209" cy="291"/>
          </a:xfrm>
        </p:grpSpPr>
        <p:sp>
          <p:nvSpPr>
            <p:cNvPr id="86052" name="Rectangle 86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3" name="Text Box 8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  <p:sp>
          <p:nvSpPr>
            <p:cNvPr id="86054" name="Text Box 8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/>
                <a:t>~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8806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3CFCA123-F1B5-4D6B-85F2-D30585520423}" type="slidenum">
              <a:rPr lang="en-US"/>
              <a:pPr/>
              <a:t>29</a:t>
            </a:fld>
            <a:endParaRPr lang="en-US"/>
          </a:p>
        </p:txBody>
      </p:sp>
      <p:pic>
        <p:nvPicPr>
          <p:cNvPr id="88067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475" y="9048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3838"/>
            <a:ext cx="8186737" cy="903287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Uploading form input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0088" y="1343025"/>
            <a:ext cx="3810000" cy="26622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  <a:latin typeface="Gill Sans MT" charset="0"/>
              </a:rPr>
              <a:t>POST method:</a:t>
            </a:r>
            <a:endParaRPr lang="en-US" dirty="0">
              <a:solidFill>
                <a:srgbClr val="CC0000"/>
              </a:solidFill>
              <a:latin typeface="Gill Sans MT" charset="0"/>
            </a:endParaRP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web page often includes form input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input is uploaded to server in entity body</a:t>
            </a:r>
          </a:p>
        </p:txBody>
      </p:sp>
      <p:sp>
        <p:nvSpPr>
          <p:cNvPr id="1044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03263" y="3409950"/>
            <a:ext cx="3810000" cy="22066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  <a:latin typeface="Gill Sans MT" charset="0"/>
              </a:rPr>
              <a:t>URL method: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uses GET method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input is uploaded in URL field of request line: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88071" name="Text Box 5"/>
          <p:cNvSpPr txBox="1">
            <a:spLocks noChangeArrowheads="1"/>
          </p:cNvSpPr>
          <p:nvPr/>
        </p:nvSpPr>
        <p:spPr bwMode="auto">
          <a:xfrm>
            <a:off x="1798638" y="5080000"/>
            <a:ext cx="6280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www.somesite.com/animalsearch?monkeys&amp;banana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584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8485100C-A7EE-4E7B-8E4E-02856838821A}" type="slidenum">
              <a:rPr lang="en-US"/>
              <a:pPr/>
              <a:t>3</a:t>
            </a:fld>
            <a:endParaRPr lang="en-US"/>
          </a:p>
        </p:txBody>
      </p:sp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" y="820738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>
                <a:solidFill>
                  <a:srgbClr val="CC0000"/>
                </a:solidFill>
                <a:ea typeface="ＭＳ Ｐゴシック" pitchFamily="34" charset="-128"/>
              </a:rPr>
              <a:t>our goals:</a:t>
            </a: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</a:p>
          <a:p>
            <a:r>
              <a:rPr lang="en-US" sz="2400" smtClean="0">
                <a:ea typeface="ＭＳ Ｐゴシック" pitchFamily="34" charset="-128"/>
              </a:rPr>
              <a:t>conceptual, implementation aspects of network application protocols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transport-layer service models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client-server paradigm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peer-to-peer paradigm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content distribution networks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441450"/>
            <a:ext cx="3667125" cy="4648200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learn about protocols by examining popular application-level protocols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HTTP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FTP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SMTP / POP3 / IMAP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DNS</a:t>
            </a:r>
          </a:p>
          <a:p>
            <a:r>
              <a:rPr lang="en-US" sz="2400" smtClean="0">
                <a:ea typeface="ＭＳ Ｐゴシック" pitchFamily="34" charset="-128"/>
              </a:rPr>
              <a:t>creating network applications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socket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011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FACE0C22-76C0-4777-A6A2-6A12D22BAF7C}" type="slidenum">
              <a:rPr lang="en-US"/>
              <a:pPr/>
              <a:t>30</a:t>
            </a:fld>
            <a:endParaRPr lang="en-US"/>
          </a:p>
        </p:txBody>
      </p:sp>
      <p:pic>
        <p:nvPicPr>
          <p:cNvPr id="90115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1023938"/>
            <a:ext cx="324008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2863"/>
            <a:ext cx="458451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Method types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HTTP/1.0:</a:t>
            </a:r>
          </a:p>
          <a:p>
            <a:r>
              <a:rPr lang="en-US" sz="2400" smtClean="0">
                <a:ea typeface="ＭＳ Ｐゴシック" pitchFamily="34" charset="-128"/>
              </a:rPr>
              <a:t>GET</a:t>
            </a:r>
          </a:p>
          <a:p>
            <a:r>
              <a:rPr lang="en-US" sz="2400" smtClean="0">
                <a:ea typeface="ＭＳ Ｐゴシック" pitchFamily="34" charset="-128"/>
              </a:rPr>
              <a:t>POST</a:t>
            </a:r>
          </a:p>
          <a:p>
            <a:r>
              <a:rPr lang="en-US" sz="2400" smtClean="0">
                <a:ea typeface="ＭＳ Ｐゴシック" pitchFamily="34" charset="-128"/>
              </a:rPr>
              <a:t>HEAD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asks server to leave requested object out of response</a:t>
            </a:r>
          </a:p>
        </p:txBody>
      </p:sp>
      <p:sp>
        <p:nvSpPr>
          <p:cNvPr id="901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HTTP/1.1:</a:t>
            </a:r>
          </a:p>
          <a:p>
            <a:r>
              <a:rPr lang="en-US" sz="2400" smtClean="0">
                <a:ea typeface="ＭＳ Ｐゴシック" pitchFamily="34" charset="-128"/>
              </a:rPr>
              <a:t>GET, POST, HEAD</a:t>
            </a:r>
          </a:p>
          <a:p>
            <a:r>
              <a:rPr lang="en-US" sz="2400" smtClean="0">
                <a:ea typeface="ＭＳ Ｐゴシック" pitchFamily="34" charset="-128"/>
              </a:rPr>
              <a:t>PUT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uploads file in entity body to path specified in URL field</a:t>
            </a:r>
          </a:p>
          <a:p>
            <a:r>
              <a:rPr lang="en-US" sz="2400" smtClean="0">
                <a:ea typeface="ＭＳ Ｐゴシック" pitchFamily="34" charset="-128"/>
              </a:rPr>
              <a:t>DELETE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deletes file specified in the URL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216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E954BD91-A88D-4E22-BA3A-317B54A92943}" type="slidenum">
              <a:rPr lang="en-US"/>
              <a:pPr/>
              <a:t>31</a:t>
            </a:fld>
            <a:endParaRPr lang="en-US"/>
          </a:p>
        </p:txBody>
      </p:sp>
      <p:pic>
        <p:nvPicPr>
          <p:cNvPr id="92163" name="Picture 1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388" y="895350"/>
            <a:ext cx="54848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772400" cy="979488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HTTP response message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39700" y="1397000"/>
            <a:ext cx="1790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status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status code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status phrase)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1358900" y="1914525"/>
            <a:ext cx="923925" cy="257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Freeform 7"/>
          <p:cNvSpPr>
            <a:spLocks/>
          </p:cNvSpPr>
          <p:nvPr/>
        </p:nvSpPr>
        <p:spPr bwMode="auto">
          <a:xfrm>
            <a:off x="2057400" y="2305050"/>
            <a:ext cx="257175" cy="2941638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 lines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V="1">
            <a:off x="1543050" y="5418138"/>
            <a:ext cx="757238" cy="212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42888" y="4846638"/>
            <a:ext cx="13795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data, e.g.,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HTML file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171" name="Rectangle 15"/>
          <p:cNvSpPr>
            <a:spLocks noChangeArrowheads="1"/>
          </p:cNvSpPr>
          <p:nvPr/>
        </p:nvSpPr>
        <p:spPr bwMode="auto">
          <a:xfrm>
            <a:off x="2243138" y="2044700"/>
            <a:ext cx="631190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HTTP/1.1 200 OK\r\n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Date: Sun, 26 Sep 2010 20:09:20 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Server: Apache/2.0.52 (CentOS)\r\n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Last-Modified: Tue, 30 Oct 2007 17:00:02 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ETag: "17dc6-a5c-bf716880"\r\n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Accept-Ranges: bytes\r\n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Content-Length: 2652\r\n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Keep-Alive: timeout=10, max=100\r\n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Content-Type: text/html; charset=ISO-8859-1\r\n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sz="1800" b="1">
                <a:latin typeface="Courier New" pitchFamily="49" charset="0"/>
              </a:rPr>
              <a:t>data data data data data ... 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92172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* Check out the online interactive exercises for more examples: h</a:t>
            </a:r>
            <a:r>
              <a:rPr lang="en-US" sz="1200"/>
              <a:t>ttp://gaia.cs.umass.edu/kurose_ross/interactive/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421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16BE1AE1-23A4-4CDC-A424-E8139736569D}" type="slidenum">
              <a:rPr lang="en-US"/>
              <a:pPr/>
              <a:t>32</a:t>
            </a:fld>
            <a:endParaRPr lang="en-US"/>
          </a:p>
        </p:txBody>
      </p:sp>
      <p:pic>
        <p:nvPicPr>
          <p:cNvPr id="94211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688" y="835025"/>
            <a:ext cx="60563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47638"/>
            <a:ext cx="7772400" cy="979487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HTTP response status codes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9000" y="2554288"/>
            <a:ext cx="8075613" cy="416877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200 OK</a:t>
            </a: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smtClean="0">
                <a:ea typeface="ＭＳ Ｐゴシック" pitchFamily="34" charset="-128"/>
              </a:rPr>
              <a:t>request succeeded, requested object later in this msg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301 Moved Permanently</a:t>
            </a: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smtClean="0">
                <a:ea typeface="ＭＳ Ｐゴシック" pitchFamily="34" charset="-128"/>
              </a:rPr>
              <a:t>requested object moved, new location specified later in this msg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400 Bad Request</a:t>
            </a: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smtClean="0">
                <a:ea typeface="ＭＳ Ｐゴシック" pitchFamily="34" charset="-128"/>
              </a:rPr>
              <a:t>request msg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404 Not Found</a:t>
            </a: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smtClean="0">
                <a:ea typeface="ＭＳ Ｐゴシック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505 HTTP Version Not Supported</a:t>
            </a: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488950" y="1190625"/>
            <a:ext cx="8112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0838" indent="-350838"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/>
              <a:t>status code appears in 1st line in server-to-client response message.</a:t>
            </a:r>
          </a:p>
          <a:p>
            <a:pPr marL="350838" indent="-350838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/>
              <a:t>some sample codes</a:t>
            </a:r>
            <a:r>
              <a:rPr lang="en-US" sz="2400">
                <a:latin typeface="Comic Sans MS" pitchFamily="66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9830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3591C858-717C-4F0C-BEEA-00EAC59CC83A}" type="slidenum">
              <a:rPr lang="en-US"/>
              <a:pPr/>
              <a:t>33</a:t>
            </a:fld>
            <a:endParaRPr lang="en-US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User-server state: cookies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810000" cy="48879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many Web sites use cookies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four components: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ea typeface="ＭＳ Ｐゴシック" pitchFamily="34" charset="-128"/>
              </a:rPr>
              <a:t>1) </a:t>
            </a:r>
            <a:r>
              <a:rPr lang="en-US" smtClean="0">
                <a:ea typeface="ＭＳ Ｐゴシック" pitchFamily="34" charset="-128"/>
              </a:rPr>
              <a:t>cookie header line of HTTP </a:t>
            </a:r>
            <a:r>
              <a:rPr lang="en-US" i="1" smtClean="0">
                <a:ea typeface="ＭＳ Ｐゴシック" pitchFamily="34" charset="-128"/>
              </a:rPr>
              <a:t>response</a:t>
            </a:r>
            <a:r>
              <a:rPr lang="en-US" smtClean="0"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2) cookie header line in next HTTP </a:t>
            </a:r>
            <a:r>
              <a:rPr lang="en-US" i="1" smtClean="0">
                <a:ea typeface="ＭＳ Ｐゴシック" pitchFamily="34" charset="-128"/>
              </a:rPr>
              <a:t>request</a:t>
            </a:r>
            <a:r>
              <a:rPr lang="en-US" smtClean="0"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3) cookie file kept on user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host, managed by user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browser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4) back-end database at Web site</a:t>
            </a:r>
          </a:p>
        </p:txBody>
      </p:sp>
      <p:sp>
        <p:nvSpPr>
          <p:cNvPr id="11469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5950" y="1392238"/>
            <a:ext cx="405923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example: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Susan always access Internet from PC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visits specific e-commerce site for first time</a:t>
            </a:r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when initial HTTP requests arrives at site, site creates: </a:t>
            </a:r>
          </a:p>
          <a:p>
            <a:pPr marL="685800" lvl="1" indent="-228600">
              <a:buFont typeface="Arial"/>
              <a:buChar char="•"/>
              <a:defRPr/>
            </a:pPr>
            <a:r>
              <a:rPr lang="en-US" dirty="0">
                <a:latin typeface="Gill Sans MT" charset="0"/>
              </a:rPr>
              <a:t>unique ID</a:t>
            </a:r>
          </a:p>
          <a:p>
            <a:pPr marL="685800" lvl="1" indent="-228600">
              <a:buFont typeface="Arial"/>
              <a:buChar char="•"/>
              <a:defRPr/>
            </a:pPr>
            <a:r>
              <a:rPr lang="en-US" dirty="0">
                <a:latin typeface="Gill Sans MT" charset="0"/>
              </a:rPr>
              <a:t>entry in backend database for ID</a:t>
            </a:r>
          </a:p>
        </p:txBody>
      </p:sp>
      <p:pic>
        <p:nvPicPr>
          <p:cNvPr id="98310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" y="1046163"/>
            <a:ext cx="61261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035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3FEAEBE4-C4D1-4C80-BFE4-5419B93371F6}" type="slidenum">
              <a:rPr lang="en-US"/>
              <a:pPr/>
              <a:t>34</a:t>
            </a:fld>
            <a:endParaRPr lang="en-US"/>
          </a:p>
        </p:txBody>
      </p:sp>
      <p:pic>
        <p:nvPicPr>
          <p:cNvPr id="100355" name="Picture 5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788988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3988"/>
            <a:ext cx="7772400" cy="773112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Cookies: keeping </a:t>
            </a:r>
            <a:r>
              <a:rPr lang="ja-JP" altLang="en-US" sz="3600" smtClean="0">
                <a:ea typeface="ＭＳ Ｐゴシック" pitchFamily="34" charset="-128"/>
              </a:rPr>
              <a:t>“</a:t>
            </a:r>
            <a:r>
              <a:rPr lang="en-US" altLang="ja-JP" sz="3600" smtClean="0">
                <a:ea typeface="ＭＳ Ｐゴシック" pitchFamily="34" charset="-128"/>
              </a:rPr>
              <a:t>state</a:t>
            </a:r>
            <a:r>
              <a:rPr lang="ja-JP" altLang="en-US" sz="3600" smtClean="0">
                <a:ea typeface="ＭＳ Ｐゴシック" pitchFamily="34" charset="-128"/>
              </a:rPr>
              <a:t>”</a:t>
            </a:r>
            <a:r>
              <a:rPr lang="en-US" altLang="ja-JP" sz="3600" smtClean="0">
                <a:ea typeface="ＭＳ Ｐゴシック" pitchFamily="34" charset="-128"/>
              </a:rPr>
              <a:t> (cont.)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052513" y="1227138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973763" y="1273175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server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100439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440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100441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00442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response msg</a:t>
                </a:r>
                <a:endParaRPr lang="en-US" sz="2400"/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209800" y="6145213"/>
            <a:ext cx="3305175" cy="407987"/>
            <a:chOff x="1392" y="3605"/>
            <a:chExt cx="2082" cy="257"/>
          </a:xfrm>
        </p:grpSpPr>
        <p:sp>
          <p:nvSpPr>
            <p:cNvPr id="100435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436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100437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00438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response msg</a:t>
                </a:r>
                <a:endParaRPr lang="en-US" sz="2400"/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981075" y="2454275"/>
            <a:ext cx="178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0" y="48783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one week later: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209800" y="3589338"/>
            <a:ext cx="5638800" cy="1028700"/>
            <a:chOff x="1392" y="2261"/>
            <a:chExt cx="3552" cy="648"/>
          </a:xfrm>
        </p:grpSpPr>
        <p:sp>
          <p:nvSpPr>
            <p:cNvPr id="100428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9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/>
                <a:t>cookie: 1678</a:t>
              </a:r>
            </a:p>
          </p:txBody>
        </p:sp>
        <p:sp>
          <p:nvSpPr>
            <p:cNvPr id="100430" name="Text Box 28"/>
            <p:cNvSpPr txBox="1">
              <a:spLocks noChangeArrowheads="1"/>
            </p:cNvSpPr>
            <p:nvPr/>
          </p:nvSpPr>
          <p:spPr bwMode="auto">
            <a:xfrm>
              <a:off x="3554" y="233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action</a:t>
              </a:r>
            </a:p>
          </p:txBody>
        </p:sp>
        <p:sp>
          <p:nvSpPr>
            <p:cNvPr id="100431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432" name="Group 83"/>
            <p:cNvGrpSpPr>
              <a:grpSpLocks/>
            </p:cNvGrpSpPr>
            <p:nvPr/>
          </p:nvGrpSpPr>
          <p:grpSpPr bwMode="auto"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100433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00434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access</a:t>
                </a:r>
              </a:p>
            </p:txBody>
          </p:sp>
        </p:grpSp>
      </p:grpSp>
      <p:grpSp>
        <p:nvGrpSpPr>
          <p:cNvPr id="100364" name="Group 81"/>
          <p:cNvGrpSpPr>
            <a:grpSpLocks/>
          </p:cNvGrpSpPr>
          <p:nvPr/>
        </p:nvGrpSpPr>
        <p:grpSpPr bwMode="auto"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100426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100427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88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ebay 8734</a:t>
              </a: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100419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0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</p:txBody>
        </p:sp>
        <p:sp>
          <p:nvSpPr>
            <p:cNvPr id="100421" name="Text Box 31"/>
            <p:cNvSpPr txBox="1">
              <a:spLocks noChangeArrowheads="1"/>
            </p:cNvSpPr>
            <p:nvPr/>
          </p:nvSpPr>
          <p:spPr bwMode="auto">
            <a:xfrm>
              <a:off x="3341" y="1390"/>
              <a:ext cx="108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Amazon server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creates ID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1678 for user</a:t>
              </a:r>
            </a:p>
          </p:txBody>
        </p:sp>
        <p:grpSp>
          <p:nvGrpSpPr>
            <p:cNvPr id="100422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100423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24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00425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create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    entry</a:t>
                </a:r>
              </a:p>
            </p:txBody>
          </p:sp>
        </p:grp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919163" y="2676525"/>
            <a:ext cx="4392612" cy="877888"/>
            <a:chOff x="459" y="1637"/>
            <a:chExt cx="3027" cy="709"/>
          </a:xfrm>
        </p:grpSpPr>
        <p:sp>
          <p:nvSpPr>
            <p:cNvPr id="100414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5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response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/>
                <a:t>set-cookie: 1678</a:t>
              </a:r>
              <a:r>
                <a:rPr lang="en-US" b="1">
                  <a:latin typeface="Courier New" pitchFamily="49" charset="0"/>
                </a:rPr>
                <a:t> </a:t>
              </a:r>
            </a:p>
          </p:txBody>
        </p:sp>
        <p:grpSp>
          <p:nvGrpSpPr>
            <p:cNvPr id="100416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510"/>
              <a:chOff x="684" y="1746"/>
              <a:chExt cx="1004" cy="510"/>
            </a:xfrm>
          </p:grpSpPr>
          <p:sp>
            <p:nvSpPr>
              <p:cNvPr id="100417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sp>
            <p:nvSpPr>
              <p:cNvPr id="100418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4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solidFill>
                      <a:schemeClr val="bg1"/>
                    </a:solidFill>
                  </a:rPr>
                  <a:t>ebay 8734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b="1">
                    <a:solidFill>
                      <a:schemeClr val="bg1"/>
                    </a:solidFill>
                  </a:rPr>
                  <a:t>amazon 1678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2181225" y="4603750"/>
            <a:ext cx="5705475" cy="1901825"/>
            <a:chOff x="1374" y="2641"/>
            <a:chExt cx="3594" cy="1198"/>
          </a:xfrm>
        </p:grpSpPr>
        <p:sp>
          <p:nvSpPr>
            <p:cNvPr id="100409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0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/>
                <a:t>cookie: 1678</a:t>
              </a:r>
            </a:p>
          </p:txBody>
        </p:sp>
        <p:sp>
          <p:nvSpPr>
            <p:cNvPr id="100411" name="Text Box 29"/>
            <p:cNvSpPr txBox="1">
              <a:spLocks noChangeArrowheads="1"/>
            </p:cNvSpPr>
            <p:nvPr/>
          </p:nvSpPr>
          <p:spPr bwMode="auto">
            <a:xfrm>
              <a:off x="3584" y="326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99"/>
                  </a:solidFill>
                </a:rPr>
                <a:t>action</a:t>
              </a:r>
            </a:p>
          </p:txBody>
        </p:sp>
        <p:sp>
          <p:nvSpPr>
            <p:cNvPr id="100412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13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6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access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865188" y="5351463"/>
            <a:ext cx="1389062" cy="636587"/>
            <a:chOff x="684" y="1746"/>
            <a:chExt cx="1004" cy="488"/>
          </a:xfrm>
        </p:grpSpPr>
        <p:sp>
          <p:nvSpPr>
            <p:cNvPr id="100407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100408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ebay 8734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amazon 1678</a:t>
              </a:r>
            </a:p>
          </p:txBody>
        </p:sp>
      </p:grpSp>
      <p:sp>
        <p:nvSpPr>
          <p:cNvPr id="100369" name="Text Box 80"/>
          <p:cNvSpPr txBox="1">
            <a:spLocks noChangeArrowheads="1"/>
          </p:cNvSpPr>
          <p:nvPr/>
        </p:nvSpPr>
        <p:spPr bwMode="auto">
          <a:xfrm>
            <a:off x="7842250" y="2692400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backend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database</a:t>
            </a:r>
          </a:p>
        </p:txBody>
      </p:sp>
      <p:sp>
        <p:nvSpPr>
          <p:cNvPr id="100370" name="AutoShape 327"/>
          <p:cNvSpPr>
            <a:spLocks noChangeArrowheads="1"/>
          </p:cNvSpPr>
          <p:nvPr/>
        </p:nvSpPr>
        <p:spPr bwMode="auto">
          <a:xfrm>
            <a:off x="8112125" y="331311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100371" name="Group 63"/>
          <p:cNvGrpSpPr>
            <a:grpSpLocks/>
          </p:cNvGrpSpPr>
          <p:nvPr/>
        </p:nvGrpSpPr>
        <p:grpSpPr bwMode="auto"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100375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6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7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8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9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380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405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6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381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382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403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4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383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4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385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0401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2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386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387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0399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0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388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9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0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1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2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3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4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5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6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0397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8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372" name="Group 96"/>
          <p:cNvGrpSpPr>
            <a:grpSpLocks/>
          </p:cNvGrpSpPr>
          <p:nvPr/>
        </p:nvGrpSpPr>
        <p:grpSpPr bwMode="auto"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id="100373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374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240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66F0B494-2ED3-42CD-9E12-BBC76F64AF5C}" type="slidenum">
              <a:rPr lang="en-US"/>
              <a:pPr/>
              <a:t>35</a:t>
            </a:fld>
            <a:endParaRPr lang="en-US"/>
          </a:p>
        </p:txBody>
      </p:sp>
      <p:pic>
        <p:nvPicPr>
          <p:cNvPr id="102403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825" y="898525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07963"/>
            <a:ext cx="7772400" cy="925512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Cookies (continued)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89063"/>
            <a:ext cx="3810000" cy="26416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what cookies can be used for: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pitchFamily="34" charset="-128"/>
              </a:rPr>
              <a:t>authorization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pitchFamily="34" charset="-128"/>
              </a:rPr>
              <a:t>shopping carts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pitchFamily="34" charset="-128"/>
              </a:rPr>
              <a:t>recommendations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pitchFamily="34" charset="-128"/>
              </a:rPr>
              <a:t>user session state (Web e-mail)</a:t>
            </a:r>
          </a:p>
        </p:txBody>
      </p:sp>
      <p:sp>
        <p:nvSpPr>
          <p:cNvPr id="102406" name="Rectangle 13"/>
          <p:cNvSpPr>
            <a:spLocks noChangeArrowheads="1"/>
          </p:cNvSpPr>
          <p:nvPr/>
        </p:nvSpPr>
        <p:spPr bwMode="auto">
          <a:xfrm>
            <a:off x="4670425" y="1471613"/>
            <a:ext cx="3810000" cy="2065337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cookies and privacy: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cookies permit sites to learn a lot about you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you may supply name and e-mail to sites</a:t>
            </a:r>
          </a:p>
        </p:txBody>
      </p:sp>
      <p:sp>
        <p:nvSpPr>
          <p:cNvPr id="102407" name="Text Box 14"/>
          <p:cNvSpPr txBox="1">
            <a:spLocks noChangeArrowheads="1"/>
          </p:cNvSpPr>
          <p:nvPr/>
        </p:nvSpPr>
        <p:spPr bwMode="auto">
          <a:xfrm>
            <a:off x="7321550" y="1177925"/>
            <a:ext cx="8001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Gill Sans MT" pitchFamily="34" charset="0"/>
              </a:rPr>
              <a:t>aside</a:t>
            </a:r>
          </a:p>
        </p:txBody>
      </p:sp>
      <p:sp>
        <p:nvSpPr>
          <p:cNvPr id="102408" name="Rectangle 15"/>
          <p:cNvSpPr>
            <a:spLocks noChangeArrowheads="1"/>
          </p:cNvSpPr>
          <p:nvPr/>
        </p:nvSpPr>
        <p:spPr bwMode="auto">
          <a:xfrm>
            <a:off x="547688" y="3946525"/>
            <a:ext cx="57023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how to keep 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</a:rPr>
              <a:t>state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</a:rPr>
              <a:t>”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protocol endpoints: maintain state at sender/receiver over multiple transactions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cookies: http messages carry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445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C8BE90E-98D4-4795-B814-90BF5CED115C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104451" name="Group 171"/>
          <p:cNvGrpSpPr>
            <a:grpSpLocks/>
          </p:cNvGrpSpPr>
          <p:nvPr/>
        </p:nvGrpSpPr>
        <p:grpSpPr bwMode="auto">
          <a:xfrm>
            <a:off x="4027488" y="2695575"/>
            <a:ext cx="687387" cy="763588"/>
            <a:chOff x="-44" y="1473"/>
            <a:chExt cx="981" cy="1105"/>
          </a:xfrm>
        </p:grpSpPr>
        <p:pic>
          <p:nvPicPr>
            <p:cNvPr id="104582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583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452" name="Group 102"/>
          <p:cNvGrpSpPr>
            <a:grpSpLocks/>
          </p:cNvGrpSpPr>
          <p:nvPr/>
        </p:nvGrpSpPr>
        <p:grpSpPr bwMode="auto">
          <a:xfrm>
            <a:off x="4092575" y="4568825"/>
            <a:ext cx="687388" cy="763588"/>
            <a:chOff x="-44" y="1473"/>
            <a:chExt cx="981" cy="1105"/>
          </a:xfrm>
        </p:grpSpPr>
        <p:pic>
          <p:nvPicPr>
            <p:cNvPr id="104580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581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4453" name="Group 138"/>
          <p:cNvGrpSpPr>
            <a:grpSpLocks/>
          </p:cNvGrpSpPr>
          <p:nvPr/>
        </p:nvGrpSpPr>
        <p:grpSpPr bwMode="auto">
          <a:xfrm>
            <a:off x="6230938" y="3457575"/>
            <a:ext cx="400050" cy="715963"/>
            <a:chOff x="4140" y="429"/>
            <a:chExt cx="1425" cy="2396"/>
          </a:xfrm>
        </p:grpSpPr>
        <p:sp>
          <p:nvSpPr>
            <p:cNvPr id="104548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140"/>
            <p:cNvSpPr>
              <a:spLocks noChangeArrowheads="1"/>
            </p:cNvSpPr>
            <p:nvPr/>
          </p:nvSpPr>
          <p:spPr bwMode="auto"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50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1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Rectangle 143"/>
            <p:cNvSpPr>
              <a:spLocks noChangeArrowheads="1"/>
            </p:cNvSpPr>
            <p:nvPr/>
          </p:nvSpPr>
          <p:spPr bwMode="auto"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553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4578" name="AutoShape 14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79" name="AutoShape 14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554" name="Rectangle 147"/>
            <p:cNvSpPr>
              <a:spLocks noChangeArrowheads="1"/>
            </p:cNvSpPr>
            <p:nvPr/>
          </p:nvSpPr>
          <p:spPr bwMode="auto"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555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4576" name="AutoShape 14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77" name="AutoShape 150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556" name="Rectangle 151"/>
            <p:cNvSpPr>
              <a:spLocks noChangeArrowheads="1"/>
            </p:cNvSpPr>
            <p:nvPr/>
          </p:nvSpPr>
          <p:spPr bwMode="auto"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57" name="Rectangle 152"/>
            <p:cNvSpPr>
              <a:spLocks noChangeArrowheads="1"/>
            </p:cNvSpPr>
            <p:nvPr/>
          </p:nvSpPr>
          <p:spPr bwMode="auto"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558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574" name="AutoShape 15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75" name="AutoShape 155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559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560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4572" name="AutoShape 158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73" name="AutoShape 15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561" name="Rectangle 160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62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Oval 163"/>
            <p:cNvSpPr>
              <a:spLocks noChangeArrowheads="1"/>
            </p:cNvSpPr>
            <p:nvPr/>
          </p:nvSpPr>
          <p:spPr bwMode="auto"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65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AutoShape 165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67" name="AutoShape 166"/>
            <p:cNvSpPr>
              <a:spLocks noChangeArrowheads="1"/>
            </p:cNvSpPr>
            <p:nvPr/>
          </p:nvSpPr>
          <p:spPr bwMode="auto"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68" name="Oval 167"/>
            <p:cNvSpPr>
              <a:spLocks noChangeArrowheads="1"/>
            </p:cNvSpPr>
            <p:nvPr/>
          </p:nvSpPr>
          <p:spPr bwMode="auto"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69" name="Oval 168"/>
            <p:cNvSpPr>
              <a:spLocks noChangeArrowheads="1"/>
            </p:cNvSpPr>
            <p:nvPr/>
          </p:nvSpPr>
          <p:spPr bwMode="auto"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4570" name="Oval 169"/>
            <p:cNvSpPr>
              <a:spLocks noChangeArrowheads="1"/>
            </p:cNvSpPr>
            <p:nvPr/>
          </p:nvSpPr>
          <p:spPr bwMode="auto"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71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454" name="Group 105"/>
          <p:cNvGrpSpPr>
            <a:grpSpLocks/>
          </p:cNvGrpSpPr>
          <p:nvPr/>
        </p:nvGrpSpPr>
        <p:grpSpPr bwMode="auto">
          <a:xfrm>
            <a:off x="8178800" y="2836863"/>
            <a:ext cx="433388" cy="715962"/>
            <a:chOff x="4140" y="429"/>
            <a:chExt cx="1425" cy="2396"/>
          </a:xfrm>
        </p:grpSpPr>
        <p:sp>
          <p:nvSpPr>
            <p:cNvPr id="104516" name="Freeform 10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7" name="Rectangle 107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8" name="Freeform 10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9" name="Freeform 10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0" name="Rectangle 110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521" name="Group 11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4546" name="AutoShape 11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47" name="AutoShape 113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522" name="Rectangle 114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523" name="Group 11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4544" name="AutoShape 11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45" name="AutoShape 117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524" name="Rectangle 118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25" name="Rectangle 119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526" name="Group 12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542" name="AutoShape 121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43" name="AutoShape 122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527" name="Freeform 12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528" name="Group 12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4540" name="AutoShape 12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41" name="AutoShape 12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529" name="Rectangle 127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30" name="Freeform 12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Freeform 12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2" name="Oval 130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33" name="Freeform 13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AutoShape 132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35" name="AutoShape 133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36" name="Oval 134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37" name="Oval 135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4538" name="Oval 136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39" name="Rectangle 137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4455" name="Picture 63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893763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4950"/>
            <a:ext cx="7772400" cy="892175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Web caches (proxy server)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44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1982" y="2171700"/>
            <a:ext cx="3767138" cy="3762375"/>
          </a:xfrm>
        </p:spPr>
        <p:txBody>
          <a:bodyPr/>
          <a:lstStyle/>
          <a:p>
            <a:pPr marL="233363" indent="-233363"/>
            <a:r>
              <a:rPr lang="en-US" sz="2400" dirty="0" smtClean="0">
                <a:ea typeface="ＭＳ Ｐゴシック" pitchFamily="34" charset="-128"/>
              </a:rPr>
              <a:t>user sets browser: Web accesses via  cache</a:t>
            </a:r>
          </a:p>
          <a:p>
            <a:pPr marL="233363" indent="-233363"/>
            <a:r>
              <a:rPr lang="en-US" sz="2400" dirty="0" smtClean="0">
                <a:ea typeface="ＭＳ Ｐゴシック" pitchFamily="34" charset="-128"/>
              </a:rPr>
              <a:t>browser sends all HTTP requests to cache</a:t>
            </a:r>
          </a:p>
          <a:p>
            <a:pPr marL="685800" lvl="1" indent="-228600"/>
            <a:r>
              <a:rPr lang="en-US" dirty="0" smtClean="0">
                <a:ea typeface="ＭＳ Ｐゴシック" pitchFamily="34" charset="-128"/>
              </a:rPr>
              <a:t>object in cache: cache returns object </a:t>
            </a:r>
          </a:p>
          <a:p>
            <a:pPr marL="685800" lvl="1" indent="-228600"/>
            <a:r>
              <a:rPr lang="en-US" dirty="0" smtClean="0">
                <a:ea typeface="ＭＳ Ｐゴシック" pitchFamily="34" charset="-128"/>
              </a:rPr>
              <a:t>else cache requests object from origin server, then returns object to client</a:t>
            </a:r>
          </a:p>
        </p:txBody>
      </p:sp>
      <p:sp>
        <p:nvSpPr>
          <p:cNvPr id="104458" name="Rectangle 4"/>
          <p:cNvSpPr>
            <a:spLocks noChangeArrowheads="1"/>
          </p:cNvSpPr>
          <p:nvPr/>
        </p:nvSpPr>
        <p:spPr bwMode="auto">
          <a:xfrm>
            <a:off x="393700" y="1171558"/>
            <a:ext cx="87503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sz="2800" dirty="0">
                <a:latin typeface="Gill Sans MT" pitchFamily="34" charset="0"/>
              </a:rPr>
              <a:t> satisfy client request without involving origin server</a:t>
            </a:r>
          </a:p>
        </p:txBody>
      </p:sp>
      <p:sp>
        <p:nvSpPr>
          <p:cNvPr id="104459" name="Text Box 6"/>
          <p:cNvSpPr txBox="1">
            <a:spLocks noChangeArrowheads="1"/>
          </p:cNvSpPr>
          <p:nvPr/>
        </p:nvSpPr>
        <p:spPr bwMode="auto">
          <a:xfrm>
            <a:off x="4171950" y="3368675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 sz="2400"/>
          </a:p>
        </p:txBody>
      </p:sp>
      <p:sp>
        <p:nvSpPr>
          <p:cNvPr id="104460" name="Text Box 8"/>
          <p:cNvSpPr txBox="1">
            <a:spLocks noChangeArrowheads="1"/>
          </p:cNvSpPr>
          <p:nvPr/>
        </p:nvSpPr>
        <p:spPr bwMode="auto">
          <a:xfrm>
            <a:off x="5957888" y="2774950"/>
            <a:ext cx="88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server</a:t>
            </a:r>
            <a:endParaRPr lang="en-US" sz="2400"/>
          </a:p>
        </p:txBody>
      </p:sp>
      <p:sp>
        <p:nvSpPr>
          <p:cNvPr id="104461" name="Text Box 21"/>
          <p:cNvSpPr txBox="1">
            <a:spLocks noChangeArrowheads="1"/>
          </p:cNvSpPr>
          <p:nvPr/>
        </p:nvSpPr>
        <p:spPr bwMode="auto">
          <a:xfrm>
            <a:off x="4294188" y="53403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 sz="2400"/>
          </a:p>
        </p:txBody>
      </p: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4597400" y="4095750"/>
            <a:ext cx="1563688" cy="760413"/>
            <a:chOff x="2896" y="2580"/>
            <a:chExt cx="985" cy="479"/>
          </a:xfrm>
        </p:grpSpPr>
        <p:sp>
          <p:nvSpPr>
            <p:cNvPr id="104514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5" name="Text Box 23"/>
            <p:cNvSpPr txBox="1">
              <a:spLocks noChangeArrowheads="1"/>
            </p:cNvSpPr>
            <p:nvPr/>
          </p:nvSpPr>
          <p:spPr bwMode="auto">
            <a:xfrm rot="-1692639">
              <a:off x="2896" y="2646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4781550" y="4183063"/>
            <a:ext cx="1604963" cy="785812"/>
            <a:chOff x="3012" y="2635"/>
            <a:chExt cx="1011" cy="495"/>
          </a:xfrm>
        </p:grpSpPr>
        <p:sp>
          <p:nvSpPr>
            <p:cNvPr id="104512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3" name="Text Box 25"/>
            <p:cNvSpPr txBox="1">
              <a:spLocks noChangeArrowheads="1"/>
            </p:cNvSpPr>
            <p:nvPr/>
          </p:nvSpPr>
          <p:spPr bwMode="auto">
            <a:xfrm rot="-1737783">
              <a:off x="3012" y="2847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4765675" y="3124200"/>
            <a:ext cx="3251200" cy="730250"/>
            <a:chOff x="3002" y="1979"/>
            <a:chExt cx="2048" cy="460"/>
          </a:xfrm>
        </p:grpSpPr>
        <p:sp>
          <p:nvSpPr>
            <p:cNvPr id="104509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0" name="Text Box 22"/>
            <p:cNvSpPr txBox="1">
              <a:spLocks noChangeArrowheads="1"/>
            </p:cNvSpPr>
            <p:nvPr/>
          </p:nvSpPr>
          <p:spPr bwMode="auto">
            <a:xfrm rot="1422049">
              <a:off x="3083" y="2006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04511" name="Text Box 45"/>
            <p:cNvSpPr txBox="1">
              <a:spLocks noChangeArrowheads="1"/>
            </p:cNvSpPr>
            <p:nvPr/>
          </p:nvSpPr>
          <p:spPr bwMode="auto">
            <a:xfrm rot="-1419968">
              <a:off x="4114" y="2016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sp>
        <p:nvSpPr>
          <p:cNvPr id="104465" name="Text Box 47"/>
          <p:cNvSpPr txBox="1">
            <a:spLocks noChangeArrowheads="1"/>
          </p:cNvSpPr>
          <p:nvPr/>
        </p:nvSpPr>
        <p:spPr bwMode="auto">
          <a:xfrm>
            <a:off x="7999413" y="5421313"/>
            <a:ext cx="749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104466" name="Text Box 48"/>
          <p:cNvSpPr txBox="1">
            <a:spLocks noChangeArrowheads="1"/>
          </p:cNvSpPr>
          <p:nvPr/>
        </p:nvSpPr>
        <p:spPr bwMode="auto">
          <a:xfrm>
            <a:off x="8016875" y="3484563"/>
            <a:ext cx="749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104467" name="Rectangle 55"/>
          <p:cNvSpPr>
            <a:spLocks noChangeArrowheads="1"/>
          </p:cNvSpPr>
          <p:nvPr/>
        </p:nvSpPr>
        <p:spPr bwMode="auto">
          <a:xfrm>
            <a:off x="6946900" y="4349750"/>
            <a:ext cx="406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pic>
        <p:nvPicPr>
          <p:cNvPr id="104468" name="Picture 5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97863" y="2632075"/>
            <a:ext cx="5270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3992563" y="2671763"/>
            <a:ext cx="4178300" cy="1814512"/>
            <a:chOff x="2515" y="1687"/>
            <a:chExt cx="2632" cy="1143"/>
          </a:xfrm>
        </p:grpSpPr>
        <p:sp>
          <p:nvSpPr>
            <p:cNvPr id="104504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05" name="Text Box 24"/>
            <p:cNvSpPr txBox="1">
              <a:spLocks noChangeArrowheads="1"/>
            </p:cNvSpPr>
            <p:nvPr/>
          </p:nvSpPr>
          <p:spPr bwMode="auto">
            <a:xfrm rot="1411598">
              <a:off x="2906" y="2244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04506" name="Text Box 46"/>
            <p:cNvSpPr txBox="1">
              <a:spLocks noChangeArrowheads="1"/>
            </p:cNvSpPr>
            <p:nvPr/>
          </p:nvSpPr>
          <p:spPr bwMode="auto">
            <a:xfrm rot="-1415789">
              <a:off x="4136" y="2232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pic>
          <p:nvPicPr>
            <p:cNvPr id="104507" name="Picture 5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508" name="Picture 5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1069" name="Picture 6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0188" y="4613275"/>
            <a:ext cx="5270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4471" name="Group 69"/>
          <p:cNvGrpSpPr>
            <a:grpSpLocks/>
          </p:cNvGrpSpPr>
          <p:nvPr/>
        </p:nvGrpSpPr>
        <p:grpSpPr bwMode="auto">
          <a:xfrm>
            <a:off x="8112125" y="4764088"/>
            <a:ext cx="433388" cy="715962"/>
            <a:chOff x="4140" y="429"/>
            <a:chExt cx="1425" cy="2396"/>
          </a:xfrm>
        </p:grpSpPr>
        <p:sp>
          <p:nvSpPr>
            <p:cNvPr id="104472" name="Freeform 7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Rectangle 7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4" name="Freeform 7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Freeform 7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Rectangle 74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477" name="Group 7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4502" name="AutoShape 7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3" name="AutoShape 7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478" name="Rectangle 78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479" name="Group 7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4500" name="AutoShape 80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1" name="AutoShape 8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480" name="Rectangle 8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1" name="Rectangle 83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482" name="Group 8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498" name="AutoShape 85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9" name="AutoShape 8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483" name="Freeform 8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484" name="Group 8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4496" name="AutoShape 8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7" name="AutoShape 90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485" name="Rectangle 91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6" name="Freeform 9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Freeform 9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Oval 94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9" name="Freeform 9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AutoShape 96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91" name="AutoShape 97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92" name="Oval 98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93" name="Oval 99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4494" name="Oval 100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95" name="Rectangle 101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649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260F1AAC-AE01-4275-A177-C948C68FEE92}" type="slidenum">
              <a:rPr lang="en-US"/>
              <a:pPr/>
              <a:t>37</a:t>
            </a:fld>
            <a:endParaRPr lang="en-US"/>
          </a:p>
        </p:txBody>
      </p:sp>
      <p:pic>
        <p:nvPicPr>
          <p:cNvPr id="106499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936625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47738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More about Web caching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cache acts as both client and server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server for original requesting client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client to origin server</a:t>
            </a:r>
          </a:p>
          <a:p>
            <a:r>
              <a:rPr lang="en-US" smtClean="0">
                <a:ea typeface="ＭＳ Ｐゴシック" pitchFamily="34" charset="-128"/>
              </a:rPr>
              <a:t>typically cache is installed by ISP (university, company, residential ISP)</a:t>
            </a:r>
          </a:p>
        </p:txBody>
      </p:sp>
      <p:sp>
        <p:nvSpPr>
          <p:cNvPr id="1065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41592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why Web caching?</a:t>
            </a:r>
          </a:p>
          <a:p>
            <a:r>
              <a:rPr lang="en-US" smtClean="0">
                <a:ea typeface="ＭＳ Ｐゴシック" pitchFamily="34" charset="-128"/>
              </a:rPr>
              <a:t>reduce response time for client request</a:t>
            </a:r>
          </a:p>
          <a:p>
            <a:r>
              <a:rPr lang="en-US" smtClean="0">
                <a:ea typeface="ＭＳ Ｐゴシック" pitchFamily="34" charset="-128"/>
              </a:rPr>
              <a:t>reduce traffic on an institution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access link</a:t>
            </a:r>
          </a:p>
          <a:p>
            <a:r>
              <a:rPr lang="en-US" smtClean="0">
                <a:ea typeface="ＭＳ Ｐゴシック" pitchFamily="34" charset="-128"/>
              </a:rPr>
              <a:t>Internet dense with caches: enables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poor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content providers to effectively deliver content (so too does P2P file sharing)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673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80BDB56-B7B1-4E8F-AE32-5EABECA9333A}" type="slidenum">
              <a:rPr lang="en-US"/>
              <a:pPr/>
              <a:t>38</a:t>
            </a:fld>
            <a:endParaRPr lang="en-US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193675"/>
            <a:ext cx="7962900" cy="739775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Conditional GET 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8288" y="1403350"/>
            <a:ext cx="3743325" cy="5132388"/>
          </a:xfrm>
        </p:spPr>
        <p:txBody>
          <a:bodyPr/>
          <a:lstStyle/>
          <a:p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Goal:</a:t>
            </a:r>
            <a:r>
              <a:rPr lang="en-US" sz="2400" smtClean="0">
                <a:ea typeface="ＭＳ Ｐゴシック" pitchFamily="34" charset="-128"/>
              </a:rPr>
              <a:t> don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t send object if cache has up-to-date cached version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no object transmission delay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lower link utilization</a:t>
            </a:r>
          </a:p>
          <a:p>
            <a:r>
              <a:rPr lang="en-US" sz="2400" i="1" smtClean="0">
                <a:solidFill>
                  <a:srgbClr val="000090"/>
                </a:solidFill>
                <a:ea typeface="ＭＳ Ｐゴシック" pitchFamily="34" charset="-128"/>
              </a:rPr>
              <a:t>cache:</a:t>
            </a:r>
            <a:r>
              <a:rPr lang="en-US" sz="2400" smtClean="0">
                <a:solidFill>
                  <a:srgbClr val="00009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specify date of cached copy in HTTP request</a:t>
            </a:r>
          </a:p>
          <a:p>
            <a:pPr lvl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ea typeface="ＭＳ Ｐゴシック" pitchFamily="34" charset="-128"/>
              </a:rPr>
              <a:t>If-modified-since: &lt;date&gt;</a:t>
            </a:r>
          </a:p>
          <a:p>
            <a:r>
              <a:rPr lang="en-US" sz="2400" i="1" smtClean="0">
                <a:solidFill>
                  <a:srgbClr val="000090"/>
                </a:solidFill>
                <a:ea typeface="ＭＳ Ｐゴシック" pitchFamily="34" charset="-128"/>
              </a:rPr>
              <a:t>server:</a:t>
            </a:r>
            <a:r>
              <a:rPr lang="en-US" sz="2400" smtClean="0">
                <a:solidFill>
                  <a:srgbClr val="00009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response contains no object if cached copy is up-to-date: </a:t>
            </a:r>
          </a:p>
          <a:p>
            <a:pPr lvl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ea typeface="ＭＳ Ｐゴシック" pitchFamily="34" charset="-128"/>
              </a:rPr>
              <a:t>HTTP/1.0 304 Not Modified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4521200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4827588" y="1998663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If-modified-since: &lt;date&gt;</a:t>
            </a:r>
            <a:endParaRPr lang="en-US" b="1"/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 flipH="1">
            <a:off x="4540250" y="2860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808538" y="2854325"/>
            <a:ext cx="2643187" cy="865188"/>
            <a:chOff x="2698" y="2036"/>
            <a:chExt cx="1665" cy="545"/>
          </a:xfrm>
        </p:grpSpPr>
        <p:sp>
          <p:nvSpPr>
            <p:cNvPr id="116791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6792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/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/>
                <a:t>304 Not Modified</a:t>
              </a:r>
              <a:endParaRPr lang="en-US" b="1"/>
            </a:p>
          </p:txBody>
        </p:sp>
      </p:grpSp>
      <p:sp>
        <p:nvSpPr>
          <p:cNvPr id="67596" name="Text Box 28"/>
          <p:cNvSpPr txBox="1">
            <a:spLocks noChangeArrowheads="1"/>
          </p:cNvSpPr>
          <p:nvPr/>
        </p:nvSpPr>
        <p:spPr bwMode="auto">
          <a:xfrm>
            <a:off x="7905750" y="2149475"/>
            <a:ext cx="1047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before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&lt;date&gt;</a:t>
            </a:r>
          </a:p>
        </p:txBody>
      </p:sp>
      <p:sp>
        <p:nvSpPr>
          <p:cNvPr id="67597" name="Line 31"/>
          <p:cNvSpPr>
            <a:spLocks noChangeShapeType="1"/>
          </p:cNvSpPr>
          <p:nvPr/>
        </p:nvSpPr>
        <p:spPr bwMode="auto">
          <a:xfrm>
            <a:off x="4278313" y="4079875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32"/>
          <p:cNvSpPr>
            <a:spLocks noChangeShapeType="1"/>
          </p:cNvSpPr>
          <p:nvPr/>
        </p:nvSpPr>
        <p:spPr bwMode="auto">
          <a:xfrm>
            <a:off x="4587875" y="4678363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Text Box 34"/>
          <p:cNvSpPr txBox="1">
            <a:spLocks noChangeArrowheads="1"/>
          </p:cNvSpPr>
          <p:nvPr/>
        </p:nvSpPr>
        <p:spPr bwMode="auto">
          <a:xfrm>
            <a:off x="4832350" y="4562475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If-modified-since: &lt;date&gt;</a:t>
            </a:r>
            <a:endParaRPr lang="en-US" b="1"/>
          </a:p>
        </p:txBody>
      </p:sp>
      <p:sp>
        <p:nvSpPr>
          <p:cNvPr id="67600" name="Line 35"/>
          <p:cNvSpPr>
            <a:spLocks noChangeShapeType="1"/>
          </p:cNvSpPr>
          <p:nvPr/>
        </p:nvSpPr>
        <p:spPr bwMode="auto">
          <a:xfrm flipH="1">
            <a:off x="4606925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38"/>
          <p:cNvSpPr txBox="1">
            <a:spLocks noChangeArrowheads="1"/>
          </p:cNvSpPr>
          <p:nvPr/>
        </p:nvSpPr>
        <p:spPr bwMode="auto">
          <a:xfrm>
            <a:off x="4851400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&lt;data&gt;</a:t>
            </a:r>
          </a:p>
        </p:txBody>
      </p:sp>
      <p:sp>
        <p:nvSpPr>
          <p:cNvPr id="67602" name="Text Box 39"/>
          <p:cNvSpPr txBox="1">
            <a:spLocks noChangeArrowheads="1"/>
          </p:cNvSpPr>
          <p:nvPr/>
        </p:nvSpPr>
        <p:spPr bwMode="auto">
          <a:xfrm>
            <a:off x="7985125" y="4808538"/>
            <a:ext cx="1047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after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&lt;date&gt;</a:t>
            </a:r>
          </a:p>
        </p:txBody>
      </p:sp>
      <p:sp>
        <p:nvSpPr>
          <p:cNvPr id="116752" name="Text Box 5"/>
          <p:cNvSpPr txBox="1">
            <a:spLocks noChangeArrowheads="1"/>
          </p:cNvSpPr>
          <p:nvPr/>
        </p:nvSpPr>
        <p:spPr bwMode="auto">
          <a:xfrm>
            <a:off x="3797300" y="1062038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116753" name="Text Box 6"/>
          <p:cNvSpPr txBox="1">
            <a:spLocks noChangeArrowheads="1"/>
          </p:cNvSpPr>
          <p:nvPr/>
        </p:nvSpPr>
        <p:spPr bwMode="auto">
          <a:xfrm>
            <a:off x="7483475" y="1057275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server</a:t>
            </a:r>
          </a:p>
        </p:txBody>
      </p:sp>
      <p:pic>
        <p:nvPicPr>
          <p:cNvPr id="116754" name="Picture 3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3" y="762000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6755" name="Group 34"/>
          <p:cNvGrpSpPr>
            <a:grpSpLocks/>
          </p:cNvGrpSpPr>
          <p:nvPr/>
        </p:nvGrpSpPr>
        <p:grpSpPr bwMode="auto">
          <a:xfrm>
            <a:off x="7073900" y="977900"/>
            <a:ext cx="422275" cy="685800"/>
            <a:chOff x="4140" y="429"/>
            <a:chExt cx="1425" cy="2396"/>
          </a:xfrm>
        </p:grpSpPr>
        <p:sp>
          <p:nvSpPr>
            <p:cNvPr id="116759" name="Freeform 3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60" name="Rectangle 36"/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1" name="Freeform 3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62" name="Freeform 3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63" name="Rectangle 39"/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764" name="Group 4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6789" name="AutoShape 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90" name="AutoShape 42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65" name="Rectangle 43"/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766" name="Group 4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787" name="AutoShape 4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88" name="AutoShape 46"/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67" name="Rectangle 47"/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8" name="Rectangle 48"/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769" name="Group 4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6785" name="AutoShape 5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86" name="AutoShape 51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70" name="Freeform 5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771" name="Group 5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6783" name="AutoShape 54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84" name="AutoShape 55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772" name="Rectangle 56"/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3" name="Freeform 5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74" name="Freeform 5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75" name="Oval 59"/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6" name="Freeform 6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77" name="AutoShape 6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8" name="AutoShape 62"/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9" name="Oval 63"/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0" name="Oval 64"/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6781" name="Oval 65"/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2" name="Rectangle 66"/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56" name="Group 67"/>
          <p:cNvGrpSpPr>
            <a:grpSpLocks/>
          </p:cNvGrpSpPr>
          <p:nvPr/>
        </p:nvGrpSpPr>
        <p:grpSpPr bwMode="auto">
          <a:xfrm>
            <a:off x="4373563" y="1022350"/>
            <a:ext cx="742950" cy="742950"/>
            <a:chOff x="-44" y="1473"/>
            <a:chExt cx="981" cy="1105"/>
          </a:xfrm>
        </p:grpSpPr>
        <p:pic>
          <p:nvPicPr>
            <p:cNvPr id="116757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758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3" grpId="0" animBg="1"/>
      <p:bldP spid="67594" grpId="0" animBg="1"/>
      <p:bldP spid="67596" grpId="0"/>
      <p:bldP spid="67597" grpId="0" animBg="1"/>
      <p:bldP spid="67598" grpId="0" animBg="1"/>
      <p:bldP spid="67599" grpId="0" animBg="1"/>
      <p:bldP spid="67600" grpId="0" animBg="1"/>
      <p:bldP spid="67601" grpId="0" animBg="1"/>
      <p:bldP spid="6760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854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A7864B1-4421-4559-8768-CBFD2B3F80F5}" type="slidenum">
              <a:rPr lang="en-US"/>
              <a:pPr/>
              <a:t>39</a:t>
            </a:fld>
            <a:endParaRPr lang="en-US"/>
          </a:p>
        </p:txBody>
      </p:sp>
      <p:pic>
        <p:nvPicPr>
          <p:cNvPr id="108547" name="Picture 13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475" y="1039107"/>
            <a:ext cx="7490578" cy="19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8" name="Line 2"/>
          <p:cNvSpPr>
            <a:spLocks noChangeShapeType="1"/>
          </p:cNvSpPr>
          <p:nvPr/>
        </p:nvSpPr>
        <p:spPr bwMode="auto">
          <a:xfrm>
            <a:off x="5373688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title"/>
          </p:nvPr>
        </p:nvSpPr>
        <p:spPr>
          <a:xfrm>
            <a:off x="469900" y="215943"/>
            <a:ext cx="8597900" cy="663575"/>
          </a:xfrm>
        </p:spPr>
        <p:txBody>
          <a:bodyPr/>
          <a:lstStyle/>
          <a:p>
            <a:r>
              <a:rPr lang="en-US" sz="4000" dirty="0" smtClean="0">
                <a:ea typeface="ＭＳ Ｐゴシック" pitchFamily="34" charset="-128"/>
              </a:rPr>
              <a:t>Caching example: </a:t>
            </a:r>
            <a:r>
              <a:rPr lang="en-US" sz="3200" dirty="0" smtClean="0">
                <a:ea typeface="ＭＳ Ｐゴシック" pitchFamily="34" charset="-128"/>
              </a:rPr>
              <a:t>Refer this as Home Work</a:t>
            </a:r>
            <a:endParaRPr lang="en-US" sz="3200" dirty="0" smtClean="0">
              <a:ea typeface="ＭＳ Ｐゴシック" pitchFamily="34" charset="-128"/>
            </a:endParaRPr>
          </a:p>
        </p:txBody>
      </p:sp>
      <p:sp>
        <p:nvSpPr>
          <p:cNvPr id="108550" name="Text Box 50"/>
          <p:cNvSpPr txBox="1">
            <a:spLocks noChangeArrowheads="1"/>
          </p:cNvSpPr>
          <p:nvPr/>
        </p:nvSpPr>
        <p:spPr bwMode="auto">
          <a:xfrm>
            <a:off x="7802563" y="1824038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08551" name="Line 51"/>
          <p:cNvSpPr>
            <a:spLocks noChangeShapeType="1"/>
          </p:cNvSpPr>
          <p:nvPr/>
        </p:nvSpPr>
        <p:spPr bwMode="auto">
          <a:xfrm>
            <a:off x="6183313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Line 52"/>
          <p:cNvSpPr>
            <a:spLocks noChangeShapeType="1"/>
          </p:cNvSpPr>
          <p:nvPr/>
        </p:nvSpPr>
        <p:spPr bwMode="auto">
          <a:xfrm flipH="1">
            <a:off x="6811963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3" name="Line 53"/>
          <p:cNvSpPr>
            <a:spLocks noChangeShapeType="1"/>
          </p:cNvSpPr>
          <p:nvPr/>
        </p:nvSpPr>
        <p:spPr bwMode="auto">
          <a:xfrm flipH="1">
            <a:off x="7269163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4" name="Line 54"/>
          <p:cNvSpPr>
            <a:spLocks noChangeShapeType="1"/>
          </p:cNvSpPr>
          <p:nvPr/>
        </p:nvSpPr>
        <p:spPr bwMode="auto">
          <a:xfrm flipH="1" flipV="1">
            <a:off x="7431088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5" name="Freeform 55"/>
          <p:cNvSpPr>
            <a:spLocks/>
          </p:cNvSpPr>
          <p:nvPr/>
        </p:nvSpPr>
        <p:spPr bwMode="auto">
          <a:xfrm>
            <a:off x="5457825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6" name="Text Box 70"/>
          <p:cNvSpPr txBox="1">
            <a:spLocks noChangeArrowheads="1"/>
          </p:cNvSpPr>
          <p:nvPr/>
        </p:nvSpPr>
        <p:spPr bwMode="auto">
          <a:xfrm>
            <a:off x="6164263" y="2354263"/>
            <a:ext cx="931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08557" name="Freeform 71"/>
          <p:cNvSpPr>
            <a:spLocks/>
          </p:cNvSpPr>
          <p:nvPr/>
        </p:nvSpPr>
        <p:spPr bwMode="auto">
          <a:xfrm>
            <a:off x="5038725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8" name="Line 77"/>
          <p:cNvSpPr>
            <a:spLocks noChangeShapeType="1"/>
          </p:cNvSpPr>
          <p:nvPr/>
        </p:nvSpPr>
        <p:spPr bwMode="auto">
          <a:xfrm flipH="1">
            <a:off x="5487988" y="4702175"/>
            <a:ext cx="8556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9" name="Line 78"/>
          <p:cNvSpPr>
            <a:spLocks noChangeShapeType="1"/>
          </p:cNvSpPr>
          <p:nvPr/>
        </p:nvSpPr>
        <p:spPr bwMode="auto">
          <a:xfrm flipH="1">
            <a:off x="5997575" y="4749800"/>
            <a:ext cx="563563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0" name="Line 79"/>
          <p:cNvSpPr>
            <a:spLocks noChangeShapeType="1"/>
          </p:cNvSpPr>
          <p:nvPr/>
        </p:nvSpPr>
        <p:spPr bwMode="auto">
          <a:xfrm flipH="1">
            <a:off x="6535738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1" name="Line 80"/>
          <p:cNvSpPr>
            <a:spLocks noChangeShapeType="1"/>
          </p:cNvSpPr>
          <p:nvPr/>
        </p:nvSpPr>
        <p:spPr bwMode="auto">
          <a:xfrm>
            <a:off x="6902450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2" name="Line 95"/>
          <p:cNvSpPr>
            <a:spLocks noChangeShapeType="1"/>
          </p:cNvSpPr>
          <p:nvPr/>
        </p:nvSpPr>
        <p:spPr bwMode="auto">
          <a:xfrm>
            <a:off x="6697663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3" name="Text Box 97"/>
          <p:cNvSpPr txBox="1">
            <a:spLocks noChangeArrowheads="1"/>
          </p:cNvSpPr>
          <p:nvPr/>
        </p:nvSpPr>
        <p:spPr bwMode="auto">
          <a:xfrm>
            <a:off x="5065713" y="4279900"/>
            <a:ext cx="11985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08564" name="Text Box 98"/>
          <p:cNvSpPr txBox="1">
            <a:spLocks noChangeArrowheads="1"/>
          </p:cNvSpPr>
          <p:nvPr/>
        </p:nvSpPr>
        <p:spPr bwMode="auto">
          <a:xfrm>
            <a:off x="7073900" y="4660900"/>
            <a:ext cx="1290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08565" name="Text Box 99"/>
          <p:cNvSpPr txBox="1">
            <a:spLocks noChangeArrowheads="1"/>
          </p:cNvSpPr>
          <p:nvPr/>
        </p:nvSpPr>
        <p:spPr bwMode="auto">
          <a:xfrm>
            <a:off x="6699250" y="3656013"/>
            <a:ext cx="1190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08566" name="Group 111"/>
          <p:cNvGrpSpPr>
            <a:grpSpLocks/>
          </p:cNvGrpSpPr>
          <p:nvPr/>
        </p:nvGrpSpPr>
        <p:grpSpPr bwMode="auto">
          <a:xfrm>
            <a:off x="6281738" y="3165475"/>
            <a:ext cx="881062" cy="307975"/>
            <a:chOff x="2356" y="1300"/>
            <a:chExt cx="555" cy="194"/>
          </a:xfrm>
        </p:grpSpPr>
        <p:sp>
          <p:nvSpPr>
            <p:cNvPr id="10878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878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878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08789" name="Group 11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8792" name="Freeform 11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93" name="Freeform 11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790" name="Line 11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91" name="Line 11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67" name="Group 120"/>
          <p:cNvGrpSpPr>
            <a:grpSpLocks/>
          </p:cNvGrpSpPr>
          <p:nvPr/>
        </p:nvGrpSpPr>
        <p:grpSpPr bwMode="auto">
          <a:xfrm>
            <a:off x="6261100" y="4460875"/>
            <a:ext cx="881063" cy="307975"/>
            <a:chOff x="2356" y="1300"/>
            <a:chExt cx="555" cy="194"/>
          </a:xfrm>
        </p:grpSpPr>
        <p:sp>
          <p:nvSpPr>
            <p:cNvPr id="10877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877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878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08781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8784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85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782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83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52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avg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avg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avg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consequences: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LAN utilization: 15%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access link utilization = 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99%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total delay   = Internet delay + access delay + LAN delay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ZapfDingbats" charset="0"/>
              <a:buNone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     =  2 sec + minutes + usecs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29" name="Oval 137"/>
          <p:cNvSpPr>
            <a:spLocks noChangeArrowheads="1"/>
          </p:cNvSpPr>
          <p:nvPr/>
        </p:nvSpPr>
        <p:spPr bwMode="auto">
          <a:xfrm>
            <a:off x="3351213" y="4891882"/>
            <a:ext cx="838200" cy="392112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30" name="Text Box 138"/>
          <p:cNvSpPr txBox="1">
            <a:spLocks noChangeArrowheads="1"/>
          </p:cNvSpPr>
          <p:nvPr/>
        </p:nvSpPr>
        <p:spPr bwMode="auto">
          <a:xfrm>
            <a:off x="3568701" y="4495007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i="1" dirty="0">
                <a:solidFill>
                  <a:srgbClr val="CC0000"/>
                </a:solidFill>
              </a:rPr>
              <a:t>problem!</a:t>
            </a:r>
          </a:p>
        </p:txBody>
      </p:sp>
      <p:grpSp>
        <p:nvGrpSpPr>
          <p:cNvPr id="108571" name="Group 139"/>
          <p:cNvGrpSpPr>
            <a:grpSpLocks/>
          </p:cNvGrpSpPr>
          <p:nvPr/>
        </p:nvGrpSpPr>
        <p:grpSpPr bwMode="auto">
          <a:xfrm>
            <a:off x="5026025" y="1957388"/>
            <a:ext cx="377825" cy="576262"/>
            <a:chOff x="4140" y="429"/>
            <a:chExt cx="1425" cy="2396"/>
          </a:xfrm>
        </p:grpSpPr>
        <p:sp>
          <p:nvSpPr>
            <p:cNvPr id="108746" name="Freeform 14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47" name="Rectangle 14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48" name="Freeform 14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49" name="Freeform 14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50" name="Rectangle 14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751" name="Group 14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776" name="AutoShape 14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77" name="AutoShape 14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752" name="Rectangle 14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753" name="Group 14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8774" name="AutoShape 15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75" name="AutoShape 15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754" name="Rectangle 15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55" name="Rectangle 15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756" name="Group 15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8772" name="AutoShape 15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73" name="AutoShape 15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757" name="Freeform 15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58" name="Group 15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770" name="AutoShape 1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71" name="AutoShape 16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759" name="Rectangle 16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60" name="Freeform 16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61" name="Freeform 16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62" name="Oval 16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63" name="Freeform 16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64" name="AutoShape 16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65" name="AutoShape 16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66" name="Oval 16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67" name="Oval 16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8768" name="Oval 17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69" name="Rectangle 17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72" name="Group 172"/>
          <p:cNvGrpSpPr>
            <a:grpSpLocks/>
          </p:cNvGrpSpPr>
          <p:nvPr/>
        </p:nvGrpSpPr>
        <p:grpSpPr bwMode="auto">
          <a:xfrm>
            <a:off x="5175250" y="5070475"/>
            <a:ext cx="525463" cy="557213"/>
            <a:chOff x="-44" y="1473"/>
            <a:chExt cx="981" cy="1105"/>
          </a:xfrm>
        </p:grpSpPr>
        <p:pic>
          <p:nvPicPr>
            <p:cNvPr id="108744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745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573" name="Group 175"/>
          <p:cNvGrpSpPr>
            <a:grpSpLocks/>
          </p:cNvGrpSpPr>
          <p:nvPr/>
        </p:nvGrpSpPr>
        <p:grpSpPr bwMode="auto">
          <a:xfrm>
            <a:off x="5940425" y="1479550"/>
            <a:ext cx="377825" cy="576263"/>
            <a:chOff x="4140" y="429"/>
            <a:chExt cx="1425" cy="2396"/>
          </a:xfrm>
        </p:grpSpPr>
        <p:sp>
          <p:nvSpPr>
            <p:cNvPr id="108712" name="Freeform 17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13" name="Rectangle 177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14" name="Freeform 17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15" name="Freeform 17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16" name="Rectangle 180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717" name="Group 18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742" name="AutoShape 18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43" name="AutoShape 183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718" name="Rectangle 184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719" name="Group 18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8740" name="AutoShape 18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41" name="AutoShape 187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720" name="Rectangle 188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21" name="Rectangle 189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722" name="Group 19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8738" name="AutoShape 19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39" name="AutoShape 192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723" name="Freeform 19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24" name="Group 19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736" name="AutoShape 19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37" name="AutoShape 196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725" name="Rectangle 197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26" name="Freeform 19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27" name="Freeform 19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28" name="Oval 200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29" name="Freeform 20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30" name="AutoShape 202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31" name="AutoShape 203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32" name="Oval 204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33" name="Oval 205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8734" name="Oval 206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35" name="Rectangle 207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74" name="Group 208"/>
          <p:cNvGrpSpPr>
            <a:grpSpLocks/>
          </p:cNvGrpSpPr>
          <p:nvPr/>
        </p:nvGrpSpPr>
        <p:grpSpPr bwMode="auto">
          <a:xfrm>
            <a:off x="6692900" y="1511300"/>
            <a:ext cx="377825" cy="576263"/>
            <a:chOff x="4140" y="429"/>
            <a:chExt cx="1425" cy="2396"/>
          </a:xfrm>
        </p:grpSpPr>
        <p:sp>
          <p:nvSpPr>
            <p:cNvPr id="108680" name="Freeform 20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81" name="Rectangle 210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82" name="Freeform 21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83" name="Freeform 21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84" name="Rectangle 213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685" name="Group 21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710" name="AutoShape 215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11" name="AutoShape 216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686" name="Rectangle 217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687" name="Group 21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8708" name="AutoShape 21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09" name="AutoShape 220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688" name="Rectangle 221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89" name="Rectangle 222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690" name="Group 22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8706" name="AutoShape 22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07" name="AutoShape 225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691" name="Freeform 22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692" name="Group 22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704" name="AutoShape 22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05" name="AutoShape 229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693" name="Rectangle 230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94" name="Freeform 23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95" name="Freeform 23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96" name="Oval 233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97" name="Freeform 23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98" name="AutoShape 235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99" name="AutoShape 236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00" name="Oval 237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01" name="Oval 238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8702" name="Oval 239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03" name="Rectangle 240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75" name="Group 241"/>
          <p:cNvGrpSpPr>
            <a:grpSpLocks/>
          </p:cNvGrpSpPr>
          <p:nvPr/>
        </p:nvGrpSpPr>
        <p:grpSpPr bwMode="auto">
          <a:xfrm>
            <a:off x="7302500" y="1663700"/>
            <a:ext cx="377825" cy="576263"/>
            <a:chOff x="4140" y="429"/>
            <a:chExt cx="1425" cy="2396"/>
          </a:xfrm>
        </p:grpSpPr>
        <p:sp>
          <p:nvSpPr>
            <p:cNvPr id="108648" name="Freeform 24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49" name="Rectangle 243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50" name="Freeform 24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51" name="Freeform 24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52" name="Rectangle 246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653" name="Group 24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678" name="AutoShape 248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79" name="AutoShape 249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654" name="Rectangle 250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655" name="Group 25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8676" name="AutoShape 25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77" name="AutoShape 253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656" name="Rectangle 254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57" name="Rectangle 255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658" name="Group 25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8674" name="AutoShape 25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75" name="AutoShape 258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659" name="Freeform 25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660" name="Group 26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672" name="AutoShape 261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73" name="AutoShape 262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661" name="Rectangle 263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62" name="Freeform 26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63" name="Freeform 26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64" name="Oval 266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65" name="Freeform 26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66" name="AutoShape 268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67" name="AutoShape 269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68" name="Oval 270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69" name="Oval 271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8670" name="Oval 272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71" name="Rectangle 273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76" name="Group 274"/>
          <p:cNvGrpSpPr>
            <a:grpSpLocks/>
          </p:cNvGrpSpPr>
          <p:nvPr/>
        </p:nvGrpSpPr>
        <p:grpSpPr bwMode="auto">
          <a:xfrm>
            <a:off x="7631113" y="2609850"/>
            <a:ext cx="377825" cy="576263"/>
            <a:chOff x="4140" y="429"/>
            <a:chExt cx="1425" cy="2396"/>
          </a:xfrm>
        </p:grpSpPr>
        <p:sp>
          <p:nvSpPr>
            <p:cNvPr id="108616" name="Freeform 2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17" name="Rectangle 276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8" name="Freeform 2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19" name="Freeform 2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20" name="Rectangle 279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621" name="Group 2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646" name="AutoShape 281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47" name="AutoShape 28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622" name="Rectangle 283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623" name="Group 2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8644" name="AutoShape 28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45" name="AutoShape 286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624" name="Rectangle 287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25" name="Rectangle 288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626" name="Group 2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8642" name="AutoShape 29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43" name="AutoShape 291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627" name="Freeform 2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628" name="Group 2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640" name="AutoShape 29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41" name="AutoShape 295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629" name="Rectangle 296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30" name="Freeform 2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31" name="Freeform 2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32" name="Oval 299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33" name="Freeform 3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34" name="AutoShape 301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35" name="AutoShape 302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36" name="Oval 303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37" name="Oval 304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8638" name="Oval 305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39" name="Rectangle 306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77" name="Group 307"/>
          <p:cNvGrpSpPr>
            <a:grpSpLocks/>
          </p:cNvGrpSpPr>
          <p:nvPr/>
        </p:nvGrpSpPr>
        <p:grpSpPr bwMode="auto">
          <a:xfrm>
            <a:off x="6891338" y="5027613"/>
            <a:ext cx="377825" cy="576262"/>
            <a:chOff x="4140" y="429"/>
            <a:chExt cx="1425" cy="2396"/>
          </a:xfrm>
        </p:grpSpPr>
        <p:sp>
          <p:nvSpPr>
            <p:cNvPr id="108584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85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87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88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589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614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15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90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591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8612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13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92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3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594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8610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11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95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596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608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09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97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8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99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00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1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02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3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4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5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8606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7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578" name="Group 340"/>
          <p:cNvGrpSpPr>
            <a:grpSpLocks/>
          </p:cNvGrpSpPr>
          <p:nvPr/>
        </p:nvGrpSpPr>
        <p:grpSpPr bwMode="auto">
          <a:xfrm>
            <a:off x="5686425" y="5092700"/>
            <a:ext cx="525463" cy="557213"/>
            <a:chOff x="-44" y="1473"/>
            <a:chExt cx="981" cy="1105"/>
          </a:xfrm>
        </p:grpSpPr>
        <p:pic>
          <p:nvPicPr>
            <p:cNvPr id="108582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583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579" name="Group 343"/>
          <p:cNvGrpSpPr>
            <a:grpSpLocks/>
          </p:cNvGrpSpPr>
          <p:nvPr/>
        </p:nvGrpSpPr>
        <p:grpSpPr bwMode="auto">
          <a:xfrm>
            <a:off x="6210300" y="5081588"/>
            <a:ext cx="525463" cy="557212"/>
            <a:chOff x="-44" y="1473"/>
            <a:chExt cx="981" cy="1105"/>
          </a:xfrm>
        </p:grpSpPr>
        <p:pic>
          <p:nvPicPr>
            <p:cNvPr id="108580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581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9" grpId="0" animBg="1"/>
      <p:bldP spid="83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789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BB798460-3E86-4092-AB40-BC16453B65A4}" type="slidenum">
              <a:rPr lang="en-US"/>
              <a:pPr/>
              <a:t>4</a:t>
            </a:fld>
            <a:endParaRPr lang="en-US"/>
          </a:p>
        </p:txBody>
      </p:sp>
      <p:pic>
        <p:nvPicPr>
          <p:cNvPr id="37891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025525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Some network apps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e-mail</a:t>
            </a:r>
          </a:p>
          <a:p>
            <a:r>
              <a:rPr lang="en-US" smtClean="0">
                <a:ea typeface="ＭＳ Ｐゴシック" pitchFamily="34" charset="-128"/>
              </a:rPr>
              <a:t>web</a:t>
            </a:r>
          </a:p>
          <a:p>
            <a:r>
              <a:rPr lang="en-US" smtClean="0">
                <a:ea typeface="ＭＳ Ｐゴシック" pitchFamily="34" charset="-128"/>
              </a:rPr>
              <a:t>text messaging</a:t>
            </a:r>
          </a:p>
          <a:p>
            <a:r>
              <a:rPr lang="en-US" smtClean="0">
                <a:ea typeface="ＭＳ Ｐゴシック" pitchFamily="34" charset="-128"/>
              </a:rPr>
              <a:t>remote login</a:t>
            </a:r>
          </a:p>
          <a:p>
            <a:r>
              <a:rPr lang="en-US" smtClean="0">
                <a:ea typeface="ＭＳ Ｐゴシック" pitchFamily="34" charset="-128"/>
              </a:rPr>
              <a:t>P2P file sharing</a:t>
            </a:r>
          </a:p>
          <a:p>
            <a:r>
              <a:rPr lang="en-US" smtClean="0">
                <a:ea typeface="ＭＳ Ｐゴシック" pitchFamily="34" charset="-128"/>
              </a:rPr>
              <a:t>multi-user network games</a:t>
            </a:r>
          </a:p>
          <a:p>
            <a:r>
              <a:rPr lang="en-US" smtClean="0">
                <a:ea typeface="ＭＳ Ｐゴシック" pitchFamily="34" charset="-128"/>
              </a:rPr>
              <a:t>streaming stored video (YouTube, Hulu, Netflix) </a:t>
            </a:r>
          </a:p>
          <a:p>
            <a:endParaRPr 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voice over IP (e.g., Skype)</a:t>
            </a:r>
          </a:p>
          <a:p>
            <a:r>
              <a:rPr lang="en-US" smtClean="0">
                <a:ea typeface="ＭＳ Ｐゴシック" pitchFamily="34" charset="-128"/>
              </a:rPr>
              <a:t>real-time video conferencing</a:t>
            </a:r>
          </a:p>
          <a:p>
            <a:r>
              <a:rPr lang="en-US" smtClean="0">
                <a:ea typeface="ＭＳ Ｐゴシック" pitchFamily="34" charset="-128"/>
              </a:rPr>
              <a:t>social networking</a:t>
            </a:r>
          </a:p>
          <a:p>
            <a:r>
              <a:rPr lang="en-US" smtClean="0">
                <a:ea typeface="ＭＳ Ｐゴシック" pitchFamily="34" charset="-128"/>
              </a:rPr>
              <a:t>search</a:t>
            </a:r>
          </a:p>
          <a:p>
            <a:r>
              <a:rPr lang="en-US" smtClean="0">
                <a:ea typeface="ＭＳ Ｐゴシック" pitchFamily="34" charset="-128"/>
              </a:rPr>
              <a:t>…</a:t>
            </a:r>
          </a:p>
          <a:p>
            <a:r>
              <a:rPr lang="en-US" smtClean="0">
                <a:ea typeface="ＭＳ Ｐゴシック" pitchFamily="34" charset="-128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059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A2539C52-CE56-4E60-B666-23B4CA6E23AC}" type="slidenum">
              <a:rPr lang="en-US"/>
              <a:pPr/>
              <a:t>40</a:t>
            </a:fld>
            <a:endParaRPr lang="en-US"/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avg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avg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avg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consequences: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LAN utilization: 15%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access link utilization = 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99%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total delay   = Internet delay + access delay + LAN delay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ZapfDingbats" charset="0"/>
              <a:buNone/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     =  2 sec + minutes + usecs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0596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2" y="986631"/>
            <a:ext cx="7786688" cy="21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3224" y="269875"/>
            <a:ext cx="8740775" cy="663575"/>
          </a:xfrm>
        </p:spPr>
        <p:txBody>
          <a:bodyPr/>
          <a:lstStyle/>
          <a:p>
            <a:r>
              <a:rPr lang="en-US" sz="4000" dirty="0" smtClean="0">
                <a:ea typeface="ＭＳ Ｐゴシック" pitchFamily="34" charset="-128"/>
              </a:rPr>
              <a:t>Caching example: </a:t>
            </a:r>
            <a:r>
              <a:rPr lang="en-US" sz="3600" dirty="0" smtClean="0">
                <a:ea typeface="ＭＳ Ｐゴシック" pitchFamily="34" charset="-128"/>
              </a:rPr>
              <a:t>fatter access link</a:t>
            </a:r>
            <a:r>
              <a:rPr lang="en-US" sz="4000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0598" name="Text Box 50"/>
          <p:cNvSpPr txBox="1">
            <a:spLocks noChangeArrowheads="1"/>
          </p:cNvSpPr>
          <p:nvPr/>
        </p:nvSpPr>
        <p:spPr bwMode="auto">
          <a:xfrm>
            <a:off x="7802563" y="1824038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10599" name="Text Box 99"/>
          <p:cNvSpPr txBox="1">
            <a:spLocks noChangeArrowheads="1"/>
          </p:cNvSpPr>
          <p:nvPr/>
        </p:nvSpPr>
        <p:spPr bwMode="auto">
          <a:xfrm>
            <a:off x="6699250" y="3656013"/>
            <a:ext cx="1190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47507" name="Line 51"/>
          <p:cNvSpPr>
            <a:spLocks noChangeShapeType="1"/>
          </p:cNvSpPr>
          <p:nvPr/>
        </p:nvSpPr>
        <p:spPr bwMode="auto">
          <a:xfrm>
            <a:off x="3122162" y="4123530"/>
            <a:ext cx="990600" cy="1508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508" name="Text Box 52"/>
          <p:cNvSpPr txBox="1">
            <a:spLocks noChangeArrowheads="1"/>
          </p:cNvSpPr>
          <p:nvPr/>
        </p:nvSpPr>
        <p:spPr bwMode="auto">
          <a:xfrm>
            <a:off x="4041349" y="4027564"/>
            <a:ext cx="14058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latin typeface="Gill Sans MT" pitchFamily="34" charset="0"/>
              </a:rPr>
              <a:t>154 Mbps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47509" name="Line 53"/>
          <p:cNvSpPr>
            <a:spLocks noChangeShapeType="1"/>
          </p:cNvSpPr>
          <p:nvPr/>
        </p:nvSpPr>
        <p:spPr bwMode="auto">
          <a:xfrm>
            <a:off x="7847013" y="3939040"/>
            <a:ext cx="714374" cy="30442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510" name="Text Box 54"/>
          <p:cNvSpPr txBox="1">
            <a:spLocks noChangeArrowheads="1"/>
          </p:cNvSpPr>
          <p:nvPr/>
        </p:nvSpPr>
        <p:spPr bwMode="auto">
          <a:xfrm>
            <a:off x="8149277" y="4244107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 dirty="0"/>
              <a:t>154 Mbps</a:t>
            </a:r>
          </a:p>
        </p:txBody>
      </p:sp>
      <p:sp>
        <p:nvSpPr>
          <p:cNvPr id="147511" name="Line 55"/>
          <p:cNvSpPr>
            <a:spLocks noChangeShapeType="1"/>
          </p:cNvSpPr>
          <p:nvPr/>
        </p:nvSpPr>
        <p:spPr bwMode="auto">
          <a:xfrm>
            <a:off x="2797175" y="5529051"/>
            <a:ext cx="979540" cy="1208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512" name="Text Box 56"/>
          <p:cNvSpPr txBox="1">
            <a:spLocks noChangeArrowheads="1"/>
          </p:cNvSpPr>
          <p:nvPr/>
        </p:nvSpPr>
        <p:spPr bwMode="auto">
          <a:xfrm>
            <a:off x="3753396" y="5485677"/>
            <a:ext cx="809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 err="1">
                <a:latin typeface="Gill Sans MT" pitchFamily="34" charset="0"/>
              </a:rPr>
              <a:t>msecs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47513" name="Text Box 57"/>
          <p:cNvSpPr txBox="1">
            <a:spLocks noChangeArrowheads="1"/>
          </p:cNvSpPr>
          <p:nvPr/>
        </p:nvSpPr>
        <p:spPr bwMode="auto">
          <a:xfrm>
            <a:off x="598488" y="6127750"/>
            <a:ext cx="6507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i="1">
                <a:solidFill>
                  <a:srgbClr val="CC0000"/>
                </a:solidFill>
              </a:rPr>
              <a:t>Cost:</a:t>
            </a:r>
            <a:r>
              <a:rPr lang="en-US" sz="2400"/>
              <a:t> increased access link speed (not cheap!)</a:t>
            </a:r>
          </a:p>
        </p:txBody>
      </p:sp>
      <p:sp>
        <p:nvSpPr>
          <p:cNvPr id="147515" name="Line 59"/>
          <p:cNvSpPr>
            <a:spLocks noChangeShapeType="1"/>
          </p:cNvSpPr>
          <p:nvPr/>
        </p:nvSpPr>
        <p:spPr bwMode="auto">
          <a:xfrm>
            <a:off x="2928938" y="4743450"/>
            <a:ext cx="706437" cy="117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516" name="Text Box 60"/>
          <p:cNvSpPr txBox="1">
            <a:spLocks noChangeArrowheads="1"/>
          </p:cNvSpPr>
          <p:nvPr/>
        </p:nvSpPr>
        <p:spPr bwMode="auto">
          <a:xfrm>
            <a:off x="3529013" y="4600575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latin typeface="Gill Sans MT" pitchFamily="34" charset="0"/>
              </a:rPr>
              <a:t>9.9%</a:t>
            </a:r>
          </a:p>
        </p:txBody>
      </p:sp>
      <p:sp>
        <p:nvSpPr>
          <p:cNvPr id="110609" name="Line 2"/>
          <p:cNvSpPr>
            <a:spLocks noChangeShapeType="1"/>
          </p:cNvSpPr>
          <p:nvPr/>
        </p:nvSpPr>
        <p:spPr bwMode="auto">
          <a:xfrm>
            <a:off x="5373688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Line 51"/>
          <p:cNvSpPr>
            <a:spLocks noChangeShapeType="1"/>
          </p:cNvSpPr>
          <p:nvPr/>
        </p:nvSpPr>
        <p:spPr bwMode="auto">
          <a:xfrm>
            <a:off x="6183313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1" name="Line 52"/>
          <p:cNvSpPr>
            <a:spLocks noChangeShapeType="1"/>
          </p:cNvSpPr>
          <p:nvPr/>
        </p:nvSpPr>
        <p:spPr bwMode="auto">
          <a:xfrm flipH="1">
            <a:off x="6811963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2" name="Line 53"/>
          <p:cNvSpPr>
            <a:spLocks noChangeShapeType="1"/>
          </p:cNvSpPr>
          <p:nvPr/>
        </p:nvSpPr>
        <p:spPr bwMode="auto">
          <a:xfrm flipH="1">
            <a:off x="7269163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3" name="Line 54"/>
          <p:cNvSpPr>
            <a:spLocks noChangeShapeType="1"/>
          </p:cNvSpPr>
          <p:nvPr/>
        </p:nvSpPr>
        <p:spPr bwMode="auto">
          <a:xfrm flipH="1" flipV="1">
            <a:off x="7431088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4" name="Freeform 55"/>
          <p:cNvSpPr>
            <a:spLocks/>
          </p:cNvSpPr>
          <p:nvPr/>
        </p:nvSpPr>
        <p:spPr bwMode="auto">
          <a:xfrm>
            <a:off x="5457825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15" name="Text Box 70"/>
          <p:cNvSpPr txBox="1">
            <a:spLocks noChangeArrowheads="1"/>
          </p:cNvSpPr>
          <p:nvPr/>
        </p:nvSpPr>
        <p:spPr bwMode="auto">
          <a:xfrm>
            <a:off x="6164263" y="2354263"/>
            <a:ext cx="931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110616" name="Group 68"/>
          <p:cNvGrpSpPr>
            <a:grpSpLocks/>
          </p:cNvGrpSpPr>
          <p:nvPr/>
        </p:nvGrpSpPr>
        <p:grpSpPr bwMode="auto">
          <a:xfrm>
            <a:off x="6281738" y="3165475"/>
            <a:ext cx="881062" cy="307975"/>
            <a:chOff x="2356" y="1300"/>
            <a:chExt cx="555" cy="194"/>
          </a:xfrm>
        </p:grpSpPr>
        <p:sp>
          <p:nvSpPr>
            <p:cNvPr id="11084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84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84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0844" name="Group 7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847" name="Freeform 7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48" name="Freeform 7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845" name="Line 75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6" name="Line 7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7" name="Group 77"/>
          <p:cNvGrpSpPr>
            <a:grpSpLocks/>
          </p:cNvGrpSpPr>
          <p:nvPr/>
        </p:nvGrpSpPr>
        <p:grpSpPr bwMode="auto">
          <a:xfrm>
            <a:off x="5026025" y="1957388"/>
            <a:ext cx="377825" cy="576262"/>
            <a:chOff x="4140" y="429"/>
            <a:chExt cx="1425" cy="2396"/>
          </a:xfrm>
        </p:grpSpPr>
        <p:sp>
          <p:nvSpPr>
            <p:cNvPr id="110809" name="Freeform 7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10" name="Rectangle 7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11" name="Freeform 8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12" name="Freeform 8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13" name="Rectangle 8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814" name="Group 8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0839" name="AutoShape 8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40" name="AutoShape 8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815" name="Rectangle 8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816" name="Group 8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0837" name="AutoShape 8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38" name="AutoShape 8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817" name="Rectangle 9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18" name="Rectangle 9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819" name="Group 9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0835" name="AutoShape 9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36" name="AutoShape 9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820" name="Freeform 9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821" name="Group 9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0833" name="AutoShape 9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34" name="AutoShape 9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822" name="Rectangle 9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23" name="Freeform 10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24" name="Freeform 10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25" name="Oval 10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26" name="Freeform 10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27" name="AutoShape 10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28" name="AutoShape 10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29" name="Oval 10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30" name="Oval 10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0831" name="Oval 10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32" name="Rectangle 10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18" name="Group 110"/>
          <p:cNvGrpSpPr>
            <a:grpSpLocks/>
          </p:cNvGrpSpPr>
          <p:nvPr/>
        </p:nvGrpSpPr>
        <p:grpSpPr bwMode="auto">
          <a:xfrm>
            <a:off x="5940425" y="1479550"/>
            <a:ext cx="377825" cy="576263"/>
            <a:chOff x="4140" y="429"/>
            <a:chExt cx="1425" cy="2396"/>
          </a:xfrm>
        </p:grpSpPr>
        <p:sp>
          <p:nvSpPr>
            <p:cNvPr id="110777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78" name="Rectangle 11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79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80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81" name="Rectangle 11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82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0807" name="AutoShape 11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08" name="AutoShape 11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783" name="Rectangle 11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84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0805" name="AutoShape 12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06" name="AutoShape 12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785" name="Rectangle 12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86" name="Rectangle 12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87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0803" name="AutoShape 12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04" name="AutoShape 12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788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789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0801" name="AutoShape 13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02" name="AutoShape 13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790" name="Rectangle 13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1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92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93" name="Oval 13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4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95" name="AutoShape 13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6" name="AutoShape 13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7" name="Oval 13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98" name="Oval 14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0799" name="Oval 14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00" name="Rectangle 14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19" name="Group 143"/>
          <p:cNvGrpSpPr>
            <a:grpSpLocks/>
          </p:cNvGrpSpPr>
          <p:nvPr/>
        </p:nvGrpSpPr>
        <p:grpSpPr bwMode="auto">
          <a:xfrm>
            <a:off x="6692900" y="1511300"/>
            <a:ext cx="377825" cy="576263"/>
            <a:chOff x="4140" y="429"/>
            <a:chExt cx="1425" cy="2396"/>
          </a:xfrm>
        </p:grpSpPr>
        <p:sp>
          <p:nvSpPr>
            <p:cNvPr id="110745" name="Freeform 1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46" name="Rectangle 14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47" name="Freeform 1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48" name="Freeform 1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49" name="Rectangle 14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50" name="Group 1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0775" name="AutoShape 15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76" name="AutoShape 15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751" name="Rectangle 15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52" name="Group 1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0773" name="AutoShape 15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74" name="AutoShape 15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753" name="Rectangle 15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54" name="Rectangle 15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55" name="Group 1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0771" name="AutoShape 15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72" name="AutoShape 16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756" name="Freeform 1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757" name="Group 1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0769" name="AutoShape 1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70" name="AutoShape 16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758" name="Rectangle 16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59" name="Freeform 1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60" name="Freeform 1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61" name="Oval 16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2" name="Freeform 1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63" name="AutoShape 17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4" name="AutoShape 17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5" name="Oval 17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6" name="Oval 17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0767" name="Oval 17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8" name="Rectangle 17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20" name="Group 176"/>
          <p:cNvGrpSpPr>
            <a:grpSpLocks/>
          </p:cNvGrpSpPr>
          <p:nvPr/>
        </p:nvGrpSpPr>
        <p:grpSpPr bwMode="auto">
          <a:xfrm>
            <a:off x="7302500" y="1663700"/>
            <a:ext cx="377825" cy="576263"/>
            <a:chOff x="4140" y="429"/>
            <a:chExt cx="1425" cy="2396"/>
          </a:xfrm>
        </p:grpSpPr>
        <p:sp>
          <p:nvSpPr>
            <p:cNvPr id="110713" name="Freeform 17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14" name="Rectangle 17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15" name="Freeform 17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16" name="Freeform 18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17" name="Rectangle 18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18" name="Group 18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0743" name="AutoShape 18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44" name="AutoShape 18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719" name="Rectangle 18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20" name="Group 18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0741" name="AutoShape 18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42" name="AutoShape 18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721" name="Rectangle 18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2" name="Rectangle 19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723" name="Group 19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0739" name="AutoShape 19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40" name="AutoShape 19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724" name="Freeform 19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725" name="Group 19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0737" name="AutoShape 19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38" name="AutoShape 19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726" name="Rectangle 19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27" name="Freeform 19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28" name="Freeform 20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29" name="Oval 20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30" name="Freeform 20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31" name="AutoShape 20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32" name="AutoShape 20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33" name="Oval 20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34" name="Oval 20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0735" name="Oval 20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36" name="Rectangle 20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21" name="Group 209"/>
          <p:cNvGrpSpPr>
            <a:grpSpLocks/>
          </p:cNvGrpSpPr>
          <p:nvPr/>
        </p:nvGrpSpPr>
        <p:grpSpPr bwMode="auto">
          <a:xfrm>
            <a:off x="7631113" y="2609850"/>
            <a:ext cx="377825" cy="576263"/>
            <a:chOff x="4140" y="429"/>
            <a:chExt cx="1425" cy="2396"/>
          </a:xfrm>
        </p:grpSpPr>
        <p:sp>
          <p:nvSpPr>
            <p:cNvPr id="110681" name="Freeform 21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82" name="Rectangle 21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83" name="Freeform 21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84" name="Freeform 21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85" name="Rectangle 21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686" name="Group 21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0711" name="AutoShape 21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12" name="AutoShape 21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87" name="Rectangle 21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688" name="Group 21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0709" name="AutoShape 22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10" name="AutoShape 22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89" name="Rectangle 22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0" name="Rectangle 22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691" name="Group 22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0707" name="AutoShape 22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08" name="AutoShape 22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92" name="Freeform 22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693" name="Group 22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0705" name="AutoShape 22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06" name="AutoShape 23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94" name="Rectangle 23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5" name="Freeform 23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96" name="Freeform 23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97" name="Oval 23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98" name="Freeform 23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99" name="AutoShape 23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0" name="AutoShape 23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1" name="Oval 23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2" name="Oval 23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0703" name="Oval 24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04" name="Rectangle 24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622" name="Freeform 71"/>
          <p:cNvSpPr>
            <a:spLocks/>
          </p:cNvSpPr>
          <p:nvPr/>
        </p:nvSpPr>
        <p:spPr bwMode="auto">
          <a:xfrm>
            <a:off x="5038725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23" name="Line 77"/>
          <p:cNvSpPr>
            <a:spLocks noChangeShapeType="1"/>
          </p:cNvSpPr>
          <p:nvPr/>
        </p:nvSpPr>
        <p:spPr bwMode="auto">
          <a:xfrm flipH="1">
            <a:off x="5487988" y="4702175"/>
            <a:ext cx="8556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24" name="Line 78"/>
          <p:cNvSpPr>
            <a:spLocks noChangeShapeType="1"/>
          </p:cNvSpPr>
          <p:nvPr/>
        </p:nvSpPr>
        <p:spPr bwMode="auto">
          <a:xfrm flipH="1">
            <a:off x="5997575" y="4749800"/>
            <a:ext cx="563563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25" name="Line 79"/>
          <p:cNvSpPr>
            <a:spLocks noChangeShapeType="1"/>
          </p:cNvSpPr>
          <p:nvPr/>
        </p:nvSpPr>
        <p:spPr bwMode="auto">
          <a:xfrm flipH="1">
            <a:off x="6535738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26" name="Line 80"/>
          <p:cNvSpPr>
            <a:spLocks noChangeShapeType="1"/>
          </p:cNvSpPr>
          <p:nvPr/>
        </p:nvSpPr>
        <p:spPr bwMode="auto">
          <a:xfrm>
            <a:off x="6902450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27" name="Text Box 97"/>
          <p:cNvSpPr txBox="1">
            <a:spLocks noChangeArrowheads="1"/>
          </p:cNvSpPr>
          <p:nvPr/>
        </p:nvSpPr>
        <p:spPr bwMode="auto">
          <a:xfrm>
            <a:off x="5065713" y="4279900"/>
            <a:ext cx="11985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10628" name="Text Box 98"/>
          <p:cNvSpPr txBox="1">
            <a:spLocks noChangeArrowheads="1"/>
          </p:cNvSpPr>
          <p:nvPr/>
        </p:nvSpPr>
        <p:spPr bwMode="auto">
          <a:xfrm>
            <a:off x="7073900" y="4660900"/>
            <a:ext cx="1290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10629" name="Group 120"/>
          <p:cNvGrpSpPr>
            <a:grpSpLocks/>
          </p:cNvGrpSpPr>
          <p:nvPr/>
        </p:nvGrpSpPr>
        <p:grpSpPr bwMode="auto">
          <a:xfrm>
            <a:off x="6261100" y="4460875"/>
            <a:ext cx="881063" cy="307975"/>
            <a:chOff x="2356" y="1300"/>
            <a:chExt cx="555" cy="194"/>
          </a:xfrm>
        </p:grpSpPr>
        <p:sp>
          <p:nvSpPr>
            <p:cNvPr id="1106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6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06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0676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79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0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77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78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30" name="Group 172"/>
          <p:cNvGrpSpPr>
            <a:grpSpLocks/>
          </p:cNvGrpSpPr>
          <p:nvPr/>
        </p:nvGrpSpPr>
        <p:grpSpPr bwMode="auto">
          <a:xfrm>
            <a:off x="5175250" y="5070475"/>
            <a:ext cx="525463" cy="557213"/>
            <a:chOff x="-44" y="1473"/>
            <a:chExt cx="981" cy="1105"/>
          </a:xfrm>
        </p:grpSpPr>
        <p:pic>
          <p:nvPicPr>
            <p:cNvPr id="110671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72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31" name="Group 307"/>
          <p:cNvGrpSpPr>
            <a:grpSpLocks/>
          </p:cNvGrpSpPr>
          <p:nvPr/>
        </p:nvGrpSpPr>
        <p:grpSpPr bwMode="auto">
          <a:xfrm>
            <a:off x="6891338" y="5027613"/>
            <a:ext cx="377825" cy="576262"/>
            <a:chOff x="4140" y="429"/>
            <a:chExt cx="1425" cy="2396"/>
          </a:xfrm>
        </p:grpSpPr>
        <p:sp>
          <p:nvSpPr>
            <p:cNvPr id="110639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40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1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42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43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644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0669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70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45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646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0667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8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47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48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649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0665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6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50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651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0663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4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52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3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54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55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6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57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8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59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0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0661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62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32" name="Group 340"/>
          <p:cNvGrpSpPr>
            <a:grpSpLocks/>
          </p:cNvGrpSpPr>
          <p:nvPr/>
        </p:nvGrpSpPr>
        <p:grpSpPr bwMode="auto">
          <a:xfrm>
            <a:off x="5686425" y="5092700"/>
            <a:ext cx="525463" cy="557213"/>
            <a:chOff x="-44" y="1473"/>
            <a:chExt cx="981" cy="1105"/>
          </a:xfrm>
        </p:grpSpPr>
        <p:pic>
          <p:nvPicPr>
            <p:cNvPr id="110637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38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33" name="Group 343"/>
          <p:cNvGrpSpPr>
            <a:grpSpLocks/>
          </p:cNvGrpSpPr>
          <p:nvPr/>
        </p:nvGrpSpPr>
        <p:grpSpPr bwMode="auto">
          <a:xfrm>
            <a:off x="6210300" y="5081588"/>
            <a:ext cx="525463" cy="557212"/>
            <a:chOff x="-44" y="1473"/>
            <a:chExt cx="981" cy="1105"/>
          </a:xfrm>
        </p:grpSpPr>
        <p:pic>
          <p:nvPicPr>
            <p:cNvPr id="110635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36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0634" name="Line 95"/>
          <p:cNvSpPr>
            <a:spLocks noChangeShapeType="1"/>
          </p:cNvSpPr>
          <p:nvPr/>
        </p:nvSpPr>
        <p:spPr bwMode="auto">
          <a:xfrm>
            <a:off x="6697663" y="3467100"/>
            <a:ext cx="19050" cy="989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4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4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4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07" grpId="0" animBg="1"/>
      <p:bldP spid="147509" grpId="0" animBg="1"/>
      <p:bldP spid="147510" grpId="0"/>
      <p:bldP spid="147511" grpId="0" animBg="1"/>
      <p:bldP spid="147512" grpId="0"/>
      <p:bldP spid="147513" grpId="0"/>
      <p:bldP spid="147515" grpId="0" animBg="1"/>
      <p:bldP spid="1475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reeform 71"/>
          <p:cNvSpPr>
            <a:spLocks/>
          </p:cNvSpPr>
          <p:nvPr/>
        </p:nvSpPr>
        <p:spPr bwMode="auto">
          <a:xfrm>
            <a:off x="5038725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2" name="Line 77"/>
          <p:cNvSpPr>
            <a:spLocks noChangeShapeType="1"/>
          </p:cNvSpPr>
          <p:nvPr/>
        </p:nvSpPr>
        <p:spPr bwMode="auto">
          <a:xfrm flipH="1">
            <a:off x="5487988" y="4702175"/>
            <a:ext cx="8556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3" name="Line 78"/>
          <p:cNvSpPr>
            <a:spLocks noChangeShapeType="1"/>
          </p:cNvSpPr>
          <p:nvPr/>
        </p:nvSpPr>
        <p:spPr bwMode="auto">
          <a:xfrm flipH="1">
            <a:off x="5997575" y="4749800"/>
            <a:ext cx="563563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Line 79"/>
          <p:cNvSpPr>
            <a:spLocks noChangeShapeType="1"/>
          </p:cNvSpPr>
          <p:nvPr/>
        </p:nvSpPr>
        <p:spPr bwMode="auto">
          <a:xfrm flipH="1">
            <a:off x="6535738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Line 80"/>
          <p:cNvSpPr>
            <a:spLocks noChangeShapeType="1"/>
          </p:cNvSpPr>
          <p:nvPr/>
        </p:nvSpPr>
        <p:spPr bwMode="auto">
          <a:xfrm>
            <a:off x="6902450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Text Box 97"/>
          <p:cNvSpPr txBox="1">
            <a:spLocks noChangeArrowheads="1"/>
          </p:cNvSpPr>
          <p:nvPr/>
        </p:nvSpPr>
        <p:spPr bwMode="auto">
          <a:xfrm>
            <a:off x="5065713" y="4279900"/>
            <a:ext cx="11985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12647" name="Text Box 98"/>
          <p:cNvSpPr txBox="1">
            <a:spLocks noChangeArrowheads="1"/>
          </p:cNvSpPr>
          <p:nvPr/>
        </p:nvSpPr>
        <p:spPr bwMode="auto">
          <a:xfrm>
            <a:off x="7073900" y="4660900"/>
            <a:ext cx="1290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12648" name="Group 120"/>
          <p:cNvGrpSpPr>
            <a:grpSpLocks/>
          </p:cNvGrpSpPr>
          <p:nvPr/>
        </p:nvGrpSpPr>
        <p:grpSpPr bwMode="auto">
          <a:xfrm>
            <a:off x="6261100" y="4460875"/>
            <a:ext cx="881063" cy="307975"/>
            <a:chOff x="2356" y="1300"/>
            <a:chExt cx="555" cy="194"/>
          </a:xfrm>
        </p:grpSpPr>
        <p:sp>
          <p:nvSpPr>
            <p:cNvPr id="11288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288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289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2891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2894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95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92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3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49" name="Group 172"/>
          <p:cNvGrpSpPr>
            <a:grpSpLocks/>
          </p:cNvGrpSpPr>
          <p:nvPr/>
        </p:nvGrpSpPr>
        <p:grpSpPr bwMode="auto">
          <a:xfrm>
            <a:off x="5175250" y="5070475"/>
            <a:ext cx="525463" cy="557213"/>
            <a:chOff x="-44" y="1473"/>
            <a:chExt cx="981" cy="1105"/>
          </a:xfrm>
        </p:grpSpPr>
        <p:pic>
          <p:nvPicPr>
            <p:cNvPr id="112886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87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650" name="Group 340"/>
          <p:cNvGrpSpPr>
            <a:grpSpLocks/>
          </p:cNvGrpSpPr>
          <p:nvPr/>
        </p:nvGrpSpPr>
        <p:grpSpPr bwMode="auto">
          <a:xfrm>
            <a:off x="5686425" y="5092700"/>
            <a:ext cx="525463" cy="557213"/>
            <a:chOff x="-44" y="1473"/>
            <a:chExt cx="981" cy="1105"/>
          </a:xfrm>
        </p:grpSpPr>
        <p:pic>
          <p:nvPicPr>
            <p:cNvPr id="112884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85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651" name="Group 343"/>
          <p:cNvGrpSpPr>
            <a:grpSpLocks/>
          </p:cNvGrpSpPr>
          <p:nvPr/>
        </p:nvGrpSpPr>
        <p:grpSpPr bwMode="auto">
          <a:xfrm>
            <a:off x="6210300" y="5081588"/>
            <a:ext cx="525463" cy="557212"/>
            <a:chOff x="-44" y="1473"/>
            <a:chExt cx="981" cy="1105"/>
          </a:xfrm>
        </p:grpSpPr>
        <p:pic>
          <p:nvPicPr>
            <p:cNvPr id="112882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83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65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265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2B6F4F4A-5FA9-422F-B189-3B9AFF37D041}" type="slidenum">
              <a:rPr lang="en-US"/>
              <a:pPr/>
              <a:t>41</a:t>
            </a:fld>
            <a:endParaRPr lang="en-US"/>
          </a:p>
        </p:txBody>
      </p:sp>
      <p:pic>
        <p:nvPicPr>
          <p:cNvPr id="112654" name="Picture 2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950" y="806450"/>
            <a:ext cx="7400925" cy="27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8463" y="147591"/>
            <a:ext cx="8332788" cy="663575"/>
          </a:xfrm>
        </p:spPr>
        <p:txBody>
          <a:bodyPr/>
          <a:lstStyle/>
          <a:p>
            <a:r>
              <a:rPr lang="en-US" sz="4000" dirty="0" smtClean="0">
                <a:ea typeface="ＭＳ Ｐゴシック" pitchFamily="34" charset="-128"/>
              </a:rPr>
              <a:t>Caching example: </a:t>
            </a:r>
            <a:r>
              <a:rPr lang="en-US" sz="3600" dirty="0" smtClean="0">
                <a:ea typeface="ＭＳ Ｐゴシック" pitchFamily="34" charset="-128"/>
              </a:rPr>
              <a:t>install local cache</a:t>
            </a:r>
            <a:r>
              <a:rPr lang="en-US" sz="4000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56" name="Text Box 50"/>
          <p:cNvSpPr txBox="1">
            <a:spLocks noChangeArrowheads="1"/>
          </p:cNvSpPr>
          <p:nvPr/>
        </p:nvSpPr>
        <p:spPr bwMode="auto">
          <a:xfrm>
            <a:off x="7802563" y="1824038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12657" name="Line 95"/>
          <p:cNvSpPr>
            <a:spLocks noChangeShapeType="1"/>
          </p:cNvSpPr>
          <p:nvPr/>
        </p:nvSpPr>
        <p:spPr bwMode="auto">
          <a:xfrm>
            <a:off x="6697663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Text Box 99"/>
          <p:cNvSpPr txBox="1">
            <a:spLocks noChangeArrowheads="1"/>
          </p:cNvSpPr>
          <p:nvPr/>
        </p:nvSpPr>
        <p:spPr bwMode="auto">
          <a:xfrm>
            <a:off x="6699250" y="3656013"/>
            <a:ext cx="1190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7" name="Group 308"/>
          <p:cNvGrpSpPr>
            <a:grpSpLocks/>
          </p:cNvGrpSpPr>
          <p:nvPr/>
        </p:nvGrpSpPr>
        <p:grpSpPr bwMode="auto">
          <a:xfrm>
            <a:off x="6826250" y="4941888"/>
            <a:ext cx="1860550" cy="809625"/>
            <a:chOff x="4217" y="3611"/>
            <a:chExt cx="1172" cy="510"/>
          </a:xfrm>
        </p:grpSpPr>
        <p:sp>
          <p:nvSpPr>
            <p:cNvPr id="112880" name="Rectangle 307"/>
            <p:cNvSpPr>
              <a:spLocks noChangeArrowheads="1"/>
            </p:cNvSpPr>
            <p:nvPr/>
          </p:nvSpPr>
          <p:spPr bwMode="auto"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1" name="Text Box 97"/>
            <p:cNvSpPr txBox="1">
              <a:spLocks noChangeArrowheads="1"/>
            </p:cNvSpPr>
            <p:nvPr/>
          </p:nvSpPr>
          <p:spPr bwMode="auto">
            <a:xfrm>
              <a:off x="4561" y="3717"/>
              <a:ext cx="8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local web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cache</a:t>
              </a:r>
            </a:p>
          </p:txBody>
        </p:sp>
      </p:grpSp>
      <p:sp>
        <p:nvSpPr>
          <p:cNvPr id="112660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dirty="0" err="1">
                <a:latin typeface="Gill Sans MT" pitchFamily="34" charset="0"/>
              </a:rPr>
              <a:t>avg</a:t>
            </a:r>
            <a:r>
              <a:rPr lang="en-US" dirty="0">
                <a:latin typeface="Gill Sans MT" pitchFamily="34" charset="0"/>
              </a:rPr>
              <a:t>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dirty="0" err="1">
                <a:latin typeface="Gill Sans MT" pitchFamily="34" charset="0"/>
              </a:rPr>
              <a:t>avg</a:t>
            </a:r>
            <a:r>
              <a:rPr lang="en-US" dirty="0">
                <a:latin typeface="Gill Sans MT" pitchFamily="34" charset="0"/>
              </a:rPr>
              <a:t>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dirty="0" err="1">
                <a:latin typeface="Gill Sans MT" pitchFamily="34" charset="0"/>
              </a:rPr>
              <a:t>avg</a:t>
            </a:r>
            <a:r>
              <a:rPr lang="en-US" dirty="0">
                <a:latin typeface="Gill Sans MT" pitchFamily="34" charset="0"/>
              </a:rPr>
              <a:t>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latin typeface="Gill Sans MT" pitchFamily="34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latin typeface="Gill Sans MT" pitchFamily="34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</a:rPr>
              <a:t>consequences: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1800" dirty="0">
                <a:latin typeface="Gill Sans MT" pitchFamily="34" charset="0"/>
              </a:rPr>
              <a:t>LAN utilization: 15%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1800" dirty="0">
                <a:latin typeface="Gill Sans MT" pitchFamily="34" charset="0"/>
              </a:rPr>
              <a:t>access link utilization = </a:t>
            </a:r>
            <a:r>
              <a:rPr lang="en-US" sz="1800" dirty="0">
                <a:solidFill>
                  <a:srgbClr val="FF0000"/>
                </a:solidFill>
                <a:latin typeface="Gill Sans MT" pitchFamily="34" charset="0"/>
              </a:rPr>
              <a:t>100%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1800" dirty="0">
                <a:latin typeface="Gill Sans MT" pitchFamily="34" charset="0"/>
              </a:rPr>
              <a:t>total delay   = Internet delay + access delay + LAN delay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dirty="0">
                <a:latin typeface="Gill Sans MT" pitchFamily="34" charset="0"/>
              </a:rPr>
              <a:t>     =  2 sec + minutes + </a:t>
            </a:r>
            <a:r>
              <a:rPr lang="en-US" sz="1800" dirty="0" err="1">
                <a:latin typeface="Gill Sans MT" pitchFamily="34" charset="0"/>
              </a:rPr>
              <a:t>usecs</a:t>
            </a:r>
            <a:endParaRPr lang="en-US" sz="1800" dirty="0"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dirty="0"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dirty="0">
              <a:latin typeface="Gill Sans MT" pitchFamily="34" charset="0"/>
            </a:endParaRPr>
          </a:p>
        </p:txBody>
      </p:sp>
      <p:sp>
        <p:nvSpPr>
          <p:cNvPr id="112661" name="Freeform 82"/>
          <p:cNvSpPr>
            <a:spLocks/>
          </p:cNvSpPr>
          <p:nvPr/>
        </p:nvSpPr>
        <p:spPr bwMode="auto">
          <a:xfrm>
            <a:off x="663575" y="4605338"/>
            <a:ext cx="3973513" cy="1163637"/>
          </a:xfrm>
          <a:custGeom>
            <a:avLst/>
            <a:gdLst>
              <a:gd name="T0" fmla="*/ 2147483647 w 2503"/>
              <a:gd name="T1" fmla="*/ 0 h 733"/>
              <a:gd name="T2" fmla="*/ 2147483647 w 2503"/>
              <a:gd name="T3" fmla="*/ 2147483647 h 733"/>
              <a:gd name="T4" fmla="*/ 2147483647 w 2503"/>
              <a:gd name="T5" fmla="*/ 2147483647 h 733"/>
              <a:gd name="T6" fmla="*/ 2147483647 w 2503"/>
              <a:gd name="T7" fmla="*/ 2147483647 h 733"/>
              <a:gd name="T8" fmla="*/ 0 w 2503"/>
              <a:gd name="T9" fmla="*/ 2147483647 h 733"/>
              <a:gd name="T10" fmla="*/ 2147483647 w 2503"/>
              <a:gd name="T11" fmla="*/ 2147483647 h 733"/>
              <a:gd name="T12" fmla="*/ 2147483647 w 2503"/>
              <a:gd name="T13" fmla="*/ 2147483647 h 733"/>
              <a:gd name="T14" fmla="*/ 2147483647 w 2503"/>
              <a:gd name="T15" fmla="*/ 2147483647 h 733"/>
              <a:gd name="T16" fmla="*/ 2147483647 w 2503"/>
              <a:gd name="T17" fmla="*/ 0 h 7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03"/>
              <a:gd name="T28" fmla="*/ 0 h 733"/>
              <a:gd name="T29" fmla="*/ 2503 w 2503"/>
              <a:gd name="T30" fmla="*/ 733 h 7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03" h="733">
                <a:moveTo>
                  <a:pt x="1481" y="0"/>
                </a:moveTo>
                <a:lnTo>
                  <a:pt x="1481" y="198"/>
                </a:lnTo>
                <a:lnTo>
                  <a:pt x="953" y="198"/>
                </a:lnTo>
                <a:lnTo>
                  <a:pt x="953" y="370"/>
                </a:lnTo>
                <a:lnTo>
                  <a:pt x="0" y="370"/>
                </a:lnTo>
                <a:lnTo>
                  <a:pt x="14" y="733"/>
                </a:lnTo>
                <a:lnTo>
                  <a:pt x="2503" y="713"/>
                </a:lnTo>
                <a:lnTo>
                  <a:pt x="2455" y="6"/>
                </a:lnTo>
                <a:lnTo>
                  <a:pt x="1481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559" name="Text Box 79"/>
          <p:cNvSpPr txBox="1">
            <a:spLocks noChangeArrowheads="1"/>
          </p:cNvSpPr>
          <p:nvPr/>
        </p:nvSpPr>
        <p:spPr bwMode="auto">
          <a:xfrm>
            <a:off x="2986088" y="4589463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CC0000"/>
                </a:solidFill>
              </a:rPr>
              <a:t>?</a:t>
            </a:r>
          </a:p>
        </p:txBody>
      </p:sp>
      <p:sp>
        <p:nvSpPr>
          <p:cNvPr id="148557" name="Text Box 77"/>
          <p:cNvSpPr txBox="1">
            <a:spLocks noChangeArrowheads="1"/>
          </p:cNvSpPr>
          <p:nvPr/>
        </p:nvSpPr>
        <p:spPr bwMode="auto">
          <a:xfrm>
            <a:off x="2149475" y="4862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rgbClr val="CC0000"/>
                </a:solidFill>
              </a:rPr>
              <a:t>?</a:t>
            </a:r>
          </a:p>
        </p:txBody>
      </p:sp>
      <p:sp>
        <p:nvSpPr>
          <p:cNvPr id="148556" name="Text Box 76"/>
          <p:cNvSpPr txBox="1">
            <a:spLocks noChangeArrowheads="1"/>
          </p:cNvSpPr>
          <p:nvPr/>
        </p:nvSpPr>
        <p:spPr bwMode="auto">
          <a:xfrm>
            <a:off x="1124502" y="5156659"/>
            <a:ext cx="26670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</a:rPr>
              <a:t>How to compute link </a:t>
            </a:r>
          </a:p>
          <a:p>
            <a:pPr marL="342900" indent="-342900" algn="ctr">
              <a:lnSpc>
                <a:spcPct val="8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</a:rPr>
              <a:t>utilization, delay?</a:t>
            </a:r>
          </a:p>
        </p:txBody>
      </p:sp>
      <p:sp>
        <p:nvSpPr>
          <p:cNvPr id="148563" name="Text Box 83"/>
          <p:cNvSpPr txBox="1">
            <a:spLocks noChangeArrowheads="1"/>
          </p:cNvSpPr>
          <p:nvPr/>
        </p:nvSpPr>
        <p:spPr bwMode="auto">
          <a:xfrm>
            <a:off x="598488" y="6051550"/>
            <a:ext cx="364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i="1">
                <a:solidFill>
                  <a:srgbClr val="CC0000"/>
                </a:solidFill>
              </a:rPr>
              <a:t>Cost:</a:t>
            </a:r>
            <a:r>
              <a:rPr lang="en-US" sz="2400"/>
              <a:t> web cache (cheap!)</a:t>
            </a:r>
          </a:p>
        </p:txBody>
      </p:sp>
      <p:sp>
        <p:nvSpPr>
          <p:cNvPr id="112666" name="Line 2"/>
          <p:cNvSpPr>
            <a:spLocks noChangeShapeType="1"/>
          </p:cNvSpPr>
          <p:nvPr/>
        </p:nvSpPr>
        <p:spPr bwMode="auto">
          <a:xfrm>
            <a:off x="5373688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51"/>
          <p:cNvSpPr>
            <a:spLocks noChangeShapeType="1"/>
          </p:cNvSpPr>
          <p:nvPr/>
        </p:nvSpPr>
        <p:spPr bwMode="auto">
          <a:xfrm>
            <a:off x="6183313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Line 52"/>
          <p:cNvSpPr>
            <a:spLocks noChangeShapeType="1"/>
          </p:cNvSpPr>
          <p:nvPr/>
        </p:nvSpPr>
        <p:spPr bwMode="auto">
          <a:xfrm flipH="1">
            <a:off x="6811963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Line 53"/>
          <p:cNvSpPr>
            <a:spLocks noChangeShapeType="1"/>
          </p:cNvSpPr>
          <p:nvPr/>
        </p:nvSpPr>
        <p:spPr bwMode="auto">
          <a:xfrm flipH="1">
            <a:off x="7269163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Line 54"/>
          <p:cNvSpPr>
            <a:spLocks noChangeShapeType="1"/>
          </p:cNvSpPr>
          <p:nvPr/>
        </p:nvSpPr>
        <p:spPr bwMode="auto">
          <a:xfrm flipH="1" flipV="1">
            <a:off x="7431088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Freeform 55"/>
          <p:cNvSpPr>
            <a:spLocks/>
          </p:cNvSpPr>
          <p:nvPr/>
        </p:nvSpPr>
        <p:spPr bwMode="auto">
          <a:xfrm>
            <a:off x="5457825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2" name="Text Box 70"/>
          <p:cNvSpPr txBox="1">
            <a:spLocks noChangeArrowheads="1"/>
          </p:cNvSpPr>
          <p:nvPr/>
        </p:nvSpPr>
        <p:spPr bwMode="auto">
          <a:xfrm>
            <a:off x="6164263" y="2354263"/>
            <a:ext cx="931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112673" name="Group 91"/>
          <p:cNvGrpSpPr>
            <a:grpSpLocks/>
          </p:cNvGrpSpPr>
          <p:nvPr/>
        </p:nvGrpSpPr>
        <p:grpSpPr bwMode="auto">
          <a:xfrm>
            <a:off x="6281738" y="3165475"/>
            <a:ext cx="881062" cy="307975"/>
            <a:chOff x="2356" y="1300"/>
            <a:chExt cx="555" cy="194"/>
          </a:xfrm>
        </p:grpSpPr>
        <p:sp>
          <p:nvSpPr>
            <p:cNvPr id="11287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287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287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2875" name="Group 9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2878" name="Freeform 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79" name="Freeform 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76" name="Line 9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77" name="Line 9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74" name="Group 100"/>
          <p:cNvGrpSpPr>
            <a:grpSpLocks/>
          </p:cNvGrpSpPr>
          <p:nvPr/>
        </p:nvGrpSpPr>
        <p:grpSpPr bwMode="auto">
          <a:xfrm>
            <a:off x="5026025" y="1957388"/>
            <a:ext cx="377825" cy="576262"/>
            <a:chOff x="4140" y="429"/>
            <a:chExt cx="1425" cy="2396"/>
          </a:xfrm>
        </p:grpSpPr>
        <p:sp>
          <p:nvSpPr>
            <p:cNvPr id="112840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1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2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3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4" name="Rectangle 10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845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870" name="AutoShape 10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1" name="AutoShape 10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46" name="Rectangle 10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847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868" name="AutoShape 11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9" name="AutoShape 11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48" name="Rectangle 11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9" name="Rectangle 11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850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866" name="AutoShape 11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7" name="AutoShape 11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51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52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864" name="AutoShape 12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5" name="AutoShape 12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53" name="Rectangle 12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4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55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56" name="Oval 12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7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58" name="AutoShape 12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9" name="AutoShape 12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0" name="Oval 12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1" name="Oval 13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2862" name="Oval 13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3" name="Rectangle 13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5" name="Group 133"/>
          <p:cNvGrpSpPr>
            <a:grpSpLocks/>
          </p:cNvGrpSpPr>
          <p:nvPr/>
        </p:nvGrpSpPr>
        <p:grpSpPr bwMode="auto">
          <a:xfrm>
            <a:off x="5940425" y="1479550"/>
            <a:ext cx="377825" cy="576263"/>
            <a:chOff x="4140" y="429"/>
            <a:chExt cx="1425" cy="2396"/>
          </a:xfrm>
        </p:grpSpPr>
        <p:sp>
          <p:nvSpPr>
            <p:cNvPr id="112808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9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0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1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2" name="Rectangle 13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813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838" name="AutoShape 14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9" name="AutoShape 14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14" name="Rectangle 14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815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836" name="AutoShape 14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7" name="AutoShape 14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16" name="Rectangle 14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7" name="Rectangle 14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818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834" name="AutoShape 14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5" name="AutoShape 15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19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20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832" name="AutoShape 15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3" name="AutoShape 15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21" name="Rectangle 15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2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3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4" name="Oval 15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5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6" name="AutoShape 16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7" name="AutoShape 16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8" name="Oval 16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9" name="Oval 16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2830" name="Oval 16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1" name="Rectangle 16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6" name="Group 166"/>
          <p:cNvGrpSpPr>
            <a:grpSpLocks/>
          </p:cNvGrpSpPr>
          <p:nvPr/>
        </p:nvGrpSpPr>
        <p:grpSpPr bwMode="auto">
          <a:xfrm>
            <a:off x="6692900" y="1511300"/>
            <a:ext cx="377825" cy="576263"/>
            <a:chOff x="4140" y="429"/>
            <a:chExt cx="1425" cy="2396"/>
          </a:xfrm>
        </p:grpSpPr>
        <p:sp>
          <p:nvSpPr>
            <p:cNvPr id="112776" name="Freeform 16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7" name="Rectangle 16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8" name="Freeform 16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9" name="Freeform 17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0" name="Rectangle 17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81" name="Group 17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806" name="AutoShape 17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7" name="AutoShape 17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82" name="Rectangle 17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83" name="Group 17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804" name="AutoShape 17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5" name="AutoShape 17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84" name="Rectangle 17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5" name="Rectangle 18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86" name="Group 18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802" name="AutoShape 18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3" name="AutoShape 18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87" name="Freeform 18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788" name="Group 18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800" name="AutoShape 18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1" name="AutoShape 18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89" name="Rectangle 18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0" name="Freeform 18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1" name="Freeform 19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2" name="Oval 19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3" name="Freeform 19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4" name="AutoShape 19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5" name="AutoShape 19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6" name="Oval 19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7" name="Oval 19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2798" name="Oval 19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9" name="Rectangle 19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7" name="Group 199"/>
          <p:cNvGrpSpPr>
            <a:grpSpLocks/>
          </p:cNvGrpSpPr>
          <p:nvPr/>
        </p:nvGrpSpPr>
        <p:grpSpPr bwMode="auto">
          <a:xfrm>
            <a:off x="7302500" y="1663700"/>
            <a:ext cx="377825" cy="576263"/>
            <a:chOff x="4140" y="429"/>
            <a:chExt cx="1425" cy="2396"/>
          </a:xfrm>
        </p:grpSpPr>
        <p:sp>
          <p:nvSpPr>
            <p:cNvPr id="112744" name="Freeform 20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45" name="Rectangle 20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6" name="Freeform 20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47" name="Freeform 20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48" name="Rectangle 20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49" name="Group 20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774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5" name="AutoShape 20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50" name="Rectangle 20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51" name="Group 20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772" name="AutoShape 21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3" name="AutoShape 21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52" name="Rectangle 21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3" name="Rectangle 21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54" name="Group 21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770" name="AutoShape 21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1" name="AutoShape 21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55" name="Freeform 21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756" name="Group 21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768" name="AutoShape 21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9" name="AutoShape 22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57" name="Rectangle 22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8" name="Freeform 22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59" name="Freeform 22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0" name="Oval 22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1" name="Freeform 22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2" name="AutoShape 22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3" name="AutoShape 22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4" name="Oval 22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5" name="Oval 22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2766" name="Oval 23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7" name="Rectangle 23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8" name="Group 232"/>
          <p:cNvGrpSpPr>
            <a:grpSpLocks/>
          </p:cNvGrpSpPr>
          <p:nvPr/>
        </p:nvGrpSpPr>
        <p:grpSpPr bwMode="auto">
          <a:xfrm>
            <a:off x="7631113" y="2609850"/>
            <a:ext cx="377825" cy="576263"/>
            <a:chOff x="4140" y="429"/>
            <a:chExt cx="1425" cy="2396"/>
          </a:xfrm>
        </p:grpSpPr>
        <p:sp>
          <p:nvSpPr>
            <p:cNvPr id="112712" name="Freeform 23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13" name="Rectangle 23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4" name="Freeform 23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15" name="Freeform 23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16" name="Rectangle 237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17" name="Group 23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742" name="AutoShape 239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3" name="AutoShape 240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8" name="Rectangle 241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19" name="Group 24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740" name="AutoShape 24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1" name="AutoShape 244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20" name="Rectangle 245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1" name="Rectangle 246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22" name="Group 24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738" name="AutoShape 24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9" name="AutoShape 249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23" name="Freeform 25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724" name="Group 25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736" name="AutoShape 25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7" name="AutoShape 253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25" name="Rectangle 254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6" name="Freeform 25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7" name="Freeform 25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8" name="Oval 257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9" name="Freeform 25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30" name="AutoShape 259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1" name="AutoShape 260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2" name="Oval 261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3" name="Oval 262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2734" name="Oval 263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5" name="Rectangle 264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9" name="Group 307"/>
          <p:cNvGrpSpPr>
            <a:grpSpLocks/>
          </p:cNvGrpSpPr>
          <p:nvPr/>
        </p:nvGrpSpPr>
        <p:grpSpPr bwMode="auto">
          <a:xfrm>
            <a:off x="6891338" y="5027613"/>
            <a:ext cx="377825" cy="576262"/>
            <a:chOff x="4140" y="429"/>
            <a:chExt cx="1425" cy="2396"/>
          </a:xfrm>
        </p:grpSpPr>
        <p:sp>
          <p:nvSpPr>
            <p:cNvPr id="112680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81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2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83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84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685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710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1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686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687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708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9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688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9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690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706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7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691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692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704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5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693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4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95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96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7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98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9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0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1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2702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3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8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8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6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469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6417CAFC-3C4C-4724-A2E9-2C10DD64BAA4}" type="slidenum">
              <a:rPr lang="en-US"/>
              <a:pPr/>
              <a:t>42</a:t>
            </a:fld>
            <a:endParaRPr lang="en-US"/>
          </a:p>
        </p:txBody>
      </p:sp>
      <p:pic>
        <p:nvPicPr>
          <p:cNvPr id="114691" name="Picture 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269875"/>
            <a:ext cx="8332788" cy="663575"/>
          </a:xfrm>
        </p:spPr>
        <p:txBody>
          <a:bodyPr/>
          <a:lstStyle/>
          <a:p>
            <a:r>
              <a:rPr lang="en-US" sz="4000" dirty="0" smtClean="0">
                <a:ea typeface="ＭＳ Ｐゴシック" pitchFamily="34" charset="-128"/>
              </a:rPr>
              <a:t>Caching example: </a:t>
            </a:r>
            <a:r>
              <a:rPr lang="en-US" sz="3600" dirty="0" smtClean="0">
                <a:ea typeface="ＭＳ Ｐゴシック" pitchFamily="34" charset="-128"/>
              </a:rPr>
              <a:t>install local cache</a:t>
            </a:r>
            <a:r>
              <a:rPr lang="en-US" sz="4000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46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6990" y="1200150"/>
            <a:ext cx="4841885" cy="1882775"/>
          </a:xfrm>
        </p:spPr>
        <p:txBody>
          <a:bodyPr/>
          <a:lstStyle/>
          <a:p>
            <a:pPr marL="228600" indent="-228600">
              <a:buFont typeface="Wingdings" pitchFamily="2" charset="2"/>
              <a:buNone/>
              <a:tabLst>
                <a:tab pos="576263" algn="l"/>
              </a:tabLst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Calculating access link utilization, delay with cache:</a:t>
            </a:r>
          </a:p>
          <a:p>
            <a:pPr marL="228600" indent="-228600">
              <a:lnSpc>
                <a:spcPct val="80000"/>
              </a:lnSpc>
              <a:tabLst>
                <a:tab pos="576263" algn="l"/>
              </a:tabLst>
            </a:pPr>
            <a:r>
              <a:rPr lang="en-US" sz="2400" dirty="0" smtClean="0">
                <a:ea typeface="ＭＳ Ｐゴシック" pitchFamily="34" charset="-128"/>
              </a:rPr>
              <a:t>suppose cache hit rate is 0.4</a:t>
            </a:r>
          </a:p>
          <a:p>
            <a:pPr marL="576263" lvl="1" indent="-233363">
              <a:tabLst>
                <a:tab pos="576263" algn="l"/>
              </a:tabLst>
            </a:pPr>
            <a:r>
              <a:rPr lang="en-US" sz="2000" dirty="0" smtClean="0">
                <a:ea typeface="ＭＳ Ｐゴシック" pitchFamily="34" charset="-128"/>
              </a:rPr>
              <a:t>40% requests satisfied at cache, 60% requests satisfied at origin 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  <a:tabLst>
                <a:tab pos="576263" algn="l"/>
              </a:tabLst>
            </a:pPr>
            <a:r>
              <a:rPr lang="en-US" sz="2400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114694" name="Text Box 50"/>
          <p:cNvSpPr txBox="1">
            <a:spLocks noChangeArrowheads="1"/>
          </p:cNvSpPr>
          <p:nvPr/>
        </p:nvSpPr>
        <p:spPr bwMode="auto">
          <a:xfrm>
            <a:off x="7802563" y="1824038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14695" name="Line 95"/>
          <p:cNvSpPr>
            <a:spLocks noChangeShapeType="1"/>
          </p:cNvSpPr>
          <p:nvPr/>
        </p:nvSpPr>
        <p:spPr bwMode="auto">
          <a:xfrm>
            <a:off x="6697663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Text Box 99"/>
          <p:cNvSpPr txBox="1">
            <a:spLocks noChangeArrowheads="1"/>
          </p:cNvSpPr>
          <p:nvPr/>
        </p:nvSpPr>
        <p:spPr bwMode="auto">
          <a:xfrm>
            <a:off x="6699250" y="3656013"/>
            <a:ext cx="1190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49566" name="Rectangle 4"/>
          <p:cNvSpPr>
            <a:spLocks noChangeArrowheads="1"/>
          </p:cNvSpPr>
          <p:nvPr/>
        </p:nvSpPr>
        <p:spPr bwMode="auto">
          <a:xfrm>
            <a:off x="126991" y="3057525"/>
            <a:ext cx="536099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sz="2400" dirty="0">
                <a:latin typeface="Gill Sans MT" charset="0"/>
                <a:ea typeface="ＭＳ Ｐゴシック" charset="0"/>
                <a:cs typeface="ＭＳ Ｐゴシック" charset="0"/>
              </a:rPr>
              <a:t>access link utilization: </a:t>
            </a:r>
          </a:p>
          <a:p>
            <a:pPr marL="628650" lvl="1" indent="-285750">
              <a:lnSpc>
                <a:spcPct val="80000"/>
              </a:lnSpc>
              <a:buClr>
                <a:srgbClr val="000099"/>
              </a:buClr>
              <a:buSzTx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60% of requests use access link 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sz="2400" dirty="0">
                <a:latin typeface="Gill Sans MT" charset="0"/>
                <a:ea typeface="ＭＳ Ｐゴシック" charset="0"/>
                <a:cs typeface="ＭＳ Ｐゴシック" charset="0"/>
              </a:rPr>
              <a:t>data rate to browsers </a:t>
            </a: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over access link </a:t>
            </a:r>
          </a:p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ZapfDingbats" charset="0"/>
              <a:buNone/>
              <a:tabLst>
                <a:tab pos="576263" algn="l"/>
              </a:tabLst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    = 0.6*1.50 Mbps = .9 Mbps </a:t>
            </a:r>
          </a:p>
          <a:p>
            <a:pPr marL="576263" lvl="1" indent="-233363">
              <a:lnSpc>
                <a:spcPct val="85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utilization = 0.9/1.54 = .58</a:t>
            </a:r>
          </a:p>
        </p:txBody>
      </p:sp>
      <p:sp>
        <p:nvSpPr>
          <p:cNvPr id="149567" name="Rectangle 4"/>
          <p:cNvSpPr>
            <a:spLocks noChangeArrowheads="1"/>
          </p:cNvSpPr>
          <p:nvPr/>
        </p:nvSpPr>
        <p:spPr bwMode="auto">
          <a:xfrm>
            <a:off x="126991" y="4768850"/>
            <a:ext cx="495301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sz="2400" dirty="0">
                <a:latin typeface="Gill Sans MT" charset="0"/>
                <a:ea typeface="ＭＳ Ｐゴシック" charset="0"/>
                <a:cs typeface="ＭＳ Ｐゴシック" charset="0"/>
              </a:rPr>
              <a:t>total delay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= 0.6 * (delay from origin servers) +0.4 * (delay when satisfied at cache)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= 0.6 (2.01) + 0.4 (~msecs) = ~ 1.2 secs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  <a:defRPr/>
            </a:pPr>
            <a:r>
              <a:rPr lang="en-US" sz="1800" dirty="0">
                <a:latin typeface="Gill Sans MT" charset="0"/>
                <a:ea typeface="ＭＳ Ｐゴシック" charset="0"/>
                <a:cs typeface="ＭＳ Ｐゴシック" charset="0"/>
              </a:rPr>
              <a:t>less than with 154 Mbps link (and cheaper too!)</a:t>
            </a:r>
          </a:p>
          <a:p>
            <a:pPr marL="228600" indent="-228600">
              <a:lnSpc>
                <a:spcPct val="80000"/>
              </a:lnSpc>
              <a:buClr>
                <a:srgbClr val="000099"/>
              </a:buClr>
              <a:buSzPct val="65000"/>
              <a:buFont typeface="Wingdings" charset="0"/>
              <a:buNone/>
              <a:tabLst>
                <a:tab pos="576263" algn="l"/>
              </a:tabLst>
              <a:defRPr/>
            </a:pPr>
            <a:r>
              <a:rPr lang="en-US" sz="2400" dirty="0">
                <a:latin typeface="Gill Sans MT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114699" name="Line 2"/>
          <p:cNvSpPr>
            <a:spLocks noChangeShapeType="1"/>
          </p:cNvSpPr>
          <p:nvPr/>
        </p:nvSpPr>
        <p:spPr bwMode="auto">
          <a:xfrm>
            <a:off x="5373688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Line 51"/>
          <p:cNvSpPr>
            <a:spLocks noChangeShapeType="1"/>
          </p:cNvSpPr>
          <p:nvPr/>
        </p:nvSpPr>
        <p:spPr bwMode="auto">
          <a:xfrm>
            <a:off x="6183313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1" name="Line 52"/>
          <p:cNvSpPr>
            <a:spLocks noChangeShapeType="1"/>
          </p:cNvSpPr>
          <p:nvPr/>
        </p:nvSpPr>
        <p:spPr bwMode="auto">
          <a:xfrm flipH="1">
            <a:off x="6811963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53"/>
          <p:cNvSpPr>
            <a:spLocks noChangeShapeType="1"/>
          </p:cNvSpPr>
          <p:nvPr/>
        </p:nvSpPr>
        <p:spPr bwMode="auto">
          <a:xfrm flipH="1">
            <a:off x="7269163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Line 54"/>
          <p:cNvSpPr>
            <a:spLocks noChangeShapeType="1"/>
          </p:cNvSpPr>
          <p:nvPr/>
        </p:nvSpPr>
        <p:spPr bwMode="auto">
          <a:xfrm flipH="1" flipV="1">
            <a:off x="7431088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Freeform 55"/>
          <p:cNvSpPr>
            <a:spLocks/>
          </p:cNvSpPr>
          <p:nvPr/>
        </p:nvSpPr>
        <p:spPr bwMode="auto">
          <a:xfrm>
            <a:off x="5457825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Text Box 70"/>
          <p:cNvSpPr txBox="1">
            <a:spLocks noChangeArrowheads="1"/>
          </p:cNvSpPr>
          <p:nvPr/>
        </p:nvSpPr>
        <p:spPr bwMode="auto">
          <a:xfrm>
            <a:off x="6164263" y="2354263"/>
            <a:ext cx="931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114706" name="Group 71"/>
          <p:cNvGrpSpPr>
            <a:grpSpLocks/>
          </p:cNvGrpSpPr>
          <p:nvPr/>
        </p:nvGrpSpPr>
        <p:grpSpPr bwMode="auto">
          <a:xfrm>
            <a:off x="6281738" y="3165475"/>
            <a:ext cx="881062" cy="307975"/>
            <a:chOff x="2356" y="1300"/>
            <a:chExt cx="555" cy="194"/>
          </a:xfrm>
        </p:grpSpPr>
        <p:sp>
          <p:nvSpPr>
            <p:cNvPr id="11493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493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493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4936" name="Group 7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4939" name="Freeform 7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40" name="Freeform 7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937" name="Line 7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38" name="Line 7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707" name="Group 80"/>
          <p:cNvGrpSpPr>
            <a:grpSpLocks/>
          </p:cNvGrpSpPr>
          <p:nvPr/>
        </p:nvGrpSpPr>
        <p:grpSpPr bwMode="auto">
          <a:xfrm>
            <a:off x="5026025" y="1957388"/>
            <a:ext cx="377825" cy="576262"/>
            <a:chOff x="4140" y="429"/>
            <a:chExt cx="1425" cy="2396"/>
          </a:xfrm>
        </p:grpSpPr>
        <p:sp>
          <p:nvSpPr>
            <p:cNvPr id="114901" name="Freeform 8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02" name="Rectangle 8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03" name="Freeform 8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04" name="Freeform 8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05" name="Rectangle 8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906" name="Group 8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931" name="AutoShape 8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32" name="AutoShape 8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907" name="Rectangle 8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908" name="Group 9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4929" name="AutoShape 9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30" name="AutoShape 9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909" name="Rectangle 9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10" name="Rectangle 9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911" name="Group 9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927" name="AutoShape 9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28" name="AutoShape 9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912" name="Freeform 9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913" name="Group 9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4925" name="AutoShape 10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26" name="AutoShape 10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914" name="Rectangle 10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15" name="Freeform 10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16" name="Freeform 10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17" name="Oval 10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18" name="Freeform 10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19" name="AutoShape 10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20" name="AutoShape 10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21" name="Oval 10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22" name="Oval 11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4923" name="Oval 11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24" name="Rectangle 11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708" name="Group 113"/>
          <p:cNvGrpSpPr>
            <a:grpSpLocks/>
          </p:cNvGrpSpPr>
          <p:nvPr/>
        </p:nvGrpSpPr>
        <p:grpSpPr bwMode="auto">
          <a:xfrm>
            <a:off x="5940425" y="1479550"/>
            <a:ext cx="377825" cy="576263"/>
            <a:chOff x="4140" y="429"/>
            <a:chExt cx="1425" cy="2396"/>
          </a:xfrm>
        </p:grpSpPr>
        <p:sp>
          <p:nvSpPr>
            <p:cNvPr id="114869" name="Freeform 11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70" name="Rectangle 11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71" name="Freeform 11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72" name="Freeform 11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73" name="Rectangle 11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74" name="Group 11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899" name="AutoShape 12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00" name="AutoShape 12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875" name="Rectangle 12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76" name="Group 12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4897" name="AutoShape 12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98" name="AutoShape 12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877" name="Rectangle 12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78" name="Rectangle 12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79" name="Group 12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895" name="AutoShape 12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96" name="AutoShape 13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880" name="Freeform 13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881" name="Group 13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4893" name="AutoShape 13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94" name="AutoShape 13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882" name="Rectangle 13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83" name="Freeform 13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84" name="Freeform 13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85" name="Oval 13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86" name="Freeform 13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87" name="AutoShape 14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88" name="AutoShape 14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89" name="Oval 14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90" name="Oval 14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4891" name="Oval 14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92" name="Rectangle 14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709" name="Group 146"/>
          <p:cNvGrpSpPr>
            <a:grpSpLocks/>
          </p:cNvGrpSpPr>
          <p:nvPr/>
        </p:nvGrpSpPr>
        <p:grpSpPr bwMode="auto">
          <a:xfrm>
            <a:off x="6692900" y="1511300"/>
            <a:ext cx="377825" cy="576263"/>
            <a:chOff x="4140" y="429"/>
            <a:chExt cx="1425" cy="2396"/>
          </a:xfrm>
        </p:grpSpPr>
        <p:sp>
          <p:nvSpPr>
            <p:cNvPr id="114837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38" name="Rectangle 14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39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40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41" name="Rectangle 15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42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867" name="AutoShape 15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68" name="AutoShape 15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843" name="Rectangle 15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44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4865" name="AutoShape 15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66" name="AutoShape 15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845" name="Rectangle 15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46" name="Rectangle 16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47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863" name="AutoShape 1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64" name="AutoShape 16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848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849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4861" name="AutoShape 16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62" name="AutoShape 16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850" name="Rectangle 16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51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52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53" name="Oval 17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54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55" name="AutoShape 17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56" name="AutoShape 17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57" name="Oval 17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58" name="Oval 17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4859" name="Oval 17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60" name="Rectangle 17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710" name="Group 179"/>
          <p:cNvGrpSpPr>
            <a:grpSpLocks/>
          </p:cNvGrpSpPr>
          <p:nvPr/>
        </p:nvGrpSpPr>
        <p:grpSpPr bwMode="auto">
          <a:xfrm>
            <a:off x="7302500" y="1663700"/>
            <a:ext cx="377825" cy="576263"/>
            <a:chOff x="4140" y="429"/>
            <a:chExt cx="1425" cy="2396"/>
          </a:xfrm>
        </p:grpSpPr>
        <p:sp>
          <p:nvSpPr>
            <p:cNvPr id="114805" name="Freeform 18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6" name="Rectangle 18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07" name="Freeform 18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8" name="Freeform 18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9" name="Rectangle 18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10" name="Group 18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835" name="AutoShape 18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36" name="AutoShape 18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811" name="Rectangle 18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12" name="Group 18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4833" name="AutoShape 19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34" name="AutoShape 19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813" name="Rectangle 19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14" name="Rectangle 19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815" name="Group 19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831" name="AutoShape 1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32" name="AutoShape 19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816" name="Freeform 19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817" name="Group 19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4829" name="AutoShape 19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30" name="AutoShape 20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818" name="Rectangle 20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19" name="Freeform 20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20" name="Freeform 20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21" name="Oval 20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2" name="Freeform 20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23" name="AutoShape 20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4" name="AutoShape 20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5" name="Oval 20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6" name="Oval 20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4827" name="Oval 21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28" name="Rectangle 21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711" name="Group 212"/>
          <p:cNvGrpSpPr>
            <a:grpSpLocks/>
          </p:cNvGrpSpPr>
          <p:nvPr/>
        </p:nvGrpSpPr>
        <p:grpSpPr bwMode="auto">
          <a:xfrm>
            <a:off x="7631113" y="2609850"/>
            <a:ext cx="377825" cy="576263"/>
            <a:chOff x="4140" y="429"/>
            <a:chExt cx="1425" cy="2396"/>
          </a:xfrm>
        </p:grpSpPr>
        <p:sp>
          <p:nvSpPr>
            <p:cNvPr id="114773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74" name="Rectangle 21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75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76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77" name="Rectangle 217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78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803" name="AutoShape 219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04" name="AutoShape 220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79" name="Rectangle 221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80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4801" name="AutoShape 2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02" name="AutoShape 224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81" name="Rectangle 225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82" name="Rectangle 226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83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799" name="AutoShape 22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00" name="AutoShape 229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84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785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4797" name="AutoShape 23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98" name="AutoShape 233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86" name="Rectangle 234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87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88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89" name="Oval 237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90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91" name="AutoShape 239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92" name="AutoShape 240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93" name="Oval 241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94" name="Oval 242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4795" name="Oval 243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96" name="Rectangle 244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12" name="Freeform 71"/>
          <p:cNvSpPr>
            <a:spLocks/>
          </p:cNvSpPr>
          <p:nvPr/>
        </p:nvSpPr>
        <p:spPr bwMode="auto">
          <a:xfrm>
            <a:off x="5038725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3" name="Line 77"/>
          <p:cNvSpPr>
            <a:spLocks noChangeShapeType="1"/>
          </p:cNvSpPr>
          <p:nvPr/>
        </p:nvSpPr>
        <p:spPr bwMode="auto">
          <a:xfrm flipH="1">
            <a:off x="5487988" y="4702175"/>
            <a:ext cx="8556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4" name="Line 78"/>
          <p:cNvSpPr>
            <a:spLocks noChangeShapeType="1"/>
          </p:cNvSpPr>
          <p:nvPr/>
        </p:nvSpPr>
        <p:spPr bwMode="auto">
          <a:xfrm flipH="1">
            <a:off x="5997575" y="4749800"/>
            <a:ext cx="563563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5" name="Line 79"/>
          <p:cNvSpPr>
            <a:spLocks noChangeShapeType="1"/>
          </p:cNvSpPr>
          <p:nvPr/>
        </p:nvSpPr>
        <p:spPr bwMode="auto">
          <a:xfrm flipH="1">
            <a:off x="6535738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6" name="Line 80"/>
          <p:cNvSpPr>
            <a:spLocks noChangeShapeType="1"/>
          </p:cNvSpPr>
          <p:nvPr/>
        </p:nvSpPr>
        <p:spPr bwMode="auto">
          <a:xfrm>
            <a:off x="6902450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7" name="Text Box 97"/>
          <p:cNvSpPr txBox="1">
            <a:spLocks noChangeArrowheads="1"/>
          </p:cNvSpPr>
          <p:nvPr/>
        </p:nvSpPr>
        <p:spPr bwMode="auto">
          <a:xfrm>
            <a:off x="5065713" y="4279900"/>
            <a:ext cx="11985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14718" name="Text Box 98"/>
          <p:cNvSpPr txBox="1">
            <a:spLocks noChangeArrowheads="1"/>
          </p:cNvSpPr>
          <p:nvPr/>
        </p:nvSpPr>
        <p:spPr bwMode="auto">
          <a:xfrm>
            <a:off x="7073900" y="4660900"/>
            <a:ext cx="1290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14719" name="Group 120"/>
          <p:cNvGrpSpPr>
            <a:grpSpLocks/>
          </p:cNvGrpSpPr>
          <p:nvPr/>
        </p:nvGrpSpPr>
        <p:grpSpPr bwMode="auto">
          <a:xfrm>
            <a:off x="6261100" y="4460875"/>
            <a:ext cx="881063" cy="307975"/>
            <a:chOff x="2356" y="1300"/>
            <a:chExt cx="555" cy="194"/>
          </a:xfrm>
        </p:grpSpPr>
        <p:sp>
          <p:nvSpPr>
            <p:cNvPr id="1147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47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47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4768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4771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2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69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70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720" name="Group 172"/>
          <p:cNvGrpSpPr>
            <a:grpSpLocks/>
          </p:cNvGrpSpPr>
          <p:nvPr/>
        </p:nvGrpSpPr>
        <p:grpSpPr bwMode="auto">
          <a:xfrm>
            <a:off x="5175250" y="5070475"/>
            <a:ext cx="525463" cy="557213"/>
            <a:chOff x="-44" y="1473"/>
            <a:chExt cx="981" cy="1105"/>
          </a:xfrm>
        </p:grpSpPr>
        <p:pic>
          <p:nvPicPr>
            <p:cNvPr id="114763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4764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4721" name="Group 340"/>
          <p:cNvGrpSpPr>
            <a:grpSpLocks/>
          </p:cNvGrpSpPr>
          <p:nvPr/>
        </p:nvGrpSpPr>
        <p:grpSpPr bwMode="auto">
          <a:xfrm>
            <a:off x="5686425" y="5092700"/>
            <a:ext cx="525463" cy="557213"/>
            <a:chOff x="-44" y="1473"/>
            <a:chExt cx="981" cy="1105"/>
          </a:xfrm>
        </p:grpSpPr>
        <p:pic>
          <p:nvPicPr>
            <p:cNvPr id="114761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4762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4722" name="Group 343"/>
          <p:cNvGrpSpPr>
            <a:grpSpLocks/>
          </p:cNvGrpSpPr>
          <p:nvPr/>
        </p:nvGrpSpPr>
        <p:grpSpPr bwMode="auto">
          <a:xfrm>
            <a:off x="6210300" y="5081588"/>
            <a:ext cx="525463" cy="557212"/>
            <a:chOff x="-44" y="1473"/>
            <a:chExt cx="981" cy="1105"/>
          </a:xfrm>
        </p:grpSpPr>
        <p:pic>
          <p:nvPicPr>
            <p:cNvPr id="114759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4760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0509" name="Group 308"/>
          <p:cNvGrpSpPr>
            <a:grpSpLocks/>
          </p:cNvGrpSpPr>
          <p:nvPr/>
        </p:nvGrpSpPr>
        <p:grpSpPr bwMode="auto">
          <a:xfrm>
            <a:off x="6826250" y="4941888"/>
            <a:ext cx="1860550" cy="809625"/>
            <a:chOff x="4217" y="3611"/>
            <a:chExt cx="1172" cy="510"/>
          </a:xfrm>
        </p:grpSpPr>
        <p:sp>
          <p:nvSpPr>
            <p:cNvPr id="114757" name="Rectangle 307"/>
            <p:cNvSpPr>
              <a:spLocks noChangeArrowheads="1"/>
            </p:cNvSpPr>
            <p:nvPr/>
          </p:nvSpPr>
          <p:spPr bwMode="auto"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58" name="Text Box 97"/>
            <p:cNvSpPr txBox="1">
              <a:spLocks noChangeArrowheads="1"/>
            </p:cNvSpPr>
            <p:nvPr/>
          </p:nvSpPr>
          <p:spPr bwMode="auto">
            <a:xfrm>
              <a:off x="4561" y="3717"/>
              <a:ext cx="8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local web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cache</a:t>
              </a:r>
            </a:p>
          </p:txBody>
        </p:sp>
      </p:grpSp>
      <p:grpSp>
        <p:nvGrpSpPr>
          <p:cNvPr id="114724" name="Group 307"/>
          <p:cNvGrpSpPr>
            <a:grpSpLocks/>
          </p:cNvGrpSpPr>
          <p:nvPr/>
        </p:nvGrpSpPr>
        <p:grpSpPr bwMode="auto">
          <a:xfrm>
            <a:off x="6891338" y="5027613"/>
            <a:ext cx="377825" cy="576262"/>
            <a:chOff x="4140" y="429"/>
            <a:chExt cx="1425" cy="2396"/>
          </a:xfrm>
        </p:grpSpPr>
        <p:sp>
          <p:nvSpPr>
            <p:cNvPr id="114725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6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7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8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9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30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755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31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32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4753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33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4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35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751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2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36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737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4749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0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38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9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40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41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2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43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4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5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6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4747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8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66" grpId="0"/>
      <p:bldP spid="1495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3993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27DE0E1D-FAD7-40F6-BF34-2BD5F4B5E9E9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39939" name="Group 1037"/>
          <p:cNvGrpSpPr>
            <a:grpSpLocks/>
          </p:cNvGrpSpPr>
          <p:nvPr/>
        </p:nvGrpSpPr>
        <p:grpSpPr bwMode="auto">
          <a:xfrm>
            <a:off x="5124450" y="1257300"/>
            <a:ext cx="3540125" cy="4545013"/>
            <a:chOff x="3277" y="974"/>
            <a:chExt cx="2230" cy="2863"/>
          </a:xfrm>
        </p:grpSpPr>
        <p:sp>
          <p:nvSpPr>
            <p:cNvPr id="39972" name="Freeform 1038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73" name="Group 1039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0348" name="Rectangle 1040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49" name="AutoShape 1041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39974" name="Freeform 1042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1043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044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045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047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1048"/>
            <p:cNvSpPr>
              <a:spLocks noChangeShapeType="1"/>
            </p:cNvSpPr>
            <p:nvPr/>
          </p:nvSpPr>
          <p:spPr bwMode="auto">
            <a:xfrm flipV="1">
              <a:off x="3680" y="3155"/>
              <a:ext cx="248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1051"/>
            <p:cNvSpPr>
              <a:spLocks noChangeShapeType="1"/>
            </p:cNvSpPr>
            <p:nvPr/>
          </p:nvSpPr>
          <p:spPr bwMode="auto">
            <a:xfrm flipH="1">
              <a:off x="3948" y="3208"/>
              <a:ext cx="96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1052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1053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1054"/>
            <p:cNvSpPr>
              <a:spLocks noChangeShapeType="1"/>
            </p:cNvSpPr>
            <p:nvPr/>
          </p:nvSpPr>
          <p:spPr bwMode="auto">
            <a:xfrm>
              <a:off x="3898" y="3025"/>
              <a:ext cx="56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Line 1055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Line 1056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86" name="Group 1057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40346" name="Picture 10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347" name="Picture 1059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9987" name="Freeform 1060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Freeform 1061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1062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1063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1064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1065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1066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1067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1068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1069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7" name="Line 1070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8" name="Line 1071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9" name="Line 1072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0" name="Line 1073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1" name="Line 1074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2" name="Line 1075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3" name="Line 1076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4" name="Line 1077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5" name="Line 1078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06" name="Group 1079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40329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30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31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32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33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34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35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36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37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38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39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40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41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42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43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344" name="Oval 1095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0345" name="Picture 1096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0007" name="Group 1097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0320" name="Line 1098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21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322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323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0324" name="Group 1102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40327" name="Freeform 11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28" name="Freeform 11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325" name="Line 1105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26" name="Line 1106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08" name="Group 1107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4031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31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31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0315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318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19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316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17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09" name="Group 1116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4030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30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30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0307" name="Group 11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310" name="Freeform 11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11" name="Freeform 11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308" name="Line 11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09" name="Line 11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10" name="Group 1125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4029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9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9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0299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302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03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300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01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11" name="Group 1134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4028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8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9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0291" name="Group 11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94" name="Freeform 11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95" name="Freeform 11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292" name="Line 11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93" name="Line 11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12" name="Group 1143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4028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8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8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0283" name="Group 11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86" name="Freeform 11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87" name="Freeform 11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284" name="Line 11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85" name="Line 11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13" name="Line 1152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14" name="Group 1153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4027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7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7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0275" name="Group 11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78" name="Freeform 11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79" name="Freeform 11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276" name="Line 11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7" name="Line 11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15" name="Group 1162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026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6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6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0267" name="Group 116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70" name="Freeform 116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71" name="Freeform 116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268" name="Line 116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9" name="Line 117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16" name="Group 1171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402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0259" name="Group 11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62" name="Freeform 11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63" name="Freeform 11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260" name="Line 11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1" name="Line 11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17" name="Group 1180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402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0251" name="Group 11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54" name="Freeform 11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55" name="Freeform 11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252" name="Line 11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53" name="Line 11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18" name="Group 1189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402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0243" name="Group 11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46" name="Freeform 11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47" name="Freeform 11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244" name="Line 11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45" name="Line 11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19" name="Group 1198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402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02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0235" name="Group 12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0238" name="Freeform 12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39" name="Freeform 12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236" name="Line 12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37" name="Line 12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20" name="Group 1207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40218" name="Group 120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0220" name="Freeform 120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21" name="Freeform 121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22" name="Freeform 121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23" name="Freeform 121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24" name="Freeform 121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25" name="Freeform 121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26" name="Freeform 121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27" name="Freeform 121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28" name="Freeform 121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29" name="Freeform 121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30" name="Freeform 121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31" name="Freeform 122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40219" name="Picture 122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0021" name="Group 1222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40204" name="Group 122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0206" name="Freeform 122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07" name="Freeform 122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08" name="Freeform 122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09" name="Freeform 122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10" name="Freeform 122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11" name="Freeform 122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12" name="Freeform 123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13" name="Freeform 123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14" name="Freeform 123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15" name="Freeform 123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16" name="Freeform 123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17" name="Freeform 123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40205" name="Picture 123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0022" name="Line 1237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23" name="Group 1238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40202" name="Picture 12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203" name="Freeform 124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0024" name="Group 1241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40200" name="Picture 12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201" name="Freeform 12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0025" name="Group 1244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40198" name="Picture 12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199" name="Freeform 12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0026" name="Group 1247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40196" name="Picture 12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197" name="Freeform 12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0027" name="Picture 1250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0028" name="Group 1251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40194" name="Picture 1252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195" name="Picture 1253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0029" name="Group 1254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40162" name="Freeform 125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3" name="Rectangle 125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64" name="Freeform 125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5" name="Freeform 125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6" name="Rectangle 125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167" name="Group 126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0192" name="AutoShape 126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93" name="AutoShape 126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68" name="Rectangle 126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169" name="Group 126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0190" name="AutoShape 126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91" name="AutoShape 126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70" name="Rectangle 126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71" name="Rectangle 126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172" name="Group 126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0188" name="AutoShape 127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89" name="AutoShape 127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73" name="Freeform 127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174" name="Group 127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186" name="AutoShape 127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87" name="AutoShape 127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75" name="Rectangle 127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76" name="Freeform 127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7" name="Freeform 127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78" name="Oval 127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79" name="Freeform 128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80" name="AutoShape 128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81" name="AutoShape 128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82" name="Oval 128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83" name="Oval 128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40184" name="Oval 128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85" name="Rectangle 128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030" name="Group 1287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0130" name="Freeform 128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1" name="Rectangle 128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2" name="Freeform 129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3" name="Freeform 129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4" name="Rectangle 129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135" name="Group 129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0160" name="AutoShape 129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61" name="AutoShape 129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36" name="Rectangle 129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137" name="Group 129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0158" name="AutoShape 129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59" name="AutoShape 129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38" name="Rectangle 130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9" name="Rectangle 130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140" name="Group 130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0156" name="AutoShape 130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57" name="AutoShape 130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41" name="Freeform 130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142" name="Group 130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154" name="AutoShape 130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55" name="AutoShape 130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143" name="Rectangle 130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4" name="Freeform 131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5" name="Freeform 131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6" name="Oval 131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7" name="Freeform 131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8" name="AutoShape 131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9" name="AutoShape 131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50" name="Oval 131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51" name="Oval 131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40152" name="Oval 131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53" name="Rectangle 131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031" name="Group 1320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40107" name="Picture 1321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108" name="Picture 1322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109" name="Freeform 132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0110" name="Picture 1324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111" name="Freeform 132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2" name="Freeform 132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3" name="Freeform 132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4" name="Freeform 132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5" name="Freeform 132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6" name="Freeform 133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117" name="Group 133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0124" name="Freeform 133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25" name="Freeform 133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26" name="Freeform 133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27" name="Freeform 133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28" name="Freeform 133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29" name="Freeform 133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18" name="Freeform 133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9" name="Freeform 133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0" name="Freeform 134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1" name="Freeform 134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2" name="Freeform 134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3" name="Freeform 134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32" name="Group 1344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40084" name="Picture 1345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085" name="Picture 1346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86" name="Freeform 134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0087" name="Picture 1348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88" name="Freeform 134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9" name="Freeform 135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0" name="Freeform 135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1" name="Freeform 135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2" name="Freeform 135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3" name="Freeform 135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094" name="Group 135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0101" name="Freeform 135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02" name="Freeform 135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03" name="Freeform 135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04" name="Freeform 135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05" name="Freeform 136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06" name="Freeform 136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095" name="Freeform 136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6" name="Freeform 136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7" name="Freeform 136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8" name="Freeform 136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9" name="Freeform 136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0" name="Freeform 136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33" name="Group 1368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40061" name="Picture 1369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062" name="Picture 1370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63" name="Freeform 137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0064" name="Picture 1372" descr="screen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65" name="Freeform 137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6" name="Freeform 137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7" name="Freeform 137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8" name="Freeform 137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9" name="Freeform 137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0" name="Freeform 137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071" name="Group 137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0078" name="Freeform 138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79" name="Freeform 138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80" name="Freeform 138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81" name="Freeform 138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82" name="Freeform 138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83" name="Freeform 138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072" name="Freeform 138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3" name="Freeform 138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4" name="Freeform 138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5" name="Freeform 138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6" name="Freeform 139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7" name="Freeform 139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34" name="Group 1392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40059" name="Picture 13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60" name="Freeform 13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0035" name="Group 1395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40036" name="Picture 1396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037" name="Picture 1397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38" name="Freeform 13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0039" name="Picture 1399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40" name="Freeform 14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1" name="Freeform 14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2" name="Freeform 14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3" name="Freeform 14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4" name="Freeform 14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5" name="Freeform 14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046" name="Group 14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0053" name="Freeform 14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4" name="Freeform 14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5" name="Freeform 14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6" name="Freeform 14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7" name="Freeform 14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8" name="Freeform 14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047" name="Freeform 14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8" name="Freeform 14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49" name="Freeform 14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0" name="Freeform 14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1" name="Freeform 14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2" name="Freeform 14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729" name="Line 913"/>
          <p:cNvSpPr>
            <a:spLocks noChangeShapeType="1"/>
          </p:cNvSpPr>
          <p:nvPr/>
        </p:nvSpPr>
        <p:spPr bwMode="auto">
          <a:xfrm>
            <a:off x="6850063" y="3786188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9941" name="Picture 616" descr="underline_base"/>
          <p:cNvPicPr>
            <a:picLocks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17513" y="76676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727" name="Line 911"/>
          <p:cNvSpPr>
            <a:spLocks noChangeShapeType="1"/>
          </p:cNvSpPr>
          <p:nvPr/>
        </p:nvSpPr>
        <p:spPr bwMode="auto">
          <a:xfrm>
            <a:off x="6945313" y="660400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5275" y="0"/>
            <a:ext cx="8382000" cy="1041400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Creating a network app</a:t>
            </a:r>
          </a:p>
        </p:txBody>
      </p:sp>
      <p:sp>
        <p:nvSpPr>
          <p:cNvPr id="399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7838" y="1206500"/>
            <a:ext cx="4449067" cy="5114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write programs that:</a:t>
            </a:r>
          </a:p>
          <a:p>
            <a:r>
              <a:rPr lang="en-US" sz="2400" dirty="0" smtClean="0">
                <a:ea typeface="ＭＳ Ｐゴシック" pitchFamily="34" charset="-128"/>
              </a:rPr>
              <a:t>run on (different) </a:t>
            </a:r>
            <a:r>
              <a:rPr lang="en-US" sz="2400" i="1" dirty="0" smtClean="0">
                <a:ea typeface="ＭＳ Ｐゴシック" pitchFamily="34" charset="-128"/>
              </a:rPr>
              <a:t>end systems</a:t>
            </a:r>
          </a:p>
          <a:p>
            <a:r>
              <a:rPr lang="en-US" sz="2400" dirty="0" smtClean="0">
                <a:ea typeface="ＭＳ Ｐゴシック" pitchFamily="34" charset="-128"/>
              </a:rPr>
              <a:t>communicate over network</a:t>
            </a:r>
          </a:p>
          <a:p>
            <a:r>
              <a:rPr lang="en-US" sz="2400" dirty="0" smtClean="0">
                <a:ea typeface="ＭＳ Ｐゴシック" pitchFamily="34" charset="-128"/>
              </a:rPr>
              <a:t>e.g., web server software communicates with browser software</a:t>
            </a:r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no need to write software for network-core devices</a:t>
            </a:r>
          </a:p>
          <a:p>
            <a:r>
              <a:rPr lang="en-US" sz="2400" dirty="0" smtClean="0">
                <a:ea typeface="ＭＳ Ｐゴシック" pitchFamily="34" charset="-128"/>
              </a:rPr>
              <a:t>network-core devices do not run user applications </a:t>
            </a:r>
          </a:p>
          <a:p>
            <a:r>
              <a:rPr lang="en-US" sz="2400" dirty="0" smtClean="0">
                <a:ea typeface="ＭＳ Ｐゴシック" pitchFamily="34" charset="-128"/>
              </a:rPr>
              <a:t>applications on end systems  allows for rapid app development, propagation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grpSp>
        <p:nvGrpSpPr>
          <p:cNvPr id="35725" name="Group 618"/>
          <p:cNvGrpSpPr>
            <a:grpSpLocks/>
          </p:cNvGrpSpPr>
          <p:nvPr/>
        </p:nvGrpSpPr>
        <p:grpSpPr bwMode="auto">
          <a:xfrm>
            <a:off x="5857875" y="503238"/>
            <a:ext cx="1044575" cy="965200"/>
            <a:chOff x="4047" y="420"/>
            <a:chExt cx="658" cy="608"/>
          </a:xfrm>
        </p:grpSpPr>
        <p:sp>
          <p:nvSpPr>
            <p:cNvPr id="39964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65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66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67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chemeClr val="bg1"/>
                  </a:solidFill>
                </a:rPr>
                <a:t>application</a:t>
              </a:r>
              <a:endParaRPr lang="en-US" sz="10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39968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26" name="Group 619"/>
          <p:cNvGrpSpPr>
            <a:grpSpLocks/>
          </p:cNvGrpSpPr>
          <p:nvPr/>
        </p:nvGrpSpPr>
        <p:grpSpPr bwMode="auto">
          <a:xfrm>
            <a:off x="7956550" y="4087813"/>
            <a:ext cx="1044575" cy="965200"/>
            <a:chOff x="4047" y="420"/>
            <a:chExt cx="658" cy="608"/>
          </a:xfrm>
        </p:grpSpPr>
        <p:sp>
          <p:nvSpPr>
            <p:cNvPr id="39956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57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58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59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chemeClr val="bg1"/>
                  </a:solidFill>
                </a:rPr>
                <a:t>application</a:t>
              </a:r>
              <a:endParaRPr lang="en-US" sz="10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39960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28" name="Group 628"/>
          <p:cNvGrpSpPr>
            <a:grpSpLocks/>
          </p:cNvGrpSpPr>
          <p:nvPr/>
        </p:nvGrpSpPr>
        <p:grpSpPr bwMode="auto">
          <a:xfrm>
            <a:off x="5815013" y="3651250"/>
            <a:ext cx="1044575" cy="965200"/>
            <a:chOff x="4047" y="420"/>
            <a:chExt cx="658" cy="608"/>
          </a:xfrm>
        </p:grpSpPr>
        <p:sp>
          <p:nvSpPr>
            <p:cNvPr id="39948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49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50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951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chemeClr val="bg1"/>
                  </a:solidFill>
                </a:rPr>
                <a:t>application</a:t>
              </a:r>
              <a:endParaRPr lang="en-US" sz="10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39952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29" grpId="0" animBg="1"/>
      <p:bldP spid="357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198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043694C6-B660-4ACE-AE37-C18A559A0B4E}" type="slidenum">
              <a:rPr lang="en-US"/>
              <a:pPr/>
              <a:t>6</a:t>
            </a:fld>
            <a:endParaRPr lang="en-US"/>
          </a:p>
        </p:txBody>
      </p:sp>
      <p:pic>
        <p:nvPicPr>
          <p:cNvPr id="41987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" y="960438"/>
            <a:ext cx="5942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1030287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architectures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000099"/>
                </a:solidFill>
                <a:ea typeface="ＭＳ Ｐゴシック" pitchFamily="34" charset="-128"/>
              </a:rPr>
              <a:t>possible structure of applications:</a:t>
            </a:r>
          </a:p>
          <a:p>
            <a:r>
              <a:rPr lang="en-US" smtClean="0">
                <a:ea typeface="ＭＳ Ｐゴシック" pitchFamily="34" charset="-128"/>
              </a:rPr>
              <a:t>client-server</a:t>
            </a:r>
          </a:p>
          <a:p>
            <a:r>
              <a:rPr lang="en-US" smtClean="0">
                <a:ea typeface="ＭＳ Ｐゴシック" pitchFamily="34" charset="-128"/>
              </a:rPr>
              <a:t>peer-to-peer (P2P)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403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729E34F8-BD35-49CD-9477-E63B7382AE8C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44035" name="Group 582"/>
          <p:cNvGrpSpPr>
            <a:grpSpLocks/>
          </p:cNvGrpSpPr>
          <p:nvPr/>
        </p:nvGrpSpPr>
        <p:grpSpPr bwMode="auto">
          <a:xfrm>
            <a:off x="542925" y="1492250"/>
            <a:ext cx="3540125" cy="4545013"/>
            <a:chOff x="3277" y="974"/>
            <a:chExt cx="2230" cy="2863"/>
          </a:xfrm>
        </p:grpSpPr>
        <p:sp>
          <p:nvSpPr>
            <p:cNvPr id="44042" name="Freeform 583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43" name="Group 584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4417" name="Rectangle 58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18" name="AutoShape 58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4044" name="Freeform 587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588"/>
            <p:cNvSpPr>
              <a:spLocks noChangeShapeType="1"/>
            </p:cNvSpPr>
            <p:nvPr/>
          </p:nvSpPr>
          <p:spPr bwMode="auto">
            <a:xfrm rot="16200000" flipV="1">
              <a:off x="4915" y="3313"/>
              <a:ext cx="285" cy="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589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Line 590"/>
            <p:cNvSpPr>
              <a:spLocks noChangeShapeType="1"/>
            </p:cNvSpPr>
            <p:nvPr/>
          </p:nvSpPr>
          <p:spPr bwMode="auto">
            <a:xfrm rot="16200000" flipH="1">
              <a:off x="5116" y="3190"/>
              <a:ext cx="96" cy="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Line 592"/>
            <p:cNvSpPr>
              <a:spLocks noChangeShapeType="1"/>
            </p:cNvSpPr>
            <p:nvPr/>
          </p:nvSpPr>
          <p:spPr bwMode="auto">
            <a:xfrm>
              <a:off x="3843" y="3009"/>
              <a:ext cx="94" cy="10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Line 593"/>
            <p:cNvSpPr>
              <a:spLocks noChangeShapeType="1"/>
            </p:cNvSpPr>
            <p:nvPr/>
          </p:nvSpPr>
          <p:spPr bwMode="auto">
            <a:xfrm flipV="1">
              <a:off x="3680" y="3150"/>
              <a:ext cx="261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Line 596"/>
            <p:cNvSpPr>
              <a:spLocks noChangeShapeType="1"/>
            </p:cNvSpPr>
            <p:nvPr/>
          </p:nvSpPr>
          <p:spPr bwMode="auto">
            <a:xfrm flipH="1">
              <a:off x="3948" y="3209"/>
              <a:ext cx="98" cy="1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Line 597"/>
            <p:cNvSpPr>
              <a:spLocks noChangeShapeType="1"/>
            </p:cNvSpPr>
            <p:nvPr/>
          </p:nvSpPr>
          <p:spPr bwMode="auto">
            <a:xfrm flipH="1" flipV="1">
              <a:off x="4132" y="3213"/>
              <a:ext cx="65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Line 598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Line 600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Line 601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55" name="Group 602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44415" name="Picture 603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416" name="Picture 604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4056" name="Freeform 605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Freeform 606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Line 607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Line 608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Line 609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Line 610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Line 611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Line 612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Line 613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Line 614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Line 615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Line 616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Line 617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Line 618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619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Line 620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Line 621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Line 622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Line 623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75" name="Group 624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44398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399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0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1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2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3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4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5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6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7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8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09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10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11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12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13" name="Oval 640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4414" name="Picture 641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076" name="Group 642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389" name="Line 643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90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91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92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393" name="Group 647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44396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97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94" name="Line 650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95" name="Line 651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77" name="Group 652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4438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8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8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384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87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88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85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6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78" name="Group 661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443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376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79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80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77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78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79" name="Group 670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4436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6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6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368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71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72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69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70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0" name="Group 679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4435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5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5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360" name="Group 68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63" name="Freeform 68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64" name="Freeform 68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61" name="Line 68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62" name="Line 68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1" name="Group 688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443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352" name="Group 69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55" name="Freeform 69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6" name="Freeform 69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53" name="Line 69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54" name="Line 69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82" name="Line 697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83" name="Group 698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443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344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47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8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45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46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4" name="Group 7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43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336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39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0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37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38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5" name="Group 716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443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328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31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32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29" name="Line 7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30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6" name="Group 725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443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320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23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24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21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22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7" name="Group 734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443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312" name="Group 7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15" name="Freeform 7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16" name="Freeform 7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13" name="Line 7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14" name="Line 7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8" name="Group 743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443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43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4304" name="Group 7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307" name="Freeform 7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08" name="Freeform 7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05" name="Line 7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06" name="Line 7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89" name="Group 752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44287" name="Group 75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4289" name="Freeform 75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0" name="Freeform 75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1" name="Freeform 75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2" name="Freeform 75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3" name="Freeform 75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4" name="Freeform 75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5" name="Freeform 76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6" name="Freeform 76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7" name="Freeform 76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8" name="Freeform 76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99" name="Freeform 76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00" name="Freeform 76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44288" name="Picture 76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090" name="Group 767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44273" name="Group 76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4275" name="Freeform 76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76" name="Freeform 77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77" name="Freeform 77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78" name="Freeform 77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79" name="Freeform 77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0" name="Freeform 77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1" name="Freeform 77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2" name="Freeform 77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3" name="Freeform 77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4" name="Freeform 77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5" name="Freeform 77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86" name="Freeform 78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44274" name="Picture 78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4091" name="Line 782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92" name="Group 783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44271" name="Picture 78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272" name="Freeform 78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4093" name="Group 786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44269" name="Picture 78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270" name="Freeform 78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4094" name="Group 789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44267" name="Picture 7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268" name="Freeform 79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4095" name="Group 792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44265" name="Picture 7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266" name="Freeform 7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4096" name="Picture 795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4097" name="Group 796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44263" name="Picture 797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264" name="Picture 798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098" name="Group 799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44231" name="Freeform 8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2" name="Rectangle 801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3" name="Freeform 8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4" name="Freeform 8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5" name="Rectangle 804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236" name="Group 8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261" name="AutoShape 806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2" name="AutoShape 807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37" name="Rectangle 808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238" name="Group 8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259" name="AutoShape 810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0" name="AutoShape 811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39" name="Rectangle 812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0" name="Rectangle 813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241" name="Group 8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4257" name="AutoShape 815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58" name="AutoShape 816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42" name="Freeform 8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43" name="Group 8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4255" name="AutoShape 819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56" name="AutoShape 820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44" name="Rectangle 821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5" name="Freeform 8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46" name="Freeform 8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47" name="Oval 824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8" name="Freeform 8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49" name="AutoShape 826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0" name="AutoShape 827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1" name="Oval 828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2" name="Oval 829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44253" name="Oval 830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4" name="Rectangle 831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099" name="Group 832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4199" name="Freeform 8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0" name="Rectangle 834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1" name="Freeform 8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2" name="Freeform 8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3" name="Rectangle 837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204" name="Group 8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229" name="AutoShape 83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30" name="AutoShape 840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05" name="Rectangle 841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206" name="Group 8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227" name="AutoShape 843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28" name="AutoShape 844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07" name="Rectangle 845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8" name="Rectangle 846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209" name="Group 8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4225" name="AutoShape 848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26" name="AutoShape 849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10" name="Freeform 8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11" name="Group 8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4223" name="AutoShape 85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24" name="AutoShape 853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12" name="Rectangle 854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3" name="Freeform 8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4" name="Freeform 8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5" name="Oval 857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6" name="Freeform 8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7" name="AutoShape 859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8" name="AutoShape 860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9" name="Oval 86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0" name="Oval 862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44221" name="Oval 863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2" name="Rectangle 864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100" name="Group 865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44176" name="Picture 866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177" name="Picture 867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78" name="Freeform 86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4179" name="Picture 869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80" name="Freeform 87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1" name="Freeform 87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2" name="Freeform 87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3" name="Freeform 87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4" name="Freeform 87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5" name="Freeform 87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86" name="Group 87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93" name="Freeform 87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4" name="Freeform 87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5" name="Freeform 87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6" name="Freeform 88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7" name="Freeform 88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8" name="Freeform 88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187" name="Freeform 88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8" name="Freeform 88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9" name="Freeform 88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0" name="Freeform 88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1" name="Freeform 88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2" name="Freeform 88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01" name="Group 889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44153" name="Picture 890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154" name="Picture 891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55" name="Freeform 89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4156" name="Picture 893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57" name="Freeform 89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8" name="Freeform 89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9" name="Freeform 89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0" name="Freeform 89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1" name="Freeform 89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2" name="Freeform 89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63" name="Group 90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70" name="Freeform 90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71" name="Freeform 90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72" name="Freeform 90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73" name="Freeform 90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74" name="Freeform 90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75" name="Freeform 90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164" name="Freeform 90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5" name="Freeform 90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6" name="Freeform 90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7" name="Freeform 91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8" name="Freeform 91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9" name="Freeform 91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02" name="Group 913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44130" name="Picture 914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131" name="Picture 915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32" name="Freeform 91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4133" name="Picture 917" descr="screen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34" name="Freeform 91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5" name="Freeform 91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6" name="Freeform 92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7" name="Freeform 92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8" name="Freeform 92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9" name="Freeform 92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40" name="Group 92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47" name="Freeform 92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8" name="Freeform 92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9" name="Freeform 92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50" name="Freeform 92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51" name="Freeform 92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52" name="Freeform 93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141" name="Freeform 93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2" name="Freeform 93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3" name="Freeform 93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4" name="Freeform 93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5" name="Freeform 93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6" name="Freeform 93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03" name="Group 937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44128" name="Picture 9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29" name="Freeform 93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4104" name="Group 940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44105" name="Picture 941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106" name="Picture 942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07" name="Freeform 94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4108" name="Picture 944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09" name="Freeform 94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0" name="Freeform 94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1" name="Freeform 94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2" name="Freeform 94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3" name="Freeform 94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4" name="Freeform 95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15" name="Group 95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4122" name="Freeform 95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3" name="Freeform 95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4" name="Freeform 95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5" name="Freeform 95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6" name="Freeform 95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27" name="Freeform 95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116" name="Freeform 95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7" name="Freeform 95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8" name="Freeform 96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9" name="Freeform 96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0" name="Freeform 96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1" name="Freeform 96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84150"/>
            <a:ext cx="7772400" cy="852488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Client-server architecture</a:t>
            </a:r>
          </a:p>
        </p:txBody>
      </p:sp>
      <p:sp>
        <p:nvSpPr>
          <p:cNvPr id="44037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416050"/>
            <a:ext cx="41433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server: </a:t>
            </a:r>
          </a:p>
          <a:p>
            <a:r>
              <a:rPr lang="en-US" sz="2400" smtClean="0">
                <a:ea typeface="ＭＳ Ｐゴシック" pitchFamily="34" charset="-128"/>
              </a:rPr>
              <a:t>always-on host</a:t>
            </a:r>
          </a:p>
          <a:p>
            <a:r>
              <a:rPr lang="en-US" sz="2400" smtClean="0">
                <a:ea typeface="ＭＳ Ｐゴシック" pitchFamily="34" charset="-128"/>
              </a:rPr>
              <a:t>permanent IP address</a:t>
            </a:r>
          </a:p>
          <a:p>
            <a:r>
              <a:rPr lang="en-US" sz="2400" smtClean="0">
                <a:ea typeface="ＭＳ Ｐゴシック" pitchFamily="34" charset="-128"/>
              </a:rPr>
              <a:t>data centers for scaling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clients:</a:t>
            </a:r>
          </a:p>
          <a:p>
            <a:r>
              <a:rPr lang="en-US" sz="2400" smtClean="0">
                <a:ea typeface="ＭＳ Ｐゴシック" pitchFamily="34" charset="-128"/>
              </a:rPr>
              <a:t>communicate with server</a:t>
            </a:r>
          </a:p>
          <a:p>
            <a:r>
              <a:rPr lang="en-US" sz="2400" smtClean="0">
                <a:ea typeface="ＭＳ Ｐゴシック" pitchFamily="34" charset="-128"/>
              </a:rPr>
              <a:t>may be intermittently connected</a:t>
            </a:r>
          </a:p>
          <a:p>
            <a:r>
              <a:rPr lang="en-US" sz="2400" smtClean="0">
                <a:ea typeface="ＭＳ Ｐゴシック" pitchFamily="34" charset="-128"/>
              </a:rPr>
              <a:t>may have dynamic IP addresses</a:t>
            </a:r>
          </a:p>
          <a:p>
            <a:r>
              <a:rPr lang="en-US" sz="2400" smtClean="0">
                <a:ea typeface="ＭＳ Ｐゴシック" pitchFamily="34" charset="-128"/>
              </a:rPr>
              <a:t>do not communicate directly with each other</a:t>
            </a:r>
          </a:p>
        </p:txBody>
      </p:sp>
      <p:pic>
        <p:nvPicPr>
          <p:cNvPr id="44038" name="Picture 351" descr="underline_base"/>
          <p:cNvPicPr>
            <a:picLocks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68300" y="842963"/>
            <a:ext cx="60579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Line 913"/>
          <p:cNvSpPr>
            <a:spLocks noChangeShapeType="1"/>
          </p:cNvSpPr>
          <p:nvPr/>
        </p:nvSpPr>
        <p:spPr bwMode="auto">
          <a:xfrm>
            <a:off x="1249363" y="3235325"/>
            <a:ext cx="2006600" cy="19780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0" name="Line 800"/>
          <p:cNvSpPr>
            <a:spLocks noChangeShapeType="1"/>
          </p:cNvSpPr>
          <p:nvPr/>
        </p:nvSpPr>
        <p:spPr bwMode="auto">
          <a:xfrm>
            <a:off x="2211388" y="1844675"/>
            <a:ext cx="1481137" cy="310991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Text Box 803"/>
          <p:cNvSpPr txBox="1">
            <a:spLocks noChangeArrowheads="1"/>
          </p:cNvSpPr>
          <p:nvPr/>
        </p:nvSpPr>
        <p:spPr bwMode="auto">
          <a:xfrm>
            <a:off x="254000" y="4067175"/>
            <a:ext cx="155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client/server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608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2AFB037E-71CF-404B-A6D0-2C723D89EABD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46083" name="Group 566"/>
          <p:cNvGrpSpPr>
            <a:grpSpLocks/>
          </p:cNvGrpSpPr>
          <p:nvPr/>
        </p:nvGrpSpPr>
        <p:grpSpPr bwMode="auto">
          <a:xfrm>
            <a:off x="5202238" y="1546225"/>
            <a:ext cx="3540125" cy="4545013"/>
            <a:chOff x="3277" y="974"/>
            <a:chExt cx="2230" cy="2863"/>
          </a:xfrm>
        </p:grpSpPr>
        <p:sp>
          <p:nvSpPr>
            <p:cNvPr id="46091" name="Freeform 567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092" name="Group 568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6466" name="Rectangle 56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67" name="AutoShape 57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6093" name="Freeform 571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572"/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Line 573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Line 574"/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Line 576"/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577"/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580"/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581"/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582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584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585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04" name="Group 586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46464" name="Picture 587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465" name="Picture 588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105" name="Freeform 589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590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591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592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Line 593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Line 594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595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596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Line 597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598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599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600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Line 601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Line 602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Line 603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Line 604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Line 605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606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Line 607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24" name="Group 608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46447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48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49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0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1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2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3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4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5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6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7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8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59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0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1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462" name="Oval 624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6463" name="Picture 625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125" name="Group 626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6438" name="Line 627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39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40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41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6442" name="Group 631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46445" name="Freeform 6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46" name="Freeform 6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443" name="Line 634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44" name="Line 635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6" name="Group 636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4643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3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3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6433" name="Group 64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36" name="Freeform 6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37" name="Freeform 6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434" name="Line 64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35" name="Line 64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7" name="Group 645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4642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2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2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6425" name="Group 64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28" name="Freeform 6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29" name="Freeform 6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426" name="Line 65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27" name="Line 65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8" name="Group 654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4641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1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1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6417" name="Group 65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20" name="Freeform 6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21" name="Freeform 6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418" name="Line 66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19" name="Line 66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29" name="Group 663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4640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0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0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6409" name="Group 66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12" name="Freeform 6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13" name="Freeform 6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410" name="Line 67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11" name="Line 67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0" name="Group 672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4639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9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40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6401" name="Group 67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404" name="Freeform 6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05" name="Freeform 6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402" name="Line 67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03" name="Line 68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31" name="Line 681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32" name="Group 682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4639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9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9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6393" name="Group 6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96" name="Freeform 6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7" name="Freeform 6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394" name="Line 6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95" name="Line 6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3" name="Group 69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4638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8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8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6385" name="Group 6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88" name="Freeform 6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89" name="Freeform 6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386" name="Line 6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87" name="Line 6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4" name="Group 700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4637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7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7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6377" name="Group 7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80" name="Freeform 7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81" name="Freeform 7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378" name="Line 7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9" name="Line 7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5" name="Group 709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4636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6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6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6369" name="Group 71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72" name="Freeform 7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73" name="Freeform 7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370" name="Line 71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1" name="Line 71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6" name="Group 718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4635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5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6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6361" name="Group 72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64" name="Freeform 7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65" name="Freeform 7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362" name="Line 72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63" name="Line 72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7" name="Group 727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4635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5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35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46353" name="Group 73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6356" name="Freeform 7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57" name="Freeform 7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354" name="Line 73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55" name="Line 73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38" name="Group 736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46336" name="Group 737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6338" name="Freeform 738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9" name="Freeform 739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0" name="Freeform 740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1" name="Freeform 741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2" name="Freeform 742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3" name="Freeform 743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4" name="Freeform 744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5" name="Freeform 745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6" name="Freeform 746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7" name="Freeform 747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8" name="Freeform 748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49" name="Freeform 749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46337" name="Picture 750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139" name="Group 751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46322" name="Group 752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46324" name="Freeform 753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25" name="Freeform 754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26" name="Freeform 755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27" name="Freeform 756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28" name="Freeform 757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29" name="Freeform 758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0" name="Freeform 759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1" name="Freeform 760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2" name="Freeform 761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3" name="Freeform 762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4" name="Freeform 763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35" name="Freeform 764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46323" name="Picture 765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140" name="Line 766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41" name="Group 767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46320" name="Picture 7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321" name="Freeform 7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142" name="Group 770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46318" name="Picture 7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319" name="Freeform 7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143" name="Group 773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46316" name="Picture 7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317" name="Freeform 7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144" name="Group 776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46314" name="Picture 7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315" name="Freeform 7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6145" name="Picture 779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6146" name="Group 780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46312" name="Picture 781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313" name="Picture 782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147" name="Group 783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46280" name="Freeform 7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1" name="Rectangle 7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2" name="Freeform 7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3" name="Freeform 7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4" name="Rectangle 7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285" name="Group 7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310" name="AutoShape 7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311" name="AutoShape 7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86" name="Rectangle 7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287" name="Group 7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6308" name="AutoShape 7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309" name="AutoShape 7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88" name="Rectangle 7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9" name="Rectangle 7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290" name="Group 7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6306" name="AutoShape 7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307" name="AutoShape 8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91" name="Freeform 8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92" name="Group 8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6304" name="AutoShape 8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305" name="AutoShape 8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93" name="Rectangle 8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4" name="Freeform 8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5" name="Freeform 8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6" name="Oval 8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7" name="Freeform 8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8" name="AutoShape 8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9" name="AutoShape 8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0" name="Oval 8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1" name="Oval 8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46302" name="Oval 8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3" name="Rectangle 8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148" name="Group 816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6248" name="Freeform 81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9" name="Rectangle 818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0" name="Freeform 81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1" name="Freeform 82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2" name="Rectangle 821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253" name="Group 82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278" name="AutoShape 82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79" name="AutoShape 824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54" name="Rectangle 825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255" name="Group 82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6276" name="AutoShape 827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77" name="AutoShape 828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56" name="Rectangle 829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7" name="Rectangle 830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258" name="Group 83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6274" name="AutoShape 832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75" name="AutoShape 833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59" name="Freeform 83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60" name="Group 83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6272" name="AutoShape 83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73" name="AutoShape 837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261" name="Rectangle 838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2" name="Freeform 83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3" name="Freeform 84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4" name="Oval 841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5" name="Freeform 84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6" name="AutoShape 843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7" name="AutoShape 844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8" name="Oval 845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9" name="Oval 846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8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46270" name="Oval 847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71" name="Rectangle 848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149" name="Group 849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46225" name="Picture 850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226" name="Picture 851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227" name="Freeform 85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6228" name="Picture 853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229" name="Freeform 85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0" name="Freeform 85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1" name="Freeform 85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2" name="Freeform 85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3" name="Freeform 85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4" name="Freeform 85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35" name="Group 86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242" name="Freeform 86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43" name="Freeform 86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44" name="Freeform 86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45" name="Freeform 86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46" name="Freeform 86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47" name="Freeform 86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236" name="Freeform 86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7" name="Freeform 86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8" name="Freeform 86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9" name="Freeform 87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0" name="Freeform 87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1" name="Freeform 87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50" name="Group 873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46202" name="Picture 874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203" name="Picture 875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204" name="Freeform 87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6205" name="Picture 877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206" name="Freeform 87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7" name="Freeform 87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8" name="Freeform 88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9" name="Freeform 88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0" name="Freeform 88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1" name="Freeform 88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12" name="Group 88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219" name="Freeform 88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20" name="Freeform 88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21" name="Freeform 88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22" name="Freeform 88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23" name="Freeform 88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24" name="Freeform 89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213" name="Freeform 89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4" name="Freeform 89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5" name="Freeform 89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6" name="Freeform 89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7" name="Freeform 89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8" name="Freeform 89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51" name="Group 897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46179" name="Picture 898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180" name="Picture 899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181" name="Freeform 90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6182" name="Picture 901" descr="screen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183" name="Freeform 90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" name="Freeform 90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5" name="Freeform 90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6" name="Freeform 90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7" name="Freeform 90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8" name="Freeform 90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89" name="Group 90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196" name="Freeform 90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7" name="Freeform 91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8" name="Freeform 91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9" name="Freeform 91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00" name="Freeform 91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01" name="Freeform 91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190" name="Freeform 91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1" name="Freeform 91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2" name="Freeform 91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3" name="Freeform 91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4" name="Freeform 91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5" name="Freeform 92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52" name="Group 921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46177" name="Picture 9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178" name="Freeform 92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153" name="Group 924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46154" name="Picture 925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155" name="Picture 926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156" name="Freeform 92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6157" name="Picture 928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158" name="Freeform 92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9" name="Freeform 93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0" name="Freeform 93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1" name="Freeform 93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2" name="Freeform 93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3" name="Freeform 93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64" name="Group 93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171" name="Freeform 93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72" name="Freeform 93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73" name="Freeform 93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74" name="Freeform 93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75" name="Freeform 94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76" name="Freeform 94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165" name="Freeform 94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6" name="Freeform 94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7" name="Freeform 94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8" name="Freeform 94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9" name="Freeform 94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0" name="Freeform 94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9563" y="228600"/>
            <a:ext cx="7772400" cy="8191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P2P architecture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300163"/>
            <a:ext cx="4049713" cy="5241925"/>
          </a:xfrm>
        </p:spPr>
        <p:txBody>
          <a:bodyPr/>
          <a:lstStyle/>
          <a:p>
            <a:r>
              <a:rPr lang="en-US" sz="2400" i="1" smtClean="0">
                <a:ea typeface="ＭＳ Ｐゴシック" pitchFamily="34" charset="-128"/>
              </a:rPr>
              <a:t>no</a:t>
            </a:r>
            <a:r>
              <a:rPr lang="en-US" sz="2400" smtClean="0">
                <a:ea typeface="ＭＳ Ｐゴシック" pitchFamily="34" charset="-128"/>
              </a:rPr>
              <a:t> always-on server</a:t>
            </a:r>
          </a:p>
          <a:p>
            <a:r>
              <a:rPr lang="en-US" sz="2400" smtClean="0">
                <a:ea typeface="ＭＳ Ｐゴシック" pitchFamily="34" charset="-128"/>
              </a:rPr>
              <a:t>arbitrary end systems directly communicate</a:t>
            </a:r>
          </a:p>
          <a:p>
            <a:r>
              <a:rPr lang="en-US" sz="2400" smtClean="0">
                <a:ea typeface="ＭＳ Ｐゴシック" pitchFamily="34" charset="-128"/>
              </a:rPr>
              <a:t>peers request service from other peers, provide service in return to other peers</a:t>
            </a:r>
          </a:p>
          <a:p>
            <a:pPr lvl="1"/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self scalability</a:t>
            </a: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 – new peers bring new service capacity, as well as new service demands</a:t>
            </a:r>
          </a:p>
          <a:p>
            <a:r>
              <a:rPr lang="en-US" sz="2400" smtClean="0">
                <a:ea typeface="ＭＳ Ｐゴシック" pitchFamily="34" charset="-128"/>
              </a:rPr>
              <a:t>peers are intermittently connected and change IP addresses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complex management</a:t>
            </a:r>
          </a:p>
          <a:p>
            <a:endParaRPr lang="en-US" smtClean="0">
              <a:solidFill>
                <a:srgbClr val="CC0000"/>
              </a:solidFill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pic>
        <p:nvPicPr>
          <p:cNvPr id="46086" name="Picture 351" descr="underline_base"/>
          <p:cNvPicPr>
            <a:picLocks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61950" y="873125"/>
            <a:ext cx="401161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Line 1034"/>
          <p:cNvSpPr>
            <a:spLocks noChangeShapeType="1"/>
          </p:cNvSpPr>
          <p:nvPr/>
        </p:nvSpPr>
        <p:spPr bwMode="auto">
          <a:xfrm flipH="1">
            <a:off x="6221413" y="1852613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Line 1035"/>
          <p:cNvSpPr>
            <a:spLocks noChangeShapeType="1"/>
          </p:cNvSpPr>
          <p:nvPr/>
        </p:nvSpPr>
        <p:spPr bwMode="auto">
          <a:xfrm>
            <a:off x="5565775" y="2438400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9" name="Line 1036"/>
          <p:cNvSpPr>
            <a:spLocks noChangeShapeType="1"/>
          </p:cNvSpPr>
          <p:nvPr/>
        </p:nvSpPr>
        <p:spPr bwMode="auto">
          <a:xfrm>
            <a:off x="6275388" y="3581400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0" name="Text Box 1037"/>
          <p:cNvSpPr txBox="1">
            <a:spLocks noChangeArrowheads="1"/>
          </p:cNvSpPr>
          <p:nvPr/>
        </p:nvSpPr>
        <p:spPr bwMode="auto">
          <a:xfrm>
            <a:off x="7239000" y="1373188"/>
            <a:ext cx="128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peer-peer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4813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2-</a:t>
            </a:r>
            <a:fld id="{D30B937F-C546-4C64-8D70-D28A4F145EB5}" type="slidenum">
              <a:rPr lang="en-US"/>
              <a:pPr/>
              <a:t>9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85738"/>
            <a:ext cx="7772400" cy="863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Processes communicating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44638"/>
            <a:ext cx="39893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process:</a:t>
            </a:r>
            <a:r>
              <a:rPr lang="en-US" smtClean="0">
                <a:ea typeface="ＭＳ Ｐゴシック" pitchFamily="34" charset="-128"/>
              </a:rPr>
              <a:t> program running within a host</a:t>
            </a:r>
          </a:p>
          <a:p>
            <a:r>
              <a:rPr lang="en-US" sz="2400" smtClean="0">
                <a:ea typeface="ＭＳ Ｐゴシック" pitchFamily="34" charset="-128"/>
              </a:rPr>
              <a:t>within same host, two processes communicate using  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inter-process communication</a:t>
            </a:r>
            <a:r>
              <a:rPr lang="en-US" sz="2400" smtClean="0">
                <a:ea typeface="ＭＳ Ｐゴシック" pitchFamily="34" charset="-128"/>
              </a:rPr>
              <a:t> (defined by OS)</a:t>
            </a:r>
          </a:p>
          <a:p>
            <a:r>
              <a:rPr lang="en-US" sz="2400" smtClean="0">
                <a:ea typeface="ＭＳ Ｐゴシック" pitchFamily="34" charset="-128"/>
              </a:rPr>
              <a:t>processes in different hosts communicate by exchanging </a:t>
            </a: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messages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03788" y="1979613"/>
            <a:ext cx="3810000" cy="2033587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client process: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process that initiates communication</a:t>
            </a:r>
          </a:p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server process: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process that waits to be contacted</a:t>
            </a:r>
            <a:endParaRPr 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4691063" y="4238625"/>
            <a:ext cx="3989387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aside: applications with P2P architectures have client processes &amp; server processes</a:t>
            </a:r>
          </a:p>
        </p:txBody>
      </p:sp>
      <p:pic>
        <p:nvPicPr>
          <p:cNvPr id="48135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866775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6" name="Rectangle 13"/>
          <p:cNvSpPr>
            <a:spLocks noChangeArrowheads="1"/>
          </p:cNvSpPr>
          <p:nvPr/>
        </p:nvSpPr>
        <p:spPr bwMode="auto">
          <a:xfrm>
            <a:off x="4522788" y="4127499"/>
            <a:ext cx="4092575" cy="20621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Text Box 14"/>
          <p:cNvSpPr txBox="1">
            <a:spLocks noChangeArrowheads="1"/>
          </p:cNvSpPr>
          <p:nvPr/>
        </p:nvSpPr>
        <p:spPr bwMode="auto">
          <a:xfrm>
            <a:off x="4870450" y="1463675"/>
            <a:ext cx="2325688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800">
                <a:latin typeface="Gill Sans MT" pitchFamily="34" charset="0"/>
              </a:rPr>
              <a:t>clients,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10981</TotalTime>
  <Words>3207</Words>
  <Application>Microsoft Office PowerPoint</Application>
  <PresentationFormat>On-screen Show (4:3)</PresentationFormat>
  <Paragraphs>824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ZapfDingbats</vt:lpstr>
      <vt:lpstr>Default Design</vt:lpstr>
      <vt:lpstr>PowerPoint Presentation</vt:lpstr>
      <vt:lpstr>Application Layer : outline</vt:lpstr>
      <vt:lpstr>application layer</vt:lpstr>
      <vt:lpstr>Some network apps</vt:lpstr>
      <vt:lpstr>Creating a network app</vt:lpstr>
      <vt:lpstr>Application architectures</vt:lpstr>
      <vt:lpstr>Client-server architecture</vt:lpstr>
      <vt:lpstr>P2P architecture</vt:lpstr>
      <vt:lpstr>Processes communicating</vt:lpstr>
      <vt:lpstr>Sockets</vt:lpstr>
      <vt:lpstr>Addressing processes</vt:lpstr>
      <vt:lpstr>App-layer protocol defines</vt:lpstr>
      <vt:lpstr>What transport service does an app need?</vt:lpstr>
      <vt:lpstr>Transport service requirements: common apps</vt:lpstr>
      <vt:lpstr>Internet transport protocols services</vt:lpstr>
      <vt:lpstr>Internet apps:  application, transport protocols</vt:lpstr>
      <vt:lpstr>Securing TCP</vt:lpstr>
      <vt:lpstr>Application Layer : outline</vt:lpstr>
      <vt:lpstr>Web and HTTP</vt:lpstr>
      <vt:lpstr>HTTP overview</vt:lpstr>
      <vt:lpstr>HTTP overview (continued)</vt:lpstr>
      <vt:lpstr>HTTP connections</vt:lpstr>
      <vt:lpstr>Non-persistent HTTP</vt:lpstr>
      <vt:lpstr>Non-persistent HTTP (cont.)</vt:lpstr>
      <vt:lpstr>Non-persistent HTTP: response time</vt:lpstr>
      <vt:lpstr>Persistent HTTP</vt:lpstr>
      <vt:lpstr>HTTP request message</vt:lpstr>
      <vt:lpstr>HTTP request message: general format</vt:lpstr>
      <vt:lpstr>Uploading form input</vt:lpstr>
      <vt:lpstr>Method types</vt:lpstr>
      <vt:lpstr>HTTP response message</vt:lpstr>
      <vt:lpstr>HTTP response status codes</vt:lpstr>
      <vt:lpstr>User-server state: cookies</vt:lpstr>
      <vt:lpstr>Cookies: keeping “state” (cont.)</vt:lpstr>
      <vt:lpstr>Cookies (continued)</vt:lpstr>
      <vt:lpstr>Web caches (proxy server)</vt:lpstr>
      <vt:lpstr>More about Web caching</vt:lpstr>
      <vt:lpstr>Conditional GET </vt:lpstr>
      <vt:lpstr>Caching example: Refer this as Home Work</vt:lpstr>
      <vt:lpstr>Caching example: fatter access link </vt:lpstr>
      <vt:lpstr>Caching example: install local cache </vt:lpstr>
      <vt:lpstr>Caching example: install local cache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saliya</cp:lastModifiedBy>
  <cp:revision>361</cp:revision>
  <cp:lastPrinted>2011-09-19T12:20:55Z</cp:lastPrinted>
  <dcterms:created xsi:type="dcterms:W3CDTF">1999-10-08T19:08:27Z</dcterms:created>
  <dcterms:modified xsi:type="dcterms:W3CDTF">2016-10-03T02:36:22Z</dcterms:modified>
</cp:coreProperties>
</file>