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7" r:id="rId2"/>
    <p:sldId id="258" r:id="rId3"/>
    <p:sldId id="260" r:id="rId4"/>
    <p:sldId id="261" r:id="rId5"/>
    <p:sldId id="262" r:id="rId6"/>
    <p:sldId id="274" r:id="rId7"/>
    <p:sldId id="263" r:id="rId8"/>
    <p:sldId id="264" r:id="rId9"/>
    <p:sldId id="265" r:id="rId10"/>
    <p:sldId id="266" r:id="rId11"/>
    <p:sldId id="267" r:id="rId12"/>
    <p:sldId id="276" r:id="rId13"/>
    <p:sldId id="268" r:id="rId14"/>
    <p:sldId id="287" r:id="rId15"/>
    <p:sldId id="277" r:id="rId16"/>
    <p:sldId id="279" r:id="rId17"/>
    <p:sldId id="288" r:id="rId18"/>
    <p:sldId id="289" r:id="rId19"/>
    <p:sldId id="290"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A5AF54-798E-44A5-B6E6-3AD00F7A2825}" type="datetimeFigureOut">
              <a:rPr lang="en-IN" smtClean="0"/>
              <a:pPr/>
              <a:t>07-05-2017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0B3460-56FF-4AF2-A56D-1546C520F1A6}" type="slidenum">
              <a:rPr lang="en-IN" smtClean="0"/>
              <a:pPr/>
              <a:t>‹#›</a:t>
            </a:fld>
            <a:endParaRPr lang="en-IN"/>
          </a:p>
        </p:txBody>
      </p:sp>
    </p:spTree>
    <p:extLst>
      <p:ext uri="{BB962C8B-B14F-4D97-AF65-F5344CB8AC3E}">
        <p14:creationId xmlns="" xmlns:p14="http://schemas.microsoft.com/office/powerpoint/2010/main" val="379478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0B3460-56FF-4AF2-A56D-1546C520F1A6}" type="slidenum">
              <a:rPr lang="en-IN" smtClean="0"/>
              <a:pPr/>
              <a:t>4</a:t>
            </a:fld>
            <a:endParaRPr lang="en-IN"/>
          </a:p>
        </p:txBody>
      </p:sp>
    </p:spTree>
    <p:extLst>
      <p:ext uri="{BB962C8B-B14F-4D97-AF65-F5344CB8AC3E}">
        <p14:creationId xmlns="" xmlns:p14="http://schemas.microsoft.com/office/powerpoint/2010/main" val="279030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0A6BEEBB-EAA4-4C0F-A336-0BD53037FE91}" type="datetimeFigureOut">
              <a:rPr lang="en-IN" smtClean="0"/>
              <a:pPr/>
              <a:t>07-05-2017</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D064A3FE-C90C-45F3-8995-B00F9371B12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BEEBB-EAA4-4C0F-A336-0BD53037FE91}" type="datetimeFigureOut">
              <a:rPr lang="en-IN" smtClean="0"/>
              <a:pPr/>
              <a:t>07-05-2017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4A3FE-C90C-45F3-8995-B00F9371B12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BEEBB-EAA4-4C0F-A336-0BD53037FE91}" type="datetimeFigureOut">
              <a:rPr lang="en-IN" smtClean="0"/>
              <a:pPr/>
              <a:t>07-05-2017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4A3FE-C90C-45F3-8995-B00F9371B12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BEEBB-EAA4-4C0F-A336-0BD53037FE91}" type="datetimeFigureOut">
              <a:rPr lang="en-IN" smtClean="0"/>
              <a:pPr/>
              <a:t>07-05-2017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4A3FE-C90C-45F3-8995-B00F9371B12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BEEBB-EAA4-4C0F-A336-0BD53037FE91}" type="datetimeFigureOut">
              <a:rPr lang="en-IN" smtClean="0"/>
              <a:pPr/>
              <a:t>07-05-2017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4A3FE-C90C-45F3-8995-B00F9371B12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A6BEEBB-EAA4-4C0F-A336-0BD53037FE91}" type="datetimeFigureOut">
              <a:rPr lang="en-IN" smtClean="0"/>
              <a:pPr/>
              <a:t>07-05-2017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4A3FE-C90C-45F3-8995-B00F9371B122}" type="slidenum">
              <a:rPr lang="en-IN" smtClean="0"/>
              <a:pPr/>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A6BEEBB-EAA4-4C0F-A336-0BD53037FE91}" type="datetimeFigureOut">
              <a:rPr lang="en-IN" smtClean="0"/>
              <a:pPr/>
              <a:t>07-05-2017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64A3FE-C90C-45F3-8995-B00F9371B122}" type="slidenum">
              <a:rPr lang="en-IN" smtClean="0"/>
              <a:pPr/>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6BEEBB-EAA4-4C0F-A336-0BD53037FE91}" type="datetimeFigureOut">
              <a:rPr lang="en-IN" smtClean="0"/>
              <a:pPr/>
              <a:t>07-05-2017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64A3FE-C90C-45F3-8995-B00F9371B12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EEBB-EAA4-4C0F-A336-0BD53037FE91}" type="datetimeFigureOut">
              <a:rPr lang="en-IN" smtClean="0"/>
              <a:pPr/>
              <a:t>07-05-2017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64A3FE-C90C-45F3-8995-B00F9371B12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0A6BEEBB-EAA4-4C0F-A336-0BD53037FE91}" type="datetimeFigureOut">
              <a:rPr lang="en-IN" smtClean="0"/>
              <a:pPr/>
              <a:t>07-05-2017</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D064A3FE-C90C-45F3-8995-B00F9371B12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0A6BEEBB-EAA4-4C0F-A336-0BD53037FE91}" type="datetimeFigureOut">
              <a:rPr lang="en-IN" smtClean="0"/>
              <a:pPr/>
              <a:t>07-05-2017</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D064A3FE-C90C-45F3-8995-B00F9371B12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0A6BEEBB-EAA4-4C0F-A336-0BD53037FE91}" type="datetimeFigureOut">
              <a:rPr lang="en-IN" smtClean="0"/>
              <a:pPr/>
              <a:t>07-05-2017</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D064A3FE-C90C-45F3-8995-B00F9371B12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772400" cy="203132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t>BIOMETRIC ACCESS FOR SECURE SMART ROBOT</a:t>
            </a:r>
            <a:endParaRPr lang="en-US" sz="3600" dirty="0" smtClean="0"/>
          </a:p>
          <a:p>
            <a:pPr algn="ctr"/>
            <a:endPar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Rectangle 3"/>
          <p:cNvSpPr/>
          <p:nvPr/>
        </p:nvSpPr>
        <p:spPr>
          <a:xfrm>
            <a:off x="836519" y="2889968"/>
            <a:ext cx="2635658" cy="523220"/>
          </a:xfrm>
          <a:prstGeom prst="rect">
            <a:avLst/>
          </a:prstGeom>
          <a:noFill/>
        </p:spPr>
        <p:txBody>
          <a:bodyPr wrap="none" lIns="91440" tIns="45720" rIns="91440" bIns="45720">
            <a:spAutoFit/>
          </a:bodyPr>
          <a:lstStyle/>
          <a:p>
            <a:pPr algn="ct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TEAM MEMBER:</a:t>
            </a:r>
            <a:endParaRPr 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rot="10800000" flipH="1" flipV="1">
            <a:off x="1043608" y="3512042"/>
            <a:ext cx="3626479" cy="147732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Nikhil </a:t>
            </a:r>
            <a:r>
              <a:rPr lang="en-US"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Keshri</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(13BIT0004)</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endPar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Shubham PAMECHA(</a:t>
            </a:r>
            <a:r>
              <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13BIT0037)</a:t>
            </a:r>
          </a:p>
          <a:p>
            <a:pPr algn="ctr"/>
            <a:endPar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RAVEESH KHATTAR</a:t>
            </a:r>
            <a:r>
              <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(13BIT0140)</a:t>
            </a:r>
            <a:endParaRPr lang="en-US"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Rectangle 5"/>
          <p:cNvSpPr/>
          <p:nvPr/>
        </p:nvSpPr>
        <p:spPr>
          <a:xfrm>
            <a:off x="855488" y="4989370"/>
            <a:ext cx="2280753" cy="461665"/>
          </a:xfrm>
          <a:prstGeom prst="rect">
            <a:avLst/>
          </a:prstGeom>
          <a:noFill/>
        </p:spPr>
        <p:txBody>
          <a:bodyPr wrap="none" lIns="91440" tIns="45720" rIns="91440" bIns="4572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FACULTY GUIDE:</a:t>
            </a:r>
            <a:endParaRPr lang="en-US" sz="2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Rectangle 6"/>
          <p:cNvSpPr/>
          <p:nvPr/>
        </p:nvSpPr>
        <p:spPr>
          <a:xfrm>
            <a:off x="1723894" y="5451035"/>
            <a:ext cx="2776273"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PROF.  RAGHAVAN R</a:t>
            </a:r>
            <a:endParaRPr lang="en-US" sz="2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 xmlns:p14="http://schemas.microsoft.com/office/powerpoint/2010/main" val="2227909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6800" y="457200"/>
            <a:ext cx="7250353"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System Architecture</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8" name="Picture 7"/>
          <p:cNvPicPr/>
          <p:nvPr/>
        </p:nvPicPr>
        <p:blipFill>
          <a:blip r:embed="rId2"/>
          <a:srcRect l="2333" t="2266" b="11267"/>
          <a:stretch>
            <a:fillRect/>
          </a:stretch>
        </p:blipFill>
        <p:spPr bwMode="auto">
          <a:xfrm>
            <a:off x="1752600" y="1524000"/>
            <a:ext cx="5880100" cy="4717296"/>
          </a:xfrm>
          <a:prstGeom prst="rect">
            <a:avLst/>
          </a:prstGeom>
          <a:noFill/>
          <a:ln w="9525">
            <a:noFill/>
            <a:miter lim="800000"/>
            <a:headEnd/>
            <a:tailEnd/>
          </a:ln>
        </p:spPr>
      </p:pic>
    </p:spTree>
    <p:extLst>
      <p:ext uri="{BB962C8B-B14F-4D97-AF65-F5344CB8AC3E}">
        <p14:creationId xmlns="" xmlns:p14="http://schemas.microsoft.com/office/powerpoint/2010/main" val="1232852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Canvas 1"/>
          <p:cNvGrpSpPr>
            <a:grpSpLocks/>
          </p:cNvGrpSpPr>
          <p:nvPr/>
        </p:nvGrpSpPr>
        <p:grpSpPr bwMode="auto">
          <a:xfrm>
            <a:off x="685800" y="1143000"/>
            <a:ext cx="8077200" cy="6096000"/>
            <a:chOff x="0" y="0"/>
            <a:chExt cx="66376" cy="52101"/>
          </a:xfrm>
        </p:grpSpPr>
        <p:sp>
          <p:nvSpPr>
            <p:cNvPr id="6" name="AutoShape 2"/>
            <p:cNvSpPr>
              <a:spLocks noChangeAspect="1" noChangeArrowheads="1"/>
            </p:cNvSpPr>
            <p:nvPr/>
          </p:nvSpPr>
          <p:spPr bwMode="auto">
            <a:xfrm>
              <a:off x="0" y="0"/>
              <a:ext cx="66376" cy="521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2"/>
            <p:cNvSpPr>
              <a:spLocks noChangeArrowheads="1"/>
            </p:cNvSpPr>
            <p:nvPr/>
          </p:nvSpPr>
          <p:spPr bwMode="auto">
            <a:xfrm>
              <a:off x="22946" y="7143"/>
              <a:ext cx="14383" cy="2809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Arial" pitchFamily="34" charset="0"/>
                </a:rPr>
                <a:t>Arduino uno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a:spLocks noChangeArrowheads="1"/>
            </p:cNvSpPr>
            <p:nvPr/>
          </p:nvSpPr>
          <p:spPr bwMode="auto">
            <a:xfrm>
              <a:off x="5238" y="9229"/>
              <a:ext cx="12383" cy="495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Matched/not matched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5238" y="17135"/>
              <a:ext cx="12383" cy="495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Matching 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a:spLocks noChangeArrowheads="1"/>
            </p:cNvSpPr>
            <p:nvPr/>
          </p:nvSpPr>
          <p:spPr bwMode="auto">
            <a:xfrm>
              <a:off x="5238" y="24945"/>
              <a:ext cx="12383" cy="495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Input Finger Print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41233" y="7896"/>
              <a:ext cx="12383" cy="495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Buzzer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41415" y="26148"/>
              <a:ext cx="12382" cy="495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Motor drive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2"/>
            <p:cNvSpPr>
              <a:spLocks noChangeArrowheads="1"/>
            </p:cNvSpPr>
            <p:nvPr/>
          </p:nvSpPr>
          <p:spPr bwMode="auto">
            <a:xfrm>
              <a:off x="41900" y="35242"/>
              <a:ext cx="12382" cy="495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Motor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3"/>
            <p:cNvSpPr>
              <a:spLocks noChangeArrowheads="1"/>
            </p:cNvSpPr>
            <p:nvPr/>
          </p:nvSpPr>
          <p:spPr bwMode="auto">
            <a:xfrm>
              <a:off x="5895" y="34270"/>
              <a:ext cx="12383" cy="495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Finger Print Scanner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5" name="Straight Arrow Connector 11"/>
            <p:cNvCxnSpPr>
              <a:cxnSpLocks noChangeShapeType="1"/>
            </p:cNvCxnSpPr>
            <p:nvPr/>
          </p:nvCxnSpPr>
          <p:spPr bwMode="auto">
            <a:xfrm flipV="1">
              <a:off x="11897" y="29898"/>
              <a:ext cx="0" cy="4382"/>
            </a:xfrm>
            <a:prstGeom prst="straightConnector1">
              <a:avLst/>
            </a:prstGeom>
            <a:noFill/>
            <a:ln w="9525">
              <a:solidFill>
                <a:srgbClr val="000000"/>
              </a:solidFill>
              <a:round/>
              <a:headEnd/>
              <a:tailEnd type="arrow" w="med" len="med"/>
            </a:ln>
          </p:spPr>
        </p:cxnSp>
        <p:cxnSp>
          <p:nvCxnSpPr>
            <p:cNvPr id="16" name="Straight Arrow Connector 12"/>
            <p:cNvCxnSpPr>
              <a:cxnSpLocks noChangeShapeType="1"/>
            </p:cNvCxnSpPr>
            <p:nvPr/>
          </p:nvCxnSpPr>
          <p:spPr bwMode="auto">
            <a:xfrm flipV="1">
              <a:off x="11430" y="22088"/>
              <a:ext cx="0" cy="2857"/>
            </a:xfrm>
            <a:prstGeom prst="straightConnector1">
              <a:avLst/>
            </a:prstGeom>
            <a:noFill/>
            <a:ln w="9525">
              <a:solidFill>
                <a:srgbClr val="000000"/>
              </a:solidFill>
              <a:round/>
              <a:headEnd/>
              <a:tailEnd type="arrow" w="med" len="med"/>
            </a:ln>
          </p:spPr>
        </p:cxnSp>
        <p:cxnSp>
          <p:nvCxnSpPr>
            <p:cNvPr id="17" name="Straight Arrow Connector 13"/>
            <p:cNvCxnSpPr>
              <a:cxnSpLocks noChangeShapeType="1"/>
            </p:cNvCxnSpPr>
            <p:nvPr/>
          </p:nvCxnSpPr>
          <p:spPr bwMode="auto">
            <a:xfrm flipV="1">
              <a:off x="11331" y="14277"/>
              <a:ext cx="0" cy="2858"/>
            </a:xfrm>
            <a:prstGeom prst="straightConnector1">
              <a:avLst/>
            </a:prstGeom>
            <a:noFill/>
            <a:ln w="9525">
              <a:solidFill>
                <a:srgbClr val="000000"/>
              </a:solidFill>
              <a:round/>
              <a:headEnd/>
              <a:tailEnd type="arrow" w="med" len="med"/>
            </a:ln>
          </p:spPr>
        </p:cxnSp>
        <p:cxnSp>
          <p:nvCxnSpPr>
            <p:cNvPr id="18" name="Straight Arrow Connector 14"/>
            <p:cNvCxnSpPr>
              <a:cxnSpLocks noChangeShapeType="1"/>
            </p:cNvCxnSpPr>
            <p:nvPr/>
          </p:nvCxnSpPr>
          <p:spPr bwMode="auto">
            <a:xfrm>
              <a:off x="17621" y="11430"/>
              <a:ext cx="5325" cy="0"/>
            </a:xfrm>
            <a:prstGeom prst="straightConnector1">
              <a:avLst/>
            </a:prstGeom>
            <a:noFill/>
            <a:ln w="9525">
              <a:solidFill>
                <a:srgbClr val="000000"/>
              </a:solidFill>
              <a:round/>
              <a:headEnd/>
              <a:tailEnd type="arrow" w="med" len="med"/>
            </a:ln>
          </p:spPr>
        </p:cxnSp>
        <p:cxnSp>
          <p:nvCxnSpPr>
            <p:cNvPr id="19" name="Straight Arrow Connector 15"/>
            <p:cNvCxnSpPr>
              <a:cxnSpLocks noChangeShapeType="1"/>
            </p:cNvCxnSpPr>
            <p:nvPr/>
          </p:nvCxnSpPr>
          <p:spPr bwMode="auto">
            <a:xfrm>
              <a:off x="37329" y="10658"/>
              <a:ext cx="3904" cy="0"/>
            </a:xfrm>
            <a:prstGeom prst="straightConnector1">
              <a:avLst/>
            </a:prstGeom>
            <a:noFill/>
            <a:ln w="9525">
              <a:solidFill>
                <a:srgbClr val="000000"/>
              </a:solidFill>
              <a:round/>
              <a:headEnd/>
              <a:tailEnd type="arrow" w="med" len="med"/>
            </a:ln>
          </p:spPr>
        </p:cxnSp>
        <p:cxnSp>
          <p:nvCxnSpPr>
            <p:cNvPr id="20" name="Straight Arrow Connector 16"/>
            <p:cNvCxnSpPr>
              <a:cxnSpLocks noChangeShapeType="1"/>
            </p:cNvCxnSpPr>
            <p:nvPr/>
          </p:nvCxnSpPr>
          <p:spPr bwMode="auto">
            <a:xfrm>
              <a:off x="37334" y="19313"/>
              <a:ext cx="3899" cy="0"/>
            </a:xfrm>
            <a:prstGeom prst="straightConnector1">
              <a:avLst/>
            </a:prstGeom>
            <a:noFill/>
            <a:ln w="9525">
              <a:solidFill>
                <a:srgbClr val="000000"/>
              </a:solidFill>
              <a:round/>
              <a:headEnd/>
              <a:tailEnd type="arrow" w="med" len="med"/>
            </a:ln>
          </p:spPr>
        </p:cxnSp>
        <p:cxnSp>
          <p:nvCxnSpPr>
            <p:cNvPr id="21" name="Straight Arrow Connector 17"/>
            <p:cNvCxnSpPr>
              <a:cxnSpLocks noChangeShapeType="1"/>
            </p:cNvCxnSpPr>
            <p:nvPr/>
          </p:nvCxnSpPr>
          <p:spPr bwMode="auto">
            <a:xfrm>
              <a:off x="47783" y="31101"/>
              <a:ext cx="0" cy="4074"/>
            </a:xfrm>
            <a:prstGeom prst="straightConnector1">
              <a:avLst/>
            </a:prstGeom>
            <a:noFill/>
            <a:ln w="9525">
              <a:solidFill>
                <a:srgbClr val="000000"/>
              </a:solidFill>
              <a:round/>
              <a:headEnd/>
              <a:tailEnd type="arrow" w="med" len="med"/>
            </a:ln>
          </p:spPr>
        </p:cxnSp>
        <p:sp>
          <p:nvSpPr>
            <p:cNvPr id="22" name="Rectangle 18"/>
            <p:cNvSpPr>
              <a:spLocks noChangeArrowheads="1"/>
            </p:cNvSpPr>
            <p:nvPr/>
          </p:nvSpPr>
          <p:spPr bwMode="auto">
            <a:xfrm>
              <a:off x="41415" y="17125"/>
              <a:ext cx="12382" cy="495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lvl="0" indent="0" eaLnBrk="1" fontAlgn="base" latinLnBrk="0" hangingPunct="1">
                <a:lnSpc>
                  <a:spcPct val="100000"/>
                </a:lnSpc>
                <a:spcBef>
                  <a:spcPts val="500"/>
                </a:spcBef>
                <a:spcAft>
                  <a:spcPts val="1000"/>
                </a:spcAft>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Voice control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3" name="Straight Arrow Connector 19"/>
            <p:cNvCxnSpPr>
              <a:cxnSpLocks noChangeShapeType="1"/>
            </p:cNvCxnSpPr>
            <p:nvPr/>
          </p:nvCxnSpPr>
          <p:spPr bwMode="auto">
            <a:xfrm>
              <a:off x="47783" y="22078"/>
              <a:ext cx="0" cy="4070"/>
            </a:xfrm>
            <a:prstGeom prst="straightConnector1">
              <a:avLst/>
            </a:prstGeom>
            <a:noFill/>
            <a:ln w="9525">
              <a:solidFill>
                <a:srgbClr val="000000"/>
              </a:solidFill>
              <a:round/>
              <a:headEnd/>
              <a:tailEnd type="arrow" w="med" len="med"/>
            </a:ln>
          </p:spPr>
        </p:cxnSp>
      </p:grpSp>
      <p:sp>
        <p:nvSpPr>
          <p:cNvPr id="24" name="Rectangle 23"/>
          <p:cNvSpPr/>
          <p:nvPr/>
        </p:nvSpPr>
        <p:spPr>
          <a:xfrm>
            <a:off x="1905000" y="914400"/>
            <a:ext cx="524040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BLOCK DIAGRAM</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 xmlns:p14="http://schemas.microsoft.com/office/powerpoint/2010/main" val="3851027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9800" y="457200"/>
            <a:ext cx="4797852" cy="923330"/>
          </a:xfrm>
          <a:prstGeom prst="rect">
            <a:avLst/>
          </a:prstGeom>
          <a:noFill/>
        </p:spPr>
        <p:txBody>
          <a:bodyPr wrap="none" rtlCol="0">
            <a:spAutoFit/>
          </a:bodyPr>
          <a:lstStyle/>
          <a:p>
            <a:pPr algn="ctr"/>
            <a:r>
              <a:rPr lang="en-IN" sz="5400" b="1" dirty="0" smtClean="0">
                <a:solidFill>
                  <a:srgbClr val="C00000"/>
                </a:solidFill>
                <a:effectLst>
                  <a:outerShdw blurRad="38100" dist="38100" dir="2700000" algn="tl">
                    <a:srgbClr val="000000">
                      <a:alpha val="43137"/>
                    </a:srgbClr>
                  </a:outerShdw>
                </a:effectLst>
              </a:rPr>
              <a:t>UML</a:t>
            </a:r>
            <a:r>
              <a:rPr lang="en-IN" dirty="0" smtClean="0">
                <a:solidFill>
                  <a:srgbClr val="C00000"/>
                </a:solidFill>
                <a:effectLst>
                  <a:outerShdw blurRad="38100" dist="38100" dir="2700000" algn="tl">
                    <a:srgbClr val="000000">
                      <a:alpha val="43137"/>
                    </a:srgbClr>
                  </a:outerShdw>
                </a:effectLst>
              </a:rPr>
              <a:t>  </a:t>
            </a:r>
            <a:r>
              <a:rPr lang="en-IN" sz="5400" b="1" dirty="0" smtClean="0">
                <a:solidFill>
                  <a:srgbClr val="C00000"/>
                </a:solidFill>
                <a:effectLst>
                  <a:outerShdw blurRad="38100" dist="38100" dir="2700000" algn="tl">
                    <a:srgbClr val="000000">
                      <a:alpha val="43137"/>
                    </a:srgbClr>
                  </a:outerShdw>
                </a:effectLst>
              </a:rPr>
              <a:t>DIAGRAMS</a:t>
            </a:r>
            <a:endParaRPr lang="en-IN" sz="5400" b="1" dirty="0">
              <a:solidFill>
                <a:srgbClr val="C00000"/>
              </a:solidFill>
              <a:effectLst>
                <a:outerShdw blurRad="38100" dist="38100" dir="2700000" algn="tl">
                  <a:srgbClr val="000000">
                    <a:alpha val="43137"/>
                  </a:srgbClr>
                </a:outerShdw>
              </a:effectLst>
            </a:endParaRPr>
          </a:p>
        </p:txBody>
      </p:sp>
      <p:pic>
        <p:nvPicPr>
          <p:cNvPr id="5" name="Picture 1" descr="data flow"/>
          <p:cNvPicPr>
            <a:picLocks noChangeAspect="1" noChangeArrowheads="1"/>
          </p:cNvPicPr>
          <p:nvPr/>
        </p:nvPicPr>
        <p:blipFill>
          <a:blip r:embed="rId2"/>
          <a:srcRect/>
          <a:stretch>
            <a:fillRect/>
          </a:stretch>
        </p:blipFill>
        <p:spPr bwMode="auto">
          <a:xfrm>
            <a:off x="2057400" y="1981200"/>
            <a:ext cx="5486400" cy="4293763"/>
          </a:xfrm>
          <a:prstGeom prst="rect">
            <a:avLst/>
          </a:prstGeom>
          <a:noFill/>
          <a:ln w="9525">
            <a:noFill/>
            <a:miter lim="800000"/>
            <a:headEnd/>
            <a:tailEnd/>
          </a:ln>
        </p:spPr>
      </p:pic>
      <p:sp>
        <p:nvSpPr>
          <p:cNvPr id="6" name="Title 4"/>
          <p:cNvSpPr txBox="1">
            <a:spLocks/>
          </p:cNvSpPr>
          <p:nvPr/>
        </p:nvSpPr>
        <p:spPr>
          <a:xfrm>
            <a:off x="152400" y="1295400"/>
            <a:ext cx="5333999"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Data Flow Diagram</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2473639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1" descr="ActivityDiagram1"/>
          <p:cNvPicPr>
            <a:picLocks noChangeAspect="1" noChangeArrowheads="1"/>
          </p:cNvPicPr>
          <p:nvPr/>
        </p:nvPicPr>
        <p:blipFill>
          <a:blip r:embed="rId2"/>
          <a:srcRect/>
          <a:stretch>
            <a:fillRect/>
          </a:stretch>
        </p:blipFill>
        <p:spPr bwMode="auto">
          <a:xfrm>
            <a:off x="4572000" y="609600"/>
            <a:ext cx="3622675" cy="5576888"/>
          </a:xfrm>
          <a:prstGeom prst="rect">
            <a:avLst/>
          </a:prstGeom>
          <a:noFill/>
          <a:ln w="9525">
            <a:noFill/>
            <a:miter lim="800000"/>
            <a:headEnd/>
            <a:tailEnd/>
          </a:ln>
        </p:spPr>
      </p:pic>
      <p:sp>
        <p:nvSpPr>
          <p:cNvPr id="23" name="Title 3"/>
          <p:cNvSpPr>
            <a:spLocks noGrp="1"/>
          </p:cNvSpPr>
          <p:nvPr>
            <p:ph type="title"/>
          </p:nvPr>
        </p:nvSpPr>
        <p:spPr>
          <a:xfrm>
            <a:off x="1095023" y="817582"/>
            <a:ext cx="3400777" cy="1202485"/>
          </a:xfrm>
        </p:spPr>
        <p:txBody>
          <a:bodyPr>
            <a:normAutofit fontScale="90000"/>
          </a:bodyPr>
          <a:lstStyle/>
          <a:p>
            <a:r>
              <a:rPr lang="en-US" dirty="0" smtClean="0"/>
              <a:t>Activity Diagram</a:t>
            </a:r>
            <a:endParaRPr lang="en-US" dirty="0"/>
          </a:p>
        </p:txBody>
      </p:sp>
    </p:spTree>
    <p:extLst>
      <p:ext uri="{BB962C8B-B14F-4D97-AF65-F5344CB8AC3E}">
        <p14:creationId xmlns="" xmlns:p14="http://schemas.microsoft.com/office/powerpoint/2010/main" val="2542743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descr="SequenceDiagram1"/>
          <p:cNvPicPr>
            <a:picLocks noChangeAspect="1" noChangeArrowheads="1"/>
          </p:cNvPicPr>
          <p:nvPr/>
        </p:nvPicPr>
        <p:blipFill>
          <a:blip r:embed="rId2"/>
          <a:srcRect/>
          <a:stretch>
            <a:fillRect/>
          </a:stretch>
        </p:blipFill>
        <p:spPr bwMode="auto">
          <a:xfrm>
            <a:off x="1371600" y="1295400"/>
            <a:ext cx="6472238" cy="4868863"/>
          </a:xfrm>
          <a:prstGeom prst="rect">
            <a:avLst/>
          </a:prstGeom>
          <a:noFill/>
          <a:ln w="9525">
            <a:noFill/>
            <a:miter lim="800000"/>
            <a:headEnd/>
            <a:tailEnd/>
          </a:ln>
        </p:spPr>
      </p:pic>
      <p:sp>
        <p:nvSpPr>
          <p:cNvPr id="8" name="Title 3"/>
          <p:cNvSpPr txBox="1">
            <a:spLocks/>
          </p:cNvSpPr>
          <p:nvPr/>
        </p:nvSpPr>
        <p:spPr>
          <a:xfrm>
            <a:off x="1371600" y="685800"/>
            <a:ext cx="5839177" cy="630218"/>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Sequence Diagram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3872684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90800" y="914400"/>
            <a:ext cx="5029200" cy="769441"/>
          </a:xfrm>
          <a:prstGeom prst="rect">
            <a:avLst/>
          </a:prstGeom>
        </p:spPr>
        <p:txBody>
          <a:bodyPr wrap="square">
            <a:spAutoFit/>
          </a:bodyPr>
          <a:lstStyle/>
          <a:p>
            <a:pPr algn="just"/>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GANTT CHART</a:t>
            </a:r>
            <a:endPar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8" name="Picture 7"/>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295400" y="1862137"/>
            <a:ext cx="6629400" cy="3700463"/>
          </a:xfrm>
          <a:prstGeom prst="rect">
            <a:avLst/>
          </a:prstGeom>
        </p:spPr>
      </p:pic>
    </p:spTree>
    <p:extLst>
      <p:ext uri="{BB962C8B-B14F-4D97-AF65-F5344CB8AC3E}">
        <p14:creationId xmlns="" xmlns:p14="http://schemas.microsoft.com/office/powerpoint/2010/main" val="2474103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685800"/>
            <a:ext cx="5029200" cy="769441"/>
          </a:xfrm>
          <a:prstGeom prst="rect">
            <a:avLst/>
          </a:prstGeom>
        </p:spPr>
        <p:txBody>
          <a:bodyPr wrap="square">
            <a:spAutoFit/>
          </a:bodyPr>
          <a:lstStyle/>
          <a:p>
            <a:pPr algn="ctr"/>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Result</a:t>
            </a:r>
            <a:endPar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8" name="Picture 7" descr="C:\Users\SHOBHIT_V\Desktop\Biometric access for secure smart robot\report_photo\finger_print_verified.JPG"/>
          <p:cNvPicPr/>
          <p:nvPr/>
        </p:nvPicPr>
        <p:blipFill>
          <a:blip r:embed="rId2"/>
          <a:srcRect/>
          <a:stretch>
            <a:fillRect/>
          </a:stretch>
        </p:blipFill>
        <p:spPr bwMode="auto">
          <a:xfrm>
            <a:off x="914400" y="1981200"/>
            <a:ext cx="2921659" cy="2304775"/>
          </a:xfrm>
          <a:prstGeom prst="rect">
            <a:avLst/>
          </a:prstGeom>
          <a:noFill/>
          <a:ln w="9525">
            <a:noFill/>
            <a:miter lim="800000"/>
            <a:headEnd/>
            <a:tailEnd/>
          </a:ln>
        </p:spPr>
      </p:pic>
      <p:sp>
        <p:nvSpPr>
          <p:cNvPr id="9" name="Rectangle 8"/>
          <p:cNvSpPr/>
          <p:nvPr/>
        </p:nvSpPr>
        <p:spPr>
          <a:xfrm>
            <a:off x="762000" y="4495800"/>
            <a:ext cx="2611869" cy="369332"/>
          </a:xfrm>
          <a:prstGeom prst="rect">
            <a:avLst/>
          </a:prstGeom>
        </p:spPr>
        <p:txBody>
          <a:bodyPr wrap="none">
            <a:spAutoFit/>
          </a:bodyPr>
          <a:lstStyle/>
          <a:p>
            <a:r>
              <a:rPr lang="en-IN" dirty="0" smtClean="0">
                <a:latin typeface="Tahoma" pitchFamily="34" charset="0"/>
                <a:ea typeface="Tahoma" pitchFamily="34" charset="0"/>
                <a:cs typeface="Tahoma" pitchFamily="34" charset="0"/>
              </a:rPr>
              <a:t>Fingerprint </a:t>
            </a:r>
            <a:r>
              <a:rPr lang="en-IN" dirty="0" smtClean="0">
                <a:latin typeface="Tahoma" pitchFamily="34" charset="0"/>
                <a:ea typeface="Tahoma" pitchFamily="34" charset="0"/>
                <a:cs typeface="Tahoma" pitchFamily="34" charset="0"/>
              </a:rPr>
              <a:t>gets verified</a:t>
            </a:r>
            <a:endParaRPr lang="en-US" dirty="0">
              <a:latin typeface="Tahoma" pitchFamily="34" charset="0"/>
              <a:ea typeface="Tahoma" pitchFamily="34" charset="0"/>
              <a:cs typeface="Tahoma" pitchFamily="34" charset="0"/>
            </a:endParaRPr>
          </a:p>
        </p:txBody>
      </p:sp>
      <p:pic>
        <p:nvPicPr>
          <p:cNvPr id="10" name="Picture 9" descr="C:\Users\SHOBHIT_V\Desktop\Biometric access for secure smart robot\report_photo\voice_board.JPG"/>
          <p:cNvPicPr/>
          <p:nvPr/>
        </p:nvPicPr>
        <p:blipFill>
          <a:blip r:embed="rId3"/>
          <a:srcRect/>
          <a:stretch>
            <a:fillRect/>
          </a:stretch>
        </p:blipFill>
        <p:spPr bwMode="auto">
          <a:xfrm>
            <a:off x="4800601" y="1981200"/>
            <a:ext cx="2743200" cy="2362200"/>
          </a:xfrm>
          <a:prstGeom prst="rect">
            <a:avLst/>
          </a:prstGeom>
          <a:noFill/>
          <a:ln w="9525">
            <a:noFill/>
            <a:miter lim="800000"/>
            <a:headEnd/>
            <a:tailEnd/>
          </a:ln>
        </p:spPr>
      </p:pic>
      <p:sp>
        <p:nvSpPr>
          <p:cNvPr id="2049" name="Rectangle 1"/>
          <p:cNvSpPr>
            <a:spLocks noChangeArrowheads="1"/>
          </p:cNvSpPr>
          <p:nvPr/>
        </p:nvSpPr>
        <p:spPr bwMode="auto">
          <a:xfrm>
            <a:off x="4648200" y="4495800"/>
            <a:ext cx="4071257"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u="none" strike="noStrike" cap="none" normalizeH="0" baseline="0" dirty="0" smtClean="0">
                <a:ln>
                  <a:noFill/>
                </a:ln>
                <a:solidFill>
                  <a:srgbClr val="000000"/>
                </a:solidFill>
                <a:effectLst/>
                <a:latin typeface="Tahoma" pitchFamily="34" charset="0"/>
                <a:ea typeface="Calibri" pitchFamily="34" charset="0"/>
                <a:cs typeface="Tahoma" pitchFamily="34" charset="0"/>
              </a:rPr>
              <a:t>Voice Recognition Board enables  when finger print matches</a:t>
            </a:r>
            <a:endParaRPr kumimoji="0" lang="en-US" b="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53130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HOBHIT_V\Desktop\Biometric access for secure smart robot\report_photo\start speaking.JPG"/>
          <p:cNvPicPr/>
          <p:nvPr/>
        </p:nvPicPr>
        <p:blipFill>
          <a:blip r:embed="rId2"/>
          <a:srcRect/>
          <a:stretch>
            <a:fillRect/>
          </a:stretch>
        </p:blipFill>
        <p:spPr bwMode="auto">
          <a:xfrm>
            <a:off x="1066800" y="685800"/>
            <a:ext cx="2743200" cy="2133600"/>
          </a:xfrm>
          <a:prstGeom prst="rect">
            <a:avLst/>
          </a:prstGeom>
          <a:noFill/>
          <a:ln w="9525">
            <a:noFill/>
            <a:miter lim="800000"/>
            <a:headEnd/>
            <a:tailEnd/>
          </a:ln>
        </p:spPr>
      </p:pic>
      <p:sp>
        <p:nvSpPr>
          <p:cNvPr id="32769" name="Rectangle 1"/>
          <p:cNvSpPr>
            <a:spLocks noChangeArrowheads="1"/>
          </p:cNvSpPr>
          <p:nvPr/>
        </p:nvSpPr>
        <p:spPr bwMode="auto">
          <a:xfrm>
            <a:off x="990600" y="2895600"/>
            <a:ext cx="2895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smtClean="0">
                <a:ln>
                  <a:noFill/>
                </a:ln>
                <a:solidFill>
                  <a:srgbClr val="000000"/>
                </a:solidFill>
                <a:effectLst/>
                <a:latin typeface="Tahoma" pitchFamily="34" charset="0"/>
                <a:ea typeface="Calibri" pitchFamily="34" charset="0"/>
                <a:cs typeface="Tahoma" pitchFamily="34" charset="0"/>
              </a:rPr>
              <a:t>Voice Recognition Board ask user to give command to robot</a:t>
            </a:r>
            <a:endParaRPr kumimoji="0" lang="en-US" sz="1400" b="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C:\Users\SHOBHIT_V\Desktop\Biometric access for secure smart robot\report_photo\up.JPG"/>
          <p:cNvPicPr/>
          <p:nvPr/>
        </p:nvPicPr>
        <p:blipFill>
          <a:blip r:embed="rId3"/>
          <a:srcRect/>
          <a:stretch>
            <a:fillRect/>
          </a:stretch>
        </p:blipFill>
        <p:spPr bwMode="auto">
          <a:xfrm>
            <a:off x="5105401" y="685801"/>
            <a:ext cx="2514600" cy="2133600"/>
          </a:xfrm>
          <a:prstGeom prst="rect">
            <a:avLst/>
          </a:prstGeom>
          <a:noFill/>
          <a:ln w="9525">
            <a:noFill/>
            <a:miter lim="800000"/>
            <a:headEnd/>
            <a:tailEnd/>
          </a:ln>
        </p:spPr>
      </p:pic>
      <p:sp>
        <p:nvSpPr>
          <p:cNvPr id="32770" name="Rectangle 2"/>
          <p:cNvSpPr>
            <a:spLocks noChangeArrowheads="1"/>
          </p:cNvSpPr>
          <p:nvPr/>
        </p:nvSpPr>
        <p:spPr bwMode="auto">
          <a:xfrm>
            <a:off x="5029200" y="2819400"/>
            <a:ext cx="2971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smtClean="0">
                <a:ln>
                  <a:noFill/>
                </a:ln>
                <a:solidFill>
                  <a:srgbClr val="000000"/>
                </a:solidFill>
                <a:effectLst/>
                <a:latin typeface="Tahoma" pitchFamily="34" charset="0"/>
                <a:ea typeface="Calibri" pitchFamily="34" charset="0"/>
                <a:cs typeface="Tahoma" pitchFamily="34" charset="0"/>
              </a:rPr>
              <a:t>When user gives up as voice command robot gets start moving.</a:t>
            </a:r>
            <a:endParaRPr kumimoji="0" lang="en-US" sz="1400" b="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descr="C:\Users\SHOBHIT_V\Desktop\Biometric access for secure smart robot\report_photo\zero.JPG"/>
          <p:cNvPicPr/>
          <p:nvPr/>
        </p:nvPicPr>
        <p:blipFill>
          <a:blip r:embed="rId4"/>
          <a:srcRect/>
          <a:stretch>
            <a:fillRect/>
          </a:stretch>
        </p:blipFill>
        <p:spPr bwMode="auto">
          <a:xfrm>
            <a:off x="1066801" y="3429000"/>
            <a:ext cx="2819399" cy="2133599"/>
          </a:xfrm>
          <a:prstGeom prst="rect">
            <a:avLst/>
          </a:prstGeom>
          <a:noFill/>
          <a:ln w="9525">
            <a:noFill/>
            <a:miter lim="800000"/>
            <a:headEnd/>
            <a:tailEnd/>
          </a:ln>
        </p:spPr>
      </p:pic>
      <p:sp>
        <p:nvSpPr>
          <p:cNvPr id="8" name="Rectangle 7"/>
          <p:cNvSpPr/>
          <p:nvPr/>
        </p:nvSpPr>
        <p:spPr>
          <a:xfrm>
            <a:off x="1066800" y="5562600"/>
            <a:ext cx="2895600" cy="523220"/>
          </a:xfrm>
          <a:prstGeom prst="rect">
            <a:avLst/>
          </a:prstGeom>
        </p:spPr>
        <p:txBody>
          <a:bodyPr wrap="square">
            <a:spAutoFit/>
          </a:bodyPr>
          <a:lstStyle/>
          <a:p>
            <a:r>
              <a:rPr lang="en-IN" sz="1400" dirty="0" smtClean="0">
                <a:latin typeface="Tahoma" pitchFamily="34" charset="0"/>
                <a:ea typeface="Tahoma" pitchFamily="34" charset="0"/>
                <a:cs typeface="Tahoma" pitchFamily="34" charset="0"/>
              </a:rPr>
              <a:t>When </a:t>
            </a:r>
            <a:r>
              <a:rPr lang="en-IN" sz="1400" dirty="0" smtClean="0">
                <a:latin typeface="Tahoma" pitchFamily="34" charset="0"/>
                <a:ea typeface="Tahoma" pitchFamily="34" charset="0"/>
                <a:cs typeface="Tahoma" pitchFamily="34" charset="0"/>
              </a:rPr>
              <a:t>user gives zero as voice command</a:t>
            </a:r>
            <a:endParaRPr lang="en-US" sz="1400" dirty="0">
              <a:latin typeface="Tahoma" pitchFamily="34" charset="0"/>
              <a:ea typeface="Tahoma" pitchFamily="34" charset="0"/>
              <a:cs typeface="Tahoma" pitchFamily="34" charset="0"/>
            </a:endParaRPr>
          </a:p>
        </p:txBody>
      </p:sp>
      <p:pic>
        <p:nvPicPr>
          <p:cNvPr id="9" name="Picture 8" descr="C:\Users\SHOBHIT_V\Desktop\Biometric access for secure smart robot\report_photo\stop.JPG"/>
          <p:cNvPicPr/>
          <p:nvPr/>
        </p:nvPicPr>
        <p:blipFill>
          <a:blip r:embed="rId5"/>
          <a:srcRect/>
          <a:stretch>
            <a:fillRect/>
          </a:stretch>
        </p:blipFill>
        <p:spPr bwMode="auto">
          <a:xfrm>
            <a:off x="5181600" y="3657600"/>
            <a:ext cx="2590800" cy="990600"/>
          </a:xfrm>
          <a:prstGeom prst="rect">
            <a:avLst/>
          </a:prstGeom>
          <a:noFill/>
          <a:ln w="9525">
            <a:noFill/>
            <a:miter lim="800000"/>
            <a:headEnd/>
            <a:tailEnd/>
          </a:ln>
        </p:spPr>
      </p:pic>
      <p:sp>
        <p:nvSpPr>
          <p:cNvPr id="10" name="Rectangle 9"/>
          <p:cNvSpPr/>
          <p:nvPr/>
        </p:nvSpPr>
        <p:spPr>
          <a:xfrm>
            <a:off x="5257800" y="4953000"/>
            <a:ext cx="2209800" cy="307777"/>
          </a:xfrm>
          <a:prstGeom prst="rect">
            <a:avLst/>
          </a:prstGeom>
        </p:spPr>
        <p:txBody>
          <a:bodyPr wrap="square">
            <a:spAutoFit/>
          </a:bodyPr>
          <a:lstStyle/>
          <a:p>
            <a:r>
              <a:rPr lang="en-IN" sz="1400" dirty="0" smtClean="0">
                <a:latin typeface="Tahoma" pitchFamily="34" charset="0"/>
                <a:ea typeface="Tahoma" pitchFamily="34" charset="0"/>
                <a:cs typeface="Tahoma" pitchFamily="34" charset="0"/>
              </a:rPr>
              <a:t>Robot </a:t>
            </a:r>
            <a:r>
              <a:rPr lang="en-IN" sz="1400" dirty="0" smtClean="0">
                <a:latin typeface="Tahoma" pitchFamily="34" charset="0"/>
                <a:ea typeface="Tahoma" pitchFamily="34" charset="0"/>
                <a:cs typeface="Tahoma" pitchFamily="34" charset="0"/>
              </a:rPr>
              <a:t>gets stop.</a:t>
            </a:r>
            <a:endParaRPr lang="en-US" sz="1400" dirty="0">
              <a:latin typeface="Tahoma" pitchFamily="34" charset="0"/>
              <a:ea typeface="Tahoma" pitchFamily="34" charset="0"/>
              <a:cs typeface="Tahom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HOBHIT_V\Desktop\Biometric access for secure smart robot\report_photo\one.JPG"/>
          <p:cNvPicPr/>
          <p:nvPr/>
        </p:nvPicPr>
        <p:blipFill>
          <a:blip r:embed="rId2"/>
          <a:srcRect/>
          <a:stretch>
            <a:fillRect/>
          </a:stretch>
        </p:blipFill>
        <p:spPr bwMode="auto">
          <a:xfrm>
            <a:off x="1143000" y="685800"/>
            <a:ext cx="2514600" cy="2057400"/>
          </a:xfrm>
          <a:prstGeom prst="rect">
            <a:avLst/>
          </a:prstGeom>
          <a:noFill/>
          <a:ln w="9525">
            <a:noFill/>
            <a:miter lim="800000"/>
            <a:headEnd/>
            <a:tailEnd/>
          </a:ln>
        </p:spPr>
      </p:pic>
      <p:sp>
        <p:nvSpPr>
          <p:cNvPr id="4" name="Rectangle 3"/>
          <p:cNvSpPr/>
          <p:nvPr/>
        </p:nvSpPr>
        <p:spPr>
          <a:xfrm>
            <a:off x="1066800" y="2743200"/>
            <a:ext cx="2590800" cy="523220"/>
          </a:xfrm>
          <a:prstGeom prst="rect">
            <a:avLst/>
          </a:prstGeom>
        </p:spPr>
        <p:txBody>
          <a:bodyPr wrap="square">
            <a:spAutoFit/>
          </a:bodyPr>
          <a:lstStyle/>
          <a:p>
            <a:r>
              <a:rPr lang="en-IN" sz="1400" dirty="0" smtClean="0">
                <a:latin typeface="Tahoma" pitchFamily="34" charset="0"/>
                <a:ea typeface="Tahoma" pitchFamily="34" charset="0"/>
                <a:cs typeface="Tahoma" pitchFamily="34" charset="0"/>
              </a:rPr>
              <a:t>When user gives one as voice command.</a:t>
            </a:r>
            <a:endParaRPr lang="en-US" sz="1400" dirty="0">
              <a:latin typeface="Tahoma" pitchFamily="34" charset="0"/>
              <a:ea typeface="Tahoma" pitchFamily="34" charset="0"/>
              <a:cs typeface="Tahoma" pitchFamily="34" charset="0"/>
            </a:endParaRPr>
          </a:p>
        </p:txBody>
      </p:sp>
      <p:pic>
        <p:nvPicPr>
          <p:cNvPr id="5" name="Picture 4" descr="C:\Users\SHOBHIT_V\Desktop\Biometric access for secure smart robot\report_photo\left.JPG"/>
          <p:cNvPicPr/>
          <p:nvPr/>
        </p:nvPicPr>
        <p:blipFill>
          <a:blip r:embed="rId3"/>
          <a:srcRect/>
          <a:stretch>
            <a:fillRect/>
          </a:stretch>
        </p:blipFill>
        <p:spPr bwMode="auto">
          <a:xfrm>
            <a:off x="4648200" y="838200"/>
            <a:ext cx="2819400" cy="1066800"/>
          </a:xfrm>
          <a:prstGeom prst="rect">
            <a:avLst/>
          </a:prstGeom>
          <a:noFill/>
          <a:ln w="9525">
            <a:noFill/>
            <a:miter lim="800000"/>
            <a:headEnd/>
            <a:tailEnd/>
          </a:ln>
        </p:spPr>
      </p:pic>
      <p:sp>
        <p:nvSpPr>
          <p:cNvPr id="6" name="Rectangle 5"/>
          <p:cNvSpPr/>
          <p:nvPr/>
        </p:nvSpPr>
        <p:spPr>
          <a:xfrm>
            <a:off x="4648200" y="1981200"/>
            <a:ext cx="2057400" cy="307777"/>
          </a:xfrm>
          <a:prstGeom prst="rect">
            <a:avLst/>
          </a:prstGeom>
        </p:spPr>
        <p:txBody>
          <a:bodyPr wrap="square">
            <a:spAutoFit/>
          </a:bodyPr>
          <a:lstStyle/>
          <a:p>
            <a:r>
              <a:rPr lang="en-IN" sz="1400" dirty="0" smtClean="0">
                <a:latin typeface="Tahoma" pitchFamily="34" charset="0"/>
                <a:ea typeface="Tahoma" pitchFamily="34" charset="0"/>
                <a:cs typeface="Tahoma" pitchFamily="34" charset="0"/>
              </a:rPr>
              <a:t>Robot moves left</a:t>
            </a:r>
            <a:endParaRPr lang="en-US" sz="1400" dirty="0">
              <a:latin typeface="Tahoma" pitchFamily="34" charset="0"/>
              <a:ea typeface="Tahoma" pitchFamily="34" charset="0"/>
              <a:cs typeface="Tahoma" pitchFamily="34" charset="0"/>
            </a:endParaRPr>
          </a:p>
        </p:txBody>
      </p:sp>
      <p:pic>
        <p:nvPicPr>
          <p:cNvPr id="7" name="Picture 6" descr="C:\Users\SHOBHIT_V\Desktop\Biometric access for secure smart robot\report_photo\six.JPG"/>
          <p:cNvPicPr/>
          <p:nvPr/>
        </p:nvPicPr>
        <p:blipFill>
          <a:blip r:embed="rId4"/>
          <a:srcRect/>
          <a:stretch>
            <a:fillRect/>
          </a:stretch>
        </p:blipFill>
        <p:spPr bwMode="auto">
          <a:xfrm>
            <a:off x="1219200" y="3429000"/>
            <a:ext cx="2514600" cy="1905000"/>
          </a:xfrm>
          <a:prstGeom prst="rect">
            <a:avLst/>
          </a:prstGeom>
          <a:noFill/>
          <a:ln w="9525">
            <a:noFill/>
            <a:miter lim="800000"/>
            <a:headEnd/>
            <a:tailEnd/>
          </a:ln>
        </p:spPr>
      </p:pic>
      <p:sp>
        <p:nvSpPr>
          <p:cNvPr id="8" name="Rectangle 7"/>
          <p:cNvSpPr/>
          <p:nvPr/>
        </p:nvSpPr>
        <p:spPr>
          <a:xfrm>
            <a:off x="1219200" y="5334000"/>
            <a:ext cx="2743200" cy="523220"/>
          </a:xfrm>
          <a:prstGeom prst="rect">
            <a:avLst/>
          </a:prstGeom>
        </p:spPr>
        <p:txBody>
          <a:bodyPr wrap="square">
            <a:spAutoFit/>
          </a:bodyPr>
          <a:lstStyle/>
          <a:p>
            <a:r>
              <a:rPr lang="en-IN" sz="1400" dirty="0" smtClean="0">
                <a:latin typeface="Tahoma" pitchFamily="34" charset="0"/>
                <a:ea typeface="Tahoma" pitchFamily="34" charset="0"/>
                <a:cs typeface="Tahoma" pitchFamily="34" charset="0"/>
              </a:rPr>
              <a:t>When user gives eight as voice command.</a:t>
            </a:r>
            <a:endParaRPr lang="en-US" sz="1400" dirty="0">
              <a:latin typeface="Tahoma" pitchFamily="34" charset="0"/>
              <a:ea typeface="Tahoma" pitchFamily="34" charset="0"/>
              <a:cs typeface="Tahoma" pitchFamily="34" charset="0"/>
            </a:endParaRPr>
          </a:p>
        </p:txBody>
      </p:sp>
      <p:pic>
        <p:nvPicPr>
          <p:cNvPr id="9" name="Picture 8" descr="C:\Users\SHOBHIT_V\Desktop\Biometric access for secure smart robot\report_photo\right.JPG"/>
          <p:cNvPicPr/>
          <p:nvPr/>
        </p:nvPicPr>
        <p:blipFill>
          <a:blip r:embed="rId5"/>
          <a:srcRect/>
          <a:stretch>
            <a:fillRect/>
          </a:stretch>
        </p:blipFill>
        <p:spPr bwMode="auto">
          <a:xfrm>
            <a:off x="4648200" y="3429000"/>
            <a:ext cx="2819400" cy="990600"/>
          </a:xfrm>
          <a:prstGeom prst="rect">
            <a:avLst/>
          </a:prstGeom>
          <a:noFill/>
          <a:ln w="9525">
            <a:noFill/>
            <a:miter lim="800000"/>
            <a:headEnd/>
            <a:tailEnd/>
          </a:ln>
        </p:spPr>
      </p:pic>
      <p:sp>
        <p:nvSpPr>
          <p:cNvPr id="10" name="Rectangle 9"/>
          <p:cNvSpPr/>
          <p:nvPr/>
        </p:nvSpPr>
        <p:spPr>
          <a:xfrm>
            <a:off x="4876800" y="4572000"/>
            <a:ext cx="1523879" cy="307777"/>
          </a:xfrm>
          <a:prstGeom prst="rect">
            <a:avLst/>
          </a:prstGeom>
        </p:spPr>
        <p:txBody>
          <a:bodyPr wrap="none">
            <a:spAutoFit/>
          </a:bodyPr>
          <a:lstStyle/>
          <a:p>
            <a:r>
              <a:rPr lang="en-IN" sz="1400" dirty="0" smtClean="0">
                <a:latin typeface="Tahoma" pitchFamily="34" charset="0"/>
                <a:ea typeface="Tahoma" pitchFamily="34" charset="0"/>
                <a:cs typeface="Tahoma" pitchFamily="34" charset="0"/>
              </a:rPr>
              <a:t>Robot moves left</a:t>
            </a:r>
            <a:endParaRPr lang="en-US" sz="1400" dirty="0">
              <a:latin typeface="Tahoma" pitchFamily="34" charset="0"/>
              <a:ea typeface="Tahoma" pitchFamily="34" charset="0"/>
              <a:cs typeface="Tahom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effectLst>
                  <a:outerShdw blurRad="38100" dist="38100" dir="2700000" algn="tl">
                    <a:srgbClr val="000000">
                      <a:alpha val="43137"/>
                    </a:srgbClr>
                  </a:outerShdw>
                </a:effectLst>
              </a:rPr>
              <a:t>Conclusion</a:t>
            </a:r>
            <a:endParaRPr lang="en-US" dirty="0">
              <a:solidFill>
                <a:srgbClr val="C00000"/>
              </a:solidFill>
              <a:effectLst>
                <a:outerShdw blurRad="38100" dist="38100" dir="2700000" algn="tl">
                  <a:srgbClr val="000000">
                    <a:alpha val="43137"/>
                  </a:srgbClr>
                </a:outerShdw>
              </a:effectLst>
            </a:endParaRPr>
          </a:p>
        </p:txBody>
      </p:sp>
      <p:sp>
        <p:nvSpPr>
          <p:cNvPr id="33793" name="Rectangle 1"/>
          <p:cNvSpPr>
            <a:spLocks noChangeArrowheads="1"/>
          </p:cNvSpPr>
          <p:nvPr/>
        </p:nvSpPr>
        <p:spPr bwMode="auto">
          <a:xfrm>
            <a:off x="1219200" y="1981200"/>
            <a:ext cx="6705600" cy="286232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j-lt"/>
                <a:ea typeface="Calibri" pitchFamily="34" charset="0"/>
                <a:cs typeface="Tahoma" pitchFamily="34" charset="0"/>
              </a:rPr>
              <a:t>The project led to in designing a smart robot which is accessed using user voice using voice recognition technique which is secured using biometric fingerprint scanner. It can be used in many of the automobiles where  the door lock can be biometrically</a:t>
            </a:r>
            <a:r>
              <a:rPr kumimoji="0" lang="en-US" sz="2000" b="0" i="0" u="none" strike="noStrike" cap="none" normalizeH="0" dirty="0" smtClean="0">
                <a:ln>
                  <a:noFill/>
                </a:ln>
                <a:solidFill>
                  <a:srgbClr val="000000"/>
                </a:solidFill>
                <a:effectLst/>
                <a:latin typeface="+mj-lt"/>
                <a:ea typeface="Calibri" pitchFamily="34" charset="0"/>
                <a:cs typeface="Tahoma" pitchFamily="34" charset="0"/>
              </a:rPr>
              <a:t> secured by finger print scanner and cars can </a:t>
            </a:r>
            <a:r>
              <a:rPr kumimoji="0" lang="en-US" sz="2000" b="0" i="0" u="none" strike="noStrike" cap="none" normalizeH="0" baseline="0" dirty="0" smtClean="0">
                <a:ln>
                  <a:noFill/>
                </a:ln>
                <a:solidFill>
                  <a:srgbClr val="000000"/>
                </a:solidFill>
                <a:effectLst/>
                <a:latin typeface="+mj-lt"/>
                <a:ea typeface="Calibri" pitchFamily="34" charset="0"/>
                <a:cs typeface="Tahoma" pitchFamily="34" charset="0"/>
              </a:rPr>
              <a:t>be controlled through our voice using voice recognition technique . The voice-commands are processed in real-time.  The project has reached  its conclusion and  left the team with many lessons learned. </a:t>
            </a:r>
            <a:endParaRPr kumimoji="0" lang="en-US" sz="20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9669" y="836712"/>
            <a:ext cx="326018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ABSTRACT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1219200" y="1779687"/>
            <a:ext cx="6768752" cy="5078313"/>
          </a:xfrm>
          <a:prstGeom prst="rect">
            <a:avLst/>
          </a:prstGeom>
          <a:noFill/>
        </p:spPr>
        <p:txBody>
          <a:bodyPr wrap="square" rtlCol="0">
            <a:spAutoFit/>
          </a:bodyPr>
          <a:lstStyle/>
          <a:p>
            <a:r>
              <a:rPr lang="en-US" dirty="0" smtClean="0">
                <a:latin typeface="Times New Roman" pitchFamily="18" charset="0"/>
                <a:cs typeface="Times New Roman" pitchFamily="18" charset="0"/>
              </a:rPr>
              <a:t>Biometrics, an important research field emerging fast, has growing challenges related to the secured access and security of the systems protected. In this paper, the secured access to a smart robot is proposed using biometrics. The robot can be accessed by recognizing the user’s finger print, acting as a password, and also operates on the voice-commands given by the speaker. The voice-commands are processed in real-time. The commands are processed in real-time using an on-line cloud server. The voice-commands converted to text form are sent via the Bluetooth network to a micro-controller on the robot, where these are interpreted and the smart robot performs the desired operation accordingly. The performance evaluation results of the finger print scanner and the voice commands signal processing are encouraging. Combining both the features makes the robot more robust. Few limitations of both the techniques have also been discussed with proposed solutions.</a:t>
            </a:r>
          </a:p>
          <a:p>
            <a:r>
              <a:rPr lang="en-US" dirty="0" smtClean="0"/>
              <a:t> </a:t>
            </a:r>
          </a:p>
          <a:p>
            <a:r>
              <a:rPr lang="en-US" b="1" dirty="0" smtClean="0"/>
              <a:t> </a:t>
            </a:r>
            <a:endParaRPr lang="en-US" dirty="0" smtClean="0"/>
          </a:p>
          <a:p>
            <a:endParaRPr lang="en-IN" dirty="0"/>
          </a:p>
        </p:txBody>
      </p:sp>
    </p:spTree>
    <p:extLst>
      <p:ext uri="{BB962C8B-B14F-4D97-AF65-F5344CB8AC3E}">
        <p14:creationId xmlns="" xmlns:p14="http://schemas.microsoft.com/office/powerpoint/2010/main" val="3985494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8201" y="762000"/>
            <a:ext cx="7315200" cy="5486400"/>
          </a:xfrm>
        </p:spPr>
        <p:txBody>
          <a:bodyPr>
            <a:normAutofit fontScale="92500" lnSpcReduction="10000"/>
          </a:bodyPr>
          <a:lstStyle/>
          <a:p>
            <a:r>
              <a:rPr lang="en-US" dirty="0" smtClean="0"/>
              <a:t> </a:t>
            </a:r>
          </a:p>
          <a:p>
            <a:pPr hangingPunct="0"/>
            <a:r>
              <a:rPr lang="en-US" b="1" dirty="0" smtClean="0">
                <a:solidFill>
                  <a:schemeClr val="tx1"/>
                </a:solidFill>
              </a:rPr>
              <a:t>REFFERENCE :</a:t>
            </a:r>
            <a:endParaRPr lang="en-US" dirty="0" smtClean="0">
              <a:solidFill>
                <a:schemeClr val="tx1"/>
              </a:solidFill>
            </a:endParaRPr>
          </a:p>
          <a:p>
            <a:pPr algn="l" hangingPunct="0"/>
            <a:r>
              <a:rPr lang="en-US" dirty="0" smtClean="0">
                <a:solidFill>
                  <a:schemeClr val="tx1"/>
                </a:solidFill>
                <a:latin typeface="Times New Roman" pitchFamily="18" charset="0"/>
                <a:cs typeface="Times New Roman" pitchFamily="18" charset="0"/>
              </a:rPr>
              <a:t>[1] A. J. </a:t>
            </a:r>
            <a:r>
              <a:rPr lang="en-US" dirty="0" err="1" smtClean="0">
                <a:solidFill>
                  <a:schemeClr val="tx1"/>
                </a:solidFill>
                <a:latin typeface="Times New Roman" pitchFamily="18" charset="0"/>
                <a:cs typeface="Times New Roman" pitchFamily="18" charset="0"/>
              </a:rPr>
              <a:t>Ijspeert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Biorobotics</a:t>
            </a:r>
            <a:r>
              <a:rPr lang="en-US" dirty="0" smtClean="0">
                <a:solidFill>
                  <a:schemeClr val="tx1"/>
                </a:solidFill>
                <a:latin typeface="Times New Roman" pitchFamily="18" charset="0"/>
                <a:cs typeface="Times New Roman" pitchFamily="18" charset="0"/>
              </a:rPr>
              <a:t>: Using robots to emulate and investigate agile locomotion,” Science, vol. 346, no. 6206, pp. 196–203, Oct. 2014.</a:t>
            </a:r>
          </a:p>
          <a:p>
            <a:pPr algn="l" hangingPunct="0"/>
            <a:r>
              <a:rPr lang="en-US" dirty="0" smtClean="0">
                <a:solidFill>
                  <a:schemeClr val="tx1"/>
                </a:solidFill>
                <a:latin typeface="Times New Roman" pitchFamily="18" charset="0"/>
                <a:cs typeface="Times New Roman" pitchFamily="18" charset="0"/>
              </a:rPr>
              <a:t>[2] Y. Kang, H. Kim, S. H. </a:t>
            </a:r>
            <a:r>
              <a:rPr lang="en-US" dirty="0" err="1" smtClean="0">
                <a:solidFill>
                  <a:schemeClr val="tx1"/>
                </a:solidFill>
                <a:latin typeface="Times New Roman" pitchFamily="18" charset="0"/>
                <a:cs typeface="Times New Roman" pitchFamily="18" charset="0"/>
              </a:rPr>
              <a:t>Ryu</a:t>
            </a:r>
            <a:r>
              <a:rPr lang="en-US" dirty="0" smtClean="0">
                <a:solidFill>
                  <a:schemeClr val="tx1"/>
                </a:solidFill>
                <a:latin typeface="Times New Roman" pitchFamily="18" charset="0"/>
                <a:cs typeface="Times New Roman" pitchFamily="18" charset="0"/>
              </a:rPr>
              <a:t>, N. L. </a:t>
            </a:r>
            <a:r>
              <a:rPr lang="en-US" dirty="0" err="1" smtClean="0">
                <a:solidFill>
                  <a:schemeClr val="tx1"/>
                </a:solidFill>
                <a:latin typeface="Times New Roman" pitchFamily="18" charset="0"/>
                <a:cs typeface="Times New Roman" pitchFamily="18" charset="0"/>
              </a:rPr>
              <a:t>Doh</a:t>
            </a:r>
            <a:r>
              <a:rPr lang="en-US" dirty="0" smtClean="0">
                <a:solidFill>
                  <a:schemeClr val="tx1"/>
                </a:solidFill>
                <a:latin typeface="Times New Roman" pitchFamily="18" charset="0"/>
                <a:cs typeface="Times New Roman" pitchFamily="18" charset="0"/>
              </a:rPr>
              <a:t>, Y. Oh, and B. J. You, “Dependable humanoid navigation system based on bipedal locomotion,” IEEE Trans. Ind. Electron., vol. 59, no. 2, pp. 1050–1060, Feb. 2012.</a:t>
            </a:r>
          </a:p>
          <a:p>
            <a:pPr algn="l" hangingPunct="0"/>
            <a:r>
              <a:rPr lang="en-US" dirty="0" smtClean="0">
                <a:solidFill>
                  <a:schemeClr val="tx1"/>
                </a:solidFill>
                <a:latin typeface="Times New Roman" pitchFamily="18" charset="0"/>
                <a:cs typeface="Times New Roman" pitchFamily="18" charset="0"/>
              </a:rPr>
              <a:t>[3] N. Motoi, T. Suzuki, and K. Ohnishi, “A bipedal locomotion planning based on virtual linear inverted pendulum mode,” IEEE Trans. Ind. Electron., vol. 56, no. 1, pp. 54–61, Jan. 2009.</a:t>
            </a:r>
          </a:p>
          <a:p>
            <a:pPr algn="l" hangingPunct="0"/>
            <a:r>
              <a:rPr lang="en-US" dirty="0" smtClean="0">
                <a:solidFill>
                  <a:schemeClr val="tx1"/>
                </a:solidFill>
                <a:latin typeface="Times New Roman" pitchFamily="18" charset="0"/>
                <a:cs typeface="Times New Roman" pitchFamily="18" charset="0"/>
              </a:rPr>
              <a:t>[4] K. Loffler, M. </a:t>
            </a:r>
            <a:r>
              <a:rPr lang="en-US" dirty="0" err="1" smtClean="0">
                <a:solidFill>
                  <a:schemeClr val="tx1"/>
                </a:solidFill>
                <a:latin typeface="Times New Roman" pitchFamily="18" charset="0"/>
                <a:cs typeface="Times New Roman" pitchFamily="18" charset="0"/>
              </a:rPr>
              <a:t>Gienger</a:t>
            </a:r>
            <a:r>
              <a:rPr lang="en-US" dirty="0" smtClean="0">
                <a:solidFill>
                  <a:schemeClr val="tx1"/>
                </a:solidFill>
                <a:latin typeface="Times New Roman" pitchFamily="18" charset="0"/>
                <a:cs typeface="Times New Roman" pitchFamily="18" charset="0"/>
              </a:rPr>
              <a:t>, F. Pfeiffer, and H. </a:t>
            </a:r>
            <a:r>
              <a:rPr lang="en-US" dirty="0" err="1" smtClean="0">
                <a:solidFill>
                  <a:schemeClr val="tx1"/>
                </a:solidFill>
                <a:latin typeface="Times New Roman" pitchFamily="18" charset="0"/>
                <a:cs typeface="Times New Roman" pitchFamily="18" charset="0"/>
              </a:rPr>
              <a:t>Ulbrich</a:t>
            </a:r>
            <a:r>
              <a:rPr lang="en-US" dirty="0" smtClean="0">
                <a:solidFill>
                  <a:schemeClr val="tx1"/>
                </a:solidFill>
                <a:latin typeface="Times New Roman" pitchFamily="18" charset="0"/>
                <a:cs typeface="Times New Roman" pitchFamily="18" charset="0"/>
              </a:rPr>
              <a:t>, “Sensors and control concept of a biped robot,” IEEE Trans. Ind. Electron., vol. 51, no. 5, pp. 972–980, Oct. 2004.</a:t>
            </a:r>
          </a:p>
          <a:p>
            <a:pPr algn="l" hangingPunct="0"/>
            <a:r>
              <a:rPr lang="en-US" dirty="0" smtClean="0">
                <a:solidFill>
                  <a:schemeClr val="tx1"/>
                </a:solidFill>
                <a:latin typeface="Times New Roman" pitchFamily="18" charset="0"/>
                <a:cs typeface="Times New Roman" pitchFamily="18" charset="0"/>
              </a:rPr>
              <a:t>[5] S. </a:t>
            </a:r>
            <a:r>
              <a:rPr lang="en-US" dirty="0" err="1" smtClean="0">
                <a:solidFill>
                  <a:schemeClr val="tx1"/>
                </a:solidFill>
                <a:latin typeface="Times New Roman" pitchFamily="18" charset="0"/>
                <a:cs typeface="Times New Roman" pitchFamily="18" charset="0"/>
              </a:rPr>
              <a:t>Grillner</a:t>
            </a:r>
            <a:r>
              <a:rPr lang="en-US" dirty="0" smtClean="0">
                <a:solidFill>
                  <a:schemeClr val="tx1"/>
                </a:solidFill>
                <a:latin typeface="Times New Roman" pitchFamily="18" charset="0"/>
                <a:cs typeface="Times New Roman" pitchFamily="18" charset="0"/>
              </a:rPr>
              <a:t>, T. </a:t>
            </a:r>
            <a:r>
              <a:rPr lang="en-US" dirty="0" err="1" smtClean="0">
                <a:solidFill>
                  <a:schemeClr val="tx1"/>
                </a:solidFill>
                <a:latin typeface="Times New Roman" pitchFamily="18" charset="0"/>
                <a:cs typeface="Times New Roman" pitchFamily="18" charset="0"/>
              </a:rPr>
              <a:t>Deliagina</a:t>
            </a:r>
            <a:r>
              <a:rPr lang="en-US" dirty="0" smtClean="0">
                <a:solidFill>
                  <a:schemeClr val="tx1"/>
                </a:solidFill>
                <a:latin typeface="Times New Roman" pitchFamily="18" charset="0"/>
                <a:cs typeface="Times New Roman" pitchFamily="18" charset="0"/>
              </a:rPr>
              <a:t>, O. E. </a:t>
            </a:r>
            <a:r>
              <a:rPr lang="en-US" dirty="0" err="1" smtClean="0">
                <a:solidFill>
                  <a:schemeClr val="tx1"/>
                </a:solidFill>
                <a:latin typeface="Times New Roman" pitchFamily="18" charset="0"/>
                <a:cs typeface="Times New Roman" pitchFamily="18" charset="0"/>
              </a:rPr>
              <a:t>Manira</a:t>
            </a:r>
            <a:r>
              <a:rPr lang="en-US" dirty="0" smtClean="0">
                <a:solidFill>
                  <a:schemeClr val="tx1"/>
                </a:solidFill>
                <a:latin typeface="Times New Roman" pitchFamily="18" charset="0"/>
                <a:cs typeface="Times New Roman" pitchFamily="18" charset="0"/>
              </a:rPr>
              <a:t>, R. Hill, G. </a:t>
            </a:r>
            <a:r>
              <a:rPr lang="en-US" dirty="0" err="1" smtClean="0">
                <a:solidFill>
                  <a:schemeClr val="tx1"/>
                </a:solidFill>
                <a:latin typeface="Times New Roman" pitchFamily="18" charset="0"/>
                <a:cs typeface="Times New Roman" pitchFamily="18" charset="0"/>
              </a:rPr>
              <a:t>Orlovsky</a:t>
            </a:r>
            <a:r>
              <a:rPr lang="en-US" dirty="0" smtClean="0">
                <a:solidFill>
                  <a:schemeClr val="tx1"/>
                </a:solidFill>
                <a:latin typeface="Times New Roman" pitchFamily="18" charset="0"/>
                <a:cs typeface="Times New Roman" pitchFamily="18" charset="0"/>
              </a:rPr>
              <a:t>, P. </a:t>
            </a:r>
            <a:r>
              <a:rPr lang="en-US" dirty="0" err="1" smtClean="0">
                <a:solidFill>
                  <a:schemeClr val="tx1"/>
                </a:solidFill>
                <a:latin typeface="Times New Roman" pitchFamily="18" charset="0"/>
                <a:cs typeface="Times New Roman" pitchFamily="18" charset="0"/>
              </a:rPr>
              <a:t>Wall´en</a:t>
            </a:r>
            <a:r>
              <a:rPr lang="en-US" dirty="0" smtClean="0">
                <a:solidFill>
                  <a:schemeClr val="tx1"/>
                </a:solidFill>
                <a:latin typeface="Times New Roman" pitchFamily="18" charset="0"/>
                <a:cs typeface="Times New Roman" pitchFamily="18" charset="0"/>
              </a:rPr>
              <a:t>,</a:t>
            </a:r>
          </a:p>
          <a:p>
            <a:pPr algn="l" hangingPunct="0"/>
            <a:r>
              <a:rPr lang="en-US" dirty="0" smtClean="0">
                <a:solidFill>
                  <a:schemeClr val="tx1"/>
                </a:solidFill>
                <a:latin typeface="Times New Roman" pitchFamily="18" charset="0"/>
                <a:cs typeface="Times New Roman" pitchFamily="18" charset="0"/>
              </a:rPr>
              <a:t>O. </a:t>
            </a:r>
            <a:r>
              <a:rPr lang="en-US" dirty="0" err="1" smtClean="0">
                <a:solidFill>
                  <a:schemeClr val="tx1"/>
                </a:solidFill>
                <a:latin typeface="Times New Roman" pitchFamily="18" charset="0"/>
                <a:cs typeface="Times New Roman" pitchFamily="18" charset="0"/>
              </a:rPr>
              <a:t>Ekeberg</a:t>
            </a:r>
            <a:r>
              <a:rPr lang="en-US" dirty="0" smtClean="0">
                <a:solidFill>
                  <a:schemeClr val="tx1"/>
                </a:solidFill>
                <a:latin typeface="Times New Roman" pitchFamily="18" charset="0"/>
                <a:cs typeface="Times New Roman" pitchFamily="18" charset="0"/>
              </a:rPr>
              <a:t>, and A. </a:t>
            </a:r>
            <a:r>
              <a:rPr lang="en-US" dirty="0" err="1" smtClean="0">
                <a:solidFill>
                  <a:schemeClr val="tx1"/>
                </a:solidFill>
                <a:latin typeface="Times New Roman" pitchFamily="18" charset="0"/>
                <a:cs typeface="Times New Roman" pitchFamily="18" charset="0"/>
              </a:rPr>
              <a:t>Lansner</a:t>
            </a:r>
            <a:r>
              <a:rPr lang="en-US" dirty="0" smtClean="0">
                <a:solidFill>
                  <a:schemeClr val="tx1"/>
                </a:solidFill>
                <a:latin typeface="Times New Roman" pitchFamily="18" charset="0"/>
                <a:cs typeface="Times New Roman" pitchFamily="18" charset="0"/>
              </a:rPr>
              <a:t>, “Neural networks that co-ordinate locomotion and body orientation in lamprey,” Trends </a:t>
            </a:r>
            <a:r>
              <a:rPr lang="en-US" dirty="0" err="1" smtClean="0">
                <a:solidFill>
                  <a:schemeClr val="tx1"/>
                </a:solidFill>
                <a:latin typeface="Times New Roman" pitchFamily="18" charset="0"/>
                <a:cs typeface="Times New Roman" pitchFamily="18" charset="0"/>
              </a:rPr>
              <a:t>Neurosci</a:t>
            </a:r>
            <a:r>
              <a:rPr lang="en-US" dirty="0" smtClean="0">
                <a:solidFill>
                  <a:schemeClr val="tx1"/>
                </a:solidFill>
                <a:latin typeface="Times New Roman" pitchFamily="18" charset="0"/>
                <a:cs typeface="Times New Roman" pitchFamily="18" charset="0"/>
              </a:rPr>
              <a:t>., vol. 18, no. 6, pp. 270 – 279, Jun. 1995.</a:t>
            </a:r>
          </a:p>
          <a:p>
            <a:endParaRPr lang="en-US" dirty="0"/>
          </a:p>
        </p:txBody>
      </p:sp>
    </p:spTree>
    <p:extLst>
      <p:ext uri="{BB962C8B-B14F-4D97-AF65-F5344CB8AC3E}">
        <p14:creationId xmlns="" xmlns:p14="http://schemas.microsoft.com/office/powerpoint/2010/main" val="3107782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531" y="836712"/>
            <a:ext cx="502894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REQUIREMENTS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1619672" y="2708920"/>
            <a:ext cx="4896544" cy="3416320"/>
          </a:xfrm>
          <a:prstGeom prst="rect">
            <a:avLst/>
          </a:prstGeom>
          <a:noFill/>
        </p:spPr>
        <p:txBody>
          <a:bodyPr wrap="square" rtlCol="0">
            <a:spAutoFit/>
          </a:bodyPr>
          <a:lstStyle/>
          <a:p>
            <a:r>
              <a:rPr lang="en-US"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Hardware tools:</a:t>
            </a:r>
          </a:p>
          <a:p>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Mega</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2. Voice control unit</a:t>
            </a:r>
          </a:p>
          <a:p>
            <a:pPr lvl="0"/>
            <a:r>
              <a:rPr lang="en-US" dirty="0" smtClean="0">
                <a:latin typeface="Times New Roman" pitchFamily="18" charset="0"/>
                <a:cs typeface="Times New Roman" pitchFamily="18" charset="0"/>
              </a:rPr>
              <a:t>3. Finger Print Scanner </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rPr>
              <a:t>Aduino</a:t>
            </a:r>
            <a:r>
              <a:rPr lang="en-US" dirty="0" smtClean="0">
                <a:latin typeface="Times New Roman" pitchFamily="18" charset="0"/>
                <a:cs typeface="Times New Roman" pitchFamily="18" charset="0"/>
              </a:rPr>
              <a:t> LCD Board</a:t>
            </a:r>
          </a:p>
          <a:p>
            <a:pPr lvl="0"/>
            <a:r>
              <a:rPr lang="en-US" dirty="0" smtClean="0">
                <a:latin typeface="Times New Roman" pitchFamily="18" charset="0"/>
                <a:cs typeface="Times New Roman" pitchFamily="18" charset="0"/>
              </a:rPr>
              <a:t>5.Battery</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6. Motor</a:t>
            </a:r>
          </a:p>
          <a:p>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Software tools:</a:t>
            </a:r>
            <a:endParaRPr lang="en-US" u="sng"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IDE</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00827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90600"/>
            <a:ext cx="429643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Arduino</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Mega</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755576" y="4013198"/>
            <a:ext cx="3600400" cy="461665"/>
          </a:xfrm>
          <a:prstGeom prst="rect">
            <a:avLst/>
          </a:prstGeom>
          <a:noFill/>
        </p:spPr>
        <p:txBody>
          <a:bodyPr wrap="square" rtlCol="0">
            <a:spAutoFit/>
          </a:bodyPr>
          <a:lstStyle/>
          <a:p>
            <a:r>
              <a:rPr lang="en-IN" dirty="0" smtClean="0"/>
              <a:t>        </a:t>
            </a:r>
            <a:r>
              <a:rPr lang="en-IN" sz="2400" dirty="0" smtClean="0"/>
              <a:t> </a:t>
            </a:r>
            <a:endParaRPr lang="en-IN" sz="2400" dirty="0"/>
          </a:p>
        </p:txBody>
      </p:sp>
      <p:sp>
        <p:nvSpPr>
          <p:cNvPr id="8" name="Subtitle 7"/>
          <p:cNvSpPr>
            <a:spLocks noGrp="1"/>
          </p:cNvSpPr>
          <p:nvPr>
            <p:ph type="subTitle" idx="1"/>
          </p:nvPr>
        </p:nvSpPr>
        <p:spPr/>
        <p:txBody>
          <a:bodyPr/>
          <a:lstStyle/>
          <a:p>
            <a:r>
              <a:rPr lang="en-US" dirty="0" smtClean="0"/>
              <a:t> </a:t>
            </a:r>
          </a:p>
          <a:p>
            <a:endParaRPr lang="en-US" dirty="0"/>
          </a:p>
        </p:txBody>
      </p:sp>
      <p:sp>
        <p:nvSpPr>
          <p:cNvPr id="9" name="Title 8"/>
          <p:cNvSpPr>
            <a:spLocks noGrp="1"/>
          </p:cNvSpPr>
          <p:nvPr>
            <p:ph type="ctrTitle"/>
          </p:nvPr>
        </p:nvSpPr>
        <p:spPr>
          <a:xfrm>
            <a:off x="4495800" y="2209800"/>
            <a:ext cx="3276600" cy="2667000"/>
          </a:xfrm>
        </p:spPr>
        <p:txBody>
          <a:bodyPr>
            <a:normAutofit/>
          </a:bodyPr>
          <a:lstStyle/>
          <a:p>
            <a:r>
              <a:rPr lang="en-IN" sz="1600" dirty="0" smtClean="0"/>
              <a:t>The </a:t>
            </a:r>
            <a:r>
              <a:rPr lang="en-IN" sz="1600" dirty="0" err="1" smtClean="0"/>
              <a:t>Arduino</a:t>
            </a:r>
            <a:r>
              <a:rPr lang="en-IN" sz="1600" dirty="0" smtClean="0"/>
              <a:t> Mega is a microcontroller board based on the ATmega1280 . It has 54 digital input/output pins (of which 14 can be used as PWM outputs), 16 </a:t>
            </a:r>
            <a:r>
              <a:rPr lang="en-IN" sz="1600" dirty="0" err="1" smtClean="0"/>
              <a:t>analog</a:t>
            </a:r>
            <a:r>
              <a:rPr lang="en-IN" sz="1600" dirty="0" smtClean="0"/>
              <a:t> inputs, 4 UARTs (hardware serial ports), a 16 MHz crystal oscillator, a USB connection, a power jack, an ICSP header, and a reset button. </a:t>
            </a:r>
            <a:endParaRPr lang="en-US" sz="1600" dirty="0"/>
          </a:p>
        </p:txBody>
      </p:sp>
      <p:pic>
        <p:nvPicPr>
          <p:cNvPr id="10" name="Picture 9" descr="http://www.lumisense.in/media/catalog/product/cache/1/image/308x308/9df78eab33525d08d6e5fb8d27136e95/a/r/arduino_mega_rs_1300.jpg"/>
          <p:cNvPicPr/>
          <p:nvPr/>
        </p:nvPicPr>
        <p:blipFill>
          <a:blip r:embed="rId3"/>
          <a:srcRect/>
          <a:stretch>
            <a:fillRect/>
          </a:stretch>
        </p:blipFill>
        <p:spPr bwMode="auto">
          <a:xfrm>
            <a:off x="990600" y="2209800"/>
            <a:ext cx="3505200" cy="2743200"/>
          </a:xfrm>
          <a:prstGeom prst="rect">
            <a:avLst/>
          </a:prstGeom>
          <a:noFill/>
          <a:ln w="9525">
            <a:noFill/>
            <a:miter lim="800000"/>
            <a:headEnd/>
            <a:tailEnd/>
          </a:ln>
        </p:spPr>
      </p:pic>
    </p:spTree>
    <p:extLst>
      <p:ext uri="{BB962C8B-B14F-4D97-AF65-F5344CB8AC3E}">
        <p14:creationId xmlns="" xmlns:p14="http://schemas.microsoft.com/office/powerpoint/2010/main" val="1026219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533400"/>
            <a:ext cx="606268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Fingerprint Scanner</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6" name="Picture 5" descr="C:\Users\SHOBHIT_V\Desktop\Biometric access for secure smart robot\REPORT\Capture.JPG"/>
          <p:cNvPicPr/>
          <p:nvPr/>
        </p:nvPicPr>
        <p:blipFill>
          <a:blip r:embed="rId2"/>
          <a:srcRect/>
          <a:stretch>
            <a:fillRect/>
          </a:stretch>
        </p:blipFill>
        <p:spPr bwMode="auto">
          <a:xfrm>
            <a:off x="914400" y="2133600"/>
            <a:ext cx="3514725" cy="3033713"/>
          </a:xfrm>
          <a:prstGeom prst="rect">
            <a:avLst/>
          </a:prstGeom>
          <a:noFill/>
          <a:ln w="9525">
            <a:noFill/>
            <a:miter lim="800000"/>
            <a:headEnd/>
            <a:tailEnd/>
          </a:ln>
        </p:spPr>
      </p:pic>
      <p:sp>
        <p:nvSpPr>
          <p:cNvPr id="13313" name="Rectangle 1"/>
          <p:cNvSpPr>
            <a:spLocks noChangeArrowheads="1"/>
          </p:cNvSpPr>
          <p:nvPr/>
        </p:nvSpPr>
        <p:spPr bwMode="auto">
          <a:xfrm>
            <a:off x="4419600" y="1905000"/>
            <a:ext cx="39624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Tahoma" pitchFamily="34" charset="0"/>
              </a:rPr>
              <a:t>Fingerprint module scanner for the demand of access control system, door lock, T&amp;A and safety box OEM POS Consisting of high function DSP, large capacity FLASH and color CMOS, etc, SM621 optical fingerprint module can conduct fingerprint enrollment, image processing, templates storage, fingerprint matching and fingerprint searching. This Optical biometric fingerprint reader is with great features and can be embedded into a variety of end products, such as: access control, attendance, safety deposit box, car door locks.</a:t>
            </a:r>
            <a:endParaRPr kumimoji="0" lang="en-US" sz="1600" b="0"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 xmlns:p14="http://schemas.microsoft.com/office/powerpoint/2010/main" val="3935041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85800"/>
            <a:ext cx="7772400"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4400" b="1" dirty="0" smtClean="0">
                <a:solidFill>
                  <a:srgbClr val="C00000"/>
                </a:solidFill>
                <a:effectLst>
                  <a:outerShdw blurRad="38100" dist="38100" dir="2700000" algn="tl">
                    <a:srgbClr val="000000">
                      <a:alpha val="43137"/>
                    </a:srgbClr>
                  </a:outerShdw>
                </a:effectLst>
              </a:rPr>
              <a:t>VOICE </a:t>
            </a:r>
            <a:r>
              <a:rPr lang="en-IN" sz="4400" b="1" dirty="0" smtClean="0">
                <a:solidFill>
                  <a:srgbClr val="C00000"/>
                </a:solidFill>
                <a:effectLst>
                  <a:outerShdw blurRad="38100" dist="38100" dir="2700000" algn="tl">
                    <a:srgbClr val="000000">
                      <a:alpha val="43137"/>
                    </a:srgbClr>
                  </a:outerShdw>
                </a:effectLst>
              </a:rPr>
              <a:t>RECOGNITION </a:t>
            </a:r>
            <a:r>
              <a:rPr lang="en-IN" sz="4400" b="1" dirty="0" smtClean="0">
                <a:solidFill>
                  <a:srgbClr val="C00000"/>
                </a:solidFill>
                <a:effectLst>
                  <a:outerShdw blurRad="38100" dist="38100" dir="2700000" algn="tl">
                    <a:srgbClr val="000000">
                      <a:alpha val="43137"/>
                    </a:srgbClr>
                  </a:outerShdw>
                </a:effectLst>
              </a:rPr>
              <a:t>BOARD</a:t>
            </a:r>
            <a:endParaRPr lang="en-US" sz="4400" b="1" cap="none" spc="50" dirty="0">
              <a:ln w="11430"/>
              <a:solidFill>
                <a:srgbClr val="C00000"/>
              </a:solidFill>
              <a:effectLst>
                <a:outerShdw blurRad="38100" dist="38100" dir="2700000" algn="tl">
                  <a:srgbClr val="000000">
                    <a:alpha val="43137"/>
                  </a:srgbClr>
                </a:outerShdw>
              </a:effectLst>
            </a:endParaRPr>
          </a:p>
        </p:txBody>
      </p:sp>
      <p:pic>
        <p:nvPicPr>
          <p:cNvPr id="4" name="Picture 3"/>
          <p:cNvPicPr/>
          <p:nvPr/>
        </p:nvPicPr>
        <p:blipFill>
          <a:blip r:embed="rId2"/>
          <a:srcRect/>
          <a:stretch>
            <a:fillRect/>
          </a:stretch>
        </p:blipFill>
        <p:spPr bwMode="auto">
          <a:xfrm>
            <a:off x="762000" y="1981200"/>
            <a:ext cx="3257550" cy="3257550"/>
          </a:xfrm>
          <a:prstGeom prst="rect">
            <a:avLst/>
          </a:prstGeom>
          <a:noFill/>
          <a:ln w="9525">
            <a:noFill/>
            <a:miter lim="800000"/>
            <a:headEnd/>
            <a:tailEnd/>
          </a:ln>
        </p:spPr>
      </p:pic>
      <p:sp>
        <p:nvSpPr>
          <p:cNvPr id="12289" name="Rectangle 1"/>
          <p:cNvSpPr>
            <a:spLocks noChangeArrowheads="1"/>
          </p:cNvSpPr>
          <p:nvPr/>
        </p:nvSpPr>
        <p:spPr bwMode="auto">
          <a:xfrm>
            <a:off x="4038600" y="1981200"/>
            <a:ext cx="42672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The voice recognition board is a completely assembled and easy to use programmable  </a:t>
            </a:r>
            <a:r>
              <a:rPr kumimoji="0" lang="en-US" b="0" i="0" u="none" strike="noStrike" cap="none" normalizeH="0" baseline="0" dirty="0" smtClean="0">
                <a:ln>
                  <a:noFill/>
                </a:ln>
                <a:solidFill>
                  <a:schemeClr val="tx1"/>
                </a:solidFill>
                <a:effectLst/>
                <a:latin typeface="Calibri"/>
                <a:ea typeface="Times New Roman" pitchFamily="18" charset="0"/>
                <a:cs typeface="Tahoma" pitchFamily="34" charset="0"/>
              </a:rPr>
              <a:t>…</a:t>
            </a:r>
            <a:r>
              <a:rPr kumimoji="0" lang="en-US"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speech recognition circuit. The commands that you need can be programmed to recognize. It has 8 bit </a:t>
            </a:r>
            <a:r>
              <a:rPr kumimoji="0" lang="en-US" b="0" i="0" u="none" strike="noStrike" cap="none" normalizeH="0" baseline="0" dirty="0" smtClean="0">
                <a:ln>
                  <a:noFill/>
                </a:ln>
                <a:solidFill>
                  <a:schemeClr val="tx1"/>
                </a:solidFill>
                <a:effectLst/>
                <a:latin typeface="+mj-lt"/>
                <a:ea typeface="Times New Roman" pitchFamily="18" charset="0"/>
                <a:cs typeface="Tahoma" pitchFamily="34" charset="0"/>
              </a:rPr>
              <a:t>data</a:t>
            </a:r>
            <a:r>
              <a:rPr kumimoji="0" lang="en-US"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out which can be interfaced with 16-bit PIC microcontroller . The audio input from the microphone can be given through the audio jack assembled in this  board . The input command with their corresponding characters can be displayed in LCD.</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898425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295400" y="609600"/>
            <a:ext cx="6231467" cy="914400"/>
          </a:xfrm>
        </p:spPr>
        <p:txBody>
          <a:bodyPr>
            <a:normAutofit/>
          </a:bodyPr>
          <a:lstStyle/>
          <a:p>
            <a:r>
              <a:rPr lang="en-US" sz="4400" b="1" dirty="0" err="1" smtClean="0">
                <a:solidFill>
                  <a:srgbClr val="C00000"/>
                </a:solidFill>
                <a:effectLst>
                  <a:outerShdw blurRad="38100" dist="38100" dir="2700000" algn="tl">
                    <a:srgbClr val="000000">
                      <a:alpha val="43137"/>
                    </a:srgbClr>
                  </a:outerShdw>
                </a:effectLst>
              </a:rPr>
              <a:t>Arduino</a:t>
            </a:r>
            <a:r>
              <a:rPr lang="en-US" sz="4400" b="1" dirty="0" smtClean="0">
                <a:solidFill>
                  <a:srgbClr val="C00000"/>
                </a:solidFill>
                <a:effectLst>
                  <a:outerShdw blurRad="38100" dist="38100" dir="2700000" algn="tl">
                    <a:srgbClr val="000000">
                      <a:alpha val="43137"/>
                    </a:srgbClr>
                  </a:outerShdw>
                </a:effectLst>
              </a:rPr>
              <a:t> LCD Board</a:t>
            </a:r>
            <a:endParaRPr lang="en-US" sz="4400" b="1" dirty="0">
              <a:solidFill>
                <a:srgbClr val="C00000"/>
              </a:solidFill>
              <a:effectLst>
                <a:outerShdw blurRad="38100" dist="38100" dir="2700000" algn="tl">
                  <a:srgbClr val="000000">
                    <a:alpha val="43137"/>
                  </a:srgbClr>
                </a:outerShdw>
              </a:effectLst>
            </a:endParaRPr>
          </a:p>
        </p:txBody>
      </p:sp>
      <p:pic>
        <p:nvPicPr>
          <p:cNvPr id="3" name="Picture 2" descr="C:\Users\SHOBHIT_V\Desktop\Biometric access for secure smart robot\REPORT\lcd.JPG"/>
          <p:cNvPicPr/>
          <p:nvPr/>
        </p:nvPicPr>
        <p:blipFill>
          <a:blip r:embed="rId2"/>
          <a:srcRect/>
          <a:stretch>
            <a:fillRect/>
          </a:stretch>
        </p:blipFill>
        <p:spPr bwMode="auto">
          <a:xfrm>
            <a:off x="762000" y="1676400"/>
            <a:ext cx="3476625" cy="4014788"/>
          </a:xfrm>
          <a:prstGeom prst="rect">
            <a:avLst/>
          </a:prstGeom>
          <a:noFill/>
          <a:ln w="9525">
            <a:noFill/>
            <a:miter lim="800000"/>
            <a:headEnd/>
            <a:tailEnd/>
          </a:ln>
        </p:spPr>
      </p:pic>
      <p:sp>
        <p:nvSpPr>
          <p:cNvPr id="4" name="Rectangle 3"/>
          <p:cNvSpPr/>
          <p:nvPr/>
        </p:nvSpPr>
        <p:spPr>
          <a:xfrm>
            <a:off x="4267200" y="1676400"/>
            <a:ext cx="4114800" cy="2862322"/>
          </a:xfrm>
          <a:prstGeom prst="rect">
            <a:avLst/>
          </a:prstGeom>
        </p:spPr>
        <p:txBody>
          <a:bodyPr wrap="square">
            <a:spAutoFit/>
          </a:bodyPr>
          <a:lstStyle/>
          <a:p>
            <a:r>
              <a:rPr lang="en-IN" sz="2000" dirty="0" smtClean="0">
                <a:latin typeface="+mj-lt"/>
              </a:rPr>
              <a:t>LCD board is specially designed for interfacing with </a:t>
            </a:r>
            <a:r>
              <a:rPr lang="en-IN" sz="2000" dirty="0" err="1" smtClean="0">
                <a:latin typeface="+mj-lt"/>
              </a:rPr>
              <a:t>Arduino</a:t>
            </a:r>
            <a:r>
              <a:rPr lang="en-IN" sz="2000" dirty="0" smtClean="0">
                <a:latin typeface="+mj-lt"/>
              </a:rPr>
              <a:t>. This board consists of two sections namely data and control sections. This board is provided with a potentiometer to adjust the LCD. The supply voltage to the board is given from the controller or from a separate source</a:t>
            </a:r>
            <a:endParaRPr lang="en-US" sz="2000" dirty="0">
              <a:latin typeface="+mj-lt"/>
            </a:endParaRPr>
          </a:p>
        </p:txBody>
      </p:sp>
    </p:spTree>
    <p:extLst>
      <p:ext uri="{BB962C8B-B14F-4D97-AF65-F5344CB8AC3E}">
        <p14:creationId xmlns="" xmlns:p14="http://schemas.microsoft.com/office/powerpoint/2010/main" val="1420852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648200" y="1981200"/>
            <a:ext cx="3810001" cy="4114800"/>
          </a:xfrm>
        </p:spPr>
        <p:txBody>
          <a:bodyPr>
            <a:normAutofit/>
          </a:bodyPr>
          <a:lstStyle/>
          <a:p>
            <a:pPr algn="l"/>
            <a:r>
              <a:rPr lang="en-IN" dirty="0" smtClean="0">
                <a:solidFill>
                  <a:schemeClr val="tx1"/>
                </a:solidFill>
                <a:latin typeface="+mj-lt"/>
              </a:rPr>
              <a:t>A DC motor is designed to run on DC electric power. Two examples of pure DC designs are Michael Faraday's </a:t>
            </a:r>
            <a:r>
              <a:rPr lang="en-IN" dirty="0" err="1" smtClean="0">
                <a:solidFill>
                  <a:schemeClr val="tx1"/>
                </a:solidFill>
                <a:latin typeface="+mj-lt"/>
              </a:rPr>
              <a:t>homopolar</a:t>
            </a:r>
            <a:r>
              <a:rPr lang="en-IN" dirty="0" smtClean="0">
                <a:solidFill>
                  <a:schemeClr val="tx1"/>
                </a:solidFill>
                <a:latin typeface="+mj-lt"/>
              </a:rPr>
              <a:t> motor (which is uncommon), and the ball bearing motor, which is (so far) a novelty. </a:t>
            </a:r>
            <a:endParaRPr lang="en-US" dirty="0" smtClean="0">
              <a:solidFill>
                <a:schemeClr val="tx1"/>
              </a:solidFill>
              <a:latin typeface="+mj-lt"/>
            </a:endParaRPr>
          </a:p>
          <a:p>
            <a:pPr algn="l"/>
            <a:endParaRPr lang="en-US" dirty="0">
              <a:solidFill>
                <a:schemeClr val="tx1"/>
              </a:solidFill>
              <a:latin typeface="+mj-lt"/>
            </a:endParaRPr>
          </a:p>
        </p:txBody>
      </p:sp>
      <p:sp>
        <p:nvSpPr>
          <p:cNvPr id="8" name="Rectangle 7"/>
          <p:cNvSpPr/>
          <p:nvPr/>
        </p:nvSpPr>
        <p:spPr>
          <a:xfrm>
            <a:off x="1066800" y="457200"/>
            <a:ext cx="7250353"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DC MOTOR</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4"/>
          <p:cNvPicPr/>
          <p:nvPr/>
        </p:nvPicPr>
        <p:blipFill>
          <a:blip r:embed="rId2"/>
          <a:srcRect/>
          <a:stretch>
            <a:fillRect/>
          </a:stretch>
        </p:blipFill>
        <p:spPr bwMode="auto">
          <a:xfrm>
            <a:off x="838200" y="1600201"/>
            <a:ext cx="3419475" cy="3124200"/>
          </a:xfrm>
          <a:prstGeom prst="rect">
            <a:avLst/>
          </a:prstGeom>
          <a:noFill/>
          <a:ln w="9525">
            <a:noFill/>
            <a:miter lim="800000"/>
            <a:headEnd/>
            <a:tailEnd/>
          </a:ln>
        </p:spPr>
      </p:pic>
    </p:spTree>
    <p:extLst>
      <p:ext uri="{BB962C8B-B14F-4D97-AF65-F5344CB8AC3E}">
        <p14:creationId xmlns="" xmlns:p14="http://schemas.microsoft.com/office/powerpoint/2010/main" val="4106250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457200"/>
            <a:ext cx="7250353"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Battery</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4" descr="C:\Users\SHOBHIT_V\Desktop\Biometric access for secure smart robot\REPORT\battery.JPG"/>
          <p:cNvPicPr/>
          <p:nvPr/>
        </p:nvPicPr>
        <p:blipFill>
          <a:blip r:embed="rId2"/>
          <a:srcRect/>
          <a:stretch>
            <a:fillRect/>
          </a:stretch>
        </p:blipFill>
        <p:spPr bwMode="auto">
          <a:xfrm>
            <a:off x="838200" y="2057400"/>
            <a:ext cx="3352800" cy="3838575"/>
          </a:xfrm>
          <a:prstGeom prst="rect">
            <a:avLst/>
          </a:prstGeom>
          <a:noFill/>
          <a:ln w="9525">
            <a:noFill/>
            <a:miter lim="800000"/>
            <a:headEnd/>
            <a:tailEnd/>
          </a:ln>
        </p:spPr>
      </p:pic>
      <p:sp>
        <p:nvSpPr>
          <p:cNvPr id="9217" name="Rectangle 1"/>
          <p:cNvSpPr>
            <a:spLocks noChangeArrowheads="1"/>
          </p:cNvSpPr>
          <p:nvPr/>
        </p:nvSpPr>
        <p:spPr bwMode="auto">
          <a:xfrm>
            <a:off x="4191000" y="1828800"/>
            <a:ext cx="4191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Tahoma" pitchFamily="34" charset="0"/>
              </a:rPr>
              <a:t>Batteries can be charged manually with a power supply featuring user-adjustable voltage and current limiting. 12v 7.5Ah lead acid battery is a rechargeable battery that supplies electrical energy. These batteries are designed to release a high burst of current and then quickly recharged. Six cells are connected in series in this battery. Another advantage is that running the battery completely down (i.e. leaving the parking light on for a week) will not damage the battery at all, unlike the SLA and Gel batteries, since it has a low-voltage disconnect circuit.</a:t>
            </a:r>
            <a:endParaRPr kumimoji="0" lang="en-US" b="0"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 xmlns:p14="http://schemas.microsoft.com/office/powerpoint/2010/main" val="3879557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615</TotalTime>
  <Words>762</Words>
  <Application>Microsoft Office PowerPoint</Application>
  <PresentationFormat>On-screen Show (4:3)</PresentationFormat>
  <Paragraphs>77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Pushpin</vt:lpstr>
      <vt:lpstr>Slide 1</vt:lpstr>
      <vt:lpstr>Slide 2</vt:lpstr>
      <vt:lpstr>Slide 3</vt:lpstr>
      <vt:lpstr>The Arduino Mega is a microcontroller board based on the ATmega1280 . It has 54 digital input/output pins (of which 14 can be used as PWM outputs), 16 analog inputs, 4 UARTs (hardware serial ports), a 16 MHz crystal oscillator, a USB connection, a power jack, an ICSP header, and a reset button. </vt:lpstr>
      <vt:lpstr>Slide 5</vt:lpstr>
      <vt:lpstr>Slide 6</vt:lpstr>
      <vt:lpstr>Slide 7</vt:lpstr>
      <vt:lpstr>Slide 8</vt:lpstr>
      <vt:lpstr>Slide 9</vt:lpstr>
      <vt:lpstr>Slide 10</vt:lpstr>
      <vt:lpstr>Slide 11</vt:lpstr>
      <vt:lpstr>Slide 12</vt:lpstr>
      <vt:lpstr>Activity Diagram</vt:lpstr>
      <vt:lpstr>Slide 14</vt:lpstr>
      <vt:lpstr>Slide 15</vt:lpstr>
      <vt:lpstr>Slide 16</vt:lpstr>
      <vt:lpstr>Slide 17</vt:lpstr>
      <vt:lpstr>Slide 18</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raj_trideep</dc:creator>
  <cp:lastModifiedBy>HP</cp:lastModifiedBy>
  <cp:revision>64</cp:revision>
  <dcterms:created xsi:type="dcterms:W3CDTF">2016-02-18T21:08:37Z</dcterms:created>
  <dcterms:modified xsi:type="dcterms:W3CDTF">2017-05-07T07:10:42Z</dcterms:modified>
</cp:coreProperties>
</file>