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89" r:id="rId2"/>
    <p:sldId id="290" r:id="rId3"/>
    <p:sldId id="296" r:id="rId4"/>
    <p:sldId id="270" r:id="rId5"/>
    <p:sldId id="272" r:id="rId6"/>
    <p:sldId id="297" r:id="rId7"/>
    <p:sldId id="259" r:id="rId8"/>
    <p:sldId id="281" r:id="rId9"/>
    <p:sldId id="274" r:id="rId10"/>
    <p:sldId id="298" r:id="rId11"/>
    <p:sldId id="260" r:id="rId12"/>
    <p:sldId id="282" r:id="rId13"/>
    <p:sldId id="287" r:id="rId14"/>
    <p:sldId id="299" r:id="rId15"/>
    <p:sldId id="261" r:id="rId16"/>
    <p:sldId id="262" r:id="rId17"/>
    <p:sldId id="271" r:id="rId18"/>
    <p:sldId id="301" r:id="rId19"/>
    <p:sldId id="300" r:id="rId20"/>
    <p:sldId id="283" r:id="rId21"/>
    <p:sldId id="276" r:id="rId22"/>
    <p:sldId id="278" r:id="rId2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5" autoAdjust="0"/>
    <p:restoredTop sz="77833" autoAdjust="0"/>
  </p:normalViewPr>
  <p:slideViewPr>
    <p:cSldViewPr snapToGrid="0" showGuides="1">
      <p:cViewPr>
        <p:scale>
          <a:sx n="66" d="100"/>
          <a:sy n="66" d="100"/>
        </p:scale>
        <p:origin x="2030" y="-792"/>
      </p:cViewPr>
      <p:guideLst>
        <p:guide orient="horz" pos="3368"/>
        <p:guide pos="238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1D0F-F810-4CE1-BFD2-ACCA3CD0DB73}" type="datetimeFigureOut">
              <a:rPr lang="en-US" smtClean="0"/>
              <a:t>8/11/2021</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368FF-A2CC-48B2-A101-E4F6095E78AD}" type="slidenum">
              <a:rPr lang="en-US" smtClean="0"/>
              <a:t>‹#›</a:t>
            </a:fld>
            <a:endParaRPr lang="en-US"/>
          </a:p>
        </p:txBody>
      </p:sp>
    </p:spTree>
    <p:extLst>
      <p:ext uri="{BB962C8B-B14F-4D97-AF65-F5344CB8AC3E}">
        <p14:creationId xmlns:p14="http://schemas.microsoft.com/office/powerpoint/2010/main" val="3801925168"/>
      </p:ext>
    </p:extLst>
  </p:cSld>
  <p:clrMap bg1="lt1" tx1="dk1" bg2="lt2" tx2="dk2" accent1="accent1" accent2="accent2" accent3="accent3" accent4="accent4" accent5="accent5" accent6="accent6" hlink="hlink" folHlink="folHlink"/>
  <p:notesStyle>
    <a:lvl1pPr marL="0" algn="l" defTabSz="956828" rtl="0" eaLnBrk="1" latinLnBrk="0" hangingPunct="1">
      <a:defRPr sz="1256" kern="1200">
        <a:solidFill>
          <a:schemeClr val="tx1"/>
        </a:solidFill>
        <a:latin typeface="+mn-lt"/>
        <a:ea typeface="+mn-ea"/>
        <a:cs typeface="+mn-cs"/>
      </a:defRPr>
    </a:lvl1pPr>
    <a:lvl2pPr marL="478414" algn="l" defTabSz="956828" rtl="0" eaLnBrk="1" latinLnBrk="0" hangingPunct="1">
      <a:defRPr sz="1256" kern="1200">
        <a:solidFill>
          <a:schemeClr val="tx1"/>
        </a:solidFill>
        <a:latin typeface="+mn-lt"/>
        <a:ea typeface="+mn-ea"/>
        <a:cs typeface="+mn-cs"/>
      </a:defRPr>
    </a:lvl2pPr>
    <a:lvl3pPr marL="956828" algn="l" defTabSz="956828" rtl="0" eaLnBrk="1" latinLnBrk="0" hangingPunct="1">
      <a:defRPr sz="1256" kern="1200">
        <a:solidFill>
          <a:schemeClr val="tx1"/>
        </a:solidFill>
        <a:latin typeface="+mn-lt"/>
        <a:ea typeface="+mn-ea"/>
        <a:cs typeface="+mn-cs"/>
      </a:defRPr>
    </a:lvl3pPr>
    <a:lvl4pPr marL="1435242" algn="l" defTabSz="956828" rtl="0" eaLnBrk="1" latinLnBrk="0" hangingPunct="1">
      <a:defRPr sz="1256" kern="1200">
        <a:solidFill>
          <a:schemeClr val="tx1"/>
        </a:solidFill>
        <a:latin typeface="+mn-lt"/>
        <a:ea typeface="+mn-ea"/>
        <a:cs typeface="+mn-cs"/>
      </a:defRPr>
    </a:lvl4pPr>
    <a:lvl5pPr marL="1913656" algn="l" defTabSz="956828" rtl="0" eaLnBrk="1" latinLnBrk="0" hangingPunct="1">
      <a:defRPr sz="1256" kern="1200">
        <a:solidFill>
          <a:schemeClr val="tx1"/>
        </a:solidFill>
        <a:latin typeface="+mn-lt"/>
        <a:ea typeface="+mn-ea"/>
        <a:cs typeface="+mn-cs"/>
      </a:defRPr>
    </a:lvl5pPr>
    <a:lvl6pPr marL="2392070" algn="l" defTabSz="956828" rtl="0" eaLnBrk="1" latinLnBrk="0" hangingPunct="1">
      <a:defRPr sz="1256" kern="1200">
        <a:solidFill>
          <a:schemeClr val="tx1"/>
        </a:solidFill>
        <a:latin typeface="+mn-lt"/>
        <a:ea typeface="+mn-ea"/>
        <a:cs typeface="+mn-cs"/>
      </a:defRPr>
    </a:lvl6pPr>
    <a:lvl7pPr marL="2870484" algn="l" defTabSz="956828" rtl="0" eaLnBrk="1" latinLnBrk="0" hangingPunct="1">
      <a:defRPr sz="1256" kern="1200">
        <a:solidFill>
          <a:schemeClr val="tx1"/>
        </a:solidFill>
        <a:latin typeface="+mn-lt"/>
        <a:ea typeface="+mn-ea"/>
        <a:cs typeface="+mn-cs"/>
      </a:defRPr>
    </a:lvl7pPr>
    <a:lvl8pPr marL="3348899" algn="l" defTabSz="956828" rtl="0" eaLnBrk="1" latinLnBrk="0" hangingPunct="1">
      <a:defRPr sz="1256" kern="1200">
        <a:solidFill>
          <a:schemeClr val="tx1"/>
        </a:solidFill>
        <a:latin typeface="+mn-lt"/>
        <a:ea typeface="+mn-ea"/>
        <a:cs typeface="+mn-cs"/>
      </a:defRPr>
    </a:lvl8pPr>
    <a:lvl9pPr marL="3827313" algn="l" defTabSz="956828" rtl="0" eaLnBrk="1" latinLnBrk="0" hangingPunct="1">
      <a:defRPr sz="12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 TCR phosphorylation as a function of depletion distance between TCR and CD45 (depletion distance) and the decay-length of the </a:t>
            </a:r>
            <a:r>
              <a:rPr lang="en-US" b="1" dirty="0" err="1"/>
              <a:t>Lck</a:t>
            </a:r>
            <a:r>
              <a:rPr lang="en-US" b="1" dirty="0"/>
              <a:t> activity.</a:t>
            </a:r>
          </a:p>
          <a:p>
            <a:r>
              <a:rPr lang="en-US" dirty="0"/>
              <a:t>1A) Top: Concentric circles of TCR (green) and CD45 (red). The radius of the TCR circle is 250nm, the radius of the CD45 circle is 450nm, the depletion distance is -250nm.</a:t>
            </a:r>
            <a:endParaRPr lang="en-US" b="1" i="1" dirty="0">
              <a:solidFill>
                <a:srgbClr val="FF0000"/>
              </a:solidFill>
            </a:endParaRP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1B) Top: </a:t>
            </a:r>
            <a:r>
              <a:rPr lang="en-US" b="0" i="0" dirty="0">
                <a:solidFill>
                  <a:srgbClr val="FF0000"/>
                </a:solidFill>
              </a:rPr>
              <a:t>At the location of every CD45 molecule we drew an </a:t>
            </a:r>
            <a:r>
              <a:rPr lang="en-US" b="0" i="0" dirty="0" err="1">
                <a:solidFill>
                  <a:srgbClr val="FF0000"/>
                </a:solidFill>
              </a:rPr>
              <a:t>Lck</a:t>
            </a:r>
            <a:r>
              <a:rPr lang="en-US" b="0" i="0" dirty="0">
                <a:solidFill>
                  <a:srgbClr val="FF0000"/>
                </a:solidFill>
              </a:rPr>
              <a:t> activity distribution with a decay-length of 200nm. The </a:t>
            </a:r>
            <a:r>
              <a:rPr lang="en-US" b="1" dirty="0"/>
              <a:t>magenta</a:t>
            </a:r>
            <a:r>
              <a:rPr lang="en-US" dirty="0"/>
              <a:t> cloud represents the overall </a:t>
            </a:r>
            <a:r>
              <a:rPr lang="en-US" dirty="0" err="1"/>
              <a:t>Lck</a:t>
            </a:r>
            <a:r>
              <a:rPr lang="en-US" dirty="0"/>
              <a:t> activity that is the sum over all the individual </a:t>
            </a:r>
            <a:r>
              <a:rPr lang="en-US" dirty="0" err="1"/>
              <a:t>Lck</a:t>
            </a:r>
            <a:r>
              <a:rPr lang="en-US" dirty="0"/>
              <a:t> activity distributions around the CD45 molecule.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1C) Top: Enlarged view of the gray square in B. It shows the level of TCR phosphorylation with averaging over angles around the TCR circle’s center.</a:t>
            </a:r>
          </a:p>
          <a:p>
            <a:r>
              <a:rPr lang="en-US" dirty="0"/>
              <a:t>A, B, C Bottom are cross-sections of the distributions in A, B, C top.</a:t>
            </a:r>
          </a:p>
          <a:p>
            <a:pPr marL="0" indent="0">
              <a:buNone/>
            </a:pPr>
            <a:r>
              <a:rPr lang="en-US" dirty="0"/>
              <a:t>1D) Top: The radius of the TCR circle is 250nm. The inner radius of the CD45 ring is 350nm the outer radius of the CD45 ring is 550nm, the depletion distance is 100nm.</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1E) Top: The decay-length of the active </a:t>
            </a:r>
            <a:r>
              <a:rPr lang="en-US" dirty="0" err="1"/>
              <a:t>Lck</a:t>
            </a:r>
            <a:r>
              <a:rPr lang="en-US" dirty="0"/>
              <a:t> distribution is the same as in B, (200nm). </a:t>
            </a:r>
          </a:p>
          <a:p>
            <a:pPr marL="0" indent="0">
              <a:buNone/>
            </a:pPr>
            <a:r>
              <a:rPr lang="en-US" dirty="0"/>
              <a:t>1F) Top: Enlarged view of the gray square in E. It shows a slightly different phosphorylation pattern than the one in C.</a:t>
            </a:r>
          </a:p>
          <a:p>
            <a:r>
              <a:rPr lang="en-US" dirty="0"/>
              <a:t>D, E, F Bottom is a cross sections of the distributions in D, E, F top.</a:t>
            </a:r>
          </a:p>
          <a:p>
            <a:pPr marL="0" indent="0">
              <a:buNone/>
            </a:pPr>
            <a:r>
              <a:rPr lang="en-US" dirty="0"/>
              <a:t>1G) Top: the distribution of the TCR and CD45 molecules are the same as in D.</a:t>
            </a:r>
          </a:p>
          <a:p>
            <a:pPr marL="0" indent="0">
              <a:buNone/>
            </a:pPr>
            <a:r>
              <a:rPr lang="en-US" dirty="0"/>
              <a:t>1H) Top: The decay-length of the active </a:t>
            </a:r>
            <a:r>
              <a:rPr lang="en-US" dirty="0" err="1"/>
              <a:t>Lck</a:t>
            </a:r>
            <a:r>
              <a:rPr lang="en-US" dirty="0"/>
              <a:t> distribution 50nm.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1I) Top: Enlarged view of the gray square in H, It shows a very different phosphorylation pattern than the ones in C and F.</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G, H, I Bottom is a cross sections of the distributions in G, H, I top.</a:t>
            </a:r>
          </a:p>
          <a:p>
            <a:pPr marL="0" marR="0" lvl="0" indent="0" algn="l" defTabSz="95682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1</a:t>
            </a:fld>
            <a:endParaRPr lang="en-US"/>
          </a:p>
        </p:txBody>
      </p:sp>
    </p:spTree>
    <p:extLst>
      <p:ext uri="{BB962C8B-B14F-4D97-AF65-F5344CB8AC3E}">
        <p14:creationId xmlns:p14="http://schemas.microsoft.com/office/powerpoint/2010/main" val="3355276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Fig. S5. Getting a single value that characterizes the decay length of active </a:t>
            </a:r>
            <a:r>
              <a:rPr lang="en-US" sz="1256" b="1" kern="1200" dirty="0" err="1">
                <a:solidFill>
                  <a:schemeClr val="tx1"/>
                </a:solidFill>
                <a:effectLst/>
                <a:latin typeface="+mn-lt"/>
                <a:ea typeface="+mn-ea"/>
                <a:cs typeface="+mn-cs"/>
              </a:rPr>
              <a:t>Lck</a:t>
            </a:r>
            <a:r>
              <a:rPr lang="en-US" sz="1256" b="1" kern="1200" dirty="0">
                <a:solidFill>
                  <a:schemeClr val="tx1"/>
                </a:solidFill>
                <a:effectLst/>
                <a:latin typeface="+mn-lt"/>
                <a:ea typeface="+mn-ea"/>
                <a:cs typeface="+mn-cs"/>
              </a:rPr>
              <a:t>.</a:t>
            </a:r>
            <a:r>
              <a:rPr lang="en-US" sz="1256" kern="1200" dirty="0">
                <a:solidFill>
                  <a:schemeClr val="tx1"/>
                </a:solidFill>
                <a:effectLst/>
                <a:latin typeface="+mn-lt"/>
                <a:ea typeface="+mn-ea"/>
                <a:cs typeface="+mn-cs"/>
              </a:rPr>
              <a:t>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S5A) Heatmap of the training data for the </a:t>
            </a:r>
            <a:r>
              <a:rPr lang="en-US" sz="1256" b="0" kern="1200" dirty="0">
                <a:solidFill>
                  <a:schemeClr val="tx1"/>
                </a:solidFill>
                <a:effectLst/>
                <a:latin typeface="+mn-lt"/>
                <a:ea typeface="+mn-ea"/>
                <a:cs typeface="+mn-cs"/>
              </a:rPr>
              <a:t>decay length of </a:t>
            </a:r>
            <a:r>
              <a:rPr lang="en-US" sz="1256" b="0" kern="1200" dirty="0" err="1">
                <a:solidFill>
                  <a:schemeClr val="tx1"/>
                </a:solidFill>
                <a:effectLst/>
                <a:latin typeface="+mn-lt"/>
                <a:ea typeface="+mn-ea"/>
                <a:cs typeface="+mn-cs"/>
              </a:rPr>
              <a:t>Lck</a:t>
            </a:r>
            <a:r>
              <a:rPr lang="en-US" sz="1256" b="0" kern="1200" dirty="0">
                <a:solidFill>
                  <a:schemeClr val="tx1"/>
                </a:solidFill>
                <a:effectLst/>
                <a:latin typeface="+mn-lt"/>
                <a:ea typeface="+mn-ea"/>
                <a:cs typeface="+mn-cs"/>
              </a:rPr>
              <a:t>*. X axis is log</a:t>
            </a:r>
            <a:r>
              <a:rPr lang="en-US" sz="1256" b="0" kern="1200" baseline="-25000" dirty="0">
                <a:solidFill>
                  <a:schemeClr val="tx1"/>
                </a:solidFill>
                <a:effectLst/>
                <a:latin typeface="+mn-lt"/>
                <a:ea typeface="+mn-ea"/>
                <a:cs typeface="+mn-cs"/>
              </a:rPr>
              <a:t>10</a:t>
            </a:r>
            <a:r>
              <a:rPr lang="en-US" sz="1256" b="0" kern="1200" dirty="0">
                <a:solidFill>
                  <a:schemeClr val="tx1"/>
                </a:solidFill>
                <a:effectLst/>
                <a:latin typeface="+mn-lt"/>
                <a:ea typeface="+mn-ea"/>
                <a:cs typeface="+mn-cs"/>
              </a:rPr>
              <a:t> of the deactivation probability per iteration time. Y axis is log</a:t>
            </a:r>
            <a:r>
              <a:rPr lang="en-US" sz="1256" b="0" kern="1200" baseline="-25000" dirty="0">
                <a:solidFill>
                  <a:schemeClr val="tx1"/>
                </a:solidFill>
                <a:effectLst/>
                <a:latin typeface="+mn-lt"/>
                <a:ea typeface="+mn-ea"/>
                <a:cs typeface="+mn-cs"/>
              </a:rPr>
              <a:t>10</a:t>
            </a:r>
            <a:r>
              <a:rPr lang="en-US" sz="1256" b="0" kern="1200" dirty="0">
                <a:solidFill>
                  <a:schemeClr val="tx1"/>
                </a:solidFill>
                <a:effectLst/>
                <a:latin typeface="+mn-lt"/>
                <a:ea typeface="+mn-ea"/>
                <a:cs typeface="+mn-cs"/>
              </a:rPr>
              <a:t> of the diffusion coefficient of the </a:t>
            </a:r>
            <a:r>
              <a:rPr lang="en-US" sz="1256" b="0" kern="1200" dirty="0" err="1">
                <a:solidFill>
                  <a:schemeClr val="tx1"/>
                </a:solidFill>
                <a:effectLst/>
                <a:latin typeface="+mn-lt"/>
                <a:ea typeface="+mn-ea"/>
                <a:cs typeface="+mn-cs"/>
              </a:rPr>
              <a:t>Lck</a:t>
            </a:r>
            <a:r>
              <a:rPr lang="en-US" sz="1256" b="0" kern="1200" dirty="0">
                <a:solidFill>
                  <a:schemeClr val="tx1"/>
                </a:solidFill>
                <a:effectLst/>
                <a:latin typeface="+mn-lt"/>
                <a:ea typeface="+mn-ea"/>
                <a:cs typeface="+mn-cs"/>
              </a:rPr>
              <a:t> molecules.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S5B) Heatmap of the fitted model after running the PyMC3 package with the validated equations and random variables. </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10</a:t>
            </a:fld>
            <a:endParaRPr lang="en-US"/>
          </a:p>
        </p:txBody>
      </p:sp>
    </p:spTree>
    <p:extLst>
      <p:ext uri="{BB962C8B-B14F-4D97-AF65-F5344CB8AC3E}">
        <p14:creationId xmlns:p14="http://schemas.microsoft.com/office/powerpoint/2010/main" val="392327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Table. ST3. </a:t>
            </a:r>
            <a:r>
              <a:rPr lang="en-US" sz="1256" b="0" kern="1200" dirty="0">
                <a:solidFill>
                  <a:schemeClr val="tx1"/>
                </a:solidFill>
                <a:effectLst/>
                <a:latin typeface="+mn-lt"/>
                <a:ea typeface="+mn-ea"/>
                <a:cs typeface="+mn-cs"/>
              </a:rPr>
              <a:t>Summary of all the parameters that describes the untrained model2</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11</a:t>
            </a:fld>
            <a:endParaRPr lang="en-US"/>
          </a:p>
        </p:txBody>
      </p:sp>
    </p:spTree>
    <p:extLst>
      <p:ext uri="{BB962C8B-B14F-4D97-AF65-F5344CB8AC3E}">
        <p14:creationId xmlns:p14="http://schemas.microsoft.com/office/powerpoint/2010/main" val="1629305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Table. ST4. </a:t>
            </a:r>
            <a:r>
              <a:rPr lang="en-US" sz="1256" b="0" kern="1200" dirty="0">
                <a:solidFill>
                  <a:schemeClr val="tx1"/>
                </a:solidFill>
                <a:effectLst/>
                <a:latin typeface="+mn-lt"/>
                <a:ea typeface="+mn-ea"/>
                <a:cs typeface="+mn-cs"/>
              </a:rPr>
              <a:t>Summary of all the parameters that describes the trained model2</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12</a:t>
            </a:fld>
            <a:endParaRPr lang="en-US"/>
          </a:p>
        </p:txBody>
      </p:sp>
    </p:spTree>
    <p:extLst>
      <p:ext uri="{BB962C8B-B14F-4D97-AF65-F5344CB8AC3E}">
        <p14:creationId xmlns:p14="http://schemas.microsoft.com/office/powerpoint/2010/main" val="250091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Fig. S6. Phosphorylation of TCR as a results of the distance between TCR and CD45 (depletion) and the decay length of </a:t>
            </a:r>
            <a:r>
              <a:rPr lang="en-US" sz="1256" b="1" kern="1200" dirty="0" err="1">
                <a:solidFill>
                  <a:schemeClr val="tx1"/>
                </a:solidFill>
                <a:effectLst/>
                <a:latin typeface="+mn-lt"/>
                <a:ea typeface="+mn-ea"/>
                <a:cs typeface="+mn-cs"/>
              </a:rPr>
              <a:t>Lck</a:t>
            </a:r>
            <a:r>
              <a:rPr lang="en-US" sz="1256" b="1" kern="1200" dirty="0">
                <a:solidFill>
                  <a:schemeClr val="tx1"/>
                </a:solidFill>
                <a:effectLst/>
                <a:latin typeface="+mn-lt"/>
                <a:ea typeface="+mn-ea"/>
                <a:cs typeface="+mn-cs"/>
              </a:rPr>
              <a:t> activity</a:t>
            </a:r>
            <a:r>
              <a:rPr lang="en-US" sz="1256" kern="1200" dirty="0">
                <a:solidFill>
                  <a:schemeClr val="tx1"/>
                </a:solidFill>
                <a:effectLst/>
                <a:latin typeface="+mn-lt"/>
                <a:ea typeface="+mn-ea"/>
                <a:cs typeface="+mn-cs"/>
              </a:rPr>
              <a:t>. </a:t>
            </a:r>
          </a:p>
          <a:p>
            <a:r>
              <a:rPr lang="en-US" dirty="0"/>
              <a:t>S6A) Short decay-length of </a:t>
            </a:r>
            <a:r>
              <a:rPr lang="en-US" dirty="0" err="1"/>
              <a:t>Lck</a:t>
            </a:r>
            <a:r>
              <a:rPr lang="en-US" dirty="0"/>
              <a:t> activity, no TCRs are phosphorylated.</a:t>
            </a:r>
          </a:p>
          <a:p>
            <a:r>
              <a:rPr lang="en-US" dirty="0"/>
              <a:t>S6B) Medium decay-length of </a:t>
            </a:r>
            <a:r>
              <a:rPr lang="en-US" dirty="0" err="1"/>
              <a:t>Lck</a:t>
            </a:r>
            <a:r>
              <a:rPr lang="en-US" dirty="0"/>
              <a:t> activity, TCRs close to CD45 molecules are phosphorylated, TCRs far from CD45 molecules are not phosphorylated.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S6C) Long decay-length of </a:t>
            </a:r>
            <a:r>
              <a:rPr lang="en-US" dirty="0" err="1"/>
              <a:t>Lck</a:t>
            </a:r>
            <a:r>
              <a:rPr lang="en-US" dirty="0"/>
              <a:t> activity, TCRs close to and far away from CD45 molecules are phosphorylated. </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13</a:t>
            </a:fld>
            <a:endParaRPr lang="en-US"/>
          </a:p>
        </p:txBody>
      </p:sp>
    </p:spTree>
    <p:extLst>
      <p:ext uri="{BB962C8B-B14F-4D97-AF65-F5344CB8AC3E}">
        <p14:creationId xmlns:p14="http://schemas.microsoft.com/office/powerpoint/2010/main" val="253895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 TCR phosphorylation as a function of depletion distance between TCR and CD45 (depletion distance) and the decay-length of the </a:t>
            </a:r>
            <a:r>
              <a:rPr lang="en-US" b="1" dirty="0" err="1"/>
              <a:t>Lck</a:t>
            </a:r>
            <a:r>
              <a:rPr lang="en-US" b="1" dirty="0"/>
              <a:t> activity.</a:t>
            </a:r>
          </a:p>
          <a:p>
            <a:r>
              <a:rPr lang="en-US" dirty="0"/>
              <a:t>1A) Top: Concentric circles of TCR (green) and CD45 (red). The radius of the TCR circle is 250nm, the radius of the CD45 circle is 450nm, the depletion distance is -250nm.</a:t>
            </a:r>
            <a:endParaRPr lang="en-US" b="1" i="1" dirty="0">
              <a:solidFill>
                <a:srgbClr val="FF0000"/>
              </a:solidFill>
            </a:endParaRP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1B) Top: </a:t>
            </a:r>
            <a:r>
              <a:rPr lang="en-US" b="0" i="0" dirty="0">
                <a:solidFill>
                  <a:srgbClr val="FF0000"/>
                </a:solidFill>
              </a:rPr>
              <a:t>At the location of every CD45 molecule we drew an </a:t>
            </a:r>
            <a:r>
              <a:rPr lang="en-US" b="0" i="0" dirty="0" err="1">
                <a:solidFill>
                  <a:srgbClr val="FF0000"/>
                </a:solidFill>
              </a:rPr>
              <a:t>Lck</a:t>
            </a:r>
            <a:r>
              <a:rPr lang="en-US" b="0" i="0" dirty="0">
                <a:solidFill>
                  <a:srgbClr val="FF0000"/>
                </a:solidFill>
              </a:rPr>
              <a:t> activity distribution with a decay-length of 200nm. The </a:t>
            </a:r>
            <a:r>
              <a:rPr lang="en-US" dirty="0"/>
              <a:t>orange cloud represents the overall </a:t>
            </a:r>
            <a:r>
              <a:rPr lang="en-US" dirty="0" err="1"/>
              <a:t>Lck</a:t>
            </a:r>
            <a:r>
              <a:rPr lang="en-US" dirty="0"/>
              <a:t> activity that is the sum over all the individual </a:t>
            </a:r>
            <a:r>
              <a:rPr lang="en-US" dirty="0" err="1"/>
              <a:t>Lck</a:t>
            </a:r>
            <a:r>
              <a:rPr lang="en-US" dirty="0"/>
              <a:t> activity distributions around the CD45 molecule.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1C) Top: Enlarged view of the gray square in B. It shows the level of TCR phosphorylation with averaging over angles around the TCR circle’s center.</a:t>
            </a:r>
          </a:p>
          <a:p>
            <a:r>
              <a:rPr lang="en-US" dirty="0"/>
              <a:t>A, B, C Bottom are cross-sections of the distributions in A, B, C top.</a:t>
            </a:r>
          </a:p>
          <a:p>
            <a:pPr marL="0" indent="0">
              <a:buNone/>
            </a:pPr>
            <a:r>
              <a:rPr lang="en-US" dirty="0"/>
              <a:t>1D) Top: The radius of the TCR circle is 250nm. The inner radius of the CD45 ring is 350nm the outer radius of the CD45 ring is 550nm, the depletion distance is 100nm.</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1E) Top: The decay-length of the active </a:t>
            </a:r>
            <a:r>
              <a:rPr lang="en-US" dirty="0" err="1"/>
              <a:t>Lck</a:t>
            </a:r>
            <a:r>
              <a:rPr lang="en-US" dirty="0"/>
              <a:t> distribution is the same as in B, (200nm). </a:t>
            </a:r>
          </a:p>
          <a:p>
            <a:pPr marL="0" indent="0">
              <a:buNone/>
            </a:pPr>
            <a:r>
              <a:rPr lang="en-US" dirty="0"/>
              <a:t>1F) Top: Enlarged view of the gray square in E. It shows a slightly different phosphorylation pattern than the one in C.</a:t>
            </a:r>
          </a:p>
          <a:p>
            <a:r>
              <a:rPr lang="en-US" dirty="0"/>
              <a:t>D, E, F Bottom is a cross sections of the distributions in D, E, F top.</a:t>
            </a:r>
          </a:p>
          <a:p>
            <a:pPr marL="0" indent="0">
              <a:buNone/>
            </a:pPr>
            <a:r>
              <a:rPr lang="en-US" dirty="0"/>
              <a:t>1G) Top: the distribution of the TCR and CD45 molecules are the same as in D.</a:t>
            </a:r>
          </a:p>
          <a:p>
            <a:pPr marL="0" indent="0">
              <a:buNone/>
            </a:pPr>
            <a:r>
              <a:rPr lang="en-US" dirty="0"/>
              <a:t>1H) Top: The decay-length of the active </a:t>
            </a:r>
            <a:r>
              <a:rPr lang="en-US" dirty="0" err="1"/>
              <a:t>Lck</a:t>
            </a:r>
            <a:r>
              <a:rPr lang="en-US" dirty="0"/>
              <a:t> distribution 50nm.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1I) Top: Enlarged view of the gray square in H, It shows a very different phosphorylation pattern than the ones in C and F.</a:t>
            </a:r>
          </a:p>
          <a:p>
            <a:pPr marL="0" marR="0" lvl="0" indent="0" algn="l" defTabSz="956828" rtl="0" eaLnBrk="1" fontAlgn="auto" latinLnBrk="0" hangingPunct="1">
              <a:lnSpc>
                <a:spcPct val="100000"/>
              </a:lnSpc>
              <a:spcBef>
                <a:spcPts val="0"/>
              </a:spcBef>
              <a:spcAft>
                <a:spcPts val="0"/>
              </a:spcAft>
              <a:buClrTx/>
              <a:buSzTx/>
              <a:buFontTx/>
              <a:buNone/>
              <a:tabLst/>
              <a:defRPr/>
            </a:pPr>
            <a:r>
              <a:rPr lang="en-US" dirty="0"/>
              <a:t>G, H, I Bottom is a cross sections of the distributions in G, H, I top.</a:t>
            </a:r>
          </a:p>
          <a:p>
            <a:pPr marL="0" marR="0" lvl="0" indent="0" algn="l" defTabSz="95682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18</a:t>
            </a:fld>
            <a:endParaRPr lang="en-US"/>
          </a:p>
        </p:txBody>
      </p:sp>
    </p:spTree>
    <p:extLst>
      <p:ext uri="{BB962C8B-B14F-4D97-AF65-F5344CB8AC3E}">
        <p14:creationId xmlns:p14="http://schemas.microsoft.com/office/powerpoint/2010/main" val="3636144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a:t>
            </a:r>
          </a:p>
          <a:p>
            <a:r>
              <a:rPr lang="en-US" dirty="0">
                <a:solidFill>
                  <a:srgbClr val="0070C0"/>
                </a:solidFill>
              </a:rPr>
              <a:t>2A) Different distribution of TCR and CD45 molecules. The TCR circle and the CD45 ring are concentric. All the TCR circles has a diameter of 500nm. The bottom row (red</a:t>
            </a:r>
            <a:r>
              <a:rPr lang="en-US" baseline="0" dirty="0">
                <a:solidFill>
                  <a:srgbClr val="0070C0"/>
                </a:solidFill>
              </a:rPr>
              <a:t> frame</a:t>
            </a:r>
            <a:r>
              <a:rPr lang="en-US" dirty="0">
                <a:solidFill>
                  <a:srgbClr val="0070C0"/>
                </a:solidFill>
              </a:rPr>
              <a:t>) show a naïve assumption of</a:t>
            </a:r>
            <a:r>
              <a:rPr lang="en-US" baseline="0" dirty="0">
                <a:solidFill>
                  <a:srgbClr val="0070C0"/>
                </a:solidFill>
              </a:rPr>
              <a:t> </a:t>
            </a:r>
            <a:r>
              <a:rPr lang="en-US" dirty="0">
                <a:solidFill>
                  <a:srgbClr val="0070C0"/>
                </a:solidFill>
              </a:rPr>
              <a:t>mixing between</a:t>
            </a:r>
            <a:r>
              <a:rPr lang="en-US" baseline="0" dirty="0">
                <a:solidFill>
                  <a:srgbClr val="0070C0"/>
                </a:solidFill>
              </a:rPr>
              <a:t> TCR and CD45 where the CD45 circle has a diameter of 1100nm. In the rows above, t</a:t>
            </a:r>
            <a:r>
              <a:rPr lang="en-US" dirty="0">
                <a:solidFill>
                  <a:srgbClr val="0070C0"/>
                </a:solidFill>
              </a:rPr>
              <a:t>he CD45 rings has a width of 300nm. All the columns are identical and at every row the depletion distances (distance between the edge of the TCR circle and the inner edge of the CD45 ring), changes from 0 to 200nm.</a:t>
            </a:r>
          </a:p>
          <a:p>
            <a:r>
              <a:rPr lang="en-US" dirty="0">
                <a:solidFill>
                  <a:srgbClr val="0070C0"/>
                </a:solidFill>
              </a:rPr>
              <a:t>2B) At the location of every CD45 molecule we draw a </a:t>
            </a:r>
            <a:r>
              <a:rPr lang="en-US" dirty="0" err="1">
                <a:solidFill>
                  <a:srgbClr val="0070C0"/>
                </a:solidFill>
              </a:rPr>
              <a:t>Lck</a:t>
            </a:r>
            <a:r>
              <a:rPr lang="en-US" dirty="0">
                <a:solidFill>
                  <a:srgbClr val="0070C0"/>
                </a:solidFill>
              </a:rPr>
              <a:t> activity distribution with a certain decay-length. The overall </a:t>
            </a:r>
            <a:r>
              <a:rPr lang="en-US" dirty="0" err="1">
                <a:solidFill>
                  <a:srgbClr val="0070C0"/>
                </a:solidFill>
              </a:rPr>
              <a:t>Lck</a:t>
            </a:r>
            <a:r>
              <a:rPr lang="en-US" dirty="0">
                <a:solidFill>
                  <a:srgbClr val="0070C0"/>
                </a:solidFill>
              </a:rPr>
              <a:t> activity distribution is the sum of all the individual distributions. The decay-length values are the same for every row and have different values from every column from 20 to 200nm.</a:t>
            </a:r>
          </a:p>
          <a:p>
            <a:r>
              <a:rPr lang="en-US" dirty="0">
                <a:solidFill>
                  <a:srgbClr val="0070C0"/>
                </a:solidFill>
              </a:rPr>
              <a:t>2C) The </a:t>
            </a:r>
            <a:r>
              <a:rPr lang="en-US" b="1" dirty="0">
                <a:solidFill>
                  <a:srgbClr val="0070C0"/>
                </a:solidFill>
              </a:rPr>
              <a:t>magenta</a:t>
            </a:r>
            <a:r>
              <a:rPr lang="en-US" dirty="0">
                <a:solidFill>
                  <a:srgbClr val="0070C0"/>
                </a:solidFill>
              </a:rPr>
              <a:t> circles mark the distribution area of the TCR molecules. The gradient in the </a:t>
            </a:r>
            <a:r>
              <a:rPr lang="en-US" b="1" dirty="0">
                <a:solidFill>
                  <a:srgbClr val="0070C0"/>
                </a:solidFill>
              </a:rPr>
              <a:t>magenta</a:t>
            </a:r>
            <a:r>
              <a:rPr lang="en-US" dirty="0">
                <a:solidFill>
                  <a:srgbClr val="0070C0"/>
                </a:solidFill>
              </a:rPr>
              <a:t> color signifies the phosphorylation of the TCR molecules.</a:t>
            </a:r>
          </a:p>
          <a:p>
            <a:r>
              <a:rPr lang="en-US" dirty="0">
                <a:solidFill>
                  <a:srgbClr val="0070C0"/>
                </a:solidFill>
              </a:rPr>
              <a:t>2D) Profile of circles in 2C. The gray triangles mark the location of the expected value of the radial TCR phosphorylation. The gray lines mark the average level TCR phosphorylation.</a:t>
            </a:r>
          </a:p>
        </p:txBody>
      </p:sp>
      <p:sp>
        <p:nvSpPr>
          <p:cNvPr id="4" name="Slide Number Placeholder 3"/>
          <p:cNvSpPr>
            <a:spLocks noGrp="1"/>
          </p:cNvSpPr>
          <p:nvPr>
            <p:ph type="sldNum" sz="quarter" idx="5"/>
          </p:nvPr>
        </p:nvSpPr>
        <p:spPr/>
        <p:txBody>
          <a:bodyPr/>
          <a:lstStyle/>
          <a:p>
            <a:fld id="{557368FF-A2CC-48B2-A101-E4F6095E78AD}" type="slidenum">
              <a:rPr lang="en-US" smtClean="0"/>
              <a:t>19</a:t>
            </a:fld>
            <a:endParaRPr lang="en-US"/>
          </a:p>
        </p:txBody>
      </p:sp>
    </p:spTree>
    <p:extLst>
      <p:ext uri="{BB962C8B-B14F-4D97-AF65-F5344CB8AC3E}">
        <p14:creationId xmlns:p14="http://schemas.microsoft.com/office/powerpoint/2010/main" val="779170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20</a:t>
            </a:fld>
            <a:endParaRPr lang="en-US"/>
          </a:p>
        </p:txBody>
      </p:sp>
    </p:spTree>
    <p:extLst>
      <p:ext uri="{BB962C8B-B14F-4D97-AF65-F5344CB8AC3E}">
        <p14:creationId xmlns:p14="http://schemas.microsoft.com/office/powerpoint/2010/main" val="93932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22</a:t>
            </a:fld>
            <a:endParaRPr lang="en-US"/>
          </a:p>
        </p:txBody>
      </p:sp>
    </p:spTree>
    <p:extLst>
      <p:ext uri="{BB962C8B-B14F-4D97-AF65-F5344CB8AC3E}">
        <p14:creationId xmlns:p14="http://schemas.microsoft.com/office/powerpoint/2010/main" val="27969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a:t>
            </a:r>
          </a:p>
          <a:p>
            <a:r>
              <a:rPr lang="en-US" dirty="0">
                <a:solidFill>
                  <a:srgbClr val="0070C0"/>
                </a:solidFill>
              </a:rPr>
              <a:t>2A) Different distribution of TCR and CD45 molecules. The TCR circle and the CD45 ring are concentric. All the TCR circles has a diameter of 500nm. The bottom row (red</a:t>
            </a:r>
            <a:r>
              <a:rPr lang="en-US" baseline="0" dirty="0">
                <a:solidFill>
                  <a:srgbClr val="0070C0"/>
                </a:solidFill>
              </a:rPr>
              <a:t> frame</a:t>
            </a:r>
            <a:r>
              <a:rPr lang="en-US" dirty="0">
                <a:solidFill>
                  <a:srgbClr val="0070C0"/>
                </a:solidFill>
              </a:rPr>
              <a:t>) show a naïve assumption of</a:t>
            </a:r>
            <a:r>
              <a:rPr lang="en-US" baseline="0" dirty="0">
                <a:solidFill>
                  <a:srgbClr val="0070C0"/>
                </a:solidFill>
              </a:rPr>
              <a:t> </a:t>
            </a:r>
            <a:r>
              <a:rPr lang="en-US" dirty="0">
                <a:solidFill>
                  <a:srgbClr val="0070C0"/>
                </a:solidFill>
              </a:rPr>
              <a:t>mixing between</a:t>
            </a:r>
            <a:r>
              <a:rPr lang="en-US" baseline="0" dirty="0">
                <a:solidFill>
                  <a:srgbClr val="0070C0"/>
                </a:solidFill>
              </a:rPr>
              <a:t> TCR and CD45 where the CD45 circle has a diameter of 1100nm. In the rows above, t</a:t>
            </a:r>
            <a:r>
              <a:rPr lang="en-US" dirty="0">
                <a:solidFill>
                  <a:srgbClr val="0070C0"/>
                </a:solidFill>
              </a:rPr>
              <a:t>he CD45 rings has a width of 300nm. All the columns are identical and at every row the depletion distances (distance between the edge of the TCR circle and the inner edge of the CD45 ring), changes from 0 to 200nm.</a:t>
            </a:r>
          </a:p>
          <a:p>
            <a:r>
              <a:rPr lang="en-US" dirty="0">
                <a:solidFill>
                  <a:srgbClr val="0070C0"/>
                </a:solidFill>
              </a:rPr>
              <a:t>2B) At the location of every CD45 molecule we draw a </a:t>
            </a:r>
            <a:r>
              <a:rPr lang="en-US" dirty="0" err="1">
                <a:solidFill>
                  <a:srgbClr val="0070C0"/>
                </a:solidFill>
              </a:rPr>
              <a:t>Lck</a:t>
            </a:r>
            <a:r>
              <a:rPr lang="en-US" dirty="0">
                <a:solidFill>
                  <a:srgbClr val="0070C0"/>
                </a:solidFill>
              </a:rPr>
              <a:t> activity distribution with a certain decay-length. The overall </a:t>
            </a:r>
            <a:r>
              <a:rPr lang="en-US" dirty="0" err="1">
                <a:solidFill>
                  <a:srgbClr val="0070C0"/>
                </a:solidFill>
              </a:rPr>
              <a:t>Lck</a:t>
            </a:r>
            <a:r>
              <a:rPr lang="en-US" dirty="0">
                <a:solidFill>
                  <a:srgbClr val="0070C0"/>
                </a:solidFill>
              </a:rPr>
              <a:t> activity distribution is the sum of all the individual distributions. The decay-length values are the same for every row and have different values from every column from 20 to 200nm.</a:t>
            </a:r>
          </a:p>
          <a:p>
            <a:r>
              <a:rPr lang="en-US" dirty="0">
                <a:solidFill>
                  <a:srgbClr val="0070C0"/>
                </a:solidFill>
              </a:rPr>
              <a:t>2C) The </a:t>
            </a:r>
            <a:r>
              <a:rPr lang="en-US" b="1" dirty="0">
                <a:solidFill>
                  <a:srgbClr val="0070C0"/>
                </a:solidFill>
              </a:rPr>
              <a:t>orange</a:t>
            </a:r>
            <a:r>
              <a:rPr lang="en-US" dirty="0">
                <a:solidFill>
                  <a:srgbClr val="0070C0"/>
                </a:solidFill>
              </a:rPr>
              <a:t> circles mark the distribution area of the TCR molecules. The gradient in the </a:t>
            </a:r>
            <a:r>
              <a:rPr lang="en-US" b="1" dirty="0">
                <a:solidFill>
                  <a:srgbClr val="0070C0"/>
                </a:solidFill>
              </a:rPr>
              <a:t>orange</a:t>
            </a:r>
            <a:r>
              <a:rPr lang="en-US" dirty="0">
                <a:solidFill>
                  <a:srgbClr val="0070C0"/>
                </a:solidFill>
              </a:rPr>
              <a:t> color signifies the phosphorylation of the TCR molecules.</a:t>
            </a:r>
          </a:p>
          <a:p>
            <a:r>
              <a:rPr lang="en-US" dirty="0">
                <a:solidFill>
                  <a:srgbClr val="0070C0"/>
                </a:solidFill>
              </a:rPr>
              <a:t>2D) Profile of circles in 2C. The gray triangles mark the location of the expected value of the radial TCR phosphorylation. The gray lines mark the average level TCR phosphorylation.</a:t>
            </a:r>
          </a:p>
        </p:txBody>
      </p:sp>
      <p:sp>
        <p:nvSpPr>
          <p:cNvPr id="4" name="Slide Number Placeholder 3"/>
          <p:cNvSpPr>
            <a:spLocks noGrp="1"/>
          </p:cNvSpPr>
          <p:nvPr>
            <p:ph type="sldNum" sz="quarter" idx="5"/>
          </p:nvPr>
        </p:nvSpPr>
        <p:spPr/>
        <p:txBody>
          <a:bodyPr/>
          <a:lstStyle/>
          <a:p>
            <a:fld id="{557368FF-A2CC-48B2-A101-E4F6095E78AD}" type="slidenum">
              <a:rPr lang="en-US" smtClean="0"/>
              <a:t>2</a:t>
            </a:fld>
            <a:endParaRPr lang="en-US"/>
          </a:p>
        </p:txBody>
      </p:sp>
    </p:spTree>
    <p:extLst>
      <p:ext uri="{BB962C8B-B14F-4D97-AF65-F5344CB8AC3E}">
        <p14:creationId xmlns:p14="http://schemas.microsoft.com/office/powerpoint/2010/main" val="85062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a:t>
            </a:r>
          </a:p>
          <a:p>
            <a:r>
              <a:rPr lang="en-US" dirty="0"/>
              <a:t>3A) Surrogate model for model 1.</a:t>
            </a:r>
          </a:p>
          <a:p>
            <a:pPr marL="0" marR="0" indent="0" algn="l" defTabSz="956828" rtl="0" eaLnBrk="1" fontAlgn="auto" latinLnBrk="0" hangingPunct="1">
              <a:lnSpc>
                <a:spcPct val="100000"/>
              </a:lnSpc>
              <a:spcBef>
                <a:spcPts val="0"/>
              </a:spcBef>
              <a:spcAft>
                <a:spcPts val="0"/>
              </a:spcAft>
              <a:buClrTx/>
              <a:buSzTx/>
              <a:buFontTx/>
              <a:buNone/>
              <a:tabLst/>
              <a:defRPr/>
            </a:pPr>
            <a:r>
              <a:rPr lang="en-US" dirty="0"/>
              <a:t>3B) Surrogate model for model 2.</a:t>
            </a:r>
          </a:p>
          <a:p>
            <a:pPr marL="0" marR="0" indent="0" algn="l" defTabSz="956828" rtl="0" eaLnBrk="1" fontAlgn="auto" latinLnBrk="0" hangingPunct="1">
              <a:lnSpc>
                <a:spcPct val="100000"/>
              </a:lnSpc>
              <a:spcBef>
                <a:spcPts val="0"/>
              </a:spcBef>
              <a:spcAft>
                <a:spcPts val="0"/>
              </a:spcAft>
              <a:buClrTx/>
              <a:buSzTx/>
              <a:buFontTx/>
              <a:buNone/>
              <a:tabLst/>
              <a:defRPr/>
            </a:pPr>
            <a:r>
              <a:rPr lang="en-US" dirty="0"/>
              <a:t>3C, 3D) Surrogate models for model 3.</a:t>
            </a:r>
          </a:p>
          <a:p>
            <a:r>
              <a:rPr lang="en-US" dirty="0">
                <a:solidFill>
                  <a:srgbClr val="0070C0"/>
                </a:solidFill>
              </a:rPr>
              <a:t>3E, 3F)</a:t>
            </a:r>
            <a:r>
              <a:rPr lang="en-US" baseline="0" dirty="0">
                <a:solidFill>
                  <a:srgbClr val="0070C0"/>
                </a:solidFill>
              </a:rPr>
              <a:t> Coupled model.  The input of x axis is the input of model 2, the input of y axis is the input of model 1. The outputs are the outputs </a:t>
            </a:r>
            <a:r>
              <a:rPr lang="en-US" baseline="0">
                <a:solidFill>
                  <a:srgbClr val="0070C0"/>
                </a:solidFill>
              </a:rPr>
              <a:t>of model 3.</a:t>
            </a:r>
            <a:endParaRPr lang="en-US" dirty="0"/>
          </a:p>
          <a:p>
            <a:endParaRPr lang="he-IL" dirty="0"/>
          </a:p>
          <a:p>
            <a:endParaRPr lang="he-IL" dirty="0"/>
          </a:p>
        </p:txBody>
      </p:sp>
      <p:sp>
        <p:nvSpPr>
          <p:cNvPr id="4" name="Slide Number Placeholder 3"/>
          <p:cNvSpPr>
            <a:spLocks noGrp="1"/>
          </p:cNvSpPr>
          <p:nvPr>
            <p:ph type="sldNum" sz="quarter" idx="10"/>
          </p:nvPr>
        </p:nvSpPr>
        <p:spPr/>
        <p:txBody>
          <a:bodyPr/>
          <a:lstStyle/>
          <a:p>
            <a:fld id="{557368FF-A2CC-48B2-A101-E4F6095E78AD}" type="slidenum">
              <a:rPr lang="en-US" smtClean="0"/>
              <a:t>3</a:t>
            </a:fld>
            <a:endParaRPr lang="en-US"/>
          </a:p>
        </p:txBody>
      </p:sp>
    </p:spTree>
    <p:extLst>
      <p:ext uri="{BB962C8B-B14F-4D97-AF65-F5344CB8AC3E}">
        <p14:creationId xmlns:p14="http://schemas.microsoft.com/office/powerpoint/2010/main" val="407299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Fig. S1. </a:t>
            </a:r>
          </a:p>
          <a:p>
            <a:pPr marL="342900" marR="0" lvl="0" indent="-342900" algn="l" defTabSz="956828" rtl="0" eaLnBrk="1" fontAlgn="auto" latinLnBrk="0" hangingPunct="1">
              <a:lnSpc>
                <a:spcPct val="100000"/>
              </a:lnSpc>
              <a:spcBef>
                <a:spcPts val="0"/>
              </a:spcBef>
              <a:spcAft>
                <a:spcPts val="0"/>
              </a:spcAft>
              <a:buClrTx/>
              <a:buSzTx/>
              <a:buFontTx/>
              <a:buAutoNum type="alphaUcPeriod"/>
              <a:tabLst/>
              <a:defRPr/>
            </a:pPr>
            <a:r>
              <a:rPr lang="en-US" sz="1256" b="0" kern="1200" dirty="0">
                <a:solidFill>
                  <a:schemeClr val="tx1"/>
                </a:solidFill>
                <a:effectLst/>
                <a:latin typeface="+mn-lt"/>
                <a:ea typeface="+mn-ea"/>
                <a:cs typeface="+mn-cs"/>
              </a:rPr>
              <a:t>Side view of the simulation setup</a:t>
            </a:r>
            <a:r>
              <a:rPr lang="en-US" sz="1256" b="1" kern="1200" dirty="0">
                <a:solidFill>
                  <a:schemeClr val="tx1"/>
                </a:solidFill>
                <a:effectLst/>
                <a:latin typeface="+mn-lt"/>
                <a:ea typeface="+mn-ea"/>
                <a:cs typeface="+mn-cs"/>
              </a:rPr>
              <a:t>.</a:t>
            </a:r>
            <a:r>
              <a:rPr lang="en-US" sz="1256" kern="1200" dirty="0">
                <a:solidFill>
                  <a:schemeClr val="tx1"/>
                </a:solidFill>
                <a:effectLst/>
                <a:latin typeface="+mn-lt"/>
                <a:ea typeface="+mn-ea"/>
                <a:cs typeface="+mn-cs"/>
              </a:rPr>
              <a:t> TCR and </a:t>
            </a:r>
            <a:r>
              <a:rPr lang="en-US" sz="1256" kern="1200" dirty="0" err="1">
                <a:solidFill>
                  <a:schemeClr val="tx1"/>
                </a:solidFill>
                <a:effectLst/>
                <a:latin typeface="+mn-lt"/>
                <a:ea typeface="+mn-ea"/>
                <a:cs typeface="+mn-cs"/>
              </a:rPr>
              <a:t>pMHC</a:t>
            </a:r>
            <a:r>
              <a:rPr lang="en-US" sz="1256" kern="1200" dirty="0">
                <a:solidFill>
                  <a:schemeClr val="tx1"/>
                </a:solidFill>
                <a:effectLst/>
                <a:latin typeface="+mn-lt"/>
                <a:ea typeface="+mn-ea"/>
                <a:cs typeface="+mn-cs"/>
              </a:rPr>
              <a:t> molecules perform a binding interaction when their </a:t>
            </a:r>
            <a:r>
              <a:rPr lang="en-US" sz="1256" kern="1200" dirty="0" err="1">
                <a:solidFill>
                  <a:schemeClr val="tx1"/>
                </a:solidFill>
                <a:effectLst/>
                <a:latin typeface="+mn-lt"/>
                <a:ea typeface="+mn-ea"/>
                <a:cs typeface="+mn-cs"/>
              </a:rPr>
              <a:t>xy</a:t>
            </a:r>
            <a:r>
              <a:rPr lang="en-US" sz="1256" kern="1200" dirty="0">
                <a:solidFill>
                  <a:schemeClr val="tx1"/>
                </a:solidFill>
                <a:effectLst/>
                <a:latin typeface="+mn-lt"/>
                <a:ea typeface="+mn-ea"/>
                <a:cs typeface="+mn-cs"/>
              </a:rPr>
              <a:t> coordinates match (occupying the same </a:t>
            </a:r>
            <a:r>
              <a:rPr lang="en-US" sz="1256" kern="1200" dirty="0" err="1">
                <a:solidFill>
                  <a:schemeClr val="tx1"/>
                </a:solidFill>
                <a:effectLst/>
                <a:latin typeface="+mn-lt"/>
                <a:ea typeface="+mn-ea"/>
                <a:cs typeface="+mn-cs"/>
              </a:rPr>
              <a:t>i,j</a:t>
            </a:r>
            <a:r>
              <a:rPr lang="en-US" sz="1256" kern="1200" dirty="0">
                <a:solidFill>
                  <a:schemeClr val="tx1"/>
                </a:solidFill>
                <a:effectLst/>
                <a:latin typeface="+mn-lt"/>
                <a:ea typeface="+mn-ea"/>
                <a:cs typeface="+mn-cs"/>
              </a:rPr>
              <a:t> square). CD45 molecules act as repulsing springs when </a:t>
            </a:r>
            <a:r>
              <a:rPr lang="el-GR" sz="1256" kern="1200" dirty="0">
                <a:solidFill>
                  <a:schemeClr val="tx1"/>
                </a:solidFill>
                <a:effectLst/>
                <a:latin typeface="+mn-lt"/>
                <a:ea typeface="+mn-ea"/>
                <a:cs typeface="+mn-cs"/>
              </a:rPr>
              <a:t>Δ</a:t>
            </a:r>
            <a:r>
              <a:rPr lang="en-US" sz="1256" kern="1200" dirty="0" err="1">
                <a:solidFill>
                  <a:schemeClr val="tx1"/>
                </a:solidFill>
                <a:effectLst/>
                <a:latin typeface="+mn-lt"/>
                <a:ea typeface="+mn-ea"/>
                <a:cs typeface="+mn-cs"/>
              </a:rPr>
              <a:t>z</a:t>
            </a:r>
            <a:r>
              <a:rPr lang="en-US" sz="1256" kern="1200" baseline="-25000" dirty="0" err="1">
                <a:solidFill>
                  <a:schemeClr val="tx1"/>
                </a:solidFill>
                <a:effectLst/>
                <a:latin typeface="+mn-lt"/>
                <a:ea typeface="+mn-ea"/>
                <a:cs typeface="+mn-cs"/>
              </a:rPr>
              <a:t>i,j</a:t>
            </a:r>
            <a:r>
              <a:rPr lang="en-US" sz="1256" kern="1200" dirty="0">
                <a:solidFill>
                  <a:schemeClr val="tx1"/>
                </a:solidFill>
                <a:effectLst/>
                <a:latin typeface="+mn-lt"/>
                <a:ea typeface="+mn-ea"/>
                <a:cs typeface="+mn-cs"/>
              </a:rPr>
              <a:t> is smaller than the CD45 resting length.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B. Interaction potentials: When a TCR and a </a:t>
            </a:r>
            <a:r>
              <a:rPr lang="en-US" sz="1256" kern="1200" dirty="0" err="1">
                <a:solidFill>
                  <a:schemeClr val="tx1"/>
                </a:solidFill>
                <a:effectLst/>
                <a:latin typeface="+mn-lt"/>
                <a:ea typeface="+mn-ea"/>
                <a:cs typeface="+mn-cs"/>
              </a:rPr>
              <a:t>pMHC</a:t>
            </a:r>
            <a:r>
              <a:rPr lang="en-US" sz="1256" kern="1200" dirty="0">
                <a:solidFill>
                  <a:schemeClr val="tx1"/>
                </a:solidFill>
                <a:effectLst/>
                <a:latin typeface="+mn-lt"/>
                <a:ea typeface="+mn-ea"/>
                <a:cs typeface="+mn-cs"/>
              </a:rPr>
              <a:t> are at the same </a:t>
            </a:r>
            <a:r>
              <a:rPr lang="en-US" sz="1256" kern="1200" dirty="0" err="1">
                <a:solidFill>
                  <a:schemeClr val="tx1"/>
                </a:solidFill>
                <a:effectLst/>
                <a:latin typeface="+mn-lt"/>
                <a:ea typeface="+mn-ea"/>
                <a:cs typeface="+mn-cs"/>
              </a:rPr>
              <a:t>i,j</a:t>
            </a:r>
            <a:r>
              <a:rPr lang="en-US" sz="1256" kern="1200" dirty="0">
                <a:solidFill>
                  <a:schemeClr val="tx1"/>
                </a:solidFill>
                <a:effectLst/>
                <a:latin typeface="+mn-lt"/>
                <a:ea typeface="+mn-ea"/>
                <a:cs typeface="+mn-cs"/>
              </a:rPr>
              <a:t> square, their inter  will be fixed at </a:t>
            </a:r>
            <a:r>
              <a:rPr lang="en-US" sz="1256" kern="1200" dirty="0" err="1">
                <a:solidFill>
                  <a:schemeClr val="tx1"/>
                </a:solidFill>
                <a:effectLst/>
                <a:latin typeface="+mn-lt"/>
                <a:ea typeface="+mn-ea"/>
                <a:cs typeface="+mn-cs"/>
              </a:rPr>
              <a:t>Δz</a:t>
            </a:r>
            <a:r>
              <a:rPr lang="en-US" sz="1256" kern="1200" dirty="0">
                <a:solidFill>
                  <a:schemeClr val="tx1"/>
                </a:solidFill>
                <a:effectLst/>
                <a:latin typeface="+mn-lt"/>
                <a:ea typeface="+mn-ea"/>
                <a:cs typeface="+mn-cs"/>
              </a:rPr>
              <a:t> = 13nm. CD45 acts as spring with a spring constant of 0.1 </a:t>
            </a:r>
            <a:r>
              <a:rPr lang="en-US" sz="1256" kern="1200" dirty="0" err="1">
                <a:solidFill>
                  <a:schemeClr val="tx1"/>
                </a:solidFill>
                <a:effectLst/>
                <a:latin typeface="+mn-lt"/>
                <a:ea typeface="+mn-ea"/>
                <a:cs typeface="+mn-cs"/>
              </a:rPr>
              <a:t>kT</a:t>
            </a:r>
            <a:r>
              <a:rPr lang="en-US" sz="1256" kern="1200" dirty="0">
                <a:solidFill>
                  <a:schemeClr val="tx1"/>
                </a:solidFill>
                <a:effectLst/>
                <a:latin typeface="+mn-lt"/>
                <a:ea typeface="+mn-ea"/>
                <a:cs typeface="+mn-cs"/>
              </a:rPr>
              <a:t>/nm</a:t>
            </a:r>
            <a:r>
              <a:rPr lang="en-US" sz="1256" kern="1200" baseline="-25000" dirty="0">
                <a:solidFill>
                  <a:schemeClr val="tx1"/>
                </a:solidFill>
                <a:effectLst/>
                <a:latin typeface="+mn-lt"/>
                <a:ea typeface="+mn-ea"/>
                <a:cs typeface="+mn-cs"/>
              </a:rPr>
              <a:t>2</a:t>
            </a:r>
            <a:r>
              <a:rPr lang="en-US" sz="1256" kern="1200" dirty="0">
                <a:solidFill>
                  <a:schemeClr val="tx1"/>
                </a:solidFill>
                <a:effectLst/>
                <a:latin typeface="+mn-lt"/>
                <a:ea typeface="+mn-ea"/>
                <a:cs typeface="+mn-cs"/>
              </a:rPr>
              <a:t> and resting length of 50nm. When 45nm &lt; </a:t>
            </a:r>
            <a:r>
              <a:rPr lang="el-GR" sz="1256" kern="1200" dirty="0">
                <a:solidFill>
                  <a:schemeClr val="tx1"/>
                </a:solidFill>
                <a:effectLst/>
                <a:latin typeface="+mn-lt"/>
                <a:ea typeface="+mn-ea"/>
                <a:cs typeface="+mn-cs"/>
              </a:rPr>
              <a:t>Δ</a:t>
            </a:r>
            <a:r>
              <a:rPr lang="en-US" sz="1256" kern="1200" dirty="0" err="1">
                <a:solidFill>
                  <a:schemeClr val="tx1"/>
                </a:solidFill>
                <a:effectLst/>
                <a:latin typeface="+mn-lt"/>
                <a:ea typeface="+mn-ea"/>
                <a:cs typeface="+mn-cs"/>
              </a:rPr>
              <a:t>z</a:t>
            </a:r>
            <a:r>
              <a:rPr lang="en-US" sz="1256" kern="1200" baseline="-25000" dirty="0" err="1">
                <a:solidFill>
                  <a:schemeClr val="tx1"/>
                </a:solidFill>
                <a:effectLst/>
                <a:latin typeface="+mn-lt"/>
                <a:ea typeface="+mn-ea"/>
                <a:cs typeface="+mn-cs"/>
              </a:rPr>
              <a:t>i,j</a:t>
            </a:r>
            <a:r>
              <a:rPr lang="en-US" sz="1256" kern="1200" dirty="0">
                <a:solidFill>
                  <a:schemeClr val="tx1"/>
                </a:solidFill>
                <a:effectLst/>
                <a:latin typeface="+mn-lt"/>
                <a:ea typeface="+mn-ea"/>
                <a:cs typeface="+mn-cs"/>
              </a:rPr>
              <a:t> &lt; 55nm the molecules bind to the APC surface. When </a:t>
            </a:r>
            <a:r>
              <a:rPr lang="el-GR" sz="1256" kern="1200" dirty="0">
                <a:solidFill>
                  <a:schemeClr val="tx1"/>
                </a:solidFill>
                <a:effectLst/>
                <a:latin typeface="+mn-lt"/>
                <a:ea typeface="+mn-ea"/>
                <a:cs typeface="+mn-cs"/>
              </a:rPr>
              <a:t>Δ</a:t>
            </a:r>
            <a:r>
              <a:rPr lang="en-US" sz="1256" kern="1200" dirty="0" err="1">
                <a:solidFill>
                  <a:schemeClr val="tx1"/>
                </a:solidFill>
                <a:effectLst/>
                <a:latin typeface="+mn-lt"/>
                <a:ea typeface="+mn-ea"/>
                <a:cs typeface="+mn-cs"/>
              </a:rPr>
              <a:t>z</a:t>
            </a:r>
            <a:r>
              <a:rPr lang="en-US" sz="1256" kern="1200" baseline="-25000" dirty="0" err="1">
                <a:solidFill>
                  <a:schemeClr val="tx1"/>
                </a:solidFill>
                <a:effectLst/>
                <a:latin typeface="+mn-lt"/>
                <a:ea typeface="+mn-ea"/>
                <a:cs typeface="+mn-cs"/>
              </a:rPr>
              <a:t>i,j</a:t>
            </a:r>
            <a:r>
              <a:rPr lang="en-US" sz="1256" kern="1200" dirty="0">
                <a:solidFill>
                  <a:schemeClr val="tx1"/>
                </a:solidFill>
                <a:effectLst/>
                <a:latin typeface="+mn-lt"/>
                <a:ea typeface="+mn-ea"/>
                <a:cs typeface="+mn-cs"/>
              </a:rPr>
              <a:t> &gt; 55nm there is no interaction.</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C. initial conditions of the simulations. N</a:t>
            </a:r>
            <a:r>
              <a:rPr lang="en-US" sz="1256" kern="1200" baseline="-25000" dirty="0">
                <a:solidFill>
                  <a:schemeClr val="tx1"/>
                </a:solidFill>
                <a:effectLst/>
                <a:latin typeface="+mn-lt"/>
                <a:ea typeface="+mn-ea"/>
                <a:cs typeface="+mn-cs"/>
              </a:rPr>
              <a:t>TCR</a:t>
            </a:r>
            <a:r>
              <a:rPr lang="en-US" sz="1256" kern="1200" dirty="0">
                <a:solidFill>
                  <a:schemeClr val="tx1"/>
                </a:solidFill>
                <a:effectLst/>
                <a:latin typeface="+mn-lt"/>
                <a:ea typeface="+mn-ea"/>
                <a:cs typeface="+mn-cs"/>
              </a:rPr>
              <a:t> ~ 125, N</a:t>
            </a:r>
            <a:r>
              <a:rPr lang="en-US" sz="1256" kern="1200" baseline="-25000" dirty="0">
                <a:solidFill>
                  <a:schemeClr val="tx1"/>
                </a:solidFill>
                <a:effectLst/>
                <a:latin typeface="+mn-lt"/>
                <a:ea typeface="+mn-ea"/>
                <a:cs typeface="+mn-cs"/>
              </a:rPr>
              <a:t>CD45</a:t>
            </a:r>
            <a:r>
              <a:rPr lang="en-US" sz="1256" kern="1200" dirty="0">
                <a:solidFill>
                  <a:schemeClr val="tx1"/>
                </a:solidFill>
                <a:effectLst/>
                <a:latin typeface="+mn-lt"/>
                <a:ea typeface="+mn-ea"/>
                <a:cs typeface="+mn-cs"/>
              </a:rPr>
              <a:t> ~ 500, The inter-membranes distance, </a:t>
            </a:r>
            <a:r>
              <a:rPr lang="en-US" sz="1256" kern="1200" dirty="0" err="1">
                <a:solidFill>
                  <a:schemeClr val="tx1"/>
                </a:solidFill>
                <a:effectLst/>
                <a:latin typeface="+mn-lt"/>
                <a:ea typeface="+mn-ea"/>
                <a:cs typeface="+mn-cs"/>
              </a:rPr>
              <a:t>Δz</a:t>
            </a:r>
            <a:r>
              <a:rPr lang="en-US" sz="1256" kern="1200" dirty="0">
                <a:solidFill>
                  <a:schemeClr val="tx1"/>
                </a:solidFill>
                <a:effectLst/>
                <a:latin typeface="+mn-lt"/>
                <a:ea typeface="+mn-ea"/>
                <a:cs typeface="+mn-cs"/>
              </a:rPr>
              <a:t> = 70nm (white color) except at the locations of the molecules, where for the CD45 locations </a:t>
            </a:r>
            <a:r>
              <a:rPr lang="en-US" sz="1256" kern="1200" dirty="0" err="1">
                <a:solidFill>
                  <a:schemeClr val="tx1"/>
                </a:solidFill>
                <a:effectLst/>
                <a:latin typeface="+mn-lt"/>
                <a:ea typeface="+mn-ea"/>
                <a:cs typeface="+mn-cs"/>
              </a:rPr>
              <a:t>Δz</a:t>
            </a:r>
            <a:r>
              <a:rPr lang="en-US" sz="1256" kern="1200" dirty="0">
                <a:solidFill>
                  <a:schemeClr val="tx1"/>
                </a:solidFill>
                <a:effectLst/>
                <a:latin typeface="+mn-lt"/>
                <a:ea typeface="+mn-ea"/>
                <a:cs typeface="+mn-cs"/>
              </a:rPr>
              <a:t> = 50nm (resting length of CD45 molecule) and at the TCR locations </a:t>
            </a:r>
            <a:r>
              <a:rPr lang="en-US" sz="1256" kern="1200" dirty="0" err="1">
                <a:solidFill>
                  <a:schemeClr val="tx1"/>
                </a:solidFill>
                <a:effectLst/>
                <a:latin typeface="+mn-lt"/>
                <a:ea typeface="+mn-ea"/>
                <a:cs typeface="+mn-cs"/>
              </a:rPr>
              <a:t>Δz</a:t>
            </a:r>
            <a:r>
              <a:rPr lang="en-US" sz="1256" kern="1200" dirty="0">
                <a:solidFill>
                  <a:schemeClr val="tx1"/>
                </a:solidFill>
                <a:effectLst/>
                <a:latin typeface="+mn-lt"/>
                <a:ea typeface="+mn-ea"/>
                <a:cs typeface="+mn-cs"/>
              </a:rPr>
              <a:t> = 13nm (length of bound TCR-</a:t>
            </a:r>
            <a:r>
              <a:rPr lang="en-US" sz="1256" kern="1200" dirty="0" err="1">
                <a:solidFill>
                  <a:schemeClr val="tx1"/>
                </a:solidFill>
                <a:effectLst/>
                <a:latin typeface="+mn-lt"/>
                <a:ea typeface="+mn-ea"/>
                <a:cs typeface="+mn-cs"/>
              </a:rPr>
              <a:t>pMHC</a:t>
            </a:r>
            <a:r>
              <a:rPr lang="en-US" sz="1256" kern="1200" dirty="0">
                <a:solidFill>
                  <a:schemeClr val="tx1"/>
                </a:solidFill>
                <a:effectLst/>
                <a:latin typeface="+mn-lt"/>
                <a:ea typeface="+mn-ea"/>
                <a:cs typeface="+mn-cs"/>
              </a:rPr>
              <a:t>). </a:t>
            </a:r>
            <a:r>
              <a:rPr lang="en-US" sz="1256" kern="1200" dirty="0" err="1">
                <a:solidFill>
                  <a:schemeClr val="tx1"/>
                </a:solidFill>
                <a:effectLst/>
                <a:latin typeface="+mn-lt"/>
                <a:ea typeface="+mn-ea"/>
                <a:cs typeface="+mn-cs"/>
              </a:rPr>
              <a:t>pMHC</a:t>
            </a:r>
            <a:r>
              <a:rPr lang="en-US" sz="1256" kern="1200" dirty="0">
                <a:solidFill>
                  <a:schemeClr val="tx1"/>
                </a:solidFill>
                <a:effectLst/>
                <a:latin typeface="+mn-lt"/>
                <a:ea typeface="+mn-ea"/>
                <a:cs typeface="+mn-cs"/>
              </a:rPr>
              <a:t> molecules (not shown here) are uniformly scattered over the APC membrane with surface  density of 300/μm</a:t>
            </a:r>
            <a:r>
              <a:rPr lang="en-US" sz="1256" kern="1200" baseline="30000" dirty="0">
                <a:solidFill>
                  <a:schemeClr val="tx1"/>
                </a:solidFill>
                <a:effectLst/>
                <a:latin typeface="+mn-lt"/>
                <a:ea typeface="+mn-ea"/>
                <a:cs typeface="+mn-cs"/>
              </a:rPr>
              <a:t>2</a:t>
            </a:r>
            <a:r>
              <a:rPr lang="en-US" sz="1256" kern="1200" dirty="0">
                <a:solidFill>
                  <a:schemeClr val="tx1"/>
                </a:solidFill>
                <a:effectLst/>
                <a:latin typeface="+mn-lt"/>
                <a:ea typeface="+mn-ea"/>
                <a:cs typeface="+mn-cs"/>
              </a:rPr>
              <a:t>.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D. molecules distribution and topography after 10,000 iterations (100 sec). The gray </a:t>
            </a:r>
            <a:r>
              <a:rPr lang="en-US" sz="1256" kern="1200" dirty="0" err="1">
                <a:solidFill>
                  <a:schemeClr val="tx1"/>
                </a:solidFill>
                <a:effectLst/>
                <a:latin typeface="+mn-lt"/>
                <a:ea typeface="+mn-ea"/>
                <a:cs typeface="+mn-cs"/>
              </a:rPr>
              <a:t>colorbar</a:t>
            </a:r>
            <a:r>
              <a:rPr lang="en-US" sz="1256" kern="1200" dirty="0">
                <a:solidFill>
                  <a:schemeClr val="tx1"/>
                </a:solidFill>
                <a:effectLst/>
                <a:latin typeface="+mn-lt"/>
                <a:ea typeface="+mn-ea"/>
                <a:cs typeface="+mn-cs"/>
              </a:rPr>
              <a:t> represents the inter-membranes distance. </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4</a:t>
            </a:fld>
            <a:endParaRPr lang="en-US"/>
          </a:p>
        </p:txBody>
      </p:sp>
    </p:spTree>
    <p:extLst>
      <p:ext uri="{BB962C8B-B14F-4D97-AF65-F5344CB8AC3E}">
        <p14:creationId xmlns:p14="http://schemas.microsoft.com/office/powerpoint/2010/main" val="286542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56" kern="1200" dirty="0">
                <a:solidFill>
                  <a:schemeClr val="tx1"/>
                </a:solidFill>
                <a:effectLst/>
                <a:latin typeface="+mn-lt"/>
                <a:ea typeface="+mn-ea"/>
                <a:cs typeface="+mn-cs"/>
              </a:rPr>
              <a:t>We calculated the univariate pair correlation functions, g</a:t>
            </a:r>
            <a:r>
              <a:rPr lang="en-US" sz="1256" kern="1200" baseline="-25000" dirty="0">
                <a:solidFill>
                  <a:schemeClr val="tx1"/>
                </a:solidFill>
                <a:effectLst/>
                <a:latin typeface="+mn-lt"/>
                <a:ea typeface="+mn-ea"/>
                <a:cs typeface="+mn-cs"/>
              </a:rPr>
              <a:t>11</a:t>
            </a:r>
            <a:r>
              <a:rPr lang="en-US" sz="1256" kern="1200" dirty="0">
                <a:solidFill>
                  <a:schemeClr val="tx1"/>
                </a:solidFill>
                <a:effectLst/>
                <a:latin typeface="+mn-lt"/>
                <a:ea typeface="+mn-ea"/>
                <a:cs typeface="+mn-cs"/>
              </a:rPr>
              <a:t>(r), g</a:t>
            </a:r>
            <a:r>
              <a:rPr lang="en-US" sz="1256" kern="1200" baseline="-25000" dirty="0">
                <a:solidFill>
                  <a:schemeClr val="tx1"/>
                </a:solidFill>
                <a:effectLst/>
                <a:latin typeface="+mn-lt"/>
                <a:ea typeface="+mn-ea"/>
                <a:cs typeface="+mn-cs"/>
              </a:rPr>
              <a:t>22</a:t>
            </a:r>
            <a:r>
              <a:rPr lang="en-US" sz="1256" kern="1200" dirty="0">
                <a:solidFill>
                  <a:schemeClr val="tx1"/>
                </a:solidFill>
                <a:effectLst/>
                <a:latin typeface="+mn-lt"/>
                <a:ea typeface="+mn-ea"/>
                <a:cs typeface="+mn-cs"/>
              </a:rPr>
              <a:t>(r) and the bivariate pair correlation function g</a:t>
            </a:r>
            <a:r>
              <a:rPr lang="en-US" sz="1256" kern="1200" baseline="-25000" dirty="0">
                <a:solidFill>
                  <a:schemeClr val="tx1"/>
                </a:solidFill>
                <a:effectLst/>
                <a:latin typeface="+mn-lt"/>
                <a:ea typeface="+mn-ea"/>
                <a:cs typeface="+mn-cs"/>
              </a:rPr>
              <a:t>12</a:t>
            </a:r>
            <a:r>
              <a:rPr lang="en-US" sz="1256" kern="1200" dirty="0">
                <a:solidFill>
                  <a:schemeClr val="tx1"/>
                </a:solidFill>
                <a:effectLst/>
                <a:latin typeface="+mn-lt"/>
                <a:ea typeface="+mn-ea"/>
                <a:cs typeface="+mn-cs"/>
              </a:rPr>
              <a:t>(r).</a:t>
            </a:r>
            <a:r>
              <a:rPr lang="en-US" sz="1256" b="1" kern="1200" dirty="0">
                <a:solidFill>
                  <a:schemeClr val="tx1"/>
                </a:solidFill>
                <a:effectLst/>
                <a:latin typeface="+mn-lt"/>
                <a:ea typeface="+mn-ea"/>
                <a:cs typeface="+mn-cs"/>
              </a:rPr>
              <a:t> </a:t>
            </a:r>
            <a:r>
              <a:rPr lang="en-US" sz="1256" kern="1200" dirty="0">
                <a:solidFill>
                  <a:schemeClr val="tx1"/>
                </a:solidFill>
                <a:effectLst/>
                <a:latin typeface="+mn-lt"/>
                <a:ea typeface="+mn-ea"/>
                <a:cs typeface="+mn-cs"/>
              </a:rPr>
              <a:t>We characterized each g(r) curve by a single value. For g</a:t>
            </a:r>
            <a:r>
              <a:rPr lang="en-US" sz="1256" kern="1200" baseline="-25000" dirty="0">
                <a:solidFill>
                  <a:schemeClr val="tx1"/>
                </a:solidFill>
                <a:effectLst/>
                <a:latin typeface="+mn-lt"/>
                <a:ea typeface="+mn-ea"/>
                <a:cs typeface="+mn-cs"/>
              </a:rPr>
              <a:t>11</a:t>
            </a:r>
            <a:r>
              <a:rPr lang="en-US" sz="1256" kern="1200" dirty="0">
                <a:solidFill>
                  <a:schemeClr val="tx1"/>
                </a:solidFill>
                <a:effectLst/>
                <a:latin typeface="+mn-lt"/>
                <a:ea typeface="+mn-ea"/>
                <a:cs typeface="+mn-cs"/>
              </a:rPr>
              <a:t>(r) and g</a:t>
            </a:r>
            <a:r>
              <a:rPr lang="en-US" sz="1256" kern="1200" baseline="-25000" dirty="0">
                <a:solidFill>
                  <a:schemeClr val="tx1"/>
                </a:solidFill>
                <a:effectLst/>
                <a:latin typeface="+mn-lt"/>
                <a:ea typeface="+mn-ea"/>
                <a:cs typeface="+mn-cs"/>
              </a:rPr>
              <a:t>22</a:t>
            </a:r>
            <a:r>
              <a:rPr lang="en-US" sz="1256" kern="1200" dirty="0">
                <a:solidFill>
                  <a:schemeClr val="tx1"/>
                </a:solidFill>
                <a:effectLst/>
                <a:latin typeface="+mn-lt"/>
                <a:ea typeface="+mn-ea"/>
                <a:cs typeface="+mn-cs"/>
              </a:rPr>
              <a:t>(r) we used the width at </a:t>
            </a:r>
            <a:r>
              <a:rPr lang="en-US" sz="1256" kern="1200" dirty="0" err="1">
                <a:solidFill>
                  <a:schemeClr val="tx1"/>
                </a:solidFill>
                <a:effectLst/>
                <a:latin typeface="+mn-lt"/>
                <a:ea typeface="+mn-ea"/>
                <a:cs typeface="+mn-cs"/>
              </a:rPr>
              <a:t>Δg</a:t>
            </a:r>
            <a:r>
              <a:rPr lang="en-US" sz="1256" kern="1200" dirty="0">
                <a:solidFill>
                  <a:schemeClr val="tx1"/>
                </a:solidFill>
                <a:effectLst/>
                <a:latin typeface="+mn-lt"/>
                <a:ea typeface="+mn-ea"/>
                <a:cs typeface="+mn-cs"/>
              </a:rPr>
              <a:t>/2 where </a:t>
            </a:r>
            <a:r>
              <a:rPr lang="en-US" sz="1256" kern="1200" dirty="0" err="1">
                <a:solidFill>
                  <a:schemeClr val="tx1"/>
                </a:solidFill>
                <a:effectLst/>
                <a:latin typeface="+mn-lt"/>
                <a:ea typeface="+mn-ea"/>
                <a:cs typeface="+mn-cs"/>
              </a:rPr>
              <a:t>Δg</a:t>
            </a:r>
            <a:r>
              <a:rPr lang="en-US" sz="1256" kern="1200" dirty="0">
                <a:solidFill>
                  <a:schemeClr val="tx1"/>
                </a:solidFill>
                <a:effectLst/>
                <a:latin typeface="+mn-lt"/>
                <a:ea typeface="+mn-ea"/>
                <a:cs typeface="+mn-cs"/>
              </a:rPr>
              <a:t>/2 is the difference between minimum and maximum of g(r) (fig. S1 H). For g</a:t>
            </a:r>
            <a:r>
              <a:rPr lang="en-US" sz="1256" kern="1200" baseline="-25000" dirty="0">
                <a:solidFill>
                  <a:schemeClr val="tx1"/>
                </a:solidFill>
                <a:effectLst/>
                <a:latin typeface="+mn-lt"/>
                <a:ea typeface="+mn-ea"/>
                <a:cs typeface="+mn-cs"/>
              </a:rPr>
              <a:t>12</a:t>
            </a:r>
            <a:r>
              <a:rPr lang="en-US" sz="1256" kern="1200" dirty="0">
                <a:solidFill>
                  <a:schemeClr val="tx1"/>
                </a:solidFill>
                <a:effectLst/>
                <a:latin typeface="+mn-lt"/>
                <a:ea typeface="+mn-ea"/>
                <a:cs typeface="+mn-cs"/>
              </a:rPr>
              <a:t>(r) we used the same method but with the distance to the nearest curve intersection as the depletion distance (fig S1 I). With these three single value data sets we created three maps (fig. S2 A-C).</a:t>
            </a:r>
          </a:p>
          <a:p>
            <a:r>
              <a:rPr lang="en-US" sz="1256"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5</a:t>
            </a:fld>
            <a:endParaRPr lang="en-US"/>
          </a:p>
        </p:txBody>
      </p:sp>
    </p:spTree>
    <p:extLst>
      <p:ext uri="{BB962C8B-B14F-4D97-AF65-F5344CB8AC3E}">
        <p14:creationId xmlns:p14="http://schemas.microsoft.com/office/powerpoint/2010/main" val="400379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Fig. S2. Getting a single value that characterizes the depletion range between TCR and CD45.</a:t>
            </a:r>
            <a:r>
              <a:rPr lang="en-US" sz="1256" kern="1200" dirty="0">
                <a:solidFill>
                  <a:schemeClr val="tx1"/>
                </a:solidFill>
                <a:effectLst/>
                <a:latin typeface="+mn-lt"/>
                <a:ea typeface="+mn-ea"/>
                <a:cs typeface="+mn-cs"/>
              </a:rPr>
              <a:t>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S2A) Heatmap of the evidence (training data) for the depletion distance between TCR and CD45.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S2B) Heatmap of the fitted model after running the PyMC3 package with the validated equations and random variables. </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6</a:t>
            </a:fld>
            <a:endParaRPr lang="en-US"/>
          </a:p>
        </p:txBody>
      </p:sp>
    </p:spTree>
    <p:extLst>
      <p:ext uri="{BB962C8B-B14F-4D97-AF65-F5344CB8AC3E}">
        <p14:creationId xmlns:p14="http://schemas.microsoft.com/office/powerpoint/2010/main" val="17653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Table. ST1. </a:t>
            </a:r>
            <a:r>
              <a:rPr lang="en-US" sz="1256" b="0" kern="1200" dirty="0">
                <a:solidFill>
                  <a:schemeClr val="tx1"/>
                </a:solidFill>
                <a:effectLst/>
                <a:latin typeface="+mn-lt"/>
                <a:ea typeface="+mn-ea"/>
                <a:cs typeface="+mn-cs"/>
              </a:rPr>
              <a:t>Summary of all the parameters that describes the untrained model1</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7</a:t>
            </a:fld>
            <a:endParaRPr lang="en-US"/>
          </a:p>
        </p:txBody>
      </p:sp>
    </p:spTree>
    <p:extLst>
      <p:ext uri="{BB962C8B-B14F-4D97-AF65-F5344CB8AC3E}">
        <p14:creationId xmlns:p14="http://schemas.microsoft.com/office/powerpoint/2010/main" val="385902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Table. ST2. </a:t>
            </a:r>
            <a:r>
              <a:rPr lang="en-US" sz="1256" b="0" kern="1200" dirty="0">
                <a:solidFill>
                  <a:schemeClr val="tx1"/>
                </a:solidFill>
                <a:effectLst/>
                <a:latin typeface="+mn-lt"/>
                <a:ea typeface="+mn-ea"/>
                <a:cs typeface="+mn-cs"/>
              </a:rPr>
              <a:t>Summary of all the parameters that describes the trained model1</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8</a:t>
            </a:fld>
            <a:endParaRPr lang="en-US"/>
          </a:p>
        </p:txBody>
      </p:sp>
    </p:spTree>
    <p:extLst>
      <p:ext uri="{BB962C8B-B14F-4D97-AF65-F5344CB8AC3E}">
        <p14:creationId xmlns:p14="http://schemas.microsoft.com/office/powerpoint/2010/main" val="359756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6828" rtl="0" eaLnBrk="1" fontAlgn="auto" latinLnBrk="0" hangingPunct="1">
              <a:lnSpc>
                <a:spcPct val="100000"/>
              </a:lnSpc>
              <a:spcBef>
                <a:spcPts val="0"/>
              </a:spcBef>
              <a:spcAft>
                <a:spcPts val="0"/>
              </a:spcAft>
              <a:buClrTx/>
              <a:buSzTx/>
              <a:buFontTx/>
              <a:buNone/>
              <a:tabLst/>
              <a:defRPr/>
            </a:pPr>
            <a:r>
              <a:rPr lang="en-US" sz="1256" b="1" kern="1200" dirty="0">
                <a:solidFill>
                  <a:schemeClr val="tx1"/>
                </a:solidFill>
                <a:effectLst/>
                <a:latin typeface="+mn-lt"/>
                <a:ea typeface="+mn-ea"/>
                <a:cs typeface="+mn-cs"/>
              </a:rPr>
              <a:t>Fig. S3. </a:t>
            </a:r>
            <a:r>
              <a:rPr lang="en-US" sz="1256" b="1" kern="1200" dirty="0" err="1">
                <a:solidFill>
                  <a:schemeClr val="tx1"/>
                </a:solidFill>
                <a:effectLst/>
                <a:latin typeface="+mn-lt"/>
                <a:ea typeface="+mn-ea"/>
                <a:cs typeface="+mn-cs"/>
              </a:rPr>
              <a:t>Lck</a:t>
            </a:r>
            <a:r>
              <a:rPr lang="en-US" sz="1256" b="1" kern="1200" dirty="0">
                <a:solidFill>
                  <a:schemeClr val="tx1"/>
                </a:solidFill>
                <a:effectLst/>
                <a:latin typeface="+mn-lt"/>
                <a:ea typeface="+mn-ea"/>
                <a:cs typeface="+mn-cs"/>
              </a:rPr>
              <a:t> activation as a result of an interaction with CD45</a:t>
            </a:r>
            <a:r>
              <a:rPr lang="en-US" sz="1256" kern="1200" dirty="0">
                <a:solidFill>
                  <a:schemeClr val="tx1"/>
                </a:solidFill>
                <a:effectLst/>
                <a:latin typeface="+mn-lt"/>
                <a:ea typeface="+mn-ea"/>
                <a:cs typeface="+mn-cs"/>
              </a:rPr>
              <a:t>.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S3A. The red point marks the location of a CD45 molecule. All </a:t>
            </a:r>
            <a:r>
              <a:rPr lang="en-US" sz="1256" kern="1200" dirty="0" err="1">
                <a:solidFill>
                  <a:schemeClr val="tx1"/>
                </a:solidFill>
                <a:effectLst/>
                <a:latin typeface="+mn-lt"/>
                <a:ea typeface="+mn-ea"/>
                <a:cs typeface="+mn-cs"/>
              </a:rPr>
              <a:t>Lck’s</a:t>
            </a:r>
            <a:r>
              <a:rPr lang="en-US" sz="1256" kern="1200" dirty="0">
                <a:solidFill>
                  <a:schemeClr val="tx1"/>
                </a:solidFill>
                <a:effectLst/>
                <a:latin typeface="+mn-lt"/>
                <a:ea typeface="+mn-ea"/>
                <a:cs typeface="+mn-cs"/>
              </a:rPr>
              <a:t> paths begin at an active state at the CD45 location. As they propagate in a two dimensional random walk they are being spontaneously deactivated with a probability </a:t>
            </a:r>
            <a:r>
              <a:rPr lang="en-US" sz="1256" kern="1200" dirty="0" err="1">
                <a:solidFill>
                  <a:schemeClr val="tx1"/>
                </a:solidFill>
                <a:effectLst/>
                <a:latin typeface="+mn-lt"/>
                <a:ea typeface="+mn-ea"/>
                <a:cs typeface="+mn-cs"/>
              </a:rPr>
              <a:t>Poff</a:t>
            </a:r>
            <a:r>
              <a:rPr lang="en-US" sz="1256" kern="1200" dirty="0">
                <a:solidFill>
                  <a:schemeClr val="tx1"/>
                </a:solidFill>
                <a:effectLst/>
                <a:latin typeface="+mn-lt"/>
                <a:ea typeface="+mn-ea"/>
                <a:cs typeface="+mn-cs"/>
              </a:rPr>
              <a:t> at every step.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S3B. The magenta (orange) paths mark the locations of active </a:t>
            </a:r>
            <a:r>
              <a:rPr lang="en-US" sz="1256" kern="1200" dirty="0" err="1">
                <a:solidFill>
                  <a:schemeClr val="tx1"/>
                </a:solidFill>
                <a:effectLst/>
                <a:latin typeface="+mn-lt"/>
                <a:ea typeface="+mn-ea"/>
                <a:cs typeface="+mn-cs"/>
              </a:rPr>
              <a:t>Lck</a:t>
            </a:r>
            <a:r>
              <a:rPr lang="en-US" sz="1256" kern="1200" dirty="0">
                <a:solidFill>
                  <a:schemeClr val="tx1"/>
                </a:solidFill>
                <a:effectLst/>
                <a:latin typeface="+mn-lt"/>
                <a:ea typeface="+mn-ea"/>
                <a:cs typeface="+mn-cs"/>
              </a:rPr>
              <a:t> and the heights of the bars mark how many times active </a:t>
            </a:r>
            <a:r>
              <a:rPr lang="en-US" sz="1256" kern="1200" dirty="0" err="1">
                <a:solidFill>
                  <a:schemeClr val="tx1"/>
                </a:solidFill>
                <a:effectLst/>
                <a:latin typeface="+mn-lt"/>
                <a:ea typeface="+mn-ea"/>
                <a:cs typeface="+mn-cs"/>
              </a:rPr>
              <a:t>Lck</a:t>
            </a:r>
            <a:r>
              <a:rPr lang="en-US" sz="1256" kern="1200" dirty="0">
                <a:solidFill>
                  <a:schemeClr val="tx1"/>
                </a:solidFill>
                <a:effectLst/>
                <a:latin typeface="+mn-lt"/>
                <a:ea typeface="+mn-ea"/>
                <a:cs typeface="+mn-cs"/>
              </a:rPr>
              <a:t> molecules passed through this location (bin) during the simulation (paths of inactive </a:t>
            </a:r>
            <a:r>
              <a:rPr lang="en-US" sz="1256" kern="1200" dirty="0" err="1">
                <a:solidFill>
                  <a:schemeClr val="tx1"/>
                </a:solidFill>
                <a:effectLst/>
                <a:latin typeface="+mn-lt"/>
                <a:ea typeface="+mn-ea"/>
                <a:cs typeface="+mn-cs"/>
              </a:rPr>
              <a:t>Lck</a:t>
            </a:r>
            <a:r>
              <a:rPr lang="en-US" sz="1256" kern="1200" dirty="0">
                <a:solidFill>
                  <a:schemeClr val="tx1"/>
                </a:solidFill>
                <a:effectLst/>
                <a:latin typeface="+mn-lt"/>
                <a:ea typeface="+mn-ea"/>
                <a:cs typeface="+mn-cs"/>
              </a:rPr>
              <a:t> are not shown). </a:t>
            </a:r>
          </a:p>
          <a:p>
            <a:pPr marL="0" marR="0" lvl="0" indent="0" algn="l" defTabSz="956828" rtl="0" eaLnBrk="1" fontAlgn="auto" latinLnBrk="0" hangingPunct="1">
              <a:lnSpc>
                <a:spcPct val="100000"/>
              </a:lnSpc>
              <a:spcBef>
                <a:spcPts val="0"/>
              </a:spcBef>
              <a:spcAft>
                <a:spcPts val="0"/>
              </a:spcAft>
              <a:buClrTx/>
              <a:buSzTx/>
              <a:buFontTx/>
              <a:buNone/>
              <a:tabLst/>
              <a:defRPr/>
            </a:pPr>
            <a:r>
              <a:rPr lang="en-US" sz="1256" kern="1200" dirty="0">
                <a:solidFill>
                  <a:schemeClr val="tx1"/>
                </a:solidFill>
                <a:effectLst/>
                <a:latin typeface="+mn-lt"/>
                <a:ea typeface="+mn-ea"/>
                <a:cs typeface="+mn-cs"/>
              </a:rPr>
              <a:t>S3C. Radial distribution of the locations of active </a:t>
            </a:r>
            <a:r>
              <a:rPr lang="en-US" sz="1256" kern="1200" dirty="0" err="1">
                <a:solidFill>
                  <a:schemeClr val="tx1"/>
                </a:solidFill>
                <a:effectLst/>
                <a:latin typeface="+mn-lt"/>
                <a:ea typeface="+mn-ea"/>
                <a:cs typeface="+mn-cs"/>
              </a:rPr>
              <a:t>Lck</a:t>
            </a:r>
            <a:r>
              <a:rPr lang="en-US" sz="1256" kern="1200" dirty="0">
                <a:solidFill>
                  <a:schemeClr val="tx1"/>
                </a:solidFill>
                <a:effectLst/>
                <a:latin typeface="+mn-lt"/>
                <a:ea typeface="+mn-ea"/>
                <a:cs typeface="+mn-cs"/>
              </a:rPr>
              <a:t>. The radial distribution is calculated as the sum over angles of the active </a:t>
            </a:r>
            <a:r>
              <a:rPr lang="en-US" sz="1256" kern="1200" dirty="0" err="1">
                <a:solidFill>
                  <a:schemeClr val="tx1"/>
                </a:solidFill>
                <a:effectLst/>
                <a:latin typeface="+mn-lt"/>
                <a:ea typeface="+mn-ea"/>
                <a:cs typeface="+mn-cs"/>
              </a:rPr>
              <a:t>Lck</a:t>
            </a:r>
            <a:r>
              <a:rPr lang="en-US" sz="1256" kern="1200" dirty="0">
                <a:solidFill>
                  <a:schemeClr val="tx1"/>
                </a:solidFill>
                <a:effectLst/>
                <a:latin typeface="+mn-lt"/>
                <a:ea typeface="+mn-ea"/>
                <a:cs typeface="+mn-cs"/>
              </a:rPr>
              <a:t> around the location of the CD45. The radial distribution behaves as an exponential decay function and depends on the </a:t>
            </a:r>
            <a:r>
              <a:rPr lang="en-US" sz="1256" kern="1200" dirty="0" err="1">
                <a:solidFill>
                  <a:schemeClr val="tx1"/>
                </a:solidFill>
                <a:effectLst/>
                <a:latin typeface="+mn-lt"/>
                <a:ea typeface="+mn-ea"/>
                <a:cs typeface="+mn-cs"/>
              </a:rPr>
              <a:t>D</a:t>
            </a:r>
            <a:r>
              <a:rPr lang="en-US" sz="1256" kern="1200" baseline="-25000" dirty="0" err="1">
                <a:solidFill>
                  <a:schemeClr val="tx1"/>
                </a:solidFill>
                <a:effectLst/>
                <a:latin typeface="+mn-lt"/>
                <a:ea typeface="+mn-ea"/>
                <a:cs typeface="+mn-cs"/>
              </a:rPr>
              <a:t>Lck</a:t>
            </a:r>
            <a:r>
              <a:rPr lang="en-US" sz="1256" kern="1200" dirty="0">
                <a:solidFill>
                  <a:schemeClr val="tx1"/>
                </a:solidFill>
                <a:effectLst/>
                <a:latin typeface="+mn-lt"/>
                <a:ea typeface="+mn-ea"/>
                <a:cs typeface="+mn-cs"/>
              </a:rPr>
              <a:t> and </a:t>
            </a:r>
            <a:r>
              <a:rPr lang="en-US" sz="1256" kern="1200" dirty="0" err="1">
                <a:solidFill>
                  <a:schemeClr val="tx1"/>
                </a:solidFill>
                <a:effectLst/>
                <a:latin typeface="+mn-lt"/>
                <a:ea typeface="+mn-ea"/>
                <a:cs typeface="+mn-cs"/>
              </a:rPr>
              <a:t>Poff</a:t>
            </a:r>
            <a:r>
              <a:rPr lang="en-US" sz="1256" kern="1200" baseline="-25000" dirty="0" err="1">
                <a:solidFill>
                  <a:schemeClr val="tx1"/>
                </a:solidFill>
                <a:effectLst/>
                <a:latin typeface="+mn-lt"/>
                <a:ea typeface="+mn-ea"/>
                <a:cs typeface="+mn-cs"/>
              </a:rPr>
              <a:t>Lck</a:t>
            </a:r>
            <a:r>
              <a:rPr lang="en-US" sz="1256" kern="1200" baseline="-25000" dirty="0">
                <a:solidFill>
                  <a:schemeClr val="tx1"/>
                </a:solidFill>
                <a:effectLst/>
                <a:latin typeface="+mn-lt"/>
                <a:ea typeface="+mn-ea"/>
                <a:cs typeface="+mn-cs"/>
              </a:rPr>
              <a:t>*</a:t>
            </a:r>
            <a:r>
              <a:rPr lang="en-US" sz="1256"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557368FF-A2CC-48B2-A101-E4F6095E78AD}" type="slidenum">
              <a:rPr lang="en-US" smtClean="0"/>
              <a:t>9</a:t>
            </a:fld>
            <a:endParaRPr lang="en-US"/>
          </a:p>
        </p:txBody>
      </p:sp>
    </p:spTree>
    <p:extLst>
      <p:ext uri="{BB962C8B-B14F-4D97-AF65-F5344CB8AC3E}">
        <p14:creationId xmlns:p14="http://schemas.microsoft.com/office/powerpoint/2010/main" val="299698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43AA7-6F69-46C6-BD78-C48BF188987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363446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43AA7-6F69-46C6-BD78-C48BF188987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186757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43AA7-6F69-46C6-BD78-C48BF188987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796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43AA7-6F69-46C6-BD78-C48BF188987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356433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643AA7-6F69-46C6-BD78-C48BF188987E}"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400892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43AA7-6F69-46C6-BD78-C48BF188987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10371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43AA7-6F69-46C6-BD78-C48BF188987E}"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133782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43AA7-6F69-46C6-BD78-C48BF188987E}"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25566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43AA7-6F69-46C6-BD78-C48BF188987E}"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323437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E0643AA7-6F69-46C6-BD78-C48BF188987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280276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E0643AA7-6F69-46C6-BD78-C48BF188987E}"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92E89-E8A5-4162-991E-1D1195CE1110}" type="slidenum">
              <a:rPr lang="en-US" smtClean="0"/>
              <a:t>‹#›</a:t>
            </a:fld>
            <a:endParaRPr lang="en-US"/>
          </a:p>
        </p:txBody>
      </p:sp>
    </p:spTree>
    <p:extLst>
      <p:ext uri="{BB962C8B-B14F-4D97-AF65-F5344CB8AC3E}">
        <p14:creationId xmlns:p14="http://schemas.microsoft.com/office/powerpoint/2010/main" val="259559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E0643AA7-6F69-46C6-BD78-C48BF188987E}" type="datetimeFigureOut">
              <a:rPr lang="en-US" smtClean="0"/>
              <a:t>8/11/2021</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7CC92E89-E8A5-4162-991E-1D1195CE1110}" type="slidenum">
              <a:rPr lang="en-US" smtClean="0"/>
              <a:t>‹#›</a:t>
            </a:fld>
            <a:endParaRPr lang="en-US"/>
          </a:p>
        </p:txBody>
      </p:sp>
    </p:spTree>
    <p:extLst>
      <p:ext uri="{BB962C8B-B14F-4D97-AF65-F5344CB8AC3E}">
        <p14:creationId xmlns:p14="http://schemas.microsoft.com/office/powerpoint/2010/main" val="3546300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43150E-095C-49E3-84C1-4E7D5632D795}"/>
              </a:ext>
            </a:extLst>
          </p:cNvPr>
          <p:cNvSpPr txBox="1"/>
          <p:nvPr/>
        </p:nvSpPr>
        <p:spPr>
          <a:xfrm>
            <a:off x="22137" y="10342"/>
            <a:ext cx="684355" cy="276999"/>
          </a:xfrm>
          <a:prstGeom prst="rect">
            <a:avLst/>
          </a:prstGeom>
          <a:noFill/>
        </p:spPr>
        <p:txBody>
          <a:bodyPr wrap="none" rtlCol="1">
            <a:spAutoFit/>
          </a:bodyPr>
          <a:lstStyle/>
          <a:p>
            <a:pPr rtl="0"/>
            <a:r>
              <a:rPr lang="en-US" sz="1200" dirty="0"/>
              <a:t>Figure 1</a:t>
            </a:r>
            <a:endParaRPr lang="he-IL" sz="1200" dirty="0"/>
          </a:p>
        </p:txBody>
      </p:sp>
      <p:grpSp>
        <p:nvGrpSpPr>
          <p:cNvPr id="9" name="Group 8">
            <a:extLst>
              <a:ext uri="{FF2B5EF4-FFF2-40B4-BE49-F238E27FC236}">
                <a16:creationId xmlns:a16="http://schemas.microsoft.com/office/drawing/2014/main" id="{12B8F997-2AD2-4128-BD0A-F6FE7FB48E99}"/>
              </a:ext>
            </a:extLst>
          </p:cNvPr>
          <p:cNvGrpSpPr/>
          <p:nvPr/>
        </p:nvGrpSpPr>
        <p:grpSpPr>
          <a:xfrm>
            <a:off x="977335" y="287341"/>
            <a:ext cx="5679695" cy="3690067"/>
            <a:chOff x="977335" y="287341"/>
            <a:chExt cx="5679695" cy="3690067"/>
          </a:xfrm>
        </p:grpSpPr>
        <p:pic>
          <p:nvPicPr>
            <p:cNvPr id="8" name="Picture 7">
              <a:extLst>
                <a:ext uri="{FF2B5EF4-FFF2-40B4-BE49-F238E27FC236}">
                  <a16:creationId xmlns:a16="http://schemas.microsoft.com/office/drawing/2014/main" id="{24E1110F-BDF9-4D28-A3DB-3C394D7F7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35" y="287341"/>
              <a:ext cx="5679695" cy="3690067"/>
            </a:xfrm>
            <a:prstGeom prst="rect">
              <a:avLst/>
            </a:prstGeom>
          </p:spPr>
        </p:pic>
        <p:sp>
          <p:nvSpPr>
            <p:cNvPr id="41" name="TextBox 40">
              <a:extLst>
                <a:ext uri="{FF2B5EF4-FFF2-40B4-BE49-F238E27FC236}">
                  <a16:creationId xmlns:a16="http://schemas.microsoft.com/office/drawing/2014/main" id="{773BE916-B662-41AC-B727-6C2C600E3D33}"/>
                </a:ext>
              </a:extLst>
            </p:cNvPr>
            <p:cNvSpPr txBox="1"/>
            <p:nvPr/>
          </p:nvSpPr>
          <p:spPr>
            <a:xfrm>
              <a:off x="986631" y="558310"/>
              <a:ext cx="274434" cy="276999"/>
            </a:xfrm>
            <a:prstGeom prst="rect">
              <a:avLst/>
            </a:prstGeom>
            <a:noFill/>
          </p:spPr>
          <p:txBody>
            <a:bodyPr wrap="none" rtlCol="0">
              <a:spAutoFit/>
            </a:bodyPr>
            <a:lstStyle/>
            <a:p>
              <a:r>
                <a:rPr lang="en-US" sz="1200" dirty="0">
                  <a:solidFill>
                    <a:schemeClr val="tx1">
                      <a:lumMod val="75000"/>
                      <a:lumOff val="25000"/>
                    </a:schemeClr>
                  </a:solidFill>
                </a:rPr>
                <a:t>A</a:t>
              </a:r>
            </a:p>
          </p:txBody>
        </p:sp>
        <p:sp>
          <p:nvSpPr>
            <p:cNvPr id="44" name="TextBox 43">
              <a:extLst>
                <a:ext uri="{FF2B5EF4-FFF2-40B4-BE49-F238E27FC236}">
                  <a16:creationId xmlns:a16="http://schemas.microsoft.com/office/drawing/2014/main" id="{6E07F4B6-DDC9-4B33-A511-C4427D3CBD0A}"/>
                </a:ext>
              </a:extLst>
            </p:cNvPr>
            <p:cNvSpPr txBox="1"/>
            <p:nvPr/>
          </p:nvSpPr>
          <p:spPr>
            <a:xfrm>
              <a:off x="1417044" y="923999"/>
              <a:ext cx="405880" cy="338554"/>
            </a:xfrm>
            <a:prstGeom prst="rect">
              <a:avLst/>
            </a:prstGeom>
            <a:noFill/>
          </p:spPr>
          <p:txBody>
            <a:bodyPr wrap="none" rtlCol="0">
              <a:spAutoFit/>
            </a:bodyPr>
            <a:lstStyle/>
            <a:p>
              <a:r>
                <a:rPr lang="en-US" sz="800" dirty="0">
                  <a:solidFill>
                    <a:srgbClr val="00B050"/>
                  </a:solidFill>
                </a:rPr>
                <a:t>TCR</a:t>
              </a:r>
            </a:p>
            <a:p>
              <a:r>
                <a:rPr lang="en-US" sz="800" dirty="0">
                  <a:solidFill>
                    <a:srgbClr val="FF0000"/>
                  </a:solidFill>
                </a:rPr>
                <a:t>CD45</a:t>
              </a:r>
            </a:p>
          </p:txBody>
        </p:sp>
        <p:sp>
          <p:nvSpPr>
            <p:cNvPr id="45" name="TextBox 44" descr="tial">
              <a:extLst>
                <a:ext uri="{FF2B5EF4-FFF2-40B4-BE49-F238E27FC236}">
                  <a16:creationId xmlns:a16="http://schemas.microsoft.com/office/drawing/2014/main" id="{CCD1A9B5-C8E4-489F-A5BE-0659842D7C8E}"/>
                </a:ext>
              </a:extLst>
            </p:cNvPr>
            <p:cNvSpPr txBox="1"/>
            <p:nvPr/>
          </p:nvSpPr>
          <p:spPr>
            <a:xfrm>
              <a:off x="1574983" y="677303"/>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46" name="TextBox 45">
              <a:extLst>
                <a:ext uri="{FF2B5EF4-FFF2-40B4-BE49-F238E27FC236}">
                  <a16:creationId xmlns:a16="http://schemas.microsoft.com/office/drawing/2014/main" id="{BDB2EB1E-6C47-48EE-94A4-C37F9F371F74}"/>
                </a:ext>
              </a:extLst>
            </p:cNvPr>
            <p:cNvSpPr txBox="1"/>
            <p:nvPr/>
          </p:nvSpPr>
          <p:spPr>
            <a:xfrm>
              <a:off x="3309365" y="677303"/>
              <a:ext cx="870751"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sp>
          <p:nvSpPr>
            <p:cNvPr id="47" name="TextBox 46">
              <a:extLst>
                <a:ext uri="{FF2B5EF4-FFF2-40B4-BE49-F238E27FC236}">
                  <a16:creationId xmlns:a16="http://schemas.microsoft.com/office/drawing/2014/main" id="{29C1C2AE-DD36-435C-A401-A26318EA77FD}"/>
                </a:ext>
              </a:extLst>
            </p:cNvPr>
            <p:cNvSpPr txBox="1"/>
            <p:nvPr/>
          </p:nvSpPr>
          <p:spPr>
            <a:xfrm>
              <a:off x="4592436" y="677303"/>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grpSp>
          <p:nvGrpSpPr>
            <p:cNvPr id="54" name="Group 53">
              <a:extLst>
                <a:ext uri="{FF2B5EF4-FFF2-40B4-BE49-F238E27FC236}">
                  <a16:creationId xmlns:a16="http://schemas.microsoft.com/office/drawing/2014/main" id="{817021C2-EEB3-4386-9E36-28E69550A8FD}"/>
                </a:ext>
              </a:extLst>
            </p:cNvPr>
            <p:cNvGrpSpPr/>
            <p:nvPr/>
          </p:nvGrpSpPr>
          <p:grpSpPr>
            <a:xfrm>
              <a:off x="1475179" y="2087726"/>
              <a:ext cx="537328" cy="230832"/>
              <a:chOff x="669347" y="3269862"/>
              <a:chExt cx="537328" cy="230832"/>
            </a:xfrm>
          </p:grpSpPr>
          <p:sp>
            <p:nvSpPr>
              <p:cNvPr id="55" name="TextBox 54">
                <a:extLst>
                  <a:ext uri="{FF2B5EF4-FFF2-40B4-BE49-F238E27FC236}">
                    <a16:creationId xmlns:a16="http://schemas.microsoft.com/office/drawing/2014/main" id="{08B1DC54-357B-419C-8109-203D418C69E1}"/>
                  </a:ext>
                </a:extLst>
              </p:cNvPr>
              <p:cNvSpPr txBox="1"/>
              <p:nvPr/>
            </p:nvSpPr>
            <p:spPr>
              <a:xfrm>
                <a:off x="669347" y="3269862"/>
                <a:ext cx="537328" cy="230832"/>
              </a:xfrm>
              <a:prstGeom prst="rect">
                <a:avLst/>
              </a:prstGeom>
              <a:noFill/>
            </p:spPr>
            <p:txBody>
              <a:bodyPr wrap="none" rtlCol="0">
                <a:spAutoFit/>
              </a:bodyPr>
              <a:lstStyle/>
              <a:p>
                <a:pPr algn="ctr"/>
                <a:r>
                  <a:rPr lang="en-US" sz="900" dirty="0">
                    <a:solidFill>
                      <a:schemeClr val="bg1">
                        <a:lumMod val="50000"/>
                      </a:schemeClr>
                    </a:solidFill>
                  </a:rPr>
                  <a:t>500 nm</a:t>
                </a:r>
              </a:p>
            </p:txBody>
          </p:sp>
          <p:cxnSp>
            <p:nvCxnSpPr>
              <p:cNvPr id="56" name="Straight Connector 55">
                <a:extLst>
                  <a:ext uri="{FF2B5EF4-FFF2-40B4-BE49-F238E27FC236}">
                    <a16:creationId xmlns:a16="http://schemas.microsoft.com/office/drawing/2014/main" id="{AF6C1888-F459-4C6D-95F0-E432931B6786}"/>
                  </a:ext>
                </a:extLst>
              </p:cNvPr>
              <p:cNvCxnSpPr>
                <a:cxnSpLocks/>
              </p:cNvCxnSpPr>
              <p:nvPr/>
            </p:nvCxnSpPr>
            <p:spPr>
              <a:xfrm>
                <a:off x="671695" y="3469005"/>
                <a:ext cx="53263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DA52799C-63A6-46D4-B0A1-7799A130BC9B}"/>
                </a:ext>
              </a:extLst>
            </p:cNvPr>
            <p:cNvGrpSpPr/>
            <p:nvPr/>
          </p:nvGrpSpPr>
          <p:grpSpPr>
            <a:xfrm>
              <a:off x="3095699" y="2095346"/>
              <a:ext cx="537328" cy="230832"/>
              <a:chOff x="669347" y="3269862"/>
              <a:chExt cx="537328" cy="230832"/>
            </a:xfrm>
          </p:grpSpPr>
          <p:sp>
            <p:nvSpPr>
              <p:cNvPr id="58" name="TextBox 57">
                <a:extLst>
                  <a:ext uri="{FF2B5EF4-FFF2-40B4-BE49-F238E27FC236}">
                    <a16:creationId xmlns:a16="http://schemas.microsoft.com/office/drawing/2014/main" id="{D95F55D6-D7EC-4489-8884-030F26C83ACB}"/>
                  </a:ext>
                </a:extLst>
              </p:cNvPr>
              <p:cNvSpPr txBox="1"/>
              <p:nvPr/>
            </p:nvSpPr>
            <p:spPr>
              <a:xfrm>
                <a:off x="669347" y="3269862"/>
                <a:ext cx="537328" cy="230832"/>
              </a:xfrm>
              <a:prstGeom prst="rect">
                <a:avLst/>
              </a:prstGeom>
              <a:noFill/>
            </p:spPr>
            <p:txBody>
              <a:bodyPr wrap="none" rtlCol="0">
                <a:spAutoFit/>
              </a:bodyPr>
              <a:lstStyle/>
              <a:p>
                <a:pPr algn="ctr"/>
                <a:r>
                  <a:rPr lang="en-US" sz="900" dirty="0">
                    <a:solidFill>
                      <a:schemeClr val="bg1">
                        <a:lumMod val="50000"/>
                      </a:schemeClr>
                    </a:solidFill>
                  </a:rPr>
                  <a:t>500 nm</a:t>
                </a:r>
              </a:p>
            </p:txBody>
          </p:sp>
          <p:cxnSp>
            <p:nvCxnSpPr>
              <p:cNvPr id="59" name="Straight Connector 58">
                <a:extLst>
                  <a:ext uri="{FF2B5EF4-FFF2-40B4-BE49-F238E27FC236}">
                    <a16:creationId xmlns:a16="http://schemas.microsoft.com/office/drawing/2014/main" id="{A22B788C-9718-40D8-B4E0-ABBA8AA1DE8B}"/>
                  </a:ext>
                </a:extLst>
              </p:cNvPr>
              <p:cNvCxnSpPr/>
              <p:nvPr/>
            </p:nvCxnSpPr>
            <p:spPr>
              <a:xfrm>
                <a:off x="671695" y="3469005"/>
                <a:ext cx="53263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F38C5102-D34B-426B-99A4-8F066C1BB59C}"/>
                </a:ext>
              </a:extLst>
            </p:cNvPr>
            <p:cNvGrpSpPr/>
            <p:nvPr/>
          </p:nvGrpSpPr>
          <p:grpSpPr>
            <a:xfrm>
              <a:off x="4716219" y="2087726"/>
              <a:ext cx="537328" cy="230832"/>
              <a:chOff x="669347" y="3269862"/>
              <a:chExt cx="537328" cy="230832"/>
            </a:xfrm>
          </p:grpSpPr>
          <p:sp>
            <p:nvSpPr>
              <p:cNvPr id="61" name="TextBox 60">
                <a:extLst>
                  <a:ext uri="{FF2B5EF4-FFF2-40B4-BE49-F238E27FC236}">
                    <a16:creationId xmlns:a16="http://schemas.microsoft.com/office/drawing/2014/main" id="{E11C59EE-3C80-4238-85AF-CE3C58B04C8E}"/>
                  </a:ext>
                </a:extLst>
              </p:cNvPr>
              <p:cNvSpPr txBox="1"/>
              <p:nvPr/>
            </p:nvSpPr>
            <p:spPr>
              <a:xfrm>
                <a:off x="669347" y="3269862"/>
                <a:ext cx="537328" cy="230832"/>
              </a:xfrm>
              <a:prstGeom prst="rect">
                <a:avLst/>
              </a:prstGeom>
              <a:noFill/>
            </p:spPr>
            <p:txBody>
              <a:bodyPr wrap="none" rtlCol="0">
                <a:spAutoFit/>
              </a:bodyPr>
              <a:lstStyle/>
              <a:p>
                <a:pPr algn="ctr"/>
                <a:r>
                  <a:rPr lang="en-US" sz="900" dirty="0">
                    <a:solidFill>
                      <a:schemeClr val="bg1">
                        <a:lumMod val="50000"/>
                      </a:schemeClr>
                    </a:solidFill>
                  </a:rPr>
                  <a:t>250 nm</a:t>
                </a:r>
              </a:p>
            </p:txBody>
          </p:sp>
          <p:cxnSp>
            <p:nvCxnSpPr>
              <p:cNvPr id="62" name="Straight Connector 61">
                <a:extLst>
                  <a:ext uri="{FF2B5EF4-FFF2-40B4-BE49-F238E27FC236}">
                    <a16:creationId xmlns:a16="http://schemas.microsoft.com/office/drawing/2014/main" id="{02B56C63-30DD-424C-826B-03DCC14ACA36}"/>
                  </a:ext>
                </a:extLst>
              </p:cNvPr>
              <p:cNvCxnSpPr/>
              <p:nvPr/>
            </p:nvCxnSpPr>
            <p:spPr>
              <a:xfrm>
                <a:off x="671695" y="3469005"/>
                <a:ext cx="53263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FB871BEB-59C4-41DE-8580-2D515F18B234}"/>
                </a:ext>
              </a:extLst>
            </p:cNvPr>
            <p:cNvSpPr>
              <a:spLocks noChangeAspect="1"/>
            </p:cNvSpPr>
            <p:nvPr/>
          </p:nvSpPr>
          <p:spPr>
            <a:xfrm>
              <a:off x="1783838" y="128746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3671678-D297-4680-981B-2254EF12136C}"/>
                </a:ext>
              </a:extLst>
            </p:cNvPr>
            <p:cNvSpPr>
              <a:spLocks noChangeAspect="1"/>
            </p:cNvSpPr>
            <p:nvPr/>
          </p:nvSpPr>
          <p:spPr>
            <a:xfrm>
              <a:off x="3402786" y="128746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3B8CF344-3007-401F-841F-D2E53670ECFD}"/>
                </a:ext>
              </a:extLst>
            </p:cNvPr>
            <p:cNvSpPr txBox="1"/>
            <p:nvPr/>
          </p:nvSpPr>
          <p:spPr>
            <a:xfrm>
              <a:off x="2851409" y="558310"/>
              <a:ext cx="268022" cy="276999"/>
            </a:xfrm>
            <a:prstGeom prst="rect">
              <a:avLst/>
            </a:prstGeom>
            <a:noFill/>
          </p:spPr>
          <p:txBody>
            <a:bodyPr wrap="none" rtlCol="0">
              <a:spAutoFit/>
            </a:bodyPr>
            <a:lstStyle/>
            <a:p>
              <a:r>
                <a:rPr lang="en-US" sz="1200" dirty="0">
                  <a:solidFill>
                    <a:schemeClr val="tx1">
                      <a:lumMod val="75000"/>
                      <a:lumOff val="25000"/>
                    </a:schemeClr>
                  </a:solidFill>
                </a:rPr>
                <a:t>B</a:t>
              </a:r>
            </a:p>
          </p:txBody>
        </p:sp>
        <p:sp>
          <p:nvSpPr>
            <p:cNvPr id="74" name="TextBox 73">
              <a:extLst>
                <a:ext uri="{FF2B5EF4-FFF2-40B4-BE49-F238E27FC236}">
                  <a16:creationId xmlns:a16="http://schemas.microsoft.com/office/drawing/2014/main" id="{258EA09B-442C-428F-83C7-0FBF90A87459}"/>
                </a:ext>
              </a:extLst>
            </p:cNvPr>
            <p:cNvSpPr txBox="1"/>
            <p:nvPr/>
          </p:nvSpPr>
          <p:spPr>
            <a:xfrm>
              <a:off x="4452171" y="563524"/>
              <a:ext cx="266420" cy="276999"/>
            </a:xfrm>
            <a:prstGeom prst="rect">
              <a:avLst/>
            </a:prstGeom>
            <a:noFill/>
          </p:spPr>
          <p:txBody>
            <a:bodyPr wrap="none" rtlCol="0">
              <a:spAutoFit/>
            </a:bodyPr>
            <a:lstStyle/>
            <a:p>
              <a:r>
                <a:rPr lang="en-US" sz="1200" dirty="0">
                  <a:solidFill>
                    <a:schemeClr val="tx1">
                      <a:lumMod val="75000"/>
                      <a:lumOff val="25000"/>
                    </a:schemeClr>
                  </a:solidFill>
                </a:rPr>
                <a:t>C</a:t>
              </a:r>
            </a:p>
          </p:txBody>
        </p:sp>
      </p:grpSp>
      <p:grpSp>
        <p:nvGrpSpPr>
          <p:cNvPr id="10" name="Group 9">
            <a:extLst>
              <a:ext uri="{FF2B5EF4-FFF2-40B4-BE49-F238E27FC236}">
                <a16:creationId xmlns:a16="http://schemas.microsoft.com/office/drawing/2014/main" id="{F5DB2A80-96D8-417A-8A00-D72A5B5DFB75}"/>
              </a:ext>
            </a:extLst>
          </p:cNvPr>
          <p:cNvGrpSpPr/>
          <p:nvPr/>
        </p:nvGrpSpPr>
        <p:grpSpPr>
          <a:xfrm>
            <a:off x="962823" y="3581867"/>
            <a:ext cx="5679695" cy="3690067"/>
            <a:chOff x="962823" y="3581867"/>
            <a:chExt cx="5679695" cy="3690067"/>
          </a:xfrm>
        </p:grpSpPr>
        <p:pic>
          <p:nvPicPr>
            <p:cNvPr id="6" name="Picture 5">
              <a:extLst>
                <a:ext uri="{FF2B5EF4-FFF2-40B4-BE49-F238E27FC236}">
                  <a16:creationId xmlns:a16="http://schemas.microsoft.com/office/drawing/2014/main" id="{847B0442-F02C-4180-881E-8CE70D34F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823" y="3581867"/>
              <a:ext cx="5679695" cy="3690067"/>
            </a:xfrm>
            <a:prstGeom prst="rect">
              <a:avLst/>
            </a:prstGeom>
          </p:spPr>
        </p:pic>
        <p:sp>
          <p:nvSpPr>
            <p:cNvPr id="42" name="TextBox 41">
              <a:extLst>
                <a:ext uri="{FF2B5EF4-FFF2-40B4-BE49-F238E27FC236}">
                  <a16:creationId xmlns:a16="http://schemas.microsoft.com/office/drawing/2014/main" id="{C477FE84-397C-48E1-AAB6-12FA776CB340}"/>
                </a:ext>
              </a:extLst>
            </p:cNvPr>
            <p:cNvSpPr txBox="1"/>
            <p:nvPr/>
          </p:nvSpPr>
          <p:spPr>
            <a:xfrm>
              <a:off x="986631" y="3819246"/>
              <a:ext cx="279244" cy="276999"/>
            </a:xfrm>
            <a:prstGeom prst="rect">
              <a:avLst/>
            </a:prstGeom>
            <a:noFill/>
          </p:spPr>
          <p:txBody>
            <a:bodyPr wrap="none" rtlCol="0">
              <a:spAutoFit/>
            </a:bodyPr>
            <a:lstStyle/>
            <a:p>
              <a:r>
                <a:rPr lang="en-US" sz="1200" dirty="0">
                  <a:solidFill>
                    <a:schemeClr val="tx1">
                      <a:lumMod val="75000"/>
                      <a:lumOff val="25000"/>
                    </a:schemeClr>
                  </a:solidFill>
                </a:rPr>
                <a:t>D</a:t>
              </a:r>
            </a:p>
          </p:txBody>
        </p:sp>
        <p:sp>
          <p:nvSpPr>
            <p:cNvPr id="48" name="TextBox 47">
              <a:extLst>
                <a:ext uri="{FF2B5EF4-FFF2-40B4-BE49-F238E27FC236}">
                  <a16:creationId xmlns:a16="http://schemas.microsoft.com/office/drawing/2014/main" id="{5C7754F7-43E0-4502-8E5B-D50292218263}"/>
                </a:ext>
              </a:extLst>
            </p:cNvPr>
            <p:cNvSpPr txBox="1"/>
            <p:nvPr/>
          </p:nvSpPr>
          <p:spPr>
            <a:xfrm>
              <a:off x="1576148" y="3943250"/>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49" name="TextBox 48">
              <a:extLst>
                <a:ext uri="{FF2B5EF4-FFF2-40B4-BE49-F238E27FC236}">
                  <a16:creationId xmlns:a16="http://schemas.microsoft.com/office/drawing/2014/main" id="{6A2CDDFC-824B-4060-9624-58B89C114BBC}"/>
                </a:ext>
              </a:extLst>
            </p:cNvPr>
            <p:cNvSpPr txBox="1"/>
            <p:nvPr/>
          </p:nvSpPr>
          <p:spPr>
            <a:xfrm>
              <a:off x="3310531" y="3943250"/>
              <a:ext cx="870751"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sp>
          <p:nvSpPr>
            <p:cNvPr id="50" name="TextBox 49">
              <a:extLst>
                <a:ext uri="{FF2B5EF4-FFF2-40B4-BE49-F238E27FC236}">
                  <a16:creationId xmlns:a16="http://schemas.microsoft.com/office/drawing/2014/main" id="{A9E6F421-E45A-4694-9F57-6AB48D91FA93}"/>
                </a:ext>
              </a:extLst>
            </p:cNvPr>
            <p:cNvSpPr txBox="1"/>
            <p:nvPr/>
          </p:nvSpPr>
          <p:spPr>
            <a:xfrm>
              <a:off x="4593602" y="3943250"/>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sp>
          <p:nvSpPr>
            <p:cNvPr id="67" name="Rectangle 66">
              <a:extLst>
                <a:ext uri="{FF2B5EF4-FFF2-40B4-BE49-F238E27FC236}">
                  <a16:creationId xmlns:a16="http://schemas.microsoft.com/office/drawing/2014/main" id="{DE0B8127-66B9-40A4-B632-A4EB9FD9783C}"/>
                </a:ext>
              </a:extLst>
            </p:cNvPr>
            <p:cNvSpPr>
              <a:spLocks noChangeAspect="1"/>
            </p:cNvSpPr>
            <p:nvPr/>
          </p:nvSpPr>
          <p:spPr>
            <a:xfrm>
              <a:off x="1787273" y="456129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E499F47-035B-4C02-9976-B51D902ACF23}"/>
                </a:ext>
              </a:extLst>
            </p:cNvPr>
            <p:cNvSpPr>
              <a:spLocks noChangeAspect="1"/>
            </p:cNvSpPr>
            <p:nvPr/>
          </p:nvSpPr>
          <p:spPr>
            <a:xfrm>
              <a:off x="3406221" y="456129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43149B14-0752-4BF1-A68C-FFEC84948205}"/>
                </a:ext>
              </a:extLst>
            </p:cNvPr>
            <p:cNvSpPr txBox="1"/>
            <p:nvPr/>
          </p:nvSpPr>
          <p:spPr>
            <a:xfrm>
              <a:off x="2816455" y="3795714"/>
              <a:ext cx="260008" cy="276999"/>
            </a:xfrm>
            <a:prstGeom prst="rect">
              <a:avLst/>
            </a:prstGeom>
            <a:noFill/>
          </p:spPr>
          <p:txBody>
            <a:bodyPr wrap="none" rtlCol="0">
              <a:spAutoFit/>
            </a:bodyPr>
            <a:lstStyle/>
            <a:p>
              <a:r>
                <a:rPr lang="en-US" sz="1200" dirty="0">
                  <a:solidFill>
                    <a:schemeClr val="tx1">
                      <a:lumMod val="75000"/>
                      <a:lumOff val="25000"/>
                    </a:schemeClr>
                  </a:solidFill>
                </a:rPr>
                <a:t>E</a:t>
              </a:r>
            </a:p>
          </p:txBody>
        </p:sp>
        <p:sp>
          <p:nvSpPr>
            <p:cNvPr id="76" name="TextBox 75">
              <a:extLst>
                <a:ext uri="{FF2B5EF4-FFF2-40B4-BE49-F238E27FC236}">
                  <a16:creationId xmlns:a16="http://schemas.microsoft.com/office/drawing/2014/main" id="{74276F7D-3C18-4C19-AB24-E71501B09D54}"/>
                </a:ext>
              </a:extLst>
            </p:cNvPr>
            <p:cNvSpPr txBox="1"/>
            <p:nvPr/>
          </p:nvSpPr>
          <p:spPr>
            <a:xfrm>
              <a:off x="4463977" y="3797364"/>
              <a:ext cx="255198" cy="276999"/>
            </a:xfrm>
            <a:prstGeom prst="rect">
              <a:avLst/>
            </a:prstGeom>
            <a:noFill/>
          </p:spPr>
          <p:txBody>
            <a:bodyPr wrap="none" rtlCol="0">
              <a:spAutoFit/>
            </a:bodyPr>
            <a:lstStyle/>
            <a:p>
              <a:r>
                <a:rPr lang="en-US" sz="1200" dirty="0">
                  <a:solidFill>
                    <a:schemeClr val="tx1">
                      <a:lumMod val="75000"/>
                      <a:lumOff val="25000"/>
                    </a:schemeClr>
                  </a:solidFill>
                </a:rPr>
                <a:t>F</a:t>
              </a:r>
            </a:p>
          </p:txBody>
        </p:sp>
      </p:grpSp>
      <p:grpSp>
        <p:nvGrpSpPr>
          <p:cNvPr id="11" name="Group 10">
            <a:extLst>
              <a:ext uri="{FF2B5EF4-FFF2-40B4-BE49-F238E27FC236}">
                <a16:creationId xmlns:a16="http://schemas.microsoft.com/office/drawing/2014/main" id="{E96DDDD1-3434-46F7-BE48-60A864601F3F}"/>
              </a:ext>
            </a:extLst>
          </p:cNvPr>
          <p:cNvGrpSpPr/>
          <p:nvPr/>
        </p:nvGrpSpPr>
        <p:grpSpPr>
          <a:xfrm>
            <a:off x="973298" y="6827090"/>
            <a:ext cx="5679695" cy="3690067"/>
            <a:chOff x="973298" y="6827090"/>
            <a:chExt cx="5679695" cy="3690067"/>
          </a:xfrm>
        </p:grpSpPr>
        <p:pic>
          <p:nvPicPr>
            <p:cNvPr id="3" name="Picture 2">
              <a:extLst>
                <a:ext uri="{FF2B5EF4-FFF2-40B4-BE49-F238E27FC236}">
                  <a16:creationId xmlns:a16="http://schemas.microsoft.com/office/drawing/2014/main" id="{BC7070F6-F300-4A14-8494-A3055505D1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298" y="6827090"/>
              <a:ext cx="5679695" cy="3690067"/>
            </a:xfrm>
            <a:prstGeom prst="rect">
              <a:avLst/>
            </a:prstGeom>
          </p:spPr>
        </p:pic>
        <p:sp>
          <p:nvSpPr>
            <p:cNvPr id="51" name="TextBox 50">
              <a:extLst>
                <a:ext uri="{FF2B5EF4-FFF2-40B4-BE49-F238E27FC236}">
                  <a16:creationId xmlns:a16="http://schemas.microsoft.com/office/drawing/2014/main" id="{6F0C170E-D49A-4054-ADC6-732E6CACDAEC}"/>
                </a:ext>
              </a:extLst>
            </p:cNvPr>
            <p:cNvSpPr txBox="1"/>
            <p:nvPr/>
          </p:nvSpPr>
          <p:spPr>
            <a:xfrm>
              <a:off x="1555746" y="7201704"/>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52" name="TextBox 51">
              <a:extLst>
                <a:ext uri="{FF2B5EF4-FFF2-40B4-BE49-F238E27FC236}">
                  <a16:creationId xmlns:a16="http://schemas.microsoft.com/office/drawing/2014/main" id="{28AC7175-A5FB-4AE5-85D2-EB0863C8F504}"/>
                </a:ext>
              </a:extLst>
            </p:cNvPr>
            <p:cNvSpPr txBox="1"/>
            <p:nvPr/>
          </p:nvSpPr>
          <p:spPr>
            <a:xfrm>
              <a:off x="3290129" y="7201704"/>
              <a:ext cx="870751"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sp>
          <p:nvSpPr>
            <p:cNvPr id="53" name="TextBox 52">
              <a:extLst>
                <a:ext uri="{FF2B5EF4-FFF2-40B4-BE49-F238E27FC236}">
                  <a16:creationId xmlns:a16="http://schemas.microsoft.com/office/drawing/2014/main" id="{94847ED4-0B20-4786-895E-93007C0E66A4}"/>
                </a:ext>
              </a:extLst>
            </p:cNvPr>
            <p:cNvSpPr txBox="1"/>
            <p:nvPr/>
          </p:nvSpPr>
          <p:spPr>
            <a:xfrm>
              <a:off x="4573200" y="7201704"/>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sp>
          <p:nvSpPr>
            <p:cNvPr id="70" name="Rectangle 69">
              <a:extLst>
                <a:ext uri="{FF2B5EF4-FFF2-40B4-BE49-F238E27FC236}">
                  <a16:creationId xmlns:a16="http://schemas.microsoft.com/office/drawing/2014/main" id="{2E7CD632-B079-4A45-B14C-35B84A7C4C93}"/>
                </a:ext>
              </a:extLst>
            </p:cNvPr>
            <p:cNvSpPr>
              <a:spLocks noChangeAspect="1"/>
            </p:cNvSpPr>
            <p:nvPr/>
          </p:nvSpPr>
          <p:spPr>
            <a:xfrm>
              <a:off x="1789199" y="7804137"/>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EB29AC9-3DDD-448D-9C0C-4CBE6F00E7A4}"/>
                </a:ext>
              </a:extLst>
            </p:cNvPr>
            <p:cNvSpPr>
              <a:spLocks noChangeAspect="1"/>
            </p:cNvSpPr>
            <p:nvPr/>
          </p:nvSpPr>
          <p:spPr>
            <a:xfrm>
              <a:off x="3408147" y="7804137"/>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4112E77D-697F-4526-B814-0CD786E16BBA}"/>
                </a:ext>
              </a:extLst>
            </p:cNvPr>
            <p:cNvSpPr txBox="1"/>
            <p:nvPr/>
          </p:nvSpPr>
          <p:spPr>
            <a:xfrm>
              <a:off x="980326" y="7075379"/>
              <a:ext cx="282450" cy="276999"/>
            </a:xfrm>
            <a:prstGeom prst="rect">
              <a:avLst/>
            </a:prstGeom>
            <a:noFill/>
          </p:spPr>
          <p:txBody>
            <a:bodyPr wrap="none" rtlCol="0">
              <a:spAutoFit/>
            </a:bodyPr>
            <a:lstStyle/>
            <a:p>
              <a:r>
                <a:rPr lang="en-US" sz="1200" dirty="0">
                  <a:solidFill>
                    <a:schemeClr val="tx1">
                      <a:lumMod val="75000"/>
                      <a:lumOff val="25000"/>
                    </a:schemeClr>
                  </a:solidFill>
                </a:rPr>
                <a:t>G</a:t>
              </a:r>
            </a:p>
          </p:txBody>
        </p:sp>
        <p:sp>
          <p:nvSpPr>
            <p:cNvPr id="78" name="TextBox 77">
              <a:extLst>
                <a:ext uri="{FF2B5EF4-FFF2-40B4-BE49-F238E27FC236}">
                  <a16:creationId xmlns:a16="http://schemas.microsoft.com/office/drawing/2014/main" id="{57BCB051-0603-467B-B64B-5D1D72CBB2A1}"/>
                </a:ext>
              </a:extLst>
            </p:cNvPr>
            <p:cNvSpPr txBox="1"/>
            <p:nvPr/>
          </p:nvSpPr>
          <p:spPr>
            <a:xfrm>
              <a:off x="2810150" y="7051847"/>
              <a:ext cx="280846" cy="276999"/>
            </a:xfrm>
            <a:prstGeom prst="rect">
              <a:avLst/>
            </a:prstGeom>
            <a:noFill/>
          </p:spPr>
          <p:txBody>
            <a:bodyPr wrap="none" rtlCol="0">
              <a:spAutoFit/>
            </a:bodyPr>
            <a:lstStyle/>
            <a:p>
              <a:r>
                <a:rPr lang="en-US" sz="1200" dirty="0">
                  <a:solidFill>
                    <a:schemeClr val="tx1">
                      <a:lumMod val="75000"/>
                      <a:lumOff val="25000"/>
                    </a:schemeClr>
                  </a:solidFill>
                </a:rPr>
                <a:t>H</a:t>
              </a:r>
            </a:p>
          </p:txBody>
        </p:sp>
        <p:sp>
          <p:nvSpPr>
            <p:cNvPr id="79" name="TextBox 78">
              <a:extLst>
                <a:ext uri="{FF2B5EF4-FFF2-40B4-BE49-F238E27FC236}">
                  <a16:creationId xmlns:a16="http://schemas.microsoft.com/office/drawing/2014/main" id="{B4A1FD67-96B6-43AD-A176-2BA142EEA563}"/>
                </a:ext>
              </a:extLst>
            </p:cNvPr>
            <p:cNvSpPr txBox="1"/>
            <p:nvPr/>
          </p:nvSpPr>
          <p:spPr>
            <a:xfrm>
              <a:off x="4457672" y="7053497"/>
              <a:ext cx="223138" cy="276999"/>
            </a:xfrm>
            <a:prstGeom prst="rect">
              <a:avLst/>
            </a:prstGeom>
            <a:noFill/>
          </p:spPr>
          <p:txBody>
            <a:bodyPr wrap="none" rtlCol="0">
              <a:spAutoFit/>
            </a:bodyPr>
            <a:lstStyle/>
            <a:p>
              <a:r>
                <a:rPr lang="en-US" sz="1200" dirty="0">
                  <a:solidFill>
                    <a:schemeClr val="tx1">
                      <a:lumMod val="75000"/>
                      <a:lumOff val="25000"/>
                    </a:schemeClr>
                  </a:solidFill>
                </a:rPr>
                <a:t>I</a:t>
              </a:r>
            </a:p>
          </p:txBody>
        </p:sp>
      </p:grpSp>
    </p:spTree>
    <p:extLst>
      <p:ext uri="{BB962C8B-B14F-4D97-AF65-F5344CB8AC3E}">
        <p14:creationId xmlns:p14="http://schemas.microsoft.com/office/powerpoint/2010/main" val="158867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101DF9-2A0B-40D6-8D0E-3B23BA8CC485}"/>
              </a:ext>
            </a:extLst>
          </p:cNvPr>
          <p:cNvSpPr txBox="1"/>
          <p:nvPr/>
        </p:nvSpPr>
        <p:spPr>
          <a:xfrm>
            <a:off x="11263" y="5323"/>
            <a:ext cx="5068888" cy="338554"/>
          </a:xfrm>
          <a:prstGeom prst="rect">
            <a:avLst/>
          </a:prstGeom>
          <a:noFill/>
        </p:spPr>
        <p:txBody>
          <a:bodyPr wrap="none" rtlCol="1">
            <a:spAutoFit/>
          </a:bodyPr>
          <a:lstStyle/>
          <a:p>
            <a:pPr algn="l" rtl="0"/>
            <a:r>
              <a:rPr lang="en-US" sz="1600" dirty="0"/>
              <a:t>Fig. S5 - Model 2 – </a:t>
            </a:r>
            <a:r>
              <a:rPr lang="en-US" sz="1600" dirty="0" err="1"/>
              <a:t>Lck</a:t>
            </a:r>
            <a:r>
              <a:rPr lang="en-US" sz="1600" dirty="0"/>
              <a:t> activation(LCKA) – Evidence, trained</a:t>
            </a:r>
            <a:endParaRPr lang="he-IL" sz="1600" dirty="0"/>
          </a:p>
        </p:txBody>
      </p:sp>
      <p:sp>
        <p:nvSpPr>
          <p:cNvPr id="12" name="TextBox 11">
            <a:extLst>
              <a:ext uri="{FF2B5EF4-FFF2-40B4-BE49-F238E27FC236}">
                <a16:creationId xmlns:a16="http://schemas.microsoft.com/office/drawing/2014/main" id="{945BF941-4B77-4FED-89F6-3DFB7EFC8E4A}"/>
              </a:ext>
            </a:extLst>
          </p:cNvPr>
          <p:cNvSpPr txBox="1"/>
          <p:nvPr/>
        </p:nvSpPr>
        <p:spPr>
          <a:xfrm>
            <a:off x="1099090" y="1363201"/>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A</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67BEE7DC-6B50-4775-9AEB-B7B8EDD8177C}"/>
              </a:ext>
            </a:extLst>
          </p:cNvPr>
          <p:cNvSpPr txBox="1"/>
          <p:nvPr/>
        </p:nvSpPr>
        <p:spPr>
          <a:xfrm>
            <a:off x="1099089" y="5215895"/>
            <a:ext cx="369353" cy="261610"/>
          </a:xfrm>
          <a:prstGeom prst="rect">
            <a:avLst/>
          </a:prstGeom>
          <a:noFill/>
        </p:spPr>
        <p:txBody>
          <a:bodyPr wrap="square" rtlCol="1">
            <a:spAutoFit/>
          </a:bodyPr>
          <a:lstStyle>
            <a:defPPr>
              <a:defRPr lang="en-US"/>
            </a:defPPr>
            <a:lvl1pPr algn="ctr">
              <a:defRPr sz="1200" b="1">
                <a:solidFill>
                  <a:schemeClr val="tx1">
                    <a:lumMod val="75000"/>
                    <a:lumOff val="25000"/>
                  </a:schemeClr>
                </a:solidFill>
                <a:latin typeface="Helvetica" panose="020B0604020202020204" pitchFamily="34" charset="0"/>
                <a:cs typeface="Helvetica" panose="020B0604020202020204" pitchFamily="34" charset="0"/>
              </a:defRPr>
            </a:lvl1pPr>
          </a:lstStyle>
          <a:p>
            <a:r>
              <a:rPr lang="en-US" sz="1100" dirty="0"/>
              <a:t>B</a:t>
            </a:r>
            <a:endParaRPr lang="he-IL" sz="1100"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443" y="1258117"/>
            <a:ext cx="4652744" cy="8177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020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1138692-88EB-4172-A7FE-8FD67A424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3904564"/>
            <a:ext cx="6858000" cy="2884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9C671828-49EE-4463-A91F-E0B80D30615C}"/>
              </a:ext>
            </a:extLst>
          </p:cNvPr>
          <p:cNvSpPr txBox="1"/>
          <p:nvPr/>
        </p:nvSpPr>
        <p:spPr>
          <a:xfrm>
            <a:off x="2974564" y="249921"/>
            <a:ext cx="1475084" cy="584775"/>
          </a:xfrm>
          <a:prstGeom prst="rect">
            <a:avLst/>
          </a:prstGeom>
          <a:noFill/>
        </p:spPr>
        <p:txBody>
          <a:bodyPr wrap="none" rtlCol="1">
            <a:spAutoFit/>
          </a:bodyPr>
          <a:lstStyle/>
          <a:p>
            <a:pPr algn="ctr" rtl="0"/>
            <a:r>
              <a:rPr lang="en-US" sz="3200" dirty="0"/>
              <a:t>Model2</a:t>
            </a:r>
            <a:endParaRPr lang="he-IL" sz="3200" dirty="0"/>
          </a:p>
        </p:txBody>
      </p:sp>
      <p:sp>
        <p:nvSpPr>
          <p:cNvPr id="4" name="TextBox 3">
            <a:extLst>
              <a:ext uri="{FF2B5EF4-FFF2-40B4-BE49-F238E27FC236}">
                <a16:creationId xmlns:a16="http://schemas.microsoft.com/office/drawing/2014/main" id="{1FD50D60-3E32-4418-B938-B7C983463327}"/>
              </a:ext>
            </a:extLst>
          </p:cNvPr>
          <p:cNvSpPr txBox="1"/>
          <p:nvPr/>
        </p:nvSpPr>
        <p:spPr>
          <a:xfrm>
            <a:off x="2722270" y="1027480"/>
            <a:ext cx="2284472" cy="461665"/>
          </a:xfrm>
          <a:prstGeom prst="rect">
            <a:avLst/>
          </a:prstGeom>
          <a:noFill/>
        </p:spPr>
        <p:txBody>
          <a:bodyPr wrap="none" rtlCol="1">
            <a:spAutoFit/>
          </a:bodyPr>
          <a:lstStyle/>
          <a:p>
            <a:pPr algn="ctr" rtl="0"/>
            <a:r>
              <a:rPr lang="en-US" sz="2400" dirty="0"/>
              <a:t>log</a:t>
            </a:r>
            <a:r>
              <a:rPr lang="en-US" sz="2400" baseline="-25000" dirty="0"/>
              <a:t>10</a:t>
            </a:r>
            <a:r>
              <a:rPr lang="en-US" sz="2400" dirty="0"/>
              <a:t>decaylength</a:t>
            </a:r>
            <a:endParaRPr lang="he-IL" sz="2400" dirty="0"/>
          </a:p>
        </p:txBody>
      </p:sp>
    </p:spTree>
    <p:extLst>
      <p:ext uri="{BB962C8B-B14F-4D97-AF65-F5344CB8AC3E}">
        <p14:creationId xmlns:p14="http://schemas.microsoft.com/office/powerpoint/2010/main" val="429208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1138692-88EB-4172-A7FE-8FD67A424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3904564"/>
            <a:ext cx="6858000" cy="2884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9C671828-49EE-4463-A91F-E0B80D30615C}"/>
              </a:ext>
            </a:extLst>
          </p:cNvPr>
          <p:cNvSpPr txBox="1"/>
          <p:nvPr/>
        </p:nvSpPr>
        <p:spPr>
          <a:xfrm>
            <a:off x="2974564" y="249921"/>
            <a:ext cx="1475084" cy="584775"/>
          </a:xfrm>
          <a:prstGeom prst="rect">
            <a:avLst/>
          </a:prstGeom>
          <a:noFill/>
        </p:spPr>
        <p:txBody>
          <a:bodyPr wrap="none" rtlCol="1">
            <a:spAutoFit/>
          </a:bodyPr>
          <a:lstStyle/>
          <a:p>
            <a:pPr algn="ctr" rtl="0"/>
            <a:r>
              <a:rPr lang="en-US" sz="3200" dirty="0"/>
              <a:t>Model2</a:t>
            </a:r>
            <a:endParaRPr lang="he-IL" sz="3200" dirty="0"/>
          </a:p>
        </p:txBody>
      </p:sp>
      <p:sp>
        <p:nvSpPr>
          <p:cNvPr id="4" name="TextBox 3">
            <a:extLst>
              <a:ext uri="{FF2B5EF4-FFF2-40B4-BE49-F238E27FC236}">
                <a16:creationId xmlns:a16="http://schemas.microsoft.com/office/drawing/2014/main" id="{1FD50D60-3E32-4418-B938-B7C983463327}"/>
              </a:ext>
            </a:extLst>
          </p:cNvPr>
          <p:cNvSpPr txBox="1"/>
          <p:nvPr/>
        </p:nvSpPr>
        <p:spPr>
          <a:xfrm>
            <a:off x="2722270" y="1027480"/>
            <a:ext cx="2284472" cy="461665"/>
          </a:xfrm>
          <a:prstGeom prst="rect">
            <a:avLst/>
          </a:prstGeom>
          <a:noFill/>
        </p:spPr>
        <p:txBody>
          <a:bodyPr wrap="none" rtlCol="1">
            <a:spAutoFit/>
          </a:bodyPr>
          <a:lstStyle/>
          <a:p>
            <a:pPr algn="ctr" rtl="0"/>
            <a:r>
              <a:rPr lang="en-US" sz="2400" dirty="0"/>
              <a:t>log</a:t>
            </a:r>
            <a:r>
              <a:rPr lang="en-US" sz="2400" baseline="-25000" dirty="0"/>
              <a:t>10</a:t>
            </a:r>
            <a:r>
              <a:rPr lang="en-US" sz="2400" dirty="0"/>
              <a:t>decaylength</a:t>
            </a:r>
            <a:endParaRPr lang="he-IL" sz="2400" dirty="0"/>
          </a:p>
        </p:txBody>
      </p:sp>
    </p:spTree>
    <p:extLst>
      <p:ext uri="{BB962C8B-B14F-4D97-AF65-F5344CB8AC3E}">
        <p14:creationId xmlns:p14="http://schemas.microsoft.com/office/powerpoint/2010/main" val="263283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7C9C1-0EBE-435C-A36B-64497DCECE4F}"/>
              </a:ext>
            </a:extLst>
          </p:cNvPr>
          <p:cNvSpPr txBox="1"/>
          <p:nvPr/>
        </p:nvSpPr>
        <p:spPr>
          <a:xfrm>
            <a:off x="11263" y="5323"/>
            <a:ext cx="5046638" cy="338554"/>
          </a:xfrm>
          <a:prstGeom prst="rect">
            <a:avLst/>
          </a:prstGeom>
          <a:noFill/>
        </p:spPr>
        <p:txBody>
          <a:bodyPr wrap="none" rtlCol="1">
            <a:spAutoFit/>
          </a:bodyPr>
          <a:lstStyle/>
          <a:p>
            <a:pPr algn="l" rtl="0"/>
            <a:r>
              <a:rPr lang="en-US" sz="1600" dirty="0"/>
              <a:t>Fig. S7 - Model 3 – TCR phosphorylation (TP) – output data</a:t>
            </a:r>
            <a:endParaRPr lang="he-IL" sz="1600" dirty="0"/>
          </a:p>
        </p:txBody>
      </p:sp>
      <p:grpSp>
        <p:nvGrpSpPr>
          <p:cNvPr id="7" name="Group 6">
            <a:extLst>
              <a:ext uri="{FF2B5EF4-FFF2-40B4-BE49-F238E27FC236}">
                <a16:creationId xmlns:a16="http://schemas.microsoft.com/office/drawing/2014/main" id="{EAFB1D33-3B10-4087-B6DE-028C64426542}"/>
              </a:ext>
            </a:extLst>
          </p:cNvPr>
          <p:cNvGrpSpPr/>
          <p:nvPr/>
        </p:nvGrpSpPr>
        <p:grpSpPr>
          <a:xfrm>
            <a:off x="2554844" y="4010132"/>
            <a:ext cx="2233563" cy="2275622"/>
            <a:chOff x="2554844" y="4010132"/>
            <a:chExt cx="2233563" cy="2275622"/>
          </a:xfrm>
        </p:grpSpPr>
        <p:sp>
          <p:nvSpPr>
            <p:cNvPr id="126" name="TextBox 125">
              <a:extLst>
                <a:ext uri="{FF2B5EF4-FFF2-40B4-BE49-F238E27FC236}">
                  <a16:creationId xmlns:a16="http://schemas.microsoft.com/office/drawing/2014/main" id="{6B5E3C01-BF31-46CC-B10C-013BF76D1955}"/>
                </a:ext>
              </a:extLst>
            </p:cNvPr>
            <p:cNvSpPr txBox="1"/>
            <p:nvPr/>
          </p:nvSpPr>
          <p:spPr>
            <a:xfrm>
              <a:off x="2784332" y="4261024"/>
              <a:ext cx="2004075" cy="261610"/>
            </a:xfrm>
            <a:prstGeom prst="rect">
              <a:avLst/>
            </a:prstGeom>
            <a:noFill/>
          </p:spPr>
          <p:txBody>
            <a:bodyPr wrap="none" rtlCol="1">
              <a:spAutoFit/>
            </a:bodyPr>
            <a:lstStyle/>
            <a:p>
              <a:pPr algn="ctr"/>
              <a:r>
                <a:rPr lang="en-US" sz="1100" dirty="0">
                  <a:solidFill>
                    <a:schemeClr val="tx1">
                      <a:lumMod val="75000"/>
                      <a:lumOff val="25000"/>
                    </a:schemeClr>
                  </a:solidFill>
                  <a:latin typeface="Helvetica" panose="020B0604020202020204" pitchFamily="34" charset="0"/>
                  <a:cs typeface="Helvetica" panose="020B0604020202020204" pitchFamily="34" charset="0"/>
                </a:rPr>
                <a:t>Non uniform Phosphorylation</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1" name="TextBox 70">
              <a:extLst>
                <a:ext uri="{FF2B5EF4-FFF2-40B4-BE49-F238E27FC236}">
                  <a16:creationId xmlns:a16="http://schemas.microsoft.com/office/drawing/2014/main" id="{5D507796-FDD5-4089-B2A1-C0285B18611B}"/>
                </a:ext>
              </a:extLst>
            </p:cNvPr>
            <p:cNvSpPr txBox="1"/>
            <p:nvPr/>
          </p:nvSpPr>
          <p:spPr>
            <a:xfrm>
              <a:off x="3989347" y="4553247"/>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72" name="TextBox 71">
              <a:extLst>
                <a:ext uri="{FF2B5EF4-FFF2-40B4-BE49-F238E27FC236}">
                  <a16:creationId xmlns:a16="http://schemas.microsoft.com/office/drawing/2014/main" id="{9FB16FDE-8CF7-4875-AF53-F03D99EE7657}"/>
                </a:ext>
              </a:extLst>
            </p:cNvPr>
            <p:cNvSpPr txBox="1"/>
            <p:nvPr/>
          </p:nvSpPr>
          <p:spPr>
            <a:xfrm>
              <a:off x="3473749" y="5132955"/>
              <a:ext cx="710451" cy="200055"/>
            </a:xfrm>
            <a:prstGeom prst="rect">
              <a:avLst/>
            </a:prstGeom>
            <a:noFill/>
          </p:spPr>
          <p:txBody>
            <a:bodyPr wrap="none" rtlCol="1">
              <a:spAutoFit/>
            </a:bodyPr>
            <a:lstStyle/>
            <a:p>
              <a:pPr rtl="0"/>
              <a:r>
                <a:rPr lang="en-US" sz="700" b="1" dirty="0" err="1">
                  <a:solidFill>
                    <a:srgbClr val="FF00FF"/>
                  </a:solidFill>
                  <a:latin typeface="Helvetica" panose="020B0604020202020204" pitchFamily="34" charset="0"/>
                  <a:cs typeface="Helvetica" panose="020B0604020202020204" pitchFamily="34" charset="0"/>
                </a:rPr>
                <a:t>Lck</a:t>
              </a:r>
              <a:r>
                <a:rPr lang="en-US" sz="700" b="1" dirty="0">
                  <a:solidFill>
                    <a:srgbClr val="FF00FF"/>
                  </a:solidFill>
                  <a:latin typeface="Helvetica" panose="020B0604020202020204" pitchFamily="34" charset="0"/>
                  <a:cs typeface="Helvetica" panose="020B0604020202020204" pitchFamily="34" charset="0"/>
                </a:rPr>
                <a:t>* activity</a:t>
              </a:r>
            </a:p>
          </p:txBody>
        </p:sp>
        <p:sp>
          <p:nvSpPr>
            <p:cNvPr id="102" name="Rectangle 101">
              <a:extLst>
                <a:ext uri="{FF2B5EF4-FFF2-40B4-BE49-F238E27FC236}">
                  <a16:creationId xmlns:a16="http://schemas.microsoft.com/office/drawing/2014/main" id="{67D7CFCC-FC8C-4846-8867-AF3BD5DA6272}"/>
                </a:ext>
              </a:extLst>
            </p:cNvPr>
            <p:cNvSpPr/>
            <p:nvPr/>
          </p:nvSpPr>
          <p:spPr>
            <a:xfrm>
              <a:off x="2908607" y="4518075"/>
              <a:ext cx="1755512" cy="17676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03" name="Group 102">
              <a:extLst>
                <a:ext uri="{FF2B5EF4-FFF2-40B4-BE49-F238E27FC236}">
                  <a16:creationId xmlns:a16="http://schemas.microsoft.com/office/drawing/2014/main" id="{45D558BB-3924-491A-A1D8-028B8FB5CFF2}"/>
                </a:ext>
              </a:extLst>
            </p:cNvPr>
            <p:cNvGrpSpPr/>
            <p:nvPr/>
          </p:nvGrpSpPr>
          <p:grpSpPr>
            <a:xfrm>
              <a:off x="3411455" y="4748894"/>
              <a:ext cx="1255394" cy="1072812"/>
              <a:chOff x="4754881" y="4316305"/>
              <a:chExt cx="1783402" cy="822883"/>
            </a:xfrm>
          </p:grpSpPr>
          <p:sp>
            <p:nvSpPr>
              <p:cNvPr id="108" name="Freeform: Shape 107">
                <a:extLst>
                  <a:ext uri="{FF2B5EF4-FFF2-40B4-BE49-F238E27FC236}">
                    <a16:creationId xmlns:a16="http://schemas.microsoft.com/office/drawing/2014/main" id="{3E73F32D-9286-4406-A0D9-D75B187B8AC3}"/>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7A4F0AFC-B144-434F-B1DA-632EF0DFE92E}"/>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CC13D918-1F29-49AF-B218-F224DB4211A7}"/>
                </a:ext>
              </a:extLst>
            </p:cNvPr>
            <p:cNvCxnSpPr>
              <a:cxnSpLocks/>
            </p:cNvCxnSpPr>
            <p:nvPr/>
          </p:nvCxnSpPr>
          <p:spPr>
            <a:xfrm flipH="1">
              <a:off x="2908607" y="5821706"/>
              <a:ext cx="174960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2EFC11-514A-48D5-8C25-07F93EBD8904}"/>
                </a:ext>
              </a:extLst>
            </p:cNvPr>
            <p:cNvCxnSpPr>
              <a:cxnSpLocks/>
            </p:cNvCxnSpPr>
            <p:nvPr/>
          </p:nvCxnSpPr>
          <p:spPr>
            <a:xfrm>
              <a:off x="4360097" y="4635375"/>
              <a:ext cx="0" cy="13679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897CF38-363A-484A-BA96-A2348F196C86}"/>
                </a:ext>
              </a:extLst>
            </p:cNvPr>
            <p:cNvCxnSpPr>
              <a:cxnSpLocks/>
            </p:cNvCxnSpPr>
            <p:nvPr/>
          </p:nvCxnSpPr>
          <p:spPr>
            <a:xfrm>
              <a:off x="4127214" y="5638747"/>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5597FE7-4C62-4CD7-A50B-138A7F22B391}"/>
                </a:ext>
              </a:extLst>
            </p:cNvPr>
            <p:cNvCxnSpPr>
              <a:cxnSpLocks/>
            </p:cNvCxnSpPr>
            <p:nvPr/>
          </p:nvCxnSpPr>
          <p:spPr>
            <a:xfrm>
              <a:off x="4127214" y="5821706"/>
              <a:ext cx="0" cy="182959"/>
            </a:xfrm>
            <a:prstGeom prst="line">
              <a:avLst/>
            </a:prstGeom>
            <a:ln w="57150">
              <a:solidFill>
                <a:srgbClr val="00B050"/>
              </a:solidFill>
            </a:ln>
            <a:effectLst>
              <a:glow rad="254000">
                <a:schemeClr val="accent4">
                  <a:alpha val="50000"/>
                </a:schemeClr>
              </a:glow>
            </a:effectLst>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5B9B4A07-7AAE-4E53-9219-FDFCEC8CAA94}"/>
                </a:ext>
              </a:extLst>
            </p:cNvPr>
            <p:cNvSpPr txBox="1"/>
            <p:nvPr/>
          </p:nvSpPr>
          <p:spPr>
            <a:xfrm>
              <a:off x="2554844" y="4010132"/>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B</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9" name="TextBox 78">
              <a:extLst>
                <a:ext uri="{FF2B5EF4-FFF2-40B4-BE49-F238E27FC236}">
                  <a16:creationId xmlns:a16="http://schemas.microsoft.com/office/drawing/2014/main" id="{F503F9A4-851D-48F1-AB6C-20B17A9C24BF}"/>
                </a:ext>
              </a:extLst>
            </p:cNvPr>
            <p:cNvSpPr txBox="1"/>
            <p:nvPr/>
          </p:nvSpPr>
          <p:spPr>
            <a:xfrm>
              <a:off x="3925877" y="6017353"/>
              <a:ext cx="402674" cy="200055"/>
            </a:xfrm>
            <a:prstGeom prst="rect">
              <a:avLst/>
            </a:prstGeom>
            <a:noFill/>
          </p:spPr>
          <p:txBody>
            <a:bodyPr wrap="none" rtlCol="1">
              <a:spAutoFit/>
            </a:bodyPr>
            <a:lstStyle>
              <a:defPPr>
                <a:defRPr lang="en-US"/>
              </a:defPPr>
              <a:lvl1pPr>
                <a:defRPr sz="700" b="1" cap="none" spc="0">
                  <a:ln w="0"/>
                  <a:solidFill>
                    <a:srgbClr val="00B050"/>
                  </a:solidFill>
                  <a:effectLst>
                    <a:glow rad="317500">
                      <a:srgbClr val="FFC000">
                        <a:alpha val="5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defRPr>
              </a:lvl1pPr>
            </a:lstStyle>
            <a:p>
              <a:r>
                <a:rPr lang="en-US" dirty="0"/>
                <a:t>TCR*</a:t>
              </a:r>
            </a:p>
          </p:txBody>
        </p:sp>
        <p:cxnSp>
          <p:nvCxnSpPr>
            <p:cNvPr id="54" name="Straight Connector 53">
              <a:extLst>
                <a:ext uri="{FF2B5EF4-FFF2-40B4-BE49-F238E27FC236}">
                  <a16:creationId xmlns:a16="http://schemas.microsoft.com/office/drawing/2014/main" id="{AF5970C0-92CC-4088-A6ED-3AF9B43CBF18}"/>
                </a:ext>
              </a:extLst>
            </p:cNvPr>
            <p:cNvCxnSpPr>
              <a:cxnSpLocks/>
            </p:cNvCxnSpPr>
            <p:nvPr/>
          </p:nvCxnSpPr>
          <p:spPr>
            <a:xfrm>
              <a:off x="3259340" y="5633667"/>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A20534-EE2E-4CC0-B2A5-EDA06700D501}"/>
                </a:ext>
              </a:extLst>
            </p:cNvPr>
            <p:cNvCxnSpPr>
              <a:cxnSpLocks/>
            </p:cNvCxnSpPr>
            <p:nvPr/>
          </p:nvCxnSpPr>
          <p:spPr>
            <a:xfrm>
              <a:off x="3259340" y="5816626"/>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1D3138A-3D79-4126-9543-581499E37C46}"/>
                </a:ext>
              </a:extLst>
            </p:cNvPr>
            <p:cNvSpPr txBox="1"/>
            <p:nvPr/>
          </p:nvSpPr>
          <p:spPr>
            <a:xfrm>
              <a:off x="3068828" y="5990232"/>
              <a:ext cx="367408" cy="200055"/>
            </a:xfrm>
            <a:prstGeom prst="rect">
              <a:avLst/>
            </a:prstGeom>
            <a:noFill/>
          </p:spPr>
          <p:txBody>
            <a:bodyPr wrap="none" rtlCol="1">
              <a:spAutoFit/>
            </a:bodyPr>
            <a:lstStyle/>
            <a:p>
              <a:pPr rtl="0"/>
              <a:r>
                <a:rPr lang="en-US" sz="700" b="1" dirty="0">
                  <a:solidFill>
                    <a:srgbClr val="00B050"/>
                  </a:solidFill>
                  <a:latin typeface="Helvetica" panose="020B0604020202020204" pitchFamily="34" charset="0"/>
                  <a:cs typeface="Helvetica" panose="020B0604020202020204" pitchFamily="34" charset="0"/>
                </a:rPr>
                <a:t>TCR</a:t>
              </a:r>
            </a:p>
          </p:txBody>
        </p:sp>
      </p:grpSp>
      <p:grpSp>
        <p:nvGrpSpPr>
          <p:cNvPr id="2" name="Group 1">
            <a:extLst>
              <a:ext uri="{FF2B5EF4-FFF2-40B4-BE49-F238E27FC236}">
                <a16:creationId xmlns:a16="http://schemas.microsoft.com/office/drawing/2014/main" id="{7AC28C4D-9B71-40C2-8F8D-4274DD314836}"/>
              </a:ext>
            </a:extLst>
          </p:cNvPr>
          <p:cNvGrpSpPr/>
          <p:nvPr/>
        </p:nvGrpSpPr>
        <p:grpSpPr>
          <a:xfrm>
            <a:off x="164005" y="4013221"/>
            <a:ext cx="2125937" cy="2276759"/>
            <a:chOff x="4706861" y="4010132"/>
            <a:chExt cx="2125937" cy="2276759"/>
          </a:xfrm>
        </p:grpSpPr>
        <p:sp>
          <p:nvSpPr>
            <p:cNvPr id="110" name="Rectangle 109">
              <a:extLst>
                <a:ext uri="{FF2B5EF4-FFF2-40B4-BE49-F238E27FC236}">
                  <a16:creationId xmlns:a16="http://schemas.microsoft.com/office/drawing/2014/main" id="{FA9D0F32-D6B5-4704-9F93-3BDA5863C83C}"/>
                </a:ext>
              </a:extLst>
            </p:cNvPr>
            <p:cNvSpPr/>
            <p:nvPr/>
          </p:nvSpPr>
          <p:spPr>
            <a:xfrm>
              <a:off x="5077286" y="4519212"/>
              <a:ext cx="1755512" cy="17676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11" name="Group 110">
              <a:extLst>
                <a:ext uri="{FF2B5EF4-FFF2-40B4-BE49-F238E27FC236}">
                  <a16:creationId xmlns:a16="http://schemas.microsoft.com/office/drawing/2014/main" id="{3386DC2A-E16F-4186-AF52-1E4532CC816E}"/>
                </a:ext>
              </a:extLst>
            </p:cNvPr>
            <p:cNvGrpSpPr/>
            <p:nvPr/>
          </p:nvGrpSpPr>
          <p:grpSpPr>
            <a:xfrm>
              <a:off x="6360786" y="4750031"/>
              <a:ext cx="351315" cy="1072812"/>
              <a:chOff x="4754881" y="4316305"/>
              <a:chExt cx="2293239" cy="822883"/>
            </a:xfrm>
          </p:grpSpPr>
          <p:sp>
            <p:nvSpPr>
              <p:cNvPr id="116" name="Freeform: Shape 115">
                <a:extLst>
                  <a:ext uri="{FF2B5EF4-FFF2-40B4-BE49-F238E27FC236}">
                    <a16:creationId xmlns:a16="http://schemas.microsoft.com/office/drawing/2014/main" id="{47F22629-3A63-46FA-BA17-FEA5FE9633CB}"/>
                  </a:ext>
                </a:extLst>
              </p:cNvPr>
              <p:cNvSpPr/>
              <p:nvPr/>
            </p:nvSpPr>
            <p:spPr>
              <a:xfrm>
                <a:off x="6096000" y="4317191"/>
                <a:ext cx="952120" cy="808886"/>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 name="connsiteX0" fmla="*/ 0 w 1078303"/>
                  <a:gd name="connsiteY0" fmla="*/ 0 h 4476216"/>
                  <a:gd name="connsiteX1" fmla="*/ 1078303 w 1078303"/>
                  <a:gd name="connsiteY1" fmla="*/ 4476216 h 4476216"/>
                  <a:gd name="connsiteX0" fmla="*/ 0 w 1078303"/>
                  <a:gd name="connsiteY0" fmla="*/ 0 h 4476216"/>
                  <a:gd name="connsiteX1" fmla="*/ 1078303 w 1078303"/>
                  <a:gd name="connsiteY1" fmla="*/ 4476216 h 4476216"/>
                  <a:gd name="connsiteX0" fmla="*/ 0 w 1078303"/>
                  <a:gd name="connsiteY0" fmla="*/ 0 h 4476216"/>
                  <a:gd name="connsiteX1" fmla="*/ 1078303 w 1078303"/>
                  <a:gd name="connsiteY1" fmla="*/ 4476216 h 4476216"/>
                  <a:gd name="connsiteX0" fmla="*/ 0 w 1078303"/>
                  <a:gd name="connsiteY0" fmla="*/ 0 h 4476216"/>
                  <a:gd name="connsiteX1" fmla="*/ 1078303 w 1078303"/>
                  <a:gd name="connsiteY1" fmla="*/ 4476216 h 4476216"/>
                  <a:gd name="connsiteX0" fmla="*/ 0 w 1078303"/>
                  <a:gd name="connsiteY0" fmla="*/ 0 h 4476216"/>
                  <a:gd name="connsiteX1" fmla="*/ 1078303 w 1078303"/>
                  <a:gd name="connsiteY1" fmla="*/ 4476216 h 4476216"/>
                </a:gdLst>
                <a:ahLst/>
                <a:cxnLst>
                  <a:cxn ang="0">
                    <a:pos x="connsiteX0" y="connsiteY0"/>
                  </a:cxn>
                  <a:cxn ang="0">
                    <a:pos x="connsiteX1" y="connsiteY1"/>
                  </a:cxn>
                </a:cxnLst>
                <a:rect l="l" t="t" r="r" b="b"/>
                <a:pathLst>
                  <a:path w="1078303" h="4476216">
                    <a:moveTo>
                      <a:pt x="0" y="0"/>
                    </a:moveTo>
                    <a:cubicBezTo>
                      <a:pt x="164469" y="1806670"/>
                      <a:pt x="354789" y="4109057"/>
                      <a:pt x="1078303" y="4476216"/>
                    </a:cubicBezTo>
                  </a:path>
                </a:pathLst>
              </a:cu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DB9C3D66-5031-47E4-B28C-CECEB3707464}"/>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a:extLst>
                <a:ext uri="{FF2B5EF4-FFF2-40B4-BE49-F238E27FC236}">
                  <a16:creationId xmlns:a16="http://schemas.microsoft.com/office/drawing/2014/main" id="{0AC0F41F-5E21-4DF5-93F2-57516A440E24}"/>
                </a:ext>
              </a:extLst>
            </p:cNvPr>
            <p:cNvCxnSpPr>
              <a:cxnSpLocks/>
            </p:cNvCxnSpPr>
            <p:nvPr/>
          </p:nvCxnSpPr>
          <p:spPr>
            <a:xfrm flipH="1">
              <a:off x="5077286" y="5822843"/>
              <a:ext cx="174960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F494D50-8C50-47D9-A8BC-59C85489E228}"/>
                </a:ext>
              </a:extLst>
            </p:cNvPr>
            <p:cNvCxnSpPr>
              <a:cxnSpLocks/>
            </p:cNvCxnSpPr>
            <p:nvPr/>
          </p:nvCxnSpPr>
          <p:spPr>
            <a:xfrm>
              <a:off x="6568585" y="4636512"/>
              <a:ext cx="0" cy="136542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313A93C-D8C7-4C9B-87F5-86CC736B56A2}"/>
                </a:ext>
              </a:extLst>
            </p:cNvPr>
            <p:cNvCxnSpPr>
              <a:cxnSpLocks/>
            </p:cNvCxnSpPr>
            <p:nvPr/>
          </p:nvCxnSpPr>
          <p:spPr>
            <a:xfrm>
              <a:off x="5426331" y="5639884"/>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CB0F598-5531-4EAD-B7B7-1630AC134D5D}"/>
                </a:ext>
              </a:extLst>
            </p:cNvPr>
            <p:cNvCxnSpPr>
              <a:cxnSpLocks/>
            </p:cNvCxnSpPr>
            <p:nvPr/>
          </p:nvCxnSpPr>
          <p:spPr>
            <a:xfrm>
              <a:off x="5426331" y="5822843"/>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AE9C011F-0591-4838-99BF-1FEFB634D4A8}"/>
                </a:ext>
              </a:extLst>
            </p:cNvPr>
            <p:cNvGrpSpPr/>
            <p:nvPr/>
          </p:nvGrpSpPr>
          <p:grpSpPr>
            <a:xfrm>
              <a:off x="5085566" y="4254618"/>
              <a:ext cx="1564238" cy="391368"/>
              <a:chOff x="8437233" y="1758890"/>
              <a:chExt cx="2688796" cy="672730"/>
            </a:xfrm>
          </p:grpSpPr>
          <p:sp>
            <p:nvSpPr>
              <p:cNvPr id="118" name="TextBox 117">
                <a:extLst>
                  <a:ext uri="{FF2B5EF4-FFF2-40B4-BE49-F238E27FC236}">
                    <a16:creationId xmlns:a16="http://schemas.microsoft.com/office/drawing/2014/main" id="{9474319B-57C9-4B1F-B99D-0E66B117EA04}"/>
                  </a:ext>
                </a:extLst>
              </p:cNvPr>
              <p:cNvSpPr txBox="1"/>
              <p:nvPr/>
            </p:nvSpPr>
            <p:spPr>
              <a:xfrm>
                <a:off x="8717231" y="1758890"/>
                <a:ext cx="2408798" cy="449686"/>
              </a:xfrm>
              <a:prstGeom prst="rect">
                <a:avLst/>
              </a:prstGeom>
              <a:noFill/>
            </p:spPr>
            <p:txBody>
              <a:bodyPr wrap="none" rtlCol="1">
                <a:spAutoFit/>
              </a:bodyPr>
              <a:lstStyle/>
              <a:p>
                <a:pPr algn="ctr"/>
                <a:r>
                  <a:rPr lang="en-US" sz="1100" dirty="0">
                    <a:solidFill>
                      <a:schemeClr val="tx1">
                        <a:lumMod val="75000"/>
                        <a:lumOff val="25000"/>
                      </a:schemeClr>
                    </a:solidFill>
                    <a:latin typeface="Helvetica" panose="020B0604020202020204" pitchFamily="34" charset="0"/>
                    <a:cs typeface="Helvetica" panose="020B0604020202020204" pitchFamily="34" charset="0"/>
                  </a:rPr>
                  <a:t>No phosphorylation</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23" name="TextBox 122">
                <a:extLst>
                  <a:ext uri="{FF2B5EF4-FFF2-40B4-BE49-F238E27FC236}">
                    <a16:creationId xmlns:a16="http://schemas.microsoft.com/office/drawing/2014/main" id="{98449DA7-8C8A-43A9-92AA-CB2B8C0CC775}"/>
                  </a:ext>
                </a:extLst>
              </p:cNvPr>
              <p:cNvSpPr txBox="1"/>
              <p:nvPr/>
            </p:nvSpPr>
            <p:spPr>
              <a:xfrm>
                <a:off x="8437233" y="2170010"/>
                <a:ext cx="184731" cy="261610"/>
              </a:xfrm>
              <a:prstGeom prst="rect">
                <a:avLst/>
              </a:prstGeom>
              <a:noFill/>
            </p:spPr>
            <p:txBody>
              <a:bodyPr wrap="none" rtlCol="1">
                <a:spAutoFit/>
              </a:bodyPr>
              <a:lstStyle/>
              <a:p>
                <a:pPr rtl="0"/>
                <a:endParaRPr lang="en-US" sz="1100" b="1" dirty="0">
                  <a:solidFill>
                    <a:srgbClr val="00B050"/>
                  </a:solidFill>
                  <a:latin typeface="Helvetica" panose="020B0604020202020204" pitchFamily="34" charset="0"/>
                  <a:cs typeface="Helvetica" panose="020B0604020202020204" pitchFamily="34" charset="0"/>
                </a:endParaRPr>
              </a:p>
            </p:txBody>
          </p:sp>
        </p:grpSp>
        <p:sp>
          <p:nvSpPr>
            <p:cNvPr id="75" name="TextBox 74">
              <a:extLst>
                <a:ext uri="{FF2B5EF4-FFF2-40B4-BE49-F238E27FC236}">
                  <a16:creationId xmlns:a16="http://schemas.microsoft.com/office/drawing/2014/main" id="{93EEBB71-A58F-4A82-9544-CA693FA07981}"/>
                </a:ext>
              </a:extLst>
            </p:cNvPr>
            <p:cNvSpPr txBox="1"/>
            <p:nvPr/>
          </p:nvSpPr>
          <p:spPr>
            <a:xfrm>
              <a:off x="6174781" y="4550553"/>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76" name="TextBox 75">
              <a:extLst>
                <a:ext uri="{FF2B5EF4-FFF2-40B4-BE49-F238E27FC236}">
                  <a16:creationId xmlns:a16="http://schemas.microsoft.com/office/drawing/2014/main" id="{30CE8DE6-5DDA-49A2-91E3-F78885CA5B91}"/>
                </a:ext>
              </a:extLst>
            </p:cNvPr>
            <p:cNvSpPr txBox="1"/>
            <p:nvPr/>
          </p:nvSpPr>
          <p:spPr>
            <a:xfrm>
              <a:off x="5819555" y="5137358"/>
              <a:ext cx="710451" cy="200055"/>
            </a:xfrm>
            <a:prstGeom prst="rect">
              <a:avLst/>
            </a:prstGeom>
            <a:noFill/>
          </p:spPr>
          <p:txBody>
            <a:bodyPr wrap="none" rtlCol="1">
              <a:spAutoFit/>
            </a:bodyPr>
            <a:lstStyle/>
            <a:p>
              <a:pPr rtl="0"/>
              <a:r>
                <a:rPr lang="en-US" sz="700" b="1" dirty="0" err="1">
                  <a:solidFill>
                    <a:srgbClr val="FF00FF"/>
                  </a:solidFill>
                  <a:latin typeface="Helvetica" panose="020B0604020202020204" pitchFamily="34" charset="0"/>
                  <a:cs typeface="Helvetica" panose="020B0604020202020204" pitchFamily="34" charset="0"/>
                </a:rPr>
                <a:t>Lck</a:t>
              </a:r>
              <a:r>
                <a:rPr lang="en-US" sz="700" b="1" dirty="0">
                  <a:solidFill>
                    <a:srgbClr val="FF00FF"/>
                  </a:solidFill>
                  <a:latin typeface="Helvetica" panose="020B0604020202020204" pitchFamily="34" charset="0"/>
                  <a:cs typeface="Helvetica" panose="020B0604020202020204" pitchFamily="34" charset="0"/>
                </a:rPr>
                <a:t>* activity</a:t>
              </a:r>
            </a:p>
          </p:txBody>
        </p:sp>
        <p:sp>
          <p:nvSpPr>
            <p:cNvPr id="77" name="TextBox 76">
              <a:extLst>
                <a:ext uri="{FF2B5EF4-FFF2-40B4-BE49-F238E27FC236}">
                  <a16:creationId xmlns:a16="http://schemas.microsoft.com/office/drawing/2014/main" id="{73509C27-1F13-42C1-A607-83B152F7288F}"/>
                </a:ext>
              </a:extLst>
            </p:cNvPr>
            <p:cNvSpPr txBox="1"/>
            <p:nvPr/>
          </p:nvSpPr>
          <p:spPr>
            <a:xfrm>
              <a:off x="5235819" y="5996449"/>
              <a:ext cx="367408" cy="200055"/>
            </a:xfrm>
            <a:prstGeom prst="rect">
              <a:avLst/>
            </a:prstGeom>
            <a:noFill/>
          </p:spPr>
          <p:txBody>
            <a:bodyPr wrap="none" rtlCol="1">
              <a:spAutoFit/>
            </a:bodyPr>
            <a:lstStyle/>
            <a:p>
              <a:pPr rtl="0"/>
              <a:r>
                <a:rPr lang="en-US" sz="700" b="1" dirty="0">
                  <a:solidFill>
                    <a:srgbClr val="00B050"/>
                  </a:solidFill>
                  <a:latin typeface="Helvetica" panose="020B0604020202020204" pitchFamily="34" charset="0"/>
                  <a:cs typeface="Helvetica" panose="020B0604020202020204" pitchFamily="34" charset="0"/>
                </a:rPr>
                <a:t>TCR</a:t>
              </a:r>
            </a:p>
          </p:txBody>
        </p:sp>
        <p:sp>
          <p:nvSpPr>
            <p:cNvPr id="146" name="TextBox 145">
              <a:extLst>
                <a:ext uri="{FF2B5EF4-FFF2-40B4-BE49-F238E27FC236}">
                  <a16:creationId xmlns:a16="http://schemas.microsoft.com/office/drawing/2014/main" id="{C8DBCECC-BA68-4684-95BF-B93C71A224E8}"/>
                </a:ext>
              </a:extLst>
            </p:cNvPr>
            <p:cNvSpPr txBox="1"/>
            <p:nvPr/>
          </p:nvSpPr>
          <p:spPr>
            <a:xfrm>
              <a:off x="4706861" y="4010132"/>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A</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cxnSp>
          <p:nvCxnSpPr>
            <p:cNvPr id="63" name="Straight Connector 62">
              <a:extLst>
                <a:ext uri="{FF2B5EF4-FFF2-40B4-BE49-F238E27FC236}">
                  <a16:creationId xmlns:a16="http://schemas.microsoft.com/office/drawing/2014/main" id="{CE65621F-38E2-43D6-B3F4-F23A05BAE0EA}"/>
                </a:ext>
              </a:extLst>
            </p:cNvPr>
            <p:cNvCxnSpPr>
              <a:cxnSpLocks/>
            </p:cNvCxnSpPr>
            <p:nvPr/>
          </p:nvCxnSpPr>
          <p:spPr>
            <a:xfrm>
              <a:off x="6327725" y="5633667"/>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EAF70-7DA5-4354-9AAD-4FACA3CECAC7}"/>
                </a:ext>
              </a:extLst>
            </p:cNvPr>
            <p:cNvCxnSpPr>
              <a:cxnSpLocks/>
            </p:cNvCxnSpPr>
            <p:nvPr/>
          </p:nvCxnSpPr>
          <p:spPr>
            <a:xfrm>
              <a:off x="6327725" y="5816626"/>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4BF7CF7-4665-4882-B372-7806D654A68D}"/>
                </a:ext>
              </a:extLst>
            </p:cNvPr>
            <p:cNvSpPr txBox="1"/>
            <p:nvPr/>
          </p:nvSpPr>
          <p:spPr>
            <a:xfrm>
              <a:off x="6137213" y="5990232"/>
              <a:ext cx="367408" cy="200055"/>
            </a:xfrm>
            <a:prstGeom prst="rect">
              <a:avLst/>
            </a:prstGeom>
            <a:noFill/>
          </p:spPr>
          <p:txBody>
            <a:bodyPr wrap="none" rtlCol="1">
              <a:spAutoFit/>
            </a:bodyPr>
            <a:lstStyle/>
            <a:p>
              <a:pPr rtl="0"/>
              <a:r>
                <a:rPr lang="en-US" sz="700" b="1" dirty="0">
                  <a:solidFill>
                    <a:srgbClr val="00B050"/>
                  </a:solidFill>
                  <a:latin typeface="Helvetica" panose="020B0604020202020204" pitchFamily="34" charset="0"/>
                  <a:cs typeface="Helvetica" panose="020B0604020202020204" pitchFamily="34" charset="0"/>
                </a:rPr>
                <a:t>TCR</a:t>
              </a:r>
            </a:p>
          </p:txBody>
        </p:sp>
      </p:grpSp>
      <p:grpSp>
        <p:nvGrpSpPr>
          <p:cNvPr id="6" name="Group 5">
            <a:extLst>
              <a:ext uri="{FF2B5EF4-FFF2-40B4-BE49-F238E27FC236}">
                <a16:creationId xmlns:a16="http://schemas.microsoft.com/office/drawing/2014/main" id="{1F1BDED9-C520-4B27-8CFD-3C67808EEF77}"/>
              </a:ext>
            </a:extLst>
          </p:cNvPr>
          <p:cNvGrpSpPr/>
          <p:nvPr/>
        </p:nvGrpSpPr>
        <p:grpSpPr>
          <a:xfrm>
            <a:off x="4891091" y="4014085"/>
            <a:ext cx="2173111" cy="2275032"/>
            <a:chOff x="374461" y="4010132"/>
            <a:chExt cx="2173111" cy="2275032"/>
          </a:xfrm>
        </p:grpSpPr>
        <p:sp>
          <p:nvSpPr>
            <p:cNvPr id="136" name="TextBox 135">
              <a:extLst>
                <a:ext uri="{FF2B5EF4-FFF2-40B4-BE49-F238E27FC236}">
                  <a16:creationId xmlns:a16="http://schemas.microsoft.com/office/drawing/2014/main" id="{BBB28D02-8C2C-4823-BA19-8F3941D10501}"/>
                </a:ext>
              </a:extLst>
            </p:cNvPr>
            <p:cNvSpPr txBox="1"/>
            <p:nvPr/>
          </p:nvSpPr>
          <p:spPr>
            <a:xfrm>
              <a:off x="798800" y="4261024"/>
              <a:ext cx="1729962" cy="261610"/>
            </a:xfrm>
            <a:prstGeom prst="rect">
              <a:avLst/>
            </a:prstGeom>
            <a:noFill/>
          </p:spPr>
          <p:txBody>
            <a:bodyPr wrap="none" rtlCol="1">
              <a:spAutoFit/>
            </a:bodyPr>
            <a:lstStyle/>
            <a:p>
              <a:pPr algn="ctr"/>
              <a:r>
                <a:rPr lang="en-US" sz="1100" dirty="0">
                  <a:solidFill>
                    <a:schemeClr val="tx1">
                      <a:lumMod val="75000"/>
                      <a:lumOff val="25000"/>
                    </a:schemeClr>
                  </a:solidFill>
                  <a:latin typeface="Helvetica" panose="020B0604020202020204" pitchFamily="34" charset="0"/>
                  <a:cs typeface="Helvetica" panose="020B0604020202020204" pitchFamily="34" charset="0"/>
                </a:rPr>
                <a:t>Uniform Phosphorylation</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41" name="TextBox 140">
              <a:extLst>
                <a:ext uri="{FF2B5EF4-FFF2-40B4-BE49-F238E27FC236}">
                  <a16:creationId xmlns:a16="http://schemas.microsoft.com/office/drawing/2014/main" id="{0F2C82A5-C743-4A9A-8914-B13A591DD9C6}"/>
                </a:ext>
              </a:extLst>
            </p:cNvPr>
            <p:cNvSpPr txBox="1"/>
            <p:nvPr/>
          </p:nvSpPr>
          <p:spPr>
            <a:xfrm>
              <a:off x="1828223" y="4552019"/>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68" name="TextBox 67">
              <a:extLst>
                <a:ext uri="{FF2B5EF4-FFF2-40B4-BE49-F238E27FC236}">
                  <a16:creationId xmlns:a16="http://schemas.microsoft.com/office/drawing/2014/main" id="{6AC3A6C1-9097-431C-A1AA-6C7A870780B3}"/>
                </a:ext>
              </a:extLst>
            </p:cNvPr>
            <p:cNvSpPr txBox="1"/>
            <p:nvPr/>
          </p:nvSpPr>
          <p:spPr>
            <a:xfrm>
              <a:off x="1029315" y="5138184"/>
              <a:ext cx="710451" cy="200055"/>
            </a:xfrm>
            <a:prstGeom prst="rect">
              <a:avLst/>
            </a:prstGeom>
            <a:noFill/>
          </p:spPr>
          <p:txBody>
            <a:bodyPr wrap="none" rtlCol="1">
              <a:spAutoFit/>
            </a:bodyPr>
            <a:lstStyle/>
            <a:p>
              <a:pPr rtl="0"/>
              <a:r>
                <a:rPr lang="en-US" sz="700" b="1" dirty="0" err="1">
                  <a:solidFill>
                    <a:srgbClr val="FF00FF"/>
                  </a:solidFill>
                  <a:latin typeface="Helvetica" panose="020B0604020202020204" pitchFamily="34" charset="0"/>
                  <a:cs typeface="Helvetica" panose="020B0604020202020204" pitchFamily="34" charset="0"/>
                </a:rPr>
                <a:t>Lck</a:t>
              </a:r>
              <a:r>
                <a:rPr lang="en-US" sz="700" b="1" dirty="0">
                  <a:solidFill>
                    <a:srgbClr val="FF00FF"/>
                  </a:solidFill>
                  <a:latin typeface="Helvetica" panose="020B0604020202020204" pitchFamily="34" charset="0"/>
                  <a:cs typeface="Helvetica" panose="020B0604020202020204" pitchFamily="34" charset="0"/>
                </a:rPr>
                <a:t>* activity</a:t>
              </a:r>
            </a:p>
          </p:txBody>
        </p:sp>
        <p:sp>
          <p:nvSpPr>
            <p:cNvPr id="94" name="Rectangle 93">
              <a:extLst>
                <a:ext uri="{FF2B5EF4-FFF2-40B4-BE49-F238E27FC236}">
                  <a16:creationId xmlns:a16="http://schemas.microsoft.com/office/drawing/2014/main" id="{1FC4C340-8DF4-4658-8350-4E8CB93A6249}"/>
                </a:ext>
              </a:extLst>
            </p:cNvPr>
            <p:cNvSpPr/>
            <p:nvPr/>
          </p:nvSpPr>
          <p:spPr>
            <a:xfrm>
              <a:off x="777626" y="4517485"/>
              <a:ext cx="1755512" cy="176767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95" name="Group 94">
              <a:extLst>
                <a:ext uri="{FF2B5EF4-FFF2-40B4-BE49-F238E27FC236}">
                  <a16:creationId xmlns:a16="http://schemas.microsoft.com/office/drawing/2014/main" id="{10B5E120-0D09-4E04-BB60-CF085CDC4AA5}"/>
                </a:ext>
              </a:extLst>
            </p:cNvPr>
            <p:cNvGrpSpPr/>
            <p:nvPr/>
          </p:nvGrpSpPr>
          <p:grpSpPr>
            <a:xfrm>
              <a:off x="776011" y="4748306"/>
              <a:ext cx="1771561" cy="926051"/>
              <a:chOff x="5148775" y="4316305"/>
              <a:chExt cx="1174045" cy="800915"/>
            </a:xfrm>
          </p:grpSpPr>
          <p:sp>
            <p:nvSpPr>
              <p:cNvPr id="100" name="Freeform: Shape 99">
                <a:extLst>
                  <a:ext uri="{FF2B5EF4-FFF2-40B4-BE49-F238E27FC236}">
                    <a16:creationId xmlns:a16="http://schemas.microsoft.com/office/drawing/2014/main" id="{141DA651-F766-4C43-8137-01202CC382F2}"/>
                  </a:ext>
                </a:extLst>
              </p:cNvPr>
              <p:cNvSpPr/>
              <p:nvPr/>
            </p:nvSpPr>
            <p:spPr>
              <a:xfrm>
                <a:off x="6096000" y="4317191"/>
                <a:ext cx="226820" cy="41829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 name="connsiteX0" fmla="*/ 0 w 256880"/>
                  <a:gd name="connsiteY0" fmla="*/ 0 h 2314781"/>
                  <a:gd name="connsiteX1" fmla="*/ 256880 w 256880"/>
                  <a:gd name="connsiteY1" fmla="*/ 2314781 h 2314781"/>
                  <a:gd name="connsiteX0" fmla="*/ 0 w 256880"/>
                  <a:gd name="connsiteY0" fmla="*/ 0 h 2314781"/>
                  <a:gd name="connsiteX1" fmla="*/ 256880 w 256880"/>
                  <a:gd name="connsiteY1" fmla="*/ 2314781 h 2314781"/>
                  <a:gd name="connsiteX0" fmla="*/ 0 w 256880"/>
                  <a:gd name="connsiteY0" fmla="*/ 0 h 2314781"/>
                  <a:gd name="connsiteX1" fmla="*/ 256880 w 256880"/>
                  <a:gd name="connsiteY1" fmla="*/ 2314781 h 2314781"/>
                </a:gdLst>
                <a:ahLst/>
                <a:cxnLst>
                  <a:cxn ang="0">
                    <a:pos x="connsiteX0" y="connsiteY0"/>
                  </a:cxn>
                  <a:cxn ang="0">
                    <a:pos x="connsiteX1" y="connsiteY1"/>
                  </a:cxn>
                </a:cxnLst>
                <a:rect l="l" t="t" r="r" b="b"/>
                <a:pathLst>
                  <a:path w="256880" h="2314781">
                    <a:moveTo>
                      <a:pt x="0" y="0"/>
                    </a:moveTo>
                    <a:cubicBezTo>
                      <a:pt x="164469" y="1806670"/>
                      <a:pt x="184934" y="1778587"/>
                      <a:pt x="256880" y="2314781"/>
                    </a:cubicBezTo>
                  </a:path>
                </a:pathLst>
              </a:cu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1A4DDACB-DE6F-4AB5-9786-892AC2CF9A98}"/>
                  </a:ext>
                </a:extLst>
              </p:cNvPr>
              <p:cNvSpPr/>
              <p:nvPr/>
            </p:nvSpPr>
            <p:spPr>
              <a:xfrm flipH="1">
                <a:off x="5148775" y="4316305"/>
                <a:ext cx="942145" cy="800915"/>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0 w 1067006"/>
                  <a:gd name="connsiteY0" fmla="*/ 0 h 4432106"/>
                  <a:gd name="connsiteX1" fmla="*/ 1067006 w 1067006"/>
                  <a:gd name="connsiteY1" fmla="*/ 4432106 h 4432106"/>
                  <a:gd name="connsiteX0" fmla="*/ 0 w 1067006"/>
                  <a:gd name="connsiteY0" fmla="*/ 0 h 4432106"/>
                  <a:gd name="connsiteX1" fmla="*/ 1067006 w 1067006"/>
                  <a:gd name="connsiteY1" fmla="*/ 4432106 h 4432106"/>
                </a:gdLst>
                <a:ahLst/>
                <a:cxnLst>
                  <a:cxn ang="0">
                    <a:pos x="connsiteX0" y="connsiteY0"/>
                  </a:cxn>
                  <a:cxn ang="0">
                    <a:pos x="connsiteX1" y="connsiteY1"/>
                  </a:cxn>
                </a:cxnLst>
                <a:rect l="l" t="t" r="r" b="b"/>
                <a:pathLst>
                  <a:path w="1067006" h="4432106">
                    <a:moveTo>
                      <a:pt x="0" y="0"/>
                    </a:moveTo>
                    <a:cubicBezTo>
                      <a:pt x="164469" y="1806670"/>
                      <a:pt x="438214" y="4220913"/>
                      <a:pt x="1067006" y="4432106"/>
                    </a:cubicBezTo>
                  </a:path>
                </a:pathLst>
              </a:cu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6" name="Straight Connector 95">
              <a:extLst>
                <a:ext uri="{FF2B5EF4-FFF2-40B4-BE49-F238E27FC236}">
                  <a16:creationId xmlns:a16="http://schemas.microsoft.com/office/drawing/2014/main" id="{669A6559-DEB3-4BC8-991B-587A335833C9}"/>
                </a:ext>
              </a:extLst>
            </p:cNvPr>
            <p:cNvCxnSpPr>
              <a:cxnSpLocks/>
            </p:cNvCxnSpPr>
            <p:nvPr/>
          </p:nvCxnSpPr>
          <p:spPr>
            <a:xfrm flipH="1">
              <a:off x="777626" y="5821116"/>
              <a:ext cx="174960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8ACBCA91-1503-446C-91F0-D56182966944}"/>
                </a:ext>
              </a:extLst>
            </p:cNvPr>
            <p:cNvSpPr txBox="1"/>
            <p:nvPr/>
          </p:nvSpPr>
          <p:spPr>
            <a:xfrm>
              <a:off x="374461" y="4010132"/>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C</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cxnSp>
          <p:nvCxnSpPr>
            <p:cNvPr id="57" name="Straight Connector 56">
              <a:extLst>
                <a:ext uri="{FF2B5EF4-FFF2-40B4-BE49-F238E27FC236}">
                  <a16:creationId xmlns:a16="http://schemas.microsoft.com/office/drawing/2014/main" id="{ACC2AC33-1754-4A35-A6B5-99DDFD6A8D10}"/>
                </a:ext>
              </a:extLst>
            </p:cNvPr>
            <p:cNvCxnSpPr>
              <a:cxnSpLocks/>
            </p:cNvCxnSpPr>
            <p:nvPr/>
          </p:nvCxnSpPr>
          <p:spPr>
            <a:xfrm>
              <a:off x="1941103" y="5645895"/>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DF1D97E-C725-45CA-B28A-F0B6A2B44909}"/>
                </a:ext>
              </a:extLst>
            </p:cNvPr>
            <p:cNvSpPr txBox="1"/>
            <p:nvPr/>
          </p:nvSpPr>
          <p:spPr>
            <a:xfrm>
              <a:off x="1739766" y="6024501"/>
              <a:ext cx="402674" cy="200055"/>
            </a:xfrm>
            <a:prstGeom prst="rect">
              <a:avLst/>
            </a:prstGeom>
            <a:noFill/>
          </p:spPr>
          <p:txBody>
            <a:bodyPr wrap="none" rtlCol="1">
              <a:spAutoFit/>
            </a:bodyPr>
            <a:lstStyle>
              <a:defPPr>
                <a:defRPr lang="en-US"/>
              </a:defPPr>
              <a:lvl1pPr>
                <a:defRPr sz="700" b="1" cap="none" spc="0">
                  <a:ln w="0"/>
                  <a:solidFill>
                    <a:srgbClr val="00B050"/>
                  </a:solidFill>
                  <a:effectLst>
                    <a:glow rad="317500">
                      <a:srgbClr val="FFC000">
                        <a:alpha val="5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defRPr>
              </a:lvl1pPr>
            </a:lstStyle>
            <a:p>
              <a:r>
                <a:rPr lang="en-US" dirty="0"/>
                <a:t>TCR*</a:t>
              </a:r>
            </a:p>
          </p:txBody>
        </p:sp>
        <p:cxnSp>
          <p:nvCxnSpPr>
            <p:cNvPr id="59" name="Straight Connector 58">
              <a:extLst>
                <a:ext uri="{FF2B5EF4-FFF2-40B4-BE49-F238E27FC236}">
                  <a16:creationId xmlns:a16="http://schemas.microsoft.com/office/drawing/2014/main" id="{5E713EEC-C816-48ED-AEE3-89101CA761E6}"/>
                </a:ext>
              </a:extLst>
            </p:cNvPr>
            <p:cNvCxnSpPr>
              <a:cxnSpLocks/>
            </p:cNvCxnSpPr>
            <p:nvPr/>
          </p:nvCxnSpPr>
          <p:spPr>
            <a:xfrm>
              <a:off x="1941103" y="5828854"/>
              <a:ext cx="0" cy="182959"/>
            </a:xfrm>
            <a:prstGeom prst="line">
              <a:avLst/>
            </a:prstGeom>
            <a:ln w="57150">
              <a:solidFill>
                <a:srgbClr val="00B050"/>
              </a:solidFill>
            </a:ln>
            <a:effectLst>
              <a:glow rad="254000">
                <a:schemeClr val="accent4">
                  <a:alpha val="50000"/>
                </a:schemeClr>
              </a:glo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8164F98-6124-4A86-BA65-5395719EEE53}"/>
                </a:ext>
              </a:extLst>
            </p:cNvPr>
            <p:cNvCxnSpPr>
              <a:cxnSpLocks/>
            </p:cNvCxnSpPr>
            <p:nvPr/>
          </p:nvCxnSpPr>
          <p:spPr>
            <a:xfrm>
              <a:off x="1172502" y="5640155"/>
              <a:ext cx="0" cy="18295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1A9DDF2-847B-4437-94D8-8ADED50E8627}"/>
                </a:ext>
              </a:extLst>
            </p:cNvPr>
            <p:cNvSpPr txBox="1"/>
            <p:nvPr/>
          </p:nvSpPr>
          <p:spPr>
            <a:xfrm>
              <a:off x="971165" y="6018761"/>
              <a:ext cx="402674" cy="200055"/>
            </a:xfrm>
            <a:prstGeom prst="rect">
              <a:avLst/>
            </a:prstGeom>
            <a:noFill/>
          </p:spPr>
          <p:txBody>
            <a:bodyPr wrap="none" rtlCol="1">
              <a:spAutoFit/>
            </a:bodyPr>
            <a:lstStyle/>
            <a:p>
              <a:r>
                <a:rPr lang="en-US" sz="700" b="1" cap="none" spc="0" dirty="0">
                  <a:ln w="0"/>
                  <a:solidFill>
                    <a:srgbClr val="00B050"/>
                  </a:solidFill>
                  <a:effectLst>
                    <a:glow rad="317500">
                      <a:srgbClr val="FFC000">
                        <a:alpha val="5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rPr>
                <a:t>TCR*</a:t>
              </a:r>
              <a:endParaRPr lang="en-US" sz="700" b="1" cap="none" spc="0" dirty="0">
                <a:ln w="0"/>
                <a:solidFill>
                  <a:schemeClr val="tx1"/>
                </a:solidFill>
                <a:effectLst>
                  <a:glow rad="317500">
                    <a:srgbClr val="FFC000">
                      <a:alpha val="5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cxnSp>
          <p:nvCxnSpPr>
            <p:cNvPr id="62" name="Straight Connector 61">
              <a:extLst>
                <a:ext uri="{FF2B5EF4-FFF2-40B4-BE49-F238E27FC236}">
                  <a16:creationId xmlns:a16="http://schemas.microsoft.com/office/drawing/2014/main" id="{7F007D4C-9136-4B6C-ADAD-0D518A8404DA}"/>
                </a:ext>
              </a:extLst>
            </p:cNvPr>
            <p:cNvCxnSpPr>
              <a:cxnSpLocks/>
            </p:cNvCxnSpPr>
            <p:nvPr/>
          </p:nvCxnSpPr>
          <p:spPr>
            <a:xfrm>
              <a:off x="1172502" y="5823114"/>
              <a:ext cx="0" cy="182959"/>
            </a:xfrm>
            <a:prstGeom prst="line">
              <a:avLst/>
            </a:prstGeom>
            <a:ln w="57150">
              <a:solidFill>
                <a:srgbClr val="00B050"/>
              </a:solidFill>
            </a:ln>
            <a:effectLst>
              <a:glow rad="254000">
                <a:schemeClr val="accent4">
                  <a:alpha val="50000"/>
                </a:schemeClr>
              </a:glo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B0631F-5E69-4106-8770-E709FD42050F}"/>
                </a:ext>
              </a:extLst>
            </p:cNvPr>
            <p:cNvCxnSpPr>
              <a:cxnSpLocks/>
            </p:cNvCxnSpPr>
            <p:nvPr/>
          </p:nvCxnSpPr>
          <p:spPr>
            <a:xfrm>
              <a:off x="2198636" y="4634785"/>
              <a:ext cx="0" cy="136929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832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3" y="2062081"/>
            <a:ext cx="7082971" cy="640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056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3D76C38-8D86-4CB9-86AC-419E273CD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 y="2886926"/>
            <a:ext cx="6858000" cy="491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CA2EC09D-6E86-41A5-9721-113C33D7E8D7}"/>
              </a:ext>
            </a:extLst>
          </p:cNvPr>
          <p:cNvSpPr txBox="1"/>
          <p:nvPr/>
        </p:nvSpPr>
        <p:spPr>
          <a:xfrm>
            <a:off x="2974565" y="299185"/>
            <a:ext cx="1475084" cy="584775"/>
          </a:xfrm>
          <a:prstGeom prst="rect">
            <a:avLst/>
          </a:prstGeom>
          <a:noFill/>
        </p:spPr>
        <p:txBody>
          <a:bodyPr wrap="none" rtlCol="1">
            <a:spAutoFit/>
          </a:bodyPr>
          <a:lstStyle/>
          <a:p>
            <a:pPr algn="ctr" rtl="0"/>
            <a:r>
              <a:rPr lang="en-US" sz="3200" dirty="0"/>
              <a:t>Model3</a:t>
            </a:r>
            <a:endParaRPr lang="he-IL" sz="3200" dirty="0"/>
          </a:p>
        </p:txBody>
      </p:sp>
      <p:sp>
        <p:nvSpPr>
          <p:cNvPr id="4" name="Rectangle 3">
            <a:extLst>
              <a:ext uri="{FF2B5EF4-FFF2-40B4-BE49-F238E27FC236}">
                <a16:creationId xmlns:a16="http://schemas.microsoft.com/office/drawing/2014/main" id="{25D86A72-EF90-4C08-8A5F-BAA1B71A19DC}"/>
              </a:ext>
            </a:extLst>
          </p:cNvPr>
          <p:cNvSpPr/>
          <p:nvPr/>
        </p:nvSpPr>
        <p:spPr>
          <a:xfrm>
            <a:off x="3202993" y="1270786"/>
            <a:ext cx="1018227" cy="461665"/>
          </a:xfrm>
          <a:prstGeom prst="rect">
            <a:avLst/>
          </a:prstGeom>
        </p:spPr>
        <p:txBody>
          <a:bodyPr wrap="none">
            <a:spAutoFit/>
          </a:bodyPr>
          <a:lstStyle/>
          <a:p>
            <a:r>
              <a:rPr lang="en-US" sz="2400" dirty="0" err="1"/>
              <a:t>rMean</a:t>
            </a:r>
            <a:endParaRPr lang="he-IL" sz="2400" dirty="0"/>
          </a:p>
        </p:txBody>
      </p:sp>
    </p:spTree>
    <p:extLst>
      <p:ext uri="{BB962C8B-B14F-4D97-AF65-F5344CB8AC3E}">
        <p14:creationId xmlns:p14="http://schemas.microsoft.com/office/powerpoint/2010/main" val="141533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166CFA8-A10A-4B86-A418-CAD9F6DB3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86" y="2858467"/>
            <a:ext cx="6885703" cy="4974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F4668CF6-12FE-4A08-85EB-0EF890931944}"/>
              </a:ext>
            </a:extLst>
          </p:cNvPr>
          <p:cNvSpPr txBox="1"/>
          <p:nvPr/>
        </p:nvSpPr>
        <p:spPr>
          <a:xfrm>
            <a:off x="2960713" y="446706"/>
            <a:ext cx="1475084" cy="584775"/>
          </a:xfrm>
          <a:prstGeom prst="rect">
            <a:avLst/>
          </a:prstGeom>
          <a:noFill/>
        </p:spPr>
        <p:txBody>
          <a:bodyPr wrap="none" rtlCol="1">
            <a:spAutoFit/>
          </a:bodyPr>
          <a:lstStyle/>
          <a:p>
            <a:pPr algn="ctr" rtl="0"/>
            <a:r>
              <a:rPr lang="en-US" sz="3200" dirty="0"/>
              <a:t>Model3</a:t>
            </a:r>
            <a:endParaRPr lang="he-IL" sz="3200" dirty="0"/>
          </a:p>
        </p:txBody>
      </p:sp>
      <p:sp>
        <p:nvSpPr>
          <p:cNvPr id="4" name="Rectangle 3">
            <a:extLst>
              <a:ext uri="{FF2B5EF4-FFF2-40B4-BE49-F238E27FC236}">
                <a16:creationId xmlns:a16="http://schemas.microsoft.com/office/drawing/2014/main" id="{C551949A-D3A6-4D20-82EF-BAEBD19D82FE}"/>
              </a:ext>
            </a:extLst>
          </p:cNvPr>
          <p:cNvSpPr/>
          <p:nvPr/>
        </p:nvSpPr>
        <p:spPr>
          <a:xfrm>
            <a:off x="3134638" y="1418307"/>
            <a:ext cx="1072730" cy="461665"/>
          </a:xfrm>
          <a:prstGeom prst="rect">
            <a:avLst/>
          </a:prstGeom>
        </p:spPr>
        <p:txBody>
          <a:bodyPr wrap="none">
            <a:spAutoFit/>
          </a:bodyPr>
          <a:lstStyle/>
          <a:p>
            <a:r>
              <a:rPr lang="en-US" sz="2400" dirty="0" err="1"/>
              <a:t>hMean</a:t>
            </a:r>
            <a:endParaRPr lang="he-IL" sz="2400" dirty="0"/>
          </a:p>
        </p:txBody>
      </p:sp>
    </p:spTree>
    <p:extLst>
      <p:ext uri="{BB962C8B-B14F-4D97-AF65-F5344CB8AC3E}">
        <p14:creationId xmlns:p14="http://schemas.microsoft.com/office/powerpoint/2010/main" val="2626982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C0787-FACD-4440-AE31-EDFDFCE843F2}"/>
              </a:ext>
            </a:extLst>
          </p:cNvPr>
          <p:cNvSpPr txBox="1"/>
          <p:nvPr/>
        </p:nvSpPr>
        <p:spPr>
          <a:xfrm>
            <a:off x="2739328" y="4561870"/>
            <a:ext cx="2081019" cy="1569660"/>
          </a:xfrm>
          <a:prstGeom prst="rect">
            <a:avLst/>
          </a:prstGeom>
          <a:noFill/>
        </p:spPr>
        <p:txBody>
          <a:bodyPr wrap="none" rtlCol="0">
            <a:spAutoFit/>
          </a:bodyPr>
          <a:lstStyle/>
          <a:p>
            <a:r>
              <a:rPr lang="en-US" sz="9600" dirty="0"/>
              <a:t>End</a:t>
            </a:r>
          </a:p>
        </p:txBody>
      </p:sp>
    </p:spTree>
    <p:extLst>
      <p:ext uri="{BB962C8B-B14F-4D97-AF65-F5344CB8AC3E}">
        <p14:creationId xmlns:p14="http://schemas.microsoft.com/office/powerpoint/2010/main" val="160409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DB05293-7721-4818-93EB-032F1B9DD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727" y="6835075"/>
            <a:ext cx="5586415" cy="3629463"/>
          </a:xfrm>
          <a:prstGeom prst="rect">
            <a:avLst/>
          </a:prstGeom>
        </p:spPr>
      </p:pic>
      <p:pic>
        <p:nvPicPr>
          <p:cNvPr id="39" name="Picture 38">
            <a:extLst>
              <a:ext uri="{FF2B5EF4-FFF2-40B4-BE49-F238E27FC236}">
                <a16:creationId xmlns:a16="http://schemas.microsoft.com/office/drawing/2014/main" id="{ECFE7340-5E21-4B39-BFE1-ADA450924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27" y="317644"/>
            <a:ext cx="5586415" cy="3629463"/>
          </a:xfrm>
          <a:prstGeom prst="rect">
            <a:avLst/>
          </a:prstGeom>
        </p:spPr>
      </p:pic>
      <p:pic>
        <p:nvPicPr>
          <p:cNvPr id="40" name="Picture 39">
            <a:extLst>
              <a:ext uri="{FF2B5EF4-FFF2-40B4-BE49-F238E27FC236}">
                <a16:creationId xmlns:a16="http://schemas.microsoft.com/office/drawing/2014/main" id="{278FA2A9-1BF4-430B-932F-CF4A5C6DCC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27" y="3576360"/>
            <a:ext cx="5586414" cy="3629462"/>
          </a:xfrm>
          <a:prstGeom prst="rect">
            <a:avLst/>
          </a:prstGeom>
        </p:spPr>
      </p:pic>
      <p:sp>
        <p:nvSpPr>
          <p:cNvPr id="41" name="TextBox 40">
            <a:extLst>
              <a:ext uri="{FF2B5EF4-FFF2-40B4-BE49-F238E27FC236}">
                <a16:creationId xmlns:a16="http://schemas.microsoft.com/office/drawing/2014/main" id="{773BE916-B662-41AC-B727-6C2C600E3D33}"/>
              </a:ext>
            </a:extLst>
          </p:cNvPr>
          <p:cNvSpPr txBox="1"/>
          <p:nvPr/>
        </p:nvSpPr>
        <p:spPr>
          <a:xfrm>
            <a:off x="986631" y="558310"/>
            <a:ext cx="274434" cy="276999"/>
          </a:xfrm>
          <a:prstGeom prst="rect">
            <a:avLst/>
          </a:prstGeom>
          <a:noFill/>
        </p:spPr>
        <p:txBody>
          <a:bodyPr wrap="none" rtlCol="0">
            <a:spAutoFit/>
          </a:bodyPr>
          <a:lstStyle/>
          <a:p>
            <a:r>
              <a:rPr lang="en-US" sz="1200" dirty="0">
                <a:solidFill>
                  <a:schemeClr val="tx1">
                    <a:lumMod val="75000"/>
                    <a:lumOff val="25000"/>
                  </a:schemeClr>
                </a:solidFill>
              </a:rPr>
              <a:t>A</a:t>
            </a:r>
          </a:p>
        </p:txBody>
      </p:sp>
      <p:sp>
        <p:nvSpPr>
          <p:cNvPr id="42" name="TextBox 41">
            <a:extLst>
              <a:ext uri="{FF2B5EF4-FFF2-40B4-BE49-F238E27FC236}">
                <a16:creationId xmlns:a16="http://schemas.microsoft.com/office/drawing/2014/main" id="{C477FE84-397C-48E1-AAB6-12FA776CB340}"/>
              </a:ext>
            </a:extLst>
          </p:cNvPr>
          <p:cNvSpPr txBox="1"/>
          <p:nvPr/>
        </p:nvSpPr>
        <p:spPr>
          <a:xfrm>
            <a:off x="986631" y="3819246"/>
            <a:ext cx="279244" cy="276999"/>
          </a:xfrm>
          <a:prstGeom prst="rect">
            <a:avLst/>
          </a:prstGeom>
          <a:noFill/>
        </p:spPr>
        <p:txBody>
          <a:bodyPr wrap="none" rtlCol="0">
            <a:spAutoFit/>
          </a:bodyPr>
          <a:lstStyle/>
          <a:p>
            <a:r>
              <a:rPr lang="en-US" sz="1200" dirty="0">
                <a:solidFill>
                  <a:schemeClr val="tx1">
                    <a:lumMod val="75000"/>
                    <a:lumOff val="25000"/>
                  </a:schemeClr>
                </a:solidFill>
              </a:rPr>
              <a:t>D</a:t>
            </a:r>
          </a:p>
        </p:txBody>
      </p:sp>
      <p:sp>
        <p:nvSpPr>
          <p:cNvPr id="44" name="TextBox 43">
            <a:extLst>
              <a:ext uri="{FF2B5EF4-FFF2-40B4-BE49-F238E27FC236}">
                <a16:creationId xmlns:a16="http://schemas.microsoft.com/office/drawing/2014/main" id="{6E07F4B6-DDC9-4B33-A511-C4427D3CBD0A}"/>
              </a:ext>
            </a:extLst>
          </p:cNvPr>
          <p:cNvSpPr txBox="1"/>
          <p:nvPr/>
        </p:nvSpPr>
        <p:spPr>
          <a:xfrm>
            <a:off x="1417044" y="923999"/>
            <a:ext cx="405880" cy="338554"/>
          </a:xfrm>
          <a:prstGeom prst="rect">
            <a:avLst/>
          </a:prstGeom>
          <a:noFill/>
        </p:spPr>
        <p:txBody>
          <a:bodyPr wrap="none" rtlCol="0">
            <a:spAutoFit/>
          </a:bodyPr>
          <a:lstStyle/>
          <a:p>
            <a:r>
              <a:rPr lang="en-US" sz="800" dirty="0">
                <a:solidFill>
                  <a:srgbClr val="00B050"/>
                </a:solidFill>
              </a:rPr>
              <a:t>TCR</a:t>
            </a:r>
          </a:p>
          <a:p>
            <a:r>
              <a:rPr lang="en-US" sz="800" dirty="0">
                <a:solidFill>
                  <a:srgbClr val="FF0000"/>
                </a:solidFill>
              </a:rPr>
              <a:t>CD45</a:t>
            </a:r>
          </a:p>
        </p:txBody>
      </p:sp>
      <p:sp>
        <p:nvSpPr>
          <p:cNvPr id="45" name="TextBox 44" descr="tial">
            <a:extLst>
              <a:ext uri="{FF2B5EF4-FFF2-40B4-BE49-F238E27FC236}">
                <a16:creationId xmlns:a16="http://schemas.microsoft.com/office/drawing/2014/main" id="{CCD1A9B5-C8E4-489F-A5BE-0659842D7C8E}"/>
              </a:ext>
            </a:extLst>
          </p:cNvPr>
          <p:cNvSpPr txBox="1"/>
          <p:nvPr/>
        </p:nvSpPr>
        <p:spPr>
          <a:xfrm>
            <a:off x="1574983" y="677303"/>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46" name="TextBox 45">
            <a:extLst>
              <a:ext uri="{FF2B5EF4-FFF2-40B4-BE49-F238E27FC236}">
                <a16:creationId xmlns:a16="http://schemas.microsoft.com/office/drawing/2014/main" id="{BDB2EB1E-6C47-48EE-94A4-C37F9F371F74}"/>
              </a:ext>
            </a:extLst>
          </p:cNvPr>
          <p:cNvSpPr txBox="1"/>
          <p:nvPr/>
        </p:nvSpPr>
        <p:spPr>
          <a:xfrm>
            <a:off x="3309365" y="677303"/>
            <a:ext cx="870751"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sp>
        <p:nvSpPr>
          <p:cNvPr id="47" name="TextBox 46">
            <a:extLst>
              <a:ext uri="{FF2B5EF4-FFF2-40B4-BE49-F238E27FC236}">
                <a16:creationId xmlns:a16="http://schemas.microsoft.com/office/drawing/2014/main" id="{29C1C2AE-DD36-435C-A401-A26318EA77FD}"/>
              </a:ext>
            </a:extLst>
          </p:cNvPr>
          <p:cNvSpPr txBox="1"/>
          <p:nvPr/>
        </p:nvSpPr>
        <p:spPr>
          <a:xfrm>
            <a:off x="4592436" y="677303"/>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sp>
        <p:nvSpPr>
          <p:cNvPr id="48" name="TextBox 47">
            <a:extLst>
              <a:ext uri="{FF2B5EF4-FFF2-40B4-BE49-F238E27FC236}">
                <a16:creationId xmlns:a16="http://schemas.microsoft.com/office/drawing/2014/main" id="{5C7754F7-43E0-4502-8E5B-D50292218263}"/>
              </a:ext>
            </a:extLst>
          </p:cNvPr>
          <p:cNvSpPr txBox="1"/>
          <p:nvPr/>
        </p:nvSpPr>
        <p:spPr>
          <a:xfrm>
            <a:off x="1576148" y="3943250"/>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49" name="TextBox 48">
            <a:extLst>
              <a:ext uri="{FF2B5EF4-FFF2-40B4-BE49-F238E27FC236}">
                <a16:creationId xmlns:a16="http://schemas.microsoft.com/office/drawing/2014/main" id="{6A2CDDFC-824B-4060-9624-58B89C114BBC}"/>
              </a:ext>
            </a:extLst>
          </p:cNvPr>
          <p:cNvSpPr txBox="1"/>
          <p:nvPr/>
        </p:nvSpPr>
        <p:spPr>
          <a:xfrm>
            <a:off x="3310531" y="3943250"/>
            <a:ext cx="870751"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sp>
        <p:nvSpPr>
          <p:cNvPr id="50" name="TextBox 49">
            <a:extLst>
              <a:ext uri="{FF2B5EF4-FFF2-40B4-BE49-F238E27FC236}">
                <a16:creationId xmlns:a16="http://schemas.microsoft.com/office/drawing/2014/main" id="{A9E6F421-E45A-4694-9F57-6AB48D91FA93}"/>
              </a:ext>
            </a:extLst>
          </p:cNvPr>
          <p:cNvSpPr txBox="1"/>
          <p:nvPr/>
        </p:nvSpPr>
        <p:spPr>
          <a:xfrm>
            <a:off x="4593602" y="3943250"/>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sp>
        <p:nvSpPr>
          <p:cNvPr id="51" name="TextBox 50">
            <a:extLst>
              <a:ext uri="{FF2B5EF4-FFF2-40B4-BE49-F238E27FC236}">
                <a16:creationId xmlns:a16="http://schemas.microsoft.com/office/drawing/2014/main" id="{6F0C170E-D49A-4054-ADC6-732E6CACDAEC}"/>
              </a:ext>
            </a:extLst>
          </p:cNvPr>
          <p:cNvSpPr txBox="1"/>
          <p:nvPr/>
        </p:nvSpPr>
        <p:spPr>
          <a:xfrm>
            <a:off x="1555746" y="7201704"/>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52" name="TextBox 51">
            <a:extLst>
              <a:ext uri="{FF2B5EF4-FFF2-40B4-BE49-F238E27FC236}">
                <a16:creationId xmlns:a16="http://schemas.microsoft.com/office/drawing/2014/main" id="{28AC7175-A5FB-4AE5-85D2-EB0863C8F504}"/>
              </a:ext>
            </a:extLst>
          </p:cNvPr>
          <p:cNvSpPr txBox="1"/>
          <p:nvPr/>
        </p:nvSpPr>
        <p:spPr>
          <a:xfrm>
            <a:off x="3290129" y="7201704"/>
            <a:ext cx="870751"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sp>
        <p:nvSpPr>
          <p:cNvPr id="53" name="TextBox 52">
            <a:extLst>
              <a:ext uri="{FF2B5EF4-FFF2-40B4-BE49-F238E27FC236}">
                <a16:creationId xmlns:a16="http://schemas.microsoft.com/office/drawing/2014/main" id="{94847ED4-0B20-4786-895E-93007C0E66A4}"/>
              </a:ext>
            </a:extLst>
          </p:cNvPr>
          <p:cNvSpPr txBox="1"/>
          <p:nvPr/>
        </p:nvSpPr>
        <p:spPr>
          <a:xfrm>
            <a:off x="4573200" y="7201704"/>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grpSp>
        <p:nvGrpSpPr>
          <p:cNvPr id="54" name="Group 53">
            <a:extLst>
              <a:ext uri="{FF2B5EF4-FFF2-40B4-BE49-F238E27FC236}">
                <a16:creationId xmlns:a16="http://schemas.microsoft.com/office/drawing/2014/main" id="{817021C2-EEB3-4386-9E36-28E69550A8FD}"/>
              </a:ext>
            </a:extLst>
          </p:cNvPr>
          <p:cNvGrpSpPr/>
          <p:nvPr/>
        </p:nvGrpSpPr>
        <p:grpSpPr>
          <a:xfrm>
            <a:off x="1475179" y="2087726"/>
            <a:ext cx="537328" cy="230832"/>
            <a:chOff x="669347" y="3269862"/>
            <a:chExt cx="537328" cy="230832"/>
          </a:xfrm>
        </p:grpSpPr>
        <p:sp>
          <p:nvSpPr>
            <p:cNvPr id="55" name="TextBox 54">
              <a:extLst>
                <a:ext uri="{FF2B5EF4-FFF2-40B4-BE49-F238E27FC236}">
                  <a16:creationId xmlns:a16="http://schemas.microsoft.com/office/drawing/2014/main" id="{08B1DC54-357B-419C-8109-203D418C69E1}"/>
                </a:ext>
              </a:extLst>
            </p:cNvPr>
            <p:cNvSpPr txBox="1"/>
            <p:nvPr/>
          </p:nvSpPr>
          <p:spPr>
            <a:xfrm>
              <a:off x="669347" y="3269862"/>
              <a:ext cx="537328" cy="230832"/>
            </a:xfrm>
            <a:prstGeom prst="rect">
              <a:avLst/>
            </a:prstGeom>
            <a:noFill/>
          </p:spPr>
          <p:txBody>
            <a:bodyPr wrap="none" rtlCol="0">
              <a:spAutoFit/>
            </a:bodyPr>
            <a:lstStyle/>
            <a:p>
              <a:pPr algn="ctr"/>
              <a:r>
                <a:rPr lang="en-US" sz="900" dirty="0">
                  <a:solidFill>
                    <a:schemeClr val="bg1">
                      <a:lumMod val="50000"/>
                    </a:schemeClr>
                  </a:solidFill>
                </a:rPr>
                <a:t>500 nm</a:t>
              </a:r>
            </a:p>
          </p:txBody>
        </p:sp>
        <p:cxnSp>
          <p:nvCxnSpPr>
            <p:cNvPr id="56" name="Straight Connector 55">
              <a:extLst>
                <a:ext uri="{FF2B5EF4-FFF2-40B4-BE49-F238E27FC236}">
                  <a16:creationId xmlns:a16="http://schemas.microsoft.com/office/drawing/2014/main" id="{AF6C1888-F459-4C6D-95F0-E432931B6786}"/>
                </a:ext>
              </a:extLst>
            </p:cNvPr>
            <p:cNvCxnSpPr>
              <a:cxnSpLocks/>
            </p:cNvCxnSpPr>
            <p:nvPr/>
          </p:nvCxnSpPr>
          <p:spPr>
            <a:xfrm>
              <a:off x="671695" y="3469005"/>
              <a:ext cx="53263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DA52799C-63A6-46D4-B0A1-7799A130BC9B}"/>
              </a:ext>
            </a:extLst>
          </p:cNvPr>
          <p:cNvGrpSpPr/>
          <p:nvPr/>
        </p:nvGrpSpPr>
        <p:grpSpPr>
          <a:xfrm>
            <a:off x="3095699" y="2095346"/>
            <a:ext cx="537328" cy="230832"/>
            <a:chOff x="669347" y="3269862"/>
            <a:chExt cx="537328" cy="230832"/>
          </a:xfrm>
        </p:grpSpPr>
        <p:sp>
          <p:nvSpPr>
            <p:cNvPr id="58" name="TextBox 57">
              <a:extLst>
                <a:ext uri="{FF2B5EF4-FFF2-40B4-BE49-F238E27FC236}">
                  <a16:creationId xmlns:a16="http://schemas.microsoft.com/office/drawing/2014/main" id="{D95F55D6-D7EC-4489-8884-030F26C83ACB}"/>
                </a:ext>
              </a:extLst>
            </p:cNvPr>
            <p:cNvSpPr txBox="1"/>
            <p:nvPr/>
          </p:nvSpPr>
          <p:spPr>
            <a:xfrm>
              <a:off x="669347" y="3269862"/>
              <a:ext cx="537328" cy="230832"/>
            </a:xfrm>
            <a:prstGeom prst="rect">
              <a:avLst/>
            </a:prstGeom>
            <a:noFill/>
          </p:spPr>
          <p:txBody>
            <a:bodyPr wrap="none" rtlCol="0">
              <a:spAutoFit/>
            </a:bodyPr>
            <a:lstStyle/>
            <a:p>
              <a:pPr algn="ctr"/>
              <a:r>
                <a:rPr lang="en-US" sz="900" dirty="0">
                  <a:solidFill>
                    <a:schemeClr val="bg1">
                      <a:lumMod val="50000"/>
                    </a:schemeClr>
                  </a:solidFill>
                </a:rPr>
                <a:t>500 nm</a:t>
              </a:r>
            </a:p>
          </p:txBody>
        </p:sp>
        <p:cxnSp>
          <p:nvCxnSpPr>
            <p:cNvPr id="59" name="Straight Connector 58">
              <a:extLst>
                <a:ext uri="{FF2B5EF4-FFF2-40B4-BE49-F238E27FC236}">
                  <a16:creationId xmlns:a16="http://schemas.microsoft.com/office/drawing/2014/main" id="{A22B788C-9718-40D8-B4E0-ABBA8AA1DE8B}"/>
                </a:ext>
              </a:extLst>
            </p:cNvPr>
            <p:cNvCxnSpPr/>
            <p:nvPr/>
          </p:nvCxnSpPr>
          <p:spPr>
            <a:xfrm>
              <a:off x="671695" y="3469005"/>
              <a:ext cx="53263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F38C5102-D34B-426B-99A4-8F066C1BB59C}"/>
              </a:ext>
            </a:extLst>
          </p:cNvPr>
          <p:cNvGrpSpPr/>
          <p:nvPr/>
        </p:nvGrpSpPr>
        <p:grpSpPr>
          <a:xfrm>
            <a:off x="4716219" y="2087726"/>
            <a:ext cx="537328" cy="230832"/>
            <a:chOff x="669347" y="3269862"/>
            <a:chExt cx="537328" cy="230832"/>
          </a:xfrm>
        </p:grpSpPr>
        <p:sp>
          <p:nvSpPr>
            <p:cNvPr id="61" name="TextBox 60">
              <a:extLst>
                <a:ext uri="{FF2B5EF4-FFF2-40B4-BE49-F238E27FC236}">
                  <a16:creationId xmlns:a16="http://schemas.microsoft.com/office/drawing/2014/main" id="{E11C59EE-3C80-4238-85AF-CE3C58B04C8E}"/>
                </a:ext>
              </a:extLst>
            </p:cNvPr>
            <p:cNvSpPr txBox="1"/>
            <p:nvPr/>
          </p:nvSpPr>
          <p:spPr>
            <a:xfrm>
              <a:off x="669347" y="3269862"/>
              <a:ext cx="537328" cy="230832"/>
            </a:xfrm>
            <a:prstGeom prst="rect">
              <a:avLst/>
            </a:prstGeom>
            <a:noFill/>
          </p:spPr>
          <p:txBody>
            <a:bodyPr wrap="none" rtlCol="0">
              <a:spAutoFit/>
            </a:bodyPr>
            <a:lstStyle/>
            <a:p>
              <a:pPr algn="ctr"/>
              <a:r>
                <a:rPr lang="en-US" sz="900" dirty="0">
                  <a:solidFill>
                    <a:schemeClr val="bg1">
                      <a:lumMod val="50000"/>
                    </a:schemeClr>
                  </a:solidFill>
                </a:rPr>
                <a:t>250 nm</a:t>
              </a:r>
            </a:p>
          </p:txBody>
        </p:sp>
        <p:cxnSp>
          <p:nvCxnSpPr>
            <p:cNvPr id="62" name="Straight Connector 61">
              <a:extLst>
                <a:ext uri="{FF2B5EF4-FFF2-40B4-BE49-F238E27FC236}">
                  <a16:creationId xmlns:a16="http://schemas.microsoft.com/office/drawing/2014/main" id="{02B56C63-30DD-424C-826B-03DCC14ACA36}"/>
                </a:ext>
              </a:extLst>
            </p:cNvPr>
            <p:cNvCxnSpPr/>
            <p:nvPr/>
          </p:nvCxnSpPr>
          <p:spPr>
            <a:xfrm>
              <a:off x="671695" y="3469005"/>
              <a:ext cx="53263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FB871BEB-59C4-41DE-8580-2D515F18B234}"/>
              </a:ext>
            </a:extLst>
          </p:cNvPr>
          <p:cNvSpPr>
            <a:spLocks noChangeAspect="1"/>
          </p:cNvSpPr>
          <p:nvPr/>
        </p:nvSpPr>
        <p:spPr>
          <a:xfrm>
            <a:off x="1783838" y="128746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3671678-D297-4680-981B-2254EF12136C}"/>
              </a:ext>
            </a:extLst>
          </p:cNvPr>
          <p:cNvSpPr>
            <a:spLocks noChangeAspect="1"/>
          </p:cNvSpPr>
          <p:nvPr/>
        </p:nvSpPr>
        <p:spPr>
          <a:xfrm>
            <a:off x="3402786" y="128746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97087F5-FC78-4C81-96EA-5ACB6B4CA546}"/>
              </a:ext>
            </a:extLst>
          </p:cNvPr>
          <p:cNvSpPr>
            <a:spLocks noChangeAspect="1"/>
          </p:cNvSpPr>
          <p:nvPr/>
        </p:nvSpPr>
        <p:spPr>
          <a:xfrm>
            <a:off x="4686661" y="940367"/>
            <a:ext cx="1388406" cy="1388406"/>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Rectangle 66">
            <a:extLst>
              <a:ext uri="{FF2B5EF4-FFF2-40B4-BE49-F238E27FC236}">
                <a16:creationId xmlns:a16="http://schemas.microsoft.com/office/drawing/2014/main" id="{DE0B8127-66B9-40A4-B632-A4EB9FD9783C}"/>
              </a:ext>
            </a:extLst>
          </p:cNvPr>
          <p:cNvSpPr>
            <a:spLocks noChangeAspect="1"/>
          </p:cNvSpPr>
          <p:nvPr/>
        </p:nvSpPr>
        <p:spPr>
          <a:xfrm>
            <a:off x="1787273" y="456129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E499F47-035B-4C02-9976-B51D902ACF23}"/>
              </a:ext>
            </a:extLst>
          </p:cNvPr>
          <p:cNvSpPr>
            <a:spLocks noChangeAspect="1"/>
          </p:cNvSpPr>
          <p:nvPr/>
        </p:nvSpPr>
        <p:spPr>
          <a:xfrm>
            <a:off x="3406221" y="4561299"/>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6EDC31D-4554-471D-B5ED-4618A3284651}"/>
              </a:ext>
            </a:extLst>
          </p:cNvPr>
          <p:cNvSpPr>
            <a:spLocks noChangeAspect="1"/>
          </p:cNvSpPr>
          <p:nvPr/>
        </p:nvSpPr>
        <p:spPr>
          <a:xfrm>
            <a:off x="4690096" y="4208101"/>
            <a:ext cx="1388406" cy="1388406"/>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E7CD632-B079-4A45-B14C-35B84A7C4C93}"/>
              </a:ext>
            </a:extLst>
          </p:cNvPr>
          <p:cNvSpPr>
            <a:spLocks noChangeAspect="1"/>
          </p:cNvSpPr>
          <p:nvPr/>
        </p:nvSpPr>
        <p:spPr>
          <a:xfrm>
            <a:off x="1789199" y="7804137"/>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EB29AC9-3DDD-448D-9C0C-4CBE6F00E7A4}"/>
              </a:ext>
            </a:extLst>
          </p:cNvPr>
          <p:cNvSpPr>
            <a:spLocks noChangeAspect="1"/>
          </p:cNvSpPr>
          <p:nvPr/>
        </p:nvSpPr>
        <p:spPr>
          <a:xfrm>
            <a:off x="3408147" y="7804137"/>
            <a:ext cx="694203" cy="694203"/>
          </a:xfrm>
          <a:prstGeom prst="rect">
            <a:avLst/>
          </a:prstGeom>
          <a:noFill/>
          <a:ln w="19050">
            <a:solidFill>
              <a:schemeClr val="tx1">
                <a:lumMod val="75000"/>
                <a:lumOff val="2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DD93253-8909-4AD6-B9BD-690758699AB8}"/>
              </a:ext>
            </a:extLst>
          </p:cNvPr>
          <p:cNvSpPr>
            <a:spLocks noChangeAspect="1"/>
          </p:cNvSpPr>
          <p:nvPr/>
        </p:nvSpPr>
        <p:spPr>
          <a:xfrm>
            <a:off x="4692022" y="7457035"/>
            <a:ext cx="1388406" cy="1388406"/>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4C43150E-095C-49E3-84C1-4E7D5632D795}"/>
              </a:ext>
            </a:extLst>
          </p:cNvPr>
          <p:cNvSpPr txBox="1"/>
          <p:nvPr/>
        </p:nvSpPr>
        <p:spPr>
          <a:xfrm>
            <a:off x="0" y="0"/>
            <a:ext cx="684355" cy="276999"/>
          </a:xfrm>
          <a:prstGeom prst="rect">
            <a:avLst/>
          </a:prstGeom>
          <a:noFill/>
        </p:spPr>
        <p:txBody>
          <a:bodyPr wrap="none" rtlCol="1">
            <a:spAutoFit/>
          </a:bodyPr>
          <a:lstStyle/>
          <a:p>
            <a:pPr rtl="0"/>
            <a:r>
              <a:rPr lang="en-US" sz="1200" dirty="0"/>
              <a:t>Figure 1</a:t>
            </a:r>
            <a:endParaRPr lang="he-IL" sz="1200" dirty="0"/>
          </a:p>
        </p:txBody>
      </p:sp>
      <p:sp>
        <p:nvSpPr>
          <p:cNvPr id="73" name="TextBox 72">
            <a:extLst>
              <a:ext uri="{FF2B5EF4-FFF2-40B4-BE49-F238E27FC236}">
                <a16:creationId xmlns:a16="http://schemas.microsoft.com/office/drawing/2014/main" id="{3B8CF344-3007-401F-841F-D2E53670ECFD}"/>
              </a:ext>
            </a:extLst>
          </p:cNvPr>
          <p:cNvSpPr txBox="1"/>
          <p:nvPr/>
        </p:nvSpPr>
        <p:spPr>
          <a:xfrm>
            <a:off x="2851409" y="558310"/>
            <a:ext cx="268022" cy="276999"/>
          </a:xfrm>
          <a:prstGeom prst="rect">
            <a:avLst/>
          </a:prstGeom>
          <a:noFill/>
        </p:spPr>
        <p:txBody>
          <a:bodyPr wrap="none" rtlCol="0">
            <a:spAutoFit/>
          </a:bodyPr>
          <a:lstStyle/>
          <a:p>
            <a:r>
              <a:rPr lang="en-US" sz="1200" dirty="0">
                <a:solidFill>
                  <a:schemeClr val="tx1">
                    <a:lumMod val="75000"/>
                    <a:lumOff val="25000"/>
                  </a:schemeClr>
                </a:solidFill>
              </a:rPr>
              <a:t>B</a:t>
            </a:r>
          </a:p>
        </p:txBody>
      </p:sp>
      <p:sp>
        <p:nvSpPr>
          <p:cNvPr id="74" name="TextBox 73">
            <a:extLst>
              <a:ext uri="{FF2B5EF4-FFF2-40B4-BE49-F238E27FC236}">
                <a16:creationId xmlns:a16="http://schemas.microsoft.com/office/drawing/2014/main" id="{258EA09B-442C-428F-83C7-0FBF90A87459}"/>
              </a:ext>
            </a:extLst>
          </p:cNvPr>
          <p:cNvSpPr txBox="1"/>
          <p:nvPr/>
        </p:nvSpPr>
        <p:spPr>
          <a:xfrm>
            <a:off x="4452171" y="563524"/>
            <a:ext cx="266420" cy="276999"/>
          </a:xfrm>
          <a:prstGeom prst="rect">
            <a:avLst/>
          </a:prstGeom>
          <a:noFill/>
        </p:spPr>
        <p:txBody>
          <a:bodyPr wrap="none" rtlCol="0">
            <a:spAutoFit/>
          </a:bodyPr>
          <a:lstStyle/>
          <a:p>
            <a:r>
              <a:rPr lang="en-US" sz="1200" dirty="0">
                <a:solidFill>
                  <a:schemeClr val="tx1">
                    <a:lumMod val="75000"/>
                    <a:lumOff val="25000"/>
                  </a:schemeClr>
                </a:solidFill>
              </a:rPr>
              <a:t>C</a:t>
            </a:r>
          </a:p>
        </p:txBody>
      </p:sp>
      <p:sp>
        <p:nvSpPr>
          <p:cNvPr id="75" name="TextBox 74">
            <a:extLst>
              <a:ext uri="{FF2B5EF4-FFF2-40B4-BE49-F238E27FC236}">
                <a16:creationId xmlns:a16="http://schemas.microsoft.com/office/drawing/2014/main" id="{43149B14-0752-4BF1-A68C-FFEC84948205}"/>
              </a:ext>
            </a:extLst>
          </p:cNvPr>
          <p:cNvSpPr txBox="1"/>
          <p:nvPr/>
        </p:nvSpPr>
        <p:spPr>
          <a:xfrm>
            <a:off x="2816455" y="3795714"/>
            <a:ext cx="260008" cy="276999"/>
          </a:xfrm>
          <a:prstGeom prst="rect">
            <a:avLst/>
          </a:prstGeom>
          <a:noFill/>
        </p:spPr>
        <p:txBody>
          <a:bodyPr wrap="none" rtlCol="0">
            <a:spAutoFit/>
          </a:bodyPr>
          <a:lstStyle/>
          <a:p>
            <a:r>
              <a:rPr lang="en-US" sz="1200" dirty="0">
                <a:solidFill>
                  <a:schemeClr val="tx1">
                    <a:lumMod val="75000"/>
                    <a:lumOff val="25000"/>
                  </a:schemeClr>
                </a:solidFill>
              </a:rPr>
              <a:t>E</a:t>
            </a:r>
          </a:p>
        </p:txBody>
      </p:sp>
      <p:sp>
        <p:nvSpPr>
          <p:cNvPr id="76" name="TextBox 75">
            <a:extLst>
              <a:ext uri="{FF2B5EF4-FFF2-40B4-BE49-F238E27FC236}">
                <a16:creationId xmlns:a16="http://schemas.microsoft.com/office/drawing/2014/main" id="{74276F7D-3C18-4C19-AB24-E71501B09D54}"/>
              </a:ext>
            </a:extLst>
          </p:cNvPr>
          <p:cNvSpPr txBox="1"/>
          <p:nvPr/>
        </p:nvSpPr>
        <p:spPr>
          <a:xfrm>
            <a:off x="4463977" y="3797364"/>
            <a:ext cx="255198" cy="276999"/>
          </a:xfrm>
          <a:prstGeom prst="rect">
            <a:avLst/>
          </a:prstGeom>
          <a:noFill/>
        </p:spPr>
        <p:txBody>
          <a:bodyPr wrap="none" rtlCol="0">
            <a:spAutoFit/>
          </a:bodyPr>
          <a:lstStyle/>
          <a:p>
            <a:r>
              <a:rPr lang="en-US" sz="1200" dirty="0">
                <a:solidFill>
                  <a:schemeClr val="tx1">
                    <a:lumMod val="75000"/>
                    <a:lumOff val="25000"/>
                  </a:schemeClr>
                </a:solidFill>
              </a:rPr>
              <a:t>F</a:t>
            </a:r>
          </a:p>
        </p:txBody>
      </p:sp>
      <p:sp>
        <p:nvSpPr>
          <p:cNvPr id="77" name="TextBox 76">
            <a:extLst>
              <a:ext uri="{FF2B5EF4-FFF2-40B4-BE49-F238E27FC236}">
                <a16:creationId xmlns:a16="http://schemas.microsoft.com/office/drawing/2014/main" id="{4112E77D-697F-4526-B814-0CD786E16BBA}"/>
              </a:ext>
            </a:extLst>
          </p:cNvPr>
          <p:cNvSpPr txBox="1"/>
          <p:nvPr/>
        </p:nvSpPr>
        <p:spPr>
          <a:xfrm>
            <a:off x="980326" y="7075379"/>
            <a:ext cx="282450" cy="276999"/>
          </a:xfrm>
          <a:prstGeom prst="rect">
            <a:avLst/>
          </a:prstGeom>
          <a:noFill/>
        </p:spPr>
        <p:txBody>
          <a:bodyPr wrap="none" rtlCol="0">
            <a:spAutoFit/>
          </a:bodyPr>
          <a:lstStyle/>
          <a:p>
            <a:r>
              <a:rPr lang="en-US" sz="1200" dirty="0">
                <a:solidFill>
                  <a:schemeClr val="tx1">
                    <a:lumMod val="75000"/>
                    <a:lumOff val="25000"/>
                  </a:schemeClr>
                </a:solidFill>
              </a:rPr>
              <a:t>G</a:t>
            </a:r>
          </a:p>
        </p:txBody>
      </p:sp>
      <p:sp>
        <p:nvSpPr>
          <p:cNvPr id="78" name="TextBox 77">
            <a:extLst>
              <a:ext uri="{FF2B5EF4-FFF2-40B4-BE49-F238E27FC236}">
                <a16:creationId xmlns:a16="http://schemas.microsoft.com/office/drawing/2014/main" id="{57BCB051-0603-467B-B64B-5D1D72CBB2A1}"/>
              </a:ext>
            </a:extLst>
          </p:cNvPr>
          <p:cNvSpPr txBox="1"/>
          <p:nvPr/>
        </p:nvSpPr>
        <p:spPr>
          <a:xfrm>
            <a:off x="2810150" y="7051847"/>
            <a:ext cx="280846" cy="276999"/>
          </a:xfrm>
          <a:prstGeom prst="rect">
            <a:avLst/>
          </a:prstGeom>
          <a:noFill/>
        </p:spPr>
        <p:txBody>
          <a:bodyPr wrap="none" rtlCol="0">
            <a:spAutoFit/>
          </a:bodyPr>
          <a:lstStyle/>
          <a:p>
            <a:r>
              <a:rPr lang="en-US" sz="1200" dirty="0">
                <a:solidFill>
                  <a:schemeClr val="tx1">
                    <a:lumMod val="75000"/>
                    <a:lumOff val="25000"/>
                  </a:schemeClr>
                </a:solidFill>
              </a:rPr>
              <a:t>H</a:t>
            </a:r>
          </a:p>
        </p:txBody>
      </p:sp>
      <p:sp>
        <p:nvSpPr>
          <p:cNvPr id="79" name="TextBox 78">
            <a:extLst>
              <a:ext uri="{FF2B5EF4-FFF2-40B4-BE49-F238E27FC236}">
                <a16:creationId xmlns:a16="http://schemas.microsoft.com/office/drawing/2014/main" id="{B4A1FD67-96B6-43AD-A176-2BA142EEA563}"/>
              </a:ext>
            </a:extLst>
          </p:cNvPr>
          <p:cNvSpPr txBox="1"/>
          <p:nvPr/>
        </p:nvSpPr>
        <p:spPr>
          <a:xfrm>
            <a:off x="4457672" y="7053497"/>
            <a:ext cx="223138" cy="276999"/>
          </a:xfrm>
          <a:prstGeom prst="rect">
            <a:avLst/>
          </a:prstGeom>
          <a:noFill/>
        </p:spPr>
        <p:txBody>
          <a:bodyPr wrap="none" rtlCol="0">
            <a:spAutoFit/>
          </a:bodyPr>
          <a:lstStyle/>
          <a:p>
            <a:r>
              <a:rPr lang="en-US" sz="1200" dirty="0">
                <a:solidFill>
                  <a:schemeClr val="tx1">
                    <a:lumMod val="75000"/>
                    <a:lumOff val="25000"/>
                  </a:schemeClr>
                </a:solidFill>
              </a:rPr>
              <a:t>I</a:t>
            </a:r>
          </a:p>
        </p:txBody>
      </p:sp>
    </p:spTree>
    <p:extLst>
      <p:ext uri="{BB962C8B-B14F-4D97-AF65-F5344CB8AC3E}">
        <p14:creationId xmlns:p14="http://schemas.microsoft.com/office/powerpoint/2010/main" val="374801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0D7FDDE9-671C-404C-9EA5-FBD98568E90F}"/>
              </a:ext>
            </a:extLst>
          </p:cNvPr>
          <p:cNvGrpSpPr/>
          <p:nvPr/>
        </p:nvGrpSpPr>
        <p:grpSpPr>
          <a:xfrm>
            <a:off x="233710" y="1823696"/>
            <a:ext cx="3409137" cy="3618491"/>
            <a:chOff x="233710" y="270698"/>
            <a:chExt cx="3409137" cy="3618491"/>
          </a:xfrm>
        </p:grpSpPr>
        <p:pic>
          <p:nvPicPr>
            <p:cNvPr id="110" name="Picture 109">
              <a:extLst>
                <a:ext uri="{FF2B5EF4-FFF2-40B4-BE49-F238E27FC236}">
                  <a16:creationId xmlns:a16="http://schemas.microsoft.com/office/drawing/2014/main" id="{34E00566-0319-47ED-A5E5-436C4E4B0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249" y="507538"/>
              <a:ext cx="3263598" cy="3381651"/>
            </a:xfrm>
            <a:prstGeom prst="rect">
              <a:avLst/>
            </a:prstGeom>
          </p:spPr>
        </p:pic>
        <p:sp>
          <p:nvSpPr>
            <p:cNvPr id="111" name="TextBox 110">
              <a:extLst>
                <a:ext uri="{FF2B5EF4-FFF2-40B4-BE49-F238E27FC236}">
                  <a16:creationId xmlns:a16="http://schemas.microsoft.com/office/drawing/2014/main" id="{27248A6F-3BD9-40B1-B95F-F92A42BBDF89}"/>
                </a:ext>
              </a:extLst>
            </p:cNvPr>
            <p:cNvSpPr txBox="1"/>
            <p:nvPr/>
          </p:nvSpPr>
          <p:spPr>
            <a:xfrm>
              <a:off x="1542098" y="337541"/>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112" name="TextBox 111">
              <a:extLst>
                <a:ext uri="{FF2B5EF4-FFF2-40B4-BE49-F238E27FC236}">
                  <a16:creationId xmlns:a16="http://schemas.microsoft.com/office/drawing/2014/main" id="{F554A5D4-9F50-449D-9753-A3E33876AA05}"/>
                </a:ext>
              </a:extLst>
            </p:cNvPr>
            <p:cNvSpPr txBox="1"/>
            <p:nvPr/>
          </p:nvSpPr>
          <p:spPr>
            <a:xfrm>
              <a:off x="967667" y="2978074"/>
              <a:ext cx="367408" cy="276999"/>
            </a:xfrm>
            <a:prstGeom prst="rect">
              <a:avLst/>
            </a:prstGeom>
            <a:noFill/>
          </p:spPr>
          <p:txBody>
            <a:bodyPr wrap="none" rtlCol="0">
              <a:spAutoFit/>
            </a:bodyPr>
            <a:lstStyle/>
            <a:p>
              <a:pPr algn="r"/>
              <a:r>
                <a:rPr lang="en-US" sz="600" dirty="0">
                  <a:solidFill>
                    <a:schemeClr val="tx1">
                      <a:lumMod val="75000"/>
                      <a:lumOff val="25000"/>
                    </a:schemeClr>
                  </a:solidFill>
                </a:rPr>
                <a:t>CD45 </a:t>
              </a:r>
            </a:p>
            <a:p>
              <a:pPr algn="r"/>
              <a:r>
                <a:rPr lang="en-US" sz="600" dirty="0">
                  <a:solidFill>
                    <a:schemeClr val="tx1">
                      <a:lumMod val="75000"/>
                      <a:lumOff val="25000"/>
                    </a:schemeClr>
                  </a:solidFill>
                </a:rPr>
                <a:t>TCR </a:t>
              </a:r>
            </a:p>
          </p:txBody>
        </p:sp>
        <p:grpSp>
          <p:nvGrpSpPr>
            <p:cNvPr id="113" name="Group 112">
              <a:extLst>
                <a:ext uri="{FF2B5EF4-FFF2-40B4-BE49-F238E27FC236}">
                  <a16:creationId xmlns:a16="http://schemas.microsoft.com/office/drawing/2014/main" id="{FEF4C8E2-2AF3-4B17-8DBE-234A0A4CD75A}"/>
                </a:ext>
              </a:extLst>
            </p:cNvPr>
            <p:cNvGrpSpPr/>
            <p:nvPr/>
          </p:nvGrpSpPr>
          <p:grpSpPr>
            <a:xfrm>
              <a:off x="728659" y="3275516"/>
              <a:ext cx="418704" cy="184666"/>
              <a:chOff x="728659" y="3318380"/>
              <a:chExt cx="418704" cy="184666"/>
            </a:xfrm>
          </p:grpSpPr>
          <p:sp>
            <p:nvSpPr>
              <p:cNvPr id="126" name="TextBox 125">
                <a:extLst>
                  <a:ext uri="{FF2B5EF4-FFF2-40B4-BE49-F238E27FC236}">
                    <a16:creationId xmlns:a16="http://schemas.microsoft.com/office/drawing/2014/main" id="{CC554083-117E-4B4C-88A9-FAA9A1A22834}"/>
                  </a:ext>
                </a:extLst>
              </p:cNvPr>
              <p:cNvSpPr txBox="1"/>
              <p:nvPr/>
            </p:nvSpPr>
            <p:spPr>
              <a:xfrm>
                <a:off x="728659" y="3318380"/>
                <a:ext cx="418704" cy="184666"/>
              </a:xfrm>
              <a:prstGeom prst="rect">
                <a:avLst/>
              </a:prstGeom>
              <a:noFill/>
            </p:spPr>
            <p:txBody>
              <a:bodyPr wrap="none" rtlCol="0">
                <a:spAutoFit/>
              </a:bodyPr>
              <a:lstStyle/>
              <a:p>
                <a:pPr algn="ctr"/>
                <a:r>
                  <a:rPr lang="en-US" sz="600" dirty="0">
                    <a:solidFill>
                      <a:schemeClr val="tx1">
                        <a:lumMod val="75000"/>
                        <a:lumOff val="25000"/>
                      </a:schemeClr>
                    </a:solidFill>
                  </a:rPr>
                  <a:t>500 nm</a:t>
                </a:r>
              </a:p>
            </p:txBody>
          </p:sp>
          <p:cxnSp>
            <p:nvCxnSpPr>
              <p:cNvPr id="127" name="Straight Connector 126">
                <a:extLst>
                  <a:ext uri="{FF2B5EF4-FFF2-40B4-BE49-F238E27FC236}">
                    <a16:creationId xmlns:a16="http://schemas.microsoft.com/office/drawing/2014/main" id="{009CE940-0FB3-4C00-84DB-DAA689690656}"/>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2C4C9B9F-7222-4686-BCF4-3E792E92829B}"/>
                </a:ext>
              </a:extLst>
            </p:cNvPr>
            <p:cNvSpPr txBox="1"/>
            <p:nvPr/>
          </p:nvSpPr>
          <p:spPr>
            <a:xfrm>
              <a:off x="233710" y="270698"/>
              <a:ext cx="274434" cy="276999"/>
            </a:xfrm>
            <a:prstGeom prst="rect">
              <a:avLst/>
            </a:prstGeom>
            <a:noFill/>
          </p:spPr>
          <p:txBody>
            <a:bodyPr wrap="none" rtlCol="0">
              <a:spAutoFit/>
            </a:bodyPr>
            <a:lstStyle/>
            <a:p>
              <a:r>
                <a:rPr lang="en-US" sz="1200" dirty="0">
                  <a:solidFill>
                    <a:schemeClr val="tx1">
                      <a:lumMod val="75000"/>
                      <a:lumOff val="25000"/>
                    </a:schemeClr>
                  </a:solidFill>
                </a:rPr>
                <a:t>A</a:t>
              </a:r>
            </a:p>
          </p:txBody>
        </p:sp>
        <p:sp>
          <p:nvSpPr>
            <p:cNvPr id="115" name="TextBox 114">
              <a:extLst>
                <a:ext uri="{FF2B5EF4-FFF2-40B4-BE49-F238E27FC236}">
                  <a16:creationId xmlns:a16="http://schemas.microsoft.com/office/drawing/2014/main" id="{38478F8E-B3E0-4117-AEF1-66709E84F221}"/>
                </a:ext>
              </a:extLst>
            </p:cNvPr>
            <p:cNvSpPr txBox="1"/>
            <p:nvPr/>
          </p:nvSpPr>
          <p:spPr>
            <a:xfrm rot="16200000">
              <a:off x="26385" y="1902470"/>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nvGrpSpPr>
            <p:cNvPr id="116" name="Group 115">
              <a:extLst>
                <a:ext uri="{FF2B5EF4-FFF2-40B4-BE49-F238E27FC236}">
                  <a16:creationId xmlns:a16="http://schemas.microsoft.com/office/drawing/2014/main" id="{D49E9222-A1EC-40ED-A40A-73B163602B33}"/>
                </a:ext>
              </a:extLst>
            </p:cNvPr>
            <p:cNvGrpSpPr/>
            <p:nvPr/>
          </p:nvGrpSpPr>
          <p:grpSpPr>
            <a:xfrm>
              <a:off x="633751" y="637818"/>
              <a:ext cx="184667" cy="2765722"/>
              <a:chOff x="597175" y="680682"/>
              <a:chExt cx="184667" cy="2765722"/>
            </a:xfrm>
          </p:grpSpPr>
          <p:sp>
            <p:nvSpPr>
              <p:cNvPr id="120" name="TextBox 119">
                <a:extLst>
                  <a:ext uri="{FF2B5EF4-FFF2-40B4-BE49-F238E27FC236}">
                    <a16:creationId xmlns:a16="http://schemas.microsoft.com/office/drawing/2014/main" id="{91E3AB51-3A6D-4F76-B0D8-5A973BCD28E7}"/>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21" name="TextBox 120">
                <a:extLst>
                  <a:ext uri="{FF2B5EF4-FFF2-40B4-BE49-F238E27FC236}">
                    <a16:creationId xmlns:a16="http://schemas.microsoft.com/office/drawing/2014/main" id="{26DC9452-15D5-4F3D-90B4-F97443BECCFC}"/>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22" name="TextBox 121">
                <a:extLst>
                  <a:ext uri="{FF2B5EF4-FFF2-40B4-BE49-F238E27FC236}">
                    <a16:creationId xmlns:a16="http://schemas.microsoft.com/office/drawing/2014/main" id="{7BB3BBDC-CDB4-41D1-863C-1941A3605B15}"/>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23" name="TextBox 122">
                <a:extLst>
                  <a:ext uri="{FF2B5EF4-FFF2-40B4-BE49-F238E27FC236}">
                    <a16:creationId xmlns:a16="http://schemas.microsoft.com/office/drawing/2014/main" id="{8CD3B35E-F719-492F-9AEC-815BD3D2F694}"/>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24" name="TextBox 123">
                <a:extLst>
                  <a:ext uri="{FF2B5EF4-FFF2-40B4-BE49-F238E27FC236}">
                    <a16:creationId xmlns:a16="http://schemas.microsoft.com/office/drawing/2014/main" id="{743C0A85-C519-4F90-90BE-F6C2BB80F378}"/>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25" name="TextBox 124">
                <a:extLst>
                  <a:ext uri="{FF2B5EF4-FFF2-40B4-BE49-F238E27FC236}">
                    <a16:creationId xmlns:a16="http://schemas.microsoft.com/office/drawing/2014/main" id="{DACEB364-F132-48B9-B5BA-BF4F3746D5D7}"/>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17" name="TextBox 116">
              <a:extLst>
                <a:ext uri="{FF2B5EF4-FFF2-40B4-BE49-F238E27FC236}">
                  <a16:creationId xmlns:a16="http://schemas.microsoft.com/office/drawing/2014/main" id="{86D5D261-4780-42DA-AE0C-1516EADDB29A}"/>
                </a:ext>
              </a:extLst>
            </p:cNvPr>
            <p:cNvSpPr txBox="1"/>
            <p:nvPr/>
          </p:nvSpPr>
          <p:spPr>
            <a:xfrm>
              <a:off x="2945450" y="2991415"/>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18" name="TextBox 117">
              <a:extLst>
                <a:ext uri="{FF2B5EF4-FFF2-40B4-BE49-F238E27FC236}">
                  <a16:creationId xmlns:a16="http://schemas.microsoft.com/office/drawing/2014/main" id="{BC1EF3B3-1452-4468-B005-B8F86ACB0DEC}"/>
                </a:ext>
              </a:extLst>
            </p:cNvPr>
            <p:cNvSpPr txBox="1"/>
            <p:nvPr/>
          </p:nvSpPr>
          <p:spPr>
            <a:xfrm>
              <a:off x="2947053" y="1534525"/>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19" name="TextBox 118">
              <a:extLst>
                <a:ext uri="{FF2B5EF4-FFF2-40B4-BE49-F238E27FC236}">
                  <a16:creationId xmlns:a16="http://schemas.microsoft.com/office/drawing/2014/main" id="{FDB93984-2895-4BE7-BCA1-E8A4B709923C}"/>
                </a:ext>
              </a:extLst>
            </p:cNvPr>
            <p:cNvSpPr txBox="1"/>
            <p:nvPr/>
          </p:nvSpPr>
          <p:spPr>
            <a:xfrm>
              <a:off x="1282700" y="153862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grpSp>
        <p:nvGrpSpPr>
          <p:cNvPr id="128" name="Group 127">
            <a:extLst>
              <a:ext uri="{FF2B5EF4-FFF2-40B4-BE49-F238E27FC236}">
                <a16:creationId xmlns:a16="http://schemas.microsoft.com/office/drawing/2014/main" id="{0BA97295-9F44-4C5A-B688-4A723F25CD6C}"/>
              </a:ext>
            </a:extLst>
          </p:cNvPr>
          <p:cNvGrpSpPr/>
          <p:nvPr/>
        </p:nvGrpSpPr>
        <p:grpSpPr>
          <a:xfrm>
            <a:off x="233710" y="5236603"/>
            <a:ext cx="3408631" cy="3667507"/>
            <a:chOff x="233710" y="3683605"/>
            <a:chExt cx="3408631" cy="3667507"/>
          </a:xfrm>
        </p:grpSpPr>
        <p:pic>
          <p:nvPicPr>
            <p:cNvPr id="129" name="Picture 128">
              <a:extLst>
                <a:ext uri="{FF2B5EF4-FFF2-40B4-BE49-F238E27FC236}">
                  <a16:creationId xmlns:a16="http://schemas.microsoft.com/office/drawing/2014/main" id="{75625965-3B5E-48C0-9ADB-265E8D887B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743" y="3969461"/>
              <a:ext cx="3263598" cy="3381651"/>
            </a:xfrm>
            <a:prstGeom prst="rect">
              <a:avLst/>
            </a:prstGeom>
          </p:spPr>
        </p:pic>
        <p:sp>
          <p:nvSpPr>
            <p:cNvPr id="130" name="TextBox 129">
              <a:extLst>
                <a:ext uri="{FF2B5EF4-FFF2-40B4-BE49-F238E27FC236}">
                  <a16:creationId xmlns:a16="http://schemas.microsoft.com/office/drawing/2014/main" id="{DB4C887E-17F2-49F8-AF00-700423F032F6}"/>
                </a:ext>
              </a:extLst>
            </p:cNvPr>
            <p:cNvSpPr txBox="1"/>
            <p:nvPr/>
          </p:nvSpPr>
          <p:spPr>
            <a:xfrm>
              <a:off x="1351499" y="3814716"/>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grpSp>
          <p:nvGrpSpPr>
            <p:cNvPr id="131" name="Group 130">
              <a:extLst>
                <a:ext uri="{FF2B5EF4-FFF2-40B4-BE49-F238E27FC236}">
                  <a16:creationId xmlns:a16="http://schemas.microsoft.com/office/drawing/2014/main" id="{7C40D99D-B086-4B30-A83A-3096EB5A8CB0}"/>
                </a:ext>
              </a:extLst>
            </p:cNvPr>
            <p:cNvGrpSpPr/>
            <p:nvPr/>
          </p:nvGrpSpPr>
          <p:grpSpPr>
            <a:xfrm>
              <a:off x="720215" y="6722777"/>
              <a:ext cx="418705" cy="184666"/>
              <a:chOff x="728659" y="3318380"/>
              <a:chExt cx="418705" cy="184666"/>
            </a:xfrm>
          </p:grpSpPr>
          <p:sp>
            <p:nvSpPr>
              <p:cNvPr id="152" name="TextBox 151">
                <a:extLst>
                  <a:ext uri="{FF2B5EF4-FFF2-40B4-BE49-F238E27FC236}">
                    <a16:creationId xmlns:a16="http://schemas.microsoft.com/office/drawing/2014/main" id="{EA2628AE-32AE-47F6-8CA1-DC5634490952}"/>
                  </a:ext>
                </a:extLst>
              </p:cNvPr>
              <p:cNvSpPr txBox="1"/>
              <p:nvPr/>
            </p:nvSpPr>
            <p:spPr>
              <a:xfrm>
                <a:off x="728659" y="3318380"/>
                <a:ext cx="418705" cy="184666"/>
              </a:xfrm>
              <a:prstGeom prst="rect">
                <a:avLst/>
              </a:prstGeom>
              <a:noFill/>
            </p:spPr>
            <p:txBody>
              <a:bodyPr wrap="none" rtlCol="0">
                <a:spAutoFit/>
              </a:bodyPr>
              <a:lstStyle/>
              <a:p>
                <a:pPr algn="ctr"/>
                <a:r>
                  <a:rPr lang="en-US" sz="600" dirty="0">
                    <a:solidFill>
                      <a:schemeClr val="tx1">
                        <a:lumMod val="75000"/>
                        <a:lumOff val="25000"/>
                      </a:schemeClr>
                    </a:solidFill>
                  </a:rPr>
                  <a:t>250 nm</a:t>
                </a:r>
              </a:p>
            </p:txBody>
          </p:sp>
          <p:cxnSp>
            <p:nvCxnSpPr>
              <p:cNvPr id="153" name="Straight Connector 152">
                <a:extLst>
                  <a:ext uri="{FF2B5EF4-FFF2-40B4-BE49-F238E27FC236}">
                    <a16:creationId xmlns:a16="http://schemas.microsoft.com/office/drawing/2014/main" id="{1F916749-8CD0-4F08-BD9F-937D4929ABE7}"/>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3C19F82E-8C9E-4020-BE91-0AC6BA22532A}"/>
                </a:ext>
              </a:extLst>
            </p:cNvPr>
            <p:cNvSpPr txBox="1"/>
            <p:nvPr/>
          </p:nvSpPr>
          <p:spPr>
            <a:xfrm>
              <a:off x="233710" y="3683605"/>
              <a:ext cx="266420" cy="276999"/>
            </a:xfrm>
            <a:prstGeom prst="rect">
              <a:avLst/>
            </a:prstGeom>
            <a:noFill/>
          </p:spPr>
          <p:txBody>
            <a:bodyPr wrap="none" rtlCol="0">
              <a:spAutoFit/>
            </a:bodyPr>
            <a:lstStyle/>
            <a:p>
              <a:r>
                <a:rPr lang="en-US" sz="1200" dirty="0">
                  <a:solidFill>
                    <a:schemeClr val="tx1">
                      <a:lumMod val="75000"/>
                      <a:lumOff val="25000"/>
                    </a:schemeClr>
                  </a:solidFill>
                </a:rPr>
                <a:t>C</a:t>
              </a:r>
            </a:p>
          </p:txBody>
        </p:sp>
        <p:sp>
          <p:nvSpPr>
            <p:cNvPr id="134" name="TextBox 133">
              <a:extLst>
                <a:ext uri="{FF2B5EF4-FFF2-40B4-BE49-F238E27FC236}">
                  <a16:creationId xmlns:a16="http://schemas.microsoft.com/office/drawing/2014/main" id="{68BCF6DD-E988-40B1-921C-82698C364F0E}"/>
                </a:ext>
              </a:extLst>
            </p:cNvPr>
            <p:cNvSpPr txBox="1"/>
            <p:nvPr/>
          </p:nvSpPr>
          <p:spPr>
            <a:xfrm>
              <a:off x="1462698" y="7021334"/>
              <a:ext cx="1231427" cy="261610"/>
            </a:xfrm>
            <a:prstGeom prst="rect">
              <a:avLst/>
            </a:prstGeom>
            <a:noFill/>
          </p:spPr>
          <p:txBody>
            <a:bodyPr wrap="none" rtlCol="0">
              <a:spAutoFit/>
            </a:bodyPr>
            <a:lstStyle/>
            <a:p>
              <a:pPr algn="ctr"/>
              <a:r>
                <a:rPr lang="en-US" sz="1050" dirty="0">
                  <a:solidFill>
                    <a:schemeClr val="tx1">
                      <a:lumMod val="75000"/>
                      <a:lumOff val="25000"/>
                    </a:schemeClr>
                  </a:solidFill>
                </a:rPr>
                <a:t>Decay length (nm)</a:t>
              </a:r>
            </a:p>
          </p:txBody>
        </p:sp>
        <p:sp>
          <p:nvSpPr>
            <p:cNvPr id="135" name="TextBox 134">
              <a:extLst>
                <a:ext uri="{FF2B5EF4-FFF2-40B4-BE49-F238E27FC236}">
                  <a16:creationId xmlns:a16="http://schemas.microsoft.com/office/drawing/2014/main" id="{3A20E77B-AD53-4727-A390-6D0DFF6C96E1}"/>
                </a:ext>
              </a:extLst>
            </p:cNvPr>
            <p:cNvSpPr txBox="1"/>
            <p:nvPr/>
          </p:nvSpPr>
          <p:spPr>
            <a:xfrm rot="16200000">
              <a:off x="26385" y="5353894"/>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nvGrpSpPr>
            <p:cNvPr id="136" name="Group 135">
              <a:extLst>
                <a:ext uri="{FF2B5EF4-FFF2-40B4-BE49-F238E27FC236}">
                  <a16:creationId xmlns:a16="http://schemas.microsoft.com/office/drawing/2014/main" id="{8C269449-DEF7-44AE-ADFD-0C804B089844}"/>
                </a:ext>
              </a:extLst>
            </p:cNvPr>
            <p:cNvGrpSpPr/>
            <p:nvPr/>
          </p:nvGrpSpPr>
          <p:grpSpPr>
            <a:xfrm>
              <a:off x="876704" y="6926189"/>
              <a:ext cx="2521948" cy="192286"/>
              <a:chOff x="4262267" y="3525781"/>
              <a:chExt cx="2521948" cy="192286"/>
            </a:xfrm>
          </p:grpSpPr>
          <p:sp>
            <p:nvSpPr>
              <p:cNvPr id="147" name="TextBox 146">
                <a:extLst>
                  <a:ext uri="{FF2B5EF4-FFF2-40B4-BE49-F238E27FC236}">
                    <a16:creationId xmlns:a16="http://schemas.microsoft.com/office/drawing/2014/main" id="{B9DB7517-F05E-429F-B0E1-713D453DB45E}"/>
                  </a:ext>
                </a:extLst>
              </p:cNvPr>
              <p:cNvSpPr txBox="1"/>
              <p:nvPr/>
            </p:nvSpPr>
            <p:spPr>
              <a:xfrm>
                <a:off x="4262267" y="3533401"/>
                <a:ext cx="261611" cy="184666"/>
              </a:xfrm>
              <a:prstGeom prst="rect">
                <a:avLst/>
              </a:prstGeom>
              <a:noFill/>
            </p:spPr>
            <p:txBody>
              <a:bodyPr wrap="none" rtlCol="0">
                <a:spAutoFit/>
              </a:bodyPr>
              <a:lstStyle/>
              <a:p>
                <a:pPr algn="ctr"/>
                <a:r>
                  <a:rPr lang="en-US" sz="600" dirty="0">
                    <a:solidFill>
                      <a:schemeClr val="tx1">
                        <a:lumMod val="75000"/>
                        <a:lumOff val="25000"/>
                      </a:schemeClr>
                    </a:solidFill>
                  </a:rPr>
                  <a:t>20</a:t>
                </a:r>
              </a:p>
            </p:txBody>
          </p:sp>
          <p:sp>
            <p:nvSpPr>
              <p:cNvPr id="148" name="TextBox 147">
                <a:extLst>
                  <a:ext uri="{FF2B5EF4-FFF2-40B4-BE49-F238E27FC236}">
                    <a16:creationId xmlns:a16="http://schemas.microsoft.com/office/drawing/2014/main" id="{9F043F4F-6100-4309-BB5C-E6612961A7B5}"/>
                  </a:ext>
                </a:extLst>
              </p:cNvPr>
              <p:cNvSpPr txBox="1"/>
              <p:nvPr/>
            </p:nvSpPr>
            <p:spPr>
              <a:xfrm>
                <a:off x="4832787" y="3525781"/>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49" name="TextBox 148">
                <a:extLst>
                  <a:ext uri="{FF2B5EF4-FFF2-40B4-BE49-F238E27FC236}">
                    <a16:creationId xmlns:a16="http://schemas.microsoft.com/office/drawing/2014/main" id="{3608AA3A-5CF5-45A5-894D-C9CEE352F268}"/>
                  </a:ext>
                </a:extLst>
              </p:cNvPr>
              <p:cNvSpPr txBox="1"/>
              <p:nvPr/>
            </p:nvSpPr>
            <p:spPr>
              <a:xfrm>
                <a:off x="5372826"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50" name="TextBox 149">
                <a:extLst>
                  <a:ext uri="{FF2B5EF4-FFF2-40B4-BE49-F238E27FC236}">
                    <a16:creationId xmlns:a16="http://schemas.microsoft.com/office/drawing/2014/main" id="{A679FC12-234B-41CE-9571-E1BD2196CD3A}"/>
                  </a:ext>
                </a:extLst>
              </p:cNvPr>
              <p:cNvSpPr txBox="1"/>
              <p:nvPr/>
            </p:nvSpPr>
            <p:spPr>
              <a:xfrm>
                <a:off x="5920858"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51" name="TextBox 150">
                <a:extLst>
                  <a:ext uri="{FF2B5EF4-FFF2-40B4-BE49-F238E27FC236}">
                    <a16:creationId xmlns:a16="http://schemas.microsoft.com/office/drawing/2014/main" id="{D8E80DEC-6504-497F-B0F2-0C2BB68A26D7}"/>
                  </a:ext>
                </a:extLst>
              </p:cNvPr>
              <p:cNvSpPr txBox="1"/>
              <p:nvPr/>
            </p:nvSpPr>
            <p:spPr>
              <a:xfrm>
                <a:off x="6484132"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grpSp>
          <p:nvGrpSpPr>
            <p:cNvPr id="137" name="Group 136">
              <a:extLst>
                <a:ext uri="{FF2B5EF4-FFF2-40B4-BE49-F238E27FC236}">
                  <a16:creationId xmlns:a16="http://schemas.microsoft.com/office/drawing/2014/main" id="{40FE082B-39F4-4AD2-8E7D-728166AD2F47}"/>
                </a:ext>
              </a:extLst>
            </p:cNvPr>
            <p:cNvGrpSpPr/>
            <p:nvPr/>
          </p:nvGrpSpPr>
          <p:grpSpPr>
            <a:xfrm>
              <a:off x="633751" y="4104705"/>
              <a:ext cx="184667" cy="2765722"/>
              <a:chOff x="597175" y="680682"/>
              <a:chExt cx="184667" cy="2765722"/>
            </a:xfrm>
          </p:grpSpPr>
          <p:sp>
            <p:nvSpPr>
              <p:cNvPr id="141" name="TextBox 140">
                <a:extLst>
                  <a:ext uri="{FF2B5EF4-FFF2-40B4-BE49-F238E27FC236}">
                    <a16:creationId xmlns:a16="http://schemas.microsoft.com/office/drawing/2014/main" id="{51C9C69E-4138-4EE0-B36E-49F26947F048}"/>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42" name="TextBox 141">
                <a:extLst>
                  <a:ext uri="{FF2B5EF4-FFF2-40B4-BE49-F238E27FC236}">
                    <a16:creationId xmlns:a16="http://schemas.microsoft.com/office/drawing/2014/main" id="{0451FA43-6250-4458-BB3F-82881C3A952A}"/>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43" name="TextBox 142">
                <a:extLst>
                  <a:ext uri="{FF2B5EF4-FFF2-40B4-BE49-F238E27FC236}">
                    <a16:creationId xmlns:a16="http://schemas.microsoft.com/office/drawing/2014/main" id="{153DFCC1-560B-4CDE-93F6-9F0DD7EC2D78}"/>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44" name="TextBox 143">
                <a:extLst>
                  <a:ext uri="{FF2B5EF4-FFF2-40B4-BE49-F238E27FC236}">
                    <a16:creationId xmlns:a16="http://schemas.microsoft.com/office/drawing/2014/main" id="{D471A68E-9A34-473E-9F7F-E4F6DC9D4A26}"/>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45" name="TextBox 144">
                <a:extLst>
                  <a:ext uri="{FF2B5EF4-FFF2-40B4-BE49-F238E27FC236}">
                    <a16:creationId xmlns:a16="http://schemas.microsoft.com/office/drawing/2014/main" id="{48509EA3-936F-407C-892E-D4AA150D9EC5}"/>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46" name="TextBox 145">
                <a:extLst>
                  <a:ext uri="{FF2B5EF4-FFF2-40B4-BE49-F238E27FC236}">
                    <a16:creationId xmlns:a16="http://schemas.microsoft.com/office/drawing/2014/main" id="{FE20F3FD-2C64-490F-ABAB-52A9954187E9}"/>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38" name="TextBox 137">
              <a:extLst>
                <a:ext uri="{FF2B5EF4-FFF2-40B4-BE49-F238E27FC236}">
                  <a16:creationId xmlns:a16="http://schemas.microsoft.com/office/drawing/2014/main" id="{F5D34F4B-1FD1-415B-ADEC-621FA64E2BAF}"/>
                </a:ext>
              </a:extLst>
            </p:cNvPr>
            <p:cNvSpPr txBox="1"/>
            <p:nvPr/>
          </p:nvSpPr>
          <p:spPr>
            <a:xfrm>
              <a:off x="2941719" y="6453966"/>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39" name="TextBox 138">
              <a:extLst>
                <a:ext uri="{FF2B5EF4-FFF2-40B4-BE49-F238E27FC236}">
                  <a16:creationId xmlns:a16="http://schemas.microsoft.com/office/drawing/2014/main" id="{7D1E0822-8AE8-4D71-AF7A-16B124E61B97}"/>
                </a:ext>
              </a:extLst>
            </p:cNvPr>
            <p:cNvSpPr txBox="1"/>
            <p:nvPr/>
          </p:nvSpPr>
          <p:spPr>
            <a:xfrm>
              <a:off x="2943322"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40" name="TextBox 139">
              <a:extLst>
                <a:ext uri="{FF2B5EF4-FFF2-40B4-BE49-F238E27FC236}">
                  <a16:creationId xmlns:a16="http://schemas.microsoft.com/office/drawing/2014/main" id="{524F9C0A-895A-4366-B1C1-C22A211DFE51}"/>
                </a:ext>
              </a:extLst>
            </p:cNvPr>
            <p:cNvSpPr txBox="1"/>
            <p:nvPr/>
          </p:nvSpPr>
          <p:spPr>
            <a:xfrm>
              <a:off x="1276937"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grpSp>
        <p:nvGrpSpPr>
          <p:cNvPr id="183" name="Group 182">
            <a:extLst>
              <a:ext uri="{FF2B5EF4-FFF2-40B4-BE49-F238E27FC236}">
                <a16:creationId xmlns:a16="http://schemas.microsoft.com/office/drawing/2014/main" id="{546D4A8E-B457-4711-A5ED-8199C40DC806}"/>
              </a:ext>
            </a:extLst>
          </p:cNvPr>
          <p:cNvGrpSpPr/>
          <p:nvPr/>
        </p:nvGrpSpPr>
        <p:grpSpPr>
          <a:xfrm>
            <a:off x="3752898" y="1825702"/>
            <a:ext cx="3263598" cy="3613602"/>
            <a:chOff x="3752898" y="272704"/>
            <a:chExt cx="3263598" cy="3613602"/>
          </a:xfrm>
        </p:grpSpPr>
        <p:pic>
          <p:nvPicPr>
            <p:cNvPr id="184" name="Picture 183">
              <a:extLst>
                <a:ext uri="{FF2B5EF4-FFF2-40B4-BE49-F238E27FC236}">
                  <a16:creationId xmlns:a16="http://schemas.microsoft.com/office/drawing/2014/main" id="{C748B540-77EF-4200-B0D5-A688288599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2898" y="504655"/>
              <a:ext cx="3263598" cy="3381651"/>
            </a:xfrm>
            <a:prstGeom prst="rect">
              <a:avLst/>
            </a:prstGeom>
          </p:spPr>
        </p:pic>
        <p:sp>
          <p:nvSpPr>
            <p:cNvPr id="185" name="TextBox 184">
              <a:extLst>
                <a:ext uri="{FF2B5EF4-FFF2-40B4-BE49-F238E27FC236}">
                  <a16:creationId xmlns:a16="http://schemas.microsoft.com/office/drawing/2014/main" id="{C2C5BAC3-031B-4014-B0DC-EBB56448E97B}"/>
                </a:ext>
              </a:extLst>
            </p:cNvPr>
            <p:cNvSpPr txBox="1"/>
            <p:nvPr/>
          </p:nvSpPr>
          <p:spPr>
            <a:xfrm>
              <a:off x="5008832" y="337541"/>
              <a:ext cx="870752"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grpSp>
          <p:nvGrpSpPr>
            <p:cNvPr id="186" name="Group 185">
              <a:extLst>
                <a:ext uri="{FF2B5EF4-FFF2-40B4-BE49-F238E27FC236}">
                  <a16:creationId xmlns:a16="http://schemas.microsoft.com/office/drawing/2014/main" id="{7A69ECAB-436C-48FC-8E3D-E0CAECED7DDC}"/>
                </a:ext>
              </a:extLst>
            </p:cNvPr>
            <p:cNvGrpSpPr/>
            <p:nvPr/>
          </p:nvGrpSpPr>
          <p:grpSpPr>
            <a:xfrm>
              <a:off x="4094798" y="3275516"/>
              <a:ext cx="418704" cy="184666"/>
              <a:chOff x="728659" y="3318380"/>
              <a:chExt cx="418704" cy="184666"/>
            </a:xfrm>
          </p:grpSpPr>
          <p:sp>
            <p:nvSpPr>
              <p:cNvPr id="206" name="TextBox 205">
                <a:extLst>
                  <a:ext uri="{FF2B5EF4-FFF2-40B4-BE49-F238E27FC236}">
                    <a16:creationId xmlns:a16="http://schemas.microsoft.com/office/drawing/2014/main" id="{3A01DFC6-86FF-4055-8EF2-77327308A8CD}"/>
                  </a:ext>
                </a:extLst>
              </p:cNvPr>
              <p:cNvSpPr txBox="1"/>
              <p:nvPr/>
            </p:nvSpPr>
            <p:spPr>
              <a:xfrm>
                <a:off x="728659" y="3318380"/>
                <a:ext cx="418704" cy="184666"/>
              </a:xfrm>
              <a:prstGeom prst="rect">
                <a:avLst/>
              </a:prstGeom>
              <a:noFill/>
            </p:spPr>
            <p:txBody>
              <a:bodyPr wrap="none" rtlCol="0">
                <a:spAutoFit/>
              </a:bodyPr>
              <a:lstStyle/>
              <a:p>
                <a:pPr algn="ctr"/>
                <a:r>
                  <a:rPr lang="en-US" sz="600" dirty="0">
                    <a:solidFill>
                      <a:schemeClr val="tx1">
                        <a:lumMod val="75000"/>
                        <a:lumOff val="25000"/>
                      </a:schemeClr>
                    </a:solidFill>
                  </a:rPr>
                  <a:t>500 nm</a:t>
                </a:r>
              </a:p>
            </p:txBody>
          </p:sp>
          <p:cxnSp>
            <p:nvCxnSpPr>
              <p:cNvPr id="207" name="Straight Connector 206">
                <a:extLst>
                  <a:ext uri="{FF2B5EF4-FFF2-40B4-BE49-F238E27FC236}">
                    <a16:creationId xmlns:a16="http://schemas.microsoft.com/office/drawing/2014/main" id="{C152A45A-105F-4EF4-B9F6-1A0E957CC3C0}"/>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TextBox 186">
              <a:extLst>
                <a:ext uri="{FF2B5EF4-FFF2-40B4-BE49-F238E27FC236}">
                  <a16:creationId xmlns:a16="http://schemas.microsoft.com/office/drawing/2014/main" id="{37DDAB75-1C40-4E38-9399-BB4EF9314C2A}"/>
                </a:ext>
              </a:extLst>
            </p:cNvPr>
            <p:cNvSpPr txBox="1"/>
            <p:nvPr/>
          </p:nvSpPr>
          <p:spPr>
            <a:xfrm>
              <a:off x="3863386" y="272704"/>
              <a:ext cx="268022" cy="276999"/>
            </a:xfrm>
            <a:prstGeom prst="rect">
              <a:avLst/>
            </a:prstGeom>
            <a:noFill/>
          </p:spPr>
          <p:txBody>
            <a:bodyPr wrap="none" rtlCol="0">
              <a:spAutoFit/>
            </a:bodyPr>
            <a:lstStyle/>
            <a:p>
              <a:r>
                <a:rPr lang="en-US" sz="1200" dirty="0">
                  <a:solidFill>
                    <a:schemeClr val="tx1">
                      <a:lumMod val="75000"/>
                      <a:lumOff val="25000"/>
                    </a:schemeClr>
                  </a:solidFill>
                </a:rPr>
                <a:t>B</a:t>
              </a:r>
            </a:p>
          </p:txBody>
        </p:sp>
        <p:grpSp>
          <p:nvGrpSpPr>
            <p:cNvPr id="188" name="Group 187">
              <a:extLst>
                <a:ext uri="{FF2B5EF4-FFF2-40B4-BE49-F238E27FC236}">
                  <a16:creationId xmlns:a16="http://schemas.microsoft.com/office/drawing/2014/main" id="{1168AB3B-9BA9-4B89-924C-A2B405DD328C}"/>
                </a:ext>
              </a:extLst>
            </p:cNvPr>
            <p:cNvGrpSpPr/>
            <p:nvPr/>
          </p:nvGrpSpPr>
          <p:grpSpPr>
            <a:xfrm>
              <a:off x="4254647" y="3460057"/>
              <a:ext cx="2521948" cy="184666"/>
              <a:chOff x="4254647" y="3502921"/>
              <a:chExt cx="2521948" cy="184666"/>
            </a:xfrm>
          </p:grpSpPr>
          <p:sp>
            <p:nvSpPr>
              <p:cNvPr id="201" name="TextBox 200">
                <a:extLst>
                  <a:ext uri="{FF2B5EF4-FFF2-40B4-BE49-F238E27FC236}">
                    <a16:creationId xmlns:a16="http://schemas.microsoft.com/office/drawing/2014/main" id="{9C52E49B-2EB3-476B-99B1-90FD552BFAB8}"/>
                  </a:ext>
                </a:extLst>
              </p:cNvPr>
              <p:cNvSpPr txBox="1"/>
              <p:nvPr/>
            </p:nvSpPr>
            <p:spPr>
              <a:xfrm>
                <a:off x="4254647" y="3502921"/>
                <a:ext cx="261611" cy="184666"/>
              </a:xfrm>
              <a:prstGeom prst="rect">
                <a:avLst/>
              </a:prstGeom>
              <a:noFill/>
            </p:spPr>
            <p:txBody>
              <a:bodyPr wrap="none" rtlCol="0">
                <a:spAutoFit/>
              </a:bodyPr>
              <a:lstStyle/>
              <a:p>
                <a:pPr algn="ctr"/>
                <a:r>
                  <a:rPr lang="en-US" sz="600" dirty="0">
                    <a:solidFill>
                      <a:schemeClr val="tx1">
                        <a:lumMod val="75000"/>
                        <a:lumOff val="25000"/>
                      </a:schemeClr>
                    </a:solidFill>
                  </a:rPr>
                  <a:t>20</a:t>
                </a:r>
              </a:p>
            </p:txBody>
          </p:sp>
          <p:sp>
            <p:nvSpPr>
              <p:cNvPr id="202" name="TextBox 201">
                <a:extLst>
                  <a:ext uri="{FF2B5EF4-FFF2-40B4-BE49-F238E27FC236}">
                    <a16:creationId xmlns:a16="http://schemas.microsoft.com/office/drawing/2014/main" id="{4D56D44A-379A-434F-A609-FB6C017548C6}"/>
                  </a:ext>
                </a:extLst>
              </p:cNvPr>
              <p:cNvSpPr txBox="1"/>
              <p:nvPr/>
            </p:nvSpPr>
            <p:spPr>
              <a:xfrm>
                <a:off x="4832787" y="3502921"/>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203" name="TextBox 202">
                <a:extLst>
                  <a:ext uri="{FF2B5EF4-FFF2-40B4-BE49-F238E27FC236}">
                    <a16:creationId xmlns:a16="http://schemas.microsoft.com/office/drawing/2014/main" id="{FEB9FF64-CABF-4B3A-B467-F80606B73F66}"/>
                  </a:ext>
                </a:extLst>
              </p:cNvPr>
              <p:cNvSpPr txBox="1"/>
              <p:nvPr/>
            </p:nvSpPr>
            <p:spPr>
              <a:xfrm>
                <a:off x="5365206" y="350292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204" name="TextBox 203">
                <a:extLst>
                  <a:ext uri="{FF2B5EF4-FFF2-40B4-BE49-F238E27FC236}">
                    <a16:creationId xmlns:a16="http://schemas.microsoft.com/office/drawing/2014/main" id="{8EA35C29-5953-44C4-84B8-A8622B9705B6}"/>
                  </a:ext>
                </a:extLst>
              </p:cNvPr>
              <p:cNvSpPr txBox="1"/>
              <p:nvPr/>
            </p:nvSpPr>
            <p:spPr>
              <a:xfrm>
                <a:off x="5913238" y="350292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205" name="TextBox 204">
                <a:extLst>
                  <a:ext uri="{FF2B5EF4-FFF2-40B4-BE49-F238E27FC236}">
                    <a16:creationId xmlns:a16="http://schemas.microsoft.com/office/drawing/2014/main" id="{0868EF2D-EF41-4EC8-BCAC-F8092EB0A2D6}"/>
                  </a:ext>
                </a:extLst>
              </p:cNvPr>
              <p:cNvSpPr txBox="1"/>
              <p:nvPr/>
            </p:nvSpPr>
            <p:spPr>
              <a:xfrm>
                <a:off x="6476512" y="350292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89" name="TextBox 188">
              <a:extLst>
                <a:ext uri="{FF2B5EF4-FFF2-40B4-BE49-F238E27FC236}">
                  <a16:creationId xmlns:a16="http://schemas.microsoft.com/office/drawing/2014/main" id="{37F69B43-BC7A-4509-8DD8-B9A5DE1500BE}"/>
                </a:ext>
              </a:extLst>
            </p:cNvPr>
            <p:cNvSpPr txBox="1"/>
            <p:nvPr/>
          </p:nvSpPr>
          <p:spPr>
            <a:xfrm>
              <a:off x="6316900" y="2987079"/>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90" name="TextBox 189">
              <a:extLst>
                <a:ext uri="{FF2B5EF4-FFF2-40B4-BE49-F238E27FC236}">
                  <a16:creationId xmlns:a16="http://schemas.microsoft.com/office/drawing/2014/main" id="{8E8F3D7F-594E-47B9-B50B-ED4ABCC3AB98}"/>
                </a:ext>
              </a:extLst>
            </p:cNvPr>
            <p:cNvSpPr txBox="1"/>
            <p:nvPr/>
          </p:nvSpPr>
          <p:spPr>
            <a:xfrm>
              <a:off x="6318503" y="1530189"/>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91" name="TextBox 190">
              <a:extLst>
                <a:ext uri="{FF2B5EF4-FFF2-40B4-BE49-F238E27FC236}">
                  <a16:creationId xmlns:a16="http://schemas.microsoft.com/office/drawing/2014/main" id="{9749DA4A-13F9-4BF3-AB09-A8286A18B2A7}"/>
                </a:ext>
              </a:extLst>
            </p:cNvPr>
            <p:cNvSpPr txBox="1"/>
            <p:nvPr/>
          </p:nvSpPr>
          <p:spPr>
            <a:xfrm>
              <a:off x="4657198" y="1534287"/>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nvGrpSpPr>
            <p:cNvPr id="192" name="Group 191">
              <a:extLst>
                <a:ext uri="{FF2B5EF4-FFF2-40B4-BE49-F238E27FC236}">
                  <a16:creationId xmlns:a16="http://schemas.microsoft.com/office/drawing/2014/main" id="{231A8E4A-2D6D-40CC-A83F-345E2A3591C5}"/>
                </a:ext>
              </a:extLst>
            </p:cNvPr>
            <p:cNvGrpSpPr/>
            <p:nvPr/>
          </p:nvGrpSpPr>
          <p:grpSpPr>
            <a:xfrm>
              <a:off x="3978644" y="660721"/>
              <a:ext cx="184667" cy="2765722"/>
              <a:chOff x="597175" y="680682"/>
              <a:chExt cx="184667" cy="2765722"/>
            </a:xfrm>
          </p:grpSpPr>
          <p:sp>
            <p:nvSpPr>
              <p:cNvPr id="195" name="TextBox 194">
                <a:extLst>
                  <a:ext uri="{FF2B5EF4-FFF2-40B4-BE49-F238E27FC236}">
                    <a16:creationId xmlns:a16="http://schemas.microsoft.com/office/drawing/2014/main" id="{8CD9BB3C-22AA-4BAB-972E-76D301720C0B}"/>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96" name="TextBox 195">
                <a:extLst>
                  <a:ext uri="{FF2B5EF4-FFF2-40B4-BE49-F238E27FC236}">
                    <a16:creationId xmlns:a16="http://schemas.microsoft.com/office/drawing/2014/main" id="{D7422CA2-7DB0-4B54-978F-E1B2CED7A8D4}"/>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97" name="TextBox 196">
                <a:extLst>
                  <a:ext uri="{FF2B5EF4-FFF2-40B4-BE49-F238E27FC236}">
                    <a16:creationId xmlns:a16="http://schemas.microsoft.com/office/drawing/2014/main" id="{6277C3C6-468C-416C-A7F4-544A1A0AB4D4}"/>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98" name="TextBox 197">
                <a:extLst>
                  <a:ext uri="{FF2B5EF4-FFF2-40B4-BE49-F238E27FC236}">
                    <a16:creationId xmlns:a16="http://schemas.microsoft.com/office/drawing/2014/main" id="{B8703334-EA0A-4FE5-B8F3-3BCDEDA606E1}"/>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99" name="TextBox 198">
                <a:extLst>
                  <a:ext uri="{FF2B5EF4-FFF2-40B4-BE49-F238E27FC236}">
                    <a16:creationId xmlns:a16="http://schemas.microsoft.com/office/drawing/2014/main" id="{9F4DC48C-8C0B-438A-80D5-50FA1CD31587}"/>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200" name="TextBox 199">
                <a:extLst>
                  <a:ext uri="{FF2B5EF4-FFF2-40B4-BE49-F238E27FC236}">
                    <a16:creationId xmlns:a16="http://schemas.microsoft.com/office/drawing/2014/main" id="{3B15E8F5-E685-45D3-A36C-9A5B0EF6C8F6}"/>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93" name="TextBox 192">
              <a:extLst>
                <a:ext uri="{FF2B5EF4-FFF2-40B4-BE49-F238E27FC236}">
                  <a16:creationId xmlns:a16="http://schemas.microsoft.com/office/drawing/2014/main" id="{42684259-42CF-46C5-BC27-6313463EE708}"/>
                </a:ext>
              </a:extLst>
            </p:cNvPr>
            <p:cNvSpPr txBox="1"/>
            <p:nvPr/>
          </p:nvSpPr>
          <p:spPr>
            <a:xfrm>
              <a:off x="4828494" y="3541612"/>
              <a:ext cx="1231427" cy="261610"/>
            </a:xfrm>
            <a:prstGeom prst="rect">
              <a:avLst/>
            </a:prstGeom>
            <a:noFill/>
          </p:spPr>
          <p:txBody>
            <a:bodyPr wrap="none" rtlCol="0">
              <a:spAutoFit/>
            </a:bodyPr>
            <a:lstStyle/>
            <a:p>
              <a:pPr algn="ctr"/>
              <a:r>
                <a:rPr lang="en-US" sz="1050" dirty="0">
                  <a:solidFill>
                    <a:schemeClr val="tx1">
                      <a:lumMod val="75000"/>
                      <a:lumOff val="25000"/>
                    </a:schemeClr>
                  </a:solidFill>
                </a:rPr>
                <a:t>Decay length (nm)</a:t>
              </a:r>
            </a:p>
          </p:txBody>
        </p:sp>
        <p:sp>
          <p:nvSpPr>
            <p:cNvPr id="194" name="TextBox 193">
              <a:extLst>
                <a:ext uri="{FF2B5EF4-FFF2-40B4-BE49-F238E27FC236}">
                  <a16:creationId xmlns:a16="http://schemas.microsoft.com/office/drawing/2014/main" id="{367C67E5-64F4-429B-95FA-05BEDA6F1EB6}"/>
                </a:ext>
              </a:extLst>
            </p:cNvPr>
            <p:cNvSpPr txBox="1"/>
            <p:nvPr/>
          </p:nvSpPr>
          <p:spPr>
            <a:xfrm rot="16200000">
              <a:off x="3384616" y="1902470"/>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sp>
        <p:nvSpPr>
          <p:cNvPr id="3" name="TextBox 2">
            <a:extLst>
              <a:ext uri="{FF2B5EF4-FFF2-40B4-BE49-F238E27FC236}">
                <a16:creationId xmlns:a16="http://schemas.microsoft.com/office/drawing/2014/main" id="{642F82E9-88DC-4731-B15D-04B6F06D68A8}"/>
              </a:ext>
            </a:extLst>
          </p:cNvPr>
          <p:cNvSpPr txBox="1"/>
          <p:nvPr/>
        </p:nvSpPr>
        <p:spPr>
          <a:xfrm>
            <a:off x="20759" y="-3090"/>
            <a:ext cx="684355" cy="276999"/>
          </a:xfrm>
          <a:prstGeom prst="rect">
            <a:avLst/>
          </a:prstGeom>
          <a:noFill/>
        </p:spPr>
        <p:txBody>
          <a:bodyPr wrap="none" rtlCol="1">
            <a:spAutoFit/>
          </a:bodyPr>
          <a:lstStyle/>
          <a:p>
            <a:pPr rtl="0"/>
            <a:r>
              <a:rPr lang="en-US" sz="1200" dirty="0"/>
              <a:t>Figure 2</a:t>
            </a:r>
            <a:endParaRPr lang="he-IL" sz="1200" dirty="0"/>
          </a:p>
        </p:txBody>
      </p:sp>
      <p:sp>
        <p:nvSpPr>
          <p:cNvPr id="2" name="Rectangle 1"/>
          <p:cNvSpPr/>
          <p:nvPr/>
        </p:nvSpPr>
        <p:spPr>
          <a:xfrm>
            <a:off x="647608" y="45487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8" name="Rectangle 107"/>
          <p:cNvSpPr/>
          <p:nvPr/>
        </p:nvSpPr>
        <p:spPr>
          <a:xfrm>
            <a:off x="4010052" y="45487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8" name="Rectangle 207"/>
          <p:cNvSpPr/>
          <p:nvPr/>
        </p:nvSpPr>
        <p:spPr>
          <a:xfrm>
            <a:off x="647608" y="80158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9" name="Rectangle 208"/>
          <p:cNvSpPr/>
          <p:nvPr/>
        </p:nvSpPr>
        <p:spPr>
          <a:xfrm>
            <a:off x="4010052" y="80158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4" name="Group 3"/>
          <p:cNvGrpSpPr/>
          <p:nvPr/>
        </p:nvGrpSpPr>
        <p:grpSpPr>
          <a:xfrm>
            <a:off x="3760391" y="5238781"/>
            <a:ext cx="3217072" cy="3665329"/>
            <a:chOff x="3760391" y="5238781"/>
            <a:chExt cx="3217072" cy="3665329"/>
          </a:xfrm>
        </p:grpSpPr>
        <p:grpSp>
          <p:nvGrpSpPr>
            <p:cNvPr id="158" name="Group 157">
              <a:extLst>
                <a:ext uri="{FF2B5EF4-FFF2-40B4-BE49-F238E27FC236}">
                  <a16:creationId xmlns:a16="http://schemas.microsoft.com/office/drawing/2014/main" id="{46EAAAD2-AA46-4373-A63B-5B730C4037A3}"/>
                </a:ext>
              </a:extLst>
            </p:cNvPr>
            <p:cNvGrpSpPr/>
            <p:nvPr/>
          </p:nvGrpSpPr>
          <p:grpSpPr>
            <a:xfrm>
              <a:off x="3778171" y="5238781"/>
              <a:ext cx="3199292" cy="3665329"/>
              <a:chOff x="3776498" y="3685783"/>
              <a:chExt cx="3263598" cy="3665329"/>
            </a:xfrm>
          </p:grpSpPr>
          <p:pic>
            <p:nvPicPr>
              <p:cNvPr id="159" name="Picture 158">
                <a:extLst>
                  <a:ext uri="{FF2B5EF4-FFF2-40B4-BE49-F238E27FC236}">
                    <a16:creationId xmlns:a16="http://schemas.microsoft.com/office/drawing/2014/main" id="{99EA7D80-E77D-4CE5-9AEC-8009BCEDF3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6498" y="3969461"/>
                <a:ext cx="3263598" cy="3381651"/>
              </a:xfrm>
              <a:prstGeom prst="rect">
                <a:avLst/>
              </a:prstGeom>
            </p:spPr>
          </p:pic>
          <p:sp>
            <p:nvSpPr>
              <p:cNvPr id="160" name="TextBox 159">
                <a:extLst>
                  <a:ext uri="{FF2B5EF4-FFF2-40B4-BE49-F238E27FC236}">
                    <a16:creationId xmlns:a16="http://schemas.microsoft.com/office/drawing/2014/main" id="{BAE45F9A-1A1F-43AA-9037-CA1ED170C8DC}"/>
                  </a:ext>
                </a:extLst>
              </p:cNvPr>
              <p:cNvSpPr txBox="1"/>
              <p:nvPr/>
            </p:nvSpPr>
            <p:spPr>
              <a:xfrm>
                <a:off x="4482985" y="3814716"/>
                <a:ext cx="1922450"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 profile</a:t>
                </a:r>
              </a:p>
            </p:txBody>
          </p:sp>
          <p:grpSp>
            <p:nvGrpSpPr>
              <p:cNvPr id="161" name="Group 160">
                <a:extLst>
                  <a:ext uri="{FF2B5EF4-FFF2-40B4-BE49-F238E27FC236}">
                    <a16:creationId xmlns:a16="http://schemas.microsoft.com/office/drawing/2014/main" id="{21617913-62A8-4845-B18F-A289A6753108}"/>
                  </a:ext>
                </a:extLst>
              </p:cNvPr>
              <p:cNvGrpSpPr/>
              <p:nvPr/>
            </p:nvGrpSpPr>
            <p:grpSpPr>
              <a:xfrm>
                <a:off x="4086354" y="6722777"/>
                <a:ext cx="418705" cy="184666"/>
                <a:chOff x="728659" y="3318380"/>
                <a:chExt cx="418705" cy="184666"/>
              </a:xfrm>
            </p:grpSpPr>
            <p:sp>
              <p:nvSpPr>
                <p:cNvPr id="181" name="TextBox 180">
                  <a:extLst>
                    <a:ext uri="{FF2B5EF4-FFF2-40B4-BE49-F238E27FC236}">
                      <a16:creationId xmlns:a16="http://schemas.microsoft.com/office/drawing/2014/main" id="{D28F3B8C-5E01-4437-AC4D-7145EB1027AD}"/>
                    </a:ext>
                  </a:extLst>
                </p:cNvPr>
                <p:cNvSpPr txBox="1"/>
                <p:nvPr/>
              </p:nvSpPr>
              <p:spPr>
                <a:xfrm>
                  <a:off x="728659" y="3318380"/>
                  <a:ext cx="418705" cy="184666"/>
                </a:xfrm>
                <a:prstGeom prst="rect">
                  <a:avLst/>
                </a:prstGeom>
                <a:noFill/>
              </p:spPr>
              <p:txBody>
                <a:bodyPr wrap="none" rtlCol="0">
                  <a:spAutoFit/>
                </a:bodyPr>
                <a:lstStyle/>
                <a:p>
                  <a:pPr algn="ctr"/>
                  <a:r>
                    <a:rPr lang="en-US" sz="600" dirty="0">
                      <a:solidFill>
                        <a:schemeClr val="tx1">
                          <a:lumMod val="75000"/>
                          <a:lumOff val="25000"/>
                        </a:schemeClr>
                      </a:solidFill>
                    </a:rPr>
                    <a:t>250 nm</a:t>
                  </a:r>
                </a:p>
              </p:txBody>
            </p:sp>
            <p:cxnSp>
              <p:nvCxnSpPr>
                <p:cNvPr id="182" name="Straight Connector 181">
                  <a:extLst>
                    <a:ext uri="{FF2B5EF4-FFF2-40B4-BE49-F238E27FC236}">
                      <a16:creationId xmlns:a16="http://schemas.microsoft.com/office/drawing/2014/main" id="{E28A722D-CC9D-4801-84BF-2B83C4A67EF7}"/>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TextBox 161">
                <a:extLst>
                  <a:ext uri="{FF2B5EF4-FFF2-40B4-BE49-F238E27FC236}">
                    <a16:creationId xmlns:a16="http://schemas.microsoft.com/office/drawing/2014/main" id="{A425AB82-36E2-4831-9585-E209B8B0D62E}"/>
                  </a:ext>
                </a:extLst>
              </p:cNvPr>
              <p:cNvSpPr txBox="1"/>
              <p:nvPr/>
            </p:nvSpPr>
            <p:spPr>
              <a:xfrm>
                <a:off x="3863386" y="3685783"/>
                <a:ext cx="279244" cy="276999"/>
              </a:xfrm>
              <a:prstGeom prst="rect">
                <a:avLst/>
              </a:prstGeom>
              <a:noFill/>
            </p:spPr>
            <p:txBody>
              <a:bodyPr wrap="none" rtlCol="0">
                <a:spAutoFit/>
              </a:bodyPr>
              <a:lstStyle/>
              <a:p>
                <a:r>
                  <a:rPr lang="en-US" sz="1200" dirty="0">
                    <a:solidFill>
                      <a:schemeClr val="tx1">
                        <a:lumMod val="75000"/>
                        <a:lumOff val="25000"/>
                      </a:schemeClr>
                    </a:solidFill>
                  </a:rPr>
                  <a:t>D</a:t>
                </a:r>
              </a:p>
            </p:txBody>
          </p:sp>
          <p:sp>
            <p:nvSpPr>
              <p:cNvPr id="164" name="TextBox 163">
                <a:extLst>
                  <a:ext uri="{FF2B5EF4-FFF2-40B4-BE49-F238E27FC236}">
                    <a16:creationId xmlns:a16="http://schemas.microsoft.com/office/drawing/2014/main" id="{5690DFAE-0A30-41F8-86B9-0C23CFD3931E}"/>
                  </a:ext>
                </a:extLst>
              </p:cNvPr>
              <p:cNvSpPr txBox="1"/>
              <p:nvPr/>
            </p:nvSpPr>
            <p:spPr>
              <a:xfrm>
                <a:off x="4828494" y="7028954"/>
                <a:ext cx="1231427" cy="261610"/>
              </a:xfrm>
              <a:prstGeom prst="rect">
                <a:avLst/>
              </a:prstGeom>
              <a:noFill/>
            </p:spPr>
            <p:txBody>
              <a:bodyPr wrap="none" rtlCol="0">
                <a:spAutoFit/>
              </a:bodyPr>
              <a:lstStyle/>
              <a:p>
                <a:pPr algn="ctr"/>
                <a:r>
                  <a:rPr lang="en-US" sz="1050" dirty="0">
                    <a:solidFill>
                      <a:schemeClr val="tx1">
                        <a:lumMod val="75000"/>
                        <a:lumOff val="25000"/>
                      </a:schemeClr>
                    </a:solidFill>
                  </a:rPr>
                  <a:t>Decay length (nm)</a:t>
                </a:r>
              </a:p>
            </p:txBody>
          </p:sp>
          <p:sp>
            <p:nvSpPr>
              <p:cNvPr id="165" name="TextBox 164">
                <a:extLst>
                  <a:ext uri="{FF2B5EF4-FFF2-40B4-BE49-F238E27FC236}">
                    <a16:creationId xmlns:a16="http://schemas.microsoft.com/office/drawing/2014/main" id="{68F225FD-6B9B-4933-92D9-7B18C737B8E3}"/>
                  </a:ext>
                </a:extLst>
              </p:cNvPr>
              <p:cNvSpPr txBox="1"/>
              <p:nvPr/>
            </p:nvSpPr>
            <p:spPr>
              <a:xfrm>
                <a:off x="6316900" y="6461902"/>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66" name="TextBox 165">
                <a:extLst>
                  <a:ext uri="{FF2B5EF4-FFF2-40B4-BE49-F238E27FC236}">
                    <a16:creationId xmlns:a16="http://schemas.microsoft.com/office/drawing/2014/main" id="{91AE9864-9B36-4DBF-844F-53B61570748B}"/>
                  </a:ext>
                </a:extLst>
              </p:cNvPr>
              <p:cNvSpPr txBox="1"/>
              <p:nvPr/>
            </p:nvSpPr>
            <p:spPr>
              <a:xfrm>
                <a:off x="6318503"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67" name="TextBox 166">
                <a:extLst>
                  <a:ext uri="{FF2B5EF4-FFF2-40B4-BE49-F238E27FC236}">
                    <a16:creationId xmlns:a16="http://schemas.microsoft.com/office/drawing/2014/main" id="{6BE619DC-6A04-4CB6-9CBF-EBD6C574A6E1}"/>
                  </a:ext>
                </a:extLst>
              </p:cNvPr>
              <p:cNvSpPr txBox="1"/>
              <p:nvPr/>
            </p:nvSpPr>
            <p:spPr>
              <a:xfrm>
                <a:off x="4647038"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nvGrpSpPr>
              <p:cNvPr id="168" name="Group 167">
                <a:extLst>
                  <a:ext uri="{FF2B5EF4-FFF2-40B4-BE49-F238E27FC236}">
                    <a16:creationId xmlns:a16="http://schemas.microsoft.com/office/drawing/2014/main" id="{4D46340E-B20E-4DF6-AFB5-91C6EF071424}"/>
                  </a:ext>
                </a:extLst>
              </p:cNvPr>
              <p:cNvGrpSpPr/>
              <p:nvPr/>
            </p:nvGrpSpPr>
            <p:grpSpPr>
              <a:xfrm>
                <a:off x="4266443" y="6926189"/>
                <a:ext cx="2520424" cy="184666"/>
                <a:chOff x="4247027" y="3525781"/>
                <a:chExt cx="2520424" cy="184666"/>
              </a:xfrm>
            </p:grpSpPr>
            <p:sp>
              <p:nvSpPr>
                <p:cNvPr id="176" name="TextBox 175">
                  <a:extLst>
                    <a:ext uri="{FF2B5EF4-FFF2-40B4-BE49-F238E27FC236}">
                      <a16:creationId xmlns:a16="http://schemas.microsoft.com/office/drawing/2014/main" id="{061AD697-3389-4717-8463-F2C6D4926EBB}"/>
                    </a:ext>
                  </a:extLst>
                </p:cNvPr>
                <p:cNvSpPr txBox="1"/>
                <p:nvPr/>
              </p:nvSpPr>
              <p:spPr>
                <a:xfrm>
                  <a:off x="4247027" y="3525781"/>
                  <a:ext cx="261611" cy="184666"/>
                </a:xfrm>
                <a:prstGeom prst="rect">
                  <a:avLst/>
                </a:prstGeom>
                <a:noFill/>
              </p:spPr>
              <p:txBody>
                <a:bodyPr wrap="none" rtlCol="0">
                  <a:spAutoFit/>
                </a:bodyPr>
                <a:lstStyle/>
                <a:p>
                  <a:pPr algn="ctr"/>
                  <a:r>
                    <a:rPr lang="en-US" sz="600" dirty="0">
                      <a:solidFill>
                        <a:schemeClr val="tx1">
                          <a:lumMod val="75000"/>
                          <a:lumOff val="25000"/>
                        </a:schemeClr>
                      </a:solidFill>
                    </a:rPr>
                    <a:t>20</a:t>
                  </a:r>
                </a:p>
              </p:txBody>
            </p:sp>
            <p:sp>
              <p:nvSpPr>
                <p:cNvPr id="177" name="TextBox 176">
                  <a:extLst>
                    <a:ext uri="{FF2B5EF4-FFF2-40B4-BE49-F238E27FC236}">
                      <a16:creationId xmlns:a16="http://schemas.microsoft.com/office/drawing/2014/main" id="{21468E41-1CFB-4A9E-834B-5F3BE9ED8080}"/>
                    </a:ext>
                  </a:extLst>
                </p:cNvPr>
                <p:cNvSpPr txBox="1"/>
                <p:nvPr/>
              </p:nvSpPr>
              <p:spPr>
                <a:xfrm>
                  <a:off x="4832787" y="3525781"/>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78" name="TextBox 177">
                  <a:extLst>
                    <a:ext uri="{FF2B5EF4-FFF2-40B4-BE49-F238E27FC236}">
                      <a16:creationId xmlns:a16="http://schemas.microsoft.com/office/drawing/2014/main" id="{EE7D7C62-4692-4BEB-8B7A-81246734978C}"/>
                    </a:ext>
                  </a:extLst>
                </p:cNvPr>
                <p:cNvSpPr txBox="1"/>
                <p:nvPr/>
              </p:nvSpPr>
              <p:spPr>
                <a:xfrm>
                  <a:off x="5357586"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79" name="TextBox 178">
                  <a:extLst>
                    <a:ext uri="{FF2B5EF4-FFF2-40B4-BE49-F238E27FC236}">
                      <a16:creationId xmlns:a16="http://schemas.microsoft.com/office/drawing/2014/main" id="{0A0768D1-6FEB-4FE1-A1F6-12E48EAEAD92}"/>
                    </a:ext>
                  </a:extLst>
                </p:cNvPr>
                <p:cNvSpPr txBox="1"/>
                <p:nvPr/>
              </p:nvSpPr>
              <p:spPr>
                <a:xfrm>
                  <a:off x="5913238"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80" name="TextBox 179">
                  <a:extLst>
                    <a:ext uri="{FF2B5EF4-FFF2-40B4-BE49-F238E27FC236}">
                      <a16:creationId xmlns:a16="http://schemas.microsoft.com/office/drawing/2014/main" id="{A23B7000-7C5F-403F-9E08-7BBE81E5D368}"/>
                    </a:ext>
                  </a:extLst>
                </p:cNvPr>
                <p:cNvSpPr txBox="1"/>
                <p:nvPr/>
              </p:nvSpPr>
              <p:spPr>
                <a:xfrm>
                  <a:off x="6467368"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grpSp>
            <p:nvGrpSpPr>
              <p:cNvPr id="169" name="Group 168">
                <a:extLst>
                  <a:ext uri="{FF2B5EF4-FFF2-40B4-BE49-F238E27FC236}">
                    <a16:creationId xmlns:a16="http://schemas.microsoft.com/office/drawing/2014/main" id="{BD6E74B7-2C67-4FD5-9197-69C0F6F704D6}"/>
                  </a:ext>
                </a:extLst>
              </p:cNvPr>
              <p:cNvGrpSpPr/>
              <p:nvPr/>
            </p:nvGrpSpPr>
            <p:grpSpPr>
              <a:xfrm>
                <a:off x="3978645" y="4113826"/>
                <a:ext cx="184667" cy="2765722"/>
                <a:chOff x="597175" y="680682"/>
                <a:chExt cx="184667" cy="2765722"/>
              </a:xfrm>
            </p:grpSpPr>
            <p:sp>
              <p:nvSpPr>
                <p:cNvPr id="170" name="TextBox 169">
                  <a:extLst>
                    <a:ext uri="{FF2B5EF4-FFF2-40B4-BE49-F238E27FC236}">
                      <a16:creationId xmlns:a16="http://schemas.microsoft.com/office/drawing/2014/main" id="{A1C04E27-48F7-402D-B2A3-6C42D567A78B}"/>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71" name="TextBox 170">
                  <a:extLst>
                    <a:ext uri="{FF2B5EF4-FFF2-40B4-BE49-F238E27FC236}">
                      <a16:creationId xmlns:a16="http://schemas.microsoft.com/office/drawing/2014/main" id="{7E5AA7EC-3682-438A-8C9A-033B92CE0BF4}"/>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72" name="TextBox 171">
                  <a:extLst>
                    <a:ext uri="{FF2B5EF4-FFF2-40B4-BE49-F238E27FC236}">
                      <a16:creationId xmlns:a16="http://schemas.microsoft.com/office/drawing/2014/main" id="{29C1EDC2-62FB-46F2-9E21-5C4F15579D91}"/>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73" name="TextBox 172">
                  <a:extLst>
                    <a:ext uri="{FF2B5EF4-FFF2-40B4-BE49-F238E27FC236}">
                      <a16:creationId xmlns:a16="http://schemas.microsoft.com/office/drawing/2014/main" id="{F9DA0011-38CD-4583-96F3-082684629A7A}"/>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74" name="TextBox 173">
                  <a:extLst>
                    <a:ext uri="{FF2B5EF4-FFF2-40B4-BE49-F238E27FC236}">
                      <a16:creationId xmlns:a16="http://schemas.microsoft.com/office/drawing/2014/main" id="{3F868ACA-62C6-4764-9611-DAB9F66DF830}"/>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75" name="TextBox 174">
                  <a:extLst>
                    <a:ext uri="{FF2B5EF4-FFF2-40B4-BE49-F238E27FC236}">
                      <a16:creationId xmlns:a16="http://schemas.microsoft.com/office/drawing/2014/main" id="{FBF2A55B-B38C-4FCC-BBF6-E375D35B5494}"/>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grpSp>
        <p:sp>
          <p:nvSpPr>
            <p:cNvPr id="210" name="TextBox 209">
              <a:extLst>
                <a:ext uri="{FF2B5EF4-FFF2-40B4-BE49-F238E27FC236}">
                  <a16:creationId xmlns:a16="http://schemas.microsoft.com/office/drawing/2014/main" id="{3A20E77B-AD53-4727-A390-6D0DFF6C96E1}"/>
                </a:ext>
              </a:extLst>
            </p:cNvPr>
            <p:cNvSpPr txBox="1"/>
            <p:nvPr/>
          </p:nvSpPr>
          <p:spPr>
            <a:xfrm rot="16200000">
              <a:off x="3383044" y="6920694"/>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sp>
        <p:nvSpPr>
          <p:cNvPr id="211" name="Rectangle 210"/>
          <p:cNvSpPr/>
          <p:nvPr/>
        </p:nvSpPr>
        <p:spPr>
          <a:xfrm>
            <a:off x="4000218" y="8016442"/>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0939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5008B1-1B6F-4817-94D1-F1E5A0D8C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518" y="2024728"/>
            <a:ext cx="3305638" cy="3425212"/>
          </a:xfrm>
          <a:prstGeom prst="rect">
            <a:avLst/>
          </a:prstGeom>
        </p:spPr>
      </p:pic>
      <p:grpSp>
        <p:nvGrpSpPr>
          <p:cNvPr id="109" name="Group 108">
            <a:extLst>
              <a:ext uri="{FF2B5EF4-FFF2-40B4-BE49-F238E27FC236}">
                <a16:creationId xmlns:a16="http://schemas.microsoft.com/office/drawing/2014/main" id="{0D7FDDE9-671C-404C-9EA5-FBD98568E90F}"/>
              </a:ext>
            </a:extLst>
          </p:cNvPr>
          <p:cNvGrpSpPr/>
          <p:nvPr/>
        </p:nvGrpSpPr>
        <p:grpSpPr>
          <a:xfrm>
            <a:off x="233710" y="1823696"/>
            <a:ext cx="3409137" cy="3618491"/>
            <a:chOff x="233710" y="270698"/>
            <a:chExt cx="3409137" cy="3618491"/>
          </a:xfrm>
        </p:grpSpPr>
        <p:pic>
          <p:nvPicPr>
            <p:cNvPr id="110" name="Picture 109">
              <a:extLst>
                <a:ext uri="{FF2B5EF4-FFF2-40B4-BE49-F238E27FC236}">
                  <a16:creationId xmlns:a16="http://schemas.microsoft.com/office/drawing/2014/main" id="{34E00566-0319-47ED-A5E5-436C4E4B0D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249" y="507538"/>
              <a:ext cx="3263598" cy="3381651"/>
            </a:xfrm>
            <a:prstGeom prst="rect">
              <a:avLst/>
            </a:prstGeom>
          </p:spPr>
        </p:pic>
        <p:sp>
          <p:nvSpPr>
            <p:cNvPr id="111" name="TextBox 110">
              <a:extLst>
                <a:ext uri="{FF2B5EF4-FFF2-40B4-BE49-F238E27FC236}">
                  <a16:creationId xmlns:a16="http://schemas.microsoft.com/office/drawing/2014/main" id="{27248A6F-3BD9-40B1-B95F-F92A42BBDF89}"/>
                </a:ext>
              </a:extLst>
            </p:cNvPr>
            <p:cNvSpPr txBox="1"/>
            <p:nvPr/>
          </p:nvSpPr>
          <p:spPr>
            <a:xfrm>
              <a:off x="1542098" y="337541"/>
              <a:ext cx="1099725" cy="276999"/>
            </a:xfrm>
            <a:prstGeom prst="rect">
              <a:avLst/>
            </a:prstGeom>
            <a:noFill/>
          </p:spPr>
          <p:txBody>
            <a:bodyPr wrap="none" rtlCol="0">
              <a:spAutoFit/>
            </a:bodyPr>
            <a:lstStyle/>
            <a:p>
              <a:pPr algn="ctr"/>
              <a:r>
                <a:rPr lang="en-US" sz="1200" dirty="0">
                  <a:solidFill>
                    <a:schemeClr val="tx1">
                      <a:lumMod val="75000"/>
                      <a:lumOff val="25000"/>
                    </a:schemeClr>
                  </a:solidFill>
                </a:rPr>
                <a:t>Spatial pattern</a:t>
              </a:r>
            </a:p>
          </p:txBody>
        </p:sp>
        <p:sp>
          <p:nvSpPr>
            <p:cNvPr id="112" name="TextBox 111">
              <a:extLst>
                <a:ext uri="{FF2B5EF4-FFF2-40B4-BE49-F238E27FC236}">
                  <a16:creationId xmlns:a16="http://schemas.microsoft.com/office/drawing/2014/main" id="{F554A5D4-9F50-449D-9753-A3E33876AA05}"/>
                </a:ext>
              </a:extLst>
            </p:cNvPr>
            <p:cNvSpPr txBox="1"/>
            <p:nvPr/>
          </p:nvSpPr>
          <p:spPr>
            <a:xfrm>
              <a:off x="967667" y="2978074"/>
              <a:ext cx="367408" cy="276999"/>
            </a:xfrm>
            <a:prstGeom prst="rect">
              <a:avLst/>
            </a:prstGeom>
            <a:noFill/>
          </p:spPr>
          <p:txBody>
            <a:bodyPr wrap="none" rtlCol="0">
              <a:spAutoFit/>
            </a:bodyPr>
            <a:lstStyle/>
            <a:p>
              <a:pPr algn="r"/>
              <a:r>
                <a:rPr lang="en-US" sz="600" dirty="0">
                  <a:solidFill>
                    <a:schemeClr val="tx1">
                      <a:lumMod val="75000"/>
                      <a:lumOff val="25000"/>
                    </a:schemeClr>
                  </a:solidFill>
                </a:rPr>
                <a:t>CD45 </a:t>
              </a:r>
            </a:p>
            <a:p>
              <a:pPr algn="r"/>
              <a:r>
                <a:rPr lang="en-US" sz="600" dirty="0">
                  <a:solidFill>
                    <a:schemeClr val="tx1">
                      <a:lumMod val="75000"/>
                      <a:lumOff val="25000"/>
                    </a:schemeClr>
                  </a:solidFill>
                </a:rPr>
                <a:t>TCR </a:t>
              </a:r>
            </a:p>
          </p:txBody>
        </p:sp>
        <p:grpSp>
          <p:nvGrpSpPr>
            <p:cNvPr id="113" name="Group 112">
              <a:extLst>
                <a:ext uri="{FF2B5EF4-FFF2-40B4-BE49-F238E27FC236}">
                  <a16:creationId xmlns:a16="http://schemas.microsoft.com/office/drawing/2014/main" id="{FEF4C8E2-2AF3-4B17-8DBE-234A0A4CD75A}"/>
                </a:ext>
              </a:extLst>
            </p:cNvPr>
            <p:cNvGrpSpPr/>
            <p:nvPr/>
          </p:nvGrpSpPr>
          <p:grpSpPr>
            <a:xfrm>
              <a:off x="728659" y="3275516"/>
              <a:ext cx="418704" cy="184666"/>
              <a:chOff x="728659" y="3318380"/>
              <a:chExt cx="418704" cy="184666"/>
            </a:xfrm>
          </p:grpSpPr>
          <p:sp>
            <p:nvSpPr>
              <p:cNvPr id="126" name="TextBox 125">
                <a:extLst>
                  <a:ext uri="{FF2B5EF4-FFF2-40B4-BE49-F238E27FC236}">
                    <a16:creationId xmlns:a16="http://schemas.microsoft.com/office/drawing/2014/main" id="{CC554083-117E-4B4C-88A9-FAA9A1A22834}"/>
                  </a:ext>
                </a:extLst>
              </p:cNvPr>
              <p:cNvSpPr txBox="1"/>
              <p:nvPr/>
            </p:nvSpPr>
            <p:spPr>
              <a:xfrm>
                <a:off x="728659" y="3318380"/>
                <a:ext cx="418704" cy="184666"/>
              </a:xfrm>
              <a:prstGeom prst="rect">
                <a:avLst/>
              </a:prstGeom>
              <a:noFill/>
            </p:spPr>
            <p:txBody>
              <a:bodyPr wrap="none" rtlCol="0">
                <a:spAutoFit/>
              </a:bodyPr>
              <a:lstStyle/>
              <a:p>
                <a:pPr algn="ctr"/>
                <a:r>
                  <a:rPr lang="en-US" sz="600" dirty="0">
                    <a:solidFill>
                      <a:schemeClr val="tx1">
                        <a:lumMod val="75000"/>
                        <a:lumOff val="25000"/>
                      </a:schemeClr>
                    </a:solidFill>
                  </a:rPr>
                  <a:t>500 nm</a:t>
                </a:r>
              </a:p>
            </p:txBody>
          </p:sp>
          <p:cxnSp>
            <p:nvCxnSpPr>
              <p:cNvPr id="127" name="Straight Connector 126">
                <a:extLst>
                  <a:ext uri="{FF2B5EF4-FFF2-40B4-BE49-F238E27FC236}">
                    <a16:creationId xmlns:a16="http://schemas.microsoft.com/office/drawing/2014/main" id="{009CE940-0FB3-4C00-84DB-DAA689690656}"/>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2C4C9B9F-7222-4686-BCF4-3E792E92829B}"/>
                </a:ext>
              </a:extLst>
            </p:cNvPr>
            <p:cNvSpPr txBox="1"/>
            <p:nvPr/>
          </p:nvSpPr>
          <p:spPr>
            <a:xfrm>
              <a:off x="233710" y="270698"/>
              <a:ext cx="274434" cy="276999"/>
            </a:xfrm>
            <a:prstGeom prst="rect">
              <a:avLst/>
            </a:prstGeom>
            <a:noFill/>
          </p:spPr>
          <p:txBody>
            <a:bodyPr wrap="none" rtlCol="0">
              <a:spAutoFit/>
            </a:bodyPr>
            <a:lstStyle/>
            <a:p>
              <a:r>
                <a:rPr lang="en-US" sz="1200" dirty="0">
                  <a:solidFill>
                    <a:schemeClr val="tx1">
                      <a:lumMod val="75000"/>
                      <a:lumOff val="25000"/>
                    </a:schemeClr>
                  </a:solidFill>
                </a:rPr>
                <a:t>A</a:t>
              </a:r>
            </a:p>
          </p:txBody>
        </p:sp>
        <p:sp>
          <p:nvSpPr>
            <p:cNvPr id="115" name="TextBox 114">
              <a:extLst>
                <a:ext uri="{FF2B5EF4-FFF2-40B4-BE49-F238E27FC236}">
                  <a16:creationId xmlns:a16="http://schemas.microsoft.com/office/drawing/2014/main" id="{38478F8E-B3E0-4117-AEF1-66709E84F221}"/>
                </a:ext>
              </a:extLst>
            </p:cNvPr>
            <p:cNvSpPr txBox="1"/>
            <p:nvPr/>
          </p:nvSpPr>
          <p:spPr>
            <a:xfrm rot="16200000">
              <a:off x="26385" y="1902470"/>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nvGrpSpPr>
            <p:cNvPr id="116" name="Group 115">
              <a:extLst>
                <a:ext uri="{FF2B5EF4-FFF2-40B4-BE49-F238E27FC236}">
                  <a16:creationId xmlns:a16="http://schemas.microsoft.com/office/drawing/2014/main" id="{D49E9222-A1EC-40ED-A40A-73B163602B33}"/>
                </a:ext>
              </a:extLst>
            </p:cNvPr>
            <p:cNvGrpSpPr/>
            <p:nvPr/>
          </p:nvGrpSpPr>
          <p:grpSpPr>
            <a:xfrm>
              <a:off x="633751" y="637818"/>
              <a:ext cx="184667" cy="2765722"/>
              <a:chOff x="597175" y="680682"/>
              <a:chExt cx="184667" cy="2765722"/>
            </a:xfrm>
          </p:grpSpPr>
          <p:sp>
            <p:nvSpPr>
              <p:cNvPr id="120" name="TextBox 119">
                <a:extLst>
                  <a:ext uri="{FF2B5EF4-FFF2-40B4-BE49-F238E27FC236}">
                    <a16:creationId xmlns:a16="http://schemas.microsoft.com/office/drawing/2014/main" id="{91E3AB51-3A6D-4F76-B0D8-5A973BCD28E7}"/>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21" name="TextBox 120">
                <a:extLst>
                  <a:ext uri="{FF2B5EF4-FFF2-40B4-BE49-F238E27FC236}">
                    <a16:creationId xmlns:a16="http://schemas.microsoft.com/office/drawing/2014/main" id="{26DC9452-15D5-4F3D-90B4-F97443BECCFC}"/>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22" name="TextBox 121">
                <a:extLst>
                  <a:ext uri="{FF2B5EF4-FFF2-40B4-BE49-F238E27FC236}">
                    <a16:creationId xmlns:a16="http://schemas.microsoft.com/office/drawing/2014/main" id="{7BB3BBDC-CDB4-41D1-863C-1941A3605B15}"/>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23" name="TextBox 122">
                <a:extLst>
                  <a:ext uri="{FF2B5EF4-FFF2-40B4-BE49-F238E27FC236}">
                    <a16:creationId xmlns:a16="http://schemas.microsoft.com/office/drawing/2014/main" id="{8CD3B35E-F719-492F-9AEC-815BD3D2F694}"/>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24" name="TextBox 123">
                <a:extLst>
                  <a:ext uri="{FF2B5EF4-FFF2-40B4-BE49-F238E27FC236}">
                    <a16:creationId xmlns:a16="http://schemas.microsoft.com/office/drawing/2014/main" id="{743C0A85-C519-4F90-90BE-F6C2BB80F378}"/>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25" name="TextBox 124">
                <a:extLst>
                  <a:ext uri="{FF2B5EF4-FFF2-40B4-BE49-F238E27FC236}">
                    <a16:creationId xmlns:a16="http://schemas.microsoft.com/office/drawing/2014/main" id="{DACEB364-F132-48B9-B5BA-BF4F3746D5D7}"/>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17" name="TextBox 116">
              <a:extLst>
                <a:ext uri="{FF2B5EF4-FFF2-40B4-BE49-F238E27FC236}">
                  <a16:creationId xmlns:a16="http://schemas.microsoft.com/office/drawing/2014/main" id="{86D5D261-4780-42DA-AE0C-1516EADDB29A}"/>
                </a:ext>
              </a:extLst>
            </p:cNvPr>
            <p:cNvSpPr txBox="1"/>
            <p:nvPr/>
          </p:nvSpPr>
          <p:spPr>
            <a:xfrm>
              <a:off x="2945450" y="2991415"/>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18" name="TextBox 117">
              <a:extLst>
                <a:ext uri="{FF2B5EF4-FFF2-40B4-BE49-F238E27FC236}">
                  <a16:creationId xmlns:a16="http://schemas.microsoft.com/office/drawing/2014/main" id="{BC1EF3B3-1452-4468-B005-B8F86ACB0DEC}"/>
                </a:ext>
              </a:extLst>
            </p:cNvPr>
            <p:cNvSpPr txBox="1"/>
            <p:nvPr/>
          </p:nvSpPr>
          <p:spPr>
            <a:xfrm>
              <a:off x="2947053" y="1534525"/>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19" name="TextBox 118">
              <a:extLst>
                <a:ext uri="{FF2B5EF4-FFF2-40B4-BE49-F238E27FC236}">
                  <a16:creationId xmlns:a16="http://schemas.microsoft.com/office/drawing/2014/main" id="{FDB93984-2895-4BE7-BCA1-E8A4B709923C}"/>
                </a:ext>
              </a:extLst>
            </p:cNvPr>
            <p:cNvSpPr txBox="1"/>
            <p:nvPr/>
          </p:nvSpPr>
          <p:spPr>
            <a:xfrm>
              <a:off x="1282700" y="153862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sp>
        <p:nvSpPr>
          <p:cNvPr id="3" name="TextBox 2">
            <a:extLst>
              <a:ext uri="{FF2B5EF4-FFF2-40B4-BE49-F238E27FC236}">
                <a16:creationId xmlns:a16="http://schemas.microsoft.com/office/drawing/2014/main" id="{642F82E9-88DC-4731-B15D-04B6F06D68A8}"/>
              </a:ext>
            </a:extLst>
          </p:cNvPr>
          <p:cNvSpPr txBox="1"/>
          <p:nvPr/>
        </p:nvSpPr>
        <p:spPr>
          <a:xfrm>
            <a:off x="20759" y="-3090"/>
            <a:ext cx="684355" cy="276999"/>
          </a:xfrm>
          <a:prstGeom prst="rect">
            <a:avLst/>
          </a:prstGeom>
          <a:noFill/>
        </p:spPr>
        <p:txBody>
          <a:bodyPr wrap="none" rtlCol="1">
            <a:spAutoFit/>
          </a:bodyPr>
          <a:lstStyle/>
          <a:p>
            <a:pPr rtl="0"/>
            <a:r>
              <a:rPr lang="en-US" sz="1200" dirty="0"/>
              <a:t>Figure 2</a:t>
            </a:r>
            <a:endParaRPr lang="he-IL" sz="1200" dirty="0"/>
          </a:p>
        </p:txBody>
      </p:sp>
      <p:sp>
        <p:nvSpPr>
          <p:cNvPr id="2" name="Rectangle 1"/>
          <p:cNvSpPr/>
          <p:nvPr/>
        </p:nvSpPr>
        <p:spPr>
          <a:xfrm>
            <a:off x="647608" y="45487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2" name="Group 11">
            <a:extLst>
              <a:ext uri="{FF2B5EF4-FFF2-40B4-BE49-F238E27FC236}">
                <a16:creationId xmlns:a16="http://schemas.microsoft.com/office/drawing/2014/main" id="{33B54A67-3583-4EBB-B2CD-67528CA95A51}"/>
              </a:ext>
            </a:extLst>
          </p:cNvPr>
          <p:cNvGrpSpPr/>
          <p:nvPr/>
        </p:nvGrpSpPr>
        <p:grpSpPr>
          <a:xfrm>
            <a:off x="3761963" y="1825702"/>
            <a:ext cx="3105681" cy="3530518"/>
            <a:chOff x="3761963" y="1825702"/>
            <a:chExt cx="3105681" cy="3530518"/>
          </a:xfrm>
        </p:grpSpPr>
        <p:grpSp>
          <p:nvGrpSpPr>
            <p:cNvPr id="183" name="Group 182">
              <a:extLst>
                <a:ext uri="{FF2B5EF4-FFF2-40B4-BE49-F238E27FC236}">
                  <a16:creationId xmlns:a16="http://schemas.microsoft.com/office/drawing/2014/main" id="{546D4A8E-B457-4711-A5ED-8199C40DC806}"/>
                </a:ext>
              </a:extLst>
            </p:cNvPr>
            <p:cNvGrpSpPr/>
            <p:nvPr/>
          </p:nvGrpSpPr>
          <p:grpSpPr>
            <a:xfrm>
              <a:off x="3761963" y="1825702"/>
              <a:ext cx="3014632" cy="3530518"/>
              <a:chOff x="3761963" y="272704"/>
              <a:chExt cx="3014632" cy="3530518"/>
            </a:xfrm>
          </p:grpSpPr>
          <p:sp>
            <p:nvSpPr>
              <p:cNvPr id="185" name="TextBox 184">
                <a:extLst>
                  <a:ext uri="{FF2B5EF4-FFF2-40B4-BE49-F238E27FC236}">
                    <a16:creationId xmlns:a16="http://schemas.microsoft.com/office/drawing/2014/main" id="{C2C5BAC3-031B-4014-B0DC-EBB56448E97B}"/>
                  </a:ext>
                </a:extLst>
              </p:cNvPr>
              <p:cNvSpPr txBox="1"/>
              <p:nvPr/>
            </p:nvSpPr>
            <p:spPr>
              <a:xfrm>
                <a:off x="5008832" y="337541"/>
                <a:ext cx="870752" cy="276999"/>
              </a:xfrm>
              <a:prstGeom prst="rect">
                <a:avLst/>
              </a:prstGeom>
              <a:noFill/>
            </p:spPr>
            <p:txBody>
              <a:bodyPr wrap="none" rtlCol="0">
                <a:spAutoFit/>
              </a:bodyPr>
              <a:lstStyle/>
              <a:p>
                <a:pPr algn="ctr"/>
                <a:r>
                  <a:rPr lang="en-US" sz="1200" dirty="0" err="1">
                    <a:solidFill>
                      <a:schemeClr val="tx1">
                        <a:lumMod val="75000"/>
                        <a:lumOff val="25000"/>
                      </a:schemeClr>
                    </a:solidFill>
                  </a:rPr>
                  <a:t>Lck</a:t>
                </a:r>
                <a:r>
                  <a:rPr lang="en-US" sz="1200" dirty="0">
                    <a:solidFill>
                      <a:schemeClr val="tx1">
                        <a:lumMod val="75000"/>
                        <a:lumOff val="25000"/>
                      </a:schemeClr>
                    </a:solidFill>
                  </a:rPr>
                  <a:t> activity</a:t>
                </a:r>
              </a:p>
            </p:txBody>
          </p:sp>
          <p:grpSp>
            <p:nvGrpSpPr>
              <p:cNvPr id="186" name="Group 185">
                <a:extLst>
                  <a:ext uri="{FF2B5EF4-FFF2-40B4-BE49-F238E27FC236}">
                    <a16:creationId xmlns:a16="http://schemas.microsoft.com/office/drawing/2014/main" id="{7A69ECAB-436C-48FC-8E3D-E0CAECED7DDC}"/>
                  </a:ext>
                </a:extLst>
              </p:cNvPr>
              <p:cNvGrpSpPr/>
              <p:nvPr/>
            </p:nvGrpSpPr>
            <p:grpSpPr>
              <a:xfrm>
                <a:off x="4094798" y="3275516"/>
                <a:ext cx="418704" cy="184666"/>
                <a:chOff x="728659" y="3318380"/>
                <a:chExt cx="418704" cy="184666"/>
              </a:xfrm>
            </p:grpSpPr>
            <p:sp>
              <p:nvSpPr>
                <p:cNvPr id="206" name="TextBox 205">
                  <a:extLst>
                    <a:ext uri="{FF2B5EF4-FFF2-40B4-BE49-F238E27FC236}">
                      <a16:creationId xmlns:a16="http://schemas.microsoft.com/office/drawing/2014/main" id="{3A01DFC6-86FF-4055-8EF2-77327308A8CD}"/>
                    </a:ext>
                  </a:extLst>
                </p:cNvPr>
                <p:cNvSpPr txBox="1"/>
                <p:nvPr/>
              </p:nvSpPr>
              <p:spPr>
                <a:xfrm>
                  <a:off x="728659" y="3318380"/>
                  <a:ext cx="418704" cy="184666"/>
                </a:xfrm>
                <a:prstGeom prst="rect">
                  <a:avLst/>
                </a:prstGeom>
                <a:noFill/>
              </p:spPr>
              <p:txBody>
                <a:bodyPr wrap="none" rtlCol="0">
                  <a:spAutoFit/>
                </a:bodyPr>
                <a:lstStyle/>
                <a:p>
                  <a:pPr algn="ctr"/>
                  <a:r>
                    <a:rPr lang="en-US" sz="600" dirty="0">
                      <a:solidFill>
                        <a:schemeClr val="tx1">
                          <a:lumMod val="75000"/>
                          <a:lumOff val="25000"/>
                        </a:schemeClr>
                      </a:solidFill>
                    </a:rPr>
                    <a:t>500 nm</a:t>
                  </a:r>
                </a:p>
              </p:txBody>
            </p:sp>
            <p:cxnSp>
              <p:nvCxnSpPr>
                <p:cNvPr id="207" name="Straight Connector 206">
                  <a:extLst>
                    <a:ext uri="{FF2B5EF4-FFF2-40B4-BE49-F238E27FC236}">
                      <a16:creationId xmlns:a16="http://schemas.microsoft.com/office/drawing/2014/main" id="{C152A45A-105F-4EF4-B9F6-1A0E957CC3C0}"/>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TextBox 186">
                <a:extLst>
                  <a:ext uri="{FF2B5EF4-FFF2-40B4-BE49-F238E27FC236}">
                    <a16:creationId xmlns:a16="http://schemas.microsoft.com/office/drawing/2014/main" id="{37DDAB75-1C40-4E38-9399-BB4EF9314C2A}"/>
                  </a:ext>
                </a:extLst>
              </p:cNvPr>
              <p:cNvSpPr txBox="1"/>
              <p:nvPr/>
            </p:nvSpPr>
            <p:spPr>
              <a:xfrm>
                <a:off x="3863386" y="272704"/>
                <a:ext cx="268022" cy="276999"/>
              </a:xfrm>
              <a:prstGeom prst="rect">
                <a:avLst/>
              </a:prstGeom>
              <a:noFill/>
            </p:spPr>
            <p:txBody>
              <a:bodyPr wrap="none" rtlCol="0">
                <a:spAutoFit/>
              </a:bodyPr>
              <a:lstStyle/>
              <a:p>
                <a:r>
                  <a:rPr lang="en-US" sz="1200" dirty="0">
                    <a:solidFill>
                      <a:schemeClr val="tx1">
                        <a:lumMod val="75000"/>
                        <a:lumOff val="25000"/>
                      </a:schemeClr>
                    </a:solidFill>
                  </a:rPr>
                  <a:t>B</a:t>
                </a:r>
              </a:p>
            </p:txBody>
          </p:sp>
          <p:grpSp>
            <p:nvGrpSpPr>
              <p:cNvPr id="188" name="Group 187">
                <a:extLst>
                  <a:ext uri="{FF2B5EF4-FFF2-40B4-BE49-F238E27FC236}">
                    <a16:creationId xmlns:a16="http://schemas.microsoft.com/office/drawing/2014/main" id="{1168AB3B-9BA9-4B89-924C-A2B405DD328C}"/>
                  </a:ext>
                </a:extLst>
              </p:cNvPr>
              <p:cNvGrpSpPr/>
              <p:nvPr/>
            </p:nvGrpSpPr>
            <p:grpSpPr>
              <a:xfrm>
                <a:off x="4254647" y="3460057"/>
                <a:ext cx="2521948" cy="184666"/>
                <a:chOff x="4254647" y="3502921"/>
                <a:chExt cx="2521948" cy="184666"/>
              </a:xfrm>
            </p:grpSpPr>
            <p:sp>
              <p:nvSpPr>
                <p:cNvPr id="201" name="TextBox 200">
                  <a:extLst>
                    <a:ext uri="{FF2B5EF4-FFF2-40B4-BE49-F238E27FC236}">
                      <a16:creationId xmlns:a16="http://schemas.microsoft.com/office/drawing/2014/main" id="{9C52E49B-2EB3-476B-99B1-90FD552BFAB8}"/>
                    </a:ext>
                  </a:extLst>
                </p:cNvPr>
                <p:cNvSpPr txBox="1"/>
                <p:nvPr/>
              </p:nvSpPr>
              <p:spPr>
                <a:xfrm>
                  <a:off x="4254647" y="3502921"/>
                  <a:ext cx="261611" cy="184666"/>
                </a:xfrm>
                <a:prstGeom prst="rect">
                  <a:avLst/>
                </a:prstGeom>
                <a:noFill/>
              </p:spPr>
              <p:txBody>
                <a:bodyPr wrap="none" rtlCol="0">
                  <a:spAutoFit/>
                </a:bodyPr>
                <a:lstStyle/>
                <a:p>
                  <a:pPr algn="ctr"/>
                  <a:r>
                    <a:rPr lang="en-US" sz="600" dirty="0">
                      <a:solidFill>
                        <a:schemeClr val="tx1">
                          <a:lumMod val="75000"/>
                          <a:lumOff val="25000"/>
                        </a:schemeClr>
                      </a:solidFill>
                    </a:rPr>
                    <a:t>20</a:t>
                  </a:r>
                </a:p>
              </p:txBody>
            </p:sp>
            <p:sp>
              <p:nvSpPr>
                <p:cNvPr id="202" name="TextBox 201">
                  <a:extLst>
                    <a:ext uri="{FF2B5EF4-FFF2-40B4-BE49-F238E27FC236}">
                      <a16:creationId xmlns:a16="http://schemas.microsoft.com/office/drawing/2014/main" id="{4D56D44A-379A-434F-A609-FB6C017548C6}"/>
                    </a:ext>
                  </a:extLst>
                </p:cNvPr>
                <p:cNvSpPr txBox="1"/>
                <p:nvPr/>
              </p:nvSpPr>
              <p:spPr>
                <a:xfrm>
                  <a:off x="4832787" y="3502921"/>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203" name="TextBox 202">
                  <a:extLst>
                    <a:ext uri="{FF2B5EF4-FFF2-40B4-BE49-F238E27FC236}">
                      <a16:creationId xmlns:a16="http://schemas.microsoft.com/office/drawing/2014/main" id="{FEB9FF64-CABF-4B3A-B467-F80606B73F66}"/>
                    </a:ext>
                  </a:extLst>
                </p:cNvPr>
                <p:cNvSpPr txBox="1"/>
                <p:nvPr/>
              </p:nvSpPr>
              <p:spPr>
                <a:xfrm>
                  <a:off x="5365206" y="350292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204" name="TextBox 203">
                  <a:extLst>
                    <a:ext uri="{FF2B5EF4-FFF2-40B4-BE49-F238E27FC236}">
                      <a16:creationId xmlns:a16="http://schemas.microsoft.com/office/drawing/2014/main" id="{8EA35C29-5953-44C4-84B8-A8622B9705B6}"/>
                    </a:ext>
                  </a:extLst>
                </p:cNvPr>
                <p:cNvSpPr txBox="1"/>
                <p:nvPr/>
              </p:nvSpPr>
              <p:spPr>
                <a:xfrm>
                  <a:off x="5913238" y="350292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205" name="TextBox 204">
                  <a:extLst>
                    <a:ext uri="{FF2B5EF4-FFF2-40B4-BE49-F238E27FC236}">
                      <a16:creationId xmlns:a16="http://schemas.microsoft.com/office/drawing/2014/main" id="{0868EF2D-EF41-4EC8-BCAC-F8092EB0A2D6}"/>
                    </a:ext>
                  </a:extLst>
                </p:cNvPr>
                <p:cNvSpPr txBox="1"/>
                <p:nvPr/>
              </p:nvSpPr>
              <p:spPr>
                <a:xfrm>
                  <a:off x="6476512" y="350292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89" name="TextBox 188">
                <a:extLst>
                  <a:ext uri="{FF2B5EF4-FFF2-40B4-BE49-F238E27FC236}">
                    <a16:creationId xmlns:a16="http://schemas.microsoft.com/office/drawing/2014/main" id="{37F69B43-BC7A-4509-8DD8-B9A5DE1500BE}"/>
                  </a:ext>
                </a:extLst>
              </p:cNvPr>
              <p:cNvSpPr txBox="1"/>
              <p:nvPr/>
            </p:nvSpPr>
            <p:spPr>
              <a:xfrm>
                <a:off x="6316900" y="2987079"/>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90" name="TextBox 189">
                <a:extLst>
                  <a:ext uri="{FF2B5EF4-FFF2-40B4-BE49-F238E27FC236}">
                    <a16:creationId xmlns:a16="http://schemas.microsoft.com/office/drawing/2014/main" id="{8E8F3D7F-594E-47B9-B50B-ED4ABCC3AB98}"/>
                  </a:ext>
                </a:extLst>
              </p:cNvPr>
              <p:cNvSpPr txBox="1"/>
              <p:nvPr/>
            </p:nvSpPr>
            <p:spPr>
              <a:xfrm>
                <a:off x="6318503" y="1530189"/>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91" name="TextBox 190">
                <a:extLst>
                  <a:ext uri="{FF2B5EF4-FFF2-40B4-BE49-F238E27FC236}">
                    <a16:creationId xmlns:a16="http://schemas.microsoft.com/office/drawing/2014/main" id="{9749DA4A-13F9-4BF3-AB09-A8286A18B2A7}"/>
                  </a:ext>
                </a:extLst>
              </p:cNvPr>
              <p:cNvSpPr txBox="1"/>
              <p:nvPr/>
            </p:nvSpPr>
            <p:spPr>
              <a:xfrm>
                <a:off x="4657198" y="1534287"/>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nvGrpSpPr>
              <p:cNvPr id="192" name="Group 191">
                <a:extLst>
                  <a:ext uri="{FF2B5EF4-FFF2-40B4-BE49-F238E27FC236}">
                    <a16:creationId xmlns:a16="http://schemas.microsoft.com/office/drawing/2014/main" id="{231A8E4A-2D6D-40CC-A83F-345E2A3591C5}"/>
                  </a:ext>
                </a:extLst>
              </p:cNvPr>
              <p:cNvGrpSpPr/>
              <p:nvPr/>
            </p:nvGrpSpPr>
            <p:grpSpPr>
              <a:xfrm>
                <a:off x="3978644" y="660721"/>
                <a:ext cx="184667" cy="2765722"/>
                <a:chOff x="597175" y="680682"/>
                <a:chExt cx="184667" cy="2765722"/>
              </a:xfrm>
            </p:grpSpPr>
            <p:sp>
              <p:nvSpPr>
                <p:cNvPr id="195" name="TextBox 194">
                  <a:extLst>
                    <a:ext uri="{FF2B5EF4-FFF2-40B4-BE49-F238E27FC236}">
                      <a16:creationId xmlns:a16="http://schemas.microsoft.com/office/drawing/2014/main" id="{8CD9BB3C-22AA-4BAB-972E-76D301720C0B}"/>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96" name="TextBox 195">
                  <a:extLst>
                    <a:ext uri="{FF2B5EF4-FFF2-40B4-BE49-F238E27FC236}">
                      <a16:creationId xmlns:a16="http://schemas.microsoft.com/office/drawing/2014/main" id="{D7422CA2-7DB0-4B54-978F-E1B2CED7A8D4}"/>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97" name="TextBox 196">
                  <a:extLst>
                    <a:ext uri="{FF2B5EF4-FFF2-40B4-BE49-F238E27FC236}">
                      <a16:creationId xmlns:a16="http://schemas.microsoft.com/office/drawing/2014/main" id="{6277C3C6-468C-416C-A7F4-544A1A0AB4D4}"/>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98" name="TextBox 197">
                  <a:extLst>
                    <a:ext uri="{FF2B5EF4-FFF2-40B4-BE49-F238E27FC236}">
                      <a16:creationId xmlns:a16="http://schemas.microsoft.com/office/drawing/2014/main" id="{B8703334-EA0A-4FE5-B8F3-3BCDEDA606E1}"/>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99" name="TextBox 198">
                  <a:extLst>
                    <a:ext uri="{FF2B5EF4-FFF2-40B4-BE49-F238E27FC236}">
                      <a16:creationId xmlns:a16="http://schemas.microsoft.com/office/drawing/2014/main" id="{9F4DC48C-8C0B-438A-80D5-50FA1CD31587}"/>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200" name="TextBox 199">
                  <a:extLst>
                    <a:ext uri="{FF2B5EF4-FFF2-40B4-BE49-F238E27FC236}">
                      <a16:creationId xmlns:a16="http://schemas.microsoft.com/office/drawing/2014/main" id="{3B15E8F5-E685-45D3-A36C-9A5B0EF6C8F6}"/>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93" name="TextBox 192">
                <a:extLst>
                  <a:ext uri="{FF2B5EF4-FFF2-40B4-BE49-F238E27FC236}">
                    <a16:creationId xmlns:a16="http://schemas.microsoft.com/office/drawing/2014/main" id="{42684259-42CF-46C5-BC27-6313463EE708}"/>
                  </a:ext>
                </a:extLst>
              </p:cNvPr>
              <p:cNvSpPr txBox="1"/>
              <p:nvPr/>
            </p:nvSpPr>
            <p:spPr>
              <a:xfrm>
                <a:off x="4828494" y="3541612"/>
                <a:ext cx="1231427" cy="261610"/>
              </a:xfrm>
              <a:prstGeom prst="rect">
                <a:avLst/>
              </a:prstGeom>
              <a:noFill/>
            </p:spPr>
            <p:txBody>
              <a:bodyPr wrap="none" rtlCol="0">
                <a:spAutoFit/>
              </a:bodyPr>
              <a:lstStyle/>
              <a:p>
                <a:pPr algn="ctr"/>
                <a:r>
                  <a:rPr lang="en-US" sz="1050" dirty="0">
                    <a:solidFill>
                      <a:schemeClr val="tx1">
                        <a:lumMod val="75000"/>
                        <a:lumOff val="25000"/>
                      </a:schemeClr>
                    </a:solidFill>
                  </a:rPr>
                  <a:t>Decay length (nm)</a:t>
                </a:r>
              </a:p>
            </p:txBody>
          </p:sp>
          <p:sp>
            <p:nvSpPr>
              <p:cNvPr id="194" name="TextBox 193">
                <a:extLst>
                  <a:ext uri="{FF2B5EF4-FFF2-40B4-BE49-F238E27FC236}">
                    <a16:creationId xmlns:a16="http://schemas.microsoft.com/office/drawing/2014/main" id="{367C67E5-64F4-429B-95FA-05BEDA6F1EB6}"/>
                  </a:ext>
                </a:extLst>
              </p:cNvPr>
              <p:cNvSpPr txBox="1"/>
              <p:nvPr/>
            </p:nvSpPr>
            <p:spPr>
              <a:xfrm rot="16200000">
                <a:off x="3384616" y="1902470"/>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sp>
          <p:nvSpPr>
            <p:cNvPr id="108" name="Rectangle 107"/>
            <p:cNvSpPr/>
            <p:nvPr/>
          </p:nvSpPr>
          <p:spPr>
            <a:xfrm>
              <a:off x="4010052" y="45487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11" name="Group 10">
            <a:extLst>
              <a:ext uri="{FF2B5EF4-FFF2-40B4-BE49-F238E27FC236}">
                <a16:creationId xmlns:a16="http://schemas.microsoft.com/office/drawing/2014/main" id="{E276ADA5-316F-49B1-9C65-3F47F3A892B7}"/>
              </a:ext>
            </a:extLst>
          </p:cNvPr>
          <p:cNvGrpSpPr/>
          <p:nvPr/>
        </p:nvGrpSpPr>
        <p:grpSpPr>
          <a:xfrm>
            <a:off x="233710" y="5236603"/>
            <a:ext cx="3422602" cy="3692721"/>
            <a:chOff x="233710" y="5236603"/>
            <a:chExt cx="3422602" cy="3692721"/>
          </a:xfrm>
        </p:grpSpPr>
        <p:pic>
          <p:nvPicPr>
            <p:cNvPr id="10" name="Picture 9">
              <a:extLst>
                <a:ext uri="{FF2B5EF4-FFF2-40B4-BE49-F238E27FC236}">
                  <a16:creationId xmlns:a16="http://schemas.microsoft.com/office/drawing/2014/main" id="{5751D505-D721-46E6-A92E-407CA5A9E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78" y="5513856"/>
              <a:ext cx="3296234" cy="3415468"/>
            </a:xfrm>
            <a:prstGeom prst="rect">
              <a:avLst/>
            </a:prstGeom>
          </p:spPr>
        </p:pic>
        <p:grpSp>
          <p:nvGrpSpPr>
            <p:cNvPr id="128" name="Group 127">
              <a:extLst>
                <a:ext uri="{FF2B5EF4-FFF2-40B4-BE49-F238E27FC236}">
                  <a16:creationId xmlns:a16="http://schemas.microsoft.com/office/drawing/2014/main" id="{0BA97295-9F44-4C5A-B688-4A723F25CD6C}"/>
                </a:ext>
              </a:extLst>
            </p:cNvPr>
            <p:cNvGrpSpPr/>
            <p:nvPr/>
          </p:nvGrpSpPr>
          <p:grpSpPr>
            <a:xfrm>
              <a:off x="233710" y="5236603"/>
              <a:ext cx="3164942" cy="3599339"/>
              <a:chOff x="233710" y="3683605"/>
              <a:chExt cx="3164942" cy="3599339"/>
            </a:xfrm>
          </p:grpSpPr>
          <p:sp>
            <p:nvSpPr>
              <p:cNvPr id="130" name="TextBox 129">
                <a:extLst>
                  <a:ext uri="{FF2B5EF4-FFF2-40B4-BE49-F238E27FC236}">
                    <a16:creationId xmlns:a16="http://schemas.microsoft.com/office/drawing/2014/main" id="{DB4C887E-17F2-49F8-AF00-700423F032F6}"/>
                  </a:ext>
                </a:extLst>
              </p:cNvPr>
              <p:cNvSpPr txBox="1"/>
              <p:nvPr/>
            </p:nvSpPr>
            <p:spPr>
              <a:xfrm>
                <a:off x="1351499" y="3814716"/>
                <a:ext cx="1480918"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a:t>
                </a:r>
              </a:p>
            </p:txBody>
          </p:sp>
          <p:grpSp>
            <p:nvGrpSpPr>
              <p:cNvPr id="131" name="Group 130">
                <a:extLst>
                  <a:ext uri="{FF2B5EF4-FFF2-40B4-BE49-F238E27FC236}">
                    <a16:creationId xmlns:a16="http://schemas.microsoft.com/office/drawing/2014/main" id="{7C40D99D-B086-4B30-A83A-3096EB5A8CB0}"/>
                  </a:ext>
                </a:extLst>
              </p:cNvPr>
              <p:cNvGrpSpPr/>
              <p:nvPr/>
            </p:nvGrpSpPr>
            <p:grpSpPr>
              <a:xfrm>
                <a:off x="720215" y="6722777"/>
                <a:ext cx="418705" cy="184666"/>
                <a:chOff x="728659" y="3318380"/>
                <a:chExt cx="418705" cy="184666"/>
              </a:xfrm>
            </p:grpSpPr>
            <p:sp>
              <p:nvSpPr>
                <p:cNvPr id="152" name="TextBox 151">
                  <a:extLst>
                    <a:ext uri="{FF2B5EF4-FFF2-40B4-BE49-F238E27FC236}">
                      <a16:creationId xmlns:a16="http://schemas.microsoft.com/office/drawing/2014/main" id="{EA2628AE-32AE-47F6-8CA1-DC5634490952}"/>
                    </a:ext>
                  </a:extLst>
                </p:cNvPr>
                <p:cNvSpPr txBox="1"/>
                <p:nvPr/>
              </p:nvSpPr>
              <p:spPr>
                <a:xfrm>
                  <a:off x="728659" y="3318380"/>
                  <a:ext cx="418705" cy="184666"/>
                </a:xfrm>
                <a:prstGeom prst="rect">
                  <a:avLst/>
                </a:prstGeom>
                <a:noFill/>
              </p:spPr>
              <p:txBody>
                <a:bodyPr wrap="none" rtlCol="0">
                  <a:spAutoFit/>
                </a:bodyPr>
                <a:lstStyle/>
                <a:p>
                  <a:pPr algn="ctr"/>
                  <a:r>
                    <a:rPr lang="en-US" sz="600" dirty="0">
                      <a:solidFill>
                        <a:schemeClr val="tx1">
                          <a:lumMod val="75000"/>
                          <a:lumOff val="25000"/>
                        </a:schemeClr>
                      </a:solidFill>
                    </a:rPr>
                    <a:t>250 nm</a:t>
                  </a:r>
                </a:p>
              </p:txBody>
            </p:sp>
            <p:cxnSp>
              <p:nvCxnSpPr>
                <p:cNvPr id="153" name="Straight Connector 152">
                  <a:extLst>
                    <a:ext uri="{FF2B5EF4-FFF2-40B4-BE49-F238E27FC236}">
                      <a16:creationId xmlns:a16="http://schemas.microsoft.com/office/drawing/2014/main" id="{1F916749-8CD0-4F08-BD9F-937D4929ABE7}"/>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2" name="TextBox 131">
                <a:extLst>
                  <a:ext uri="{FF2B5EF4-FFF2-40B4-BE49-F238E27FC236}">
                    <a16:creationId xmlns:a16="http://schemas.microsoft.com/office/drawing/2014/main" id="{3C19F82E-8C9E-4020-BE91-0AC6BA22532A}"/>
                  </a:ext>
                </a:extLst>
              </p:cNvPr>
              <p:cNvSpPr txBox="1"/>
              <p:nvPr/>
            </p:nvSpPr>
            <p:spPr>
              <a:xfrm>
                <a:off x="233710" y="3683605"/>
                <a:ext cx="266420" cy="276999"/>
              </a:xfrm>
              <a:prstGeom prst="rect">
                <a:avLst/>
              </a:prstGeom>
              <a:noFill/>
            </p:spPr>
            <p:txBody>
              <a:bodyPr wrap="none" rtlCol="0">
                <a:spAutoFit/>
              </a:bodyPr>
              <a:lstStyle/>
              <a:p>
                <a:r>
                  <a:rPr lang="en-US" sz="1200" dirty="0">
                    <a:solidFill>
                      <a:schemeClr val="tx1">
                        <a:lumMod val="75000"/>
                        <a:lumOff val="25000"/>
                      </a:schemeClr>
                    </a:solidFill>
                  </a:rPr>
                  <a:t>C</a:t>
                </a:r>
              </a:p>
            </p:txBody>
          </p:sp>
          <p:sp>
            <p:nvSpPr>
              <p:cNvPr id="134" name="TextBox 133">
                <a:extLst>
                  <a:ext uri="{FF2B5EF4-FFF2-40B4-BE49-F238E27FC236}">
                    <a16:creationId xmlns:a16="http://schemas.microsoft.com/office/drawing/2014/main" id="{68BCF6DD-E988-40B1-921C-82698C364F0E}"/>
                  </a:ext>
                </a:extLst>
              </p:cNvPr>
              <p:cNvSpPr txBox="1"/>
              <p:nvPr/>
            </p:nvSpPr>
            <p:spPr>
              <a:xfrm>
                <a:off x="1462698" y="7021334"/>
                <a:ext cx="1231427" cy="261610"/>
              </a:xfrm>
              <a:prstGeom prst="rect">
                <a:avLst/>
              </a:prstGeom>
              <a:noFill/>
            </p:spPr>
            <p:txBody>
              <a:bodyPr wrap="none" rtlCol="0">
                <a:spAutoFit/>
              </a:bodyPr>
              <a:lstStyle/>
              <a:p>
                <a:pPr algn="ctr"/>
                <a:r>
                  <a:rPr lang="en-US" sz="1050" dirty="0">
                    <a:solidFill>
                      <a:schemeClr val="tx1">
                        <a:lumMod val="75000"/>
                        <a:lumOff val="25000"/>
                      </a:schemeClr>
                    </a:solidFill>
                  </a:rPr>
                  <a:t>Decay length (nm)</a:t>
                </a:r>
              </a:p>
            </p:txBody>
          </p:sp>
          <p:sp>
            <p:nvSpPr>
              <p:cNvPr id="135" name="TextBox 134">
                <a:extLst>
                  <a:ext uri="{FF2B5EF4-FFF2-40B4-BE49-F238E27FC236}">
                    <a16:creationId xmlns:a16="http://schemas.microsoft.com/office/drawing/2014/main" id="{3A20E77B-AD53-4727-A390-6D0DFF6C96E1}"/>
                  </a:ext>
                </a:extLst>
              </p:cNvPr>
              <p:cNvSpPr txBox="1"/>
              <p:nvPr/>
            </p:nvSpPr>
            <p:spPr>
              <a:xfrm rot="16200000">
                <a:off x="26385" y="5353894"/>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nvGrpSpPr>
              <p:cNvPr id="136" name="Group 135">
                <a:extLst>
                  <a:ext uri="{FF2B5EF4-FFF2-40B4-BE49-F238E27FC236}">
                    <a16:creationId xmlns:a16="http://schemas.microsoft.com/office/drawing/2014/main" id="{8C269449-DEF7-44AE-ADFD-0C804B089844}"/>
                  </a:ext>
                </a:extLst>
              </p:cNvPr>
              <p:cNvGrpSpPr/>
              <p:nvPr/>
            </p:nvGrpSpPr>
            <p:grpSpPr>
              <a:xfrm>
                <a:off x="876704" y="6926189"/>
                <a:ext cx="2521948" cy="192286"/>
                <a:chOff x="4262267" y="3525781"/>
                <a:chExt cx="2521948" cy="192286"/>
              </a:xfrm>
            </p:grpSpPr>
            <p:sp>
              <p:nvSpPr>
                <p:cNvPr id="147" name="TextBox 146">
                  <a:extLst>
                    <a:ext uri="{FF2B5EF4-FFF2-40B4-BE49-F238E27FC236}">
                      <a16:creationId xmlns:a16="http://schemas.microsoft.com/office/drawing/2014/main" id="{B9DB7517-F05E-429F-B0E1-713D453DB45E}"/>
                    </a:ext>
                  </a:extLst>
                </p:cNvPr>
                <p:cNvSpPr txBox="1"/>
                <p:nvPr/>
              </p:nvSpPr>
              <p:spPr>
                <a:xfrm>
                  <a:off x="4262267" y="3533401"/>
                  <a:ext cx="261611" cy="184666"/>
                </a:xfrm>
                <a:prstGeom prst="rect">
                  <a:avLst/>
                </a:prstGeom>
                <a:noFill/>
              </p:spPr>
              <p:txBody>
                <a:bodyPr wrap="none" rtlCol="0">
                  <a:spAutoFit/>
                </a:bodyPr>
                <a:lstStyle/>
                <a:p>
                  <a:pPr algn="ctr"/>
                  <a:r>
                    <a:rPr lang="en-US" sz="600" dirty="0">
                      <a:solidFill>
                        <a:schemeClr val="tx1">
                          <a:lumMod val="75000"/>
                          <a:lumOff val="25000"/>
                        </a:schemeClr>
                      </a:solidFill>
                    </a:rPr>
                    <a:t>20</a:t>
                  </a:r>
                </a:p>
              </p:txBody>
            </p:sp>
            <p:sp>
              <p:nvSpPr>
                <p:cNvPr id="148" name="TextBox 147">
                  <a:extLst>
                    <a:ext uri="{FF2B5EF4-FFF2-40B4-BE49-F238E27FC236}">
                      <a16:creationId xmlns:a16="http://schemas.microsoft.com/office/drawing/2014/main" id="{9F043F4F-6100-4309-BB5C-E6612961A7B5}"/>
                    </a:ext>
                  </a:extLst>
                </p:cNvPr>
                <p:cNvSpPr txBox="1"/>
                <p:nvPr/>
              </p:nvSpPr>
              <p:spPr>
                <a:xfrm>
                  <a:off x="4832787" y="3525781"/>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49" name="TextBox 148">
                  <a:extLst>
                    <a:ext uri="{FF2B5EF4-FFF2-40B4-BE49-F238E27FC236}">
                      <a16:creationId xmlns:a16="http://schemas.microsoft.com/office/drawing/2014/main" id="{3608AA3A-5CF5-45A5-894D-C9CEE352F268}"/>
                    </a:ext>
                  </a:extLst>
                </p:cNvPr>
                <p:cNvSpPr txBox="1"/>
                <p:nvPr/>
              </p:nvSpPr>
              <p:spPr>
                <a:xfrm>
                  <a:off x="5372826"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50" name="TextBox 149">
                  <a:extLst>
                    <a:ext uri="{FF2B5EF4-FFF2-40B4-BE49-F238E27FC236}">
                      <a16:creationId xmlns:a16="http://schemas.microsoft.com/office/drawing/2014/main" id="{A679FC12-234B-41CE-9571-E1BD2196CD3A}"/>
                    </a:ext>
                  </a:extLst>
                </p:cNvPr>
                <p:cNvSpPr txBox="1"/>
                <p:nvPr/>
              </p:nvSpPr>
              <p:spPr>
                <a:xfrm>
                  <a:off x="5920858"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51" name="TextBox 150">
                  <a:extLst>
                    <a:ext uri="{FF2B5EF4-FFF2-40B4-BE49-F238E27FC236}">
                      <a16:creationId xmlns:a16="http://schemas.microsoft.com/office/drawing/2014/main" id="{D8E80DEC-6504-497F-B0F2-0C2BB68A26D7}"/>
                    </a:ext>
                  </a:extLst>
                </p:cNvPr>
                <p:cNvSpPr txBox="1"/>
                <p:nvPr/>
              </p:nvSpPr>
              <p:spPr>
                <a:xfrm>
                  <a:off x="6484132"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grpSp>
            <p:nvGrpSpPr>
              <p:cNvPr id="137" name="Group 136">
                <a:extLst>
                  <a:ext uri="{FF2B5EF4-FFF2-40B4-BE49-F238E27FC236}">
                    <a16:creationId xmlns:a16="http://schemas.microsoft.com/office/drawing/2014/main" id="{40FE082B-39F4-4AD2-8E7D-728166AD2F47}"/>
                  </a:ext>
                </a:extLst>
              </p:cNvPr>
              <p:cNvGrpSpPr/>
              <p:nvPr/>
            </p:nvGrpSpPr>
            <p:grpSpPr>
              <a:xfrm>
                <a:off x="633751" y="4104705"/>
                <a:ext cx="184667" cy="2765722"/>
                <a:chOff x="597175" y="680682"/>
                <a:chExt cx="184667" cy="2765722"/>
              </a:xfrm>
            </p:grpSpPr>
            <p:sp>
              <p:nvSpPr>
                <p:cNvPr id="141" name="TextBox 140">
                  <a:extLst>
                    <a:ext uri="{FF2B5EF4-FFF2-40B4-BE49-F238E27FC236}">
                      <a16:creationId xmlns:a16="http://schemas.microsoft.com/office/drawing/2014/main" id="{51C9C69E-4138-4EE0-B36E-49F26947F048}"/>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42" name="TextBox 141">
                  <a:extLst>
                    <a:ext uri="{FF2B5EF4-FFF2-40B4-BE49-F238E27FC236}">
                      <a16:creationId xmlns:a16="http://schemas.microsoft.com/office/drawing/2014/main" id="{0451FA43-6250-4458-BB3F-82881C3A952A}"/>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43" name="TextBox 142">
                  <a:extLst>
                    <a:ext uri="{FF2B5EF4-FFF2-40B4-BE49-F238E27FC236}">
                      <a16:creationId xmlns:a16="http://schemas.microsoft.com/office/drawing/2014/main" id="{153DFCC1-560B-4CDE-93F6-9F0DD7EC2D78}"/>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44" name="TextBox 143">
                  <a:extLst>
                    <a:ext uri="{FF2B5EF4-FFF2-40B4-BE49-F238E27FC236}">
                      <a16:creationId xmlns:a16="http://schemas.microsoft.com/office/drawing/2014/main" id="{D471A68E-9A34-473E-9F7F-E4F6DC9D4A26}"/>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45" name="TextBox 144">
                  <a:extLst>
                    <a:ext uri="{FF2B5EF4-FFF2-40B4-BE49-F238E27FC236}">
                      <a16:creationId xmlns:a16="http://schemas.microsoft.com/office/drawing/2014/main" id="{48509EA3-936F-407C-892E-D4AA150D9EC5}"/>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46" name="TextBox 145">
                  <a:extLst>
                    <a:ext uri="{FF2B5EF4-FFF2-40B4-BE49-F238E27FC236}">
                      <a16:creationId xmlns:a16="http://schemas.microsoft.com/office/drawing/2014/main" id="{FE20F3FD-2C64-490F-ABAB-52A9954187E9}"/>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sp>
            <p:nvSpPr>
              <p:cNvPr id="138" name="TextBox 137">
                <a:extLst>
                  <a:ext uri="{FF2B5EF4-FFF2-40B4-BE49-F238E27FC236}">
                    <a16:creationId xmlns:a16="http://schemas.microsoft.com/office/drawing/2014/main" id="{F5D34F4B-1FD1-415B-ADEC-621FA64E2BAF}"/>
                  </a:ext>
                </a:extLst>
              </p:cNvPr>
              <p:cNvSpPr txBox="1"/>
              <p:nvPr/>
            </p:nvSpPr>
            <p:spPr>
              <a:xfrm>
                <a:off x="2941719" y="6453966"/>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39" name="TextBox 138">
                <a:extLst>
                  <a:ext uri="{FF2B5EF4-FFF2-40B4-BE49-F238E27FC236}">
                    <a16:creationId xmlns:a16="http://schemas.microsoft.com/office/drawing/2014/main" id="{7D1E0822-8AE8-4D71-AF7A-16B124E61B97}"/>
                  </a:ext>
                </a:extLst>
              </p:cNvPr>
              <p:cNvSpPr txBox="1"/>
              <p:nvPr/>
            </p:nvSpPr>
            <p:spPr>
              <a:xfrm>
                <a:off x="2943322"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40" name="TextBox 139">
                <a:extLst>
                  <a:ext uri="{FF2B5EF4-FFF2-40B4-BE49-F238E27FC236}">
                    <a16:creationId xmlns:a16="http://schemas.microsoft.com/office/drawing/2014/main" id="{524F9C0A-895A-4366-B1C1-C22A211DFE51}"/>
                  </a:ext>
                </a:extLst>
              </p:cNvPr>
              <p:cNvSpPr txBox="1"/>
              <p:nvPr/>
            </p:nvSpPr>
            <p:spPr>
              <a:xfrm>
                <a:off x="1276937"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sp>
          <p:nvSpPr>
            <p:cNvPr id="208" name="Rectangle 207"/>
            <p:cNvSpPr/>
            <p:nvPr/>
          </p:nvSpPr>
          <p:spPr>
            <a:xfrm>
              <a:off x="647608" y="80158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13" name="Group 12">
            <a:extLst>
              <a:ext uri="{FF2B5EF4-FFF2-40B4-BE49-F238E27FC236}">
                <a16:creationId xmlns:a16="http://schemas.microsoft.com/office/drawing/2014/main" id="{8E67F987-8506-4863-8B30-00C80233FC75}"/>
              </a:ext>
            </a:extLst>
          </p:cNvPr>
          <p:cNvGrpSpPr/>
          <p:nvPr/>
        </p:nvGrpSpPr>
        <p:grpSpPr>
          <a:xfrm>
            <a:off x="3732628" y="5238781"/>
            <a:ext cx="3296234" cy="3702192"/>
            <a:chOff x="3732628" y="5238781"/>
            <a:chExt cx="3296234" cy="3702192"/>
          </a:xfrm>
        </p:grpSpPr>
        <p:pic>
          <p:nvPicPr>
            <p:cNvPr id="8" name="Picture 7">
              <a:extLst>
                <a:ext uri="{FF2B5EF4-FFF2-40B4-BE49-F238E27FC236}">
                  <a16:creationId xmlns:a16="http://schemas.microsoft.com/office/drawing/2014/main" id="{E4743A4F-820A-4444-965A-6B45D8A8D4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2628" y="5500543"/>
              <a:ext cx="3296234" cy="3440430"/>
            </a:xfrm>
            <a:prstGeom prst="rect">
              <a:avLst/>
            </a:prstGeom>
          </p:spPr>
        </p:pic>
        <p:sp>
          <p:nvSpPr>
            <p:cNvPr id="209" name="Rectangle 208"/>
            <p:cNvSpPr/>
            <p:nvPr/>
          </p:nvSpPr>
          <p:spPr>
            <a:xfrm>
              <a:off x="4010052" y="8015828"/>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4" name="Group 3"/>
            <p:cNvGrpSpPr/>
            <p:nvPr/>
          </p:nvGrpSpPr>
          <p:grpSpPr>
            <a:xfrm>
              <a:off x="3760391" y="5238781"/>
              <a:ext cx="2968833" cy="3604781"/>
              <a:chOff x="3760391" y="5238781"/>
              <a:chExt cx="2968833" cy="3604781"/>
            </a:xfrm>
          </p:grpSpPr>
          <p:grpSp>
            <p:nvGrpSpPr>
              <p:cNvPr id="158" name="Group 157">
                <a:extLst>
                  <a:ext uri="{FF2B5EF4-FFF2-40B4-BE49-F238E27FC236}">
                    <a16:creationId xmlns:a16="http://schemas.microsoft.com/office/drawing/2014/main" id="{46EAAAD2-AA46-4373-A63B-5B730C4037A3}"/>
                  </a:ext>
                </a:extLst>
              </p:cNvPr>
              <p:cNvGrpSpPr/>
              <p:nvPr/>
            </p:nvGrpSpPr>
            <p:grpSpPr>
              <a:xfrm>
                <a:off x="3863347" y="5238781"/>
                <a:ext cx="2865877" cy="3604781"/>
                <a:chOff x="3863386" y="3685783"/>
                <a:chExt cx="2923481" cy="3604781"/>
              </a:xfrm>
            </p:grpSpPr>
            <p:sp>
              <p:nvSpPr>
                <p:cNvPr id="160" name="TextBox 159">
                  <a:extLst>
                    <a:ext uri="{FF2B5EF4-FFF2-40B4-BE49-F238E27FC236}">
                      <a16:creationId xmlns:a16="http://schemas.microsoft.com/office/drawing/2014/main" id="{BAE45F9A-1A1F-43AA-9037-CA1ED170C8DC}"/>
                    </a:ext>
                  </a:extLst>
                </p:cNvPr>
                <p:cNvSpPr txBox="1"/>
                <p:nvPr/>
              </p:nvSpPr>
              <p:spPr>
                <a:xfrm>
                  <a:off x="4482985" y="3814716"/>
                  <a:ext cx="1922450" cy="276999"/>
                </a:xfrm>
                <a:prstGeom prst="rect">
                  <a:avLst/>
                </a:prstGeom>
                <a:noFill/>
              </p:spPr>
              <p:txBody>
                <a:bodyPr wrap="none" rtlCol="0">
                  <a:spAutoFit/>
                </a:bodyPr>
                <a:lstStyle/>
                <a:p>
                  <a:pPr algn="ctr"/>
                  <a:r>
                    <a:rPr lang="en-US" sz="1200" dirty="0">
                      <a:solidFill>
                        <a:schemeClr val="tx1">
                          <a:lumMod val="75000"/>
                          <a:lumOff val="25000"/>
                        </a:schemeClr>
                      </a:solidFill>
                    </a:rPr>
                    <a:t>TCR phosphorylation profile</a:t>
                  </a:r>
                </a:p>
              </p:txBody>
            </p:sp>
            <p:grpSp>
              <p:nvGrpSpPr>
                <p:cNvPr id="161" name="Group 160">
                  <a:extLst>
                    <a:ext uri="{FF2B5EF4-FFF2-40B4-BE49-F238E27FC236}">
                      <a16:creationId xmlns:a16="http://schemas.microsoft.com/office/drawing/2014/main" id="{21617913-62A8-4845-B18F-A289A6753108}"/>
                    </a:ext>
                  </a:extLst>
                </p:cNvPr>
                <p:cNvGrpSpPr/>
                <p:nvPr/>
              </p:nvGrpSpPr>
              <p:grpSpPr>
                <a:xfrm>
                  <a:off x="4086354" y="6722777"/>
                  <a:ext cx="418705" cy="184666"/>
                  <a:chOff x="728659" y="3318380"/>
                  <a:chExt cx="418705" cy="184666"/>
                </a:xfrm>
              </p:grpSpPr>
              <p:sp>
                <p:nvSpPr>
                  <p:cNvPr id="181" name="TextBox 180">
                    <a:extLst>
                      <a:ext uri="{FF2B5EF4-FFF2-40B4-BE49-F238E27FC236}">
                        <a16:creationId xmlns:a16="http://schemas.microsoft.com/office/drawing/2014/main" id="{D28F3B8C-5E01-4437-AC4D-7145EB1027AD}"/>
                      </a:ext>
                    </a:extLst>
                  </p:cNvPr>
                  <p:cNvSpPr txBox="1"/>
                  <p:nvPr/>
                </p:nvSpPr>
                <p:spPr>
                  <a:xfrm>
                    <a:off x="728659" y="3318380"/>
                    <a:ext cx="418705" cy="184666"/>
                  </a:xfrm>
                  <a:prstGeom prst="rect">
                    <a:avLst/>
                  </a:prstGeom>
                  <a:noFill/>
                </p:spPr>
                <p:txBody>
                  <a:bodyPr wrap="none" rtlCol="0">
                    <a:spAutoFit/>
                  </a:bodyPr>
                  <a:lstStyle/>
                  <a:p>
                    <a:pPr algn="ctr"/>
                    <a:r>
                      <a:rPr lang="en-US" sz="600" dirty="0">
                        <a:solidFill>
                          <a:schemeClr val="tx1">
                            <a:lumMod val="75000"/>
                            <a:lumOff val="25000"/>
                          </a:schemeClr>
                        </a:solidFill>
                      </a:rPr>
                      <a:t>250 nm</a:t>
                    </a:r>
                  </a:p>
                </p:txBody>
              </p:sp>
              <p:cxnSp>
                <p:nvCxnSpPr>
                  <p:cNvPr id="182" name="Straight Connector 181">
                    <a:extLst>
                      <a:ext uri="{FF2B5EF4-FFF2-40B4-BE49-F238E27FC236}">
                        <a16:creationId xmlns:a16="http://schemas.microsoft.com/office/drawing/2014/main" id="{E28A722D-CC9D-4801-84BF-2B83C4A67EF7}"/>
                      </a:ext>
                    </a:extLst>
                  </p:cNvPr>
                  <p:cNvCxnSpPr/>
                  <p:nvPr/>
                </p:nvCxnSpPr>
                <p:spPr>
                  <a:xfrm>
                    <a:off x="847414" y="3469005"/>
                    <a:ext cx="1811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TextBox 161">
                  <a:extLst>
                    <a:ext uri="{FF2B5EF4-FFF2-40B4-BE49-F238E27FC236}">
                      <a16:creationId xmlns:a16="http://schemas.microsoft.com/office/drawing/2014/main" id="{A425AB82-36E2-4831-9585-E209B8B0D62E}"/>
                    </a:ext>
                  </a:extLst>
                </p:cNvPr>
                <p:cNvSpPr txBox="1"/>
                <p:nvPr/>
              </p:nvSpPr>
              <p:spPr>
                <a:xfrm>
                  <a:off x="3863386" y="3685783"/>
                  <a:ext cx="279244" cy="276999"/>
                </a:xfrm>
                <a:prstGeom prst="rect">
                  <a:avLst/>
                </a:prstGeom>
                <a:noFill/>
              </p:spPr>
              <p:txBody>
                <a:bodyPr wrap="none" rtlCol="0">
                  <a:spAutoFit/>
                </a:bodyPr>
                <a:lstStyle/>
                <a:p>
                  <a:r>
                    <a:rPr lang="en-US" sz="1200" dirty="0">
                      <a:solidFill>
                        <a:schemeClr val="tx1">
                          <a:lumMod val="75000"/>
                          <a:lumOff val="25000"/>
                        </a:schemeClr>
                      </a:solidFill>
                    </a:rPr>
                    <a:t>D</a:t>
                  </a:r>
                </a:p>
              </p:txBody>
            </p:sp>
            <p:sp>
              <p:nvSpPr>
                <p:cNvPr id="164" name="TextBox 163">
                  <a:extLst>
                    <a:ext uri="{FF2B5EF4-FFF2-40B4-BE49-F238E27FC236}">
                      <a16:creationId xmlns:a16="http://schemas.microsoft.com/office/drawing/2014/main" id="{5690DFAE-0A30-41F8-86B9-0C23CFD3931E}"/>
                    </a:ext>
                  </a:extLst>
                </p:cNvPr>
                <p:cNvSpPr txBox="1"/>
                <p:nvPr/>
              </p:nvSpPr>
              <p:spPr>
                <a:xfrm>
                  <a:off x="4828494" y="7028954"/>
                  <a:ext cx="1231427" cy="261610"/>
                </a:xfrm>
                <a:prstGeom prst="rect">
                  <a:avLst/>
                </a:prstGeom>
                <a:noFill/>
              </p:spPr>
              <p:txBody>
                <a:bodyPr wrap="none" rtlCol="0">
                  <a:spAutoFit/>
                </a:bodyPr>
                <a:lstStyle/>
                <a:p>
                  <a:pPr algn="ctr"/>
                  <a:r>
                    <a:rPr lang="en-US" sz="1050" dirty="0">
                      <a:solidFill>
                        <a:schemeClr val="tx1">
                          <a:lumMod val="75000"/>
                          <a:lumOff val="25000"/>
                        </a:schemeClr>
                      </a:solidFill>
                    </a:rPr>
                    <a:t>Decay length (nm)</a:t>
                  </a:r>
                </a:p>
              </p:txBody>
            </p:sp>
            <p:sp>
              <p:nvSpPr>
                <p:cNvPr id="165" name="TextBox 164">
                  <a:extLst>
                    <a:ext uri="{FF2B5EF4-FFF2-40B4-BE49-F238E27FC236}">
                      <a16:creationId xmlns:a16="http://schemas.microsoft.com/office/drawing/2014/main" id="{68F225FD-6B9B-4933-92D9-7B18C737B8E3}"/>
                    </a:ext>
                  </a:extLst>
                </p:cNvPr>
                <p:cNvSpPr txBox="1"/>
                <p:nvPr/>
              </p:nvSpPr>
              <p:spPr>
                <a:xfrm>
                  <a:off x="6316900" y="6461902"/>
                  <a:ext cx="268023" cy="184666"/>
                </a:xfrm>
                <a:prstGeom prst="rect">
                  <a:avLst/>
                </a:prstGeom>
                <a:noFill/>
              </p:spPr>
              <p:txBody>
                <a:bodyPr wrap="none" rtlCol="0">
                  <a:spAutoFit/>
                </a:bodyPr>
                <a:lstStyle/>
                <a:p>
                  <a:pPr algn="ctr"/>
                  <a:r>
                    <a:rPr lang="en-US" sz="600" dirty="0">
                      <a:solidFill>
                        <a:schemeClr val="tx1">
                          <a:lumMod val="75000"/>
                          <a:lumOff val="25000"/>
                        </a:schemeClr>
                      </a:solidFill>
                    </a:rPr>
                    <a:t>1A</a:t>
                  </a:r>
                </a:p>
              </p:txBody>
            </p:sp>
            <p:sp>
              <p:nvSpPr>
                <p:cNvPr id="166" name="TextBox 165">
                  <a:extLst>
                    <a:ext uri="{FF2B5EF4-FFF2-40B4-BE49-F238E27FC236}">
                      <a16:creationId xmlns:a16="http://schemas.microsoft.com/office/drawing/2014/main" id="{91AE9864-9B36-4DBF-844F-53B61570748B}"/>
                    </a:ext>
                  </a:extLst>
                </p:cNvPr>
                <p:cNvSpPr txBox="1"/>
                <p:nvPr/>
              </p:nvSpPr>
              <p:spPr>
                <a:xfrm>
                  <a:off x="6318503"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1B</a:t>
                  </a:r>
                </a:p>
              </p:txBody>
            </p:sp>
            <p:sp>
              <p:nvSpPr>
                <p:cNvPr id="167" name="TextBox 166">
                  <a:extLst>
                    <a:ext uri="{FF2B5EF4-FFF2-40B4-BE49-F238E27FC236}">
                      <a16:creationId xmlns:a16="http://schemas.microsoft.com/office/drawing/2014/main" id="{6BE619DC-6A04-4CB6-9CBF-EBD6C574A6E1}"/>
                    </a:ext>
                  </a:extLst>
                </p:cNvPr>
                <p:cNvSpPr txBox="1"/>
                <p:nvPr/>
              </p:nvSpPr>
              <p:spPr>
                <a:xfrm>
                  <a:off x="4647038" y="4998013"/>
                  <a:ext cx="264816" cy="184666"/>
                </a:xfrm>
                <a:prstGeom prst="rect">
                  <a:avLst/>
                </a:prstGeom>
                <a:noFill/>
              </p:spPr>
              <p:txBody>
                <a:bodyPr wrap="none" rtlCol="0">
                  <a:spAutoFit/>
                </a:bodyPr>
                <a:lstStyle/>
                <a:p>
                  <a:pPr algn="ctr"/>
                  <a:r>
                    <a:rPr lang="en-US" sz="600" dirty="0">
                      <a:solidFill>
                        <a:schemeClr val="tx1">
                          <a:lumMod val="75000"/>
                          <a:lumOff val="25000"/>
                        </a:schemeClr>
                      </a:solidFill>
                    </a:rPr>
                    <a:t>1C</a:t>
                  </a:r>
                </a:p>
              </p:txBody>
            </p:sp>
            <p:grpSp>
              <p:nvGrpSpPr>
                <p:cNvPr id="168" name="Group 167">
                  <a:extLst>
                    <a:ext uri="{FF2B5EF4-FFF2-40B4-BE49-F238E27FC236}">
                      <a16:creationId xmlns:a16="http://schemas.microsoft.com/office/drawing/2014/main" id="{4D46340E-B20E-4DF6-AFB5-91C6EF071424}"/>
                    </a:ext>
                  </a:extLst>
                </p:cNvPr>
                <p:cNvGrpSpPr/>
                <p:nvPr/>
              </p:nvGrpSpPr>
              <p:grpSpPr>
                <a:xfrm>
                  <a:off x="4266443" y="6926189"/>
                  <a:ext cx="2520424" cy="184666"/>
                  <a:chOff x="4247027" y="3525781"/>
                  <a:chExt cx="2520424" cy="184666"/>
                </a:xfrm>
              </p:grpSpPr>
              <p:sp>
                <p:nvSpPr>
                  <p:cNvPr id="176" name="TextBox 175">
                    <a:extLst>
                      <a:ext uri="{FF2B5EF4-FFF2-40B4-BE49-F238E27FC236}">
                        <a16:creationId xmlns:a16="http://schemas.microsoft.com/office/drawing/2014/main" id="{061AD697-3389-4717-8463-F2C6D4926EBB}"/>
                      </a:ext>
                    </a:extLst>
                  </p:cNvPr>
                  <p:cNvSpPr txBox="1"/>
                  <p:nvPr/>
                </p:nvSpPr>
                <p:spPr>
                  <a:xfrm>
                    <a:off x="4247027" y="3525781"/>
                    <a:ext cx="261611" cy="184666"/>
                  </a:xfrm>
                  <a:prstGeom prst="rect">
                    <a:avLst/>
                  </a:prstGeom>
                  <a:noFill/>
                </p:spPr>
                <p:txBody>
                  <a:bodyPr wrap="none" rtlCol="0">
                    <a:spAutoFit/>
                  </a:bodyPr>
                  <a:lstStyle/>
                  <a:p>
                    <a:pPr algn="ctr"/>
                    <a:r>
                      <a:rPr lang="en-US" sz="600" dirty="0">
                        <a:solidFill>
                          <a:schemeClr val="tx1">
                            <a:lumMod val="75000"/>
                            <a:lumOff val="25000"/>
                          </a:schemeClr>
                        </a:solidFill>
                      </a:rPr>
                      <a:t>20</a:t>
                    </a:r>
                  </a:p>
                </p:txBody>
              </p:sp>
              <p:sp>
                <p:nvSpPr>
                  <p:cNvPr id="177" name="TextBox 176">
                    <a:extLst>
                      <a:ext uri="{FF2B5EF4-FFF2-40B4-BE49-F238E27FC236}">
                        <a16:creationId xmlns:a16="http://schemas.microsoft.com/office/drawing/2014/main" id="{21468E41-1CFB-4A9E-834B-5F3BE9ED8080}"/>
                      </a:ext>
                    </a:extLst>
                  </p:cNvPr>
                  <p:cNvSpPr txBox="1"/>
                  <p:nvPr/>
                </p:nvSpPr>
                <p:spPr>
                  <a:xfrm>
                    <a:off x="4832787" y="3525781"/>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78" name="TextBox 177">
                    <a:extLst>
                      <a:ext uri="{FF2B5EF4-FFF2-40B4-BE49-F238E27FC236}">
                        <a16:creationId xmlns:a16="http://schemas.microsoft.com/office/drawing/2014/main" id="{EE7D7C62-4692-4BEB-8B7A-81246734978C}"/>
                      </a:ext>
                    </a:extLst>
                  </p:cNvPr>
                  <p:cNvSpPr txBox="1"/>
                  <p:nvPr/>
                </p:nvSpPr>
                <p:spPr>
                  <a:xfrm>
                    <a:off x="5357586"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79" name="TextBox 178">
                    <a:extLst>
                      <a:ext uri="{FF2B5EF4-FFF2-40B4-BE49-F238E27FC236}">
                        <a16:creationId xmlns:a16="http://schemas.microsoft.com/office/drawing/2014/main" id="{0A0768D1-6FEB-4FE1-A1F6-12E48EAEAD92}"/>
                      </a:ext>
                    </a:extLst>
                  </p:cNvPr>
                  <p:cNvSpPr txBox="1"/>
                  <p:nvPr/>
                </p:nvSpPr>
                <p:spPr>
                  <a:xfrm>
                    <a:off x="5913238"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80" name="TextBox 179">
                    <a:extLst>
                      <a:ext uri="{FF2B5EF4-FFF2-40B4-BE49-F238E27FC236}">
                        <a16:creationId xmlns:a16="http://schemas.microsoft.com/office/drawing/2014/main" id="{A23B7000-7C5F-403F-9E08-7BBE81E5D368}"/>
                      </a:ext>
                    </a:extLst>
                  </p:cNvPr>
                  <p:cNvSpPr txBox="1"/>
                  <p:nvPr/>
                </p:nvSpPr>
                <p:spPr>
                  <a:xfrm>
                    <a:off x="6467368" y="352578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grpSp>
              <p:nvGrpSpPr>
                <p:cNvPr id="169" name="Group 168">
                  <a:extLst>
                    <a:ext uri="{FF2B5EF4-FFF2-40B4-BE49-F238E27FC236}">
                      <a16:creationId xmlns:a16="http://schemas.microsoft.com/office/drawing/2014/main" id="{BD6E74B7-2C67-4FD5-9197-69C0F6F704D6}"/>
                    </a:ext>
                  </a:extLst>
                </p:cNvPr>
                <p:cNvGrpSpPr/>
                <p:nvPr/>
              </p:nvGrpSpPr>
              <p:grpSpPr>
                <a:xfrm>
                  <a:off x="3978645" y="4113826"/>
                  <a:ext cx="184667" cy="2765722"/>
                  <a:chOff x="597175" y="680682"/>
                  <a:chExt cx="184667" cy="2765722"/>
                </a:xfrm>
              </p:grpSpPr>
              <p:sp>
                <p:nvSpPr>
                  <p:cNvPr id="170" name="TextBox 169">
                    <a:extLst>
                      <a:ext uri="{FF2B5EF4-FFF2-40B4-BE49-F238E27FC236}">
                        <a16:creationId xmlns:a16="http://schemas.microsoft.com/office/drawing/2014/main" id="{A1C04E27-48F7-402D-B2A3-6C42D567A78B}"/>
                      </a:ext>
                    </a:extLst>
                  </p:cNvPr>
                  <p:cNvSpPr txBox="1"/>
                  <p:nvPr/>
                </p:nvSpPr>
                <p:spPr>
                  <a:xfrm rot="16200000">
                    <a:off x="527444" y="3192007"/>
                    <a:ext cx="324128" cy="184666"/>
                  </a:xfrm>
                  <a:prstGeom prst="rect">
                    <a:avLst/>
                  </a:prstGeom>
                  <a:noFill/>
                </p:spPr>
                <p:txBody>
                  <a:bodyPr wrap="none" rtlCol="0">
                    <a:spAutoFit/>
                  </a:bodyPr>
                  <a:lstStyle/>
                  <a:p>
                    <a:pPr algn="ctr"/>
                    <a:r>
                      <a:rPr lang="en-US" sz="600" dirty="0">
                        <a:solidFill>
                          <a:schemeClr val="tx1">
                            <a:lumMod val="75000"/>
                            <a:lumOff val="25000"/>
                          </a:schemeClr>
                        </a:solidFill>
                      </a:rPr>
                      <a:t>-250</a:t>
                    </a:r>
                  </a:p>
                </p:txBody>
              </p:sp>
              <p:sp>
                <p:nvSpPr>
                  <p:cNvPr id="171" name="TextBox 170">
                    <a:extLst>
                      <a:ext uri="{FF2B5EF4-FFF2-40B4-BE49-F238E27FC236}">
                        <a16:creationId xmlns:a16="http://schemas.microsoft.com/office/drawing/2014/main" id="{7E5AA7EC-3682-438A-8C9A-033B92CE0BF4}"/>
                      </a:ext>
                    </a:extLst>
                  </p:cNvPr>
                  <p:cNvSpPr txBox="1"/>
                  <p:nvPr/>
                </p:nvSpPr>
                <p:spPr>
                  <a:xfrm rot="16200000">
                    <a:off x="577939" y="2707053"/>
                    <a:ext cx="223138" cy="184666"/>
                  </a:xfrm>
                  <a:prstGeom prst="rect">
                    <a:avLst/>
                  </a:prstGeom>
                  <a:noFill/>
                </p:spPr>
                <p:txBody>
                  <a:bodyPr wrap="none" rtlCol="0">
                    <a:spAutoFit/>
                  </a:bodyPr>
                  <a:lstStyle/>
                  <a:p>
                    <a:pPr algn="ctr"/>
                    <a:r>
                      <a:rPr lang="en-US" sz="600" dirty="0">
                        <a:solidFill>
                          <a:schemeClr val="tx1">
                            <a:lumMod val="75000"/>
                            <a:lumOff val="25000"/>
                          </a:schemeClr>
                        </a:solidFill>
                      </a:rPr>
                      <a:t>0</a:t>
                    </a:r>
                  </a:p>
                </p:txBody>
              </p:sp>
              <p:sp>
                <p:nvSpPr>
                  <p:cNvPr id="172" name="TextBox 171">
                    <a:extLst>
                      <a:ext uri="{FF2B5EF4-FFF2-40B4-BE49-F238E27FC236}">
                        <a16:creationId xmlns:a16="http://schemas.microsoft.com/office/drawing/2014/main" id="{29C1EDC2-62FB-46F2-9E21-5C4F15579D91}"/>
                      </a:ext>
                    </a:extLst>
                  </p:cNvPr>
                  <p:cNvSpPr txBox="1"/>
                  <p:nvPr/>
                </p:nvSpPr>
                <p:spPr>
                  <a:xfrm rot="16200000">
                    <a:off x="558703" y="2215260"/>
                    <a:ext cx="261610" cy="184666"/>
                  </a:xfrm>
                  <a:prstGeom prst="rect">
                    <a:avLst/>
                  </a:prstGeom>
                  <a:noFill/>
                </p:spPr>
                <p:txBody>
                  <a:bodyPr wrap="none" rtlCol="0">
                    <a:spAutoFit/>
                  </a:bodyPr>
                  <a:lstStyle/>
                  <a:p>
                    <a:pPr algn="ctr"/>
                    <a:r>
                      <a:rPr lang="en-US" sz="600" dirty="0">
                        <a:solidFill>
                          <a:schemeClr val="tx1">
                            <a:lumMod val="75000"/>
                            <a:lumOff val="25000"/>
                          </a:schemeClr>
                        </a:solidFill>
                      </a:rPr>
                      <a:t>50</a:t>
                    </a:r>
                  </a:p>
                </p:txBody>
              </p:sp>
              <p:sp>
                <p:nvSpPr>
                  <p:cNvPr id="173" name="TextBox 172">
                    <a:extLst>
                      <a:ext uri="{FF2B5EF4-FFF2-40B4-BE49-F238E27FC236}">
                        <a16:creationId xmlns:a16="http://schemas.microsoft.com/office/drawing/2014/main" id="{F9DA0011-38CD-4583-96F3-082684629A7A}"/>
                      </a:ext>
                    </a:extLst>
                  </p:cNvPr>
                  <p:cNvSpPr txBox="1"/>
                  <p:nvPr/>
                </p:nvSpPr>
                <p:spPr>
                  <a:xfrm rot="16200000">
                    <a:off x="539467" y="1723095"/>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100</a:t>
                    </a:r>
                  </a:p>
                </p:txBody>
              </p:sp>
              <p:sp>
                <p:nvSpPr>
                  <p:cNvPr id="174" name="TextBox 173">
                    <a:extLst>
                      <a:ext uri="{FF2B5EF4-FFF2-40B4-BE49-F238E27FC236}">
                        <a16:creationId xmlns:a16="http://schemas.microsoft.com/office/drawing/2014/main" id="{3F868ACA-62C6-4764-9611-DAB9F66DF830}"/>
                      </a:ext>
                    </a:extLst>
                  </p:cNvPr>
                  <p:cNvSpPr txBox="1"/>
                  <p:nvPr/>
                </p:nvSpPr>
                <p:spPr>
                  <a:xfrm rot="16200000">
                    <a:off x="539467" y="1234553"/>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150</a:t>
                    </a:r>
                  </a:p>
                </p:txBody>
              </p:sp>
              <p:sp>
                <p:nvSpPr>
                  <p:cNvPr id="175" name="TextBox 174">
                    <a:extLst>
                      <a:ext uri="{FF2B5EF4-FFF2-40B4-BE49-F238E27FC236}">
                        <a16:creationId xmlns:a16="http://schemas.microsoft.com/office/drawing/2014/main" id="{FBF2A55B-B38C-4FCC-BBF6-E375D35B5494}"/>
                      </a:ext>
                    </a:extLst>
                  </p:cNvPr>
                  <p:cNvSpPr txBox="1"/>
                  <p:nvPr/>
                </p:nvSpPr>
                <p:spPr>
                  <a:xfrm rot="16200000">
                    <a:off x="539467" y="738391"/>
                    <a:ext cx="300083" cy="184666"/>
                  </a:xfrm>
                  <a:prstGeom prst="rect">
                    <a:avLst/>
                  </a:prstGeom>
                  <a:noFill/>
                </p:spPr>
                <p:txBody>
                  <a:bodyPr wrap="none" rtlCol="0">
                    <a:spAutoFit/>
                  </a:bodyPr>
                  <a:lstStyle/>
                  <a:p>
                    <a:pPr algn="ctr"/>
                    <a:r>
                      <a:rPr lang="en-US" sz="600" dirty="0">
                        <a:solidFill>
                          <a:schemeClr val="tx1">
                            <a:lumMod val="75000"/>
                            <a:lumOff val="25000"/>
                          </a:schemeClr>
                        </a:solidFill>
                      </a:rPr>
                      <a:t>200</a:t>
                    </a:r>
                  </a:p>
                </p:txBody>
              </p:sp>
            </p:grpSp>
          </p:grpSp>
          <p:sp>
            <p:nvSpPr>
              <p:cNvPr id="210" name="TextBox 209">
                <a:extLst>
                  <a:ext uri="{FF2B5EF4-FFF2-40B4-BE49-F238E27FC236}">
                    <a16:creationId xmlns:a16="http://schemas.microsoft.com/office/drawing/2014/main" id="{3A20E77B-AD53-4727-A390-6D0DFF6C96E1}"/>
                  </a:ext>
                </a:extLst>
              </p:cNvPr>
              <p:cNvSpPr txBox="1"/>
              <p:nvPr/>
            </p:nvSpPr>
            <p:spPr>
              <a:xfrm rot="16200000">
                <a:off x="3383044" y="6920694"/>
                <a:ext cx="1008610" cy="253916"/>
              </a:xfrm>
              <a:prstGeom prst="rect">
                <a:avLst/>
              </a:prstGeom>
              <a:noFill/>
            </p:spPr>
            <p:txBody>
              <a:bodyPr wrap="none" rtlCol="0">
                <a:spAutoFit/>
              </a:bodyPr>
              <a:lstStyle/>
              <a:p>
                <a:pPr algn="ctr"/>
                <a:r>
                  <a:rPr lang="en-US" sz="1050" dirty="0">
                    <a:solidFill>
                      <a:schemeClr val="tx1">
                        <a:lumMod val="75000"/>
                        <a:lumOff val="25000"/>
                      </a:schemeClr>
                    </a:solidFill>
                  </a:rPr>
                  <a:t>Depletion (nm)</a:t>
                </a:r>
              </a:p>
            </p:txBody>
          </p:sp>
        </p:grpSp>
        <p:sp>
          <p:nvSpPr>
            <p:cNvPr id="211" name="Rectangle 210"/>
            <p:cNvSpPr/>
            <p:nvPr/>
          </p:nvSpPr>
          <p:spPr>
            <a:xfrm>
              <a:off x="4000218" y="8016442"/>
              <a:ext cx="2857592" cy="50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28257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7C9C1-0EBE-435C-A36B-64497DCECE4F}"/>
              </a:ext>
            </a:extLst>
          </p:cNvPr>
          <p:cNvSpPr txBox="1"/>
          <p:nvPr/>
        </p:nvSpPr>
        <p:spPr>
          <a:xfrm>
            <a:off x="11263" y="5323"/>
            <a:ext cx="5046638" cy="338554"/>
          </a:xfrm>
          <a:prstGeom prst="rect">
            <a:avLst/>
          </a:prstGeom>
          <a:noFill/>
        </p:spPr>
        <p:txBody>
          <a:bodyPr wrap="none" rtlCol="1">
            <a:spAutoFit/>
          </a:bodyPr>
          <a:lstStyle/>
          <a:p>
            <a:pPr algn="l" rtl="0"/>
            <a:r>
              <a:rPr lang="en-US" sz="1600" dirty="0"/>
              <a:t>Fig. S7 - Model 3 – TCR phosphorylation (TP) – output data</a:t>
            </a:r>
            <a:endParaRPr lang="he-IL" sz="1600" dirty="0"/>
          </a:p>
        </p:txBody>
      </p:sp>
      <p:grpSp>
        <p:nvGrpSpPr>
          <p:cNvPr id="10" name="Group 9">
            <a:extLst>
              <a:ext uri="{FF2B5EF4-FFF2-40B4-BE49-F238E27FC236}">
                <a16:creationId xmlns:a16="http://schemas.microsoft.com/office/drawing/2014/main" id="{849C4FC0-6220-4817-B5B8-4461FE44B659}"/>
              </a:ext>
            </a:extLst>
          </p:cNvPr>
          <p:cNvGrpSpPr/>
          <p:nvPr/>
        </p:nvGrpSpPr>
        <p:grpSpPr>
          <a:xfrm>
            <a:off x="374461" y="4010132"/>
            <a:ext cx="2182353" cy="2275032"/>
            <a:chOff x="374461" y="4010132"/>
            <a:chExt cx="2182353" cy="2275032"/>
          </a:xfrm>
        </p:grpSpPr>
        <p:sp>
          <p:nvSpPr>
            <p:cNvPr id="136" name="TextBox 135">
              <a:extLst>
                <a:ext uri="{FF2B5EF4-FFF2-40B4-BE49-F238E27FC236}">
                  <a16:creationId xmlns:a16="http://schemas.microsoft.com/office/drawing/2014/main" id="{BBB28D02-8C2C-4823-BA19-8F3941D10501}"/>
                </a:ext>
              </a:extLst>
            </p:cNvPr>
            <p:cNvSpPr txBox="1"/>
            <p:nvPr/>
          </p:nvSpPr>
          <p:spPr>
            <a:xfrm>
              <a:off x="770748" y="4261024"/>
              <a:ext cx="1786066" cy="261610"/>
            </a:xfrm>
            <a:prstGeom prst="rect">
              <a:avLst/>
            </a:prstGeom>
            <a:noFill/>
          </p:spPr>
          <p:txBody>
            <a:bodyPr wrap="none" rtlCol="1">
              <a:spAutoFit/>
            </a:bodyPr>
            <a:lstStyle/>
            <a:p>
              <a:pPr algn="ctr" rtl="0"/>
              <a:r>
                <a:rPr lang="en-US" sz="1100" dirty="0">
                  <a:solidFill>
                    <a:schemeClr val="tx1">
                      <a:lumMod val="75000"/>
                      <a:lumOff val="25000"/>
                    </a:schemeClr>
                  </a:solidFill>
                  <a:latin typeface="Helvetica" panose="020B0604020202020204" pitchFamily="34" charset="0"/>
                  <a:cs typeface="Helvetica" panose="020B0604020202020204" pitchFamily="34" charset="0"/>
                </a:rPr>
                <a:t>Non-phosphorylated TCR</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41" name="TextBox 140">
              <a:extLst>
                <a:ext uri="{FF2B5EF4-FFF2-40B4-BE49-F238E27FC236}">
                  <a16:creationId xmlns:a16="http://schemas.microsoft.com/office/drawing/2014/main" id="{0F2C82A5-C743-4A9A-8914-B13A591DD9C6}"/>
                </a:ext>
              </a:extLst>
            </p:cNvPr>
            <p:cNvSpPr txBox="1"/>
            <p:nvPr/>
          </p:nvSpPr>
          <p:spPr>
            <a:xfrm>
              <a:off x="1889183" y="4552019"/>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68" name="TextBox 67">
              <a:extLst>
                <a:ext uri="{FF2B5EF4-FFF2-40B4-BE49-F238E27FC236}">
                  <a16:creationId xmlns:a16="http://schemas.microsoft.com/office/drawing/2014/main" id="{6AC3A6C1-9097-431C-A1AA-6C7A870780B3}"/>
                </a:ext>
              </a:extLst>
            </p:cNvPr>
            <p:cNvSpPr txBox="1"/>
            <p:nvPr/>
          </p:nvSpPr>
          <p:spPr>
            <a:xfrm>
              <a:off x="1507750" y="5137357"/>
              <a:ext cx="710451" cy="200055"/>
            </a:xfrm>
            <a:prstGeom prst="rect">
              <a:avLst/>
            </a:prstGeom>
            <a:noFill/>
          </p:spPr>
          <p:txBody>
            <a:bodyPr wrap="none" rtlCol="1">
              <a:spAutoFit/>
            </a:bodyPr>
            <a:lstStyle/>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p:txBody>
        </p:sp>
        <p:sp>
          <p:nvSpPr>
            <p:cNvPr id="69" name="TextBox 68">
              <a:extLst>
                <a:ext uri="{FF2B5EF4-FFF2-40B4-BE49-F238E27FC236}">
                  <a16:creationId xmlns:a16="http://schemas.microsoft.com/office/drawing/2014/main" id="{BF8A1FCC-81B5-447E-89B2-DC823B1D5984}"/>
                </a:ext>
              </a:extLst>
            </p:cNvPr>
            <p:cNvSpPr txBox="1"/>
            <p:nvPr/>
          </p:nvSpPr>
          <p:spPr>
            <a:xfrm>
              <a:off x="2003611" y="6020786"/>
              <a:ext cx="367408" cy="200055"/>
            </a:xfrm>
            <a:prstGeom prst="rect">
              <a:avLst/>
            </a:prstGeom>
            <a:noFill/>
          </p:spPr>
          <p:txBody>
            <a:bodyPr wrap="none" rtlCol="1">
              <a:spAutoFit/>
            </a:bodyPr>
            <a:lstStyle/>
            <a:p>
              <a:pPr rtl="0"/>
              <a:r>
                <a:rPr lang="en-US" sz="700" b="1" dirty="0">
                  <a:solidFill>
                    <a:srgbClr val="00B050"/>
                  </a:solidFill>
                  <a:latin typeface="Helvetica" panose="020B0604020202020204" pitchFamily="34" charset="0"/>
                  <a:cs typeface="Helvetica" panose="020B0604020202020204" pitchFamily="34" charset="0"/>
                </a:rPr>
                <a:t>TCR</a:t>
              </a:r>
            </a:p>
          </p:txBody>
        </p:sp>
        <p:grpSp>
          <p:nvGrpSpPr>
            <p:cNvPr id="85" name="Group 84">
              <a:extLst>
                <a:ext uri="{FF2B5EF4-FFF2-40B4-BE49-F238E27FC236}">
                  <a16:creationId xmlns:a16="http://schemas.microsoft.com/office/drawing/2014/main" id="{3D71B353-EC21-4808-8C2C-2CD982A6EA32}"/>
                </a:ext>
              </a:extLst>
            </p:cNvPr>
            <p:cNvGrpSpPr/>
            <p:nvPr/>
          </p:nvGrpSpPr>
          <p:grpSpPr>
            <a:xfrm>
              <a:off x="777626" y="4517485"/>
              <a:ext cx="1755512" cy="1767679"/>
              <a:chOff x="8177386" y="4581087"/>
              <a:chExt cx="3017581" cy="1355869"/>
            </a:xfrm>
          </p:grpSpPr>
          <p:sp>
            <p:nvSpPr>
              <p:cNvPr id="94" name="Rectangle 93">
                <a:extLst>
                  <a:ext uri="{FF2B5EF4-FFF2-40B4-BE49-F238E27FC236}">
                    <a16:creationId xmlns:a16="http://schemas.microsoft.com/office/drawing/2014/main" id="{1FC4C340-8DF4-4658-8350-4E8CB93A6249}"/>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95" name="Group 94">
                <a:extLst>
                  <a:ext uri="{FF2B5EF4-FFF2-40B4-BE49-F238E27FC236}">
                    <a16:creationId xmlns:a16="http://schemas.microsoft.com/office/drawing/2014/main" id="{10B5E120-0D09-4E04-BB60-CF085CDC4AA5}"/>
                  </a:ext>
                </a:extLst>
              </p:cNvPr>
              <p:cNvGrpSpPr/>
              <p:nvPr/>
            </p:nvGrpSpPr>
            <p:grpSpPr>
              <a:xfrm>
                <a:off x="9403642" y="4758133"/>
                <a:ext cx="1783402" cy="822883"/>
                <a:chOff x="4754881" y="4316305"/>
                <a:chExt cx="1783402" cy="822883"/>
              </a:xfrm>
            </p:grpSpPr>
            <p:sp>
              <p:nvSpPr>
                <p:cNvPr id="100" name="Freeform: Shape 99">
                  <a:extLst>
                    <a:ext uri="{FF2B5EF4-FFF2-40B4-BE49-F238E27FC236}">
                      <a16:creationId xmlns:a16="http://schemas.microsoft.com/office/drawing/2014/main" id="{141DA651-F766-4C43-8137-01202CC382F2}"/>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1A4DDACB-DE6F-4AB5-9786-892AC2CF9A98}"/>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6" name="Straight Connector 95">
                <a:extLst>
                  <a:ext uri="{FF2B5EF4-FFF2-40B4-BE49-F238E27FC236}">
                    <a16:creationId xmlns:a16="http://schemas.microsoft.com/office/drawing/2014/main" id="{669A6559-DEB3-4BC8-991B-587A335833C9}"/>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B0631F-5E69-4106-8770-E709FD42050F}"/>
                  </a:ext>
                </a:extLst>
              </p:cNvPr>
              <p:cNvCxnSpPr>
                <a:cxnSpLocks/>
              </p:cNvCxnSpPr>
              <p:nvPr/>
            </p:nvCxnSpPr>
            <p:spPr>
              <a:xfrm>
                <a:off x="10750967" y="4671060"/>
                <a:ext cx="0" cy="10502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150EE-BFA1-4BE1-BEC5-0944EE630E8E}"/>
                  </a:ext>
                </a:extLst>
              </p:cNvPr>
              <p:cNvCxnSpPr>
                <a:cxnSpLocks/>
              </p:cNvCxnSpPr>
              <p:nvPr/>
            </p:nvCxnSpPr>
            <p:spPr>
              <a:xfrm>
                <a:off x="10653616"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43E871C-43A9-4127-B206-BF12C9437C6B}"/>
                  </a:ext>
                </a:extLst>
              </p:cNvPr>
              <p:cNvCxnSpPr>
                <a:cxnSpLocks/>
              </p:cNvCxnSpPr>
              <p:nvPr/>
            </p:nvCxnSpPr>
            <p:spPr>
              <a:xfrm>
                <a:off x="10653616" y="5581016"/>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44" name="TextBox 143">
              <a:extLst>
                <a:ext uri="{FF2B5EF4-FFF2-40B4-BE49-F238E27FC236}">
                  <a16:creationId xmlns:a16="http://schemas.microsoft.com/office/drawing/2014/main" id="{8ACBCA91-1503-446C-91F0-D56182966944}"/>
                </a:ext>
              </a:extLst>
            </p:cNvPr>
            <p:cNvSpPr txBox="1"/>
            <p:nvPr/>
          </p:nvSpPr>
          <p:spPr>
            <a:xfrm>
              <a:off x="374461" y="4010132"/>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A</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grpSp>
      <p:grpSp>
        <p:nvGrpSpPr>
          <p:cNvPr id="8" name="Group 7">
            <a:extLst>
              <a:ext uri="{FF2B5EF4-FFF2-40B4-BE49-F238E27FC236}">
                <a16:creationId xmlns:a16="http://schemas.microsoft.com/office/drawing/2014/main" id="{6B1A9DDF-3FF6-49A7-B9F8-AAB1383A48C8}"/>
              </a:ext>
            </a:extLst>
          </p:cNvPr>
          <p:cNvGrpSpPr/>
          <p:nvPr/>
        </p:nvGrpSpPr>
        <p:grpSpPr>
          <a:xfrm>
            <a:off x="4706861" y="4010132"/>
            <a:ext cx="2135302" cy="2276759"/>
            <a:chOff x="4706861" y="4010132"/>
            <a:chExt cx="2135302" cy="2276759"/>
          </a:xfrm>
        </p:grpSpPr>
        <p:grpSp>
          <p:nvGrpSpPr>
            <p:cNvPr id="83" name="Group 82">
              <a:extLst>
                <a:ext uri="{FF2B5EF4-FFF2-40B4-BE49-F238E27FC236}">
                  <a16:creationId xmlns:a16="http://schemas.microsoft.com/office/drawing/2014/main" id="{597B1CFB-8C62-4EE1-A47A-00B928084744}"/>
                </a:ext>
              </a:extLst>
            </p:cNvPr>
            <p:cNvGrpSpPr/>
            <p:nvPr/>
          </p:nvGrpSpPr>
          <p:grpSpPr>
            <a:xfrm>
              <a:off x="5077286" y="4519212"/>
              <a:ext cx="1755512" cy="1767679"/>
              <a:chOff x="8177386" y="4581087"/>
              <a:chExt cx="3017581" cy="1355869"/>
            </a:xfrm>
          </p:grpSpPr>
          <p:sp>
            <p:nvSpPr>
              <p:cNvPr id="110" name="Rectangle 109">
                <a:extLst>
                  <a:ext uri="{FF2B5EF4-FFF2-40B4-BE49-F238E27FC236}">
                    <a16:creationId xmlns:a16="http://schemas.microsoft.com/office/drawing/2014/main" id="{FA9D0F32-D6B5-4704-9F93-3BDA5863C83C}"/>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11" name="Group 110">
                <a:extLst>
                  <a:ext uri="{FF2B5EF4-FFF2-40B4-BE49-F238E27FC236}">
                    <a16:creationId xmlns:a16="http://schemas.microsoft.com/office/drawing/2014/main" id="{3386DC2A-E16F-4186-AF52-1E4532CC816E}"/>
                  </a:ext>
                </a:extLst>
              </p:cNvPr>
              <p:cNvGrpSpPr/>
              <p:nvPr/>
            </p:nvGrpSpPr>
            <p:grpSpPr>
              <a:xfrm>
                <a:off x="9403642" y="4758133"/>
                <a:ext cx="1783402" cy="822883"/>
                <a:chOff x="4754881" y="4316305"/>
                <a:chExt cx="1783402" cy="822883"/>
              </a:xfrm>
            </p:grpSpPr>
            <p:sp>
              <p:nvSpPr>
                <p:cNvPr id="116" name="Freeform: Shape 115">
                  <a:extLst>
                    <a:ext uri="{FF2B5EF4-FFF2-40B4-BE49-F238E27FC236}">
                      <a16:creationId xmlns:a16="http://schemas.microsoft.com/office/drawing/2014/main" id="{47F22629-3A63-46FA-BA17-FEA5FE9633CB}"/>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DB9C3D66-5031-47E4-B28C-CECEB3707464}"/>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a:extLst>
                  <a:ext uri="{FF2B5EF4-FFF2-40B4-BE49-F238E27FC236}">
                    <a16:creationId xmlns:a16="http://schemas.microsoft.com/office/drawing/2014/main" id="{0AC0F41F-5E21-4DF5-93F2-57516A440E24}"/>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F494D50-8C50-47D9-A8BC-59C85489E228}"/>
                  </a:ext>
                </a:extLst>
              </p:cNvPr>
              <p:cNvCxnSpPr>
                <a:cxnSpLocks/>
              </p:cNvCxnSpPr>
              <p:nvPr/>
            </p:nvCxnSpPr>
            <p:spPr>
              <a:xfrm>
                <a:off x="10740807" y="4671060"/>
                <a:ext cx="0" cy="10473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313A93C-D8C7-4C9B-87F5-86CC736B56A2}"/>
                  </a:ext>
                </a:extLst>
              </p:cNvPr>
              <p:cNvCxnSpPr>
                <a:cxnSpLocks/>
              </p:cNvCxnSpPr>
              <p:nvPr/>
            </p:nvCxnSpPr>
            <p:spPr>
              <a:xfrm>
                <a:off x="8611456"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CB0F598-5531-4EAD-B7B7-1630AC134D5D}"/>
                  </a:ext>
                </a:extLst>
              </p:cNvPr>
              <p:cNvCxnSpPr>
                <a:cxnSpLocks/>
              </p:cNvCxnSpPr>
              <p:nvPr/>
            </p:nvCxnSpPr>
            <p:spPr>
              <a:xfrm>
                <a:off x="8611456" y="5581016"/>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a:extLst>
                <a:ext uri="{FF2B5EF4-FFF2-40B4-BE49-F238E27FC236}">
                  <a16:creationId xmlns:a16="http://schemas.microsoft.com/office/drawing/2014/main" id="{A6923555-5D86-4ED5-8D9B-107360238CAC}"/>
                </a:ext>
              </a:extLst>
            </p:cNvPr>
            <p:cNvCxnSpPr>
              <a:cxnSpLocks/>
            </p:cNvCxnSpPr>
            <p:nvPr/>
          </p:nvCxnSpPr>
          <p:spPr>
            <a:xfrm>
              <a:off x="6251768" y="5645872"/>
              <a:ext cx="316162" cy="0"/>
            </a:xfrm>
            <a:prstGeom prst="straightConnector1">
              <a:avLst/>
            </a:prstGeom>
            <a:noFill/>
            <a:ln>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Arrow Connector 90">
              <a:extLst>
                <a:ext uri="{FF2B5EF4-FFF2-40B4-BE49-F238E27FC236}">
                  <a16:creationId xmlns:a16="http://schemas.microsoft.com/office/drawing/2014/main" id="{386CB3F3-AC36-4A90-BAD5-5F8F77CA82C0}"/>
                </a:ext>
              </a:extLst>
            </p:cNvPr>
            <p:cNvCxnSpPr>
              <a:cxnSpLocks/>
            </p:cNvCxnSpPr>
            <p:nvPr/>
          </p:nvCxnSpPr>
          <p:spPr>
            <a:xfrm>
              <a:off x="5327344" y="5935489"/>
              <a:ext cx="1244489" cy="0"/>
            </a:xfrm>
            <a:prstGeom prst="straightConnector1">
              <a:avLst/>
            </a:prstGeom>
            <a:noFill/>
            <a:ln>
              <a:solidFill>
                <a:schemeClr val="bg1">
                  <a:lumMod val="6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92" name="Rectangle 91">
              <a:extLst>
                <a:ext uri="{FF2B5EF4-FFF2-40B4-BE49-F238E27FC236}">
                  <a16:creationId xmlns:a16="http://schemas.microsoft.com/office/drawing/2014/main" id="{AD19F109-48ED-4904-AB9D-8A1C044B99FA}"/>
                </a:ext>
              </a:extLst>
            </p:cNvPr>
            <p:cNvSpPr/>
            <p:nvPr/>
          </p:nvSpPr>
          <p:spPr>
            <a:xfrm>
              <a:off x="5629648" y="5925679"/>
              <a:ext cx="593432" cy="200055"/>
            </a:xfrm>
            <a:prstGeom prst="rect">
              <a:avLst/>
            </a:prstGeom>
          </p:spPr>
          <p:txBody>
            <a:bodyPr wrap="none">
              <a:spAutoFit/>
            </a:bodyPr>
            <a:lstStyle/>
            <a:p>
              <a:r>
                <a:rPr lang="en-US" sz="700" b="1" dirty="0">
                  <a:solidFill>
                    <a:schemeClr val="bg1">
                      <a:lumMod val="65000"/>
                    </a:schemeClr>
                  </a:solidFill>
                  <a:latin typeface="Helvetica" panose="020B0604020202020204" pitchFamily="34" charset="0"/>
                  <a:cs typeface="Helvetica" panose="020B0604020202020204" pitchFamily="34" charset="0"/>
                </a:rPr>
                <a:t>Depletion</a:t>
              </a:r>
            </a:p>
          </p:txBody>
        </p:sp>
        <p:sp>
          <p:nvSpPr>
            <p:cNvPr id="93" name="Rectangle 92">
              <a:extLst>
                <a:ext uri="{FF2B5EF4-FFF2-40B4-BE49-F238E27FC236}">
                  <a16:creationId xmlns:a16="http://schemas.microsoft.com/office/drawing/2014/main" id="{620D7B8E-087B-4A1F-8BDC-EDE353BCA2FB}"/>
                </a:ext>
              </a:extLst>
            </p:cNvPr>
            <p:cNvSpPr/>
            <p:nvPr/>
          </p:nvSpPr>
          <p:spPr>
            <a:xfrm>
              <a:off x="5561862" y="5538129"/>
              <a:ext cx="742511" cy="200055"/>
            </a:xfrm>
            <a:prstGeom prst="rect">
              <a:avLst/>
            </a:prstGeom>
          </p:spPr>
          <p:txBody>
            <a:bodyPr wrap="none">
              <a:spAutoFit/>
            </a:bodyPr>
            <a:lstStyle/>
            <a:p>
              <a:r>
                <a:rPr lang="en-US" sz="700" b="1" dirty="0">
                  <a:latin typeface="Helvetica" panose="020B0604020202020204" pitchFamily="34" charset="0"/>
                  <a:cs typeface="Helvetica" panose="020B0604020202020204" pitchFamily="34" charset="0"/>
                </a:rPr>
                <a:t>Decay length</a:t>
              </a:r>
            </a:p>
          </p:txBody>
        </p:sp>
        <p:grpSp>
          <p:nvGrpSpPr>
            <p:cNvPr id="82" name="Group 81">
              <a:extLst>
                <a:ext uri="{FF2B5EF4-FFF2-40B4-BE49-F238E27FC236}">
                  <a16:creationId xmlns:a16="http://schemas.microsoft.com/office/drawing/2014/main" id="{AE9C011F-0591-4838-99BF-1FEFB634D4A8}"/>
                </a:ext>
              </a:extLst>
            </p:cNvPr>
            <p:cNvGrpSpPr/>
            <p:nvPr/>
          </p:nvGrpSpPr>
          <p:grpSpPr>
            <a:xfrm>
              <a:off x="5056098" y="4254618"/>
              <a:ext cx="1786065" cy="391368"/>
              <a:chOff x="8386581" y="1758890"/>
              <a:chExt cx="3070098" cy="672730"/>
            </a:xfrm>
          </p:grpSpPr>
          <p:sp>
            <p:nvSpPr>
              <p:cNvPr id="118" name="TextBox 117">
                <a:extLst>
                  <a:ext uri="{FF2B5EF4-FFF2-40B4-BE49-F238E27FC236}">
                    <a16:creationId xmlns:a16="http://schemas.microsoft.com/office/drawing/2014/main" id="{9474319B-57C9-4B1F-B99D-0E66B117EA04}"/>
                  </a:ext>
                </a:extLst>
              </p:cNvPr>
              <p:cNvSpPr txBox="1"/>
              <p:nvPr/>
            </p:nvSpPr>
            <p:spPr>
              <a:xfrm>
                <a:off x="8386581" y="1758890"/>
                <a:ext cx="3070098" cy="449686"/>
              </a:xfrm>
              <a:prstGeom prst="rect">
                <a:avLst/>
              </a:prstGeom>
              <a:noFill/>
            </p:spPr>
            <p:txBody>
              <a:bodyPr wrap="none" rtlCol="1">
                <a:spAutoFit/>
              </a:bodyPr>
              <a:lstStyle/>
              <a:p>
                <a:pPr algn="ctr"/>
                <a:r>
                  <a:rPr lang="en-US" sz="1100" dirty="0">
                    <a:solidFill>
                      <a:schemeClr val="tx1">
                        <a:lumMod val="75000"/>
                        <a:lumOff val="25000"/>
                      </a:schemeClr>
                    </a:solidFill>
                    <a:latin typeface="Helvetica" panose="020B0604020202020204" pitchFamily="34" charset="0"/>
                    <a:cs typeface="Helvetica" panose="020B0604020202020204" pitchFamily="34" charset="0"/>
                  </a:rPr>
                  <a:t>Non-phosphorylated TCR</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23" name="TextBox 122">
                <a:extLst>
                  <a:ext uri="{FF2B5EF4-FFF2-40B4-BE49-F238E27FC236}">
                    <a16:creationId xmlns:a16="http://schemas.microsoft.com/office/drawing/2014/main" id="{98449DA7-8C8A-43A9-92AA-CB2B8C0CC775}"/>
                  </a:ext>
                </a:extLst>
              </p:cNvPr>
              <p:cNvSpPr txBox="1"/>
              <p:nvPr/>
            </p:nvSpPr>
            <p:spPr>
              <a:xfrm>
                <a:off x="8437233" y="2170010"/>
                <a:ext cx="184731" cy="261610"/>
              </a:xfrm>
              <a:prstGeom prst="rect">
                <a:avLst/>
              </a:prstGeom>
              <a:noFill/>
            </p:spPr>
            <p:txBody>
              <a:bodyPr wrap="none" rtlCol="1">
                <a:spAutoFit/>
              </a:bodyPr>
              <a:lstStyle/>
              <a:p>
                <a:pPr rtl="0"/>
                <a:endParaRPr lang="en-US" sz="1100" b="1" dirty="0">
                  <a:solidFill>
                    <a:srgbClr val="00B050"/>
                  </a:solidFill>
                  <a:latin typeface="Helvetica" panose="020B0604020202020204" pitchFamily="34" charset="0"/>
                  <a:cs typeface="Helvetica" panose="020B0604020202020204" pitchFamily="34" charset="0"/>
                </a:endParaRPr>
              </a:p>
            </p:txBody>
          </p:sp>
        </p:grpSp>
        <p:sp>
          <p:nvSpPr>
            <p:cNvPr id="75" name="TextBox 74">
              <a:extLst>
                <a:ext uri="{FF2B5EF4-FFF2-40B4-BE49-F238E27FC236}">
                  <a16:creationId xmlns:a16="http://schemas.microsoft.com/office/drawing/2014/main" id="{93EEBB71-A58F-4A82-9544-CA693FA07981}"/>
                </a:ext>
              </a:extLst>
            </p:cNvPr>
            <p:cNvSpPr txBox="1"/>
            <p:nvPr/>
          </p:nvSpPr>
          <p:spPr>
            <a:xfrm>
              <a:off x="6174781" y="4550553"/>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76" name="TextBox 75">
              <a:extLst>
                <a:ext uri="{FF2B5EF4-FFF2-40B4-BE49-F238E27FC236}">
                  <a16:creationId xmlns:a16="http://schemas.microsoft.com/office/drawing/2014/main" id="{30CE8DE6-5DDA-49A2-91E3-F78885CA5B91}"/>
                </a:ext>
              </a:extLst>
            </p:cNvPr>
            <p:cNvSpPr txBox="1"/>
            <p:nvPr/>
          </p:nvSpPr>
          <p:spPr>
            <a:xfrm>
              <a:off x="5819555" y="5137358"/>
              <a:ext cx="710451" cy="200055"/>
            </a:xfrm>
            <a:prstGeom prst="rect">
              <a:avLst/>
            </a:prstGeom>
            <a:noFill/>
          </p:spPr>
          <p:txBody>
            <a:bodyPr wrap="none" rtlCol="1">
              <a:spAutoFit/>
            </a:bodyPr>
            <a:lstStyle/>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p:txBody>
        </p:sp>
        <p:sp>
          <p:nvSpPr>
            <p:cNvPr id="77" name="TextBox 76">
              <a:extLst>
                <a:ext uri="{FF2B5EF4-FFF2-40B4-BE49-F238E27FC236}">
                  <a16:creationId xmlns:a16="http://schemas.microsoft.com/office/drawing/2014/main" id="{73509C27-1F13-42C1-A607-83B152F7288F}"/>
                </a:ext>
              </a:extLst>
            </p:cNvPr>
            <p:cNvSpPr txBox="1"/>
            <p:nvPr/>
          </p:nvSpPr>
          <p:spPr>
            <a:xfrm>
              <a:off x="5139299" y="5996449"/>
              <a:ext cx="367408" cy="200055"/>
            </a:xfrm>
            <a:prstGeom prst="rect">
              <a:avLst/>
            </a:prstGeom>
            <a:noFill/>
          </p:spPr>
          <p:txBody>
            <a:bodyPr wrap="none" rtlCol="1">
              <a:spAutoFit/>
            </a:bodyPr>
            <a:lstStyle/>
            <a:p>
              <a:pPr rtl="0"/>
              <a:r>
                <a:rPr lang="en-US" sz="700" b="1" dirty="0">
                  <a:solidFill>
                    <a:srgbClr val="00B050"/>
                  </a:solidFill>
                  <a:latin typeface="Helvetica" panose="020B0604020202020204" pitchFamily="34" charset="0"/>
                  <a:cs typeface="Helvetica" panose="020B0604020202020204" pitchFamily="34" charset="0"/>
                </a:rPr>
                <a:t>TCR</a:t>
              </a:r>
            </a:p>
          </p:txBody>
        </p:sp>
        <p:sp>
          <p:nvSpPr>
            <p:cNvPr id="146" name="TextBox 145">
              <a:extLst>
                <a:ext uri="{FF2B5EF4-FFF2-40B4-BE49-F238E27FC236}">
                  <a16:creationId xmlns:a16="http://schemas.microsoft.com/office/drawing/2014/main" id="{C8DBCECC-BA68-4684-95BF-B93C71A224E8}"/>
                </a:ext>
              </a:extLst>
            </p:cNvPr>
            <p:cNvSpPr txBox="1"/>
            <p:nvPr/>
          </p:nvSpPr>
          <p:spPr>
            <a:xfrm>
              <a:off x="4706861" y="4010132"/>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C</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grpSp>
      <p:grpSp>
        <p:nvGrpSpPr>
          <p:cNvPr id="9" name="Group 8">
            <a:extLst>
              <a:ext uri="{FF2B5EF4-FFF2-40B4-BE49-F238E27FC236}">
                <a16:creationId xmlns:a16="http://schemas.microsoft.com/office/drawing/2014/main" id="{E737B958-160D-4EB5-ADC4-26C1F61F0ECD}"/>
              </a:ext>
            </a:extLst>
          </p:cNvPr>
          <p:cNvGrpSpPr/>
          <p:nvPr/>
        </p:nvGrpSpPr>
        <p:grpSpPr>
          <a:xfrm>
            <a:off x="2554844" y="4010132"/>
            <a:ext cx="2109275" cy="2275622"/>
            <a:chOff x="2554844" y="4010132"/>
            <a:chExt cx="2109275" cy="2275622"/>
          </a:xfrm>
        </p:grpSpPr>
        <p:sp>
          <p:nvSpPr>
            <p:cNvPr id="126" name="TextBox 125">
              <a:extLst>
                <a:ext uri="{FF2B5EF4-FFF2-40B4-BE49-F238E27FC236}">
                  <a16:creationId xmlns:a16="http://schemas.microsoft.com/office/drawing/2014/main" id="{6B5E3C01-BF31-46CC-B10C-013BF76D1955}"/>
                </a:ext>
              </a:extLst>
            </p:cNvPr>
            <p:cNvSpPr txBox="1"/>
            <p:nvPr/>
          </p:nvSpPr>
          <p:spPr>
            <a:xfrm>
              <a:off x="3067257" y="4261024"/>
              <a:ext cx="1438214" cy="253916"/>
            </a:xfrm>
            <a:prstGeom prst="rect">
              <a:avLst/>
            </a:prstGeom>
            <a:noFill/>
          </p:spPr>
          <p:txBody>
            <a:bodyPr wrap="none" rtlCol="1">
              <a:spAutoFit/>
            </a:bodyPr>
            <a:lstStyle/>
            <a:p>
              <a:pPr algn="ctr"/>
              <a:r>
                <a:rPr lang="en-US" sz="1050" dirty="0">
                  <a:solidFill>
                    <a:schemeClr val="tx1">
                      <a:lumMod val="75000"/>
                      <a:lumOff val="25000"/>
                    </a:schemeClr>
                  </a:solidFill>
                  <a:latin typeface="Helvetica" panose="020B0604020202020204" pitchFamily="34" charset="0"/>
                  <a:cs typeface="Helvetica" panose="020B0604020202020204" pitchFamily="34" charset="0"/>
                </a:rPr>
                <a:t>Phosphorylated TCR</a:t>
              </a:r>
              <a:endParaRPr lang="he-IL" sz="105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1" name="TextBox 70">
              <a:extLst>
                <a:ext uri="{FF2B5EF4-FFF2-40B4-BE49-F238E27FC236}">
                  <a16:creationId xmlns:a16="http://schemas.microsoft.com/office/drawing/2014/main" id="{5D507796-FDD5-4089-B2A1-C0285B18611B}"/>
                </a:ext>
              </a:extLst>
            </p:cNvPr>
            <p:cNvSpPr txBox="1"/>
            <p:nvPr/>
          </p:nvSpPr>
          <p:spPr>
            <a:xfrm>
              <a:off x="4019827" y="4553247"/>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72" name="TextBox 71">
              <a:extLst>
                <a:ext uri="{FF2B5EF4-FFF2-40B4-BE49-F238E27FC236}">
                  <a16:creationId xmlns:a16="http://schemas.microsoft.com/office/drawing/2014/main" id="{9FB16FDE-8CF7-4875-AF53-F03D99EE7657}"/>
                </a:ext>
              </a:extLst>
            </p:cNvPr>
            <p:cNvSpPr txBox="1"/>
            <p:nvPr/>
          </p:nvSpPr>
          <p:spPr>
            <a:xfrm>
              <a:off x="3636753" y="5137357"/>
              <a:ext cx="710451" cy="200055"/>
            </a:xfrm>
            <a:prstGeom prst="rect">
              <a:avLst/>
            </a:prstGeom>
            <a:noFill/>
          </p:spPr>
          <p:txBody>
            <a:bodyPr wrap="none" rtlCol="1">
              <a:spAutoFit/>
            </a:bodyPr>
            <a:lstStyle/>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p:txBody>
        </p:sp>
        <p:grpSp>
          <p:nvGrpSpPr>
            <p:cNvPr id="84" name="Group 83">
              <a:extLst>
                <a:ext uri="{FF2B5EF4-FFF2-40B4-BE49-F238E27FC236}">
                  <a16:creationId xmlns:a16="http://schemas.microsoft.com/office/drawing/2014/main" id="{102FBE66-255E-46E3-BF44-803DA97F6D15}"/>
                </a:ext>
              </a:extLst>
            </p:cNvPr>
            <p:cNvGrpSpPr/>
            <p:nvPr/>
          </p:nvGrpSpPr>
          <p:grpSpPr>
            <a:xfrm>
              <a:off x="2908607" y="4518075"/>
              <a:ext cx="1755512" cy="1767679"/>
              <a:chOff x="8177386" y="4581087"/>
              <a:chExt cx="3017581" cy="1355869"/>
            </a:xfrm>
          </p:grpSpPr>
          <p:sp>
            <p:nvSpPr>
              <p:cNvPr id="102" name="Rectangle 101">
                <a:extLst>
                  <a:ext uri="{FF2B5EF4-FFF2-40B4-BE49-F238E27FC236}">
                    <a16:creationId xmlns:a16="http://schemas.microsoft.com/office/drawing/2014/main" id="{67D7CFCC-FC8C-4846-8867-AF3BD5DA6272}"/>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03" name="Group 102">
                <a:extLst>
                  <a:ext uri="{FF2B5EF4-FFF2-40B4-BE49-F238E27FC236}">
                    <a16:creationId xmlns:a16="http://schemas.microsoft.com/office/drawing/2014/main" id="{45D558BB-3924-491A-A1D8-028B8FB5CFF2}"/>
                  </a:ext>
                </a:extLst>
              </p:cNvPr>
              <p:cNvGrpSpPr/>
              <p:nvPr/>
            </p:nvGrpSpPr>
            <p:grpSpPr>
              <a:xfrm>
                <a:off x="9403642" y="4758133"/>
                <a:ext cx="1783402" cy="822883"/>
                <a:chOff x="4754881" y="4316305"/>
                <a:chExt cx="1783402" cy="822883"/>
              </a:xfrm>
            </p:grpSpPr>
            <p:sp>
              <p:nvSpPr>
                <p:cNvPr id="108" name="Freeform: Shape 107">
                  <a:extLst>
                    <a:ext uri="{FF2B5EF4-FFF2-40B4-BE49-F238E27FC236}">
                      <a16:creationId xmlns:a16="http://schemas.microsoft.com/office/drawing/2014/main" id="{3E73F32D-9286-4406-A0D9-D75B187B8AC3}"/>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7A4F0AFC-B144-434F-B1DA-632EF0DFE92E}"/>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CC13D918-1F29-49AF-B218-F224DB4211A7}"/>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2EFC11-514A-48D5-8C25-07F93EBD8904}"/>
                  </a:ext>
                </a:extLst>
              </p:cNvPr>
              <p:cNvCxnSpPr>
                <a:cxnSpLocks/>
              </p:cNvCxnSpPr>
              <p:nvPr/>
            </p:nvCxnSpPr>
            <p:spPr>
              <a:xfrm>
                <a:off x="10750967" y="4671060"/>
                <a:ext cx="0" cy="10492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897CF38-363A-484A-BA96-A2348F196C86}"/>
                  </a:ext>
                </a:extLst>
              </p:cNvPr>
              <p:cNvCxnSpPr>
                <a:cxnSpLocks/>
              </p:cNvCxnSpPr>
              <p:nvPr/>
            </p:nvCxnSpPr>
            <p:spPr>
              <a:xfrm>
                <a:off x="10272071"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5597FE7-4C62-4CD7-A50B-138A7F22B391}"/>
                  </a:ext>
                </a:extLst>
              </p:cNvPr>
              <p:cNvCxnSpPr>
                <a:cxnSpLocks/>
              </p:cNvCxnSpPr>
              <p:nvPr/>
            </p:nvCxnSpPr>
            <p:spPr>
              <a:xfrm>
                <a:off x="10272071" y="5581016"/>
                <a:ext cx="0" cy="140336"/>
              </a:xfrm>
              <a:prstGeom prst="line">
                <a:avLst/>
              </a:prstGeom>
              <a:ln w="57150">
                <a:solidFill>
                  <a:srgbClr val="00B050"/>
                </a:solidFill>
              </a:ln>
              <a:effectLst>
                <a:glow rad="228600">
                  <a:srgbClr val="FF66FF">
                    <a:alpha val="40000"/>
                  </a:srgbClr>
                </a:glow>
              </a:effectLst>
            </p:spPr>
            <p:style>
              <a:lnRef idx="1">
                <a:schemeClr val="accent1"/>
              </a:lnRef>
              <a:fillRef idx="0">
                <a:schemeClr val="accent1"/>
              </a:fillRef>
              <a:effectRef idx="0">
                <a:schemeClr val="accent1"/>
              </a:effectRef>
              <a:fontRef idx="minor">
                <a:schemeClr val="tx1"/>
              </a:fontRef>
            </p:style>
          </p:cxnSp>
        </p:grpSp>
        <p:sp>
          <p:nvSpPr>
            <p:cNvPr id="145" name="TextBox 144">
              <a:extLst>
                <a:ext uri="{FF2B5EF4-FFF2-40B4-BE49-F238E27FC236}">
                  <a16:creationId xmlns:a16="http://schemas.microsoft.com/office/drawing/2014/main" id="{5B9B4A07-7AAE-4E53-9219-FDFCEC8CAA94}"/>
                </a:ext>
              </a:extLst>
            </p:cNvPr>
            <p:cNvSpPr txBox="1"/>
            <p:nvPr/>
          </p:nvSpPr>
          <p:spPr>
            <a:xfrm>
              <a:off x="2554844" y="4010132"/>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B</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9" name="TextBox 78">
              <a:extLst>
                <a:ext uri="{FF2B5EF4-FFF2-40B4-BE49-F238E27FC236}">
                  <a16:creationId xmlns:a16="http://schemas.microsoft.com/office/drawing/2014/main" id="{F503F9A4-851D-48F1-AB6C-20B17A9C24BF}"/>
                </a:ext>
              </a:extLst>
            </p:cNvPr>
            <p:cNvSpPr txBox="1"/>
            <p:nvPr/>
          </p:nvSpPr>
          <p:spPr>
            <a:xfrm>
              <a:off x="3925877" y="6017353"/>
              <a:ext cx="402674" cy="200055"/>
            </a:xfrm>
            <a:prstGeom prst="rect">
              <a:avLst/>
            </a:prstGeom>
            <a:noFill/>
          </p:spPr>
          <p:txBody>
            <a:bodyPr wrap="none" rtlCol="1">
              <a:spAutoFit/>
            </a:bodyPr>
            <a:lstStyle/>
            <a:p>
              <a:r>
                <a:rPr lang="en-US" sz="700" b="1" cap="none" spc="0" dirty="0">
                  <a:ln w="0"/>
                  <a:solidFill>
                    <a:srgbClr val="00B050"/>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rPr>
                <a:t>TCR*</a:t>
              </a:r>
              <a:endParaRPr lang="en-US" sz="700" b="1" cap="none" spc="0" dirty="0">
                <a:ln w="0"/>
                <a:solidFill>
                  <a:schemeClr val="tx1"/>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grpSp>
    </p:spTree>
    <p:extLst>
      <p:ext uri="{BB962C8B-B14F-4D97-AF65-F5344CB8AC3E}">
        <p14:creationId xmlns:p14="http://schemas.microsoft.com/office/powerpoint/2010/main" val="145080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7C9C1-0EBE-435C-A36B-64497DCECE4F}"/>
              </a:ext>
            </a:extLst>
          </p:cNvPr>
          <p:cNvSpPr txBox="1"/>
          <p:nvPr/>
        </p:nvSpPr>
        <p:spPr>
          <a:xfrm>
            <a:off x="11263" y="5323"/>
            <a:ext cx="5046638" cy="338554"/>
          </a:xfrm>
          <a:prstGeom prst="rect">
            <a:avLst/>
          </a:prstGeom>
          <a:noFill/>
        </p:spPr>
        <p:txBody>
          <a:bodyPr wrap="none" rtlCol="1">
            <a:spAutoFit/>
          </a:bodyPr>
          <a:lstStyle/>
          <a:p>
            <a:pPr algn="l" rtl="0"/>
            <a:r>
              <a:rPr lang="en-US" sz="1600" dirty="0"/>
              <a:t>Fig. S7 - Model 3 – TCR phosphorylation (TP) – output data</a:t>
            </a:r>
            <a:endParaRPr lang="he-IL" sz="1600" dirty="0"/>
          </a:p>
        </p:txBody>
      </p:sp>
      <p:grpSp>
        <p:nvGrpSpPr>
          <p:cNvPr id="79" name="Group 78">
            <a:extLst>
              <a:ext uri="{FF2B5EF4-FFF2-40B4-BE49-F238E27FC236}">
                <a16:creationId xmlns:a16="http://schemas.microsoft.com/office/drawing/2014/main" id="{E365F562-CAA7-46D8-9CA0-3A8B0516E06C}"/>
              </a:ext>
            </a:extLst>
          </p:cNvPr>
          <p:cNvGrpSpPr/>
          <p:nvPr/>
        </p:nvGrpSpPr>
        <p:grpSpPr>
          <a:xfrm>
            <a:off x="770748" y="3058864"/>
            <a:ext cx="6602326" cy="2910169"/>
            <a:chOff x="774802" y="989753"/>
            <a:chExt cx="11348854" cy="5002341"/>
          </a:xfrm>
        </p:grpSpPr>
        <p:grpSp>
          <p:nvGrpSpPr>
            <p:cNvPr id="80" name="Group 79">
              <a:extLst>
                <a:ext uri="{FF2B5EF4-FFF2-40B4-BE49-F238E27FC236}">
                  <a16:creationId xmlns:a16="http://schemas.microsoft.com/office/drawing/2014/main" id="{3063752A-5A7A-4457-A4F8-4A75573F7386}"/>
                </a:ext>
              </a:extLst>
            </p:cNvPr>
            <p:cNvGrpSpPr/>
            <p:nvPr/>
          </p:nvGrpSpPr>
          <p:grpSpPr>
            <a:xfrm>
              <a:off x="774802" y="1000763"/>
              <a:ext cx="3960364" cy="3372363"/>
              <a:chOff x="8408907" y="1769900"/>
              <a:chExt cx="3960364" cy="3372363"/>
            </a:xfrm>
          </p:grpSpPr>
          <p:sp>
            <p:nvSpPr>
              <p:cNvPr id="136" name="TextBox 135">
                <a:extLst>
                  <a:ext uri="{FF2B5EF4-FFF2-40B4-BE49-F238E27FC236}">
                    <a16:creationId xmlns:a16="http://schemas.microsoft.com/office/drawing/2014/main" id="{BBB28D02-8C2C-4823-BA19-8F3941D10501}"/>
                  </a:ext>
                </a:extLst>
              </p:cNvPr>
              <p:cNvSpPr txBox="1"/>
              <p:nvPr/>
            </p:nvSpPr>
            <p:spPr>
              <a:xfrm>
                <a:off x="8408907" y="1769900"/>
                <a:ext cx="3070100" cy="449686"/>
              </a:xfrm>
              <a:prstGeom prst="rect">
                <a:avLst/>
              </a:prstGeom>
              <a:noFill/>
            </p:spPr>
            <p:txBody>
              <a:bodyPr wrap="none" rtlCol="1">
                <a:spAutoFit/>
              </a:bodyPr>
              <a:lstStyle/>
              <a:p>
                <a:pPr algn="ctr" rtl="0"/>
                <a:r>
                  <a:rPr lang="en-US" sz="1100" dirty="0">
                    <a:solidFill>
                      <a:schemeClr val="tx1">
                        <a:lumMod val="75000"/>
                        <a:lumOff val="25000"/>
                      </a:schemeClr>
                    </a:solidFill>
                    <a:latin typeface="Helvetica" panose="020B0604020202020204" pitchFamily="34" charset="0"/>
                    <a:cs typeface="Helvetica" panose="020B0604020202020204" pitchFamily="34" charset="0"/>
                  </a:rPr>
                  <a:t>Non-phosphorylated TCR</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137" name="Group 136">
                <a:extLst>
                  <a:ext uri="{FF2B5EF4-FFF2-40B4-BE49-F238E27FC236}">
                    <a16:creationId xmlns:a16="http://schemas.microsoft.com/office/drawing/2014/main" id="{7A3063FE-D825-41C5-B123-8EE754173A2F}"/>
                  </a:ext>
                </a:extLst>
              </p:cNvPr>
              <p:cNvGrpSpPr/>
              <p:nvPr/>
            </p:nvGrpSpPr>
            <p:grpSpPr>
              <a:xfrm>
                <a:off x="9650392" y="2316480"/>
                <a:ext cx="2672079" cy="2672079"/>
                <a:chOff x="10147089" y="2684905"/>
                <a:chExt cx="1852989" cy="1852989"/>
              </a:xfrm>
            </p:grpSpPr>
            <p:sp>
              <p:nvSpPr>
                <p:cNvPr id="142" name="Oval 141">
                  <a:extLst>
                    <a:ext uri="{FF2B5EF4-FFF2-40B4-BE49-F238E27FC236}">
                      <a16:creationId xmlns:a16="http://schemas.microsoft.com/office/drawing/2014/main" id="{64870851-C987-49B8-8D67-FB247ADC302A}"/>
                    </a:ext>
                  </a:extLst>
                </p:cNvPr>
                <p:cNvSpPr/>
                <p:nvPr/>
              </p:nvSpPr>
              <p:spPr>
                <a:xfrm>
                  <a:off x="10147089" y="2684905"/>
                  <a:ext cx="1852989" cy="1852989"/>
                </a:xfrm>
                <a:prstGeom prst="ellipse">
                  <a:avLst/>
                </a:prstGeom>
                <a:gradFill flip="none" rotWithShape="1">
                  <a:gsLst>
                    <a:gs pos="0">
                      <a:srgbClr val="FD9803"/>
                    </a:gs>
                    <a:gs pos="70000">
                      <a:srgbClr val="FD9803">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43" name="Oval 142">
                  <a:extLst>
                    <a:ext uri="{FF2B5EF4-FFF2-40B4-BE49-F238E27FC236}">
                      <a16:creationId xmlns:a16="http://schemas.microsoft.com/office/drawing/2014/main" id="{F13B96CB-5BDA-46CE-88E4-8F2D4DD00C4F}"/>
                    </a:ext>
                  </a:extLst>
                </p:cNvPr>
                <p:cNvSpPr/>
                <p:nvPr/>
              </p:nvSpPr>
              <p:spPr>
                <a:xfrm>
                  <a:off x="11040386" y="3578202"/>
                  <a:ext cx="66390" cy="66390"/>
                </a:xfrm>
                <a:prstGeom prst="ellipse">
                  <a:avLst/>
                </a:prstGeom>
                <a:gradFill>
                  <a:gsLst>
                    <a:gs pos="0">
                      <a:srgbClr val="FF0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sp>
            <p:nvSpPr>
              <p:cNvPr id="138" name="Rectangle 137">
                <a:extLst>
                  <a:ext uri="{FF2B5EF4-FFF2-40B4-BE49-F238E27FC236}">
                    <a16:creationId xmlns:a16="http://schemas.microsoft.com/office/drawing/2014/main" id="{97196384-B45D-4514-9A32-A0F8BA0DADEE}"/>
                  </a:ext>
                </a:extLst>
              </p:cNvPr>
              <p:cNvSpPr/>
              <p:nvPr/>
            </p:nvSpPr>
            <p:spPr>
              <a:xfrm>
                <a:off x="11440582" y="2171493"/>
                <a:ext cx="928689" cy="296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685AC94-BC59-433B-BABD-325D2FF35632}"/>
                  </a:ext>
                </a:extLst>
              </p:cNvPr>
              <p:cNvSpPr/>
              <p:nvPr/>
            </p:nvSpPr>
            <p:spPr>
              <a:xfrm>
                <a:off x="8412842" y="2173677"/>
                <a:ext cx="3017581" cy="29685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0" name="Oval 139">
                <a:extLst>
                  <a:ext uri="{FF2B5EF4-FFF2-40B4-BE49-F238E27FC236}">
                    <a16:creationId xmlns:a16="http://schemas.microsoft.com/office/drawing/2014/main" id="{5B5D159E-1213-4D9A-8847-5331664A15E9}"/>
                  </a:ext>
                </a:extLst>
              </p:cNvPr>
              <p:cNvSpPr/>
              <p:nvPr/>
            </p:nvSpPr>
            <p:spPr>
              <a:xfrm>
                <a:off x="10826139" y="3613788"/>
                <a:ext cx="88366" cy="883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41" name="TextBox 140">
                <a:extLst>
                  <a:ext uri="{FF2B5EF4-FFF2-40B4-BE49-F238E27FC236}">
                    <a16:creationId xmlns:a16="http://schemas.microsoft.com/office/drawing/2014/main" id="{0F2C82A5-C743-4A9A-8914-B13A591DD9C6}"/>
                  </a:ext>
                </a:extLst>
              </p:cNvPr>
              <p:cNvSpPr txBox="1"/>
              <p:nvPr/>
            </p:nvSpPr>
            <p:spPr>
              <a:xfrm>
                <a:off x="8437233" y="2170011"/>
                <a:ext cx="1221207" cy="714207"/>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a:p>
                <a:pPr rtl="0"/>
                <a:r>
                  <a:rPr lang="en-US" sz="700" b="1" dirty="0">
                    <a:solidFill>
                      <a:srgbClr val="00B050"/>
                    </a:solidFill>
                    <a:latin typeface="Helvetica" panose="020B0604020202020204" pitchFamily="34" charset="0"/>
                    <a:cs typeface="Helvetica" panose="020B0604020202020204" pitchFamily="34" charset="0"/>
                  </a:rPr>
                  <a:t>TCR</a:t>
                </a:r>
              </a:p>
            </p:txBody>
          </p:sp>
        </p:grpSp>
        <p:grpSp>
          <p:nvGrpSpPr>
            <p:cNvPr id="81" name="Group 80">
              <a:extLst>
                <a:ext uri="{FF2B5EF4-FFF2-40B4-BE49-F238E27FC236}">
                  <a16:creationId xmlns:a16="http://schemas.microsoft.com/office/drawing/2014/main" id="{E32C1F0C-8174-414E-8535-AA61836F9242}"/>
                </a:ext>
              </a:extLst>
            </p:cNvPr>
            <p:cNvGrpSpPr/>
            <p:nvPr/>
          </p:nvGrpSpPr>
          <p:grpSpPr>
            <a:xfrm>
              <a:off x="4449606" y="1000763"/>
              <a:ext cx="3956429" cy="3364762"/>
              <a:chOff x="8412842" y="1777501"/>
              <a:chExt cx="3956429" cy="3364762"/>
            </a:xfrm>
          </p:grpSpPr>
          <p:sp>
            <p:nvSpPr>
              <p:cNvPr id="126" name="TextBox 125">
                <a:extLst>
                  <a:ext uri="{FF2B5EF4-FFF2-40B4-BE49-F238E27FC236}">
                    <a16:creationId xmlns:a16="http://schemas.microsoft.com/office/drawing/2014/main" id="{6B5E3C01-BF31-46CC-B10C-013BF76D1955}"/>
                  </a:ext>
                </a:extLst>
              </p:cNvPr>
              <p:cNvSpPr txBox="1"/>
              <p:nvPr/>
            </p:nvSpPr>
            <p:spPr>
              <a:xfrm>
                <a:off x="8685547" y="1777501"/>
                <a:ext cx="2472171" cy="436461"/>
              </a:xfrm>
              <a:prstGeom prst="rect">
                <a:avLst/>
              </a:prstGeom>
              <a:noFill/>
            </p:spPr>
            <p:txBody>
              <a:bodyPr wrap="none" rtlCol="1">
                <a:spAutoFit/>
              </a:bodyPr>
              <a:lstStyle/>
              <a:p>
                <a:pPr algn="ctr"/>
                <a:r>
                  <a:rPr lang="en-US" sz="1050" dirty="0">
                    <a:solidFill>
                      <a:schemeClr val="tx1">
                        <a:lumMod val="75000"/>
                        <a:lumOff val="25000"/>
                      </a:schemeClr>
                    </a:solidFill>
                    <a:latin typeface="Helvetica" panose="020B0604020202020204" pitchFamily="34" charset="0"/>
                    <a:cs typeface="Helvetica" panose="020B0604020202020204" pitchFamily="34" charset="0"/>
                  </a:rPr>
                  <a:t>Phosphorylated TCR</a:t>
                </a:r>
                <a:endParaRPr lang="he-IL" sz="105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127" name="Group 126">
                <a:extLst>
                  <a:ext uri="{FF2B5EF4-FFF2-40B4-BE49-F238E27FC236}">
                    <a16:creationId xmlns:a16="http://schemas.microsoft.com/office/drawing/2014/main" id="{F40654DE-96B7-4F99-8FD7-910717B40230}"/>
                  </a:ext>
                </a:extLst>
              </p:cNvPr>
              <p:cNvGrpSpPr/>
              <p:nvPr/>
            </p:nvGrpSpPr>
            <p:grpSpPr>
              <a:xfrm>
                <a:off x="9650392" y="2316480"/>
                <a:ext cx="2672079" cy="2672079"/>
                <a:chOff x="10147089" y="2684905"/>
                <a:chExt cx="1852989" cy="1852989"/>
              </a:xfrm>
            </p:grpSpPr>
            <p:sp>
              <p:nvSpPr>
                <p:cNvPr id="134" name="Oval 133">
                  <a:extLst>
                    <a:ext uri="{FF2B5EF4-FFF2-40B4-BE49-F238E27FC236}">
                      <a16:creationId xmlns:a16="http://schemas.microsoft.com/office/drawing/2014/main" id="{0B2191EE-A4F5-417C-A753-76F315B0EE3D}"/>
                    </a:ext>
                  </a:extLst>
                </p:cNvPr>
                <p:cNvSpPr/>
                <p:nvPr/>
              </p:nvSpPr>
              <p:spPr>
                <a:xfrm>
                  <a:off x="10147089" y="2684905"/>
                  <a:ext cx="1852989" cy="1852989"/>
                </a:xfrm>
                <a:prstGeom prst="ellipse">
                  <a:avLst/>
                </a:prstGeom>
                <a:gradFill flip="none" rotWithShape="1">
                  <a:gsLst>
                    <a:gs pos="0">
                      <a:srgbClr val="FD9803"/>
                    </a:gs>
                    <a:gs pos="70000">
                      <a:srgbClr val="FD9803">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35" name="Oval 134">
                  <a:extLst>
                    <a:ext uri="{FF2B5EF4-FFF2-40B4-BE49-F238E27FC236}">
                      <a16:creationId xmlns:a16="http://schemas.microsoft.com/office/drawing/2014/main" id="{2D926380-29FE-44B3-8267-7F9BB31555D2}"/>
                    </a:ext>
                  </a:extLst>
                </p:cNvPr>
                <p:cNvSpPr/>
                <p:nvPr/>
              </p:nvSpPr>
              <p:spPr>
                <a:xfrm>
                  <a:off x="11040386" y="3578202"/>
                  <a:ext cx="66390" cy="66390"/>
                </a:xfrm>
                <a:prstGeom prst="ellipse">
                  <a:avLst/>
                </a:prstGeom>
                <a:gradFill>
                  <a:gsLst>
                    <a:gs pos="0">
                      <a:srgbClr val="FF0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grpSp>
            <p:nvGrpSpPr>
              <p:cNvPr id="128" name="Group 127">
                <a:extLst>
                  <a:ext uri="{FF2B5EF4-FFF2-40B4-BE49-F238E27FC236}">
                    <a16:creationId xmlns:a16="http://schemas.microsoft.com/office/drawing/2014/main" id="{5F4CE3F2-E26A-4E08-8144-BC41B02E5892}"/>
                  </a:ext>
                </a:extLst>
              </p:cNvPr>
              <p:cNvGrpSpPr/>
              <p:nvPr/>
            </p:nvGrpSpPr>
            <p:grpSpPr>
              <a:xfrm>
                <a:off x="10319850" y="3454949"/>
                <a:ext cx="406041" cy="406040"/>
                <a:chOff x="10211330" y="3481310"/>
                <a:chExt cx="406041" cy="406040"/>
              </a:xfrm>
            </p:grpSpPr>
            <p:sp>
              <p:nvSpPr>
                <p:cNvPr id="132" name="Oval 131">
                  <a:extLst>
                    <a:ext uri="{FF2B5EF4-FFF2-40B4-BE49-F238E27FC236}">
                      <a16:creationId xmlns:a16="http://schemas.microsoft.com/office/drawing/2014/main" id="{B135BF36-DBD3-4417-B3D2-D7BBE7D7B3E5}"/>
                    </a:ext>
                  </a:extLst>
                </p:cNvPr>
                <p:cNvSpPr/>
                <p:nvPr/>
              </p:nvSpPr>
              <p:spPr>
                <a:xfrm>
                  <a:off x="10211330" y="3481310"/>
                  <a:ext cx="406041" cy="406040"/>
                </a:xfrm>
                <a:prstGeom prst="ellipse">
                  <a:avLst/>
                </a:prstGeom>
                <a:gradFill flip="none" rotWithShape="1">
                  <a:gsLst>
                    <a:gs pos="0">
                      <a:srgbClr val="FF66FF"/>
                    </a:gs>
                    <a:gs pos="83000">
                      <a:srgbClr val="FF66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33" name="Oval 132">
                  <a:extLst>
                    <a:ext uri="{FF2B5EF4-FFF2-40B4-BE49-F238E27FC236}">
                      <a16:creationId xmlns:a16="http://schemas.microsoft.com/office/drawing/2014/main" id="{1C8F4FCE-B92A-464A-974D-3787F62445BE}"/>
                    </a:ext>
                  </a:extLst>
                </p:cNvPr>
                <p:cNvSpPr/>
                <p:nvPr/>
              </p:nvSpPr>
              <p:spPr>
                <a:xfrm>
                  <a:off x="10372805" y="3640149"/>
                  <a:ext cx="88366" cy="883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sp>
            <p:nvSpPr>
              <p:cNvPr id="129" name="Rectangle 128">
                <a:extLst>
                  <a:ext uri="{FF2B5EF4-FFF2-40B4-BE49-F238E27FC236}">
                    <a16:creationId xmlns:a16="http://schemas.microsoft.com/office/drawing/2014/main" id="{65D0F8E6-653D-410D-A86F-DCA6E7389D3F}"/>
                  </a:ext>
                </a:extLst>
              </p:cNvPr>
              <p:cNvSpPr/>
              <p:nvPr/>
            </p:nvSpPr>
            <p:spPr>
              <a:xfrm>
                <a:off x="11440582" y="2171493"/>
                <a:ext cx="928689" cy="296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C8CB55AD-6E85-4FEB-AA5F-AE44A48D5B15}"/>
                  </a:ext>
                </a:extLst>
              </p:cNvPr>
              <p:cNvSpPr/>
              <p:nvPr/>
            </p:nvSpPr>
            <p:spPr>
              <a:xfrm>
                <a:off x="8412842" y="2173677"/>
                <a:ext cx="3017581" cy="29685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1" name="TextBox 130">
                <a:extLst>
                  <a:ext uri="{FF2B5EF4-FFF2-40B4-BE49-F238E27FC236}">
                    <a16:creationId xmlns:a16="http://schemas.microsoft.com/office/drawing/2014/main" id="{FC03BAC9-597B-40AD-AEF4-D7FD7A175B81}"/>
                  </a:ext>
                </a:extLst>
              </p:cNvPr>
              <p:cNvSpPr txBox="1"/>
              <p:nvPr/>
            </p:nvSpPr>
            <p:spPr>
              <a:xfrm>
                <a:off x="8437233" y="2170011"/>
                <a:ext cx="1221207" cy="714207"/>
              </a:xfrm>
              <a:prstGeom prst="rect">
                <a:avLst/>
              </a:prstGeom>
              <a:noFill/>
            </p:spPr>
            <p:txBody>
              <a:bodyPr wrap="none" rtlCol="1">
                <a:spAutoFit/>
              </a:bodyPr>
              <a:lstStyle/>
              <a:p>
                <a:pPr rtl="0"/>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endParaRPr lang="en-US" sz="700" b="1" dirty="0">
                  <a:solidFill>
                    <a:srgbClr val="00B050"/>
                  </a:solidFill>
                  <a:latin typeface="Helvetica" panose="020B0604020202020204" pitchFamily="34" charset="0"/>
                  <a:cs typeface="Helvetica" panose="020B0604020202020204" pitchFamily="34" charset="0"/>
                </a:endParaRPr>
              </a:p>
              <a:p>
                <a:r>
                  <a:rPr lang="en-US" sz="700" b="1" cap="none" spc="0" dirty="0">
                    <a:ln w="0"/>
                    <a:solidFill>
                      <a:srgbClr val="00B050"/>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rPr>
                  <a:t>TCR*</a:t>
                </a:r>
                <a:endParaRPr lang="en-US" sz="700" b="1" cap="none" spc="0" dirty="0">
                  <a:ln w="0"/>
                  <a:solidFill>
                    <a:schemeClr val="tx1"/>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grpSp>
        <p:grpSp>
          <p:nvGrpSpPr>
            <p:cNvPr id="82" name="Group 81">
              <a:extLst>
                <a:ext uri="{FF2B5EF4-FFF2-40B4-BE49-F238E27FC236}">
                  <a16:creationId xmlns:a16="http://schemas.microsoft.com/office/drawing/2014/main" id="{AE9C011F-0591-4838-99BF-1FEFB634D4A8}"/>
                </a:ext>
              </a:extLst>
            </p:cNvPr>
            <p:cNvGrpSpPr/>
            <p:nvPr/>
          </p:nvGrpSpPr>
          <p:grpSpPr>
            <a:xfrm>
              <a:off x="8140966" y="989753"/>
              <a:ext cx="3982690" cy="3383373"/>
              <a:chOff x="8386581" y="1758890"/>
              <a:chExt cx="3982690" cy="3383373"/>
            </a:xfrm>
          </p:grpSpPr>
          <p:sp>
            <p:nvSpPr>
              <p:cNvPr id="118" name="TextBox 117">
                <a:extLst>
                  <a:ext uri="{FF2B5EF4-FFF2-40B4-BE49-F238E27FC236}">
                    <a16:creationId xmlns:a16="http://schemas.microsoft.com/office/drawing/2014/main" id="{9474319B-57C9-4B1F-B99D-0E66B117EA04}"/>
                  </a:ext>
                </a:extLst>
              </p:cNvPr>
              <p:cNvSpPr txBox="1"/>
              <p:nvPr/>
            </p:nvSpPr>
            <p:spPr>
              <a:xfrm>
                <a:off x="8386581" y="1758890"/>
                <a:ext cx="3070098" cy="449686"/>
              </a:xfrm>
              <a:prstGeom prst="rect">
                <a:avLst/>
              </a:prstGeom>
              <a:noFill/>
            </p:spPr>
            <p:txBody>
              <a:bodyPr wrap="none" rtlCol="1">
                <a:spAutoFit/>
              </a:bodyPr>
              <a:lstStyle/>
              <a:p>
                <a:pPr algn="ctr"/>
                <a:r>
                  <a:rPr lang="en-US" sz="1100" dirty="0">
                    <a:solidFill>
                      <a:schemeClr val="tx1">
                        <a:lumMod val="75000"/>
                        <a:lumOff val="25000"/>
                      </a:schemeClr>
                    </a:solidFill>
                    <a:latin typeface="Helvetica" panose="020B0604020202020204" pitchFamily="34" charset="0"/>
                    <a:cs typeface="Helvetica" panose="020B0604020202020204" pitchFamily="34" charset="0"/>
                  </a:rPr>
                  <a:t>Non-phosphorylated TCR</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119" name="Group 118">
                <a:extLst>
                  <a:ext uri="{FF2B5EF4-FFF2-40B4-BE49-F238E27FC236}">
                    <a16:creationId xmlns:a16="http://schemas.microsoft.com/office/drawing/2014/main" id="{30281DD4-6324-455E-938C-5BF67217BFCA}"/>
                  </a:ext>
                </a:extLst>
              </p:cNvPr>
              <p:cNvGrpSpPr/>
              <p:nvPr/>
            </p:nvGrpSpPr>
            <p:grpSpPr>
              <a:xfrm>
                <a:off x="9650392" y="2316480"/>
                <a:ext cx="2672079" cy="2672079"/>
                <a:chOff x="10147089" y="2684905"/>
                <a:chExt cx="1852989" cy="1852989"/>
              </a:xfrm>
            </p:grpSpPr>
            <p:sp>
              <p:nvSpPr>
                <p:cNvPr id="124" name="Oval 123">
                  <a:extLst>
                    <a:ext uri="{FF2B5EF4-FFF2-40B4-BE49-F238E27FC236}">
                      <a16:creationId xmlns:a16="http://schemas.microsoft.com/office/drawing/2014/main" id="{C3F5A759-D528-465C-AFC6-14AEA1FBC39B}"/>
                    </a:ext>
                  </a:extLst>
                </p:cNvPr>
                <p:cNvSpPr/>
                <p:nvPr/>
              </p:nvSpPr>
              <p:spPr>
                <a:xfrm>
                  <a:off x="10147089" y="2684905"/>
                  <a:ext cx="1852989" cy="1852989"/>
                </a:xfrm>
                <a:prstGeom prst="ellipse">
                  <a:avLst/>
                </a:prstGeom>
                <a:gradFill flip="none" rotWithShape="1">
                  <a:gsLst>
                    <a:gs pos="0">
                      <a:srgbClr val="FD9803"/>
                    </a:gs>
                    <a:gs pos="70000">
                      <a:srgbClr val="FD9803">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25" name="Oval 124">
                  <a:extLst>
                    <a:ext uri="{FF2B5EF4-FFF2-40B4-BE49-F238E27FC236}">
                      <a16:creationId xmlns:a16="http://schemas.microsoft.com/office/drawing/2014/main" id="{AB787093-E3A4-4295-A551-3EC0F2E26843}"/>
                    </a:ext>
                  </a:extLst>
                </p:cNvPr>
                <p:cNvSpPr/>
                <p:nvPr/>
              </p:nvSpPr>
              <p:spPr>
                <a:xfrm>
                  <a:off x="11037067" y="3574883"/>
                  <a:ext cx="73029" cy="73029"/>
                </a:xfrm>
                <a:prstGeom prst="ellipse">
                  <a:avLst/>
                </a:prstGeom>
                <a:gradFill>
                  <a:gsLst>
                    <a:gs pos="0">
                      <a:srgbClr val="FF0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sp>
            <p:nvSpPr>
              <p:cNvPr id="120" name="Rectangle 119">
                <a:extLst>
                  <a:ext uri="{FF2B5EF4-FFF2-40B4-BE49-F238E27FC236}">
                    <a16:creationId xmlns:a16="http://schemas.microsoft.com/office/drawing/2014/main" id="{825BDEFB-7778-45CE-9633-6A97873B6B98}"/>
                  </a:ext>
                </a:extLst>
              </p:cNvPr>
              <p:cNvSpPr/>
              <p:nvPr/>
            </p:nvSpPr>
            <p:spPr>
              <a:xfrm>
                <a:off x="11440582" y="2171493"/>
                <a:ext cx="928689" cy="296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52B99079-CB0E-47B0-93F4-B62CDAA86A44}"/>
                  </a:ext>
                </a:extLst>
              </p:cNvPr>
              <p:cNvSpPr/>
              <p:nvPr/>
            </p:nvSpPr>
            <p:spPr>
              <a:xfrm>
                <a:off x="8412842" y="2173677"/>
                <a:ext cx="3017581" cy="29685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2" name="Oval 121">
                <a:extLst>
                  <a:ext uri="{FF2B5EF4-FFF2-40B4-BE49-F238E27FC236}">
                    <a16:creationId xmlns:a16="http://schemas.microsoft.com/office/drawing/2014/main" id="{E19CBE2F-BB7F-4409-9ADB-59384A150EF9}"/>
                  </a:ext>
                </a:extLst>
              </p:cNvPr>
              <p:cNvSpPr/>
              <p:nvPr/>
            </p:nvSpPr>
            <p:spPr>
              <a:xfrm>
                <a:off x="8796623" y="3602665"/>
                <a:ext cx="97203" cy="9720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23" name="TextBox 122">
                <a:extLst>
                  <a:ext uri="{FF2B5EF4-FFF2-40B4-BE49-F238E27FC236}">
                    <a16:creationId xmlns:a16="http://schemas.microsoft.com/office/drawing/2014/main" id="{98449DA7-8C8A-43A9-92AA-CB2B8C0CC775}"/>
                  </a:ext>
                </a:extLst>
              </p:cNvPr>
              <p:cNvSpPr txBox="1"/>
              <p:nvPr/>
            </p:nvSpPr>
            <p:spPr>
              <a:xfrm>
                <a:off x="8437233" y="2170010"/>
                <a:ext cx="184731" cy="261610"/>
              </a:xfrm>
              <a:prstGeom prst="rect">
                <a:avLst/>
              </a:prstGeom>
              <a:noFill/>
            </p:spPr>
            <p:txBody>
              <a:bodyPr wrap="none" rtlCol="1">
                <a:spAutoFit/>
              </a:bodyPr>
              <a:lstStyle/>
              <a:p>
                <a:pPr rtl="0"/>
                <a:endParaRPr lang="en-US" sz="1100" b="1" dirty="0">
                  <a:solidFill>
                    <a:srgbClr val="00B050"/>
                  </a:solidFill>
                  <a:latin typeface="Helvetica" panose="020B0604020202020204" pitchFamily="34" charset="0"/>
                  <a:cs typeface="Helvetica" panose="020B0604020202020204" pitchFamily="34" charset="0"/>
                </a:endParaRPr>
              </a:p>
            </p:txBody>
          </p:sp>
        </p:grpSp>
        <p:grpSp>
          <p:nvGrpSpPr>
            <p:cNvPr id="83" name="Group 82">
              <a:extLst>
                <a:ext uri="{FF2B5EF4-FFF2-40B4-BE49-F238E27FC236}">
                  <a16:creationId xmlns:a16="http://schemas.microsoft.com/office/drawing/2014/main" id="{597B1CFB-8C62-4EE1-A47A-00B928084744}"/>
                </a:ext>
              </a:extLst>
            </p:cNvPr>
            <p:cNvGrpSpPr/>
            <p:nvPr/>
          </p:nvGrpSpPr>
          <p:grpSpPr>
            <a:xfrm>
              <a:off x="8177386" y="4581087"/>
              <a:ext cx="3017581" cy="1355869"/>
              <a:chOff x="8177386" y="4581087"/>
              <a:chExt cx="3017581" cy="1355869"/>
            </a:xfrm>
          </p:grpSpPr>
          <p:sp>
            <p:nvSpPr>
              <p:cNvPr id="110" name="Rectangle 109">
                <a:extLst>
                  <a:ext uri="{FF2B5EF4-FFF2-40B4-BE49-F238E27FC236}">
                    <a16:creationId xmlns:a16="http://schemas.microsoft.com/office/drawing/2014/main" id="{FA9D0F32-D6B5-4704-9F93-3BDA5863C83C}"/>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11" name="Group 110">
                <a:extLst>
                  <a:ext uri="{FF2B5EF4-FFF2-40B4-BE49-F238E27FC236}">
                    <a16:creationId xmlns:a16="http://schemas.microsoft.com/office/drawing/2014/main" id="{3386DC2A-E16F-4186-AF52-1E4532CC816E}"/>
                  </a:ext>
                </a:extLst>
              </p:cNvPr>
              <p:cNvGrpSpPr/>
              <p:nvPr/>
            </p:nvGrpSpPr>
            <p:grpSpPr>
              <a:xfrm>
                <a:off x="9403642" y="4758133"/>
                <a:ext cx="1783402" cy="822883"/>
                <a:chOff x="4754881" y="4316305"/>
                <a:chExt cx="1783402" cy="822883"/>
              </a:xfrm>
            </p:grpSpPr>
            <p:sp>
              <p:nvSpPr>
                <p:cNvPr id="116" name="Freeform: Shape 115">
                  <a:extLst>
                    <a:ext uri="{FF2B5EF4-FFF2-40B4-BE49-F238E27FC236}">
                      <a16:creationId xmlns:a16="http://schemas.microsoft.com/office/drawing/2014/main" id="{47F22629-3A63-46FA-BA17-FEA5FE9633CB}"/>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DB9C3D66-5031-47E4-B28C-CECEB3707464}"/>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a:extLst>
                  <a:ext uri="{FF2B5EF4-FFF2-40B4-BE49-F238E27FC236}">
                    <a16:creationId xmlns:a16="http://schemas.microsoft.com/office/drawing/2014/main" id="{0AC0F41F-5E21-4DF5-93F2-57516A440E24}"/>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F494D50-8C50-47D9-A8BC-59C85489E228}"/>
                  </a:ext>
                </a:extLst>
              </p:cNvPr>
              <p:cNvCxnSpPr>
                <a:cxnSpLocks/>
              </p:cNvCxnSpPr>
              <p:nvPr/>
            </p:nvCxnSpPr>
            <p:spPr>
              <a:xfrm>
                <a:off x="10740807" y="4671060"/>
                <a:ext cx="0" cy="10473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313A93C-D8C7-4C9B-87F5-86CC736B56A2}"/>
                  </a:ext>
                </a:extLst>
              </p:cNvPr>
              <p:cNvCxnSpPr>
                <a:cxnSpLocks/>
              </p:cNvCxnSpPr>
              <p:nvPr/>
            </p:nvCxnSpPr>
            <p:spPr>
              <a:xfrm>
                <a:off x="8611456"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CB0F598-5531-4EAD-B7B7-1630AC134D5D}"/>
                  </a:ext>
                </a:extLst>
              </p:cNvPr>
              <p:cNvCxnSpPr>
                <a:cxnSpLocks/>
              </p:cNvCxnSpPr>
              <p:nvPr/>
            </p:nvCxnSpPr>
            <p:spPr>
              <a:xfrm>
                <a:off x="8611456" y="5581016"/>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102FBE66-255E-46E3-BF44-803DA97F6D15}"/>
                </a:ext>
              </a:extLst>
            </p:cNvPr>
            <p:cNvGrpSpPr/>
            <p:nvPr/>
          </p:nvGrpSpPr>
          <p:grpSpPr>
            <a:xfrm>
              <a:off x="4449605" y="4579134"/>
              <a:ext cx="3017581" cy="1355869"/>
              <a:chOff x="8177386" y="4581087"/>
              <a:chExt cx="3017581" cy="1355869"/>
            </a:xfrm>
          </p:grpSpPr>
          <p:sp>
            <p:nvSpPr>
              <p:cNvPr id="102" name="Rectangle 101">
                <a:extLst>
                  <a:ext uri="{FF2B5EF4-FFF2-40B4-BE49-F238E27FC236}">
                    <a16:creationId xmlns:a16="http://schemas.microsoft.com/office/drawing/2014/main" id="{67D7CFCC-FC8C-4846-8867-AF3BD5DA6272}"/>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03" name="Group 102">
                <a:extLst>
                  <a:ext uri="{FF2B5EF4-FFF2-40B4-BE49-F238E27FC236}">
                    <a16:creationId xmlns:a16="http://schemas.microsoft.com/office/drawing/2014/main" id="{45D558BB-3924-491A-A1D8-028B8FB5CFF2}"/>
                  </a:ext>
                </a:extLst>
              </p:cNvPr>
              <p:cNvGrpSpPr/>
              <p:nvPr/>
            </p:nvGrpSpPr>
            <p:grpSpPr>
              <a:xfrm>
                <a:off x="9403642" y="4758133"/>
                <a:ext cx="1783402" cy="822883"/>
                <a:chOff x="4754881" y="4316305"/>
                <a:chExt cx="1783402" cy="822883"/>
              </a:xfrm>
            </p:grpSpPr>
            <p:sp>
              <p:nvSpPr>
                <p:cNvPr id="108" name="Freeform: Shape 107">
                  <a:extLst>
                    <a:ext uri="{FF2B5EF4-FFF2-40B4-BE49-F238E27FC236}">
                      <a16:creationId xmlns:a16="http://schemas.microsoft.com/office/drawing/2014/main" id="{3E73F32D-9286-4406-A0D9-D75B187B8AC3}"/>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7A4F0AFC-B144-434F-B1DA-632EF0DFE92E}"/>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CC13D918-1F29-49AF-B218-F224DB4211A7}"/>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2EFC11-514A-48D5-8C25-07F93EBD8904}"/>
                  </a:ext>
                </a:extLst>
              </p:cNvPr>
              <p:cNvCxnSpPr>
                <a:cxnSpLocks/>
              </p:cNvCxnSpPr>
              <p:nvPr/>
            </p:nvCxnSpPr>
            <p:spPr>
              <a:xfrm>
                <a:off x="10750967" y="4671060"/>
                <a:ext cx="0" cy="10492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897CF38-363A-484A-BA96-A2348F196C86}"/>
                  </a:ext>
                </a:extLst>
              </p:cNvPr>
              <p:cNvCxnSpPr>
                <a:cxnSpLocks/>
              </p:cNvCxnSpPr>
              <p:nvPr/>
            </p:nvCxnSpPr>
            <p:spPr>
              <a:xfrm>
                <a:off x="10272071"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5597FE7-4C62-4CD7-A50B-138A7F22B391}"/>
                  </a:ext>
                </a:extLst>
              </p:cNvPr>
              <p:cNvCxnSpPr>
                <a:cxnSpLocks/>
              </p:cNvCxnSpPr>
              <p:nvPr/>
            </p:nvCxnSpPr>
            <p:spPr>
              <a:xfrm>
                <a:off x="10272071" y="5581016"/>
                <a:ext cx="0" cy="140336"/>
              </a:xfrm>
              <a:prstGeom prst="line">
                <a:avLst/>
              </a:prstGeom>
              <a:ln w="57150">
                <a:solidFill>
                  <a:srgbClr val="00B050"/>
                </a:solidFill>
              </a:ln>
              <a:effectLst>
                <a:glow rad="228600">
                  <a:srgbClr val="FF66FF">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3D71B353-EC21-4808-8C2C-2CD982A6EA32}"/>
                </a:ext>
              </a:extLst>
            </p:cNvPr>
            <p:cNvGrpSpPr/>
            <p:nvPr/>
          </p:nvGrpSpPr>
          <p:grpSpPr>
            <a:xfrm>
              <a:off x="786625" y="4578119"/>
              <a:ext cx="3017581" cy="1355869"/>
              <a:chOff x="8177386" y="4581087"/>
              <a:chExt cx="3017581" cy="1355869"/>
            </a:xfrm>
          </p:grpSpPr>
          <p:sp>
            <p:nvSpPr>
              <p:cNvPr id="94" name="Rectangle 93">
                <a:extLst>
                  <a:ext uri="{FF2B5EF4-FFF2-40B4-BE49-F238E27FC236}">
                    <a16:creationId xmlns:a16="http://schemas.microsoft.com/office/drawing/2014/main" id="{1FC4C340-8DF4-4658-8350-4E8CB93A6249}"/>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95" name="Group 94">
                <a:extLst>
                  <a:ext uri="{FF2B5EF4-FFF2-40B4-BE49-F238E27FC236}">
                    <a16:creationId xmlns:a16="http://schemas.microsoft.com/office/drawing/2014/main" id="{10B5E120-0D09-4E04-BB60-CF085CDC4AA5}"/>
                  </a:ext>
                </a:extLst>
              </p:cNvPr>
              <p:cNvGrpSpPr/>
              <p:nvPr/>
            </p:nvGrpSpPr>
            <p:grpSpPr>
              <a:xfrm>
                <a:off x="9403642" y="4758133"/>
                <a:ext cx="1783402" cy="822883"/>
                <a:chOff x="4754881" y="4316305"/>
                <a:chExt cx="1783402" cy="822883"/>
              </a:xfrm>
            </p:grpSpPr>
            <p:sp>
              <p:nvSpPr>
                <p:cNvPr id="100" name="Freeform: Shape 99">
                  <a:extLst>
                    <a:ext uri="{FF2B5EF4-FFF2-40B4-BE49-F238E27FC236}">
                      <a16:creationId xmlns:a16="http://schemas.microsoft.com/office/drawing/2014/main" id="{141DA651-F766-4C43-8137-01202CC382F2}"/>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1A4DDACB-DE6F-4AB5-9786-892AC2CF9A98}"/>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6" name="Straight Connector 95">
                <a:extLst>
                  <a:ext uri="{FF2B5EF4-FFF2-40B4-BE49-F238E27FC236}">
                    <a16:creationId xmlns:a16="http://schemas.microsoft.com/office/drawing/2014/main" id="{669A6559-DEB3-4BC8-991B-587A335833C9}"/>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B0631F-5E69-4106-8770-E709FD42050F}"/>
                  </a:ext>
                </a:extLst>
              </p:cNvPr>
              <p:cNvCxnSpPr>
                <a:cxnSpLocks/>
              </p:cNvCxnSpPr>
              <p:nvPr/>
            </p:nvCxnSpPr>
            <p:spPr>
              <a:xfrm>
                <a:off x="10750967" y="4671060"/>
                <a:ext cx="0" cy="10502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150EE-BFA1-4BE1-BEC5-0944EE630E8E}"/>
                  </a:ext>
                </a:extLst>
              </p:cNvPr>
              <p:cNvCxnSpPr>
                <a:cxnSpLocks/>
              </p:cNvCxnSpPr>
              <p:nvPr/>
            </p:nvCxnSpPr>
            <p:spPr>
              <a:xfrm>
                <a:off x="10653616"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43E871C-43A9-4127-B206-BF12C9437C6B}"/>
                  </a:ext>
                </a:extLst>
              </p:cNvPr>
              <p:cNvCxnSpPr>
                <a:cxnSpLocks/>
              </p:cNvCxnSpPr>
              <p:nvPr/>
            </p:nvCxnSpPr>
            <p:spPr>
              <a:xfrm>
                <a:off x="10653616" y="5581016"/>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86" name="TextBox 85">
              <a:extLst>
                <a:ext uri="{FF2B5EF4-FFF2-40B4-BE49-F238E27FC236}">
                  <a16:creationId xmlns:a16="http://schemas.microsoft.com/office/drawing/2014/main" id="{8AF9DF14-57BA-4AB3-BF0F-3075E97BABB7}"/>
                </a:ext>
              </a:extLst>
            </p:cNvPr>
            <p:cNvSpPr txBox="1"/>
            <p:nvPr/>
          </p:nvSpPr>
          <p:spPr>
            <a:xfrm>
              <a:off x="796961" y="4582478"/>
              <a:ext cx="1221207" cy="899372"/>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a:p>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a:p>
              <a:r>
                <a:rPr lang="en-US" sz="700" b="1" dirty="0">
                  <a:solidFill>
                    <a:srgbClr val="00B050"/>
                  </a:solidFill>
                  <a:latin typeface="Helvetica" panose="020B0604020202020204" pitchFamily="34" charset="0"/>
                  <a:cs typeface="Helvetica" panose="020B0604020202020204" pitchFamily="34" charset="0"/>
                </a:rPr>
                <a:t>TCR</a:t>
              </a:r>
            </a:p>
            <a:p>
              <a:pPr rtl="0"/>
              <a:r>
                <a:rPr lang="en-US" sz="700" b="1" dirty="0">
                  <a:solidFill>
                    <a:schemeClr val="bg1">
                      <a:lumMod val="75000"/>
                    </a:schemeClr>
                  </a:solidFill>
                  <a:latin typeface="Helvetica" panose="020B0604020202020204" pitchFamily="34" charset="0"/>
                  <a:cs typeface="Helvetica" panose="020B0604020202020204" pitchFamily="34" charset="0"/>
                </a:rPr>
                <a:t>Membrane</a:t>
              </a:r>
            </a:p>
          </p:txBody>
        </p:sp>
        <p:sp>
          <p:nvSpPr>
            <p:cNvPr id="87" name="TextBox 86">
              <a:extLst>
                <a:ext uri="{FF2B5EF4-FFF2-40B4-BE49-F238E27FC236}">
                  <a16:creationId xmlns:a16="http://schemas.microsoft.com/office/drawing/2014/main" id="{3339399A-4D22-42AA-B215-B7802856F811}"/>
                </a:ext>
              </a:extLst>
            </p:cNvPr>
            <p:cNvSpPr txBox="1"/>
            <p:nvPr/>
          </p:nvSpPr>
          <p:spPr>
            <a:xfrm>
              <a:off x="4453538" y="4587499"/>
              <a:ext cx="1221207" cy="899372"/>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a:p>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endParaRPr lang="en-US" sz="700" b="1" dirty="0">
                <a:solidFill>
                  <a:srgbClr val="00B050"/>
                </a:solidFill>
                <a:latin typeface="Helvetica" panose="020B0604020202020204" pitchFamily="34" charset="0"/>
                <a:cs typeface="Helvetica" panose="020B0604020202020204" pitchFamily="34" charset="0"/>
              </a:endParaRPr>
            </a:p>
            <a:p>
              <a:r>
                <a:rPr lang="en-US" sz="700" b="1" cap="none" spc="0" dirty="0">
                  <a:ln w="0"/>
                  <a:solidFill>
                    <a:srgbClr val="00B050"/>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rPr>
                <a:t>TCR*</a:t>
              </a:r>
              <a:endParaRPr lang="en-US" sz="700" b="1" cap="none" spc="0" dirty="0">
                <a:ln w="0"/>
                <a:solidFill>
                  <a:schemeClr val="tx1"/>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a:p>
              <a:pPr rtl="0"/>
              <a:r>
                <a:rPr lang="en-US" sz="700" b="1" dirty="0">
                  <a:solidFill>
                    <a:schemeClr val="bg1">
                      <a:lumMod val="75000"/>
                    </a:schemeClr>
                  </a:solidFill>
                  <a:latin typeface="Helvetica" panose="020B0604020202020204" pitchFamily="34" charset="0"/>
                  <a:cs typeface="Helvetica" panose="020B0604020202020204" pitchFamily="34" charset="0"/>
                </a:rPr>
                <a:t>Membrane</a:t>
              </a:r>
            </a:p>
          </p:txBody>
        </p:sp>
        <p:sp>
          <p:nvSpPr>
            <p:cNvPr id="88" name="TextBox 87">
              <a:extLst>
                <a:ext uri="{FF2B5EF4-FFF2-40B4-BE49-F238E27FC236}">
                  <a16:creationId xmlns:a16="http://schemas.microsoft.com/office/drawing/2014/main" id="{6F4107E2-231F-47FA-BA45-B92F6AE7F31B}"/>
                </a:ext>
              </a:extLst>
            </p:cNvPr>
            <p:cNvSpPr txBox="1"/>
            <p:nvPr/>
          </p:nvSpPr>
          <p:spPr>
            <a:xfrm>
              <a:off x="8187419" y="4595052"/>
              <a:ext cx="1221207" cy="899372"/>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a:p>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a:p>
              <a:r>
                <a:rPr lang="en-US" sz="700" b="1" dirty="0">
                  <a:solidFill>
                    <a:srgbClr val="00B050"/>
                  </a:solidFill>
                  <a:latin typeface="Helvetica" panose="020B0604020202020204" pitchFamily="34" charset="0"/>
                  <a:cs typeface="Helvetica" panose="020B0604020202020204" pitchFamily="34" charset="0"/>
                </a:rPr>
                <a:t>TCR</a:t>
              </a:r>
            </a:p>
            <a:p>
              <a:r>
                <a:rPr lang="en-US" sz="700" b="1" dirty="0">
                  <a:solidFill>
                    <a:schemeClr val="bg1">
                      <a:lumMod val="75000"/>
                    </a:schemeClr>
                  </a:solidFill>
                  <a:latin typeface="Helvetica" panose="020B0604020202020204" pitchFamily="34" charset="0"/>
                  <a:cs typeface="Helvetica" panose="020B0604020202020204" pitchFamily="34" charset="0"/>
                </a:rPr>
                <a:t>Membrane</a:t>
              </a:r>
            </a:p>
          </p:txBody>
        </p:sp>
        <p:sp>
          <p:nvSpPr>
            <p:cNvPr id="89" name="Rectangle 88">
              <a:extLst>
                <a:ext uri="{FF2B5EF4-FFF2-40B4-BE49-F238E27FC236}">
                  <a16:creationId xmlns:a16="http://schemas.microsoft.com/office/drawing/2014/main" id="{412F01DD-1A7E-4AFD-8786-E2090E7E16BD}"/>
                </a:ext>
              </a:extLst>
            </p:cNvPr>
            <p:cNvSpPr/>
            <p:nvPr/>
          </p:nvSpPr>
          <p:spPr>
            <a:xfrm>
              <a:off x="8177386" y="1409361"/>
              <a:ext cx="1333411" cy="714207"/>
            </a:xfrm>
            <a:prstGeom prst="rect">
              <a:avLst/>
            </a:prstGeom>
          </p:spPr>
          <p:txBody>
            <a:bodyPr wrap="square">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a:p>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a:p>
              <a:r>
                <a:rPr lang="en-US" sz="700" b="1" dirty="0">
                  <a:solidFill>
                    <a:srgbClr val="00B050"/>
                  </a:solidFill>
                  <a:latin typeface="Helvetica" panose="020B0604020202020204" pitchFamily="34" charset="0"/>
                  <a:cs typeface="Helvetica" panose="020B0604020202020204" pitchFamily="34" charset="0"/>
                </a:rPr>
                <a:t>TCR</a:t>
              </a:r>
            </a:p>
          </p:txBody>
        </p:sp>
        <p:cxnSp>
          <p:nvCxnSpPr>
            <p:cNvPr id="90" name="Straight Arrow Connector 89">
              <a:extLst>
                <a:ext uri="{FF2B5EF4-FFF2-40B4-BE49-F238E27FC236}">
                  <a16:creationId xmlns:a16="http://schemas.microsoft.com/office/drawing/2014/main" id="{A6923555-5D86-4ED5-8D9B-107360238CAC}"/>
                </a:ext>
              </a:extLst>
            </p:cNvPr>
            <p:cNvCxnSpPr>
              <a:cxnSpLocks/>
            </p:cNvCxnSpPr>
            <p:nvPr/>
          </p:nvCxnSpPr>
          <p:spPr>
            <a:xfrm>
              <a:off x="10186064" y="5437712"/>
              <a:ext cx="543457" cy="0"/>
            </a:xfrm>
            <a:prstGeom prst="straightConnector1">
              <a:avLst/>
            </a:prstGeom>
            <a:noFill/>
            <a:ln>
              <a:solidFill>
                <a:srgbClr val="FD9803"/>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Arrow Connector 90">
              <a:extLst>
                <a:ext uri="{FF2B5EF4-FFF2-40B4-BE49-F238E27FC236}">
                  <a16:creationId xmlns:a16="http://schemas.microsoft.com/office/drawing/2014/main" id="{386CB3F3-AC36-4A90-BAD5-5F8F77CA82C0}"/>
                </a:ext>
              </a:extLst>
            </p:cNvPr>
            <p:cNvCxnSpPr>
              <a:cxnSpLocks/>
            </p:cNvCxnSpPr>
            <p:nvPr/>
          </p:nvCxnSpPr>
          <p:spPr>
            <a:xfrm>
              <a:off x="8611456" y="5649168"/>
              <a:ext cx="2097022" cy="0"/>
            </a:xfrm>
            <a:prstGeom prst="straightConnector1">
              <a:avLst/>
            </a:prstGeom>
            <a:noFill/>
            <a:ln>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92" name="Rectangle 91">
              <a:extLst>
                <a:ext uri="{FF2B5EF4-FFF2-40B4-BE49-F238E27FC236}">
                  <a16:creationId xmlns:a16="http://schemas.microsoft.com/office/drawing/2014/main" id="{AD19F109-48ED-4904-AB9D-8A1C044B99FA}"/>
                </a:ext>
              </a:extLst>
            </p:cNvPr>
            <p:cNvSpPr/>
            <p:nvPr/>
          </p:nvSpPr>
          <p:spPr>
            <a:xfrm>
              <a:off x="9244191" y="5648216"/>
              <a:ext cx="1020061" cy="343878"/>
            </a:xfrm>
            <a:prstGeom prst="rect">
              <a:avLst/>
            </a:prstGeom>
          </p:spPr>
          <p:txBody>
            <a:bodyPr wrap="none">
              <a:spAutoFit/>
            </a:bodyPr>
            <a:lstStyle/>
            <a:p>
              <a:r>
                <a:rPr lang="en-US" sz="700" b="1" dirty="0">
                  <a:latin typeface="Helvetica" panose="020B0604020202020204" pitchFamily="34" charset="0"/>
                  <a:cs typeface="Helvetica" panose="020B0604020202020204" pitchFamily="34" charset="0"/>
                </a:rPr>
                <a:t>Depletion</a:t>
              </a:r>
            </a:p>
          </p:txBody>
        </p:sp>
        <p:sp>
          <p:nvSpPr>
            <p:cNvPr id="93" name="Rectangle 92">
              <a:extLst>
                <a:ext uri="{FF2B5EF4-FFF2-40B4-BE49-F238E27FC236}">
                  <a16:creationId xmlns:a16="http://schemas.microsoft.com/office/drawing/2014/main" id="{620D7B8E-087B-4A1F-8BDC-EDE353BCA2FB}"/>
                </a:ext>
              </a:extLst>
            </p:cNvPr>
            <p:cNvSpPr/>
            <p:nvPr/>
          </p:nvSpPr>
          <p:spPr>
            <a:xfrm>
              <a:off x="9141922" y="5133917"/>
              <a:ext cx="1276315" cy="343878"/>
            </a:xfrm>
            <a:prstGeom prst="rect">
              <a:avLst/>
            </a:prstGeom>
          </p:spPr>
          <p:txBody>
            <a:bodyPr wrap="none">
              <a:spAutoFit/>
            </a:bodyPr>
            <a:lstStyle/>
            <a:p>
              <a:r>
                <a:rPr lang="en-US" sz="700" b="1" dirty="0">
                  <a:solidFill>
                    <a:srgbClr val="FD9803"/>
                  </a:solidFill>
                  <a:latin typeface="Helvetica" panose="020B0604020202020204" pitchFamily="34" charset="0"/>
                  <a:cs typeface="Helvetica" panose="020B0604020202020204" pitchFamily="34" charset="0"/>
                </a:rPr>
                <a:t>Decay length</a:t>
              </a:r>
            </a:p>
          </p:txBody>
        </p:sp>
      </p:grpSp>
    </p:spTree>
    <p:extLst>
      <p:ext uri="{BB962C8B-B14F-4D97-AF65-F5344CB8AC3E}">
        <p14:creationId xmlns:p14="http://schemas.microsoft.com/office/powerpoint/2010/main" val="294487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67263FD-B376-4059-88FF-5195CB2058FD}"/>
              </a:ext>
            </a:extLst>
          </p:cNvPr>
          <p:cNvGrpSpPr/>
          <p:nvPr/>
        </p:nvGrpSpPr>
        <p:grpSpPr>
          <a:xfrm>
            <a:off x="770748" y="3065269"/>
            <a:ext cx="2303987" cy="1961911"/>
            <a:chOff x="770748" y="3065269"/>
            <a:chExt cx="2303987" cy="1961911"/>
          </a:xfrm>
        </p:grpSpPr>
        <p:grpSp>
          <p:nvGrpSpPr>
            <p:cNvPr id="80" name="Group 79">
              <a:extLst>
                <a:ext uri="{FF2B5EF4-FFF2-40B4-BE49-F238E27FC236}">
                  <a16:creationId xmlns:a16="http://schemas.microsoft.com/office/drawing/2014/main" id="{3063752A-5A7A-4457-A4F8-4A75573F7386}"/>
                </a:ext>
              </a:extLst>
            </p:cNvPr>
            <p:cNvGrpSpPr/>
            <p:nvPr/>
          </p:nvGrpSpPr>
          <p:grpSpPr>
            <a:xfrm>
              <a:off x="770748" y="3065269"/>
              <a:ext cx="2303987" cy="1961911"/>
              <a:chOff x="8408907" y="1769900"/>
              <a:chExt cx="3960364" cy="3372363"/>
            </a:xfrm>
          </p:grpSpPr>
          <p:sp>
            <p:nvSpPr>
              <p:cNvPr id="136" name="TextBox 135">
                <a:extLst>
                  <a:ext uri="{FF2B5EF4-FFF2-40B4-BE49-F238E27FC236}">
                    <a16:creationId xmlns:a16="http://schemas.microsoft.com/office/drawing/2014/main" id="{BBB28D02-8C2C-4823-BA19-8F3941D10501}"/>
                  </a:ext>
                </a:extLst>
              </p:cNvPr>
              <p:cNvSpPr txBox="1"/>
              <p:nvPr/>
            </p:nvSpPr>
            <p:spPr>
              <a:xfrm>
                <a:off x="8408907" y="1769900"/>
                <a:ext cx="3070100" cy="449686"/>
              </a:xfrm>
              <a:prstGeom prst="rect">
                <a:avLst/>
              </a:prstGeom>
              <a:noFill/>
            </p:spPr>
            <p:txBody>
              <a:bodyPr wrap="none" rtlCol="1">
                <a:spAutoFit/>
              </a:bodyPr>
              <a:lstStyle/>
              <a:p>
                <a:pPr algn="ctr" rtl="0"/>
                <a:r>
                  <a:rPr lang="en-US" sz="1100" dirty="0">
                    <a:solidFill>
                      <a:schemeClr val="tx1">
                        <a:lumMod val="75000"/>
                        <a:lumOff val="25000"/>
                      </a:schemeClr>
                    </a:solidFill>
                    <a:latin typeface="Helvetica" panose="020B0604020202020204" pitchFamily="34" charset="0"/>
                    <a:cs typeface="Helvetica" panose="020B0604020202020204" pitchFamily="34" charset="0"/>
                  </a:rPr>
                  <a:t>Non-phosphorylated TCR</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137" name="Group 136">
                <a:extLst>
                  <a:ext uri="{FF2B5EF4-FFF2-40B4-BE49-F238E27FC236}">
                    <a16:creationId xmlns:a16="http://schemas.microsoft.com/office/drawing/2014/main" id="{7A3063FE-D825-41C5-B123-8EE754173A2F}"/>
                  </a:ext>
                </a:extLst>
              </p:cNvPr>
              <p:cNvGrpSpPr/>
              <p:nvPr/>
            </p:nvGrpSpPr>
            <p:grpSpPr>
              <a:xfrm>
                <a:off x="9650392" y="2316480"/>
                <a:ext cx="2672079" cy="2672079"/>
                <a:chOff x="10147089" y="2684905"/>
                <a:chExt cx="1852989" cy="1852989"/>
              </a:xfrm>
            </p:grpSpPr>
            <p:sp>
              <p:nvSpPr>
                <p:cNvPr id="142" name="Oval 141">
                  <a:extLst>
                    <a:ext uri="{FF2B5EF4-FFF2-40B4-BE49-F238E27FC236}">
                      <a16:creationId xmlns:a16="http://schemas.microsoft.com/office/drawing/2014/main" id="{64870851-C987-49B8-8D67-FB247ADC302A}"/>
                    </a:ext>
                  </a:extLst>
                </p:cNvPr>
                <p:cNvSpPr/>
                <p:nvPr/>
              </p:nvSpPr>
              <p:spPr>
                <a:xfrm>
                  <a:off x="10147089" y="2684905"/>
                  <a:ext cx="1852989" cy="1852989"/>
                </a:xfrm>
                <a:prstGeom prst="ellipse">
                  <a:avLst/>
                </a:prstGeom>
                <a:gradFill flip="none" rotWithShape="1">
                  <a:gsLst>
                    <a:gs pos="0">
                      <a:srgbClr val="FD9803"/>
                    </a:gs>
                    <a:gs pos="70000">
                      <a:srgbClr val="FD9803">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43" name="Oval 142">
                  <a:extLst>
                    <a:ext uri="{FF2B5EF4-FFF2-40B4-BE49-F238E27FC236}">
                      <a16:creationId xmlns:a16="http://schemas.microsoft.com/office/drawing/2014/main" id="{F13B96CB-5BDA-46CE-88E4-8F2D4DD00C4F}"/>
                    </a:ext>
                  </a:extLst>
                </p:cNvPr>
                <p:cNvSpPr/>
                <p:nvPr/>
              </p:nvSpPr>
              <p:spPr>
                <a:xfrm>
                  <a:off x="11040386" y="3578202"/>
                  <a:ext cx="66390" cy="66390"/>
                </a:xfrm>
                <a:prstGeom prst="ellipse">
                  <a:avLst/>
                </a:prstGeom>
                <a:gradFill>
                  <a:gsLst>
                    <a:gs pos="0">
                      <a:srgbClr val="FF0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sp>
            <p:nvSpPr>
              <p:cNvPr id="138" name="Rectangle 137">
                <a:extLst>
                  <a:ext uri="{FF2B5EF4-FFF2-40B4-BE49-F238E27FC236}">
                    <a16:creationId xmlns:a16="http://schemas.microsoft.com/office/drawing/2014/main" id="{97196384-B45D-4514-9A32-A0F8BA0DADEE}"/>
                  </a:ext>
                </a:extLst>
              </p:cNvPr>
              <p:cNvSpPr/>
              <p:nvPr/>
            </p:nvSpPr>
            <p:spPr>
              <a:xfrm>
                <a:off x="11440582" y="2171493"/>
                <a:ext cx="928689" cy="296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685AC94-BC59-433B-BABD-325D2FF35632}"/>
                  </a:ext>
                </a:extLst>
              </p:cNvPr>
              <p:cNvSpPr/>
              <p:nvPr/>
            </p:nvSpPr>
            <p:spPr>
              <a:xfrm>
                <a:off x="8412842" y="2173677"/>
                <a:ext cx="3017581" cy="29685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0" name="Oval 139">
                <a:extLst>
                  <a:ext uri="{FF2B5EF4-FFF2-40B4-BE49-F238E27FC236}">
                    <a16:creationId xmlns:a16="http://schemas.microsoft.com/office/drawing/2014/main" id="{5B5D159E-1213-4D9A-8847-5331664A15E9}"/>
                  </a:ext>
                </a:extLst>
              </p:cNvPr>
              <p:cNvSpPr/>
              <p:nvPr/>
            </p:nvSpPr>
            <p:spPr>
              <a:xfrm>
                <a:off x="10826139" y="3613788"/>
                <a:ext cx="88366" cy="883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41" name="TextBox 140">
                <a:extLst>
                  <a:ext uri="{FF2B5EF4-FFF2-40B4-BE49-F238E27FC236}">
                    <a16:creationId xmlns:a16="http://schemas.microsoft.com/office/drawing/2014/main" id="{0F2C82A5-C743-4A9A-8914-B13A591DD9C6}"/>
                  </a:ext>
                </a:extLst>
              </p:cNvPr>
              <p:cNvSpPr txBox="1"/>
              <p:nvPr/>
            </p:nvSpPr>
            <p:spPr>
              <a:xfrm>
                <a:off x="10794213" y="3212321"/>
                <a:ext cx="708696" cy="343878"/>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grpSp>
        <p:sp>
          <p:nvSpPr>
            <p:cNvPr id="68" name="TextBox 67">
              <a:extLst>
                <a:ext uri="{FF2B5EF4-FFF2-40B4-BE49-F238E27FC236}">
                  <a16:creationId xmlns:a16="http://schemas.microsoft.com/office/drawing/2014/main" id="{6AC3A6C1-9097-431C-A1AA-6C7A870780B3}"/>
                </a:ext>
              </a:extLst>
            </p:cNvPr>
            <p:cNvSpPr txBox="1"/>
            <p:nvPr/>
          </p:nvSpPr>
          <p:spPr>
            <a:xfrm>
              <a:off x="1844393" y="3379941"/>
              <a:ext cx="710451" cy="200055"/>
            </a:xfrm>
            <a:prstGeom prst="rect">
              <a:avLst/>
            </a:prstGeom>
            <a:noFill/>
          </p:spPr>
          <p:txBody>
            <a:bodyPr wrap="none" rtlCol="1">
              <a:spAutoFit/>
            </a:bodyPr>
            <a:lstStyle/>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p:txBody>
        </p:sp>
        <p:sp>
          <p:nvSpPr>
            <p:cNvPr id="69" name="TextBox 68">
              <a:extLst>
                <a:ext uri="{FF2B5EF4-FFF2-40B4-BE49-F238E27FC236}">
                  <a16:creationId xmlns:a16="http://schemas.microsoft.com/office/drawing/2014/main" id="{BF8A1FCC-81B5-447E-89B2-DC823B1D5984}"/>
                </a:ext>
              </a:extLst>
            </p:cNvPr>
            <p:cNvSpPr txBox="1"/>
            <p:nvPr/>
          </p:nvSpPr>
          <p:spPr>
            <a:xfrm>
              <a:off x="1930690" y="3904414"/>
              <a:ext cx="367408" cy="200055"/>
            </a:xfrm>
            <a:prstGeom prst="rect">
              <a:avLst/>
            </a:prstGeom>
            <a:noFill/>
          </p:spPr>
          <p:txBody>
            <a:bodyPr wrap="none" rtlCol="1">
              <a:spAutoFit/>
            </a:bodyPr>
            <a:lstStyle/>
            <a:p>
              <a:pPr rtl="0"/>
              <a:r>
                <a:rPr lang="en-US" sz="700" b="1" dirty="0">
                  <a:solidFill>
                    <a:srgbClr val="00B050"/>
                  </a:solidFill>
                  <a:latin typeface="Helvetica" panose="020B0604020202020204" pitchFamily="34" charset="0"/>
                  <a:cs typeface="Helvetica" panose="020B0604020202020204" pitchFamily="34" charset="0"/>
                </a:rPr>
                <a:t>TCR</a:t>
              </a:r>
            </a:p>
          </p:txBody>
        </p:sp>
      </p:grpSp>
      <p:grpSp>
        <p:nvGrpSpPr>
          <p:cNvPr id="4" name="Group 3">
            <a:extLst>
              <a:ext uri="{FF2B5EF4-FFF2-40B4-BE49-F238E27FC236}">
                <a16:creationId xmlns:a16="http://schemas.microsoft.com/office/drawing/2014/main" id="{EBF05F3C-21F4-47CF-A3B6-8795DCCDFC7E}"/>
              </a:ext>
            </a:extLst>
          </p:cNvPr>
          <p:cNvGrpSpPr/>
          <p:nvPr/>
        </p:nvGrpSpPr>
        <p:grpSpPr>
          <a:xfrm>
            <a:off x="2908607" y="3065269"/>
            <a:ext cx="2301698" cy="1957489"/>
            <a:chOff x="2908607" y="3065269"/>
            <a:chExt cx="2301698" cy="1957489"/>
          </a:xfrm>
        </p:grpSpPr>
        <p:grpSp>
          <p:nvGrpSpPr>
            <p:cNvPr id="81" name="Group 80">
              <a:extLst>
                <a:ext uri="{FF2B5EF4-FFF2-40B4-BE49-F238E27FC236}">
                  <a16:creationId xmlns:a16="http://schemas.microsoft.com/office/drawing/2014/main" id="{E32C1F0C-8174-414E-8535-AA61836F9242}"/>
                </a:ext>
              </a:extLst>
            </p:cNvPr>
            <p:cNvGrpSpPr/>
            <p:nvPr/>
          </p:nvGrpSpPr>
          <p:grpSpPr>
            <a:xfrm>
              <a:off x="2908607" y="3065269"/>
              <a:ext cx="2301698" cy="1957489"/>
              <a:chOff x="8412842" y="1777501"/>
              <a:chExt cx="3956429" cy="3364762"/>
            </a:xfrm>
          </p:grpSpPr>
          <p:sp>
            <p:nvSpPr>
              <p:cNvPr id="126" name="TextBox 125">
                <a:extLst>
                  <a:ext uri="{FF2B5EF4-FFF2-40B4-BE49-F238E27FC236}">
                    <a16:creationId xmlns:a16="http://schemas.microsoft.com/office/drawing/2014/main" id="{6B5E3C01-BF31-46CC-B10C-013BF76D1955}"/>
                  </a:ext>
                </a:extLst>
              </p:cNvPr>
              <p:cNvSpPr txBox="1"/>
              <p:nvPr/>
            </p:nvSpPr>
            <p:spPr>
              <a:xfrm>
                <a:off x="8685547" y="1777501"/>
                <a:ext cx="2472171" cy="436461"/>
              </a:xfrm>
              <a:prstGeom prst="rect">
                <a:avLst/>
              </a:prstGeom>
              <a:noFill/>
            </p:spPr>
            <p:txBody>
              <a:bodyPr wrap="none" rtlCol="1">
                <a:spAutoFit/>
              </a:bodyPr>
              <a:lstStyle/>
              <a:p>
                <a:pPr algn="ctr"/>
                <a:r>
                  <a:rPr lang="en-US" sz="1050" dirty="0">
                    <a:solidFill>
                      <a:schemeClr val="tx1">
                        <a:lumMod val="75000"/>
                        <a:lumOff val="25000"/>
                      </a:schemeClr>
                    </a:solidFill>
                    <a:latin typeface="Helvetica" panose="020B0604020202020204" pitchFamily="34" charset="0"/>
                    <a:cs typeface="Helvetica" panose="020B0604020202020204" pitchFamily="34" charset="0"/>
                  </a:rPr>
                  <a:t>Phosphorylated TCR</a:t>
                </a:r>
                <a:endParaRPr lang="he-IL" sz="105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127" name="Group 126">
                <a:extLst>
                  <a:ext uri="{FF2B5EF4-FFF2-40B4-BE49-F238E27FC236}">
                    <a16:creationId xmlns:a16="http://schemas.microsoft.com/office/drawing/2014/main" id="{F40654DE-96B7-4F99-8FD7-910717B40230}"/>
                  </a:ext>
                </a:extLst>
              </p:cNvPr>
              <p:cNvGrpSpPr/>
              <p:nvPr/>
            </p:nvGrpSpPr>
            <p:grpSpPr>
              <a:xfrm>
                <a:off x="9650392" y="2316480"/>
                <a:ext cx="2672079" cy="2672079"/>
                <a:chOff x="10147089" y="2684905"/>
                <a:chExt cx="1852989" cy="1852989"/>
              </a:xfrm>
            </p:grpSpPr>
            <p:sp>
              <p:nvSpPr>
                <p:cNvPr id="134" name="Oval 133">
                  <a:extLst>
                    <a:ext uri="{FF2B5EF4-FFF2-40B4-BE49-F238E27FC236}">
                      <a16:creationId xmlns:a16="http://schemas.microsoft.com/office/drawing/2014/main" id="{0B2191EE-A4F5-417C-A753-76F315B0EE3D}"/>
                    </a:ext>
                  </a:extLst>
                </p:cNvPr>
                <p:cNvSpPr/>
                <p:nvPr/>
              </p:nvSpPr>
              <p:spPr>
                <a:xfrm>
                  <a:off x="10147089" y="2684905"/>
                  <a:ext cx="1852989" cy="1852989"/>
                </a:xfrm>
                <a:prstGeom prst="ellipse">
                  <a:avLst/>
                </a:prstGeom>
                <a:gradFill flip="none" rotWithShape="1">
                  <a:gsLst>
                    <a:gs pos="0">
                      <a:srgbClr val="FD9803"/>
                    </a:gs>
                    <a:gs pos="70000">
                      <a:srgbClr val="FD9803">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35" name="Oval 134">
                  <a:extLst>
                    <a:ext uri="{FF2B5EF4-FFF2-40B4-BE49-F238E27FC236}">
                      <a16:creationId xmlns:a16="http://schemas.microsoft.com/office/drawing/2014/main" id="{2D926380-29FE-44B3-8267-7F9BB31555D2}"/>
                    </a:ext>
                  </a:extLst>
                </p:cNvPr>
                <p:cNvSpPr/>
                <p:nvPr/>
              </p:nvSpPr>
              <p:spPr>
                <a:xfrm>
                  <a:off x="11040386" y="3578202"/>
                  <a:ext cx="66390" cy="66390"/>
                </a:xfrm>
                <a:prstGeom prst="ellipse">
                  <a:avLst/>
                </a:prstGeom>
                <a:gradFill>
                  <a:gsLst>
                    <a:gs pos="0">
                      <a:srgbClr val="FF0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grpSp>
            <p:nvGrpSpPr>
              <p:cNvPr id="128" name="Group 127">
                <a:extLst>
                  <a:ext uri="{FF2B5EF4-FFF2-40B4-BE49-F238E27FC236}">
                    <a16:creationId xmlns:a16="http://schemas.microsoft.com/office/drawing/2014/main" id="{5F4CE3F2-E26A-4E08-8144-BC41B02E5892}"/>
                  </a:ext>
                </a:extLst>
              </p:cNvPr>
              <p:cNvGrpSpPr/>
              <p:nvPr/>
            </p:nvGrpSpPr>
            <p:grpSpPr>
              <a:xfrm>
                <a:off x="10306752" y="3454949"/>
                <a:ext cx="406041" cy="406040"/>
                <a:chOff x="10198232" y="3481310"/>
                <a:chExt cx="406041" cy="406040"/>
              </a:xfrm>
            </p:grpSpPr>
            <p:sp>
              <p:nvSpPr>
                <p:cNvPr id="132" name="Oval 131">
                  <a:extLst>
                    <a:ext uri="{FF2B5EF4-FFF2-40B4-BE49-F238E27FC236}">
                      <a16:creationId xmlns:a16="http://schemas.microsoft.com/office/drawing/2014/main" id="{B135BF36-DBD3-4417-B3D2-D7BBE7D7B3E5}"/>
                    </a:ext>
                  </a:extLst>
                </p:cNvPr>
                <p:cNvSpPr/>
                <p:nvPr/>
              </p:nvSpPr>
              <p:spPr>
                <a:xfrm>
                  <a:off x="10198232" y="3481310"/>
                  <a:ext cx="406041" cy="406040"/>
                </a:xfrm>
                <a:prstGeom prst="ellipse">
                  <a:avLst/>
                </a:prstGeom>
                <a:gradFill flip="none" rotWithShape="1">
                  <a:gsLst>
                    <a:gs pos="0">
                      <a:srgbClr val="FF66FF"/>
                    </a:gs>
                    <a:gs pos="83000">
                      <a:srgbClr val="FF66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33" name="Oval 132">
                  <a:extLst>
                    <a:ext uri="{FF2B5EF4-FFF2-40B4-BE49-F238E27FC236}">
                      <a16:creationId xmlns:a16="http://schemas.microsoft.com/office/drawing/2014/main" id="{1C8F4FCE-B92A-464A-974D-3787F62445BE}"/>
                    </a:ext>
                  </a:extLst>
                </p:cNvPr>
                <p:cNvSpPr/>
                <p:nvPr/>
              </p:nvSpPr>
              <p:spPr>
                <a:xfrm>
                  <a:off x="10359707" y="3640149"/>
                  <a:ext cx="88366" cy="883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sp>
            <p:nvSpPr>
              <p:cNvPr id="129" name="Rectangle 128">
                <a:extLst>
                  <a:ext uri="{FF2B5EF4-FFF2-40B4-BE49-F238E27FC236}">
                    <a16:creationId xmlns:a16="http://schemas.microsoft.com/office/drawing/2014/main" id="{65D0F8E6-653D-410D-A86F-DCA6E7389D3F}"/>
                  </a:ext>
                </a:extLst>
              </p:cNvPr>
              <p:cNvSpPr/>
              <p:nvPr/>
            </p:nvSpPr>
            <p:spPr>
              <a:xfrm>
                <a:off x="11440582" y="2171493"/>
                <a:ext cx="928689" cy="296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C8CB55AD-6E85-4FEB-AA5F-AE44A48D5B15}"/>
                  </a:ext>
                </a:extLst>
              </p:cNvPr>
              <p:cNvSpPr/>
              <p:nvPr/>
            </p:nvSpPr>
            <p:spPr>
              <a:xfrm>
                <a:off x="8412842" y="2173677"/>
                <a:ext cx="3017581" cy="29685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1" name="TextBox 130">
                <a:extLst>
                  <a:ext uri="{FF2B5EF4-FFF2-40B4-BE49-F238E27FC236}">
                    <a16:creationId xmlns:a16="http://schemas.microsoft.com/office/drawing/2014/main" id="{FC03BAC9-597B-40AD-AEF4-D7FD7A175B81}"/>
                  </a:ext>
                </a:extLst>
              </p:cNvPr>
              <p:cNvSpPr txBox="1"/>
              <p:nvPr/>
            </p:nvSpPr>
            <p:spPr>
              <a:xfrm>
                <a:off x="9932207" y="3218650"/>
                <a:ext cx="692163" cy="343878"/>
              </a:xfrm>
              <a:prstGeom prst="rect">
                <a:avLst/>
              </a:prstGeom>
              <a:noFill/>
            </p:spPr>
            <p:txBody>
              <a:bodyPr wrap="none" rtlCol="1">
                <a:spAutoFit/>
              </a:bodyPr>
              <a:lstStyle/>
              <a:p>
                <a:r>
                  <a:rPr lang="en-US" sz="700" b="1" cap="none" spc="0" dirty="0">
                    <a:ln w="0"/>
                    <a:solidFill>
                      <a:srgbClr val="00B050"/>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rPr>
                  <a:t>TCR*</a:t>
                </a:r>
                <a:endParaRPr lang="en-US" sz="700" b="1" cap="none" spc="0" dirty="0">
                  <a:ln w="0"/>
                  <a:solidFill>
                    <a:schemeClr val="tx1"/>
                  </a:solidFill>
                  <a:effectLst>
                    <a:glow rad="228600">
                      <a:srgbClr val="FF66FF">
                        <a:alpha val="40000"/>
                      </a:srgbClr>
                    </a:glow>
                    <a:outerShdw blurRad="38100" dist="19050" dir="2700000" algn="tl" rotWithShape="0">
                      <a:schemeClr val="dk1">
                        <a:alpha val="40000"/>
                      </a:schemeClr>
                    </a:outerShdw>
                  </a:effectLst>
                  <a:latin typeface="Helvetica" panose="020B0604020202020204" pitchFamily="34" charset="0"/>
                  <a:cs typeface="Helvetica" panose="020B0604020202020204" pitchFamily="34" charset="0"/>
                </a:endParaRPr>
              </a:p>
            </p:txBody>
          </p:sp>
        </p:grpSp>
        <p:sp>
          <p:nvSpPr>
            <p:cNvPr id="71" name="TextBox 70">
              <a:extLst>
                <a:ext uri="{FF2B5EF4-FFF2-40B4-BE49-F238E27FC236}">
                  <a16:creationId xmlns:a16="http://schemas.microsoft.com/office/drawing/2014/main" id="{5D507796-FDD5-4089-B2A1-C0285B18611B}"/>
                </a:ext>
              </a:extLst>
            </p:cNvPr>
            <p:cNvSpPr txBox="1"/>
            <p:nvPr/>
          </p:nvSpPr>
          <p:spPr>
            <a:xfrm>
              <a:off x="4200078" y="3899179"/>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72" name="TextBox 71">
              <a:extLst>
                <a:ext uri="{FF2B5EF4-FFF2-40B4-BE49-F238E27FC236}">
                  <a16:creationId xmlns:a16="http://schemas.microsoft.com/office/drawing/2014/main" id="{9FB16FDE-8CF7-4875-AF53-F03D99EE7657}"/>
                </a:ext>
              </a:extLst>
            </p:cNvPr>
            <p:cNvSpPr txBox="1"/>
            <p:nvPr/>
          </p:nvSpPr>
          <p:spPr>
            <a:xfrm>
              <a:off x="3983135" y="3385167"/>
              <a:ext cx="710451" cy="200055"/>
            </a:xfrm>
            <a:prstGeom prst="rect">
              <a:avLst/>
            </a:prstGeom>
            <a:noFill/>
          </p:spPr>
          <p:txBody>
            <a:bodyPr wrap="none" rtlCol="1">
              <a:spAutoFit/>
            </a:bodyPr>
            <a:lstStyle/>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p:txBody>
        </p:sp>
      </p:grpSp>
      <p:sp>
        <p:nvSpPr>
          <p:cNvPr id="3" name="TextBox 2">
            <a:extLst>
              <a:ext uri="{FF2B5EF4-FFF2-40B4-BE49-F238E27FC236}">
                <a16:creationId xmlns:a16="http://schemas.microsoft.com/office/drawing/2014/main" id="{F357C9C1-0EBE-435C-A36B-64497DCECE4F}"/>
              </a:ext>
            </a:extLst>
          </p:cNvPr>
          <p:cNvSpPr txBox="1"/>
          <p:nvPr/>
        </p:nvSpPr>
        <p:spPr>
          <a:xfrm>
            <a:off x="11263" y="5323"/>
            <a:ext cx="5046638" cy="338554"/>
          </a:xfrm>
          <a:prstGeom prst="rect">
            <a:avLst/>
          </a:prstGeom>
          <a:noFill/>
        </p:spPr>
        <p:txBody>
          <a:bodyPr wrap="none" rtlCol="1">
            <a:spAutoFit/>
          </a:bodyPr>
          <a:lstStyle/>
          <a:p>
            <a:pPr algn="l" rtl="0"/>
            <a:r>
              <a:rPr lang="en-US" sz="1600" dirty="0"/>
              <a:t>Fig. S7 - Model 3 – TCR phosphorylation (TP) – output data</a:t>
            </a:r>
            <a:endParaRPr lang="he-IL" sz="1600" dirty="0"/>
          </a:p>
        </p:txBody>
      </p:sp>
      <p:grpSp>
        <p:nvGrpSpPr>
          <p:cNvPr id="83" name="Group 82">
            <a:extLst>
              <a:ext uri="{FF2B5EF4-FFF2-40B4-BE49-F238E27FC236}">
                <a16:creationId xmlns:a16="http://schemas.microsoft.com/office/drawing/2014/main" id="{597B1CFB-8C62-4EE1-A47A-00B928084744}"/>
              </a:ext>
            </a:extLst>
          </p:cNvPr>
          <p:cNvGrpSpPr/>
          <p:nvPr/>
        </p:nvGrpSpPr>
        <p:grpSpPr>
          <a:xfrm>
            <a:off x="5077286" y="5148164"/>
            <a:ext cx="1755512" cy="788792"/>
            <a:chOff x="8177386" y="4581087"/>
            <a:chExt cx="3017581" cy="1355869"/>
          </a:xfrm>
        </p:grpSpPr>
        <p:sp>
          <p:nvSpPr>
            <p:cNvPr id="110" name="Rectangle 109">
              <a:extLst>
                <a:ext uri="{FF2B5EF4-FFF2-40B4-BE49-F238E27FC236}">
                  <a16:creationId xmlns:a16="http://schemas.microsoft.com/office/drawing/2014/main" id="{FA9D0F32-D6B5-4704-9F93-3BDA5863C83C}"/>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11" name="Group 110">
              <a:extLst>
                <a:ext uri="{FF2B5EF4-FFF2-40B4-BE49-F238E27FC236}">
                  <a16:creationId xmlns:a16="http://schemas.microsoft.com/office/drawing/2014/main" id="{3386DC2A-E16F-4186-AF52-1E4532CC816E}"/>
                </a:ext>
              </a:extLst>
            </p:cNvPr>
            <p:cNvGrpSpPr/>
            <p:nvPr/>
          </p:nvGrpSpPr>
          <p:grpSpPr>
            <a:xfrm>
              <a:off x="9403642" y="4758133"/>
              <a:ext cx="1783402" cy="822883"/>
              <a:chOff x="4754881" y="4316305"/>
              <a:chExt cx="1783402" cy="822883"/>
            </a:xfrm>
          </p:grpSpPr>
          <p:sp>
            <p:nvSpPr>
              <p:cNvPr id="116" name="Freeform: Shape 115">
                <a:extLst>
                  <a:ext uri="{FF2B5EF4-FFF2-40B4-BE49-F238E27FC236}">
                    <a16:creationId xmlns:a16="http://schemas.microsoft.com/office/drawing/2014/main" id="{47F22629-3A63-46FA-BA17-FEA5FE9633CB}"/>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DB9C3D66-5031-47E4-B28C-CECEB3707464}"/>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a:extLst>
                <a:ext uri="{FF2B5EF4-FFF2-40B4-BE49-F238E27FC236}">
                  <a16:creationId xmlns:a16="http://schemas.microsoft.com/office/drawing/2014/main" id="{0AC0F41F-5E21-4DF5-93F2-57516A440E24}"/>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F494D50-8C50-47D9-A8BC-59C85489E228}"/>
                </a:ext>
              </a:extLst>
            </p:cNvPr>
            <p:cNvCxnSpPr>
              <a:cxnSpLocks/>
            </p:cNvCxnSpPr>
            <p:nvPr/>
          </p:nvCxnSpPr>
          <p:spPr>
            <a:xfrm>
              <a:off x="10740807" y="4671060"/>
              <a:ext cx="0" cy="10473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313A93C-D8C7-4C9B-87F5-86CC736B56A2}"/>
                </a:ext>
              </a:extLst>
            </p:cNvPr>
            <p:cNvCxnSpPr>
              <a:cxnSpLocks/>
            </p:cNvCxnSpPr>
            <p:nvPr/>
          </p:nvCxnSpPr>
          <p:spPr>
            <a:xfrm>
              <a:off x="8611456"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CB0F598-5531-4EAD-B7B7-1630AC134D5D}"/>
                </a:ext>
              </a:extLst>
            </p:cNvPr>
            <p:cNvCxnSpPr>
              <a:cxnSpLocks/>
            </p:cNvCxnSpPr>
            <p:nvPr/>
          </p:nvCxnSpPr>
          <p:spPr>
            <a:xfrm>
              <a:off x="8611456" y="5581016"/>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102FBE66-255E-46E3-BF44-803DA97F6D15}"/>
              </a:ext>
            </a:extLst>
          </p:cNvPr>
          <p:cNvGrpSpPr/>
          <p:nvPr/>
        </p:nvGrpSpPr>
        <p:grpSpPr>
          <a:xfrm>
            <a:off x="2908607" y="5147027"/>
            <a:ext cx="1755512" cy="788792"/>
            <a:chOff x="8177386" y="4581087"/>
            <a:chExt cx="3017581" cy="1355869"/>
          </a:xfrm>
        </p:grpSpPr>
        <p:sp>
          <p:nvSpPr>
            <p:cNvPr id="102" name="Rectangle 101">
              <a:extLst>
                <a:ext uri="{FF2B5EF4-FFF2-40B4-BE49-F238E27FC236}">
                  <a16:creationId xmlns:a16="http://schemas.microsoft.com/office/drawing/2014/main" id="{67D7CFCC-FC8C-4846-8867-AF3BD5DA6272}"/>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03" name="Group 102">
              <a:extLst>
                <a:ext uri="{FF2B5EF4-FFF2-40B4-BE49-F238E27FC236}">
                  <a16:creationId xmlns:a16="http://schemas.microsoft.com/office/drawing/2014/main" id="{45D558BB-3924-491A-A1D8-028B8FB5CFF2}"/>
                </a:ext>
              </a:extLst>
            </p:cNvPr>
            <p:cNvGrpSpPr/>
            <p:nvPr/>
          </p:nvGrpSpPr>
          <p:grpSpPr>
            <a:xfrm>
              <a:off x="9403642" y="4758133"/>
              <a:ext cx="1783402" cy="822883"/>
              <a:chOff x="4754881" y="4316305"/>
              <a:chExt cx="1783402" cy="822883"/>
            </a:xfrm>
          </p:grpSpPr>
          <p:sp>
            <p:nvSpPr>
              <p:cNvPr id="108" name="Freeform: Shape 107">
                <a:extLst>
                  <a:ext uri="{FF2B5EF4-FFF2-40B4-BE49-F238E27FC236}">
                    <a16:creationId xmlns:a16="http://schemas.microsoft.com/office/drawing/2014/main" id="{3E73F32D-9286-4406-A0D9-D75B187B8AC3}"/>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7A4F0AFC-B144-434F-B1DA-632EF0DFE92E}"/>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CC13D918-1F29-49AF-B218-F224DB4211A7}"/>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2EFC11-514A-48D5-8C25-07F93EBD8904}"/>
                </a:ext>
              </a:extLst>
            </p:cNvPr>
            <p:cNvCxnSpPr>
              <a:cxnSpLocks/>
            </p:cNvCxnSpPr>
            <p:nvPr/>
          </p:nvCxnSpPr>
          <p:spPr>
            <a:xfrm>
              <a:off x="10750967" y="4671060"/>
              <a:ext cx="0" cy="104927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897CF38-363A-484A-BA96-A2348F196C86}"/>
                </a:ext>
              </a:extLst>
            </p:cNvPr>
            <p:cNvCxnSpPr>
              <a:cxnSpLocks/>
            </p:cNvCxnSpPr>
            <p:nvPr/>
          </p:nvCxnSpPr>
          <p:spPr>
            <a:xfrm>
              <a:off x="10272071"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5597FE7-4C62-4CD7-A50B-138A7F22B391}"/>
                </a:ext>
              </a:extLst>
            </p:cNvPr>
            <p:cNvCxnSpPr>
              <a:cxnSpLocks/>
            </p:cNvCxnSpPr>
            <p:nvPr/>
          </p:nvCxnSpPr>
          <p:spPr>
            <a:xfrm>
              <a:off x="10272071" y="5581016"/>
              <a:ext cx="0" cy="140336"/>
            </a:xfrm>
            <a:prstGeom prst="line">
              <a:avLst/>
            </a:prstGeom>
            <a:ln w="57150">
              <a:solidFill>
                <a:srgbClr val="00B050"/>
              </a:solidFill>
            </a:ln>
            <a:effectLst>
              <a:glow rad="228600">
                <a:srgbClr val="FF66FF">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3D71B353-EC21-4808-8C2C-2CD982A6EA32}"/>
              </a:ext>
            </a:extLst>
          </p:cNvPr>
          <p:cNvGrpSpPr/>
          <p:nvPr/>
        </p:nvGrpSpPr>
        <p:grpSpPr>
          <a:xfrm>
            <a:off x="777626" y="5146437"/>
            <a:ext cx="1755512" cy="788792"/>
            <a:chOff x="8177386" y="4581087"/>
            <a:chExt cx="3017581" cy="1355869"/>
          </a:xfrm>
        </p:grpSpPr>
        <p:sp>
          <p:nvSpPr>
            <p:cNvPr id="94" name="Rectangle 93">
              <a:extLst>
                <a:ext uri="{FF2B5EF4-FFF2-40B4-BE49-F238E27FC236}">
                  <a16:creationId xmlns:a16="http://schemas.microsoft.com/office/drawing/2014/main" id="{1FC4C340-8DF4-4658-8350-4E8CB93A6249}"/>
                </a:ext>
              </a:extLst>
            </p:cNvPr>
            <p:cNvSpPr/>
            <p:nvPr/>
          </p:nvSpPr>
          <p:spPr>
            <a:xfrm>
              <a:off x="8177386" y="4581087"/>
              <a:ext cx="3017581" cy="135586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95" name="Group 94">
              <a:extLst>
                <a:ext uri="{FF2B5EF4-FFF2-40B4-BE49-F238E27FC236}">
                  <a16:creationId xmlns:a16="http://schemas.microsoft.com/office/drawing/2014/main" id="{10B5E120-0D09-4E04-BB60-CF085CDC4AA5}"/>
                </a:ext>
              </a:extLst>
            </p:cNvPr>
            <p:cNvGrpSpPr/>
            <p:nvPr/>
          </p:nvGrpSpPr>
          <p:grpSpPr>
            <a:xfrm>
              <a:off x="9403642" y="4758133"/>
              <a:ext cx="1783402" cy="822883"/>
              <a:chOff x="4754881" y="4316305"/>
              <a:chExt cx="1783402" cy="822883"/>
            </a:xfrm>
          </p:grpSpPr>
          <p:sp>
            <p:nvSpPr>
              <p:cNvPr id="100" name="Freeform: Shape 99">
                <a:extLst>
                  <a:ext uri="{FF2B5EF4-FFF2-40B4-BE49-F238E27FC236}">
                    <a16:creationId xmlns:a16="http://schemas.microsoft.com/office/drawing/2014/main" id="{141DA651-F766-4C43-8137-01202CC382F2}"/>
                  </a:ext>
                </a:extLst>
              </p:cNvPr>
              <p:cNvSpPr/>
              <p:nvPr/>
            </p:nvSpPr>
            <p:spPr>
              <a:xfrm>
                <a:off x="6096000" y="4317191"/>
                <a:ext cx="442283" cy="616008"/>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 name="connsiteX0" fmla="*/ 211173 w 699708"/>
                  <a:gd name="connsiteY0" fmla="*/ 0 h 4230685"/>
                  <a:gd name="connsiteX1" fmla="*/ 699708 w 699708"/>
                  <a:gd name="connsiteY1" fmla="*/ 4230685 h 4230685"/>
                  <a:gd name="connsiteX0" fmla="*/ 0 w 488535"/>
                  <a:gd name="connsiteY0" fmla="*/ 0 h 4230685"/>
                  <a:gd name="connsiteX1" fmla="*/ 488535 w 488535"/>
                  <a:gd name="connsiteY1" fmla="*/ 4230685 h 4230685"/>
                  <a:gd name="connsiteX0" fmla="*/ 0 w 598703"/>
                  <a:gd name="connsiteY0" fmla="*/ 0 h 3746206"/>
                  <a:gd name="connsiteX1" fmla="*/ 598703 w 598703"/>
                  <a:gd name="connsiteY1" fmla="*/ 3746206 h 3746206"/>
                  <a:gd name="connsiteX0" fmla="*/ 0 w 598703"/>
                  <a:gd name="connsiteY0" fmla="*/ 0 h 3746206"/>
                  <a:gd name="connsiteX1" fmla="*/ 598703 w 598703"/>
                  <a:gd name="connsiteY1" fmla="*/ 3746206 h 3746206"/>
                  <a:gd name="connsiteX0" fmla="*/ 0 w 500898"/>
                  <a:gd name="connsiteY0" fmla="*/ 0 h 3408866"/>
                  <a:gd name="connsiteX1" fmla="*/ 500898 w 500898"/>
                  <a:gd name="connsiteY1" fmla="*/ 3408866 h 3408866"/>
                  <a:gd name="connsiteX0" fmla="*/ 0 w 500898"/>
                  <a:gd name="connsiteY0" fmla="*/ 0 h 3408866"/>
                  <a:gd name="connsiteX1" fmla="*/ 500898 w 500898"/>
                  <a:gd name="connsiteY1" fmla="*/ 3408866 h 3408866"/>
                </a:gdLst>
                <a:ahLst/>
                <a:cxnLst>
                  <a:cxn ang="0">
                    <a:pos x="connsiteX0" y="connsiteY0"/>
                  </a:cxn>
                  <a:cxn ang="0">
                    <a:pos x="connsiteX1" y="connsiteY1"/>
                  </a:cxn>
                </a:cxnLst>
                <a:rect l="l" t="t" r="r" b="b"/>
                <a:pathLst>
                  <a:path w="500898" h="3408866">
                    <a:moveTo>
                      <a:pt x="0" y="0"/>
                    </a:moveTo>
                    <a:cubicBezTo>
                      <a:pt x="164469" y="1806670"/>
                      <a:pt x="242125" y="2532290"/>
                      <a:pt x="500898" y="3408866"/>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1A4DDACB-DE6F-4AB5-9786-892AC2CF9A98}"/>
                  </a:ext>
                </a:extLst>
              </p:cNvPr>
              <p:cNvSpPr/>
              <p:nvPr/>
            </p:nvSpPr>
            <p:spPr>
              <a:xfrm flipH="1">
                <a:off x="4754881" y="4316305"/>
                <a:ext cx="1336039" cy="822883"/>
              </a:xfrm>
              <a:custGeom>
                <a:avLst/>
                <a:gdLst>
                  <a:gd name="connsiteX0" fmla="*/ 0 w 1256145"/>
                  <a:gd name="connsiteY0" fmla="*/ 683494 h 748888"/>
                  <a:gd name="connsiteX1" fmla="*/ 406400 w 1256145"/>
                  <a:gd name="connsiteY1" fmla="*/ 3 h 748888"/>
                  <a:gd name="connsiteX2" fmla="*/ 840509 w 1256145"/>
                  <a:gd name="connsiteY2" fmla="*/ 674257 h 748888"/>
                  <a:gd name="connsiteX3" fmla="*/ 1256145 w 1256145"/>
                  <a:gd name="connsiteY3" fmla="*/ 701966 h 748888"/>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4 h 683494"/>
                  <a:gd name="connsiteX1" fmla="*/ 406400 w 840509"/>
                  <a:gd name="connsiteY1" fmla="*/ 3 h 683494"/>
                  <a:gd name="connsiteX2" fmla="*/ 840509 w 840509"/>
                  <a:gd name="connsiteY2" fmla="*/ 674257 h 683494"/>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840509"/>
                  <a:gd name="connsiteY0" fmla="*/ 683491 h 683491"/>
                  <a:gd name="connsiteX1" fmla="*/ 406400 w 840509"/>
                  <a:gd name="connsiteY1" fmla="*/ 0 h 683491"/>
                  <a:gd name="connsiteX2" fmla="*/ 840509 w 840509"/>
                  <a:gd name="connsiteY2" fmla="*/ 674254 h 683491"/>
                  <a:gd name="connsiteX0" fmla="*/ 0 w 434109"/>
                  <a:gd name="connsiteY0" fmla="*/ 0 h 674255"/>
                  <a:gd name="connsiteX1" fmla="*/ 434109 w 434109"/>
                  <a:gd name="connsiteY1" fmla="*/ 674254 h 674255"/>
                  <a:gd name="connsiteX0" fmla="*/ 0 w 2732301"/>
                  <a:gd name="connsiteY0" fmla="*/ 0 h 4486203"/>
                  <a:gd name="connsiteX1" fmla="*/ 2732301 w 2732301"/>
                  <a:gd name="connsiteY1" fmla="*/ 4486203 h 4486203"/>
                  <a:gd name="connsiteX0" fmla="*/ 0 w 2732301"/>
                  <a:gd name="connsiteY0" fmla="*/ 0 h 4486839"/>
                  <a:gd name="connsiteX1" fmla="*/ 2732301 w 2732301"/>
                  <a:gd name="connsiteY1" fmla="*/ 4486203 h 4486839"/>
                  <a:gd name="connsiteX0" fmla="*/ 0 w 2732301"/>
                  <a:gd name="connsiteY0" fmla="*/ 0 h 4488073"/>
                  <a:gd name="connsiteX1" fmla="*/ 2732301 w 2732301"/>
                  <a:gd name="connsiteY1" fmla="*/ 4486203 h 4488073"/>
                  <a:gd name="connsiteX0" fmla="*/ 0 w 2732301"/>
                  <a:gd name="connsiteY0" fmla="*/ 0 h 4486584"/>
                  <a:gd name="connsiteX1" fmla="*/ 2732301 w 2732301"/>
                  <a:gd name="connsiteY1" fmla="*/ 4486203 h 4486584"/>
                  <a:gd name="connsiteX0" fmla="*/ 0 w 2732301"/>
                  <a:gd name="connsiteY0" fmla="*/ 0 h 4486396"/>
                  <a:gd name="connsiteX1" fmla="*/ 2732301 w 2732301"/>
                  <a:gd name="connsiteY1" fmla="*/ 4486203 h 4486396"/>
                  <a:gd name="connsiteX0" fmla="*/ 37011 w 1958544"/>
                  <a:gd name="connsiteY0" fmla="*/ 0 h 4553859"/>
                  <a:gd name="connsiteX1" fmla="*/ 1958544 w 1958544"/>
                  <a:gd name="connsiteY1" fmla="*/ 4553670 h 4553859"/>
                  <a:gd name="connsiteX0" fmla="*/ 0 w 1921533"/>
                  <a:gd name="connsiteY0" fmla="*/ 0 h 4553671"/>
                  <a:gd name="connsiteX1" fmla="*/ 1921533 w 1921533"/>
                  <a:gd name="connsiteY1" fmla="*/ 4553670 h 4553671"/>
                  <a:gd name="connsiteX0" fmla="*/ 0 w 1574061"/>
                  <a:gd name="connsiteY0" fmla="*/ 0 h 4553671"/>
                  <a:gd name="connsiteX1" fmla="*/ 1574061 w 1574061"/>
                  <a:gd name="connsiteY1" fmla="*/ 4553671 h 4553671"/>
                  <a:gd name="connsiteX0" fmla="*/ 0 w 1574061"/>
                  <a:gd name="connsiteY0" fmla="*/ 0 h 4553671"/>
                  <a:gd name="connsiteX1" fmla="*/ 1574061 w 1574061"/>
                  <a:gd name="connsiteY1" fmla="*/ 4553671 h 4553671"/>
                  <a:gd name="connsiteX0" fmla="*/ 0 w 1513101"/>
                  <a:gd name="connsiteY0" fmla="*/ 0 h 4553671"/>
                  <a:gd name="connsiteX1" fmla="*/ 1513101 w 1513101"/>
                  <a:gd name="connsiteY1" fmla="*/ 4553671 h 4553671"/>
                </a:gdLst>
                <a:ahLst/>
                <a:cxnLst>
                  <a:cxn ang="0">
                    <a:pos x="connsiteX0" y="connsiteY0"/>
                  </a:cxn>
                  <a:cxn ang="0">
                    <a:pos x="connsiteX1" y="connsiteY1"/>
                  </a:cxn>
                </a:cxnLst>
                <a:rect l="l" t="t" r="r" b="b"/>
                <a:pathLst>
                  <a:path w="1513101" h="4553671">
                    <a:moveTo>
                      <a:pt x="0" y="0"/>
                    </a:moveTo>
                    <a:cubicBezTo>
                      <a:pt x="164469" y="1806670"/>
                      <a:pt x="182757" y="4512671"/>
                      <a:pt x="1513101" y="4553671"/>
                    </a:cubicBezTo>
                  </a:path>
                </a:pathLst>
              </a:custGeom>
              <a:noFill/>
              <a:ln>
                <a:solidFill>
                  <a:srgbClr val="FD9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6" name="Straight Connector 95">
              <a:extLst>
                <a:ext uri="{FF2B5EF4-FFF2-40B4-BE49-F238E27FC236}">
                  <a16:creationId xmlns:a16="http://schemas.microsoft.com/office/drawing/2014/main" id="{669A6559-DEB3-4BC8-991B-587A335833C9}"/>
                </a:ext>
              </a:extLst>
            </p:cNvPr>
            <p:cNvCxnSpPr>
              <a:cxnSpLocks/>
            </p:cNvCxnSpPr>
            <p:nvPr/>
          </p:nvCxnSpPr>
          <p:spPr>
            <a:xfrm flipH="1">
              <a:off x="8177386" y="5581016"/>
              <a:ext cx="300742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B0631F-5E69-4106-8770-E709FD42050F}"/>
                </a:ext>
              </a:extLst>
            </p:cNvPr>
            <p:cNvCxnSpPr>
              <a:cxnSpLocks/>
            </p:cNvCxnSpPr>
            <p:nvPr/>
          </p:nvCxnSpPr>
          <p:spPr>
            <a:xfrm>
              <a:off x="10750967" y="4671060"/>
              <a:ext cx="0" cy="10502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150EE-BFA1-4BE1-BEC5-0944EE630E8E}"/>
                </a:ext>
              </a:extLst>
            </p:cNvPr>
            <p:cNvCxnSpPr>
              <a:cxnSpLocks/>
            </p:cNvCxnSpPr>
            <p:nvPr/>
          </p:nvCxnSpPr>
          <p:spPr>
            <a:xfrm>
              <a:off x="10653616" y="5440680"/>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43E871C-43A9-4127-B206-BF12C9437C6B}"/>
                </a:ext>
              </a:extLst>
            </p:cNvPr>
            <p:cNvCxnSpPr>
              <a:cxnSpLocks/>
            </p:cNvCxnSpPr>
            <p:nvPr/>
          </p:nvCxnSpPr>
          <p:spPr>
            <a:xfrm>
              <a:off x="10653616" y="5581016"/>
              <a:ext cx="0" cy="14033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86" name="TextBox 85">
            <a:extLst>
              <a:ext uri="{FF2B5EF4-FFF2-40B4-BE49-F238E27FC236}">
                <a16:creationId xmlns:a16="http://schemas.microsoft.com/office/drawing/2014/main" id="{8AF9DF14-57BA-4AB3-BF0F-3075E97BABB7}"/>
              </a:ext>
            </a:extLst>
          </p:cNvPr>
          <p:cNvSpPr txBox="1"/>
          <p:nvPr/>
        </p:nvSpPr>
        <p:spPr>
          <a:xfrm>
            <a:off x="738394" y="5546487"/>
            <a:ext cx="978153" cy="200055"/>
          </a:xfrm>
          <a:prstGeom prst="rect">
            <a:avLst/>
          </a:prstGeom>
          <a:noFill/>
        </p:spPr>
        <p:txBody>
          <a:bodyPr wrap="none" rtlCol="1">
            <a:spAutoFit/>
          </a:bodyPr>
          <a:lstStyle/>
          <a:p>
            <a:pPr rtl="0"/>
            <a:r>
              <a:rPr lang="en-US" sz="700" b="1" dirty="0">
                <a:solidFill>
                  <a:schemeClr val="bg1">
                    <a:lumMod val="75000"/>
                  </a:schemeClr>
                </a:solidFill>
                <a:latin typeface="Helvetica" panose="020B0604020202020204" pitchFamily="34" charset="0"/>
                <a:cs typeface="Helvetica" panose="020B0604020202020204" pitchFamily="34" charset="0"/>
              </a:rPr>
              <a:t>Plasma membrane</a:t>
            </a:r>
          </a:p>
        </p:txBody>
      </p:sp>
      <p:cxnSp>
        <p:nvCxnSpPr>
          <p:cNvPr id="90" name="Straight Arrow Connector 89">
            <a:extLst>
              <a:ext uri="{FF2B5EF4-FFF2-40B4-BE49-F238E27FC236}">
                <a16:creationId xmlns:a16="http://schemas.microsoft.com/office/drawing/2014/main" id="{A6923555-5D86-4ED5-8D9B-107360238CAC}"/>
              </a:ext>
            </a:extLst>
          </p:cNvPr>
          <p:cNvCxnSpPr>
            <a:cxnSpLocks/>
          </p:cNvCxnSpPr>
          <p:nvPr/>
        </p:nvCxnSpPr>
        <p:spPr>
          <a:xfrm>
            <a:off x="6245858" y="5646515"/>
            <a:ext cx="316162" cy="0"/>
          </a:xfrm>
          <a:prstGeom prst="straightConnector1">
            <a:avLst/>
          </a:prstGeom>
          <a:noFill/>
          <a:ln>
            <a:solidFill>
              <a:srgbClr val="FD9803"/>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Arrow Connector 90">
            <a:extLst>
              <a:ext uri="{FF2B5EF4-FFF2-40B4-BE49-F238E27FC236}">
                <a16:creationId xmlns:a16="http://schemas.microsoft.com/office/drawing/2014/main" id="{386CB3F3-AC36-4A90-BAD5-5F8F77CA82C0}"/>
              </a:ext>
            </a:extLst>
          </p:cNvPr>
          <p:cNvCxnSpPr>
            <a:cxnSpLocks/>
          </p:cNvCxnSpPr>
          <p:nvPr/>
        </p:nvCxnSpPr>
        <p:spPr>
          <a:xfrm>
            <a:off x="5332790" y="5779692"/>
            <a:ext cx="1244489" cy="0"/>
          </a:xfrm>
          <a:prstGeom prst="straightConnector1">
            <a:avLst/>
          </a:prstGeom>
          <a:noFill/>
          <a:ln>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92" name="Rectangle 91">
            <a:extLst>
              <a:ext uri="{FF2B5EF4-FFF2-40B4-BE49-F238E27FC236}">
                <a16:creationId xmlns:a16="http://schemas.microsoft.com/office/drawing/2014/main" id="{AD19F109-48ED-4904-AB9D-8A1C044B99FA}"/>
              </a:ext>
            </a:extLst>
          </p:cNvPr>
          <p:cNvSpPr/>
          <p:nvPr/>
        </p:nvSpPr>
        <p:spPr>
          <a:xfrm>
            <a:off x="5697912" y="5768978"/>
            <a:ext cx="593432" cy="200055"/>
          </a:xfrm>
          <a:prstGeom prst="rect">
            <a:avLst/>
          </a:prstGeom>
        </p:spPr>
        <p:txBody>
          <a:bodyPr wrap="none">
            <a:spAutoFit/>
          </a:bodyPr>
          <a:lstStyle/>
          <a:p>
            <a:r>
              <a:rPr lang="en-US" sz="700" b="1" dirty="0">
                <a:latin typeface="Helvetica" panose="020B0604020202020204" pitchFamily="34" charset="0"/>
                <a:cs typeface="Helvetica" panose="020B0604020202020204" pitchFamily="34" charset="0"/>
              </a:rPr>
              <a:t>Depletion</a:t>
            </a:r>
          </a:p>
        </p:txBody>
      </p:sp>
      <p:sp>
        <p:nvSpPr>
          <p:cNvPr id="93" name="Rectangle 92">
            <a:extLst>
              <a:ext uri="{FF2B5EF4-FFF2-40B4-BE49-F238E27FC236}">
                <a16:creationId xmlns:a16="http://schemas.microsoft.com/office/drawing/2014/main" id="{620D7B8E-087B-4A1F-8BDC-EDE353BCA2FB}"/>
              </a:ext>
            </a:extLst>
          </p:cNvPr>
          <p:cNvSpPr/>
          <p:nvPr/>
        </p:nvSpPr>
        <p:spPr>
          <a:xfrm>
            <a:off x="5638416" y="5469779"/>
            <a:ext cx="742511" cy="200055"/>
          </a:xfrm>
          <a:prstGeom prst="rect">
            <a:avLst/>
          </a:prstGeom>
        </p:spPr>
        <p:txBody>
          <a:bodyPr wrap="none">
            <a:spAutoFit/>
          </a:bodyPr>
          <a:lstStyle/>
          <a:p>
            <a:r>
              <a:rPr lang="en-US" sz="700" b="1" dirty="0">
                <a:solidFill>
                  <a:srgbClr val="FD9803"/>
                </a:solidFill>
                <a:latin typeface="Helvetica" panose="020B0604020202020204" pitchFamily="34" charset="0"/>
                <a:cs typeface="Helvetica" panose="020B0604020202020204" pitchFamily="34" charset="0"/>
              </a:rPr>
              <a:t>Decay length</a:t>
            </a:r>
          </a:p>
        </p:txBody>
      </p:sp>
      <p:grpSp>
        <p:nvGrpSpPr>
          <p:cNvPr id="5" name="Group 4">
            <a:extLst>
              <a:ext uri="{FF2B5EF4-FFF2-40B4-BE49-F238E27FC236}">
                <a16:creationId xmlns:a16="http://schemas.microsoft.com/office/drawing/2014/main" id="{AB8C954B-EBDD-4E18-970D-A7240B6EDAB6}"/>
              </a:ext>
            </a:extLst>
          </p:cNvPr>
          <p:cNvGrpSpPr/>
          <p:nvPr/>
        </p:nvGrpSpPr>
        <p:grpSpPr>
          <a:xfrm>
            <a:off x="5056098" y="3058864"/>
            <a:ext cx="2316976" cy="1968316"/>
            <a:chOff x="5056098" y="3058864"/>
            <a:chExt cx="2316976" cy="1968316"/>
          </a:xfrm>
        </p:grpSpPr>
        <p:grpSp>
          <p:nvGrpSpPr>
            <p:cNvPr id="82" name="Group 81">
              <a:extLst>
                <a:ext uri="{FF2B5EF4-FFF2-40B4-BE49-F238E27FC236}">
                  <a16:creationId xmlns:a16="http://schemas.microsoft.com/office/drawing/2014/main" id="{AE9C011F-0591-4838-99BF-1FEFB634D4A8}"/>
                </a:ext>
              </a:extLst>
            </p:cNvPr>
            <p:cNvGrpSpPr/>
            <p:nvPr/>
          </p:nvGrpSpPr>
          <p:grpSpPr>
            <a:xfrm>
              <a:off x="5056098" y="3058864"/>
              <a:ext cx="2316976" cy="1968316"/>
              <a:chOff x="8386581" y="1758890"/>
              <a:chExt cx="3982690" cy="3383373"/>
            </a:xfrm>
          </p:grpSpPr>
          <p:sp>
            <p:nvSpPr>
              <p:cNvPr id="118" name="TextBox 117">
                <a:extLst>
                  <a:ext uri="{FF2B5EF4-FFF2-40B4-BE49-F238E27FC236}">
                    <a16:creationId xmlns:a16="http://schemas.microsoft.com/office/drawing/2014/main" id="{9474319B-57C9-4B1F-B99D-0E66B117EA04}"/>
                  </a:ext>
                </a:extLst>
              </p:cNvPr>
              <p:cNvSpPr txBox="1"/>
              <p:nvPr/>
            </p:nvSpPr>
            <p:spPr>
              <a:xfrm>
                <a:off x="8386581" y="1758890"/>
                <a:ext cx="3070098" cy="449686"/>
              </a:xfrm>
              <a:prstGeom prst="rect">
                <a:avLst/>
              </a:prstGeom>
              <a:noFill/>
            </p:spPr>
            <p:txBody>
              <a:bodyPr wrap="none" rtlCol="1">
                <a:spAutoFit/>
              </a:bodyPr>
              <a:lstStyle/>
              <a:p>
                <a:pPr algn="ctr"/>
                <a:r>
                  <a:rPr lang="en-US" sz="1100" dirty="0">
                    <a:solidFill>
                      <a:schemeClr val="tx1">
                        <a:lumMod val="75000"/>
                        <a:lumOff val="25000"/>
                      </a:schemeClr>
                    </a:solidFill>
                    <a:latin typeface="Helvetica" panose="020B0604020202020204" pitchFamily="34" charset="0"/>
                    <a:cs typeface="Helvetica" panose="020B0604020202020204" pitchFamily="34" charset="0"/>
                  </a:rPr>
                  <a:t>Non-phosphorylated TCR</a:t>
                </a:r>
                <a:endParaRPr lang="he-IL" sz="110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119" name="Group 118">
                <a:extLst>
                  <a:ext uri="{FF2B5EF4-FFF2-40B4-BE49-F238E27FC236}">
                    <a16:creationId xmlns:a16="http://schemas.microsoft.com/office/drawing/2014/main" id="{30281DD4-6324-455E-938C-5BF67217BFCA}"/>
                  </a:ext>
                </a:extLst>
              </p:cNvPr>
              <p:cNvGrpSpPr/>
              <p:nvPr/>
            </p:nvGrpSpPr>
            <p:grpSpPr>
              <a:xfrm>
                <a:off x="9650392" y="2316480"/>
                <a:ext cx="2672079" cy="2672079"/>
                <a:chOff x="10147089" y="2684905"/>
                <a:chExt cx="1852989" cy="1852989"/>
              </a:xfrm>
            </p:grpSpPr>
            <p:sp>
              <p:nvSpPr>
                <p:cNvPr id="124" name="Oval 123">
                  <a:extLst>
                    <a:ext uri="{FF2B5EF4-FFF2-40B4-BE49-F238E27FC236}">
                      <a16:creationId xmlns:a16="http://schemas.microsoft.com/office/drawing/2014/main" id="{C3F5A759-D528-465C-AFC6-14AEA1FBC39B}"/>
                    </a:ext>
                  </a:extLst>
                </p:cNvPr>
                <p:cNvSpPr/>
                <p:nvPr/>
              </p:nvSpPr>
              <p:spPr>
                <a:xfrm>
                  <a:off x="10147089" y="2684905"/>
                  <a:ext cx="1852989" cy="1852989"/>
                </a:xfrm>
                <a:prstGeom prst="ellipse">
                  <a:avLst/>
                </a:prstGeom>
                <a:gradFill flip="none" rotWithShape="1">
                  <a:gsLst>
                    <a:gs pos="0">
                      <a:srgbClr val="FD9803"/>
                    </a:gs>
                    <a:gs pos="70000">
                      <a:srgbClr val="FD9803">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25" name="Oval 124">
                  <a:extLst>
                    <a:ext uri="{FF2B5EF4-FFF2-40B4-BE49-F238E27FC236}">
                      <a16:creationId xmlns:a16="http://schemas.microsoft.com/office/drawing/2014/main" id="{AB787093-E3A4-4295-A551-3EC0F2E26843}"/>
                    </a:ext>
                  </a:extLst>
                </p:cNvPr>
                <p:cNvSpPr/>
                <p:nvPr/>
              </p:nvSpPr>
              <p:spPr>
                <a:xfrm>
                  <a:off x="11037067" y="3574883"/>
                  <a:ext cx="73029" cy="73029"/>
                </a:xfrm>
                <a:prstGeom prst="ellipse">
                  <a:avLst/>
                </a:prstGeom>
                <a:gradFill>
                  <a:gsLst>
                    <a:gs pos="0">
                      <a:srgbClr val="FF0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sp>
            <p:nvSpPr>
              <p:cNvPr id="120" name="Rectangle 119">
                <a:extLst>
                  <a:ext uri="{FF2B5EF4-FFF2-40B4-BE49-F238E27FC236}">
                    <a16:creationId xmlns:a16="http://schemas.microsoft.com/office/drawing/2014/main" id="{825BDEFB-7778-45CE-9633-6A97873B6B98}"/>
                  </a:ext>
                </a:extLst>
              </p:cNvPr>
              <p:cNvSpPr/>
              <p:nvPr/>
            </p:nvSpPr>
            <p:spPr>
              <a:xfrm>
                <a:off x="11440582" y="2171493"/>
                <a:ext cx="928689" cy="296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52B99079-CB0E-47B0-93F4-B62CDAA86A44}"/>
                  </a:ext>
                </a:extLst>
              </p:cNvPr>
              <p:cNvSpPr/>
              <p:nvPr/>
            </p:nvSpPr>
            <p:spPr>
              <a:xfrm>
                <a:off x="8412842" y="2173677"/>
                <a:ext cx="3017581" cy="296858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2" name="Oval 121">
                <a:extLst>
                  <a:ext uri="{FF2B5EF4-FFF2-40B4-BE49-F238E27FC236}">
                    <a16:creationId xmlns:a16="http://schemas.microsoft.com/office/drawing/2014/main" id="{E19CBE2F-BB7F-4409-9ADB-59384A150EF9}"/>
                  </a:ext>
                </a:extLst>
              </p:cNvPr>
              <p:cNvSpPr/>
              <p:nvPr/>
            </p:nvSpPr>
            <p:spPr>
              <a:xfrm>
                <a:off x="8796623" y="3602665"/>
                <a:ext cx="97203" cy="9720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123" name="TextBox 122">
                <a:extLst>
                  <a:ext uri="{FF2B5EF4-FFF2-40B4-BE49-F238E27FC236}">
                    <a16:creationId xmlns:a16="http://schemas.microsoft.com/office/drawing/2014/main" id="{98449DA7-8C8A-43A9-92AA-CB2B8C0CC775}"/>
                  </a:ext>
                </a:extLst>
              </p:cNvPr>
              <p:cNvSpPr txBox="1"/>
              <p:nvPr/>
            </p:nvSpPr>
            <p:spPr>
              <a:xfrm>
                <a:off x="8437233" y="2170010"/>
                <a:ext cx="184731" cy="261610"/>
              </a:xfrm>
              <a:prstGeom prst="rect">
                <a:avLst/>
              </a:prstGeom>
              <a:noFill/>
            </p:spPr>
            <p:txBody>
              <a:bodyPr wrap="none" rtlCol="1">
                <a:spAutoFit/>
              </a:bodyPr>
              <a:lstStyle/>
              <a:p>
                <a:pPr rtl="0"/>
                <a:endParaRPr lang="en-US" sz="1100" b="1" dirty="0">
                  <a:solidFill>
                    <a:srgbClr val="00B050"/>
                  </a:solidFill>
                  <a:latin typeface="Helvetica" panose="020B0604020202020204" pitchFamily="34" charset="0"/>
                  <a:cs typeface="Helvetica" panose="020B0604020202020204" pitchFamily="34" charset="0"/>
                </a:endParaRPr>
              </a:p>
            </p:txBody>
          </p:sp>
        </p:grpSp>
        <p:sp>
          <p:nvSpPr>
            <p:cNvPr id="75" name="TextBox 74">
              <a:extLst>
                <a:ext uri="{FF2B5EF4-FFF2-40B4-BE49-F238E27FC236}">
                  <a16:creationId xmlns:a16="http://schemas.microsoft.com/office/drawing/2014/main" id="{93EEBB71-A58F-4A82-9544-CA693FA07981}"/>
                </a:ext>
              </a:extLst>
            </p:cNvPr>
            <p:cNvSpPr txBox="1"/>
            <p:nvPr/>
          </p:nvSpPr>
          <p:spPr>
            <a:xfrm>
              <a:off x="6444064" y="3897738"/>
              <a:ext cx="412292" cy="200055"/>
            </a:xfrm>
            <a:prstGeom prst="rect">
              <a:avLst/>
            </a:prstGeom>
            <a:noFill/>
          </p:spPr>
          <p:txBody>
            <a:bodyPr wrap="none" rtlCol="1">
              <a:spAutoFit/>
            </a:bodyPr>
            <a:lstStyle/>
            <a:p>
              <a:r>
                <a:rPr lang="en-US" sz="700" b="1" dirty="0">
                  <a:solidFill>
                    <a:srgbClr val="FF0000"/>
                  </a:solidFill>
                  <a:latin typeface="Helvetica" panose="020B0604020202020204" pitchFamily="34" charset="0"/>
                  <a:cs typeface="Helvetica" panose="020B0604020202020204" pitchFamily="34" charset="0"/>
                </a:rPr>
                <a:t>CD45</a:t>
              </a:r>
              <a:endParaRPr lang="en-US" sz="700" b="1" dirty="0">
                <a:solidFill>
                  <a:srgbClr val="002060"/>
                </a:solidFill>
                <a:latin typeface="Helvetica" panose="020B0604020202020204" pitchFamily="34" charset="0"/>
                <a:cs typeface="Helvetica" panose="020B0604020202020204" pitchFamily="34" charset="0"/>
              </a:endParaRPr>
            </a:p>
          </p:txBody>
        </p:sp>
        <p:sp>
          <p:nvSpPr>
            <p:cNvPr id="76" name="TextBox 75">
              <a:extLst>
                <a:ext uri="{FF2B5EF4-FFF2-40B4-BE49-F238E27FC236}">
                  <a16:creationId xmlns:a16="http://schemas.microsoft.com/office/drawing/2014/main" id="{30CE8DE6-5DDA-49A2-91E3-F78885CA5B91}"/>
                </a:ext>
              </a:extLst>
            </p:cNvPr>
            <p:cNvSpPr txBox="1"/>
            <p:nvPr/>
          </p:nvSpPr>
          <p:spPr>
            <a:xfrm>
              <a:off x="6145905" y="3378242"/>
              <a:ext cx="710451" cy="200055"/>
            </a:xfrm>
            <a:prstGeom prst="rect">
              <a:avLst/>
            </a:prstGeom>
            <a:noFill/>
          </p:spPr>
          <p:txBody>
            <a:bodyPr wrap="none" rtlCol="1">
              <a:spAutoFit/>
            </a:bodyPr>
            <a:lstStyle/>
            <a:p>
              <a:pPr rtl="0"/>
              <a:r>
                <a:rPr lang="en-US" sz="700" b="1" dirty="0" err="1">
                  <a:solidFill>
                    <a:srgbClr val="FD9803"/>
                  </a:solidFill>
                  <a:latin typeface="Helvetica" panose="020B0604020202020204" pitchFamily="34" charset="0"/>
                  <a:cs typeface="Helvetica" panose="020B0604020202020204" pitchFamily="34" charset="0"/>
                </a:rPr>
                <a:t>Lck</a:t>
              </a:r>
              <a:r>
                <a:rPr lang="en-US" sz="700" b="1" dirty="0">
                  <a:solidFill>
                    <a:srgbClr val="FD9803"/>
                  </a:solidFill>
                  <a:latin typeface="Helvetica" panose="020B0604020202020204" pitchFamily="34" charset="0"/>
                  <a:cs typeface="Helvetica" panose="020B0604020202020204" pitchFamily="34" charset="0"/>
                </a:rPr>
                <a:t>* activity</a:t>
              </a:r>
            </a:p>
          </p:txBody>
        </p:sp>
        <p:sp>
          <p:nvSpPr>
            <p:cNvPr id="77" name="TextBox 76">
              <a:extLst>
                <a:ext uri="{FF2B5EF4-FFF2-40B4-BE49-F238E27FC236}">
                  <a16:creationId xmlns:a16="http://schemas.microsoft.com/office/drawing/2014/main" id="{73509C27-1F13-42C1-A607-83B152F7288F}"/>
                </a:ext>
              </a:extLst>
            </p:cNvPr>
            <p:cNvSpPr txBox="1"/>
            <p:nvPr/>
          </p:nvSpPr>
          <p:spPr>
            <a:xfrm>
              <a:off x="5119126" y="3892443"/>
              <a:ext cx="367408" cy="200055"/>
            </a:xfrm>
            <a:prstGeom prst="rect">
              <a:avLst/>
            </a:prstGeom>
            <a:noFill/>
          </p:spPr>
          <p:txBody>
            <a:bodyPr wrap="none" rtlCol="1">
              <a:spAutoFit/>
            </a:bodyPr>
            <a:lstStyle/>
            <a:p>
              <a:pPr rtl="0"/>
              <a:r>
                <a:rPr lang="en-US" sz="700" b="1" dirty="0">
                  <a:solidFill>
                    <a:srgbClr val="00B050"/>
                  </a:solidFill>
                  <a:latin typeface="Helvetica" panose="020B0604020202020204" pitchFamily="34" charset="0"/>
                  <a:cs typeface="Helvetica" panose="020B0604020202020204" pitchFamily="34" charset="0"/>
                </a:rPr>
                <a:t>TCR</a:t>
              </a:r>
            </a:p>
          </p:txBody>
        </p:sp>
      </p:grpSp>
      <p:sp>
        <p:nvSpPr>
          <p:cNvPr id="144" name="TextBox 143">
            <a:extLst>
              <a:ext uri="{FF2B5EF4-FFF2-40B4-BE49-F238E27FC236}">
                <a16:creationId xmlns:a16="http://schemas.microsoft.com/office/drawing/2014/main" id="{8ACBCA91-1503-446C-91F0-D56182966944}"/>
              </a:ext>
            </a:extLst>
          </p:cNvPr>
          <p:cNvSpPr txBox="1"/>
          <p:nvPr/>
        </p:nvSpPr>
        <p:spPr>
          <a:xfrm>
            <a:off x="374461" y="2814377"/>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A</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45" name="TextBox 144">
            <a:extLst>
              <a:ext uri="{FF2B5EF4-FFF2-40B4-BE49-F238E27FC236}">
                <a16:creationId xmlns:a16="http://schemas.microsoft.com/office/drawing/2014/main" id="{5B9B4A07-7AAE-4E53-9219-FDFCEC8CAA94}"/>
              </a:ext>
            </a:extLst>
          </p:cNvPr>
          <p:cNvSpPr txBox="1"/>
          <p:nvPr/>
        </p:nvSpPr>
        <p:spPr>
          <a:xfrm>
            <a:off x="2554844" y="2814377"/>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B</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46" name="TextBox 145">
            <a:extLst>
              <a:ext uri="{FF2B5EF4-FFF2-40B4-BE49-F238E27FC236}">
                <a16:creationId xmlns:a16="http://schemas.microsoft.com/office/drawing/2014/main" id="{C8DBCECC-BA68-4684-95BF-B93C71A224E8}"/>
              </a:ext>
            </a:extLst>
          </p:cNvPr>
          <p:cNvSpPr txBox="1"/>
          <p:nvPr/>
        </p:nvSpPr>
        <p:spPr>
          <a:xfrm>
            <a:off x="4706861" y="2814377"/>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C</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209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4" y="191582"/>
            <a:ext cx="7376159" cy="10058400"/>
          </a:xfrm>
          <a:prstGeom prst="rect">
            <a:avLst/>
          </a:prstGeom>
        </p:spPr>
      </p:pic>
      <p:sp>
        <p:nvSpPr>
          <p:cNvPr id="3" name="TextBox 2"/>
          <p:cNvSpPr txBox="1"/>
          <p:nvPr/>
        </p:nvSpPr>
        <p:spPr>
          <a:xfrm>
            <a:off x="48494" y="160050"/>
            <a:ext cx="274434" cy="276999"/>
          </a:xfrm>
          <a:prstGeom prst="rect">
            <a:avLst/>
          </a:prstGeom>
          <a:noFill/>
        </p:spPr>
        <p:txBody>
          <a:bodyPr wrap="none" rtlCol="1">
            <a:spAutoFit/>
          </a:bodyPr>
          <a:lstStyle/>
          <a:p>
            <a:r>
              <a:rPr lang="en-US" sz="1200" dirty="0"/>
              <a:t>A</a:t>
            </a:r>
            <a:endParaRPr lang="he-IL" sz="1200" dirty="0"/>
          </a:p>
        </p:txBody>
      </p:sp>
      <p:sp>
        <p:nvSpPr>
          <p:cNvPr id="4" name="TextBox 3"/>
          <p:cNvSpPr txBox="1"/>
          <p:nvPr/>
        </p:nvSpPr>
        <p:spPr>
          <a:xfrm>
            <a:off x="3775163" y="160049"/>
            <a:ext cx="268022" cy="276999"/>
          </a:xfrm>
          <a:prstGeom prst="rect">
            <a:avLst/>
          </a:prstGeom>
          <a:noFill/>
        </p:spPr>
        <p:txBody>
          <a:bodyPr wrap="none" rtlCol="1">
            <a:spAutoFit/>
          </a:bodyPr>
          <a:lstStyle/>
          <a:p>
            <a:r>
              <a:rPr lang="en-US" sz="1200" dirty="0"/>
              <a:t>B</a:t>
            </a:r>
            <a:endParaRPr lang="he-IL" sz="1200" dirty="0"/>
          </a:p>
        </p:txBody>
      </p:sp>
      <p:sp>
        <p:nvSpPr>
          <p:cNvPr id="5" name="TextBox 4"/>
          <p:cNvSpPr txBox="1"/>
          <p:nvPr/>
        </p:nvSpPr>
        <p:spPr>
          <a:xfrm>
            <a:off x="81155" y="3402491"/>
            <a:ext cx="266419" cy="276999"/>
          </a:xfrm>
          <a:prstGeom prst="rect">
            <a:avLst/>
          </a:prstGeom>
          <a:noFill/>
        </p:spPr>
        <p:txBody>
          <a:bodyPr wrap="none" rtlCol="1">
            <a:spAutoFit/>
          </a:bodyPr>
          <a:lstStyle/>
          <a:p>
            <a:r>
              <a:rPr lang="en-US" sz="1200" dirty="0"/>
              <a:t>C</a:t>
            </a:r>
            <a:endParaRPr lang="he-IL" sz="1200" dirty="0"/>
          </a:p>
        </p:txBody>
      </p:sp>
      <p:sp>
        <p:nvSpPr>
          <p:cNvPr id="6" name="TextBox 5"/>
          <p:cNvSpPr txBox="1"/>
          <p:nvPr/>
        </p:nvSpPr>
        <p:spPr>
          <a:xfrm>
            <a:off x="3807824" y="3402490"/>
            <a:ext cx="279243" cy="276999"/>
          </a:xfrm>
          <a:prstGeom prst="rect">
            <a:avLst/>
          </a:prstGeom>
          <a:noFill/>
        </p:spPr>
        <p:txBody>
          <a:bodyPr wrap="none" rtlCol="1">
            <a:spAutoFit/>
          </a:bodyPr>
          <a:lstStyle/>
          <a:p>
            <a:r>
              <a:rPr lang="en-US" sz="1200" dirty="0"/>
              <a:t>D</a:t>
            </a:r>
            <a:endParaRPr lang="he-IL" sz="1200" dirty="0"/>
          </a:p>
        </p:txBody>
      </p:sp>
      <p:sp>
        <p:nvSpPr>
          <p:cNvPr id="7" name="TextBox 6"/>
          <p:cNvSpPr txBox="1"/>
          <p:nvPr/>
        </p:nvSpPr>
        <p:spPr>
          <a:xfrm>
            <a:off x="81154" y="6739526"/>
            <a:ext cx="260007" cy="276999"/>
          </a:xfrm>
          <a:prstGeom prst="rect">
            <a:avLst/>
          </a:prstGeom>
          <a:noFill/>
        </p:spPr>
        <p:txBody>
          <a:bodyPr wrap="none" rtlCol="1">
            <a:spAutoFit/>
          </a:bodyPr>
          <a:lstStyle/>
          <a:p>
            <a:r>
              <a:rPr lang="en-US" sz="1200" dirty="0"/>
              <a:t>E</a:t>
            </a:r>
            <a:endParaRPr lang="he-IL" sz="1200" dirty="0"/>
          </a:p>
        </p:txBody>
      </p:sp>
      <p:sp>
        <p:nvSpPr>
          <p:cNvPr id="8" name="TextBox 7"/>
          <p:cNvSpPr txBox="1"/>
          <p:nvPr/>
        </p:nvSpPr>
        <p:spPr>
          <a:xfrm>
            <a:off x="3807823" y="6739525"/>
            <a:ext cx="255198" cy="276999"/>
          </a:xfrm>
          <a:prstGeom prst="rect">
            <a:avLst/>
          </a:prstGeom>
          <a:noFill/>
        </p:spPr>
        <p:txBody>
          <a:bodyPr wrap="none" rtlCol="1">
            <a:spAutoFit/>
          </a:bodyPr>
          <a:lstStyle/>
          <a:p>
            <a:r>
              <a:rPr lang="en-US" sz="1200" dirty="0"/>
              <a:t>F</a:t>
            </a:r>
            <a:endParaRPr lang="he-IL" sz="1200" dirty="0"/>
          </a:p>
        </p:txBody>
      </p:sp>
    </p:spTree>
    <p:extLst>
      <p:ext uri="{BB962C8B-B14F-4D97-AF65-F5344CB8AC3E}">
        <p14:creationId xmlns:p14="http://schemas.microsoft.com/office/powerpoint/2010/main" val="259371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3674068-2B7A-4BA8-A2D6-DCDDA10C042C}"/>
              </a:ext>
            </a:extLst>
          </p:cNvPr>
          <p:cNvCxnSpPr>
            <a:cxnSpLocks/>
          </p:cNvCxnSpPr>
          <p:nvPr/>
        </p:nvCxnSpPr>
        <p:spPr>
          <a:xfrm>
            <a:off x="2341180" y="4372323"/>
            <a:ext cx="0" cy="239728"/>
          </a:xfrm>
          <a:prstGeom prst="line">
            <a:avLst/>
          </a:prstGeom>
          <a:ln w="12700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9AAF5E-FD97-4103-A5CF-FF1387B5D207}"/>
              </a:ext>
            </a:extLst>
          </p:cNvPr>
          <p:cNvSpPr txBox="1"/>
          <p:nvPr/>
        </p:nvSpPr>
        <p:spPr>
          <a:xfrm>
            <a:off x="11263" y="5323"/>
            <a:ext cx="6334170" cy="338554"/>
          </a:xfrm>
          <a:prstGeom prst="rect">
            <a:avLst/>
          </a:prstGeom>
          <a:noFill/>
        </p:spPr>
        <p:txBody>
          <a:bodyPr wrap="none" rtlCol="1">
            <a:spAutoFit/>
          </a:bodyPr>
          <a:lstStyle/>
          <a:p>
            <a:pPr algn="l" rtl="0"/>
            <a:r>
              <a:rPr lang="en-US" sz="1600" dirty="0"/>
              <a:t>Fig. S1 - Model 1 – kinetic segregation (KSEG) – Physical model + </a:t>
            </a:r>
            <a:r>
              <a:rPr lang="en-US" sz="1600" dirty="0" err="1"/>
              <a:t>InterCells</a:t>
            </a:r>
            <a:endParaRPr lang="he-IL" sz="1600" dirty="0"/>
          </a:p>
        </p:txBody>
      </p:sp>
      <p:grpSp>
        <p:nvGrpSpPr>
          <p:cNvPr id="5" name="Group 4">
            <a:extLst>
              <a:ext uri="{FF2B5EF4-FFF2-40B4-BE49-F238E27FC236}">
                <a16:creationId xmlns:a16="http://schemas.microsoft.com/office/drawing/2014/main" id="{892148CD-BFE1-4D53-B257-AAA063EDD980}"/>
              </a:ext>
            </a:extLst>
          </p:cNvPr>
          <p:cNvGrpSpPr/>
          <p:nvPr/>
        </p:nvGrpSpPr>
        <p:grpSpPr>
          <a:xfrm>
            <a:off x="2610197" y="5503277"/>
            <a:ext cx="2235440" cy="2099128"/>
            <a:chOff x="1138337" y="4660309"/>
            <a:chExt cx="2235440" cy="2099128"/>
          </a:xfrm>
        </p:grpSpPr>
        <p:grpSp>
          <p:nvGrpSpPr>
            <p:cNvPr id="6" name="Group 5">
              <a:extLst>
                <a:ext uri="{FF2B5EF4-FFF2-40B4-BE49-F238E27FC236}">
                  <a16:creationId xmlns:a16="http://schemas.microsoft.com/office/drawing/2014/main" id="{13986D1E-F4D7-4782-A330-D618F83F12DD}"/>
                </a:ext>
              </a:extLst>
            </p:cNvPr>
            <p:cNvGrpSpPr/>
            <p:nvPr/>
          </p:nvGrpSpPr>
          <p:grpSpPr>
            <a:xfrm>
              <a:off x="1487909" y="4660309"/>
              <a:ext cx="1885868" cy="2099128"/>
              <a:chOff x="2544549" y="5605189"/>
              <a:chExt cx="1885868" cy="2099128"/>
            </a:xfrm>
          </p:grpSpPr>
          <p:pic>
            <p:nvPicPr>
              <p:cNvPr id="11" name="Picture 10">
                <a:extLst>
                  <a:ext uri="{FF2B5EF4-FFF2-40B4-BE49-F238E27FC236}">
                    <a16:creationId xmlns:a16="http://schemas.microsoft.com/office/drawing/2014/main" id="{B3E4B46F-3F87-4248-A54D-805F5AF4CF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020" t="9427" r="9504" b="13108"/>
              <a:stretch/>
            </p:blipFill>
            <p:spPr>
              <a:xfrm>
                <a:off x="2676501" y="5826789"/>
                <a:ext cx="1523206" cy="1522977"/>
              </a:xfrm>
              <a:prstGeom prst="rect">
                <a:avLst/>
              </a:prstGeom>
              <a:ln>
                <a:solidFill>
                  <a:schemeClr val="tx1"/>
                </a:solidFill>
              </a:ln>
            </p:spPr>
          </p:pic>
          <p:sp>
            <p:nvSpPr>
              <p:cNvPr id="12" name="TextBox 11">
                <a:extLst>
                  <a:ext uri="{FF2B5EF4-FFF2-40B4-BE49-F238E27FC236}">
                    <a16:creationId xmlns:a16="http://schemas.microsoft.com/office/drawing/2014/main" id="{20D44100-FCD6-4D8B-A1F7-E664A9D01866}"/>
                  </a:ext>
                </a:extLst>
              </p:cNvPr>
              <p:cNvSpPr txBox="1"/>
              <p:nvPr/>
            </p:nvSpPr>
            <p:spPr>
              <a:xfrm>
                <a:off x="2645705" y="7116089"/>
                <a:ext cx="444352" cy="230831"/>
              </a:xfrm>
              <a:prstGeom prst="rect">
                <a:avLst/>
              </a:prstGeom>
              <a:noFill/>
            </p:spPr>
            <p:txBody>
              <a:bodyPr wrap="none" rtlCol="1">
                <a:spAutoFit/>
              </a:bodyPr>
              <a:lstStyle/>
              <a:p>
                <a:pPr algn="l" rtl="0"/>
                <a:r>
                  <a:rPr lang="en-US" sz="900" dirty="0">
                    <a:solidFill>
                      <a:schemeClr val="tx1">
                        <a:lumMod val="75000"/>
                        <a:lumOff val="25000"/>
                      </a:schemeClr>
                    </a:solidFill>
                    <a:latin typeface="Helvetica" panose="020B0604020202020204" pitchFamily="34" charset="0"/>
                    <a:cs typeface="Helvetica" panose="020B0604020202020204" pitchFamily="34" charset="0"/>
                  </a:rPr>
                  <a:t>t = 0 </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3" name="TextBox 12">
                <a:extLst>
                  <a:ext uri="{FF2B5EF4-FFF2-40B4-BE49-F238E27FC236}">
                    <a16:creationId xmlns:a16="http://schemas.microsoft.com/office/drawing/2014/main" id="{36AA6B08-8A79-4C1A-A280-AC0551C0F7A4}"/>
                  </a:ext>
                </a:extLst>
              </p:cNvPr>
              <p:cNvSpPr txBox="1"/>
              <p:nvPr/>
            </p:nvSpPr>
            <p:spPr>
              <a:xfrm>
                <a:off x="3040789" y="7473484"/>
                <a:ext cx="869266" cy="230833"/>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X(nm)</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4" name="TextBox 13">
                <a:extLst>
                  <a:ext uri="{FF2B5EF4-FFF2-40B4-BE49-F238E27FC236}">
                    <a16:creationId xmlns:a16="http://schemas.microsoft.com/office/drawing/2014/main" id="{FBFB9C99-F1DF-448E-A62E-016EEA1C58A9}"/>
                  </a:ext>
                </a:extLst>
              </p:cNvPr>
              <p:cNvSpPr txBox="1"/>
              <p:nvPr/>
            </p:nvSpPr>
            <p:spPr>
              <a:xfrm>
                <a:off x="2684714" y="5605189"/>
                <a:ext cx="1501466" cy="230832"/>
              </a:xfrm>
              <a:prstGeom prst="rect">
                <a:avLst/>
              </a:prstGeom>
              <a:noFill/>
            </p:spPr>
            <p:txBody>
              <a:bodyPr wrap="square" rtlCol="1">
                <a:spAutoFit/>
              </a:bodyPr>
              <a:lstStyle/>
              <a:p>
                <a:pPr algn="ctr"/>
                <a:r>
                  <a:rPr lang="en-US" sz="900" dirty="0">
                    <a:solidFill>
                      <a:schemeClr val="tx1">
                        <a:lumMod val="75000"/>
                        <a:lumOff val="25000"/>
                      </a:schemeClr>
                    </a:solidFill>
                    <a:latin typeface="Helvetica" panose="020B0604020202020204" pitchFamily="34" charset="0"/>
                    <a:cs typeface="Helvetica" panose="020B0604020202020204" pitchFamily="34" charset="0"/>
                  </a:rPr>
                  <a:t>T-cell (initial)</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4BB4F28F-7A8B-4514-B7E8-0CA4C85CE987}"/>
                  </a:ext>
                </a:extLst>
              </p:cNvPr>
              <p:cNvSpPr txBox="1"/>
              <p:nvPr/>
            </p:nvSpPr>
            <p:spPr>
              <a:xfrm>
                <a:off x="2544549" y="7327226"/>
                <a:ext cx="248786" cy="230831"/>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276DA6DC-08DE-439D-B453-B1D8B9452B97}"/>
                  </a:ext>
                </a:extLst>
              </p:cNvPr>
              <p:cNvSpPr txBox="1"/>
              <p:nvPr/>
            </p:nvSpPr>
            <p:spPr>
              <a:xfrm>
                <a:off x="3258154" y="7327226"/>
                <a:ext cx="440732"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1000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7" name="TextBox 16">
                <a:extLst>
                  <a:ext uri="{FF2B5EF4-FFF2-40B4-BE49-F238E27FC236}">
                    <a16:creationId xmlns:a16="http://schemas.microsoft.com/office/drawing/2014/main" id="{C63222D2-3A70-4543-BF9C-3CA8229FCDFF}"/>
                  </a:ext>
                </a:extLst>
              </p:cNvPr>
              <p:cNvSpPr txBox="1"/>
              <p:nvPr/>
            </p:nvSpPr>
            <p:spPr>
              <a:xfrm>
                <a:off x="3971916" y="7327225"/>
                <a:ext cx="458501"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2000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grpSp>
        <p:sp>
          <p:nvSpPr>
            <p:cNvPr id="7" name="TextBox 6">
              <a:extLst>
                <a:ext uri="{FF2B5EF4-FFF2-40B4-BE49-F238E27FC236}">
                  <a16:creationId xmlns:a16="http://schemas.microsoft.com/office/drawing/2014/main" id="{AC2B8A14-9B5C-44EB-A284-DF59E3FBA1A2}"/>
                </a:ext>
              </a:extLst>
            </p:cNvPr>
            <p:cNvSpPr txBox="1"/>
            <p:nvPr/>
          </p:nvSpPr>
          <p:spPr>
            <a:xfrm rot="16200000">
              <a:off x="879727" y="5557176"/>
              <a:ext cx="748051"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Y(nm)</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776BBF60-AFFA-41B5-9229-1D7174F05B23}"/>
                </a:ext>
              </a:extLst>
            </p:cNvPr>
            <p:cNvSpPr txBox="1"/>
            <p:nvPr/>
          </p:nvSpPr>
          <p:spPr>
            <a:xfrm>
              <a:off x="1428764" y="6296502"/>
              <a:ext cx="248786" cy="230831"/>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D20E7E2B-EC53-498D-B87A-ECE2E4E5D88D}"/>
                </a:ext>
              </a:extLst>
            </p:cNvPr>
            <p:cNvSpPr txBox="1"/>
            <p:nvPr/>
          </p:nvSpPr>
          <p:spPr>
            <a:xfrm>
              <a:off x="1230305" y="5534693"/>
              <a:ext cx="440732"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1000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9D43A113-2BD7-47B8-8C64-AB7D9C499935}"/>
                </a:ext>
              </a:extLst>
            </p:cNvPr>
            <p:cNvSpPr txBox="1"/>
            <p:nvPr/>
          </p:nvSpPr>
          <p:spPr>
            <a:xfrm>
              <a:off x="1221421" y="4778089"/>
              <a:ext cx="458501"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2000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grpSp>
      <p:grpSp>
        <p:nvGrpSpPr>
          <p:cNvPr id="18" name="Group 17">
            <a:extLst>
              <a:ext uri="{FF2B5EF4-FFF2-40B4-BE49-F238E27FC236}">
                <a16:creationId xmlns:a16="http://schemas.microsoft.com/office/drawing/2014/main" id="{C55A0944-46D7-473C-8CDD-764BEB846154}"/>
              </a:ext>
            </a:extLst>
          </p:cNvPr>
          <p:cNvGrpSpPr/>
          <p:nvPr/>
        </p:nvGrpSpPr>
        <p:grpSpPr>
          <a:xfrm>
            <a:off x="4719484" y="5503277"/>
            <a:ext cx="2343621" cy="2099127"/>
            <a:chOff x="4940466" y="5503277"/>
            <a:chExt cx="2343621" cy="2099127"/>
          </a:xfrm>
        </p:grpSpPr>
        <p:grpSp>
          <p:nvGrpSpPr>
            <p:cNvPr id="19" name="Group 18">
              <a:extLst>
                <a:ext uri="{FF2B5EF4-FFF2-40B4-BE49-F238E27FC236}">
                  <a16:creationId xmlns:a16="http://schemas.microsoft.com/office/drawing/2014/main" id="{F493DCFB-AD00-438A-B3DA-FB14E0F7E003}"/>
                </a:ext>
              </a:extLst>
            </p:cNvPr>
            <p:cNvGrpSpPr/>
            <p:nvPr/>
          </p:nvGrpSpPr>
          <p:grpSpPr>
            <a:xfrm>
              <a:off x="4940466" y="5503277"/>
              <a:ext cx="1885868" cy="2099127"/>
              <a:chOff x="4601058" y="5605189"/>
              <a:chExt cx="1885868" cy="2099127"/>
            </a:xfrm>
          </p:grpSpPr>
          <p:pic>
            <p:nvPicPr>
              <p:cNvPr id="24" name="Picture 23">
                <a:extLst>
                  <a:ext uri="{FF2B5EF4-FFF2-40B4-BE49-F238E27FC236}">
                    <a16:creationId xmlns:a16="http://schemas.microsoft.com/office/drawing/2014/main" id="{7A4CFC44-8DCA-4E7C-BDE5-609322294B1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81" t="9403" r="9544" b="13133"/>
              <a:stretch/>
            </p:blipFill>
            <p:spPr>
              <a:xfrm>
                <a:off x="4730973" y="5826302"/>
                <a:ext cx="1523206" cy="1522976"/>
              </a:xfrm>
              <a:prstGeom prst="rect">
                <a:avLst/>
              </a:prstGeom>
              <a:ln>
                <a:solidFill>
                  <a:schemeClr val="tx1"/>
                </a:solidFill>
              </a:ln>
            </p:spPr>
          </p:pic>
          <p:sp>
            <p:nvSpPr>
              <p:cNvPr id="25" name="TextBox 24">
                <a:extLst>
                  <a:ext uri="{FF2B5EF4-FFF2-40B4-BE49-F238E27FC236}">
                    <a16:creationId xmlns:a16="http://schemas.microsoft.com/office/drawing/2014/main" id="{8D2EA50C-1FA9-4168-9B09-E3ED6AA4BCC4}"/>
                  </a:ext>
                </a:extLst>
              </p:cNvPr>
              <p:cNvSpPr txBox="1"/>
              <p:nvPr/>
            </p:nvSpPr>
            <p:spPr>
              <a:xfrm>
                <a:off x="4700404" y="7120682"/>
                <a:ext cx="752129" cy="230833"/>
              </a:xfrm>
              <a:prstGeom prst="rect">
                <a:avLst/>
              </a:prstGeom>
              <a:noFill/>
            </p:spPr>
            <p:txBody>
              <a:bodyPr wrap="none" rtlCol="1">
                <a:spAutoFit/>
              </a:bodyPr>
              <a:lstStyle/>
              <a:p>
                <a:pPr algn="l" rtl="0"/>
                <a:r>
                  <a:rPr lang="en-US" sz="900" dirty="0">
                    <a:solidFill>
                      <a:schemeClr val="tx1">
                        <a:lumMod val="75000"/>
                        <a:lumOff val="25000"/>
                      </a:schemeClr>
                    </a:solidFill>
                    <a:latin typeface="Helvetica" panose="020B0604020202020204" pitchFamily="34" charset="0"/>
                    <a:cs typeface="Helvetica" panose="020B0604020202020204" pitchFamily="34" charset="0"/>
                  </a:rPr>
                  <a:t>t = 100sec </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26" name="TextBox 25">
                <a:extLst>
                  <a:ext uri="{FF2B5EF4-FFF2-40B4-BE49-F238E27FC236}">
                    <a16:creationId xmlns:a16="http://schemas.microsoft.com/office/drawing/2014/main" id="{06B165FD-2BBA-40C1-B472-A1E5D8220DE7}"/>
                  </a:ext>
                </a:extLst>
              </p:cNvPr>
              <p:cNvSpPr txBox="1"/>
              <p:nvPr/>
            </p:nvSpPr>
            <p:spPr>
              <a:xfrm>
                <a:off x="4601058" y="7329326"/>
                <a:ext cx="248786" cy="230831"/>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27" name="TextBox 26">
                <a:extLst>
                  <a:ext uri="{FF2B5EF4-FFF2-40B4-BE49-F238E27FC236}">
                    <a16:creationId xmlns:a16="http://schemas.microsoft.com/office/drawing/2014/main" id="{2A6E3AA2-A595-45F0-9E69-B5FEE88A1E8A}"/>
                  </a:ext>
                </a:extLst>
              </p:cNvPr>
              <p:cNvSpPr txBox="1"/>
              <p:nvPr/>
            </p:nvSpPr>
            <p:spPr>
              <a:xfrm>
                <a:off x="5314663" y="7329326"/>
                <a:ext cx="440732"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1000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28" name="TextBox 27">
                <a:extLst>
                  <a:ext uri="{FF2B5EF4-FFF2-40B4-BE49-F238E27FC236}">
                    <a16:creationId xmlns:a16="http://schemas.microsoft.com/office/drawing/2014/main" id="{55DD1620-720D-4FBA-8787-29C017A625CF}"/>
                  </a:ext>
                </a:extLst>
              </p:cNvPr>
              <p:cNvSpPr txBox="1"/>
              <p:nvPr/>
            </p:nvSpPr>
            <p:spPr>
              <a:xfrm>
                <a:off x="6028425" y="7329325"/>
                <a:ext cx="458501"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2000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29" name="TextBox 28">
                <a:extLst>
                  <a:ext uri="{FF2B5EF4-FFF2-40B4-BE49-F238E27FC236}">
                    <a16:creationId xmlns:a16="http://schemas.microsoft.com/office/drawing/2014/main" id="{14E32F9E-4D1B-4FC3-842D-6E4A5BAF4855}"/>
                  </a:ext>
                </a:extLst>
              </p:cNvPr>
              <p:cNvSpPr txBox="1"/>
              <p:nvPr/>
            </p:nvSpPr>
            <p:spPr>
              <a:xfrm>
                <a:off x="5100613" y="7473484"/>
                <a:ext cx="869265"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X(nm)</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30" name="TextBox 29">
                <a:extLst>
                  <a:ext uri="{FF2B5EF4-FFF2-40B4-BE49-F238E27FC236}">
                    <a16:creationId xmlns:a16="http://schemas.microsoft.com/office/drawing/2014/main" id="{D0B09CE3-0D98-44A8-91F8-B4715FE3A9D0}"/>
                  </a:ext>
                </a:extLst>
              </p:cNvPr>
              <p:cNvSpPr txBox="1"/>
              <p:nvPr/>
            </p:nvSpPr>
            <p:spPr>
              <a:xfrm>
                <a:off x="4759819" y="5605189"/>
                <a:ext cx="1443145" cy="230832"/>
              </a:xfrm>
              <a:prstGeom prst="rect">
                <a:avLst/>
              </a:prstGeom>
              <a:noFill/>
            </p:spPr>
            <p:txBody>
              <a:bodyPr wrap="square" rtlCol="1">
                <a:spAutoFit/>
              </a:bodyPr>
              <a:lstStyle/>
              <a:p>
                <a:pPr algn="ctr"/>
                <a:r>
                  <a:rPr lang="en-US" sz="900" dirty="0">
                    <a:solidFill>
                      <a:schemeClr val="tx1">
                        <a:lumMod val="75000"/>
                        <a:lumOff val="25000"/>
                      </a:schemeClr>
                    </a:solidFill>
                    <a:latin typeface="Helvetica" panose="020B0604020202020204" pitchFamily="34" charset="0"/>
                    <a:cs typeface="Helvetica" panose="020B0604020202020204" pitchFamily="34" charset="0"/>
                  </a:rPr>
                  <a:t>T-cell (final) </a:t>
                </a:r>
              </a:p>
            </p:txBody>
          </p:sp>
        </p:grpSp>
        <p:grpSp>
          <p:nvGrpSpPr>
            <p:cNvPr id="20" name="Group 19">
              <a:extLst>
                <a:ext uri="{FF2B5EF4-FFF2-40B4-BE49-F238E27FC236}">
                  <a16:creationId xmlns:a16="http://schemas.microsoft.com/office/drawing/2014/main" id="{05431C2A-3BEF-404F-A4F7-5DCAE159CE4E}"/>
                </a:ext>
              </a:extLst>
            </p:cNvPr>
            <p:cNvGrpSpPr/>
            <p:nvPr/>
          </p:nvGrpSpPr>
          <p:grpSpPr>
            <a:xfrm>
              <a:off x="6670566" y="5621057"/>
              <a:ext cx="613521" cy="1734912"/>
              <a:chOff x="5023058" y="4778089"/>
              <a:chExt cx="613521" cy="1734912"/>
            </a:xfrm>
          </p:grpSpPr>
          <p:sp>
            <p:nvSpPr>
              <p:cNvPr id="21" name="Rectangle 20">
                <a:extLst>
                  <a:ext uri="{FF2B5EF4-FFF2-40B4-BE49-F238E27FC236}">
                    <a16:creationId xmlns:a16="http://schemas.microsoft.com/office/drawing/2014/main" id="{36504089-B57A-4B23-AF57-253C03C6522D}"/>
                  </a:ext>
                </a:extLst>
              </p:cNvPr>
              <p:cNvSpPr/>
              <p:nvPr/>
            </p:nvSpPr>
            <p:spPr>
              <a:xfrm>
                <a:off x="5023058" y="4875672"/>
                <a:ext cx="131577" cy="1533955"/>
              </a:xfrm>
              <a:prstGeom prst="rect">
                <a:avLst/>
              </a:prstGeom>
              <a:gradFill>
                <a:gsLst>
                  <a:gs pos="0">
                    <a:schemeClr val="bg1"/>
                  </a:gs>
                  <a:gs pos="100000">
                    <a:schemeClr val="tx1">
                      <a:lumMod val="75000"/>
                      <a:lumOff val="25000"/>
                    </a:schemeClr>
                  </a:gs>
                </a:gsLst>
                <a:lin ang="5400000" scaled="1"/>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524E15-460C-42E6-BE8C-007A7BAE4193}"/>
                  </a:ext>
                </a:extLst>
              </p:cNvPr>
              <p:cNvSpPr txBox="1"/>
              <p:nvPr/>
            </p:nvSpPr>
            <p:spPr>
              <a:xfrm>
                <a:off x="5095593" y="6282169"/>
                <a:ext cx="458501"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0 nm</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23" name="TextBox 22">
                <a:extLst>
                  <a:ext uri="{FF2B5EF4-FFF2-40B4-BE49-F238E27FC236}">
                    <a16:creationId xmlns:a16="http://schemas.microsoft.com/office/drawing/2014/main" id="{24F54EEB-19E4-4C35-BF7B-F973237DB43B}"/>
                  </a:ext>
                </a:extLst>
              </p:cNvPr>
              <p:cNvSpPr txBox="1"/>
              <p:nvPr/>
            </p:nvSpPr>
            <p:spPr>
              <a:xfrm>
                <a:off x="5095593" y="4778089"/>
                <a:ext cx="540986"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70 nm</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grpSp>
      </p:grpSp>
      <p:grpSp>
        <p:nvGrpSpPr>
          <p:cNvPr id="31" name="Group 30">
            <a:extLst>
              <a:ext uri="{FF2B5EF4-FFF2-40B4-BE49-F238E27FC236}">
                <a16:creationId xmlns:a16="http://schemas.microsoft.com/office/drawing/2014/main" id="{DB29ABBC-7BFA-4B4B-82F4-D7007172B42F}"/>
              </a:ext>
            </a:extLst>
          </p:cNvPr>
          <p:cNvGrpSpPr/>
          <p:nvPr/>
        </p:nvGrpSpPr>
        <p:grpSpPr>
          <a:xfrm>
            <a:off x="613766" y="5505923"/>
            <a:ext cx="2214623" cy="2002131"/>
            <a:chOff x="552806" y="5499827"/>
            <a:chExt cx="2214623" cy="2002131"/>
          </a:xfrm>
        </p:grpSpPr>
        <p:sp>
          <p:nvSpPr>
            <p:cNvPr id="32" name="TextBox 31">
              <a:extLst>
                <a:ext uri="{FF2B5EF4-FFF2-40B4-BE49-F238E27FC236}">
                  <a16:creationId xmlns:a16="http://schemas.microsoft.com/office/drawing/2014/main" id="{82DAE303-8440-421C-B58E-5BC579511E3A}"/>
                </a:ext>
              </a:extLst>
            </p:cNvPr>
            <p:cNvSpPr txBox="1"/>
            <p:nvPr/>
          </p:nvSpPr>
          <p:spPr>
            <a:xfrm>
              <a:off x="2383991" y="7271126"/>
              <a:ext cx="383438" cy="230832"/>
            </a:xfrm>
            <a:prstGeom prst="rect">
              <a:avLst/>
            </a:prstGeom>
            <a:noFill/>
            <a:ln>
              <a:noFill/>
            </a:ln>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K</a:t>
              </a:r>
              <a:r>
                <a:rPr lang="en-US" sz="900" baseline="-25000" dirty="0">
                  <a:solidFill>
                    <a:schemeClr val="tx1">
                      <a:lumMod val="75000"/>
                      <a:lumOff val="25000"/>
                    </a:schemeClr>
                  </a:solidFill>
                  <a:latin typeface="Helvetica" panose="020B0604020202020204" pitchFamily="34" charset="0"/>
                  <a:cs typeface="Helvetica" panose="020B0604020202020204" pitchFamily="34" charset="0"/>
                </a:rPr>
                <a:t>B</a:t>
              </a:r>
              <a:r>
                <a:rPr lang="en-US" sz="900" dirty="0">
                  <a:solidFill>
                    <a:schemeClr val="tx1">
                      <a:lumMod val="75000"/>
                      <a:lumOff val="25000"/>
                    </a:schemeClr>
                  </a:solidFill>
                  <a:latin typeface="Helvetica" panose="020B0604020202020204" pitchFamily="34" charset="0"/>
                  <a:cs typeface="Helvetica" panose="020B0604020202020204" pitchFamily="34" charset="0"/>
                </a:rPr>
                <a:t>T</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33" name="Group 32">
              <a:extLst>
                <a:ext uri="{FF2B5EF4-FFF2-40B4-BE49-F238E27FC236}">
                  <a16:creationId xmlns:a16="http://schemas.microsoft.com/office/drawing/2014/main" id="{7AF8B01C-5C90-4CDC-B315-997C24FF7597}"/>
                </a:ext>
              </a:extLst>
            </p:cNvPr>
            <p:cNvGrpSpPr/>
            <p:nvPr/>
          </p:nvGrpSpPr>
          <p:grpSpPr>
            <a:xfrm>
              <a:off x="1260840" y="5863304"/>
              <a:ext cx="208486" cy="260299"/>
              <a:chOff x="3756917" y="1394812"/>
              <a:chExt cx="582787" cy="665535"/>
            </a:xfrm>
          </p:grpSpPr>
          <p:cxnSp>
            <p:nvCxnSpPr>
              <p:cNvPr id="57" name="Straight Connector 56">
                <a:extLst>
                  <a:ext uri="{FF2B5EF4-FFF2-40B4-BE49-F238E27FC236}">
                    <a16:creationId xmlns:a16="http://schemas.microsoft.com/office/drawing/2014/main" id="{45056353-DD0A-4E70-9EC9-7E44118E67AD}"/>
                  </a:ext>
                </a:extLst>
              </p:cNvPr>
              <p:cNvCxnSpPr/>
              <p:nvPr/>
            </p:nvCxnSpPr>
            <p:spPr>
              <a:xfrm flipH="1">
                <a:off x="3756917" y="2051720"/>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CA11AF0-E84D-4EE3-95F6-31EB13AE1440}"/>
                  </a:ext>
                </a:extLst>
              </p:cNvPr>
              <p:cNvCxnSpPr/>
              <p:nvPr/>
            </p:nvCxnSpPr>
            <p:spPr>
              <a:xfrm flipH="1">
                <a:off x="3769990" y="1394812"/>
                <a:ext cx="1" cy="6655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9B7147E-CF5D-4746-AD50-76A80709C93D}"/>
                  </a:ext>
                </a:extLst>
              </p:cNvPr>
              <p:cNvCxnSpPr/>
              <p:nvPr/>
            </p:nvCxnSpPr>
            <p:spPr>
              <a:xfrm flipH="1">
                <a:off x="3763640" y="1403648"/>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a:extLst>
                <a:ext uri="{FF2B5EF4-FFF2-40B4-BE49-F238E27FC236}">
                  <a16:creationId xmlns:a16="http://schemas.microsoft.com/office/drawing/2014/main" id="{76B6FAA7-B8CC-4720-8C65-425D15C999B2}"/>
                </a:ext>
              </a:extLst>
            </p:cNvPr>
            <p:cNvCxnSpPr>
              <a:cxnSpLocks/>
            </p:cNvCxnSpPr>
            <p:nvPr/>
          </p:nvCxnSpPr>
          <p:spPr>
            <a:xfrm flipH="1">
              <a:off x="1002933" y="6924463"/>
              <a:ext cx="465903" cy="0"/>
            </a:xfrm>
            <a:prstGeom prst="line">
              <a:avLst/>
            </a:prstGeom>
            <a:ln w="38100" cap="flat">
              <a:solidFill>
                <a:srgbClr val="00B050"/>
              </a:solidFill>
              <a:miter lim="800000"/>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D5356F0-771B-4046-A785-798E02278C4A}"/>
                </a:ext>
              </a:extLst>
            </p:cNvPr>
            <p:cNvCxnSpPr>
              <a:cxnSpLocks/>
            </p:cNvCxnSpPr>
            <p:nvPr/>
          </p:nvCxnSpPr>
          <p:spPr>
            <a:xfrm flipH="1">
              <a:off x="840024" y="7238764"/>
              <a:ext cx="1795852" cy="0"/>
            </a:xfrm>
            <a:prstGeom prst="line">
              <a:avLst/>
            </a:prstGeom>
            <a:ln w="127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E325E46-8A9A-4B3F-B287-6A3CCF92E0F4}"/>
                </a:ext>
              </a:extLst>
            </p:cNvPr>
            <p:cNvSpPr txBox="1"/>
            <p:nvPr/>
          </p:nvSpPr>
          <p:spPr>
            <a:xfrm>
              <a:off x="1363880" y="7258245"/>
              <a:ext cx="226170"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37" name="Freeform 64">
              <a:extLst>
                <a:ext uri="{FF2B5EF4-FFF2-40B4-BE49-F238E27FC236}">
                  <a16:creationId xmlns:a16="http://schemas.microsoft.com/office/drawing/2014/main" id="{05EAAEBA-8189-4893-B2A9-4B2B89569499}"/>
                </a:ext>
              </a:extLst>
            </p:cNvPr>
            <p:cNvSpPr/>
            <p:nvPr/>
          </p:nvSpPr>
          <p:spPr>
            <a:xfrm>
              <a:off x="1471926" y="6105975"/>
              <a:ext cx="934273" cy="1133309"/>
            </a:xfrm>
            <a:custGeom>
              <a:avLst/>
              <a:gdLst>
                <a:gd name="connsiteX0" fmla="*/ 0 w 5614612"/>
                <a:gd name="connsiteY0" fmla="*/ 0 h 3818479"/>
                <a:gd name="connsiteX1" fmla="*/ 5067657 w 5614612"/>
                <a:gd name="connsiteY1" fmla="*/ 3606326 h 3818479"/>
                <a:gd name="connsiteX2" fmla="*/ 5238572 w 5614612"/>
                <a:gd name="connsiteY2" fmla="*/ 3085032 h 3818479"/>
                <a:gd name="connsiteX0" fmla="*/ 0 w 5067657"/>
                <a:gd name="connsiteY0" fmla="*/ 0 h 3606326"/>
                <a:gd name="connsiteX1" fmla="*/ 5067657 w 5067657"/>
                <a:gd name="connsiteY1" fmla="*/ 3606326 h 3606326"/>
                <a:gd name="connsiteX0" fmla="*/ 0 w 5067657"/>
                <a:gd name="connsiteY0" fmla="*/ 0 h 3606326"/>
                <a:gd name="connsiteX1" fmla="*/ 5067657 w 5067657"/>
                <a:gd name="connsiteY1" fmla="*/ 3606326 h 3606326"/>
                <a:gd name="connsiteX0" fmla="*/ 0 w 5067657"/>
                <a:gd name="connsiteY0" fmla="*/ 0 h 3606435"/>
                <a:gd name="connsiteX1" fmla="*/ 5067657 w 5067657"/>
                <a:gd name="connsiteY1" fmla="*/ 3606326 h 3606435"/>
                <a:gd name="connsiteX0" fmla="*/ 0 w 5084748"/>
                <a:gd name="connsiteY0" fmla="*/ 0 h 3580798"/>
                <a:gd name="connsiteX1" fmla="*/ 5084748 w 5084748"/>
                <a:gd name="connsiteY1" fmla="*/ 3580688 h 3580798"/>
                <a:gd name="connsiteX0" fmla="*/ 0 w 5059111"/>
                <a:gd name="connsiteY0" fmla="*/ 0 h 3606434"/>
                <a:gd name="connsiteX1" fmla="*/ 5059111 w 5059111"/>
                <a:gd name="connsiteY1" fmla="*/ 3606325 h 3606434"/>
                <a:gd name="connsiteX0" fmla="*/ 0 w 5050565"/>
                <a:gd name="connsiteY0" fmla="*/ 0 h 3597888"/>
                <a:gd name="connsiteX1" fmla="*/ 5050565 w 5050565"/>
                <a:gd name="connsiteY1" fmla="*/ 3597779 h 3597888"/>
                <a:gd name="connsiteX0" fmla="*/ 0 w 5050565"/>
                <a:gd name="connsiteY0" fmla="*/ 0 h 3597874"/>
                <a:gd name="connsiteX1" fmla="*/ 5050565 w 5050565"/>
                <a:gd name="connsiteY1" fmla="*/ 3597779 h 3597874"/>
                <a:gd name="connsiteX0" fmla="*/ 0 w 5050565"/>
                <a:gd name="connsiteY0" fmla="*/ 0 h 3597779"/>
                <a:gd name="connsiteX1" fmla="*/ 5050565 w 5050565"/>
                <a:gd name="connsiteY1" fmla="*/ 3597779 h 3597779"/>
              </a:gdLst>
              <a:ahLst/>
              <a:cxnLst>
                <a:cxn ang="0">
                  <a:pos x="connsiteX0" y="connsiteY0"/>
                </a:cxn>
                <a:cxn ang="0">
                  <a:pos x="connsiteX1" y="connsiteY1"/>
                </a:cxn>
              </a:cxnLst>
              <a:rect l="l" t="t" r="r" b="b"/>
              <a:pathLst>
                <a:path w="5050565" h="3597779">
                  <a:moveTo>
                    <a:pt x="0" y="0"/>
                  </a:moveTo>
                  <a:cubicBezTo>
                    <a:pt x="3561" y="1691355"/>
                    <a:pt x="2728525" y="3266846"/>
                    <a:pt x="5050565" y="3597779"/>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100"/>
            </a:p>
          </p:txBody>
        </p:sp>
        <p:sp>
          <p:nvSpPr>
            <p:cNvPr id="38" name="TextBox 37">
              <a:extLst>
                <a:ext uri="{FF2B5EF4-FFF2-40B4-BE49-F238E27FC236}">
                  <a16:creationId xmlns:a16="http://schemas.microsoft.com/office/drawing/2014/main" id="{795AAA9A-E3C3-44AA-8E32-67E9C7FAEB27}"/>
                </a:ext>
              </a:extLst>
            </p:cNvPr>
            <p:cNvSpPr txBox="1"/>
            <p:nvPr/>
          </p:nvSpPr>
          <p:spPr>
            <a:xfrm>
              <a:off x="1363880" y="5499827"/>
              <a:ext cx="709983"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Interactions</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39" name="Freeform 64">
              <a:extLst>
                <a:ext uri="{FF2B5EF4-FFF2-40B4-BE49-F238E27FC236}">
                  <a16:creationId xmlns:a16="http://schemas.microsoft.com/office/drawing/2014/main" id="{C3856C3E-E07F-47E4-ACDB-FD1844334B1B}"/>
                </a:ext>
              </a:extLst>
            </p:cNvPr>
            <p:cNvSpPr/>
            <p:nvPr/>
          </p:nvSpPr>
          <p:spPr>
            <a:xfrm>
              <a:off x="1476985" y="6911916"/>
              <a:ext cx="127193" cy="338554"/>
            </a:xfrm>
            <a:custGeom>
              <a:avLst/>
              <a:gdLst>
                <a:gd name="connsiteX0" fmla="*/ 0 w 5614612"/>
                <a:gd name="connsiteY0" fmla="*/ 0 h 3818479"/>
                <a:gd name="connsiteX1" fmla="*/ 5067657 w 5614612"/>
                <a:gd name="connsiteY1" fmla="*/ 3606326 h 3818479"/>
                <a:gd name="connsiteX2" fmla="*/ 5238572 w 5614612"/>
                <a:gd name="connsiteY2" fmla="*/ 3085032 h 3818479"/>
                <a:gd name="connsiteX0" fmla="*/ 0 w 5067657"/>
                <a:gd name="connsiteY0" fmla="*/ 0 h 3606326"/>
                <a:gd name="connsiteX1" fmla="*/ 5067657 w 5067657"/>
                <a:gd name="connsiteY1" fmla="*/ 3606326 h 3606326"/>
                <a:gd name="connsiteX0" fmla="*/ 0 w 5067657"/>
                <a:gd name="connsiteY0" fmla="*/ 0 h 3606326"/>
                <a:gd name="connsiteX1" fmla="*/ 5067657 w 5067657"/>
                <a:gd name="connsiteY1" fmla="*/ 3606326 h 3606326"/>
                <a:gd name="connsiteX0" fmla="*/ 0 w 5067657"/>
                <a:gd name="connsiteY0" fmla="*/ 0 h 3606435"/>
                <a:gd name="connsiteX1" fmla="*/ 5067657 w 5067657"/>
                <a:gd name="connsiteY1" fmla="*/ 3606326 h 3606435"/>
                <a:gd name="connsiteX0" fmla="*/ 0 w 5084748"/>
                <a:gd name="connsiteY0" fmla="*/ 0 h 3580798"/>
                <a:gd name="connsiteX1" fmla="*/ 5084748 w 5084748"/>
                <a:gd name="connsiteY1" fmla="*/ 3580688 h 3580798"/>
                <a:gd name="connsiteX0" fmla="*/ 0 w 5059111"/>
                <a:gd name="connsiteY0" fmla="*/ 0 h 3606434"/>
                <a:gd name="connsiteX1" fmla="*/ 5059111 w 5059111"/>
                <a:gd name="connsiteY1" fmla="*/ 3606325 h 3606434"/>
                <a:gd name="connsiteX0" fmla="*/ 0 w 5050565"/>
                <a:gd name="connsiteY0" fmla="*/ 0 h 3597888"/>
                <a:gd name="connsiteX1" fmla="*/ 5050565 w 5050565"/>
                <a:gd name="connsiteY1" fmla="*/ 3597779 h 3597888"/>
                <a:gd name="connsiteX0" fmla="*/ 0 w 5050565"/>
                <a:gd name="connsiteY0" fmla="*/ 0 h 3597874"/>
                <a:gd name="connsiteX1" fmla="*/ 5050565 w 5050565"/>
                <a:gd name="connsiteY1" fmla="*/ 3597779 h 3597874"/>
                <a:gd name="connsiteX0" fmla="*/ 0 w 5050565"/>
                <a:gd name="connsiteY0" fmla="*/ 0 h 3597779"/>
                <a:gd name="connsiteX1" fmla="*/ 5050565 w 5050565"/>
                <a:gd name="connsiteY1" fmla="*/ 3597779 h 3597779"/>
              </a:gdLst>
              <a:ahLst/>
              <a:cxnLst>
                <a:cxn ang="0">
                  <a:pos x="connsiteX0" y="connsiteY0"/>
                </a:cxn>
                <a:cxn ang="0">
                  <a:pos x="connsiteX1" y="connsiteY1"/>
                </a:cxn>
              </a:cxnLst>
              <a:rect l="l" t="t" r="r" b="b"/>
              <a:pathLst>
                <a:path w="5050565" h="3597779">
                  <a:moveTo>
                    <a:pt x="0" y="0"/>
                  </a:moveTo>
                  <a:cubicBezTo>
                    <a:pt x="3561" y="1691355"/>
                    <a:pt x="2728525" y="3266846"/>
                    <a:pt x="5050565" y="3597779"/>
                  </a:cubicBezTo>
                </a:path>
              </a:pathLst>
            </a:cu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sz="1100" dirty="0"/>
            </a:p>
          </p:txBody>
        </p:sp>
        <p:cxnSp>
          <p:nvCxnSpPr>
            <p:cNvPr id="40" name="Straight Arrow Connector 39">
              <a:extLst>
                <a:ext uri="{FF2B5EF4-FFF2-40B4-BE49-F238E27FC236}">
                  <a16:creationId xmlns:a16="http://schemas.microsoft.com/office/drawing/2014/main" id="{9E9DDB33-4801-4D4B-8D19-CD04ACA99CB2}"/>
                </a:ext>
              </a:extLst>
            </p:cNvPr>
            <p:cNvCxnSpPr/>
            <p:nvPr/>
          </p:nvCxnSpPr>
          <p:spPr>
            <a:xfrm flipV="1">
              <a:off x="1468622" y="5731629"/>
              <a:ext cx="0" cy="1522728"/>
            </a:xfrm>
            <a:prstGeom prst="straightConnector1">
              <a:avLst/>
            </a:prstGeom>
            <a:ln w="12700">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6CAC8A94-FA0A-4482-9675-53C4F04F21B9}"/>
                </a:ext>
              </a:extLst>
            </p:cNvPr>
            <p:cNvGrpSpPr/>
            <p:nvPr/>
          </p:nvGrpSpPr>
          <p:grpSpPr>
            <a:xfrm>
              <a:off x="552806" y="5539999"/>
              <a:ext cx="569527" cy="1834187"/>
              <a:chOff x="407286" y="5539999"/>
              <a:chExt cx="626481" cy="1834187"/>
            </a:xfrm>
          </p:grpSpPr>
          <p:cxnSp>
            <p:nvCxnSpPr>
              <p:cNvPr id="44" name="Straight Arrow Connector 43">
                <a:extLst>
                  <a:ext uri="{FF2B5EF4-FFF2-40B4-BE49-F238E27FC236}">
                    <a16:creationId xmlns:a16="http://schemas.microsoft.com/office/drawing/2014/main" id="{EA882F5C-5B95-4A7D-A35E-402E7F498ACE}"/>
                  </a:ext>
                </a:extLst>
              </p:cNvPr>
              <p:cNvCxnSpPr>
                <a:cxnSpLocks/>
                <a:endCxn id="56" idx="2"/>
              </p:cNvCxnSpPr>
              <p:nvPr/>
            </p:nvCxnSpPr>
            <p:spPr>
              <a:xfrm flipV="1">
                <a:off x="723231" y="5770831"/>
                <a:ext cx="4426" cy="1471276"/>
              </a:xfrm>
              <a:prstGeom prst="straightConnector1">
                <a:avLst/>
              </a:prstGeom>
              <a:ln w="127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6F480D-F072-485F-98E5-09E5BB6E5B3D}"/>
                  </a:ext>
                </a:extLst>
              </p:cNvPr>
              <p:cNvCxnSpPr/>
              <p:nvPr/>
            </p:nvCxnSpPr>
            <p:spPr>
              <a:xfrm flipH="1">
                <a:off x="668500" y="5998225"/>
                <a:ext cx="5125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A02C244-08FB-4A1D-A4FD-FB83EB439B7D}"/>
                  </a:ext>
                </a:extLst>
              </p:cNvPr>
              <p:cNvCxnSpPr/>
              <p:nvPr/>
            </p:nvCxnSpPr>
            <p:spPr>
              <a:xfrm flipH="1">
                <a:off x="668500" y="6767001"/>
                <a:ext cx="5125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E41189-2F02-4D45-B9D4-7D50C758C180}"/>
                  </a:ext>
                </a:extLst>
              </p:cNvPr>
              <p:cNvCxnSpPr/>
              <p:nvPr/>
            </p:nvCxnSpPr>
            <p:spPr>
              <a:xfrm flipH="1">
                <a:off x="668500" y="7023260"/>
                <a:ext cx="5125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955F218-57A9-4828-9962-45889FB364B9}"/>
                  </a:ext>
                </a:extLst>
              </p:cNvPr>
              <p:cNvCxnSpPr/>
              <p:nvPr/>
            </p:nvCxnSpPr>
            <p:spPr>
              <a:xfrm flipH="1">
                <a:off x="668500" y="6254483"/>
                <a:ext cx="5125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9EFBBF4-2150-4998-BFAB-D730943B0CCD}"/>
                  </a:ext>
                </a:extLst>
              </p:cNvPr>
              <p:cNvCxnSpPr/>
              <p:nvPr/>
            </p:nvCxnSpPr>
            <p:spPr>
              <a:xfrm flipH="1">
                <a:off x="668500" y="6510742"/>
                <a:ext cx="5125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6C1162D-7AC1-4053-AD7B-50B4F2A42F02}"/>
                  </a:ext>
                </a:extLst>
              </p:cNvPr>
              <p:cNvSpPr txBox="1"/>
              <p:nvPr/>
            </p:nvSpPr>
            <p:spPr>
              <a:xfrm>
                <a:off x="407286" y="5890457"/>
                <a:ext cx="312906"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50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51" name="TextBox 50">
                <a:extLst>
                  <a:ext uri="{FF2B5EF4-FFF2-40B4-BE49-F238E27FC236}">
                    <a16:creationId xmlns:a16="http://schemas.microsoft.com/office/drawing/2014/main" id="{1824783E-AA10-4125-91AE-A596F2C4A038}"/>
                  </a:ext>
                </a:extLst>
              </p:cNvPr>
              <p:cNvSpPr txBox="1"/>
              <p:nvPr/>
            </p:nvSpPr>
            <p:spPr>
              <a:xfrm>
                <a:off x="407290" y="6141535"/>
                <a:ext cx="312906"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40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52" name="TextBox 51">
                <a:extLst>
                  <a:ext uri="{FF2B5EF4-FFF2-40B4-BE49-F238E27FC236}">
                    <a16:creationId xmlns:a16="http://schemas.microsoft.com/office/drawing/2014/main" id="{D432DB5A-5DCD-4F64-AF51-EEC5634499A3}"/>
                  </a:ext>
                </a:extLst>
              </p:cNvPr>
              <p:cNvSpPr txBox="1"/>
              <p:nvPr/>
            </p:nvSpPr>
            <p:spPr>
              <a:xfrm>
                <a:off x="407296" y="6400664"/>
                <a:ext cx="312906"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30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53" name="TextBox 52">
                <a:extLst>
                  <a:ext uri="{FF2B5EF4-FFF2-40B4-BE49-F238E27FC236}">
                    <a16:creationId xmlns:a16="http://schemas.microsoft.com/office/drawing/2014/main" id="{A8121ED1-378C-48C9-B868-390B840FD586}"/>
                  </a:ext>
                </a:extLst>
              </p:cNvPr>
              <p:cNvSpPr txBox="1"/>
              <p:nvPr/>
            </p:nvSpPr>
            <p:spPr>
              <a:xfrm>
                <a:off x="407302" y="6658752"/>
                <a:ext cx="312906"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20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54" name="TextBox 53">
                <a:extLst>
                  <a:ext uri="{FF2B5EF4-FFF2-40B4-BE49-F238E27FC236}">
                    <a16:creationId xmlns:a16="http://schemas.microsoft.com/office/drawing/2014/main" id="{FB0474F6-D377-45EC-909E-D3100308A5F1}"/>
                  </a:ext>
                </a:extLst>
              </p:cNvPr>
              <p:cNvSpPr txBox="1"/>
              <p:nvPr/>
            </p:nvSpPr>
            <p:spPr>
              <a:xfrm>
                <a:off x="407303" y="6915012"/>
                <a:ext cx="312906"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10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55" name="TextBox 54">
                <a:extLst>
                  <a:ext uri="{FF2B5EF4-FFF2-40B4-BE49-F238E27FC236}">
                    <a16:creationId xmlns:a16="http://schemas.microsoft.com/office/drawing/2014/main" id="{03A911E0-2B54-4B90-8E76-EA27BD501C28}"/>
                  </a:ext>
                </a:extLst>
              </p:cNvPr>
              <p:cNvSpPr txBox="1"/>
              <p:nvPr/>
            </p:nvSpPr>
            <p:spPr>
              <a:xfrm>
                <a:off x="464337" y="7143354"/>
                <a:ext cx="248786"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0</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56" name="TextBox 55">
                <a:extLst>
                  <a:ext uri="{FF2B5EF4-FFF2-40B4-BE49-F238E27FC236}">
                    <a16:creationId xmlns:a16="http://schemas.microsoft.com/office/drawing/2014/main" id="{E166F3AE-194B-4F13-8674-F00AB784C9A3}"/>
                  </a:ext>
                </a:extLst>
              </p:cNvPr>
              <p:cNvSpPr txBox="1"/>
              <p:nvPr/>
            </p:nvSpPr>
            <p:spPr>
              <a:xfrm>
                <a:off x="421548" y="5539999"/>
                <a:ext cx="612219" cy="230832"/>
              </a:xfrm>
              <a:prstGeom prst="rect">
                <a:avLst/>
              </a:prstGeom>
              <a:noFill/>
            </p:spPr>
            <p:txBody>
              <a:bodyPr wrap="none" rtlCol="1">
                <a:spAutoFit/>
              </a:bodyPr>
              <a:lstStyle/>
              <a:p>
                <a:pPr algn="ctr"/>
                <a:r>
                  <a:rPr lang="el-GR" sz="900" dirty="0">
                    <a:solidFill>
                      <a:schemeClr val="tx1">
                        <a:lumMod val="75000"/>
                        <a:lumOff val="25000"/>
                      </a:schemeClr>
                    </a:solidFill>
                    <a:latin typeface="Helvetica" panose="020B0604020202020204" pitchFamily="34" charset="0"/>
                    <a:cs typeface="Helvetica" panose="020B0604020202020204" pitchFamily="34" charset="0"/>
                  </a:rPr>
                  <a:t>Δ</a:t>
                </a:r>
                <a:r>
                  <a:rPr lang="en-US" sz="900" dirty="0">
                    <a:solidFill>
                      <a:schemeClr val="tx1">
                        <a:lumMod val="75000"/>
                        <a:lumOff val="25000"/>
                      </a:schemeClr>
                    </a:solidFill>
                    <a:latin typeface="Helvetica" panose="020B0604020202020204" pitchFamily="34" charset="0"/>
                    <a:cs typeface="Helvetica" panose="020B0604020202020204" pitchFamily="34" charset="0"/>
                  </a:rPr>
                  <a:t>z(nm)</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grpSp>
        <p:sp>
          <p:nvSpPr>
            <p:cNvPr id="42" name="TextBox 41">
              <a:extLst>
                <a:ext uri="{FF2B5EF4-FFF2-40B4-BE49-F238E27FC236}">
                  <a16:creationId xmlns:a16="http://schemas.microsoft.com/office/drawing/2014/main" id="{4B176EB6-0B31-4050-9721-8822A5BE2B7A}"/>
                </a:ext>
              </a:extLst>
            </p:cNvPr>
            <p:cNvSpPr txBox="1"/>
            <p:nvPr/>
          </p:nvSpPr>
          <p:spPr>
            <a:xfrm>
              <a:off x="885438" y="6176098"/>
              <a:ext cx="610889"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Attraction</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43" name="TextBox 42">
              <a:extLst>
                <a:ext uri="{FF2B5EF4-FFF2-40B4-BE49-F238E27FC236}">
                  <a16:creationId xmlns:a16="http://schemas.microsoft.com/office/drawing/2014/main" id="{74B65671-1EA0-4147-AB2E-33060E6C403B}"/>
                </a:ext>
              </a:extLst>
            </p:cNvPr>
            <p:cNvSpPr txBox="1"/>
            <p:nvPr/>
          </p:nvSpPr>
          <p:spPr>
            <a:xfrm>
              <a:off x="1498698" y="6176098"/>
              <a:ext cx="634205" cy="230832"/>
            </a:xfrm>
            <a:prstGeom prst="rect">
              <a:avLst/>
            </a:prstGeom>
            <a:noFill/>
          </p:spPr>
          <p:txBody>
            <a:bodyPr wrap="non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Repulsion</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grpSp>
      <p:grpSp>
        <p:nvGrpSpPr>
          <p:cNvPr id="60" name="Group 59">
            <a:extLst>
              <a:ext uri="{FF2B5EF4-FFF2-40B4-BE49-F238E27FC236}">
                <a16:creationId xmlns:a16="http://schemas.microsoft.com/office/drawing/2014/main" id="{3784548C-635E-457E-B7E5-AC58FD57DDF6}"/>
              </a:ext>
            </a:extLst>
          </p:cNvPr>
          <p:cNvGrpSpPr/>
          <p:nvPr/>
        </p:nvGrpSpPr>
        <p:grpSpPr>
          <a:xfrm>
            <a:off x="823176" y="2890569"/>
            <a:ext cx="5931921" cy="2326187"/>
            <a:chOff x="455116" y="2422222"/>
            <a:chExt cx="5931921" cy="2326187"/>
          </a:xfrm>
        </p:grpSpPr>
        <p:sp>
          <p:nvSpPr>
            <p:cNvPr id="61" name="TextBox 60">
              <a:extLst>
                <a:ext uri="{FF2B5EF4-FFF2-40B4-BE49-F238E27FC236}">
                  <a16:creationId xmlns:a16="http://schemas.microsoft.com/office/drawing/2014/main" id="{14336DC8-300D-443F-B7D8-8D618D1EA5DC}"/>
                </a:ext>
              </a:extLst>
            </p:cNvPr>
            <p:cNvSpPr txBox="1"/>
            <p:nvPr/>
          </p:nvSpPr>
          <p:spPr>
            <a:xfrm>
              <a:off x="3328008" y="3849564"/>
              <a:ext cx="453517" cy="230832"/>
            </a:xfrm>
            <a:prstGeom prst="rect">
              <a:avLst/>
            </a:prstGeom>
            <a:noFill/>
          </p:spPr>
          <p:txBody>
            <a:bodyPr wrap="square" rtlCol="1">
              <a:spAutoFit/>
            </a:bodyPr>
            <a:lstStyle/>
            <a:p>
              <a:pPr algn="ctr"/>
              <a:r>
                <a:rPr lang="el-GR" sz="900" dirty="0">
                  <a:solidFill>
                    <a:schemeClr val="tx1">
                      <a:lumMod val="75000"/>
                      <a:lumOff val="25000"/>
                    </a:schemeClr>
                  </a:solidFill>
                  <a:latin typeface="Helvetica" panose="020B0604020202020204" pitchFamily="34" charset="0"/>
                  <a:cs typeface="Helvetica" panose="020B0604020202020204" pitchFamily="34" charset="0"/>
                </a:rPr>
                <a:t>Δ</a:t>
              </a:r>
              <a:r>
                <a:rPr lang="en-US" sz="900" dirty="0" err="1">
                  <a:solidFill>
                    <a:schemeClr val="tx1">
                      <a:lumMod val="75000"/>
                      <a:lumOff val="25000"/>
                    </a:schemeClr>
                  </a:solidFill>
                  <a:latin typeface="Helvetica" panose="020B0604020202020204" pitchFamily="34" charset="0"/>
                  <a:cs typeface="Helvetica" panose="020B0604020202020204" pitchFamily="34" charset="0"/>
                </a:rPr>
                <a:t>z</a:t>
              </a:r>
              <a:r>
                <a:rPr lang="en-US" sz="900" baseline="-25000" dirty="0" err="1">
                  <a:solidFill>
                    <a:schemeClr val="tx1">
                      <a:lumMod val="75000"/>
                      <a:lumOff val="25000"/>
                    </a:schemeClr>
                  </a:solidFill>
                  <a:latin typeface="Helvetica" panose="020B0604020202020204" pitchFamily="34" charset="0"/>
                  <a:cs typeface="Helvetica" panose="020B0604020202020204" pitchFamily="34" charset="0"/>
                </a:rPr>
                <a:t>i,j</a:t>
              </a:r>
              <a:endParaRPr lang="he-IL" sz="900" baseline="-250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62" name="TextBox 61">
              <a:extLst>
                <a:ext uri="{FF2B5EF4-FFF2-40B4-BE49-F238E27FC236}">
                  <a16:creationId xmlns:a16="http://schemas.microsoft.com/office/drawing/2014/main" id="{78C5A367-0D8E-4D76-AF9C-72E9811833AE}"/>
                </a:ext>
              </a:extLst>
            </p:cNvPr>
            <p:cNvSpPr txBox="1"/>
            <p:nvPr/>
          </p:nvSpPr>
          <p:spPr>
            <a:xfrm>
              <a:off x="3241843" y="3208896"/>
              <a:ext cx="358676" cy="230832"/>
            </a:xfrm>
            <a:prstGeom prst="rect">
              <a:avLst/>
            </a:prstGeom>
            <a:noFill/>
          </p:spPr>
          <p:txBody>
            <a:bodyPr wrap="square" rtlCol="1">
              <a:spAutoFit/>
            </a:bodyPr>
            <a:lstStyle/>
            <a:p>
              <a:pPr algn="ctr"/>
              <a:r>
                <a:rPr lang="en-US" sz="900" dirty="0" err="1">
                  <a:solidFill>
                    <a:schemeClr val="tx1">
                      <a:lumMod val="75000"/>
                      <a:lumOff val="25000"/>
                    </a:schemeClr>
                  </a:solidFill>
                  <a:latin typeface="Helvetica" panose="020B0604020202020204" pitchFamily="34" charset="0"/>
                  <a:cs typeface="Helvetica" panose="020B0604020202020204" pitchFamily="34" charset="0"/>
                </a:rPr>
                <a:t>i,j</a:t>
              </a:r>
              <a:endParaRPr lang="he-IL" sz="900" baseline="-250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63" name="TextBox 62">
              <a:extLst>
                <a:ext uri="{FF2B5EF4-FFF2-40B4-BE49-F238E27FC236}">
                  <a16:creationId xmlns:a16="http://schemas.microsoft.com/office/drawing/2014/main" id="{C9E016E1-9C4E-415B-B8BA-51D62BA587AA}"/>
                </a:ext>
              </a:extLst>
            </p:cNvPr>
            <p:cNvSpPr txBox="1"/>
            <p:nvPr/>
          </p:nvSpPr>
          <p:spPr>
            <a:xfrm>
              <a:off x="3095317" y="4517577"/>
              <a:ext cx="654719" cy="230832"/>
            </a:xfrm>
            <a:prstGeom prst="rect">
              <a:avLst/>
            </a:prstGeom>
            <a:noFill/>
          </p:spPr>
          <p:txBody>
            <a:bodyPr wrap="square" rtlCol="1">
              <a:spAutoFit/>
            </a:bodyPr>
            <a:lstStyle/>
            <a:p>
              <a:pPr algn="ctr"/>
              <a:r>
                <a:rPr lang="en-US" sz="900" dirty="0">
                  <a:solidFill>
                    <a:schemeClr val="tx1">
                      <a:lumMod val="75000"/>
                      <a:lumOff val="25000"/>
                    </a:schemeClr>
                  </a:solidFill>
                  <a:latin typeface="Helvetica" panose="020B0604020202020204" pitchFamily="34" charset="0"/>
                  <a:cs typeface="Helvetica" panose="020B0604020202020204" pitchFamily="34" charset="0"/>
                </a:rPr>
                <a:t>APC</a:t>
              </a:r>
              <a:endParaRPr lang="he-IL" sz="900" baseline="-2500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64" name="Group 63">
              <a:extLst>
                <a:ext uri="{FF2B5EF4-FFF2-40B4-BE49-F238E27FC236}">
                  <a16:creationId xmlns:a16="http://schemas.microsoft.com/office/drawing/2014/main" id="{12F27F61-7130-44FB-8BB1-375CC6560625}"/>
                </a:ext>
              </a:extLst>
            </p:cNvPr>
            <p:cNvGrpSpPr/>
            <p:nvPr/>
          </p:nvGrpSpPr>
          <p:grpSpPr>
            <a:xfrm>
              <a:off x="715161" y="4052138"/>
              <a:ext cx="0" cy="424694"/>
              <a:chOff x="388298" y="5344275"/>
              <a:chExt cx="0" cy="234000"/>
            </a:xfrm>
          </p:grpSpPr>
          <p:cxnSp>
            <p:nvCxnSpPr>
              <p:cNvPr id="112" name="Straight Connector 111">
                <a:extLst>
                  <a:ext uri="{FF2B5EF4-FFF2-40B4-BE49-F238E27FC236}">
                    <a16:creationId xmlns:a16="http://schemas.microsoft.com/office/drawing/2014/main" id="{561C152C-03F2-48F7-9402-ED0F165DE77A}"/>
                  </a:ext>
                </a:extLst>
              </p:cNvPr>
              <p:cNvCxnSpPr>
                <a:cxnSpLocks/>
              </p:cNvCxnSpPr>
              <p:nvPr/>
            </p:nvCxnSpPr>
            <p:spPr>
              <a:xfrm>
                <a:off x="388298" y="5344275"/>
                <a:ext cx="0" cy="234000"/>
              </a:xfrm>
              <a:prstGeom prst="line">
                <a:avLst/>
              </a:prstGeom>
              <a:ln w="1270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E567BC2-DD81-4D44-A18D-09CBF4DD40B9}"/>
                  </a:ext>
                </a:extLst>
              </p:cNvPr>
              <p:cNvCxnSpPr>
                <a:cxnSpLocks/>
              </p:cNvCxnSpPr>
              <p:nvPr/>
            </p:nvCxnSpPr>
            <p:spPr>
              <a:xfrm>
                <a:off x="388298" y="5470275"/>
                <a:ext cx="0" cy="108000"/>
              </a:xfrm>
              <a:prstGeom prst="line">
                <a:avLst/>
              </a:prstGeom>
              <a:ln w="127000">
                <a:solidFill>
                  <a:srgbClr val="66FF66"/>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DF014183-0AAD-4D89-AFFF-31A1FBDA7612}"/>
                </a:ext>
              </a:extLst>
            </p:cNvPr>
            <p:cNvGrpSpPr/>
            <p:nvPr/>
          </p:nvGrpSpPr>
          <p:grpSpPr>
            <a:xfrm>
              <a:off x="1078816" y="4052138"/>
              <a:ext cx="0" cy="424694"/>
              <a:chOff x="493669" y="5344275"/>
              <a:chExt cx="0" cy="234000"/>
            </a:xfrm>
          </p:grpSpPr>
          <p:cxnSp>
            <p:nvCxnSpPr>
              <p:cNvPr id="110" name="Straight Connector 109">
                <a:extLst>
                  <a:ext uri="{FF2B5EF4-FFF2-40B4-BE49-F238E27FC236}">
                    <a16:creationId xmlns:a16="http://schemas.microsoft.com/office/drawing/2014/main" id="{9267A465-ABE6-4530-A98A-79A883037071}"/>
                  </a:ext>
                </a:extLst>
              </p:cNvPr>
              <p:cNvCxnSpPr>
                <a:cxnSpLocks/>
              </p:cNvCxnSpPr>
              <p:nvPr/>
            </p:nvCxnSpPr>
            <p:spPr>
              <a:xfrm>
                <a:off x="493669" y="5344275"/>
                <a:ext cx="0" cy="234000"/>
              </a:xfrm>
              <a:prstGeom prst="line">
                <a:avLst/>
              </a:prstGeom>
              <a:ln w="1270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6A3F3D2-8295-47BE-BD34-CF5F77F1BF4C}"/>
                  </a:ext>
                </a:extLst>
              </p:cNvPr>
              <p:cNvCxnSpPr>
                <a:cxnSpLocks/>
              </p:cNvCxnSpPr>
              <p:nvPr/>
            </p:nvCxnSpPr>
            <p:spPr>
              <a:xfrm>
                <a:off x="493669" y="5470275"/>
                <a:ext cx="0" cy="108000"/>
              </a:xfrm>
              <a:prstGeom prst="line">
                <a:avLst/>
              </a:prstGeom>
              <a:ln w="127000">
                <a:solidFill>
                  <a:srgbClr val="66FF66"/>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4CC49D56-7982-42AB-AFE6-0B2B1B1F061E}"/>
                </a:ext>
              </a:extLst>
            </p:cNvPr>
            <p:cNvCxnSpPr>
              <a:cxnSpLocks/>
            </p:cNvCxnSpPr>
            <p:nvPr/>
          </p:nvCxnSpPr>
          <p:spPr>
            <a:xfrm flipH="1">
              <a:off x="6089927" y="2522510"/>
              <a:ext cx="16714" cy="1891767"/>
            </a:xfrm>
            <a:prstGeom prst="line">
              <a:avLst/>
            </a:prstGeom>
            <a:ln w="1270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36B3B912-99F3-41D4-BCB2-1554F4DF5EF0}"/>
                </a:ext>
              </a:extLst>
            </p:cNvPr>
            <p:cNvSpPr/>
            <p:nvPr/>
          </p:nvSpPr>
          <p:spPr>
            <a:xfrm flipV="1">
              <a:off x="5373265" y="2733684"/>
              <a:ext cx="140168" cy="1681604"/>
            </a:xfrm>
            <a:custGeom>
              <a:avLst/>
              <a:gdLst>
                <a:gd name="connsiteX0" fmla="*/ 18288 w 18288"/>
                <a:gd name="connsiteY0" fmla="*/ 0 h 877824"/>
                <a:gd name="connsiteX1" fmla="*/ 0 w 18288"/>
                <a:gd name="connsiteY1" fmla="*/ 877824 h 877824"/>
                <a:gd name="connsiteX0" fmla="*/ 0 w 55372"/>
                <a:gd name="connsiteY0" fmla="*/ 0 h 857504"/>
                <a:gd name="connsiteX1" fmla="*/ 55372 w 55372"/>
                <a:gd name="connsiteY1" fmla="*/ 857504 h 857504"/>
                <a:gd name="connsiteX0" fmla="*/ 0 w 55372"/>
                <a:gd name="connsiteY0" fmla="*/ 0 h 857504"/>
                <a:gd name="connsiteX1" fmla="*/ 55372 w 55372"/>
                <a:gd name="connsiteY1" fmla="*/ 857504 h 857504"/>
                <a:gd name="connsiteX0" fmla="*/ 0 w 61022"/>
                <a:gd name="connsiteY0" fmla="*/ 0 h 857504"/>
                <a:gd name="connsiteX1" fmla="*/ 55372 w 61022"/>
                <a:gd name="connsiteY1" fmla="*/ 857504 h 857504"/>
                <a:gd name="connsiteX0" fmla="*/ 0 w 39198"/>
                <a:gd name="connsiteY0" fmla="*/ 0 h 883331"/>
                <a:gd name="connsiteX1" fmla="*/ 4503 w 39198"/>
                <a:gd name="connsiteY1" fmla="*/ 883331 h 883331"/>
                <a:gd name="connsiteX0" fmla="*/ 0 w 52781"/>
                <a:gd name="connsiteY0" fmla="*/ 0 h 883331"/>
                <a:gd name="connsiteX1" fmla="*/ 4503 w 52781"/>
                <a:gd name="connsiteY1" fmla="*/ 883331 h 883331"/>
                <a:gd name="connsiteX0" fmla="*/ 0 w 51984"/>
                <a:gd name="connsiteY0" fmla="*/ 0 h 867835"/>
                <a:gd name="connsiteX1" fmla="*/ 2619 w 51984"/>
                <a:gd name="connsiteY1" fmla="*/ 867835 h 867835"/>
                <a:gd name="connsiteX0" fmla="*/ 0 w 51984"/>
                <a:gd name="connsiteY0" fmla="*/ 0 h 854922"/>
                <a:gd name="connsiteX1" fmla="*/ 2619 w 51984"/>
                <a:gd name="connsiteY1" fmla="*/ 854922 h 854922"/>
              </a:gdLst>
              <a:ahLst/>
              <a:cxnLst>
                <a:cxn ang="0">
                  <a:pos x="connsiteX0" y="connsiteY0"/>
                </a:cxn>
                <a:cxn ang="0">
                  <a:pos x="connsiteX1" y="connsiteY1"/>
                </a:cxn>
              </a:cxnLst>
              <a:rect l="l" t="t" r="r" b="b"/>
              <a:pathLst>
                <a:path w="51984" h="854922">
                  <a:moveTo>
                    <a:pt x="0" y="0"/>
                  </a:moveTo>
                  <a:cubicBezTo>
                    <a:pt x="84497" y="262975"/>
                    <a:pt x="51582" y="561467"/>
                    <a:pt x="2619" y="854922"/>
                  </a:cubicBezTo>
                </a:path>
              </a:pathLst>
            </a:custGeom>
            <a:ln w="127000" cap="rnd">
              <a:solidFill>
                <a:srgbClr val="FF0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68" name="Freeform: Shape 67">
              <a:extLst>
                <a:ext uri="{FF2B5EF4-FFF2-40B4-BE49-F238E27FC236}">
                  <a16:creationId xmlns:a16="http://schemas.microsoft.com/office/drawing/2014/main" id="{9E49BB00-BEC3-4EB0-84D0-55C4CCA2BD38}"/>
                </a:ext>
              </a:extLst>
            </p:cNvPr>
            <p:cNvSpPr/>
            <p:nvPr/>
          </p:nvSpPr>
          <p:spPr>
            <a:xfrm flipV="1">
              <a:off x="4649719" y="2915355"/>
              <a:ext cx="163720" cy="1505897"/>
            </a:xfrm>
            <a:custGeom>
              <a:avLst/>
              <a:gdLst>
                <a:gd name="connsiteX0" fmla="*/ 18288 w 18288"/>
                <a:gd name="connsiteY0" fmla="*/ 0 h 877824"/>
                <a:gd name="connsiteX1" fmla="*/ 0 w 18288"/>
                <a:gd name="connsiteY1" fmla="*/ 877824 h 877824"/>
                <a:gd name="connsiteX0" fmla="*/ 18288 w 18288"/>
                <a:gd name="connsiteY0" fmla="*/ 0 h 832104"/>
                <a:gd name="connsiteX1" fmla="*/ 0 w 18288"/>
                <a:gd name="connsiteY1" fmla="*/ 832104 h 832104"/>
                <a:gd name="connsiteX0" fmla="*/ 0 w 83312"/>
                <a:gd name="connsiteY0" fmla="*/ 0 h 801624"/>
                <a:gd name="connsiteX1" fmla="*/ 83312 w 83312"/>
                <a:gd name="connsiteY1" fmla="*/ 801624 h 801624"/>
                <a:gd name="connsiteX0" fmla="*/ 0 w 85496"/>
                <a:gd name="connsiteY0" fmla="*/ 0 h 801624"/>
                <a:gd name="connsiteX1" fmla="*/ 83312 w 85496"/>
                <a:gd name="connsiteY1" fmla="*/ 801624 h 801624"/>
                <a:gd name="connsiteX0" fmla="*/ 0 w 98345"/>
                <a:gd name="connsiteY0" fmla="*/ 0 h 801624"/>
                <a:gd name="connsiteX1" fmla="*/ 83312 w 98345"/>
                <a:gd name="connsiteY1" fmla="*/ 801624 h 801624"/>
                <a:gd name="connsiteX0" fmla="*/ 0 w 77259"/>
                <a:gd name="connsiteY0" fmla="*/ 0 h 817924"/>
                <a:gd name="connsiteX1" fmla="*/ 37605 w 77259"/>
                <a:gd name="connsiteY1" fmla="*/ 817924 h 817924"/>
                <a:gd name="connsiteX0" fmla="*/ 0 w 69643"/>
                <a:gd name="connsiteY0" fmla="*/ 0 h 815207"/>
                <a:gd name="connsiteX1" fmla="*/ 14751 w 69643"/>
                <a:gd name="connsiteY1" fmla="*/ 815207 h 815207"/>
                <a:gd name="connsiteX0" fmla="*/ 0 w 39559"/>
                <a:gd name="connsiteY0" fmla="*/ 0 h 815207"/>
                <a:gd name="connsiteX1" fmla="*/ 14751 w 39559"/>
                <a:gd name="connsiteY1" fmla="*/ 815207 h 815207"/>
                <a:gd name="connsiteX0" fmla="*/ 0 w 53699"/>
                <a:gd name="connsiteY0" fmla="*/ 0 h 815207"/>
                <a:gd name="connsiteX1" fmla="*/ 14751 w 53699"/>
                <a:gd name="connsiteY1" fmla="*/ 815207 h 815207"/>
                <a:gd name="connsiteX0" fmla="*/ 0 w 61378"/>
                <a:gd name="connsiteY0" fmla="*/ 0 h 815207"/>
                <a:gd name="connsiteX1" fmla="*/ 14751 w 61378"/>
                <a:gd name="connsiteY1" fmla="*/ 815207 h 815207"/>
              </a:gdLst>
              <a:ahLst/>
              <a:cxnLst>
                <a:cxn ang="0">
                  <a:pos x="connsiteX0" y="connsiteY0"/>
                </a:cxn>
                <a:cxn ang="0">
                  <a:pos x="connsiteX1" y="connsiteY1"/>
                </a:cxn>
              </a:cxnLst>
              <a:rect l="l" t="t" r="r" b="b"/>
              <a:pathLst>
                <a:path w="61378" h="815207">
                  <a:moveTo>
                    <a:pt x="0" y="0"/>
                  </a:moveTo>
                  <a:cubicBezTo>
                    <a:pt x="108426" y="302281"/>
                    <a:pt x="46663" y="561582"/>
                    <a:pt x="14751" y="815207"/>
                  </a:cubicBezTo>
                </a:path>
              </a:pathLst>
            </a:custGeom>
            <a:ln w="127000" cap="rnd">
              <a:solidFill>
                <a:srgbClr val="FF0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69" name="TextBox 68">
              <a:extLst>
                <a:ext uri="{FF2B5EF4-FFF2-40B4-BE49-F238E27FC236}">
                  <a16:creationId xmlns:a16="http://schemas.microsoft.com/office/drawing/2014/main" id="{9D652D33-5AFA-4CA5-964E-820E30F6651C}"/>
                </a:ext>
              </a:extLst>
            </p:cNvPr>
            <p:cNvSpPr txBox="1"/>
            <p:nvPr/>
          </p:nvSpPr>
          <p:spPr>
            <a:xfrm>
              <a:off x="3026811" y="2797251"/>
              <a:ext cx="770027"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T-cell</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cxnSp>
          <p:nvCxnSpPr>
            <p:cNvPr id="70" name="Straight Connector 69">
              <a:extLst>
                <a:ext uri="{FF2B5EF4-FFF2-40B4-BE49-F238E27FC236}">
                  <a16:creationId xmlns:a16="http://schemas.microsoft.com/office/drawing/2014/main" id="{FDB69D5C-77F5-4465-A7CC-D0AC8944E285}"/>
                </a:ext>
              </a:extLst>
            </p:cNvPr>
            <p:cNvCxnSpPr>
              <a:cxnSpLocks/>
            </p:cNvCxnSpPr>
            <p:nvPr/>
          </p:nvCxnSpPr>
          <p:spPr>
            <a:xfrm flipH="1" flipV="1">
              <a:off x="509015" y="4500121"/>
              <a:ext cx="5828665" cy="0"/>
            </a:xfrm>
            <a:prstGeom prst="lin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1" name="TextBox 70">
              <a:extLst>
                <a:ext uri="{FF2B5EF4-FFF2-40B4-BE49-F238E27FC236}">
                  <a16:creationId xmlns:a16="http://schemas.microsoft.com/office/drawing/2014/main" id="{62727E04-90EA-48CB-A437-F18B2A5859AB}"/>
                </a:ext>
              </a:extLst>
            </p:cNvPr>
            <p:cNvSpPr txBox="1"/>
            <p:nvPr/>
          </p:nvSpPr>
          <p:spPr>
            <a:xfrm>
              <a:off x="1071145" y="4256243"/>
              <a:ext cx="574731" cy="230832"/>
            </a:xfrm>
            <a:prstGeom prst="rect">
              <a:avLst/>
            </a:prstGeom>
            <a:noFill/>
          </p:spPr>
          <p:txBody>
            <a:bodyPr wrap="square" rtlCol="1">
              <a:spAutoFit/>
            </a:bodyPr>
            <a:lstStyle/>
            <a:p>
              <a:pPr algn="ctr"/>
              <a:r>
                <a:rPr lang="en-US" sz="900" dirty="0" err="1">
                  <a:solidFill>
                    <a:schemeClr val="tx1">
                      <a:lumMod val="75000"/>
                      <a:lumOff val="25000"/>
                    </a:schemeClr>
                  </a:solidFill>
                  <a:latin typeface="Helvetica" panose="020B0604020202020204" pitchFamily="34" charset="0"/>
                  <a:cs typeface="Helvetica" panose="020B0604020202020204" pitchFamily="34" charset="0"/>
                </a:rPr>
                <a:t>pMHC</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2" name="TextBox 71">
              <a:extLst>
                <a:ext uri="{FF2B5EF4-FFF2-40B4-BE49-F238E27FC236}">
                  <a16:creationId xmlns:a16="http://schemas.microsoft.com/office/drawing/2014/main" id="{9A2D875C-21B9-438C-86AA-BC24CC5563E7}"/>
                </a:ext>
              </a:extLst>
            </p:cNvPr>
            <p:cNvSpPr txBox="1"/>
            <p:nvPr/>
          </p:nvSpPr>
          <p:spPr>
            <a:xfrm>
              <a:off x="5543427" y="3476744"/>
              <a:ext cx="548138" cy="230832"/>
            </a:xfrm>
            <a:prstGeom prst="rect">
              <a:avLst/>
            </a:prstGeom>
            <a:noFill/>
          </p:spPr>
          <p:txBody>
            <a:bodyPr wrap="square" rtlCol="1">
              <a:spAutoFit/>
            </a:bodyPr>
            <a:lstStyle/>
            <a:p>
              <a:pPr algn="ctr"/>
              <a:r>
                <a:rPr lang="en-US" sz="900" dirty="0">
                  <a:solidFill>
                    <a:schemeClr val="tx1">
                      <a:lumMod val="75000"/>
                      <a:lumOff val="25000"/>
                    </a:schemeClr>
                  </a:solidFill>
                  <a:latin typeface="Helvetica" panose="020B0604020202020204" pitchFamily="34" charset="0"/>
                  <a:cs typeface="Helvetica" panose="020B0604020202020204" pitchFamily="34" charset="0"/>
                </a:rPr>
                <a:t>CD45</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3" name="TextBox 72">
              <a:extLst>
                <a:ext uri="{FF2B5EF4-FFF2-40B4-BE49-F238E27FC236}">
                  <a16:creationId xmlns:a16="http://schemas.microsoft.com/office/drawing/2014/main" id="{3CB8CADB-5062-4E60-961B-8F225B775271}"/>
                </a:ext>
              </a:extLst>
            </p:cNvPr>
            <p:cNvSpPr txBox="1"/>
            <p:nvPr/>
          </p:nvSpPr>
          <p:spPr>
            <a:xfrm>
              <a:off x="1084259" y="4045796"/>
              <a:ext cx="548501"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TCR</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74" name="TextBox 73">
              <a:extLst>
                <a:ext uri="{FF2B5EF4-FFF2-40B4-BE49-F238E27FC236}">
                  <a16:creationId xmlns:a16="http://schemas.microsoft.com/office/drawing/2014/main" id="{87B49828-63A1-4684-8892-95003AE1EA70}"/>
                </a:ext>
              </a:extLst>
            </p:cNvPr>
            <p:cNvSpPr txBox="1"/>
            <p:nvPr/>
          </p:nvSpPr>
          <p:spPr>
            <a:xfrm>
              <a:off x="2837193" y="2422222"/>
              <a:ext cx="1189299" cy="230832"/>
            </a:xfrm>
            <a:prstGeom prst="rect">
              <a:avLst/>
            </a:prstGeom>
            <a:noFill/>
          </p:spPr>
          <p:txBody>
            <a:bodyPr wrap="square" rtlCol="1">
              <a:spAutoFit/>
            </a:bodyPr>
            <a:lstStyle/>
            <a:p>
              <a:pPr algn="ctr" rtl="0"/>
              <a:r>
                <a:rPr lang="en-US" sz="900" dirty="0">
                  <a:solidFill>
                    <a:schemeClr val="tx1">
                      <a:lumMod val="75000"/>
                      <a:lumOff val="25000"/>
                    </a:schemeClr>
                  </a:solidFill>
                  <a:latin typeface="Helvetica" panose="020B0604020202020204" pitchFamily="34" charset="0"/>
                  <a:cs typeface="Helvetica" panose="020B0604020202020204" pitchFamily="34" charset="0"/>
                </a:rPr>
                <a:t>Physical model</a:t>
              </a:r>
              <a:endParaRPr lang="he-IL" sz="900" dirty="0">
                <a:solidFill>
                  <a:schemeClr val="tx1">
                    <a:lumMod val="75000"/>
                    <a:lumOff val="25000"/>
                  </a:schemeClr>
                </a:solidFill>
                <a:latin typeface="Helvetica" panose="020B0604020202020204" pitchFamily="34" charset="0"/>
                <a:cs typeface="Helvetica" panose="020B0604020202020204" pitchFamily="34" charset="0"/>
              </a:endParaRPr>
            </a:p>
          </p:txBody>
        </p:sp>
        <p:grpSp>
          <p:nvGrpSpPr>
            <p:cNvPr id="75" name="Group 74">
              <a:extLst>
                <a:ext uri="{FF2B5EF4-FFF2-40B4-BE49-F238E27FC236}">
                  <a16:creationId xmlns:a16="http://schemas.microsoft.com/office/drawing/2014/main" id="{CDD465CA-0760-49DD-A029-C6F9F2A883C5}"/>
                </a:ext>
              </a:extLst>
            </p:cNvPr>
            <p:cNvGrpSpPr/>
            <p:nvPr/>
          </p:nvGrpSpPr>
          <p:grpSpPr>
            <a:xfrm>
              <a:off x="455116" y="2438228"/>
              <a:ext cx="5931921" cy="1618838"/>
              <a:chOff x="455116" y="2663426"/>
              <a:chExt cx="5931921" cy="1393644"/>
            </a:xfrm>
          </p:grpSpPr>
          <p:cxnSp>
            <p:nvCxnSpPr>
              <p:cNvPr id="77" name="Straight Connector 76">
                <a:extLst>
                  <a:ext uri="{FF2B5EF4-FFF2-40B4-BE49-F238E27FC236}">
                    <a16:creationId xmlns:a16="http://schemas.microsoft.com/office/drawing/2014/main" id="{B6AC441A-2DC1-4474-9D1C-D6C562D89B5A}"/>
                  </a:ext>
                </a:extLst>
              </p:cNvPr>
              <p:cNvCxnSpPr>
                <a:cxnSpLocks/>
              </p:cNvCxnSpPr>
              <p:nvPr/>
            </p:nvCxnSpPr>
            <p:spPr>
              <a:xfrm flipH="1">
                <a:off x="6207037" y="2691773"/>
                <a:ext cx="180000" cy="0"/>
              </a:xfrm>
              <a:prstGeom prst="lin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73B04052-4F67-4FA1-B629-24EA0B5DA55F}"/>
                  </a:ext>
                </a:extLst>
              </p:cNvPr>
              <p:cNvCxnSpPr>
                <a:cxnSpLocks/>
              </p:cNvCxnSpPr>
              <p:nvPr/>
            </p:nvCxnSpPr>
            <p:spPr>
              <a:xfrm flipH="1">
                <a:off x="6027037" y="2663426"/>
                <a:ext cx="180000" cy="0"/>
              </a:xfrm>
              <a:prstGeom prst="lin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a:extLst>
                  <a:ext uri="{FF2B5EF4-FFF2-40B4-BE49-F238E27FC236}">
                    <a16:creationId xmlns:a16="http://schemas.microsoft.com/office/drawing/2014/main" id="{F8882159-223A-431F-9751-16032DFDE0A4}"/>
                  </a:ext>
                </a:extLst>
              </p:cNvPr>
              <p:cNvCxnSpPr>
                <a:cxnSpLocks/>
              </p:cNvCxnSpPr>
              <p:nvPr/>
            </p:nvCxnSpPr>
            <p:spPr>
              <a:xfrm flipH="1">
                <a:off x="5852040" y="2750065"/>
                <a:ext cx="180000" cy="0"/>
              </a:xfrm>
              <a:prstGeom prst="lin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2E5769ED-7F52-42BD-94C0-DD7568F5B1C4}"/>
                  </a:ext>
                </a:extLst>
              </p:cNvPr>
              <p:cNvCxnSpPr>
                <a:cxnSpLocks/>
              </p:cNvCxnSpPr>
              <p:nvPr/>
            </p:nvCxnSpPr>
            <p:spPr>
              <a:xfrm flipH="1">
                <a:off x="5672040" y="2806309"/>
                <a:ext cx="180000" cy="0"/>
              </a:xfrm>
              <a:prstGeom prst="lin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2CDC3796-A3B6-4876-8067-A0CB8B3BBF9E}"/>
                  </a:ext>
                </a:extLst>
              </p:cNvPr>
              <p:cNvCxnSpPr>
                <a:cxnSpLocks/>
              </p:cNvCxnSpPr>
              <p:nvPr/>
            </p:nvCxnSpPr>
            <p:spPr>
              <a:xfrm flipH="1">
                <a:off x="5485552" y="2875176"/>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Connector 81">
                <a:extLst>
                  <a:ext uri="{FF2B5EF4-FFF2-40B4-BE49-F238E27FC236}">
                    <a16:creationId xmlns:a16="http://schemas.microsoft.com/office/drawing/2014/main" id="{DD101760-424F-4C12-9921-A473D20C46FB}"/>
                  </a:ext>
                </a:extLst>
              </p:cNvPr>
              <p:cNvCxnSpPr>
                <a:cxnSpLocks/>
              </p:cNvCxnSpPr>
              <p:nvPr/>
            </p:nvCxnSpPr>
            <p:spPr>
              <a:xfrm flipH="1">
                <a:off x="5305552" y="2848177"/>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4F748689-C041-4771-A4F3-CF7CFC639B1D}"/>
                  </a:ext>
                </a:extLst>
              </p:cNvPr>
              <p:cNvCxnSpPr>
                <a:cxnSpLocks/>
              </p:cNvCxnSpPr>
              <p:nvPr/>
            </p:nvCxnSpPr>
            <p:spPr>
              <a:xfrm flipH="1">
                <a:off x="5148504" y="2930956"/>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a:extLst>
                  <a:ext uri="{FF2B5EF4-FFF2-40B4-BE49-F238E27FC236}">
                    <a16:creationId xmlns:a16="http://schemas.microsoft.com/office/drawing/2014/main" id="{ED8ECA81-2144-4B4B-8EA1-C2AB879CFCB7}"/>
                  </a:ext>
                </a:extLst>
              </p:cNvPr>
              <p:cNvCxnSpPr>
                <a:cxnSpLocks/>
              </p:cNvCxnSpPr>
              <p:nvPr/>
            </p:nvCxnSpPr>
            <p:spPr>
              <a:xfrm flipH="1">
                <a:off x="4968504" y="3001386"/>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4EE5CFF2-9621-4060-8E11-CABB51D9C3EE}"/>
                  </a:ext>
                </a:extLst>
              </p:cNvPr>
              <p:cNvCxnSpPr>
                <a:cxnSpLocks/>
              </p:cNvCxnSpPr>
              <p:nvPr/>
            </p:nvCxnSpPr>
            <p:spPr>
              <a:xfrm flipH="1">
                <a:off x="4788504" y="3055281"/>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CBDA8F5A-8430-40F8-8745-5EDC668B6AC1}"/>
                  </a:ext>
                </a:extLst>
              </p:cNvPr>
              <p:cNvCxnSpPr>
                <a:cxnSpLocks/>
              </p:cNvCxnSpPr>
              <p:nvPr/>
            </p:nvCxnSpPr>
            <p:spPr>
              <a:xfrm flipH="1">
                <a:off x="4608504" y="3011198"/>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Connector 86">
                <a:extLst>
                  <a:ext uri="{FF2B5EF4-FFF2-40B4-BE49-F238E27FC236}">
                    <a16:creationId xmlns:a16="http://schemas.microsoft.com/office/drawing/2014/main" id="{484688E7-EE9D-4950-94E1-52665132A8A7}"/>
                  </a:ext>
                </a:extLst>
              </p:cNvPr>
              <p:cNvCxnSpPr>
                <a:cxnSpLocks/>
              </p:cNvCxnSpPr>
              <p:nvPr/>
            </p:nvCxnSpPr>
            <p:spPr>
              <a:xfrm flipH="1">
                <a:off x="4428504" y="3120253"/>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a:extLst>
                  <a:ext uri="{FF2B5EF4-FFF2-40B4-BE49-F238E27FC236}">
                    <a16:creationId xmlns:a16="http://schemas.microsoft.com/office/drawing/2014/main" id="{25B38810-6B0C-4C1C-93DC-D0263528787A}"/>
                  </a:ext>
                </a:extLst>
              </p:cNvPr>
              <p:cNvCxnSpPr>
                <a:cxnSpLocks/>
              </p:cNvCxnSpPr>
              <p:nvPr/>
            </p:nvCxnSpPr>
            <p:spPr>
              <a:xfrm flipH="1">
                <a:off x="4245474" y="3228635"/>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a:extLst>
                  <a:ext uri="{FF2B5EF4-FFF2-40B4-BE49-F238E27FC236}">
                    <a16:creationId xmlns:a16="http://schemas.microsoft.com/office/drawing/2014/main" id="{9E168CFF-7A92-4112-B20A-7D3A4F5C0FE7}"/>
                  </a:ext>
                </a:extLst>
              </p:cNvPr>
              <p:cNvCxnSpPr>
                <a:cxnSpLocks/>
              </p:cNvCxnSpPr>
              <p:nvPr/>
            </p:nvCxnSpPr>
            <p:spPr>
              <a:xfrm flipH="1">
                <a:off x="4059923" y="3303133"/>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ADA3EF24-9D1B-446F-ACF6-294624EF2DEC}"/>
                  </a:ext>
                </a:extLst>
              </p:cNvPr>
              <p:cNvCxnSpPr>
                <a:cxnSpLocks/>
              </p:cNvCxnSpPr>
              <p:nvPr/>
            </p:nvCxnSpPr>
            <p:spPr>
              <a:xfrm flipH="1">
                <a:off x="3879923" y="3369850"/>
                <a:ext cx="180000" cy="0"/>
              </a:xfrm>
              <a:prstGeom prst="lin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5AF757BD-B161-4DAF-B6B6-71C02CDCEC77}"/>
                  </a:ext>
                </a:extLst>
              </p:cNvPr>
              <p:cNvCxnSpPr>
                <a:cxnSpLocks/>
              </p:cNvCxnSpPr>
              <p:nvPr/>
            </p:nvCxnSpPr>
            <p:spPr>
              <a:xfrm flipH="1">
                <a:off x="3699923" y="3436542"/>
                <a:ext cx="180000" cy="0"/>
              </a:xfrm>
              <a:prstGeom prst="line">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a:extLst>
                  <a:ext uri="{FF2B5EF4-FFF2-40B4-BE49-F238E27FC236}">
                    <a16:creationId xmlns:a16="http://schemas.microsoft.com/office/drawing/2014/main" id="{29BA0A3C-189C-4225-B7EF-FCF08EBDEC0E}"/>
                  </a:ext>
                </a:extLst>
              </p:cNvPr>
              <p:cNvCxnSpPr>
                <a:cxnSpLocks/>
              </p:cNvCxnSpPr>
              <p:nvPr/>
            </p:nvCxnSpPr>
            <p:spPr>
              <a:xfrm flipH="1">
                <a:off x="3519923" y="3496966"/>
                <a:ext cx="180000" cy="0"/>
              </a:xfrm>
              <a:prstGeom prst="line">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56A92206-EE1A-435F-8535-49D78DBB8472}"/>
                  </a:ext>
                </a:extLst>
              </p:cNvPr>
              <p:cNvCxnSpPr>
                <a:cxnSpLocks/>
              </p:cNvCxnSpPr>
              <p:nvPr/>
            </p:nvCxnSpPr>
            <p:spPr>
              <a:xfrm flipH="1">
                <a:off x="3339923" y="3537577"/>
                <a:ext cx="180000" cy="0"/>
              </a:xfrm>
              <a:prstGeom prst="line">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96344979-1B50-4218-840C-6C8B5442708F}"/>
                  </a:ext>
                </a:extLst>
              </p:cNvPr>
              <p:cNvCxnSpPr>
                <a:cxnSpLocks/>
              </p:cNvCxnSpPr>
              <p:nvPr/>
            </p:nvCxnSpPr>
            <p:spPr>
              <a:xfrm flipH="1">
                <a:off x="3156385" y="3612382"/>
                <a:ext cx="180000" cy="0"/>
              </a:xfrm>
              <a:prstGeom prst="line">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9669549A-2979-466A-89B9-C07DA3032781}"/>
                  </a:ext>
                </a:extLst>
              </p:cNvPr>
              <p:cNvCxnSpPr>
                <a:cxnSpLocks/>
              </p:cNvCxnSpPr>
              <p:nvPr/>
            </p:nvCxnSpPr>
            <p:spPr>
              <a:xfrm flipH="1">
                <a:off x="2973865" y="3685184"/>
                <a:ext cx="180000" cy="0"/>
              </a:xfrm>
              <a:prstGeom prst="lin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A8EFAE78-0582-4BE9-B6E7-CBA10F5BCEE2}"/>
                  </a:ext>
                </a:extLst>
              </p:cNvPr>
              <p:cNvCxnSpPr>
                <a:cxnSpLocks/>
              </p:cNvCxnSpPr>
              <p:nvPr/>
            </p:nvCxnSpPr>
            <p:spPr>
              <a:xfrm flipH="1">
                <a:off x="2787673" y="3745560"/>
                <a:ext cx="180000" cy="0"/>
              </a:xfrm>
              <a:prstGeom prst="lin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D79B4D58-829E-4DB5-B5C3-2D804E195BAF}"/>
                  </a:ext>
                </a:extLst>
              </p:cNvPr>
              <p:cNvCxnSpPr>
                <a:cxnSpLocks/>
              </p:cNvCxnSpPr>
              <p:nvPr/>
            </p:nvCxnSpPr>
            <p:spPr>
              <a:xfrm flipH="1">
                <a:off x="2607673" y="3822445"/>
                <a:ext cx="180000" cy="0"/>
              </a:xfrm>
              <a:prstGeom prst="lin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a:extLst>
                  <a:ext uri="{FF2B5EF4-FFF2-40B4-BE49-F238E27FC236}">
                    <a16:creationId xmlns:a16="http://schemas.microsoft.com/office/drawing/2014/main" id="{F689CAE0-2FAA-4333-931A-2189A9C9C452}"/>
                  </a:ext>
                </a:extLst>
              </p:cNvPr>
              <p:cNvCxnSpPr>
                <a:cxnSpLocks/>
              </p:cNvCxnSpPr>
              <p:nvPr/>
            </p:nvCxnSpPr>
            <p:spPr>
              <a:xfrm flipH="1">
                <a:off x="2427673" y="3805516"/>
                <a:ext cx="180000" cy="0"/>
              </a:xfrm>
              <a:prstGeom prst="lin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Connector 98">
                <a:extLst>
                  <a:ext uri="{FF2B5EF4-FFF2-40B4-BE49-F238E27FC236}">
                    <a16:creationId xmlns:a16="http://schemas.microsoft.com/office/drawing/2014/main" id="{7367D6B0-0690-40B8-8A8A-D06E71DAA62F}"/>
                  </a:ext>
                </a:extLst>
              </p:cNvPr>
              <p:cNvCxnSpPr>
                <a:cxnSpLocks/>
              </p:cNvCxnSpPr>
              <p:nvPr/>
            </p:nvCxnSpPr>
            <p:spPr>
              <a:xfrm flipH="1">
                <a:off x="2247673" y="3853788"/>
                <a:ext cx="180000" cy="0"/>
              </a:xfrm>
              <a:prstGeom prst="lin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a:extLst>
                  <a:ext uri="{FF2B5EF4-FFF2-40B4-BE49-F238E27FC236}">
                    <a16:creationId xmlns:a16="http://schemas.microsoft.com/office/drawing/2014/main" id="{1265A517-E852-4E0B-B78B-F520553A8E19}"/>
                  </a:ext>
                </a:extLst>
              </p:cNvPr>
              <p:cNvCxnSpPr>
                <a:cxnSpLocks/>
              </p:cNvCxnSpPr>
              <p:nvPr/>
            </p:nvCxnSpPr>
            <p:spPr>
              <a:xfrm flipH="1">
                <a:off x="2067673" y="3909019"/>
                <a:ext cx="180000" cy="0"/>
              </a:xfrm>
              <a:prstGeom prst="lin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a:extLst>
                  <a:ext uri="{FF2B5EF4-FFF2-40B4-BE49-F238E27FC236}">
                    <a16:creationId xmlns:a16="http://schemas.microsoft.com/office/drawing/2014/main" id="{0C700957-0683-49EF-B471-581C0F642A88}"/>
                  </a:ext>
                </a:extLst>
              </p:cNvPr>
              <p:cNvCxnSpPr>
                <a:cxnSpLocks/>
              </p:cNvCxnSpPr>
              <p:nvPr/>
            </p:nvCxnSpPr>
            <p:spPr>
              <a:xfrm flipH="1">
                <a:off x="1887673" y="3923757"/>
                <a:ext cx="180000" cy="0"/>
              </a:xfrm>
              <a:prstGeom prst="lin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a:extLst>
                  <a:ext uri="{FF2B5EF4-FFF2-40B4-BE49-F238E27FC236}">
                    <a16:creationId xmlns:a16="http://schemas.microsoft.com/office/drawing/2014/main" id="{53588A4E-EC78-4C16-8796-99DAD8699994}"/>
                  </a:ext>
                </a:extLst>
              </p:cNvPr>
              <p:cNvCxnSpPr>
                <a:cxnSpLocks/>
              </p:cNvCxnSpPr>
              <p:nvPr/>
            </p:nvCxnSpPr>
            <p:spPr>
              <a:xfrm flipH="1">
                <a:off x="1707673" y="3956768"/>
                <a:ext cx="180000" cy="0"/>
              </a:xfrm>
              <a:prstGeom prst="lin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5D1F58E0-D5AC-4256-9ADA-B55670617235}"/>
                  </a:ext>
                </a:extLst>
              </p:cNvPr>
              <p:cNvCxnSpPr>
                <a:cxnSpLocks/>
              </p:cNvCxnSpPr>
              <p:nvPr/>
            </p:nvCxnSpPr>
            <p:spPr>
              <a:xfrm flipH="1">
                <a:off x="1531839" y="3995520"/>
                <a:ext cx="180000" cy="0"/>
              </a:xfrm>
              <a:prstGeom prst="lin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a:extLst>
                  <a:ext uri="{FF2B5EF4-FFF2-40B4-BE49-F238E27FC236}">
                    <a16:creationId xmlns:a16="http://schemas.microsoft.com/office/drawing/2014/main" id="{7D2B3BC1-1836-4658-A833-86DF7C3707D7}"/>
                  </a:ext>
                </a:extLst>
              </p:cNvPr>
              <p:cNvCxnSpPr>
                <a:cxnSpLocks/>
              </p:cNvCxnSpPr>
              <p:nvPr/>
            </p:nvCxnSpPr>
            <p:spPr>
              <a:xfrm flipH="1">
                <a:off x="1351839" y="4003231"/>
                <a:ext cx="180000" cy="0"/>
              </a:xfrm>
              <a:prstGeom prst="lin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a:extLst>
                  <a:ext uri="{FF2B5EF4-FFF2-40B4-BE49-F238E27FC236}">
                    <a16:creationId xmlns:a16="http://schemas.microsoft.com/office/drawing/2014/main" id="{3846119C-FB8C-46AD-AD83-D6D6AC1B306E}"/>
                  </a:ext>
                </a:extLst>
              </p:cNvPr>
              <p:cNvCxnSpPr>
                <a:cxnSpLocks/>
              </p:cNvCxnSpPr>
              <p:nvPr/>
            </p:nvCxnSpPr>
            <p:spPr>
              <a:xfrm flipH="1">
                <a:off x="1173922" y="4025865"/>
                <a:ext cx="180000" cy="0"/>
              </a:xfrm>
              <a:prstGeom prst="lin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a:extLst>
                  <a:ext uri="{FF2B5EF4-FFF2-40B4-BE49-F238E27FC236}">
                    <a16:creationId xmlns:a16="http://schemas.microsoft.com/office/drawing/2014/main" id="{19CDC994-F78A-4FA1-A537-4B1E73812C9E}"/>
                  </a:ext>
                </a:extLst>
              </p:cNvPr>
              <p:cNvCxnSpPr>
                <a:cxnSpLocks/>
              </p:cNvCxnSpPr>
              <p:nvPr/>
            </p:nvCxnSpPr>
            <p:spPr>
              <a:xfrm flipH="1">
                <a:off x="993416" y="4045796"/>
                <a:ext cx="180000" cy="0"/>
              </a:xfrm>
              <a:prstGeom prst="lin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a:extLst>
                  <a:ext uri="{FF2B5EF4-FFF2-40B4-BE49-F238E27FC236}">
                    <a16:creationId xmlns:a16="http://schemas.microsoft.com/office/drawing/2014/main" id="{E56041B0-6EFB-4F36-B020-17598312F3A1}"/>
                  </a:ext>
                </a:extLst>
              </p:cNvPr>
              <p:cNvCxnSpPr>
                <a:cxnSpLocks/>
              </p:cNvCxnSpPr>
              <p:nvPr/>
            </p:nvCxnSpPr>
            <p:spPr>
              <a:xfrm flipH="1">
                <a:off x="813416" y="4045796"/>
                <a:ext cx="180000" cy="0"/>
              </a:xfrm>
              <a:prstGeom prst="lin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a:extLst>
                  <a:ext uri="{FF2B5EF4-FFF2-40B4-BE49-F238E27FC236}">
                    <a16:creationId xmlns:a16="http://schemas.microsoft.com/office/drawing/2014/main" id="{B11D1908-E245-4022-A3A5-CDC359FC60EF}"/>
                  </a:ext>
                </a:extLst>
              </p:cNvPr>
              <p:cNvCxnSpPr>
                <a:cxnSpLocks/>
              </p:cNvCxnSpPr>
              <p:nvPr/>
            </p:nvCxnSpPr>
            <p:spPr>
              <a:xfrm flipH="1">
                <a:off x="634873" y="4057070"/>
                <a:ext cx="180000" cy="0"/>
              </a:xfrm>
              <a:prstGeom prst="lin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a:extLst>
                  <a:ext uri="{FF2B5EF4-FFF2-40B4-BE49-F238E27FC236}">
                    <a16:creationId xmlns:a16="http://schemas.microsoft.com/office/drawing/2014/main" id="{99F6980F-5AC9-450F-A835-F9D17F4436FD}"/>
                  </a:ext>
                </a:extLst>
              </p:cNvPr>
              <p:cNvCxnSpPr>
                <a:cxnSpLocks/>
              </p:cNvCxnSpPr>
              <p:nvPr/>
            </p:nvCxnSpPr>
            <p:spPr>
              <a:xfrm flipH="1">
                <a:off x="455116" y="4045796"/>
                <a:ext cx="180000" cy="0"/>
              </a:xfrm>
              <a:prstGeom prst="lin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76" name="Straight Arrow Connector 75">
              <a:extLst>
                <a:ext uri="{FF2B5EF4-FFF2-40B4-BE49-F238E27FC236}">
                  <a16:creationId xmlns:a16="http://schemas.microsoft.com/office/drawing/2014/main" id="{35ACD5D2-EE4D-44CF-8671-90F949A2EEBD}"/>
                </a:ext>
              </a:extLst>
            </p:cNvPr>
            <p:cNvCxnSpPr>
              <a:cxnSpLocks/>
            </p:cNvCxnSpPr>
            <p:nvPr/>
          </p:nvCxnSpPr>
          <p:spPr>
            <a:xfrm flipV="1">
              <a:off x="3405024" y="3468393"/>
              <a:ext cx="0" cy="1019389"/>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FD2FFF59-A753-4C4C-AAC2-40188F8EA617}"/>
              </a:ext>
            </a:extLst>
          </p:cNvPr>
          <p:cNvSpPr txBox="1"/>
          <p:nvPr/>
        </p:nvSpPr>
        <p:spPr>
          <a:xfrm>
            <a:off x="518936" y="2752347"/>
            <a:ext cx="287258" cy="261610"/>
          </a:xfrm>
          <a:prstGeom prst="rect">
            <a:avLst/>
          </a:prstGeom>
          <a:noFill/>
        </p:spPr>
        <p:txBody>
          <a:bodyPr wrap="none" rtlCol="1">
            <a:spAutoFit/>
          </a:bodyPr>
          <a:lstStyle/>
          <a:p>
            <a:r>
              <a:rPr lang="en-US" sz="1100" b="1" dirty="0">
                <a:solidFill>
                  <a:schemeClr val="tx1">
                    <a:lumMod val="75000"/>
                    <a:lumOff val="25000"/>
                  </a:schemeClr>
                </a:solidFill>
                <a:latin typeface="Helvetica" panose="020B0604020202020204" pitchFamily="34" charset="0"/>
                <a:cs typeface="Helvetica" panose="020B0604020202020204" pitchFamily="34" charset="0"/>
              </a:rPr>
              <a:t>A</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15" name="TextBox 114">
            <a:extLst>
              <a:ext uri="{FF2B5EF4-FFF2-40B4-BE49-F238E27FC236}">
                <a16:creationId xmlns:a16="http://schemas.microsoft.com/office/drawing/2014/main" id="{05A5C8B5-0321-4C63-868F-3C5E7CDC4724}"/>
              </a:ext>
            </a:extLst>
          </p:cNvPr>
          <p:cNvSpPr txBox="1"/>
          <p:nvPr/>
        </p:nvSpPr>
        <p:spPr>
          <a:xfrm>
            <a:off x="2551352" y="5362456"/>
            <a:ext cx="287258" cy="261610"/>
          </a:xfrm>
          <a:prstGeom prst="rect">
            <a:avLst/>
          </a:prstGeom>
          <a:noFill/>
        </p:spPr>
        <p:txBody>
          <a:bodyPr wrap="none" rtlCol="1">
            <a:spAutoFit/>
          </a:bodyPr>
          <a:lstStyle>
            <a:defPPr>
              <a:defRPr lang="en-US"/>
            </a:defPPr>
            <a:lvl1pPr>
              <a:defRPr sz="1400" b="1">
                <a:latin typeface="Helvetica" panose="020B0604020202020204" pitchFamily="34" charset="0"/>
                <a:cs typeface="Helvetica" panose="020B0604020202020204" pitchFamily="34" charset="0"/>
              </a:defRPr>
            </a:lvl1pPr>
          </a:lstStyle>
          <a:p>
            <a:r>
              <a:rPr lang="en-US" sz="1100" dirty="0">
                <a:solidFill>
                  <a:schemeClr val="tx1">
                    <a:lumMod val="75000"/>
                    <a:lumOff val="25000"/>
                  </a:schemeClr>
                </a:solidFill>
              </a:rPr>
              <a:t>C</a:t>
            </a:r>
            <a:endParaRPr lang="he-IL" sz="1100" dirty="0">
              <a:solidFill>
                <a:schemeClr val="tx1">
                  <a:lumMod val="75000"/>
                  <a:lumOff val="25000"/>
                </a:schemeClr>
              </a:solidFill>
            </a:endParaRPr>
          </a:p>
        </p:txBody>
      </p:sp>
      <p:sp>
        <p:nvSpPr>
          <p:cNvPr id="116" name="TextBox 115">
            <a:extLst>
              <a:ext uri="{FF2B5EF4-FFF2-40B4-BE49-F238E27FC236}">
                <a16:creationId xmlns:a16="http://schemas.microsoft.com/office/drawing/2014/main" id="{A76F9426-F19C-4910-AFE5-ED5424FF6CD0}"/>
              </a:ext>
            </a:extLst>
          </p:cNvPr>
          <p:cNvSpPr txBox="1"/>
          <p:nvPr/>
        </p:nvSpPr>
        <p:spPr>
          <a:xfrm>
            <a:off x="4595521" y="5362456"/>
            <a:ext cx="287258" cy="261610"/>
          </a:xfrm>
          <a:prstGeom prst="rect">
            <a:avLst/>
          </a:prstGeom>
          <a:noFill/>
        </p:spPr>
        <p:txBody>
          <a:bodyPr wrap="none" rtlCol="1">
            <a:spAutoFit/>
          </a:bodyPr>
          <a:lstStyle/>
          <a:p>
            <a:r>
              <a:rPr lang="en-US" sz="1100" b="1" dirty="0">
                <a:solidFill>
                  <a:schemeClr val="tx1">
                    <a:lumMod val="75000"/>
                    <a:lumOff val="25000"/>
                  </a:schemeClr>
                </a:solidFill>
                <a:latin typeface="Helvetica" panose="020B0604020202020204" pitchFamily="34" charset="0"/>
                <a:cs typeface="Helvetica" panose="020B0604020202020204" pitchFamily="34" charset="0"/>
              </a:rPr>
              <a:t>D</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17" name="TextBox 116">
            <a:extLst>
              <a:ext uri="{FF2B5EF4-FFF2-40B4-BE49-F238E27FC236}">
                <a16:creationId xmlns:a16="http://schemas.microsoft.com/office/drawing/2014/main" id="{8A84C6DA-8CAD-4ADA-A085-4075D524CD5A}"/>
              </a:ext>
            </a:extLst>
          </p:cNvPr>
          <p:cNvSpPr txBox="1"/>
          <p:nvPr/>
        </p:nvSpPr>
        <p:spPr>
          <a:xfrm>
            <a:off x="518936" y="5362456"/>
            <a:ext cx="287258" cy="261610"/>
          </a:xfrm>
          <a:prstGeom prst="rect">
            <a:avLst/>
          </a:prstGeom>
          <a:noFill/>
        </p:spPr>
        <p:txBody>
          <a:bodyPr wrap="none" rtlCol="1">
            <a:spAutoFit/>
          </a:bodyPr>
          <a:lstStyle/>
          <a:p>
            <a:r>
              <a:rPr lang="en-US" sz="1100" b="1" dirty="0">
                <a:solidFill>
                  <a:schemeClr val="tx1">
                    <a:lumMod val="75000"/>
                    <a:lumOff val="25000"/>
                  </a:schemeClr>
                </a:solidFill>
                <a:latin typeface="Helvetica" panose="020B0604020202020204" pitchFamily="34" charset="0"/>
                <a:cs typeface="Helvetica" panose="020B0604020202020204" pitchFamily="34" charset="0"/>
              </a:rPr>
              <a:t>B</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0474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1731D4-F9E8-4EE4-AB06-347241C0A043}"/>
              </a:ext>
            </a:extLst>
          </p:cNvPr>
          <p:cNvGrpSpPr/>
          <p:nvPr/>
        </p:nvGrpSpPr>
        <p:grpSpPr>
          <a:xfrm>
            <a:off x="3670922" y="4835841"/>
            <a:ext cx="1157999" cy="996092"/>
            <a:chOff x="2324341" y="1794186"/>
            <a:chExt cx="1157999" cy="996092"/>
          </a:xfrm>
        </p:grpSpPr>
        <p:grpSp>
          <p:nvGrpSpPr>
            <p:cNvPr id="3" name="Group 2">
              <a:extLst>
                <a:ext uri="{FF2B5EF4-FFF2-40B4-BE49-F238E27FC236}">
                  <a16:creationId xmlns:a16="http://schemas.microsoft.com/office/drawing/2014/main" id="{B1FB494C-0F1B-40CC-92B8-89524E9B2C34}"/>
                </a:ext>
              </a:extLst>
            </p:cNvPr>
            <p:cNvGrpSpPr/>
            <p:nvPr/>
          </p:nvGrpSpPr>
          <p:grpSpPr>
            <a:xfrm>
              <a:off x="2526230" y="1838158"/>
              <a:ext cx="956110" cy="952120"/>
              <a:chOff x="3850689" y="971457"/>
              <a:chExt cx="1817653" cy="1810070"/>
            </a:xfrm>
          </p:grpSpPr>
          <p:grpSp>
            <p:nvGrpSpPr>
              <p:cNvPr id="5" name="Group 4">
                <a:extLst>
                  <a:ext uri="{FF2B5EF4-FFF2-40B4-BE49-F238E27FC236}">
                    <a16:creationId xmlns:a16="http://schemas.microsoft.com/office/drawing/2014/main" id="{6A26A316-7A69-4787-B971-AABF64AFCC0D}"/>
                  </a:ext>
                </a:extLst>
              </p:cNvPr>
              <p:cNvGrpSpPr/>
              <p:nvPr/>
            </p:nvGrpSpPr>
            <p:grpSpPr>
              <a:xfrm>
                <a:off x="3860397" y="975873"/>
                <a:ext cx="1807945" cy="1805654"/>
                <a:chOff x="1987296" y="963168"/>
                <a:chExt cx="1807945" cy="1805654"/>
              </a:xfrm>
            </p:grpSpPr>
            <p:sp>
              <p:nvSpPr>
                <p:cNvPr id="14" name="Rectangle 13">
                  <a:extLst>
                    <a:ext uri="{FF2B5EF4-FFF2-40B4-BE49-F238E27FC236}">
                      <a16:creationId xmlns:a16="http://schemas.microsoft.com/office/drawing/2014/main" id="{E28645E1-C592-4A19-902C-758DDF4CA2CC}"/>
                    </a:ext>
                  </a:extLst>
                </p:cNvPr>
                <p:cNvSpPr>
                  <a:spLocks noChangeAspect="1"/>
                </p:cNvSpPr>
                <p:nvPr/>
              </p:nvSpPr>
              <p:spPr>
                <a:xfrm>
                  <a:off x="2712593" y="1687497"/>
                  <a:ext cx="360000"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5CF243D9-63C5-437E-BA46-921E7E9AEAD4}"/>
                    </a:ext>
                  </a:extLst>
                </p:cNvPr>
                <p:cNvSpPr>
                  <a:spLocks/>
                </p:cNvSpPr>
                <p:nvPr/>
              </p:nvSpPr>
              <p:spPr>
                <a:xfrm>
                  <a:off x="3435241" y="1326260"/>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a:extLst>
                    <a:ext uri="{FF2B5EF4-FFF2-40B4-BE49-F238E27FC236}">
                      <a16:creationId xmlns:a16="http://schemas.microsoft.com/office/drawing/2014/main" id="{6E7BBDE5-BCE0-4363-9173-26D0E4319FE4}"/>
                    </a:ext>
                  </a:extLst>
                </p:cNvPr>
                <p:cNvSpPr>
                  <a:spLocks/>
                </p:cNvSpPr>
                <p:nvPr/>
              </p:nvSpPr>
              <p:spPr>
                <a:xfrm>
                  <a:off x="1990386" y="1331117"/>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ectangle 16">
                  <a:extLst>
                    <a:ext uri="{FF2B5EF4-FFF2-40B4-BE49-F238E27FC236}">
                      <a16:creationId xmlns:a16="http://schemas.microsoft.com/office/drawing/2014/main" id="{679BFAE9-265B-44DB-B597-3207CBC26786}"/>
                    </a:ext>
                  </a:extLst>
                </p:cNvPr>
                <p:cNvSpPr>
                  <a:spLocks/>
                </p:cNvSpPr>
                <p:nvPr/>
              </p:nvSpPr>
              <p:spPr>
                <a:xfrm rot="5400000">
                  <a:off x="2711712" y="605377"/>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Rectangle 17">
                  <a:extLst>
                    <a:ext uri="{FF2B5EF4-FFF2-40B4-BE49-F238E27FC236}">
                      <a16:creationId xmlns:a16="http://schemas.microsoft.com/office/drawing/2014/main" id="{1CF5DF96-9475-4050-BF0D-8FFA46D48772}"/>
                    </a:ext>
                  </a:extLst>
                </p:cNvPr>
                <p:cNvSpPr>
                  <a:spLocks/>
                </p:cNvSpPr>
                <p:nvPr/>
              </p:nvSpPr>
              <p:spPr>
                <a:xfrm rot="5400000">
                  <a:off x="2714358" y="2048822"/>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9" name="Group 18">
                  <a:extLst>
                    <a:ext uri="{FF2B5EF4-FFF2-40B4-BE49-F238E27FC236}">
                      <a16:creationId xmlns:a16="http://schemas.microsoft.com/office/drawing/2014/main" id="{423AF66B-D71B-4D35-B0A7-96F46159C95F}"/>
                    </a:ext>
                  </a:extLst>
                </p:cNvPr>
                <p:cNvGrpSpPr/>
                <p:nvPr/>
              </p:nvGrpSpPr>
              <p:grpSpPr>
                <a:xfrm>
                  <a:off x="1987296" y="963168"/>
                  <a:ext cx="1804416" cy="1804416"/>
                  <a:chOff x="1987296" y="963168"/>
                  <a:chExt cx="1804416" cy="1804416"/>
                </a:xfrm>
              </p:grpSpPr>
              <p:grpSp>
                <p:nvGrpSpPr>
                  <p:cNvPr id="20" name="Group 19">
                    <a:extLst>
                      <a:ext uri="{FF2B5EF4-FFF2-40B4-BE49-F238E27FC236}">
                        <a16:creationId xmlns:a16="http://schemas.microsoft.com/office/drawing/2014/main" id="{07359369-A307-41F9-AB35-5403C3811976}"/>
                      </a:ext>
                    </a:extLst>
                  </p:cNvPr>
                  <p:cNvGrpSpPr/>
                  <p:nvPr/>
                </p:nvGrpSpPr>
                <p:grpSpPr>
                  <a:xfrm>
                    <a:off x="1987296" y="963168"/>
                    <a:ext cx="1804416" cy="1800000"/>
                    <a:chOff x="1987296" y="963168"/>
                    <a:chExt cx="1804416" cy="1800000"/>
                  </a:xfrm>
                </p:grpSpPr>
                <p:cxnSp>
                  <p:nvCxnSpPr>
                    <p:cNvPr id="28" name="Straight Connector 27">
                      <a:extLst>
                        <a:ext uri="{FF2B5EF4-FFF2-40B4-BE49-F238E27FC236}">
                          <a16:creationId xmlns:a16="http://schemas.microsoft.com/office/drawing/2014/main" id="{B6755194-666C-4E92-B183-0FFB3942E68B}"/>
                        </a:ext>
                      </a:extLst>
                    </p:cNvPr>
                    <p:cNvCxnSpPr>
                      <a:cxnSpLocks/>
                    </p:cNvCxnSpPr>
                    <p:nvPr/>
                  </p:nvCxnSpPr>
                  <p:spPr>
                    <a:xfrm>
                      <a:off x="1987296"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C15AF8-D9E0-4634-8BA6-B627B8B838BA}"/>
                        </a:ext>
                      </a:extLst>
                    </p:cNvPr>
                    <p:cNvCxnSpPr>
                      <a:cxnSpLocks/>
                    </p:cNvCxnSpPr>
                    <p:nvPr/>
                  </p:nvCxnSpPr>
                  <p:spPr>
                    <a:xfrm>
                      <a:off x="2348179"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44C46A2-3BCA-419D-B819-A8D1681F7B52}"/>
                        </a:ext>
                      </a:extLst>
                    </p:cNvPr>
                    <p:cNvCxnSpPr>
                      <a:cxnSpLocks/>
                    </p:cNvCxnSpPr>
                    <p:nvPr/>
                  </p:nvCxnSpPr>
                  <p:spPr>
                    <a:xfrm>
                      <a:off x="270906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1977DA-4DAA-4034-BB22-D35B167F68E0}"/>
                        </a:ext>
                      </a:extLst>
                    </p:cNvPr>
                    <p:cNvCxnSpPr>
                      <a:cxnSpLocks/>
                    </p:cNvCxnSpPr>
                    <p:nvPr/>
                  </p:nvCxnSpPr>
                  <p:spPr>
                    <a:xfrm>
                      <a:off x="3069945"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DC8858-2823-4A8F-B061-08B323B48459}"/>
                        </a:ext>
                      </a:extLst>
                    </p:cNvPr>
                    <p:cNvCxnSpPr>
                      <a:cxnSpLocks/>
                    </p:cNvCxnSpPr>
                    <p:nvPr/>
                  </p:nvCxnSpPr>
                  <p:spPr>
                    <a:xfrm>
                      <a:off x="3430828"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9B80A0-668A-45C7-9DCE-FC377C2FD44A}"/>
                        </a:ext>
                      </a:extLst>
                    </p:cNvPr>
                    <p:cNvCxnSpPr>
                      <a:cxnSpLocks/>
                    </p:cNvCxnSpPr>
                    <p:nvPr/>
                  </p:nvCxnSpPr>
                  <p:spPr>
                    <a:xfrm>
                      <a:off x="379171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B176B2-6A8D-41F3-80CD-EBE0B0BFFECF}"/>
                      </a:ext>
                    </a:extLst>
                  </p:cNvPr>
                  <p:cNvGrpSpPr/>
                  <p:nvPr/>
                </p:nvGrpSpPr>
                <p:grpSpPr>
                  <a:xfrm rot="5400000">
                    <a:off x="1989504" y="965376"/>
                    <a:ext cx="1804416" cy="1800000"/>
                    <a:chOff x="1987296" y="963168"/>
                    <a:chExt cx="1804416" cy="1800000"/>
                  </a:xfrm>
                </p:grpSpPr>
                <p:cxnSp>
                  <p:nvCxnSpPr>
                    <p:cNvPr id="22" name="Straight Connector 21">
                      <a:extLst>
                        <a:ext uri="{FF2B5EF4-FFF2-40B4-BE49-F238E27FC236}">
                          <a16:creationId xmlns:a16="http://schemas.microsoft.com/office/drawing/2014/main" id="{A13C9C23-FAD4-41C3-9F1C-F204CFF2CCA7}"/>
                        </a:ext>
                      </a:extLst>
                    </p:cNvPr>
                    <p:cNvCxnSpPr>
                      <a:cxnSpLocks/>
                    </p:cNvCxnSpPr>
                    <p:nvPr/>
                  </p:nvCxnSpPr>
                  <p:spPr>
                    <a:xfrm>
                      <a:off x="1987296"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9FFEF4-5455-4007-B351-ED2AE1BE80C7}"/>
                        </a:ext>
                      </a:extLst>
                    </p:cNvPr>
                    <p:cNvCxnSpPr>
                      <a:cxnSpLocks/>
                    </p:cNvCxnSpPr>
                    <p:nvPr/>
                  </p:nvCxnSpPr>
                  <p:spPr>
                    <a:xfrm>
                      <a:off x="2348179"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3E33FD5-4321-4EAB-A53B-FF3BC8C35CCC}"/>
                        </a:ext>
                      </a:extLst>
                    </p:cNvPr>
                    <p:cNvCxnSpPr>
                      <a:cxnSpLocks/>
                    </p:cNvCxnSpPr>
                    <p:nvPr/>
                  </p:nvCxnSpPr>
                  <p:spPr>
                    <a:xfrm>
                      <a:off x="270906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471205-7132-4340-BBA7-63C0D919CEDE}"/>
                        </a:ext>
                      </a:extLst>
                    </p:cNvPr>
                    <p:cNvCxnSpPr>
                      <a:cxnSpLocks/>
                    </p:cNvCxnSpPr>
                    <p:nvPr/>
                  </p:nvCxnSpPr>
                  <p:spPr>
                    <a:xfrm>
                      <a:off x="3069945"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957F23-6666-40C2-BA19-5BA22DB54439}"/>
                        </a:ext>
                      </a:extLst>
                    </p:cNvPr>
                    <p:cNvCxnSpPr>
                      <a:cxnSpLocks/>
                    </p:cNvCxnSpPr>
                    <p:nvPr/>
                  </p:nvCxnSpPr>
                  <p:spPr>
                    <a:xfrm>
                      <a:off x="3430828"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EEEFCD-FBEE-4811-878E-8DDDC1D3BCA9}"/>
                        </a:ext>
                      </a:extLst>
                    </p:cNvPr>
                    <p:cNvCxnSpPr>
                      <a:cxnSpLocks/>
                    </p:cNvCxnSpPr>
                    <p:nvPr/>
                  </p:nvCxnSpPr>
                  <p:spPr>
                    <a:xfrm>
                      <a:off x="379171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Oval 5">
                <a:extLst>
                  <a:ext uri="{FF2B5EF4-FFF2-40B4-BE49-F238E27FC236}">
                    <a16:creationId xmlns:a16="http://schemas.microsoft.com/office/drawing/2014/main" id="{763B7BEB-D3F9-413F-A8FC-09025E34BFF2}"/>
                  </a:ext>
                </a:extLst>
              </p:cNvPr>
              <p:cNvSpPr>
                <a:spLocks noChangeAspect="1"/>
              </p:cNvSpPr>
              <p:nvPr/>
            </p:nvSpPr>
            <p:spPr>
              <a:xfrm>
                <a:off x="4219517" y="1331899"/>
                <a:ext cx="1080000" cy="108000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a:extLst>
                  <a:ext uri="{FF2B5EF4-FFF2-40B4-BE49-F238E27FC236}">
                    <a16:creationId xmlns:a16="http://schemas.microsoft.com/office/drawing/2014/main" id="{3C6924B1-C901-44DB-A11E-A758440A9658}"/>
                  </a:ext>
                </a:extLst>
              </p:cNvPr>
              <p:cNvSpPr>
                <a:spLocks noChangeAspect="1"/>
              </p:cNvSpPr>
              <p:nvPr/>
            </p:nvSpPr>
            <p:spPr>
              <a:xfrm>
                <a:off x="4582912" y="1699848"/>
                <a:ext cx="360000" cy="360000"/>
              </a:xfrm>
              <a:prstGeom prst="ellipse">
                <a:avLst/>
              </a:prstGeom>
              <a:solidFill>
                <a:srgbClr val="00B050"/>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Oval 7">
                <a:extLst>
                  <a:ext uri="{FF2B5EF4-FFF2-40B4-BE49-F238E27FC236}">
                    <a16:creationId xmlns:a16="http://schemas.microsoft.com/office/drawing/2014/main" id="{4F1CDFF3-648B-4E32-9012-A439CCC84B33}"/>
                  </a:ext>
                </a:extLst>
              </p:cNvPr>
              <p:cNvSpPr>
                <a:spLocks noChangeAspect="1"/>
              </p:cNvSpPr>
              <p:nvPr/>
            </p:nvSpPr>
            <p:spPr>
              <a:xfrm>
                <a:off x="4943427" y="977429"/>
                <a:ext cx="360000" cy="360000"/>
              </a:xfrm>
              <a:prstGeom prst="ellipse">
                <a:avLst/>
              </a:prstGeom>
              <a:solidFill>
                <a:srgbClr val="00B050"/>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Oval 8">
                <a:extLst>
                  <a:ext uri="{FF2B5EF4-FFF2-40B4-BE49-F238E27FC236}">
                    <a16:creationId xmlns:a16="http://schemas.microsoft.com/office/drawing/2014/main" id="{84291083-22C5-4659-B322-07CDC6D29E9B}"/>
                  </a:ext>
                </a:extLst>
              </p:cNvPr>
              <p:cNvSpPr>
                <a:spLocks noChangeAspect="1"/>
              </p:cNvSpPr>
              <p:nvPr/>
            </p:nvSpPr>
            <p:spPr>
              <a:xfrm>
                <a:off x="3850689" y="1695684"/>
                <a:ext cx="360000" cy="360000"/>
              </a:xfrm>
              <a:prstGeom prst="ellipse">
                <a:avLst/>
              </a:prstGeom>
              <a:solidFill>
                <a:srgbClr val="00B050"/>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Oval 9">
                <a:extLst>
                  <a:ext uri="{FF2B5EF4-FFF2-40B4-BE49-F238E27FC236}">
                    <a16:creationId xmlns:a16="http://schemas.microsoft.com/office/drawing/2014/main" id="{6E10EC8C-1152-4619-AB32-897CDBABEACB}"/>
                  </a:ext>
                </a:extLst>
              </p:cNvPr>
              <p:cNvSpPr>
                <a:spLocks noChangeAspect="1"/>
              </p:cNvSpPr>
              <p:nvPr/>
            </p:nvSpPr>
            <p:spPr>
              <a:xfrm>
                <a:off x="5301817" y="1336084"/>
                <a:ext cx="360000" cy="360000"/>
              </a:xfrm>
              <a:prstGeom prst="ellipse">
                <a:avLst/>
              </a:prstGeom>
              <a:solidFill>
                <a:srgbClr val="00B050"/>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a:extLst>
                  <a:ext uri="{FF2B5EF4-FFF2-40B4-BE49-F238E27FC236}">
                    <a16:creationId xmlns:a16="http://schemas.microsoft.com/office/drawing/2014/main" id="{2C7D712F-AEAD-4D3E-B3C0-F508990953CB}"/>
                  </a:ext>
                </a:extLst>
              </p:cNvPr>
              <p:cNvSpPr>
                <a:spLocks noChangeAspect="1"/>
              </p:cNvSpPr>
              <p:nvPr/>
            </p:nvSpPr>
            <p:spPr>
              <a:xfrm>
                <a:off x="4947703" y="2419234"/>
                <a:ext cx="360000" cy="360000"/>
              </a:xfrm>
              <a:prstGeom prst="ellipse">
                <a:avLst/>
              </a:prstGeom>
              <a:solidFill>
                <a:srgbClr val="FF0000"/>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Oval 11">
                <a:extLst>
                  <a:ext uri="{FF2B5EF4-FFF2-40B4-BE49-F238E27FC236}">
                    <a16:creationId xmlns:a16="http://schemas.microsoft.com/office/drawing/2014/main" id="{66D5B7A2-B07D-4AA0-9B01-191400231B04}"/>
                  </a:ext>
                </a:extLst>
              </p:cNvPr>
              <p:cNvSpPr>
                <a:spLocks noChangeAspect="1"/>
              </p:cNvSpPr>
              <p:nvPr/>
            </p:nvSpPr>
            <p:spPr>
              <a:xfrm>
                <a:off x="4576868" y="1693224"/>
                <a:ext cx="360000" cy="36000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5C0FC6E1-EED8-490D-BFD3-3F1873E83C3B}"/>
                  </a:ext>
                </a:extLst>
              </p:cNvPr>
              <p:cNvSpPr>
                <a:spLocks noChangeAspect="1"/>
              </p:cNvSpPr>
              <p:nvPr/>
            </p:nvSpPr>
            <p:spPr>
              <a:xfrm>
                <a:off x="3861157" y="971457"/>
                <a:ext cx="1800000" cy="180000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4" name="TextBox 3">
              <a:extLst>
                <a:ext uri="{FF2B5EF4-FFF2-40B4-BE49-F238E27FC236}">
                  <a16:creationId xmlns:a16="http://schemas.microsoft.com/office/drawing/2014/main" id="{9CF0BCA6-5B0E-42E4-A279-08E7CA3EFBB1}"/>
                </a:ext>
              </a:extLst>
            </p:cNvPr>
            <p:cNvSpPr txBox="1"/>
            <p:nvPr/>
          </p:nvSpPr>
          <p:spPr>
            <a:xfrm>
              <a:off x="2324341" y="1794186"/>
              <a:ext cx="226618"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B</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grpSp>
      <p:grpSp>
        <p:nvGrpSpPr>
          <p:cNvPr id="34" name="Group 33">
            <a:extLst>
              <a:ext uri="{FF2B5EF4-FFF2-40B4-BE49-F238E27FC236}">
                <a16:creationId xmlns:a16="http://schemas.microsoft.com/office/drawing/2014/main" id="{2743CA89-43C9-4751-8F7C-142F070D2338}"/>
              </a:ext>
            </a:extLst>
          </p:cNvPr>
          <p:cNvGrpSpPr/>
          <p:nvPr/>
        </p:nvGrpSpPr>
        <p:grpSpPr>
          <a:xfrm>
            <a:off x="2442084" y="4840578"/>
            <a:ext cx="1164457" cy="990641"/>
            <a:chOff x="1095503" y="1798923"/>
            <a:chExt cx="1164457" cy="990641"/>
          </a:xfrm>
        </p:grpSpPr>
        <p:grpSp>
          <p:nvGrpSpPr>
            <p:cNvPr id="35" name="Group 34">
              <a:extLst>
                <a:ext uri="{FF2B5EF4-FFF2-40B4-BE49-F238E27FC236}">
                  <a16:creationId xmlns:a16="http://schemas.microsoft.com/office/drawing/2014/main" id="{6E9577FA-F323-49E7-A883-97E8BB427240}"/>
                </a:ext>
              </a:extLst>
            </p:cNvPr>
            <p:cNvGrpSpPr/>
            <p:nvPr/>
          </p:nvGrpSpPr>
          <p:grpSpPr>
            <a:xfrm>
              <a:off x="1308957" y="1839767"/>
              <a:ext cx="951003" cy="949797"/>
              <a:chOff x="1987296" y="963168"/>
              <a:chExt cx="1807945" cy="1805654"/>
            </a:xfrm>
          </p:grpSpPr>
          <p:sp>
            <p:nvSpPr>
              <p:cNvPr id="54" name="Rectangle 53">
                <a:extLst>
                  <a:ext uri="{FF2B5EF4-FFF2-40B4-BE49-F238E27FC236}">
                    <a16:creationId xmlns:a16="http://schemas.microsoft.com/office/drawing/2014/main" id="{150F44E3-0D48-4434-82DC-FF774069F78D}"/>
                  </a:ext>
                </a:extLst>
              </p:cNvPr>
              <p:cNvSpPr>
                <a:spLocks noChangeAspect="1"/>
              </p:cNvSpPr>
              <p:nvPr/>
            </p:nvSpPr>
            <p:spPr>
              <a:xfrm>
                <a:off x="2712593" y="1687497"/>
                <a:ext cx="360000"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5" name="Rectangle 54">
                <a:extLst>
                  <a:ext uri="{FF2B5EF4-FFF2-40B4-BE49-F238E27FC236}">
                    <a16:creationId xmlns:a16="http://schemas.microsoft.com/office/drawing/2014/main" id="{AF453ED1-98E0-4E61-B9F3-296097A28F8F}"/>
                  </a:ext>
                </a:extLst>
              </p:cNvPr>
              <p:cNvSpPr>
                <a:spLocks/>
              </p:cNvSpPr>
              <p:nvPr/>
            </p:nvSpPr>
            <p:spPr>
              <a:xfrm>
                <a:off x="3435241" y="1326260"/>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6" name="Rectangle 55">
                <a:extLst>
                  <a:ext uri="{FF2B5EF4-FFF2-40B4-BE49-F238E27FC236}">
                    <a16:creationId xmlns:a16="http://schemas.microsoft.com/office/drawing/2014/main" id="{2D907886-CCC1-4A17-BAF3-F89A2B7B0DE7}"/>
                  </a:ext>
                </a:extLst>
              </p:cNvPr>
              <p:cNvSpPr>
                <a:spLocks/>
              </p:cNvSpPr>
              <p:nvPr/>
            </p:nvSpPr>
            <p:spPr>
              <a:xfrm>
                <a:off x="1990386" y="1331117"/>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1D07B06-D584-418A-946B-FAA5BB728F09}"/>
                  </a:ext>
                </a:extLst>
              </p:cNvPr>
              <p:cNvSpPr>
                <a:spLocks/>
              </p:cNvSpPr>
              <p:nvPr/>
            </p:nvSpPr>
            <p:spPr>
              <a:xfrm rot="5400000">
                <a:off x="2711712" y="605377"/>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8" name="Rectangle 57">
                <a:extLst>
                  <a:ext uri="{FF2B5EF4-FFF2-40B4-BE49-F238E27FC236}">
                    <a16:creationId xmlns:a16="http://schemas.microsoft.com/office/drawing/2014/main" id="{136515D1-F815-4907-A3D5-CDEFFE8D5693}"/>
                  </a:ext>
                </a:extLst>
              </p:cNvPr>
              <p:cNvSpPr>
                <a:spLocks/>
              </p:cNvSpPr>
              <p:nvPr/>
            </p:nvSpPr>
            <p:spPr>
              <a:xfrm rot="5400000">
                <a:off x="2714358" y="2048822"/>
                <a:ext cx="360000"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59" name="Group 58">
                <a:extLst>
                  <a:ext uri="{FF2B5EF4-FFF2-40B4-BE49-F238E27FC236}">
                    <a16:creationId xmlns:a16="http://schemas.microsoft.com/office/drawing/2014/main" id="{E2CF4C00-9470-4D60-907C-642D72D5FBC1}"/>
                  </a:ext>
                </a:extLst>
              </p:cNvPr>
              <p:cNvGrpSpPr/>
              <p:nvPr/>
            </p:nvGrpSpPr>
            <p:grpSpPr>
              <a:xfrm>
                <a:off x="1987296" y="963168"/>
                <a:ext cx="1804416" cy="1804416"/>
                <a:chOff x="1987296" y="963168"/>
                <a:chExt cx="1804416" cy="1804416"/>
              </a:xfrm>
            </p:grpSpPr>
            <p:grpSp>
              <p:nvGrpSpPr>
                <p:cNvPr id="60" name="Group 59">
                  <a:extLst>
                    <a:ext uri="{FF2B5EF4-FFF2-40B4-BE49-F238E27FC236}">
                      <a16:creationId xmlns:a16="http://schemas.microsoft.com/office/drawing/2014/main" id="{D15D7D23-E1FF-4AC3-8B0B-80BAA8A45409}"/>
                    </a:ext>
                  </a:extLst>
                </p:cNvPr>
                <p:cNvGrpSpPr/>
                <p:nvPr/>
              </p:nvGrpSpPr>
              <p:grpSpPr>
                <a:xfrm>
                  <a:off x="1987296" y="963168"/>
                  <a:ext cx="1804416" cy="1800000"/>
                  <a:chOff x="1987296" y="963168"/>
                  <a:chExt cx="1804416" cy="1800000"/>
                </a:xfrm>
              </p:grpSpPr>
              <p:cxnSp>
                <p:nvCxnSpPr>
                  <p:cNvPr id="68" name="Straight Connector 67">
                    <a:extLst>
                      <a:ext uri="{FF2B5EF4-FFF2-40B4-BE49-F238E27FC236}">
                        <a16:creationId xmlns:a16="http://schemas.microsoft.com/office/drawing/2014/main" id="{51957E33-4500-4248-AB42-0F982FEC5437}"/>
                      </a:ext>
                    </a:extLst>
                  </p:cNvPr>
                  <p:cNvCxnSpPr>
                    <a:cxnSpLocks/>
                  </p:cNvCxnSpPr>
                  <p:nvPr/>
                </p:nvCxnSpPr>
                <p:spPr>
                  <a:xfrm>
                    <a:off x="1987296"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736C9A3-3E46-4672-A90C-75F1B138428A}"/>
                      </a:ext>
                    </a:extLst>
                  </p:cNvPr>
                  <p:cNvCxnSpPr>
                    <a:cxnSpLocks/>
                  </p:cNvCxnSpPr>
                  <p:nvPr/>
                </p:nvCxnSpPr>
                <p:spPr>
                  <a:xfrm>
                    <a:off x="2348179"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371D9FA-1B7F-4AC0-8BA6-198F7E59C16C}"/>
                      </a:ext>
                    </a:extLst>
                  </p:cNvPr>
                  <p:cNvCxnSpPr>
                    <a:cxnSpLocks/>
                  </p:cNvCxnSpPr>
                  <p:nvPr/>
                </p:nvCxnSpPr>
                <p:spPr>
                  <a:xfrm>
                    <a:off x="270906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DE23BCB-BD58-4CCB-BD82-6BD50B40F1D2}"/>
                      </a:ext>
                    </a:extLst>
                  </p:cNvPr>
                  <p:cNvCxnSpPr>
                    <a:cxnSpLocks/>
                  </p:cNvCxnSpPr>
                  <p:nvPr/>
                </p:nvCxnSpPr>
                <p:spPr>
                  <a:xfrm>
                    <a:off x="3069945"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8CE6627-D59E-454F-8AA2-C19A68F4FBB0}"/>
                      </a:ext>
                    </a:extLst>
                  </p:cNvPr>
                  <p:cNvCxnSpPr>
                    <a:cxnSpLocks/>
                  </p:cNvCxnSpPr>
                  <p:nvPr/>
                </p:nvCxnSpPr>
                <p:spPr>
                  <a:xfrm>
                    <a:off x="3430828"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714038-EB62-4CEA-B56F-CB0317C88AF1}"/>
                      </a:ext>
                    </a:extLst>
                  </p:cNvPr>
                  <p:cNvCxnSpPr>
                    <a:cxnSpLocks/>
                  </p:cNvCxnSpPr>
                  <p:nvPr/>
                </p:nvCxnSpPr>
                <p:spPr>
                  <a:xfrm>
                    <a:off x="379171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8B2467E5-3077-45F1-94AE-0499975E7ED3}"/>
                    </a:ext>
                  </a:extLst>
                </p:cNvPr>
                <p:cNvGrpSpPr/>
                <p:nvPr/>
              </p:nvGrpSpPr>
              <p:grpSpPr>
                <a:xfrm rot="5400000">
                  <a:off x="1989504" y="965376"/>
                  <a:ext cx="1804416" cy="1800000"/>
                  <a:chOff x="1987296" y="963168"/>
                  <a:chExt cx="1804416" cy="1800000"/>
                </a:xfrm>
              </p:grpSpPr>
              <p:cxnSp>
                <p:nvCxnSpPr>
                  <p:cNvPr id="62" name="Straight Connector 61">
                    <a:extLst>
                      <a:ext uri="{FF2B5EF4-FFF2-40B4-BE49-F238E27FC236}">
                        <a16:creationId xmlns:a16="http://schemas.microsoft.com/office/drawing/2014/main" id="{242C65C1-54A5-4A79-B7FA-285787ED4EFD}"/>
                      </a:ext>
                    </a:extLst>
                  </p:cNvPr>
                  <p:cNvCxnSpPr>
                    <a:cxnSpLocks/>
                  </p:cNvCxnSpPr>
                  <p:nvPr/>
                </p:nvCxnSpPr>
                <p:spPr>
                  <a:xfrm>
                    <a:off x="1987296"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A6F8ECA-A4D5-45B7-B1A2-789D2FF4F0C7}"/>
                      </a:ext>
                    </a:extLst>
                  </p:cNvPr>
                  <p:cNvCxnSpPr>
                    <a:cxnSpLocks/>
                  </p:cNvCxnSpPr>
                  <p:nvPr/>
                </p:nvCxnSpPr>
                <p:spPr>
                  <a:xfrm>
                    <a:off x="2348179"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B95021-F5FB-4B35-90DD-A1107CE926F4}"/>
                      </a:ext>
                    </a:extLst>
                  </p:cNvPr>
                  <p:cNvCxnSpPr>
                    <a:cxnSpLocks/>
                  </p:cNvCxnSpPr>
                  <p:nvPr/>
                </p:nvCxnSpPr>
                <p:spPr>
                  <a:xfrm>
                    <a:off x="270906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9031BC-3750-4F0A-A0A3-C5CA99104127}"/>
                      </a:ext>
                    </a:extLst>
                  </p:cNvPr>
                  <p:cNvCxnSpPr>
                    <a:cxnSpLocks/>
                  </p:cNvCxnSpPr>
                  <p:nvPr/>
                </p:nvCxnSpPr>
                <p:spPr>
                  <a:xfrm>
                    <a:off x="3069945"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FB05626-933B-4ECB-B0F4-18D7DE415546}"/>
                      </a:ext>
                    </a:extLst>
                  </p:cNvPr>
                  <p:cNvCxnSpPr>
                    <a:cxnSpLocks/>
                  </p:cNvCxnSpPr>
                  <p:nvPr/>
                </p:nvCxnSpPr>
                <p:spPr>
                  <a:xfrm>
                    <a:off x="3430828"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BE59F5-CBBA-486F-9F1E-DF6F1D8536DA}"/>
                      </a:ext>
                    </a:extLst>
                  </p:cNvPr>
                  <p:cNvCxnSpPr>
                    <a:cxnSpLocks/>
                  </p:cNvCxnSpPr>
                  <p:nvPr/>
                </p:nvCxnSpPr>
                <p:spPr>
                  <a:xfrm>
                    <a:off x="3791712" y="963168"/>
                    <a:ext cx="0" cy="18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6" name="Oval 35">
              <a:extLst>
                <a:ext uri="{FF2B5EF4-FFF2-40B4-BE49-F238E27FC236}">
                  <a16:creationId xmlns:a16="http://schemas.microsoft.com/office/drawing/2014/main" id="{4689C2BD-6B43-4A74-99FC-E94E2B8E223F}"/>
                </a:ext>
              </a:extLst>
            </p:cNvPr>
            <p:cNvSpPr>
              <a:spLocks noChangeAspect="1"/>
            </p:cNvSpPr>
            <p:nvPr/>
          </p:nvSpPr>
          <p:spPr>
            <a:xfrm>
              <a:off x="1685830" y="2217103"/>
              <a:ext cx="189365" cy="189365"/>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Oval 36">
              <a:extLst>
                <a:ext uri="{FF2B5EF4-FFF2-40B4-BE49-F238E27FC236}">
                  <a16:creationId xmlns:a16="http://schemas.microsoft.com/office/drawing/2014/main" id="{1FC1718E-3A62-4DB6-835E-E7648594E83A}"/>
                </a:ext>
              </a:extLst>
            </p:cNvPr>
            <p:cNvSpPr>
              <a:spLocks noChangeAspect="1"/>
            </p:cNvSpPr>
            <p:nvPr/>
          </p:nvSpPr>
          <p:spPr>
            <a:xfrm>
              <a:off x="1309357" y="1837444"/>
              <a:ext cx="946824" cy="946823"/>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Oval 37">
              <a:extLst>
                <a:ext uri="{FF2B5EF4-FFF2-40B4-BE49-F238E27FC236}">
                  <a16:creationId xmlns:a16="http://schemas.microsoft.com/office/drawing/2014/main" id="{5FFD476C-9663-45EA-BB39-0FD7A307EA9B}"/>
                </a:ext>
              </a:extLst>
            </p:cNvPr>
            <p:cNvSpPr>
              <a:spLocks noChangeAspect="1"/>
            </p:cNvSpPr>
            <p:nvPr/>
          </p:nvSpPr>
          <p:spPr>
            <a:xfrm>
              <a:off x="1497859" y="2027041"/>
              <a:ext cx="568094" cy="56809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39" name="Straight Arrow Connector 38">
              <a:extLst>
                <a:ext uri="{FF2B5EF4-FFF2-40B4-BE49-F238E27FC236}">
                  <a16:creationId xmlns:a16="http://schemas.microsoft.com/office/drawing/2014/main" id="{06B498B5-6935-4753-9C58-0F9E11B36971}"/>
                </a:ext>
              </a:extLst>
            </p:cNvPr>
            <p:cNvCxnSpPr>
              <a:cxnSpLocks/>
            </p:cNvCxnSpPr>
            <p:nvPr/>
          </p:nvCxnSpPr>
          <p:spPr>
            <a:xfrm flipH="1" flipV="1">
              <a:off x="1783907" y="1942126"/>
              <a:ext cx="0" cy="355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AA3CC4D-6C2D-4DB9-809D-30270F834F4B}"/>
                </a:ext>
              </a:extLst>
            </p:cNvPr>
            <p:cNvSpPr/>
            <p:nvPr/>
          </p:nvSpPr>
          <p:spPr>
            <a:xfrm>
              <a:off x="1775122" y="1926516"/>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1" name="Oval 40">
              <a:extLst>
                <a:ext uri="{FF2B5EF4-FFF2-40B4-BE49-F238E27FC236}">
                  <a16:creationId xmlns:a16="http://schemas.microsoft.com/office/drawing/2014/main" id="{748DF3F8-3B4E-405F-8D30-F251391D464F}"/>
                </a:ext>
              </a:extLst>
            </p:cNvPr>
            <p:cNvSpPr/>
            <p:nvPr/>
          </p:nvSpPr>
          <p:spPr>
            <a:xfrm>
              <a:off x="1585533" y="1926516"/>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2" name="Oval 41">
              <a:extLst>
                <a:ext uri="{FF2B5EF4-FFF2-40B4-BE49-F238E27FC236}">
                  <a16:creationId xmlns:a16="http://schemas.microsoft.com/office/drawing/2014/main" id="{D7B99DEE-2E65-41AD-B66B-44D26E2739BC}"/>
                </a:ext>
              </a:extLst>
            </p:cNvPr>
            <p:cNvSpPr/>
            <p:nvPr/>
          </p:nvSpPr>
          <p:spPr>
            <a:xfrm>
              <a:off x="1961504" y="1926516"/>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Oval 42">
              <a:extLst>
                <a:ext uri="{FF2B5EF4-FFF2-40B4-BE49-F238E27FC236}">
                  <a16:creationId xmlns:a16="http://schemas.microsoft.com/office/drawing/2014/main" id="{96AAA2D2-32F1-448F-9AD6-0FE91DCCC9E4}"/>
                </a:ext>
              </a:extLst>
            </p:cNvPr>
            <p:cNvSpPr/>
            <p:nvPr/>
          </p:nvSpPr>
          <p:spPr>
            <a:xfrm>
              <a:off x="2157506" y="2118510"/>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4" name="Oval 43">
              <a:extLst>
                <a:ext uri="{FF2B5EF4-FFF2-40B4-BE49-F238E27FC236}">
                  <a16:creationId xmlns:a16="http://schemas.microsoft.com/office/drawing/2014/main" id="{AB54A5ED-9CE0-4AFD-9A70-CC5E460D2014}"/>
                </a:ext>
              </a:extLst>
            </p:cNvPr>
            <p:cNvSpPr/>
            <p:nvPr/>
          </p:nvSpPr>
          <p:spPr>
            <a:xfrm>
              <a:off x="2157506" y="2307297"/>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 name="Oval 44">
              <a:extLst>
                <a:ext uri="{FF2B5EF4-FFF2-40B4-BE49-F238E27FC236}">
                  <a16:creationId xmlns:a16="http://schemas.microsoft.com/office/drawing/2014/main" id="{BADC33F6-9F40-4D17-8342-7D3E84D3C491}"/>
                </a:ext>
              </a:extLst>
            </p:cNvPr>
            <p:cNvSpPr/>
            <p:nvPr/>
          </p:nvSpPr>
          <p:spPr>
            <a:xfrm>
              <a:off x="2157506" y="2492076"/>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6" name="Oval 45">
              <a:extLst>
                <a:ext uri="{FF2B5EF4-FFF2-40B4-BE49-F238E27FC236}">
                  <a16:creationId xmlns:a16="http://schemas.microsoft.com/office/drawing/2014/main" id="{F683F82C-727B-4212-AA7D-8CA58C4B09EA}"/>
                </a:ext>
              </a:extLst>
            </p:cNvPr>
            <p:cNvSpPr/>
            <p:nvPr/>
          </p:nvSpPr>
          <p:spPr>
            <a:xfrm>
              <a:off x="1389932" y="2116506"/>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7" name="Oval 46">
              <a:extLst>
                <a:ext uri="{FF2B5EF4-FFF2-40B4-BE49-F238E27FC236}">
                  <a16:creationId xmlns:a16="http://schemas.microsoft.com/office/drawing/2014/main" id="{DBD8E494-6BE3-4C05-8C4A-13A71FE347C9}"/>
                </a:ext>
              </a:extLst>
            </p:cNvPr>
            <p:cNvSpPr/>
            <p:nvPr/>
          </p:nvSpPr>
          <p:spPr>
            <a:xfrm>
              <a:off x="1389932" y="2306295"/>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8" name="Oval 47">
              <a:extLst>
                <a:ext uri="{FF2B5EF4-FFF2-40B4-BE49-F238E27FC236}">
                  <a16:creationId xmlns:a16="http://schemas.microsoft.com/office/drawing/2014/main" id="{35F6DA1C-00D1-47AD-9F98-7A075807AFE0}"/>
                </a:ext>
              </a:extLst>
            </p:cNvPr>
            <p:cNvSpPr/>
            <p:nvPr/>
          </p:nvSpPr>
          <p:spPr>
            <a:xfrm>
              <a:off x="1389932" y="2496084"/>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9" name="Oval 48">
              <a:extLst>
                <a:ext uri="{FF2B5EF4-FFF2-40B4-BE49-F238E27FC236}">
                  <a16:creationId xmlns:a16="http://schemas.microsoft.com/office/drawing/2014/main" id="{DB551734-D820-4F80-AC0A-8BA66F1A4FD8}"/>
                </a:ext>
              </a:extLst>
            </p:cNvPr>
            <p:cNvSpPr/>
            <p:nvPr/>
          </p:nvSpPr>
          <p:spPr>
            <a:xfrm>
              <a:off x="1773118" y="2691284"/>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Oval 49">
              <a:extLst>
                <a:ext uri="{FF2B5EF4-FFF2-40B4-BE49-F238E27FC236}">
                  <a16:creationId xmlns:a16="http://schemas.microsoft.com/office/drawing/2014/main" id="{274E254A-5B44-4A74-AEF9-8726323873B0}"/>
                </a:ext>
              </a:extLst>
            </p:cNvPr>
            <p:cNvSpPr/>
            <p:nvPr/>
          </p:nvSpPr>
          <p:spPr>
            <a:xfrm>
              <a:off x="1585533" y="2690082"/>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1" name="Oval 50">
              <a:extLst>
                <a:ext uri="{FF2B5EF4-FFF2-40B4-BE49-F238E27FC236}">
                  <a16:creationId xmlns:a16="http://schemas.microsoft.com/office/drawing/2014/main" id="{3F3E095F-DA9C-4CB3-A42B-71D6055BB4A2}"/>
                </a:ext>
              </a:extLst>
            </p:cNvPr>
            <p:cNvSpPr/>
            <p:nvPr/>
          </p:nvSpPr>
          <p:spPr>
            <a:xfrm>
              <a:off x="1963508" y="2690082"/>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2" name="Oval 51">
              <a:extLst>
                <a:ext uri="{FF2B5EF4-FFF2-40B4-BE49-F238E27FC236}">
                  <a16:creationId xmlns:a16="http://schemas.microsoft.com/office/drawing/2014/main" id="{D07E08F5-72D9-4767-B8E3-5E8B3FCEDB25}"/>
                </a:ext>
              </a:extLst>
            </p:cNvPr>
            <p:cNvSpPr/>
            <p:nvPr/>
          </p:nvSpPr>
          <p:spPr>
            <a:xfrm>
              <a:off x="1772717" y="2299281"/>
              <a:ext cx="18936" cy="189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3" name="TextBox 52">
              <a:extLst>
                <a:ext uri="{FF2B5EF4-FFF2-40B4-BE49-F238E27FC236}">
                  <a16:creationId xmlns:a16="http://schemas.microsoft.com/office/drawing/2014/main" id="{7A345BA7-3E1C-4FC1-8F14-4C605B02F0C6}"/>
                </a:ext>
              </a:extLst>
            </p:cNvPr>
            <p:cNvSpPr txBox="1"/>
            <p:nvPr/>
          </p:nvSpPr>
          <p:spPr>
            <a:xfrm>
              <a:off x="1095503" y="1798923"/>
              <a:ext cx="226618"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A</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grpSp>
      <p:sp>
        <p:nvSpPr>
          <p:cNvPr id="74" name="TextBox 73">
            <a:extLst>
              <a:ext uri="{FF2B5EF4-FFF2-40B4-BE49-F238E27FC236}">
                <a16:creationId xmlns:a16="http://schemas.microsoft.com/office/drawing/2014/main" id="{5C192355-9E18-49AB-84A6-B3242F44D042}"/>
              </a:ext>
            </a:extLst>
          </p:cNvPr>
          <p:cNvSpPr txBox="1"/>
          <p:nvPr/>
        </p:nvSpPr>
        <p:spPr>
          <a:xfrm>
            <a:off x="11263" y="5323"/>
            <a:ext cx="5914183" cy="338554"/>
          </a:xfrm>
          <a:prstGeom prst="rect">
            <a:avLst/>
          </a:prstGeom>
          <a:noFill/>
        </p:spPr>
        <p:txBody>
          <a:bodyPr wrap="none" rtlCol="1">
            <a:spAutoFit/>
          </a:bodyPr>
          <a:lstStyle/>
          <a:p>
            <a:pPr algn="l" rtl="0"/>
            <a:r>
              <a:rPr lang="en-US" sz="1600" dirty="0"/>
              <a:t>Fig. S2 - Model 1 – kinetic segregation (KS) – Pair correlation function</a:t>
            </a:r>
            <a:endParaRPr lang="he-IL" sz="1600" dirty="0"/>
          </a:p>
        </p:txBody>
      </p:sp>
    </p:spTree>
    <p:extLst>
      <p:ext uri="{BB962C8B-B14F-4D97-AF65-F5344CB8AC3E}">
        <p14:creationId xmlns:p14="http://schemas.microsoft.com/office/powerpoint/2010/main" val="258519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E6C46B-735F-4026-A902-6115BD4364C7}"/>
              </a:ext>
            </a:extLst>
          </p:cNvPr>
          <p:cNvSpPr txBox="1"/>
          <p:nvPr/>
        </p:nvSpPr>
        <p:spPr>
          <a:xfrm>
            <a:off x="11263" y="5323"/>
            <a:ext cx="5334024" cy="338554"/>
          </a:xfrm>
          <a:prstGeom prst="rect">
            <a:avLst/>
          </a:prstGeom>
          <a:noFill/>
        </p:spPr>
        <p:txBody>
          <a:bodyPr wrap="none" rtlCol="1">
            <a:spAutoFit/>
          </a:bodyPr>
          <a:lstStyle/>
          <a:p>
            <a:pPr algn="l" rtl="0"/>
            <a:r>
              <a:rPr lang="en-US" sz="1600" dirty="0"/>
              <a:t>Fig. S3 - Model 1 – kinetic segregation (KS) – Evidence, trained</a:t>
            </a:r>
            <a:endParaRPr lang="he-IL" sz="1600" dirty="0"/>
          </a:p>
        </p:txBody>
      </p:sp>
      <p:sp>
        <p:nvSpPr>
          <p:cNvPr id="5" name="TextBox 4">
            <a:extLst>
              <a:ext uri="{FF2B5EF4-FFF2-40B4-BE49-F238E27FC236}">
                <a16:creationId xmlns:a16="http://schemas.microsoft.com/office/drawing/2014/main" id="{1DA27092-A7AB-4140-B26D-93C985DF9E26}"/>
              </a:ext>
            </a:extLst>
          </p:cNvPr>
          <p:cNvSpPr txBox="1"/>
          <p:nvPr/>
        </p:nvSpPr>
        <p:spPr>
          <a:xfrm>
            <a:off x="1590858" y="1363201"/>
            <a:ext cx="369353" cy="261610"/>
          </a:xfrm>
          <a:prstGeom prst="rect">
            <a:avLst/>
          </a:prstGeom>
          <a:noFill/>
        </p:spPr>
        <p:txBody>
          <a:bodyPr wrap="square" rtlCol="1">
            <a:spAutoFit/>
          </a:bodyPr>
          <a:lstStyle/>
          <a:p>
            <a:pPr algn="ctr" rtl="0"/>
            <a:r>
              <a:rPr lang="en-US" sz="1100" b="1" dirty="0">
                <a:solidFill>
                  <a:schemeClr val="tx1">
                    <a:lumMod val="75000"/>
                    <a:lumOff val="25000"/>
                  </a:schemeClr>
                </a:solidFill>
                <a:latin typeface="Helvetica" panose="020B0604020202020204" pitchFamily="34" charset="0"/>
                <a:cs typeface="Helvetica" panose="020B0604020202020204" pitchFamily="34" charset="0"/>
              </a:rPr>
              <a:t>A</a:t>
            </a:r>
            <a:endParaRPr lang="he-IL" sz="1100"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061671CA-6D28-43B7-B347-B3B06222ABA0}"/>
              </a:ext>
            </a:extLst>
          </p:cNvPr>
          <p:cNvSpPr txBox="1"/>
          <p:nvPr/>
        </p:nvSpPr>
        <p:spPr>
          <a:xfrm>
            <a:off x="1590858" y="4889114"/>
            <a:ext cx="369353" cy="261610"/>
          </a:xfrm>
          <a:prstGeom prst="rect">
            <a:avLst/>
          </a:prstGeom>
          <a:noFill/>
        </p:spPr>
        <p:txBody>
          <a:bodyPr wrap="square" rtlCol="1">
            <a:spAutoFit/>
          </a:bodyPr>
          <a:lstStyle>
            <a:defPPr>
              <a:defRPr lang="en-US"/>
            </a:defPPr>
            <a:lvl1pPr algn="ctr">
              <a:defRPr sz="1200" b="1">
                <a:solidFill>
                  <a:schemeClr val="tx1">
                    <a:lumMod val="75000"/>
                    <a:lumOff val="25000"/>
                  </a:schemeClr>
                </a:solidFill>
                <a:latin typeface="Helvetica" panose="020B0604020202020204" pitchFamily="34" charset="0"/>
                <a:cs typeface="Helvetica" panose="020B0604020202020204" pitchFamily="34" charset="0"/>
              </a:defRPr>
            </a:lvl1pPr>
          </a:lstStyle>
          <a:p>
            <a:r>
              <a:rPr lang="en-US" sz="1100" dirty="0"/>
              <a:t>B</a:t>
            </a:r>
            <a:endParaRPr lang="he-IL" sz="1100" dirty="0"/>
          </a:p>
        </p:txBody>
      </p:sp>
      <p:sp>
        <p:nvSpPr>
          <p:cNvPr id="13" name="TextBox 12">
            <a:extLst>
              <a:ext uri="{FF2B5EF4-FFF2-40B4-BE49-F238E27FC236}">
                <a16:creationId xmlns:a16="http://schemas.microsoft.com/office/drawing/2014/main" id="{4B31DC95-780C-4871-9183-ECED303601E6}"/>
              </a:ext>
            </a:extLst>
          </p:cNvPr>
          <p:cNvSpPr txBox="1"/>
          <p:nvPr/>
        </p:nvSpPr>
        <p:spPr>
          <a:xfrm>
            <a:off x="6877529" y="2071317"/>
            <a:ext cx="535724" cy="2585323"/>
          </a:xfrm>
          <a:prstGeom prst="rect">
            <a:avLst/>
          </a:prstGeom>
          <a:noFill/>
        </p:spPr>
        <p:txBody>
          <a:bodyPr wrap="none" rtlCol="0">
            <a:spAutoFit/>
          </a:bodyPr>
          <a:lstStyle/>
          <a:p>
            <a:r>
              <a:rPr lang="en-US" dirty="0">
                <a:solidFill>
                  <a:srgbClr val="7030A0"/>
                </a:solidFill>
              </a:rPr>
              <a:t>200</a:t>
            </a:r>
          </a:p>
          <a:p>
            <a:endParaRPr lang="en-US" dirty="0">
              <a:solidFill>
                <a:srgbClr val="7030A0"/>
              </a:solidFill>
            </a:endParaRPr>
          </a:p>
          <a:p>
            <a:r>
              <a:rPr lang="en-US" dirty="0">
                <a:solidFill>
                  <a:srgbClr val="7030A0"/>
                </a:solidFill>
              </a:rPr>
              <a:t>150</a:t>
            </a:r>
          </a:p>
          <a:p>
            <a:endParaRPr lang="en-US" dirty="0">
              <a:solidFill>
                <a:srgbClr val="7030A0"/>
              </a:solidFill>
            </a:endParaRPr>
          </a:p>
          <a:p>
            <a:r>
              <a:rPr lang="en-US" dirty="0">
                <a:solidFill>
                  <a:srgbClr val="7030A0"/>
                </a:solidFill>
              </a:rPr>
              <a:t>100</a:t>
            </a:r>
          </a:p>
          <a:p>
            <a:endParaRPr lang="en-US" dirty="0">
              <a:solidFill>
                <a:srgbClr val="7030A0"/>
              </a:solidFill>
            </a:endParaRPr>
          </a:p>
          <a:p>
            <a:r>
              <a:rPr lang="en-US" dirty="0">
                <a:solidFill>
                  <a:srgbClr val="7030A0"/>
                </a:solidFill>
              </a:rPr>
              <a:t>50</a:t>
            </a:r>
          </a:p>
          <a:p>
            <a:endParaRPr lang="en-US" dirty="0">
              <a:solidFill>
                <a:srgbClr val="7030A0"/>
              </a:solidFill>
            </a:endParaRPr>
          </a:p>
          <a:p>
            <a:r>
              <a:rPr lang="en-US" dirty="0">
                <a:solidFill>
                  <a:srgbClr val="7030A0"/>
                </a:solidFill>
              </a:rPr>
              <a:t>0</a:t>
            </a:r>
          </a:p>
        </p:txBody>
      </p:sp>
      <p:sp>
        <p:nvSpPr>
          <p:cNvPr id="14" name="TextBox 13">
            <a:extLst>
              <a:ext uri="{FF2B5EF4-FFF2-40B4-BE49-F238E27FC236}">
                <a16:creationId xmlns:a16="http://schemas.microsoft.com/office/drawing/2014/main" id="{57F5B639-956E-4EB5-AA1B-83502404F95D}"/>
              </a:ext>
            </a:extLst>
          </p:cNvPr>
          <p:cNvSpPr txBox="1"/>
          <p:nvPr/>
        </p:nvSpPr>
        <p:spPr>
          <a:xfrm>
            <a:off x="524693" y="2779854"/>
            <a:ext cx="1077090" cy="923330"/>
          </a:xfrm>
          <a:prstGeom prst="rect">
            <a:avLst/>
          </a:prstGeom>
          <a:noFill/>
        </p:spPr>
        <p:txBody>
          <a:bodyPr wrap="none" rtlCol="0">
            <a:spAutoFit/>
          </a:bodyPr>
          <a:lstStyle/>
          <a:p>
            <a:r>
              <a:rPr lang="en-US" dirty="0">
                <a:solidFill>
                  <a:srgbClr val="FF0000"/>
                </a:solidFill>
              </a:rPr>
              <a:t>Units,</a:t>
            </a:r>
          </a:p>
          <a:p>
            <a:r>
              <a:rPr lang="en-US" dirty="0">
                <a:solidFill>
                  <a:srgbClr val="FF0000"/>
                </a:solidFill>
              </a:rPr>
              <a:t>Font size,</a:t>
            </a:r>
          </a:p>
          <a:p>
            <a:r>
              <a:rPr lang="en-US" dirty="0">
                <a:solidFill>
                  <a:srgbClr val="FF0000"/>
                </a:solidFill>
              </a:rPr>
              <a:t>Font type</a:t>
            </a:r>
          </a:p>
        </p:txBody>
      </p:sp>
      <p:sp>
        <p:nvSpPr>
          <p:cNvPr id="15" name="TextBox 14">
            <a:extLst>
              <a:ext uri="{FF2B5EF4-FFF2-40B4-BE49-F238E27FC236}">
                <a16:creationId xmlns:a16="http://schemas.microsoft.com/office/drawing/2014/main" id="{89F439B3-2594-4B67-8245-ABE244DF8F6F}"/>
              </a:ext>
            </a:extLst>
          </p:cNvPr>
          <p:cNvSpPr txBox="1"/>
          <p:nvPr/>
        </p:nvSpPr>
        <p:spPr>
          <a:xfrm>
            <a:off x="6877529" y="5609367"/>
            <a:ext cx="535724" cy="2585323"/>
          </a:xfrm>
          <a:prstGeom prst="rect">
            <a:avLst/>
          </a:prstGeom>
          <a:noFill/>
        </p:spPr>
        <p:txBody>
          <a:bodyPr wrap="none" rtlCol="0">
            <a:spAutoFit/>
          </a:bodyPr>
          <a:lstStyle/>
          <a:p>
            <a:r>
              <a:rPr lang="en-US" dirty="0">
                <a:solidFill>
                  <a:srgbClr val="7030A0"/>
                </a:solidFill>
              </a:rPr>
              <a:t>200</a:t>
            </a:r>
          </a:p>
          <a:p>
            <a:endParaRPr lang="en-US" dirty="0">
              <a:solidFill>
                <a:srgbClr val="7030A0"/>
              </a:solidFill>
            </a:endParaRPr>
          </a:p>
          <a:p>
            <a:r>
              <a:rPr lang="en-US" dirty="0">
                <a:solidFill>
                  <a:srgbClr val="7030A0"/>
                </a:solidFill>
              </a:rPr>
              <a:t>150</a:t>
            </a:r>
          </a:p>
          <a:p>
            <a:endParaRPr lang="en-US" dirty="0">
              <a:solidFill>
                <a:srgbClr val="7030A0"/>
              </a:solidFill>
            </a:endParaRPr>
          </a:p>
          <a:p>
            <a:r>
              <a:rPr lang="en-US" dirty="0">
                <a:solidFill>
                  <a:srgbClr val="7030A0"/>
                </a:solidFill>
              </a:rPr>
              <a:t>100</a:t>
            </a:r>
          </a:p>
          <a:p>
            <a:endParaRPr lang="en-US" dirty="0">
              <a:solidFill>
                <a:srgbClr val="7030A0"/>
              </a:solidFill>
            </a:endParaRPr>
          </a:p>
          <a:p>
            <a:r>
              <a:rPr lang="en-US" dirty="0">
                <a:solidFill>
                  <a:srgbClr val="7030A0"/>
                </a:solidFill>
              </a:rPr>
              <a:t>50</a:t>
            </a:r>
          </a:p>
          <a:p>
            <a:endParaRPr lang="en-US" dirty="0">
              <a:solidFill>
                <a:srgbClr val="7030A0"/>
              </a:solidFill>
            </a:endParaRPr>
          </a:p>
          <a:p>
            <a:r>
              <a:rPr lang="en-US" dirty="0">
                <a:solidFill>
                  <a:srgbClr val="7030A0"/>
                </a:solidFill>
              </a:rPr>
              <a:t>0</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953" y="1156516"/>
            <a:ext cx="4121234" cy="7726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740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7D79186-778F-4634-8D16-E80B6597D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54" y="3445053"/>
            <a:ext cx="6741368" cy="426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D54AE391-2D4F-4D70-B992-366DFB797A75}"/>
              </a:ext>
            </a:extLst>
          </p:cNvPr>
          <p:cNvSpPr txBox="1"/>
          <p:nvPr/>
        </p:nvSpPr>
        <p:spPr>
          <a:xfrm>
            <a:off x="3032874" y="614362"/>
            <a:ext cx="1475084" cy="584775"/>
          </a:xfrm>
          <a:prstGeom prst="rect">
            <a:avLst/>
          </a:prstGeom>
          <a:noFill/>
        </p:spPr>
        <p:txBody>
          <a:bodyPr wrap="none" rtlCol="1">
            <a:spAutoFit/>
          </a:bodyPr>
          <a:lstStyle/>
          <a:p>
            <a:pPr algn="ctr" rtl="0"/>
            <a:r>
              <a:rPr lang="en-US" sz="3200" dirty="0"/>
              <a:t>Model1</a:t>
            </a:r>
            <a:endParaRPr lang="he-IL" sz="3200" dirty="0"/>
          </a:p>
        </p:txBody>
      </p:sp>
      <p:sp>
        <p:nvSpPr>
          <p:cNvPr id="4" name="Rectangle 3">
            <a:extLst>
              <a:ext uri="{FF2B5EF4-FFF2-40B4-BE49-F238E27FC236}">
                <a16:creationId xmlns:a16="http://schemas.microsoft.com/office/drawing/2014/main" id="{686CA422-7CBF-4DCD-8327-C2ECBD5ADD08}"/>
              </a:ext>
            </a:extLst>
          </p:cNvPr>
          <p:cNvSpPr/>
          <p:nvPr/>
        </p:nvSpPr>
        <p:spPr>
          <a:xfrm>
            <a:off x="3032874" y="2885505"/>
            <a:ext cx="2302682" cy="461665"/>
          </a:xfrm>
          <a:prstGeom prst="rect">
            <a:avLst/>
          </a:prstGeom>
        </p:spPr>
        <p:txBody>
          <a:bodyPr wrap="none">
            <a:spAutoFit/>
          </a:bodyPr>
          <a:lstStyle/>
          <a:p>
            <a:r>
              <a:rPr lang="en-US" sz="2400" dirty="0"/>
              <a:t>Untrained model</a:t>
            </a:r>
            <a:endParaRPr lang="he-IL" sz="2400" dirty="0"/>
          </a:p>
        </p:txBody>
      </p:sp>
    </p:spTree>
    <p:extLst>
      <p:ext uri="{BB962C8B-B14F-4D97-AF65-F5344CB8AC3E}">
        <p14:creationId xmlns:p14="http://schemas.microsoft.com/office/powerpoint/2010/main" val="148410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7D79186-778F-4634-8D16-E80B6597D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54" y="3445053"/>
            <a:ext cx="6741368" cy="426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D54AE391-2D4F-4D70-B992-366DFB797A75}"/>
              </a:ext>
            </a:extLst>
          </p:cNvPr>
          <p:cNvSpPr txBox="1"/>
          <p:nvPr/>
        </p:nvSpPr>
        <p:spPr>
          <a:xfrm>
            <a:off x="3032874" y="614362"/>
            <a:ext cx="1475084" cy="584775"/>
          </a:xfrm>
          <a:prstGeom prst="rect">
            <a:avLst/>
          </a:prstGeom>
          <a:noFill/>
        </p:spPr>
        <p:txBody>
          <a:bodyPr wrap="none" rtlCol="1">
            <a:spAutoFit/>
          </a:bodyPr>
          <a:lstStyle/>
          <a:p>
            <a:pPr algn="ctr" rtl="0"/>
            <a:r>
              <a:rPr lang="en-US" sz="3200" dirty="0"/>
              <a:t>Model1</a:t>
            </a:r>
            <a:endParaRPr lang="he-IL" sz="3200" dirty="0"/>
          </a:p>
        </p:txBody>
      </p:sp>
      <p:sp>
        <p:nvSpPr>
          <p:cNvPr id="5" name="Rectangle 4">
            <a:extLst>
              <a:ext uri="{FF2B5EF4-FFF2-40B4-BE49-F238E27FC236}">
                <a16:creationId xmlns:a16="http://schemas.microsoft.com/office/drawing/2014/main" id="{984CD510-11A9-4BFC-B776-E9F9FBF10E2A}"/>
              </a:ext>
            </a:extLst>
          </p:cNvPr>
          <p:cNvSpPr/>
          <p:nvPr/>
        </p:nvSpPr>
        <p:spPr>
          <a:xfrm>
            <a:off x="3032874" y="2885505"/>
            <a:ext cx="1975477" cy="461665"/>
          </a:xfrm>
          <a:prstGeom prst="rect">
            <a:avLst/>
          </a:prstGeom>
        </p:spPr>
        <p:txBody>
          <a:bodyPr wrap="none">
            <a:spAutoFit/>
          </a:bodyPr>
          <a:lstStyle/>
          <a:p>
            <a:r>
              <a:rPr lang="en-US" sz="2400" dirty="0"/>
              <a:t>Trained model</a:t>
            </a:r>
            <a:endParaRPr lang="he-IL" sz="2400" dirty="0"/>
          </a:p>
        </p:txBody>
      </p:sp>
    </p:spTree>
    <p:extLst>
      <p:ext uri="{BB962C8B-B14F-4D97-AF65-F5344CB8AC3E}">
        <p14:creationId xmlns:p14="http://schemas.microsoft.com/office/powerpoint/2010/main" val="319615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7CA28-24A7-41CC-8F9D-55A7018C9209}"/>
              </a:ext>
            </a:extLst>
          </p:cNvPr>
          <p:cNvSpPr txBox="1"/>
          <p:nvPr/>
        </p:nvSpPr>
        <p:spPr>
          <a:xfrm>
            <a:off x="0" y="0"/>
            <a:ext cx="6015236" cy="363818"/>
          </a:xfrm>
          <a:prstGeom prst="rect">
            <a:avLst/>
          </a:prstGeom>
          <a:noFill/>
        </p:spPr>
        <p:txBody>
          <a:bodyPr wrap="none" rtlCol="1">
            <a:spAutoFit/>
          </a:bodyPr>
          <a:lstStyle/>
          <a:p>
            <a:pPr algn="l" rtl="0"/>
            <a:r>
              <a:rPr lang="en-US" sz="1764" dirty="0"/>
              <a:t>Fig. S4 –Model 2 – </a:t>
            </a:r>
            <a:r>
              <a:rPr lang="en-US" sz="1764" dirty="0" err="1"/>
              <a:t>Lck</a:t>
            </a:r>
            <a:r>
              <a:rPr lang="en-US" sz="1764" dirty="0"/>
              <a:t> activation (LA) – Model + MC simulations</a:t>
            </a:r>
            <a:endParaRPr lang="he-IL" sz="1764" dirty="0"/>
          </a:p>
        </p:txBody>
      </p:sp>
      <p:grpSp>
        <p:nvGrpSpPr>
          <p:cNvPr id="43" name="Group 42">
            <a:extLst>
              <a:ext uri="{FF2B5EF4-FFF2-40B4-BE49-F238E27FC236}">
                <a16:creationId xmlns:a16="http://schemas.microsoft.com/office/drawing/2014/main" id="{E3C8779A-9314-4023-869C-C3F5441F1BD8}"/>
              </a:ext>
            </a:extLst>
          </p:cNvPr>
          <p:cNvGrpSpPr/>
          <p:nvPr/>
        </p:nvGrpSpPr>
        <p:grpSpPr>
          <a:xfrm>
            <a:off x="342556" y="4243171"/>
            <a:ext cx="1915396" cy="1956131"/>
            <a:chOff x="75801" y="999364"/>
            <a:chExt cx="1975068" cy="2017071"/>
          </a:xfrm>
        </p:grpSpPr>
        <p:sp>
          <p:nvSpPr>
            <p:cNvPr id="71" name="Rectangle 70">
              <a:extLst>
                <a:ext uri="{FF2B5EF4-FFF2-40B4-BE49-F238E27FC236}">
                  <a16:creationId xmlns:a16="http://schemas.microsoft.com/office/drawing/2014/main" id="{5673BAFD-C215-47C4-8200-53E033119957}"/>
                </a:ext>
              </a:extLst>
            </p:cNvPr>
            <p:cNvSpPr/>
            <p:nvPr/>
          </p:nvSpPr>
          <p:spPr>
            <a:xfrm>
              <a:off x="171667" y="1255403"/>
              <a:ext cx="1790097" cy="176103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2" name="TextBox 71">
              <a:extLst>
                <a:ext uri="{FF2B5EF4-FFF2-40B4-BE49-F238E27FC236}">
                  <a16:creationId xmlns:a16="http://schemas.microsoft.com/office/drawing/2014/main" id="{D931E348-82C1-41A3-9D36-BF208EB6712A}"/>
                </a:ext>
              </a:extLst>
            </p:cNvPr>
            <p:cNvSpPr txBox="1"/>
            <p:nvPr/>
          </p:nvSpPr>
          <p:spPr>
            <a:xfrm>
              <a:off x="75801" y="999364"/>
              <a:ext cx="1975068" cy="285628"/>
            </a:xfrm>
            <a:prstGeom prst="rect">
              <a:avLst/>
            </a:prstGeom>
            <a:noFill/>
          </p:spPr>
          <p:txBody>
            <a:bodyPr wrap="none" rtlCol="1">
              <a:spAutoFit/>
            </a:bodyPr>
            <a:lstStyle/>
            <a:p>
              <a:pPr algn="ctr" rtl="0"/>
              <a:r>
                <a:rPr lang="en-US" sz="1200" dirty="0">
                  <a:solidFill>
                    <a:schemeClr val="tx1">
                      <a:lumMod val="75000"/>
                      <a:lumOff val="25000"/>
                    </a:schemeClr>
                  </a:solidFill>
                </a:rPr>
                <a:t>random walk and activation</a:t>
              </a:r>
              <a:endParaRPr lang="he-IL" sz="1200" dirty="0">
                <a:solidFill>
                  <a:schemeClr val="tx1">
                    <a:lumMod val="75000"/>
                    <a:lumOff val="25000"/>
                  </a:schemeClr>
                </a:solidFill>
              </a:endParaRPr>
            </a:p>
          </p:txBody>
        </p:sp>
        <p:cxnSp>
          <p:nvCxnSpPr>
            <p:cNvPr id="73" name="Straight Arrow Connector 72">
              <a:extLst>
                <a:ext uri="{FF2B5EF4-FFF2-40B4-BE49-F238E27FC236}">
                  <a16:creationId xmlns:a16="http://schemas.microsoft.com/office/drawing/2014/main" id="{BDB5FF5C-46F5-498E-AE27-E614F9CAFC51}"/>
                </a:ext>
              </a:extLst>
            </p:cNvPr>
            <p:cNvCxnSpPr>
              <a:cxnSpLocks/>
              <a:stCxn id="77" idx="1"/>
            </p:cNvCxnSpPr>
            <p:nvPr/>
          </p:nvCxnSpPr>
          <p:spPr>
            <a:xfrm flipH="1" flipV="1">
              <a:off x="827040" y="1873938"/>
              <a:ext cx="172927" cy="25461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D9A2C3C-C91C-4D98-BECC-808184F1504F}"/>
                </a:ext>
              </a:extLst>
            </p:cNvPr>
            <p:cNvCxnSpPr>
              <a:cxnSpLocks/>
            </p:cNvCxnSpPr>
            <p:nvPr/>
          </p:nvCxnSpPr>
          <p:spPr>
            <a:xfrm flipH="1">
              <a:off x="421298" y="1884924"/>
              <a:ext cx="346992" cy="526497"/>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D3D5DBD-3210-498A-90EB-A71CFDF6D27B}"/>
                </a:ext>
              </a:extLst>
            </p:cNvPr>
            <p:cNvCxnSpPr>
              <a:cxnSpLocks/>
            </p:cNvCxnSpPr>
            <p:nvPr/>
          </p:nvCxnSpPr>
          <p:spPr>
            <a:xfrm>
              <a:off x="441664" y="2484218"/>
              <a:ext cx="413121" cy="228245"/>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BD84D55-EE27-4AF0-A94A-589C0F7354C7}"/>
                </a:ext>
              </a:extLst>
            </p:cNvPr>
            <p:cNvCxnSpPr>
              <a:cxnSpLocks/>
            </p:cNvCxnSpPr>
            <p:nvPr/>
          </p:nvCxnSpPr>
          <p:spPr>
            <a:xfrm flipV="1">
              <a:off x="947617" y="2610526"/>
              <a:ext cx="660916" cy="10290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7F7C38A-34CE-4319-B267-E030A0EA52D3}"/>
                </a:ext>
              </a:extLst>
            </p:cNvPr>
            <p:cNvSpPr/>
            <p:nvPr/>
          </p:nvSpPr>
          <p:spPr>
            <a:xfrm>
              <a:off x="983511" y="2112100"/>
              <a:ext cx="112369" cy="1123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78" name="Oval 77">
              <a:extLst>
                <a:ext uri="{FF2B5EF4-FFF2-40B4-BE49-F238E27FC236}">
                  <a16:creationId xmlns:a16="http://schemas.microsoft.com/office/drawing/2014/main" id="{2A892D3A-1802-4847-A0E8-37F825E7D29C}"/>
                </a:ext>
              </a:extLst>
            </p:cNvPr>
            <p:cNvSpPr/>
            <p:nvPr/>
          </p:nvSpPr>
          <p:spPr>
            <a:xfrm>
              <a:off x="740597" y="1783337"/>
              <a:ext cx="112369" cy="112369"/>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79" name="Oval 78">
              <a:extLst>
                <a:ext uri="{FF2B5EF4-FFF2-40B4-BE49-F238E27FC236}">
                  <a16:creationId xmlns:a16="http://schemas.microsoft.com/office/drawing/2014/main" id="{D6F65E29-486A-4757-8FBA-C091E443904B}"/>
                </a:ext>
              </a:extLst>
            </p:cNvPr>
            <p:cNvSpPr/>
            <p:nvPr/>
          </p:nvSpPr>
          <p:spPr>
            <a:xfrm>
              <a:off x="336024" y="2395582"/>
              <a:ext cx="112369" cy="112369"/>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dirty="0"/>
            </a:p>
          </p:txBody>
        </p:sp>
        <p:sp>
          <p:nvSpPr>
            <p:cNvPr id="80" name="Oval 79">
              <a:extLst>
                <a:ext uri="{FF2B5EF4-FFF2-40B4-BE49-F238E27FC236}">
                  <a16:creationId xmlns:a16="http://schemas.microsoft.com/office/drawing/2014/main" id="{1B5CC3D8-DB00-4C5A-BE51-ECEDCB1CE3F2}"/>
                </a:ext>
              </a:extLst>
            </p:cNvPr>
            <p:cNvSpPr/>
            <p:nvPr/>
          </p:nvSpPr>
          <p:spPr>
            <a:xfrm>
              <a:off x="851045" y="2671053"/>
              <a:ext cx="112369" cy="112369"/>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sp>
          <p:nvSpPr>
            <p:cNvPr id="81" name="Oval 80">
              <a:extLst>
                <a:ext uri="{FF2B5EF4-FFF2-40B4-BE49-F238E27FC236}">
                  <a16:creationId xmlns:a16="http://schemas.microsoft.com/office/drawing/2014/main" id="{655F7687-C47A-4A4B-9C73-6E4E85FFFAC1}"/>
                </a:ext>
              </a:extLst>
            </p:cNvPr>
            <p:cNvSpPr/>
            <p:nvPr/>
          </p:nvSpPr>
          <p:spPr>
            <a:xfrm>
              <a:off x="1608533" y="2546813"/>
              <a:ext cx="112369" cy="11236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endParaRPr lang="he-IL"/>
            </a:p>
          </p:txBody>
        </p:sp>
      </p:grpSp>
      <p:grpSp>
        <p:nvGrpSpPr>
          <p:cNvPr id="44" name="Group 43">
            <a:extLst>
              <a:ext uri="{FF2B5EF4-FFF2-40B4-BE49-F238E27FC236}">
                <a16:creationId xmlns:a16="http://schemas.microsoft.com/office/drawing/2014/main" id="{89B5490E-E0C3-4E1F-A834-DF0B1CADF249}"/>
              </a:ext>
            </a:extLst>
          </p:cNvPr>
          <p:cNvGrpSpPr/>
          <p:nvPr/>
        </p:nvGrpSpPr>
        <p:grpSpPr>
          <a:xfrm>
            <a:off x="4902971" y="4243573"/>
            <a:ext cx="2330720" cy="2253857"/>
            <a:chOff x="4373655" y="1013078"/>
            <a:chExt cx="2403331" cy="2324072"/>
          </a:xfrm>
        </p:grpSpPr>
        <p:pic>
          <p:nvPicPr>
            <p:cNvPr id="58" name="Picture 57">
              <a:extLst>
                <a:ext uri="{FF2B5EF4-FFF2-40B4-BE49-F238E27FC236}">
                  <a16:creationId xmlns:a16="http://schemas.microsoft.com/office/drawing/2014/main" id="{26012249-5218-4B26-BD75-067EA5BD8D80}"/>
                </a:ext>
              </a:extLst>
            </p:cNvPr>
            <p:cNvPicPr>
              <a:picLocks noChangeAspect="1"/>
            </p:cNvPicPr>
            <p:nvPr/>
          </p:nvPicPr>
          <p:blipFill rotWithShape="1">
            <a:blip r:embed="rId3">
              <a:extLst>
                <a:ext uri="{28A0092B-C50C-407E-A947-70E740481C1C}">
                  <a14:useLocalDpi xmlns:a14="http://schemas.microsoft.com/office/drawing/2010/main" val="0"/>
                </a:ext>
              </a:extLst>
            </a:blip>
            <a:srcRect l="15246" t="6983" r="10869" b="11827"/>
            <a:stretch/>
          </p:blipFill>
          <p:spPr>
            <a:xfrm>
              <a:off x="4792416" y="1246491"/>
              <a:ext cx="1820132" cy="1772526"/>
            </a:xfrm>
            <a:prstGeom prst="rect">
              <a:avLst/>
            </a:prstGeom>
          </p:spPr>
        </p:pic>
        <p:sp>
          <p:nvSpPr>
            <p:cNvPr id="59" name="TextBox 58">
              <a:extLst>
                <a:ext uri="{FF2B5EF4-FFF2-40B4-BE49-F238E27FC236}">
                  <a16:creationId xmlns:a16="http://schemas.microsoft.com/office/drawing/2014/main" id="{7026A4F6-A673-46ED-AE37-6DC9D551DC73}"/>
                </a:ext>
              </a:extLst>
            </p:cNvPr>
            <p:cNvSpPr txBox="1"/>
            <p:nvPr/>
          </p:nvSpPr>
          <p:spPr>
            <a:xfrm>
              <a:off x="4705658" y="1013078"/>
              <a:ext cx="1978970" cy="285628"/>
            </a:xfrm>
            <a:prstGeom prst="rect">
              <a:avLst/>
            </a:prstGeom>
            <a:noFill/>
          </p:spPr>
          <p:txBody>
            <a:bodyPr wrap="none" rtlCol="1">
              <a:spAutoFit/>
            </a:bodyPr>
            <a:lstStyle/>
            <a:p>
              <a:pPr algn="ctr" rtl="0"/>
              <a:r>
                <a:rPr lang="en-US" sz="1200" dirty="0">
                  <a:solidFill>
                    <a:schemeClr val="tx1">
                      <a:lumMod val="75000"/>
                      <a:lumOff val="25000"/>
                    </a:schemeClr>
                  </a:solidFill>
                </a:rPr>
                <a:t>Radial density of active LCK </a:t>
              </a:r>
              <a:endParaRPr lang="he-IL" sz="1200" dirty="0">
                <a:solidFill>
                  <a:schemeClr val="tx1">
                    <a:lumMod val="75000"/>
                    <a:lumOff val="25000"/>
                  </a:schemeClr>
                </a:solidFill>
              </a:endParaRPr>
            </a:p>
          </p:txBody>
        </p:sp>
        <p:grpSp>
          <p:nvGrpSpPr>
            <p:cNvPr id="60" name="Group 59">
              <a:extLst>
                <a:ext uri="{FF2B5EF4-FFF2-40B4-BE49-F238E27FC236}">
                  <a16:creationId xmlns:a16="http://schemas.microsoft.com/office/drawing/2014/main" id="{01877A01-9FF9-475B-A1F9-7788D25CE877}"/>
                </a:ext>
              </a:extLst>
            </p:cNvPr>
            <p:cNvGrpSpPr/>
            <p:nvPr/>
          </p:nvGrpSpPr>
          <p:grpSpPr>
            <a:xfrm>
              <a:off x="4687147" y="2980330"/>
              <a:ext cx="2089839" cy="230832"/>
              <a:chOff x="2444763" y="2995570"/>
              <a:chExt cx="2089839" cy="230832"/>
            </a:xfrm>
          </p:grpSpPr>
          <p:sp>
            <p:nvSpPr>
              <p:cNvPr id="68" name="TextBox 67">
                <a:extLst>
                  <a:ext uri="{FF2B5EF4-FFF2-40B4-BE49-F238E27FC236}">
                    <a16:creationId xmlns:a16="http://schemas.microsoft.com/office/drawing/2014/main" id="{4E9F932A-5263-4664-B266-C3DCB17307AF}"/>
                  </a:ext>
                </a:extLst>
              </p:cNvPr>
              <p:cNvSpPr txBox="1"/>
              <p:nvPr/>
            </p:nvSpPr>
            <p:spPr>
              <a:xfrm>
                <a:off x="4119104" y="2995570"/>
                <a:ext cx="415498" cy="230832"/>
              </a:xfrm>
              <a:prstGeom prst="rect">
                <a:avLst/>
              </a:prstGeom>
              <a:noFill/>
            </p:spPr>
            <p:txBody>
              <a:bodyPr wrap="none" rtlCol="1">
                <a:spAutoFit/>
              </a:bodyPr>
              <a:lstStyle/>
              <a:p>
                <a:pPr algn="ctr" rtl="0"/>
                <a:r>
                  <a:rPr lang="en-US" sz="900" dirty="0">
                    <a:solidFill>
                      <a:schemeClr val="tx1">
                        <a:lumMod val="75000"/>
                        <a:lumOff val="25000"/>
                      </a:schemeClr>
                    </a:solidFill>
                  </a:rPr>
                  <a:t>1000</a:t>
                </a:r>
                <a:endParaRPr lang="he-IL" sz="900" dirty="0">
                  <a:solidFill>
                    <a:schemeClr val="tx1">
                      <a:lumMod val="75000"/>
                      <a:lumOff val="25000"/>
                    </a:schemeClr>
                  </a:solidFill>
                </a:endParaRPr>
              </a:p>
            </p:txBody>
          </p:sp>
          <p:sp>
            <p:nvSpPr>
              <p:cNvPr id="69" name="TextBox 68">
                <a:extLst>
                  <a:ext uri="{FF2B5EF4-FFF2-40B4-BE49-F238E27FC236}">
                    <a16:creationId xmlns:a16="http://schemas.microsoft.com/office/drawing/2014/main" id="{C2BDCC5E-AE30-4E59-98F5-A5EEA22EB5CF}"/>
                  </a:ext>
                </a:extLst>
              </p:cNvPr>
              <p:cNvSpPr txBox="1"/>
              <p:nvPr/>
            </p:nvSpPr>
            <p:spPr>
              <a:xfrm>
                <a:off x="3279699" y="2995570"/>
                <a:ext cx="357790" cy="230832"/>
              </a:xfrm>
              <a:prstGeom prst="rect">
                <a:avLst/>
              </a:prstGeom>
              <a:noFill/>
            </p:spPr>
            <p:txBody>
              <a:bodyPr wrap="none" rtlCol="1">
                <a:spAutoFit/>
              </a:bodyPr>
              <a:lstStyle/>
              <a:p>
                <a:pPr algn="ctr" rtl="0"/>
                <a:r>
                  <a:rPr lang="en-US" sz="900" dirty="0">
                    <a:solidFill>
                      <a:schemeClr val="tx1">
                        <a:lumMod val="75000"/>
                        <a:lumOff val="25000"/>
                      </a:schemeClr>
                    </a:solidFill>
                  </a:rPr>
                  <a:t>500</a:t>
                </a:r>
                <a:endParaRPr lang="he-IL" sz="900" dirty="0">
                  <a:solidFill>
                    <a:schemeClr val="tx1">
                      <a:lumMod val="75000"/>
                      <a:lumOff val="25000"/>
                    </a:schemeClr>
                  </a:solidFill>
                </a:endParaRPr>
              </a:p>
            </p:txBody>
          </p:sp>
          <p:sp>
            <p:nvSpPr>
              <p:cNvPr id="70" name="TextBox 69">
                <a:extLst>
                  <a:ext uri="{FF2B5EF4-FFF2-40B4-BE49-F238E27FC236}">
                    <a16:creationId xmlns:a16="http://schemas.microsoft.com/office/drawing/2014/main" id="{36963FDA-B48E-44ED-A340-910007A295B9}"/>
                  </a:ext>
                </a:extLst>
              </p:cNvPr>
              <p:cNvSpPr txBox="1"/>
              <p:nvPr/>
            </p:nvSpPr>
            <p:spPr>
              <a:xfrm>
                <a:off x="2444763" y="2995570"/>
                <a:ext cx="242374" cy="230832"/>
              </a:xfrm>
              <a:prstGeom prst="rect">
                <a:avLst/>
              </a:prstGeom>
              <a:noFill/>
            </p:spPr>
            <p:txBody>
              <a:bodyPr wrap="none" rtlCol="1">
                <a:spAutoFit/>
              </a:bodyPr>
              <a:lstStyle/>
              <a:p>
                <a:pPr algn="ctr" rtl="0"/>
                <a:r>
                  <a:rPr lang="en-US" sz="900" dirty="0">
                    <a:solidFill>
                      <a:schemeClr val="tx1">
                        <a:lumMod val="75000"/>
                        <a:lumOff val="25000"/>
                      </a:schemeClr>
                    </a:solidFill>
                  </a:rPr>
                  <a:t>0</a:t>
                </a:r>
                <a:endParaRPr lang="he-IL" sz="900" dirty="0">
                  <a:solidFill>
                    <a:schemeClr val="tx1">
                      <a:lumMod val="75000"/>
                      <a:lumOff val="25000"/>
                    </a:schemeClr>
                  </a:solidFill>
                </a:endParaRPr>
              </a:p>
            </p:txBody>
          </p:sp>
        </p:grpSp>
        <p:sp>
          <p:nvSpPr>
            <p:cNvPr id="61" name="TextBox 60">
              <a:extLst>
                <a:ext uri="{FF2B5EF4-FFF2-40B4-BE49-F238E27FC236}">
                  <a16:creationId xmlns:a16="http://schemas.microsoft.com/office/drawing/2014/main" id="{A88A5F99-823F-4EC7-92CB-32A6004C4A3A}"/>
                </a:ext>
              </a:extLst>
            </p:cNvPr>
            <p:cNvSpPr txBox="1"/>
            <p:nvPr/>
          </p:nvSpPr>
          <p:spPr>
            <a:xfrm rot="16200000">
              <a:off x="3972487" y="1997566"/>
              <a:ext cx="1087966" cy="285629"/>
            </a:xfrm>
            <a:prstGeom prst="rect">
              <a:avLst/>
            </a:prstGeom>
            <a:noFill/>
          </p:spPr>
          <p:txBody>
            <a:bodyPr wrap="none" rtlCol="1">
              <a:spAutoFit/>
            </a:bodyPr>
            <a:lstStyle/>
            <a:p>
              <a:pPr algn="ctr" rtl="0"/>
              <a:r>
                <a:rPr lang="en-US" sz="1200" dirty="0">
                  <a:solidFill>
                    <a:schemeClr val="tx1">
                      <a:lumMod val="75000"/>
                      <a:lumOff val="25000"/>
                    </a:schemeClr>
                  </a:solidFill>
                </a:rPr>
                <a:t>Radial density</a:t>
              </a:r>
              <a:endParaRPr lang="he-IL" sz="1200" dirty="0">
                <a:solidFill>
                  <a:schemeClr val="tx1">
                    <a:lumMod val="75000"/>
                    <a:lumOff val="25000"/>
                  </a:schemeClr>
                </a:solidFill>
              </a:endParaRPr>
            </a:p>
          </p:txBody>
        </p:sp>
        <p:sp>
          <p:nvSpPr>
            <p:cNvPr id="62" name="TextBox 61">
              <a:extLst>
                <a:ext uri="{FF2B5EF4-FFF2-40B4-BE49-F238E27FC236}">
                  <a16:creationId xmlns:a16="http://schemas.microsoft.com/office/drawing/2014/main" id="{1B4FC21A-5399-4634-97FA-5A91BE7A34BE}"/>
                </a:ext>
              </a:extLst>
            </p:cNvPr>
            <p:cNvSpPr txBox="1"/>
            <p:nvPr/>
          </p:nvSpPr>
          <p:spPr>
            <a:xfrm>
              <a:off x="5455556" y="3106318"/>
              <a:ext cx="449161" cy="230832"/>
            </a:xfrm>
            <a:prstGeom prst="rect">
              <a:avLst/>
            </a:prstGeom>
            <a:noFill/>
          </p:spPr>
          <p:txBody>
            <a:bodyPr wrap="none" rtlCol="1">
              <a:spAutoFit/>
            </a:bodyPr>
            <a:lstStyle/>
            <a:p>
              <a:pPr algn="ctr" rtl="0"/>
              <a:r>
                <a:rPr lang="en-US" sz="900" dirty="0">
                  <a:solidFill>
                    <a:schemeClr val="tx1">
                      <a:lumMod val="75000"/>
                      <a:lumOff val="25000"/>
                    </a:schemeClr>
                  </a:solidFill>
                </a:rPr>
                <a:t>r(nm)</a:t>
              </a:r>
              <a:endParaRPr lang="he-IL" sz="900" dirty="0">
                <a:solidFill>
                  <a:schemeClr val="tx1">
                    <a:lumMod val="75000"/>
                    <a:lumOff val="25000"/>
                  </a:schemeClr>
                </a:solidFill>
              </a:endParaRPr>
            </a:p>
          </p:txBody>
        </p:sp>
        <p:grpSp>
          <p:nvGrpSpPr>
            <p:cNvPr id="63" name="Group 62">
              <a:extLst>
                <a:ext uri="{FF2B5EF4-FFF2-40B4-BE49-F238E27FC236}">
                  <a16:creationId xmlns:a16="http://schemas.microsoft.com/office/drawing/2014/main" id="{24197936-0740-4A84-AD7E-795FE7D1C440}"/>
                </a:ext>
              </a:extLst>
            </p:cNvPr>
            <p:cNvGrpSpPr/>
            <p:nvPr/>
          </p:nvGrpSpPr>
          <p:grpSpPr>
            <a:xfrm>
              <a:off x="4499888" y="1142138"/>
              <a:ext cx="370187" cy="1989713"/>
              <a:chOff x="4438928" y="1142138"/>
              <a:chExt cx="370187" cy="1989713"/>
            </a:xfrm>
          </p:grpSpPr>
          <p:sp>
            <p:nvSpPr>
              <p:cNvPr id="64" name="TextBox 63">
                <a:extLst>
                  <a:ext uri="{FF2B5EF4-FFF2-40B4-BE49-F238E27FC236}">
                    <a16:creationId xmlns:a16="http://schemas.microsoft.com/office/drawing/2014/main" id="{7687D62D-EEAB-4422-B010-026F31F99DA2}"/>
                  </a:ext>
                </a:extLst>
              </p:cNvPr>
              <p:cNvSpPr txBox="1"/>
              <p:nvPr/>
            </p:nvSpPr>
            <p:spPr>
              <a:xfrm>
                <a:off x="4438928" y="1142138"/>
                <a:ext cx="357791" cy="230832"/>
              </a:xfrm>
              <a:prstGeom prst="rect">
                <a:avLst/>
              </a:prstGeom>
              <a:noFill/>
            </p:spPr>
            <p:txBody>
              <a:bodyPr wrap="none" rtlCol="1">
                <a:spAutoFit/>
              </a:bodyPr>
              <a:lstStyle/>
              <a:p>
                <a:pPr algn="ctr" rtl="0"/>
                <a:r>
                  <a:rPr lang="en-US" sz="900" dirty="0">
                    <a:solidFill>
                      <a:schemeClr val="tx1">
                        <a:lumMod val="75000"/>
                        <a:lumOff val="25000"/>
                      </a:schemeClr>
                    </a:solidFill>
                  </a:rPr>
                  <a:t>150</a:t>
                </a:r>
                <a:endParaRPr lang="he-IL" sz="900" dirty="0">
                  <a:solidFill>
                    <a:schemeClr val="tx1">
                      <a:lumMod val="75000"/>
                      <a:lumOff val="25000"/>
                    </a:schemeClr>
                  </a:solidFill>
                </a:endParaRPr>
              </a:p>
            </p:txBody>
          </p:sp>
          <p:sp>
            <p:nvSpPr>
              <p:cNvPr id="65" name="TextBox 64">
                <a:extLst>
                  <a:ext uri="{FF2B5EF4-FFF2-40B4-BE49-F238E27FC236}">
                    <a16:creationId xmlns:a16="http://schemas.microsoft.com/office/drawing/2014/main" id="{CBA5B451-0046-40FC-AD4D-47F27A25C58C}"/>
                  </a:ext>
                </a:extLst>
              </p:cNvPr>
              <p:cNvSpPr txBox="1"/>
              <p:nvPr/>
            </p:nvSpPr>
            <p:spPr>
              <a:xfrm>
                <a:off x="4496571" y="2307825"/>
                <a:ext cx="300083" cy="230832"/>
              </a:xfrm>
              <a:prstGeom prst="rect">
                <a:avLst/>
              </a:prstGeom>
              <a:noFill/>
            </p:spPr>
            <p:txBody>
              <a:bodyPr wrap="none" rtlCol="1">
                <a:spAutoFit/>
              </a:bodyPr>
              <a:lstStyle/>
              <a:p>
                <a:pPr algn="ctr" rtl="0"/>
                <a:r>
                  <a:rPr lang="en-US" sz="900" dirty="0">
                    <a:solidFill>
                      <a:schemeClr val="tx1">
                        <a:lumMod val="75000"/>
                        <a:lumOff val="25000"/>
                      </a:schemeClr>
                    </a:solidFill>
                  </a:rPr>
                  <a:t>50</a:t>
                </a:r>
                <a:endParaRPr lang="he-IL" sz="900" dirty="0">
                  <a:solidFill>
                    <a:schemeClr val="tx1">
                      <a:lumMod val="75000"/>
                      <a:lumOff val="25000"/>
                    </a:schemeClr>
                  </a:solidFill>
                </a:endParaRPr>
              </a:p>
            </p:txBody>
          </p:sp>
          <p:sp>
            <p:nvSpPr>
              <p:cNvPr id="66" name="TextBox 65">
                <a:extLst>
                  <a:ext uri="{FF2B5EF4-FFF2-40B4-BE49-F238E27FC236}">
                    <a16:creationId xmlns:a16="http://schemas.microsoft.com/office/drawing/2014/main" id="{2A71EB9D-9B53-48CD-B1AE-CDE58326A204}"/>
                  </a:ext>
                </a:extLst>
              </p:cNvPr>
              <p:cNvSpPr txBox="1"/>
              <p:nvPr/>
            </p:nvSpPr>
            <p:spPr>
              <a:xfrm>
                <a:off x="4558158" y="2901019"/>
                <a:ext cx="242374" cy="230832"/>
              </a:xfrm>
              <a:prstGeom prst="rect">
                <a:avLst/>
              </a:prstGeom>
              <a:noFill/>
            </p:spPr>
            <p:txBody>
              <a:bodyPr wrap="none" rtlCol="1">
                <a:spAutoFit/>
              </a:bodyPr>
              <a:lstStyle/>
              <a:p>
                <a:pPr algn="l" rtl="0"/>
                <a:r>
                  <a:rPr lang="en-US" sz="900" dirty="0">
                    <a:solidFill>
                      <a:schemeClr val="tx1">
                        <a:lumMod val="75000"/>
                        <a:lumOff val="25000"/>
                      </a:schemeClr>
                    </a:solidFill>
                  </a:rPr>
                  <a:t>0</a:t>
                </a:r>
                <a:endParaRPr lang="he-IL" sz="900" dirty="0">
                  <a:solidFill>
                    <a:schemeClr val="tx1">
                      <a:lumMod val="75000"/>
                      <a:lumOff val="25000"/>
                    </a:schemeClr>
                  </a:solidFill>
                </a:endParaRPr>
              </a:p>
            </p:txBody>
          </p:sp>
          <p:sp>
            <p:nvSpPr>
              <p:cNvPr id="67" name="TextBox 66">
                <a:extLst>
                  <a:ext uri="{FF2B5EF4-FFF2-40B4-BE49-F238E27FC236}">
                    <a16:creationId xmlns:a16="http://schemas.microsoft.com/office/drawing/2014/main" id="{27A040EB-3B21-4B42-98CE-921573D5949E}"/>
                  </a:ext>
                </a:extLst>
              </p:cNvPr>
              <p:cNvSpPr txBox="1"/>
              <p:nvPr/>
            </p:nvSpPr>
            <p:spPr>
              <a:xfrm>
                <a:off x="4451324" y="1723494"/>
                <a:ext cx="357791" cy="230832"/>
              </a:xfrm>
              <a:prstGeom prst="rect">
                <a:avLst/>
              </a:prstGeom>
              <a:noFill/>
            </p:spPr>
            <p:txBody>
              <a:bodyPr wrap="none" rtlCol="1">
                <a:spAutoFit/>
              </a:bodyPr>
              <a:lstStyle/>
              <a:p>
                <a:pPr algn="ctr" rtl="0"/>
                <a:r>
                  <a:rPr lang="en-US" sz="900" dirty="0">
                    <a:solidFill>
                      <a:schemeClr val="tx1">
                        <a:lumMod val="75000"/>
                        <a:lumOff val="25000"/>
                      </a:schemeClr>
                    </a:solidFill>
                  </a:rPr>
                  <a:t>100</a:t>
                </a:r>
                <a:endParaRPr lang="he-IL" sz="900" dirty="0">
                  <a:solidFill>
                    <a:schemeClr val="tx1">
                      <a:lumMod val="75000"/>
                      <a:lumOff val="25000"/>
                    </a:schemeClr>
                  </a:solidFill>
                </a:endParaRPr>
              </a:p>
            </p:txBody>
          </p:sp>
        </p:grpSp>
      </p:grpSp>
      <p:grpSp>
        <p:nvGrpSpPr>
          <p:cNvPr id="45" name="Group 44">
            <a:extLst>
              <a:ext uri="{FF2B5EF4-FFF2-40B4-BE49-F238E27FC236}">
                <a16:creationId xmlns:a16="http://schemas.microsoft.com/office/drawing/2014/main" id="{1017BD76-8B7F-4CED-A69D-B2A9916E70C1}"/>
              </a:ext>
            </a:extLst>
          </p:cNvPr>
          <p:cNvGrpSpPr/>
          <p:nvPr/>
        </p:nvGrpSpPr>
        <p:grpSpPr>
          <a:xfrm>
            <a:off x="2410933" y="4244079"/>
            <a:ext cx="2533541" cy="2142966"/>
            <a:chOff x="4856934" y="2710224"/>
            <a:chExt cx="2612470" cy="2209727"/>
          </a:xfrm>
        </p:grpSpPr>
        <p:grpSp>
          <p:nvGrpSpPr>
            <p:cNvPr id="52" name="Group 51">
              <a:extLst>
                <a:ext uri="{FF2B5EF4-FFF2-40B4-BE49-F238E27FC236}">
                  <a16:creationId xmlns:a16="http://schemas.microsoft.com/office/drawing/2014/main" id="{4822F4E1-B8E4-4D5E-BEFC-51BE7A7FCDDD}"/>
                </a:ext>
              </a:extLst>
            </p:cNvPr>
            <p:cNvGrpSpPr/>
            <p:nvPr/>
          </p:nvGrpSpPr>
          <p:grpSpPr>
            <a:xfrm>
              <a:off x="4946667" y="2710224"/>
              <a:ext cx="2522737" cy="2209727"/>
              <a:chOff x="2027976" y="1105905"/>
              <a:chExt cx="2522737" cy="2209727"/>
            </a:xfrm>
          </p:grpSpPr>
          <p:pic>
            <p:nvPicPr>
              <p:cNvPr id="54" name="Picture 53">
                <a:extLst>
                  <a:ext uri="{FF2B5EF4-FFF2-40B4-BE49-F238E27FC236}">
                    <a16:creationId xmlns:a16="http://schemas.microsoft.com/office/drawing/2014/main" id="{C9B53860-A112-4839-8042-DFC8E64AB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857" y="1372970"/>
                <a:ext cx="2491856" cy="1839361"/>
              </a:xfrm>
              <a:prstGeom prst="rect">
                <a:avLst/>
              </a:prstGeom>
            </p:spPr>
          </p:pic>
          <p:sp>
            <p:nvSpPr>
              <p:cNvPr id="55" name="TextBox 54">
                <a:extLst>
                  <a:ext uri="{FF2B5EF4-FFF2-40B4-BE49-F238E27FC236}">
                    <a16:creationId xmlns:a16="http://schemas.microsoft.com/office/drawing/2014/main" id="{20BDAA1A-D931-49D8-96DB-FD42AB29D07F}"/>
                  </a:ext>
                </a:extLst>
              </p:cNvPr>
              <p:cNvSpPr txBox="1"/>
              <p:nvPr/>
            </p:nvSpPr>
            <p:spPr>
              <a:xfrm>
                <a:off x="2444357" y="1105905"/>
                <a:ext cx="1638331" cy="285629"/>
              </a:xfrm>
              <a:prstGeom prst="rect">
                <a:avLst/>
              </a:prstGeom>
              <a:noFill/>
            </p:spPr>
            <p:txBody>
              <a:bodyPr wrap="none" rtlCol="1">
                <a:spAutoFit/>
              </a:bodyPr>
              <a:lstStyle/>
              <a:p>
                <a:pPr algn="ctr" rtl="0"/>
                <a:r>
                  <a:rPr lang="en-US" sz="1200" dirty="0">
                    <a:solidFill>
                      <a:schemeClr val="tx1">
                        <a:lumMod val="75000"/>
                        <a:lumOff val="25000"/>
                      </a:schemeClr>
                    </a:solidFill>
                  </a:rPr>
                  <a:t>Active LCK distribution</a:t>
                </a:r>
                <a:endParaRPr lang="he-IL" sz="1200" dirty="0">
                  <a:solidFill>
                    <a:schemeClr val="tx1">
                      <a:lumMod val="75000"/>
                      <a:lumOff val="25000"/>
                    </a:schemeClr>
                  </a:solidFill>
                </a:endParaRPr>
              </a:p>
            </p:txBody>
          </p:sp>
          <p:sp>
            <p:nvSpPr>
              <p:cNvPr id="56" name="TextBox 55">
                <a:extLst>
                  <a:ext uri="{FF2B5EF4-FFF2-40B4-BE49-F238E27FC236}">
                    <a16:creationId xmlns:a16="http://schemas.microsoft.com/office/drawing/2014/main" id="{6D625253-3292-4060-B572-075E2D8C71AA}"/>
                  </a:ext>
                </a:extLst>
              </p:cNvPr>
              <p:cNvSpPr txBox="1"/>
              <p:nvPr/>
            </p:nvSpPr>
            <p:spPr>
              <a:xfrm>
                <a:off x="2027976" y="2818067"/>
                <a:ext cx="465192" cy="230832"/>
              </a:xfrm>
              <a:prstGeom prst="rect">
                <a:avLst/>
              </a:prstGeom>
              <a:noFill/>
            </p:spPr>
            <p:txBody>
              <a:bodyPr wrap="none" rtlCol="1">
                <a:spAutoFit/>
              </a:bodyPr>
              <a:lstStyle/>
              <a:p>
                <a:pPr algn="ctr" rtl="0"/>
                <a:r>
                  <a:rPr lang="en-US" sz="900" dirty="0">
                    <a:solidFill>
                      <a:schemeClr val="tx1">
                        <a:lumMod val="75000"/>
                        <a:lumOff val="25000"/>
                      </a:schemeClr>
                    </a:solidFill>
                  </a:rPr>
                  <a:t>Y(nm)</a:t>
                </a:r>
                <a:endParaRPr lang="he-IL" sz="900" dirty="0">
                  <a:solidFill>
                    <a:schemeClr val="tx1">
                      <a:lumMod val="75000"/>
                      <a:lumOff val="25000"/>
                    </a:schemeClr>
                  </a:solidFill>
                </a:endParaRPr>
              </a:p>
            </p:txBody>
          </p:sp>
          <p:sp>
            <p:nvSpPr>
              <p:cNvPr id="57" name="TextBox 56">
                <a:extLst>
                  <a:ext uri="{FF2B5EF4-FFF2-40B4-BE49-F238E27FC236}">
                    <a16:creationId xmlns:a16="http://schemas.microsoft.com/office/drawing/2014/main" id="{8A0230E1-3E24-457D-8790-C21C55EBE455}"/>
                  </a:ext>
                </a:extLst>
              </p:cNvPr>
              <p:cNvSpPr txBox="1"/>
              <p:nvPr/>
            </p:nvSpPr>
            <p:spPr>
              <a:xfrm>
                <a:off x="3530147" y="3084800"/>
                <a:ext cx="468398" cy="230832"/>
              </a:xfrm>
              <a:prstGeom prst="rect">
                <a:avLst/>
              </a:prstGeom>
              <a:noFill/>
            </p:spPr>
            <p:txBody>
              <a:bodyPr wrap="none" rtlCol="1">
                <a:spAutoFit/>
              </a:bodyPr>
              <a:lstStyle/>
              <a:p>
                <a:pPr algn="ctr" rtl="0"/>
                <a:r>
                  <a:rPr lang="en-US" sz="900" dirty="0">
                    <a:solidFill>
                      <a:schemeClr val="tx1">
                        <a:lumMod val="75000"/>
                        <a:lumOff val="25000"/>
                      </a:schemeClr>
                    </a:solidFill>
                  </a:rPr>
                  <a:t>X(nm)</a:t>
                </a:r>
                <a:endParaRPr lang="he-IL" sz="900" dirty="0">
                  <a:solidFill>
                    <a:schemeClr val="tx1">
                      <a:lumMod val="75000"/>
                      <a:lumOff val="25000"/>
                    </a:schemeClr>
                  </a:solidFill>
                </a:endParaRPr>
              </a:p>
            </p:txBody>
          </p:sp>
        </p:grpSp>
        <p:sp>
          <p:nvSpPr>
            <p:cNvPr id="53" name="TextBox 52">
              <a:extLst>
                <a:ext uri="{FF2B5EF4-FFF2-40B4-BE49-F238E27FC236}">
                  <a16:creationId xmlns:a16="http://schemas.microsoft.com/office/drawing/2014/main" id="{64704EFC-5462-4DA5-8079-115A81BFEEA4}"/>
                </a:ext>
              </a:extLst>
            </p:cNvPr>
            <p:cNvSpPr txBox="1"/>
            <p:nvPr/>
          </p:nvSpPr>
          <p:spPr>
            <a:xfrm rot="16200000">
              <a:off x="4680465" y="3579062"/>
              <a:ext cx="638565" cy="285628"/>
            </a:xfrm>
            <a:prstGeom prst="rect">
              <a:avLst/>
            </a:prstGeom>
            <a:noFill/>
          </p:spPr>
          <p:txBody>
            <a:bodyPr wrap="none" rtlCol="1">
              <a:spAutoFit/>
            </a:bodyPr>
            <a:lstStyle/>
            <a:p>
              <a:pPr algn="ctr" rtl="0"/>
              <a:r>
                <a:rPr lang="en-US" sz="1200" dirty="0">
                  <a:solidFill>
                    <a:schemeClr val="tx1">
                      <a:lumMod val="75000"/>
                      <a:lumOff val="25000"/>
                    </a:schemeClr>
                  </a:solidFill>
                </a:rPr>
                <a:t>Counts</a:t>
              </a:r>
              <a:endParaRPr lang="he-IL" sz="1200" dirty="0">
                <a:solidFill>
                  <a:schemeClr val="tx1">
                    <a:lumMod val="75000"/>
                    <a:lumOff val="25000"/>
                  </a:schemeClr>
                </a:solidFill>
              </a:endParaRPr>
            </a:p>
          </p:txBody>
        </p:sp>
      </p:grpSp>
      <p:sp>
        <p:nvSpPr>
          <p:cNvPr id="48" name="TextBox 47">
            <a:extLst>
              <a:ext uri="{FF2B5EF4-FFF2-40B4-BE49-F238E27FC236}">
                <a16:creationId xmlns:a16="http://schemas.microsoft.com/office/drawing/2014/main" id="{06854719-F164-4938-8105-FB94C0399D5E}"/>
              </a:ext>
            </a:extLst>
          </p:cNvPr>
          <p:cNvSpPr txBox="1"/>
          <p:nvPr/>
        </p:nvSpPr>
        <p:spPr>
          <a:xfrm>
            <a:off x="1222842" y="5101976"/>
            <a:ext cx="685654" cy="261610"/>
          </a:xfrm>
          <a:prstGeom prst="rect">
            <a:avLst/>
          </a:prstGeom>
          <a:noFill/>
        </p:spPr>
        <p:txBody>
          <a:bodyPr wrap="square" rtlCol="1">
            <a:spAutoFit/>
          </a:bodyPr>
          <a:lstStyle/>
          <a:p>
            <a:pPr rtl="0"/>
            <a:r>
              <a:rPr lang="en-US" sz="1100" b="1" dirty="0">
                <a:solidFill>
                  <a:srgbClr val="FF0000"/>
                </a:solidFill>
                <a:latin typeface="Helvetica" panose="020B0604020202020204" pitchFamily="34" charset="0"/>
                <a:cs typeface="Helvetica" panose="020B0604020202020204" pitchFamily="34" charset="0"/>
              </a:rPr>
              <a:t>CD45</a:t>
            </a:r>
            <a:endParaRPr lang="en-US" sz="1100" b="1" dirty="0">
              <a:solidFill>
                <a:srgbClr val="002060"/>
              </a:solidFill>
              <a:latin typeface="Helvetica" panose="020B0604020202020204" pitchFamily="34" charset="0"/>
              <a:cs typeface="Helvetica" panose="020B0604020202020204" pitchFamily="34" charset="0"/>
            </a:endParaRPr>
          </a:p>
        </p:txBody>
      </p:sp>
      <p:sp>
        <p:nvSpPr>
          <p:cNvPr id="49" name="TextBox 48">
            <a:extLst>
              <a:ext uri="{FF2B5EF4-FFF2-40B4-BE49-F238E27FC236}">
                <a16:creationId xmlns:a16="http://schemas.microsoft.com/office/drawing/2014/main" id="{9C3832E5-AACD-4322-B980-37DFB83F80E7}"/>
              </a:ext>
            </a:extLst>
          </p:cNvPr>
          <p:cNvSpPr txBox="1"/>
          <p:nvPr/>
        </p:nvSpPr>
        <p:spPr>
          <a:xfrm>
            <a:off x="3055684" y="5421554"/>
            <a:ext cx="482824" cy="261610"/>
          </a:xfrm>
          <a:prstGeom prst="rect">
            <a:avLst/>
          </a:prstGeom>
          <a:noFill/>
        </p:spPr>
        <p:txBody>
          <a:bodyPr wrap="none" rtlCol="1">
            <a:spAutoFit/>
          </a:bodyPr>
          <a:lstStyle/>
          <a:p>
            <a:pPr rtl="0"/>
            <a:r>
              <a:rPr lang="en-US" sz="1100" b="1" dirty="0" err="1">
                <a:solidFill>
                  <a:srgbClr val="FF00FF"/>
                </a:solidFill>
                <a:latin typeface="Helvetica" panose="020B0604020202020204" pitchFamily="34" charset="0"/>
                <a:cs typeface="Helvetica" panose="020B0604020202020204" pitchFamily="34" charset="0"/>
              </a:rPr>
              <a:t>Lck</a:t>
            </a:r>
            <a:r>
              <a:rPr lang="en-US" sz="1100" b="1" dirty="0">
                <a:solidFill>
                  <a:srgbClr val="FF00FF"/>
                </a:solidFill>
                <a:latin typeface="Helvetica" panose="020B0604020202020204" pitchFamily="34" charset="0"/>
                <a:cs typeface="Helvetica" panose="020B0604020202020204" pitchFamily="34" charset="0"/>
              </a:rPr>
              <a:t>*</a:t>
            </a:r>
            <a:endParaRPr lang="he-IL" sz="1100" b="1" dirty="0">
              <a:solidFill>
                <a:srgbClr val="FF00FF"/>
              </a:solidFill>
              <a:latin typeface="Helvetica" panose="020B0604020202020204" pitchFamily="34" charset="0"/>
              <a:cs typeface="Helvetica" panose="020B0604020202020204" pitchFamily="34" charset="0"/>
            </a:endParaRPr>
          </a:p>
        </p:txBody>
      </p:sp>
      <p:sp>
        <p:nvSpPr>
          <p:cNvPr id="50" name="TextBox 49">
            <a:extLst>
              <a:ext uri="{FF2B5EF4-FFF2-40B4-BE49-F238E27FC236}">
                <a16:creationId xmlns:a16="http://schemas.microsoft.com/office/drawing/2014/main" id="{0FE0DF2C-BBAC-441D-AE1F-698DE23B2804}"/>
              </a:ext>
            </a:extLst>
          </p:cNvPr>
          <p:cNvSpPr txBox="1"/>
          <p:nvPr/>
        </p:nvSpPr>
        <p:spPr>
          <a:xfrm>
            <a:off x="5270445" y="5187522"/>
            <a:ext cx="546945" cy="261610"/>
          </a:xfrm>
          <a:prstGeom prst="rect">
            <a:avLst/>
          </a:prstGeom>
          <a:noFill/>
        </p:spPr>
        <p:txBody>
          <a:bodyPr wrap="none" rtlCol="1">
            <a:spAutoFit/>
          </a:bodyPr>
          <a:lstStyle/>
          <a:p>
            <a:pPr rtl="0"/>
            <a:r>
              <a:rPr lang="en-US" sz="1100" b="1" dirty="0">
                <a:solidFill>
                  <a:srgbClr val="FF0000"/>
                </a:solidFill>
                <a:latin typeface="Helvetica" panose="020B0604020202020204" pitchFamily="34" charset="0"/>
                <a:cs typeface="Helvetica" panose="020B0604020202020204" pitchFamily="34" charset="0"/>
              </a:rPr>
              <a:t>CD45</a:t>
            </a:r>
            <a:endParaRPr lang="en-US" sz="1100" b="1" dirty="0">
              <a:solidFill>
                <a:srgbClr val="002060"/>
              </a:solidFill>
              <a:latin typeface="Helvetica" panose="020B0604020202020204" pitchFamily="34" charset="0"/>
              <a:cs typeface="Helvetica" panose="020B0604020202020204" pitchFamily="34" charset="0"/>
            </a:endParaRPr>
          </a:p>
        </p:txBody>
      </p:sp>
      <p:cxnSp>
        <p:nvCxnSpPr>
          <p:cNvPr id="51" name="Straight Connector 50">
            <a:extLst>
              <a:ext uri="{FF2B5EF4-FFF2-40B4-BE49-F238E27FC236}">
                <a16:creationId xmlns:a16="http://schemas.microsoft.com/office/drawing/2014/main" id="{2159C3AE-9644-46F3-AA01-353303B0C734}"/>
              </a:ext>
            </a:extLst>
          </p:cNvPr>
          <p:cNvCxnSpPr>
            <a:cxnSpLocks/>
          </p:cNvCxnSpPr>
          <p:nvPr/>
        </p:nvCxnSpPr>
        <p:spPr>
          <a:xfrm flipV="1">
            <a:off x="5331720" y="5458060"/>
            <a:ext cx="0" cy="7283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AA7E4CEC-FD4B-4D00-8668-9B6830DB75AD}"/>
              </a:ext>
            </a:extLst>
          </p:cNvPr>
          <p:cNvSpPr txBox="1"/>
          <p:nvPr/>
        </p:nvSpPr>
        <p:spPr>
          <a:xfrm>
            <a:off x="1936" y="3959464"/>
            <a:ext cx="279244" cy="278987"/>
          </a:xfrm>
          <a:prstGeom prst="rect">
            <a:avLst/>
          </a:prstGeom>
          <a:noFill/>
        </p:spPr>
        <p:txBody>
          <a:bodyPr wrap="none" rtlCol="1">
            <a:spAutoFit/>
          </a:bodyPr>
          <a:lstStyle/>
          <a:p>
            <a:pPr algn="l" rtl="0"/>
            <a:r>
              <a:rPr lang="en-US" sz="1213" b="1" dirty="0">
                <a:solidFill>
                  <a:schemeClr val="tx1">
                    <a:lumMod val="75000"/>
                    <a:lumOff val="25000"/>
                  </a:schemeClr>
                </a:solidFill>
              </a:rPr>
              <a:t>A</a:t>
            </a:r>
            <a:endParaRPr lang="he-IL" sz="1213" b="1" dirty="0">
              <a:solidFill>
                <a:schemeClr val="tx1">
                  <a:lumMod val="75000"/>
                  <a:lumOff val="25000"/>
                </a:schemeClr>
              </a:solidFill>
            </a:endParaRPr>
          </a:p>
        </p:txBody>
      </p:sp>
      <p:sp>
        <p:nvSpPr>
          <p:cNvPr id="83" name="TextBox 82">
            <a:extLst>
              <a:ext uri="{FF2B5EF4-FFF2-40B4-BE49-F238E27FC236}">
                <a16:creationId xmlns:a16="http://schemas.microsoft.com/office/drawing/2014/main" id="{48932E54-E6A2-426B-97E9-9DAB43EE07A1}"/>
              </a:ext>
            </a:extLst>
          </p:cNvPr>
          <p:cNvSpPr txBox="1"/>
          <p:nvPr/>
        </p:nvSpPr>
        <p:spPr>
          <a:xfrm>
            <a:off x="2450000" y="3962076"/>
            <a:ext cx="271228" cy="278987"/>
          </a:xfrm>
          <a:prstGeom prst="rect">
            <a:avLst/>
          </a:prstGeom>
          <a:noFill/>
        </p:spPr>
        <p:txBody>
          <a:bodyPr wrap="none" rtlCol="1">
            <a:spAutoFit/>
          </a:bodyPr>
          <a:lstStyle/>
          <a:p>
            <a:pPr algn="l" rtl="0"/>
            <a:r>
              <a:rPr lang="en-US" sz="1213" b="1" dirty="0">
                <a:solidFill>
                  <a:schemeClr val="tx1">
                    <a:lumMod val="75000"/>
                    <a:lumOff val="25000"/>
                  </a:schemeClr>
                </a:solidFill>
              </a:rPr>
              <a:t>B</a:t>
            </a:r>
            <a:endParaRPr lang="he-IL" sz="1213" b="1" dirty="0">
              <a:solidFill>
                <a:schemeClr val="tx1">
                  <a:lumMod val="75000"/>
                  <a:lumOff val="25000"/>
                </a:schemeClr>
              </a:solidFill>
            </a:endParaRPr>
          </a:p>
        </p:txBody>
      </p:sp>
      <p:sp>
        <p:nvSpPr>
          <p:cNvPr id="84" name="TextBox 83">
            <a:extLst>
              <a:ext uri="{FF2B5EF4-FFF2-40B4-BE49-F238E27FC236}">
                <a16:creationId xmlns:a16="http://schemas.microsoft.com/office/drawing/2014/main" id="{21491D52-57E9-4148-8566-8C150731FA8A}"/>
              </a:ext>
            </a:extLst>
          </p:cNvPr>
          <p:cNvSpPr txBox="1"/>
          <p:nvPr/>
        </p:nvSpPr>
        <p:spPr>
          <a:xfrm>
            <a:off x="4800917" y="3964265"/>
            <a:ext cx="266420" cy="278987"/>
          </a:xfrm>
          <a:prstGeom prst="rect">
            <a:avLst/>
          </a:prstGeom>
          <a:noFill/>
        </p:spPr>
        <p:txBody>
          <a:bodyPr wrap="none" rtlCol="1">
            <a:spAutoFit/>
          </a:bodyPr>
          <a:lstStyle/>
          <a:p>
            <a:pPr algn="l" rtl="0"/>
            <a:r>
              <a:rPr lang="en-US" sz="1213" b="1" dirty="0">
                <a:solidFill>
                  <a:schemeClr val="tx1">
                    <a:lumMod val="75000"/>
                    <a:lumOff val="25000"/>
                  </a:schemeClr>
                </a:solidFill>
              </a:rPr>
              <a:t>C</a:t>
            </a:r>
            <a:endParaRPr lang="he-IL" sz="1213" b="1" dirty="0">
              <a:solidFill>
                <a:schemeClr val="tx1">
                  <a:lumMod val="75000"/>
                  <a:lumOff val="25000"/>
                </a:schemeClr>
              </a:solidFill>
            </a:endParaRPr>
          </a:p>
        </p:txBody>
      </p:sp>
      <p:sp>
        <p:nvSpPr>
          <p:cNvPr id="86" name="TextBox 85">
            <a:extLst>
              <a:ext uri="{FF2B5EF4-FFF2-40B4-BE49-F238E27FC236}">
                <a16:creationId xmlns:a16="http://schemas.microsoft.com/office/drawing/2014/main" id="{8D99AD3E-3174-4F01-850F-183AECB42382}"/>
              </a:ext>
            </a:extLst>
          </p:cNvPr>
          <p:cNvSpPr txBox="1"/>
          <p:nvPr/>
        </p:nvSpPr>
        <p:spPr>
          <a:xfrm>
            <a:off x="1665173" y="5475744"/>
            <a:ext cx="547519" cy="261610"/>
          </a:xfrm>
          <a:prstGeom prst="rect">
            <a:avLst/>
          </a:prstGeom>
          <a:noFill/>
        </p:spPr>
        <p:txBody>
          <a:bodyPr wrap="square" rtlCol="1">
            <a:spAutoFit/>
          </a:bodyPr>
          <a:lstStyle/>
          <a:p>
            <a:pPr rtl="0"/>
            <a:r>
              <a:rPr lang="en-US" sz="1100" b="1" dirty="0" err="1">
                <a:solidFill>
                  <a:srgbClr val="002060"/>
                </a:solidFill>
                <a:latin typeface="Helvetica" panose="020B0604020202020204" pitchFamily="34" charset="0"/>
                <a:cs typeface="Helvetica" panose="020B0604020202020204" pitchFamily="34" charset="0"/>
              </a:rPr>
              <a:t>Lck</a:t>
            </a:r>
            <a:endParaRPr lang="en-US" sz="1100" b="1" dirty="0">
              <a:solidFill>
                <a:srgbClr val="002060"/>
              </a:solidFill>
              <a:latin typeface="Helvetica" panose="020B0604020202020204" pitchFamily="34" charset="0"/>
              <a:cs typeface="Helvetica" panose="020B0604020202020204" pitchFamily="34" charset="0"/>
            </a:endParaRPr>
          </a:p>
        </p:txBody>
      </p:sp>
      <p:sp>
        <p:nvSpPr>
          <p:cNvPr id="87" name="TextBox 86">
            <a:extLst>
              <a:ext uri="{FF2B5EF4-FFF2-40B4-BE49-F238E27FC236}">
                <a16:creationId xmlns:a16="http://schemas.microsoft.com/office/drawing/2014/main" id="{2D77AE4A-0FF7-426C-8A02-A333CD8C7A57}"/>
              </a:ext>
            </a:extLst>
          </p:cNvPr>
          <p:cNvSpPr txBox="1"/>
          <p:nvPr/>
        </p:nvSpPr>
        <p:spPr>
          <a:xfrm>
            <a:off x="435658" y="5180328"/>
            <a:ext cx="685654" cy="261610"/>
          </a:xfrm>
          <a:prstGeom prst="rect">
            <a:avLst/>
          </a:prstGeom>
          <a:noFill/>
        </p:spPr>
        <p:txBody>
          <a:bodyPr wrap="square" rtlCol="1">
            <a:spAutoFit/>
          </a:bodyPr>
          <a:lstStyle/>
          <a:p>
            <a:pPr rtl="0"/>
            <a:r>
              <a:rPr lang="en-US" sz="1100" b="1" dirty="0" err="1">
                <a:solidFill>
                  <a:srgbClr val="FF00FF"/>
                </a:solidFill>
                <a:latin typeface="Helvetica" panose="020B0604020202020204" pitchFamily="34" charset="0"/>
                <a:cs typeface="Helvetica" panose="020B0604020202020204" pitchFamily="34" charset="0"/>
              </a:rPr>
              <a:t>Lck</a:t>
            </a:r>
            <a:r>
              <a:rPr lang="en-US" sz="1100" b="1" dirty="0">
                <a:solidFill>
                  <a:srgbClr val="FF00FF"/>
                </a:solidFill>
                <a:latin typeface="Helvetica" panose="020B0604020202020204" pitchFamily="34" charset="0"/>
                <a:cs typeface="Helvetica" panose="020B0604020202020204" pitchFamily="34" charset="0"/>
              </a:rPr>
              <a:t>*</a:t>
            </a:r>
            <a:endParaRPr lang="he-IL" sz="1100" b="1" dirty="0">
              <a:solidFill>
                <a:srgbClr val="FF00FF"/>
              </a:solidFill>
              <a:latin typeface="Helvetica" panose="020B0604020202020204" pitchFamily="34" charset="0"/>
              <a:cs typeface="Helvetica" panose="020B0604020202020204" pitchFamily="34" charset="0"/>
            </a:endParaRPr>
          </a:p>
        </p:txBody>
      </p:sp>
      <p:sp>
        <p:nvSpPr>
          <p:cNvPr id="88" name="TextBox 87">
            <a:extLst>
              <a:ext uri="{FF2B5EF4-FFF2-40B4-BE49-F238E27FC236}">
                <a16:creationId xmlns:a16="http://schemas.microsoft.com/office/drawing/2014/main" id="{C9575ECF-E8C5-4086-B111-8BA069829454}"/>
              </a:ext>
            </a:extLst>
          </p:cNvPr>
          <p:cNvSpPr txBox="1"/>
          <p:nvPr/>
        </p:nvSpPr>
        <p:spPr>
          <a:xfrm>
            <a:off x="3520216" y="5198616"/>
            <a:ext cx="546945" cy="261610"/>
          </a:xfrm>
          <a:prstGeom prst="rect">
            <a:avLst/>
          </a:prstGeom>
          <a:noFill/>
        </p:spPr>
        <p:txBody>
          <a:bodyPr wrap="none" rtlCol="1">
            <a:spAutoFit/>
          </a:bodyPr>
          <a:lstStyle/>
          <a:p>
            <a:pPr rtl="0"/>
            <a:r>
              <a:rPr lang="en-US" sz="1100" b="1" dirty="0">
                <a:solidFill>
                  <a:srgbClr val="FF0000"/>
                </a:solidFill>
                <a:latin typeface="Helvetica" panose="020B0604020202020204" pitchFamily="34" charset="0"/>
                <a:cs typeface="Helvetica" panose="020B0604020202020204" pitchFamily="34" charset="0"/>
              </a:rPr>
              <a:t>CD45</a:t>
            </a:r>
            <a:endParaRPr lang="he-IL" sz="1100" b="1" dirty="0">
              <a:solidFill>
                <a:srgbClr val="FD9803"/>
              </a:solidFill>
              <a:latin typeface="Helvetica" panose="020B0604020202020204" pitchFamily="34" charset="0"/>
              <a:cs typeface="Helvetica" panose="020B0604020202020204" pitchFamily="34" charset="0"/>
            </a:endParaRPr>
          </a:p>
        </p:txBody>
      </p:sp>
      <p:sp>
        <p:nvSpPr>
          <p:cNvPr id="89" name="TextBox 88">
            <a:extLst>
              <a:ext uri="{FF2B5EF4-FFF2-40B4-BE49-F238E27FC236}">
                <a16:creationId xmlns:a16="http://schemas.microsoft.com/office/drawing/2014/main" id="{62DC2AC7-034F-4C39-B94E-EB1F42E35B42}"/>
              </a:ext>
            </a:extLst>
          </p:cNvPr>
          <p:cNvSpPr txBox="1"/>
          <p:nvPr/>
        </p:nvSpPr>
        <p:spPr>
          <a:xfrm>
            <a:off x="5543918" y="5794101"/>
            <a:ext cx="788857" cy="261610"/>
          </a:xfrm>
          <a:prstGeom prst="rect">
            <a:avLst/>
          </a:prstGeom>
          <a:noFill/>
        </p:spPr>
        <p:txBody>
          <a:bodyPr wrap="square" rtlCol="1">
            <a:spAutoFit/>
          </a:bodyPr>
          <a:lstStyle/>
          <a:p>
            <a:pPr rtl="0"/>
            <a:r>
              <a:rPr lang="en-US" sz="1100" b="1" dirty="0" err="1">
                <a:solidFill>
                  <a:srgbClr val="FF00FF"/>
                </a:solidFill>
                <a:latin typeface="Helvetica" panose="020B0604020202020204" pitchFamily="34" charset="0"/>
                <a:cs typeface="Helvetica" panose="020B0604020202020204" pitchFamily="34" charset="0"/>
              </a:rPr>
              <a:t>Lck</a:t>
            </a:r>
            <a:r>
              <a:rPr lang="en-US" sz="1100" b="1" dirty="0">
                <a:solidFill>
                  <a:srgbClr val="FF00FF"/>
                </a:solidFill>
                <a:latin typeface="Helvetica" panose="020B0604020202020204" pitchFamily="34" charset="0"/>
                <a:cs typeface="Helvetica" panose="020B0604020202020204" pitchFamily="34" charset="0"/>
              </a:rPr>
              <a:t>*</a:t>
            </a:r>
            <a:endParaRPr lang="he-IL" sz="1100" b="1" dirty="0">
              <a:solidFill>
                <a:srgbClr val="FF00FF"/>
              </a:solidFill>
              <a:latin typeface="Helvetica" panose="020B0604020202020204" pitchFamily="34" charset="0"/>
              <a:cs typeface="Helvetica" panose="020B0604020202020204" pitchFamily="34" charset="0"/>
            </a:endParaRPr>
          </a:p>
        </p:txBody>
      </p:sp>
      <p:sp>
        <p:nvSpPr>
          <p:cNvPr id="90" name="TextBox 89">
            <a:extLst>
              <a:ext uri="{FF2B5EF4-FFF2-40B4-BE49-F238E27FC236}">
                <a16:creationId xmlns:a16="http://schemas.microsoft.com/office/drawing/2014/main" id="{9EE72016-7A1F-428F-8A0B-A5A02F861C4E}"/>
              </a:ext>
            </a:extLst>
          </p:cNvPr>
          <p:cNvSpPr txBox="1"/>
          <p:nvPr/>
        </p:nvSpPr>
        <p:spPr>
          <a:xfrm>
            <a:off x="1279760" y="5886480"/>
            <a:ext cx="886625" cy="276999"/>
          </a:xfrm>
          <a:prstGeom prst="rect">
            <a:avLst/>
          </a:prstGeom>
          <a:noFill/>
        </p:spPr>
        <p:txBody>
          <a:bodyPr wrap="none" rtlCol="1">
            <a:spAutoFit/>
          </a:bodyPr>
          <a:lstStyle/>
          <a:p>
            <a:pPr algn="ctr" rtl="0"/>
            <a:r>
              <a:rPr lang="en-US" sz="1200" dirty="0">
                <a:solidFill>
                  <a:schemeClr val="tx1">
                    <a:lumMod val="75000"/>
                    <a:lumOff val="25000"/>
                  </a:schemeClr>
                </a:solidFill>
              </a:rPr>
              <a:t>Deactivation</a:t>
            </a:r>
            <a:endParaRPr lang="he-IL" sz="1200" dirty="0">
              <a:solidFill>
                <a:schemeClr val="tx1">
                  <a:lumMod val="75000"/>
                  <a:lumOff val="25000"/>
                </a:schemeClr>
              </a:solidFill>
            </a:endParaRPr>
          </a:p>
        </p:txBody>
      </p:sp>
    </p:spTree>
    <p:extLst>
      <p:ext uri="{BB962C8B-B14F-4D97-AF65-F5344CB8AC3E}">
        <p14:creationId xmlns:p14="http://schemas.microsoft.com/office/powerpoint/2010/main" val="2118481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36510</TotalTime>
  <Words>2773</Words>
  <Application>Microsoft Office PowerPoint</Application>
  <PresentationFormat>Custom</PresentationFormat>
  <Paragraphs>479</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Yair Neve-Oz</dc:creator>
  <cp:lastModifiedBy>Yair Neve-Oz</cp:lastModifiedBy>
  <cp:revision>85</cp:revision>
  <dcterms:created xsi:type="dcterms:W3CDTF">2021-06-15T07:54:17Z</dcterms:created>
  <dcterms:modified xsi:type="dcterms:W3CDTF">2021-08-16T15:01:19Z</dcterms:modified>
</cp:coreProperties>
</file>