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59" r:id="rId3"/>
    <p:sldId id="258" r:id="rId4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6200062-0066-488C-8046-212A61554EE5}">
          <p14:sldIdLst>
            <p14:sldId id="260"/>
            <p14:sldId id="259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345" userDrawn="1">
          <p15:clr>
            <a:srgbClr val="A4A3A4"/>
          </p15:clr>
        </p15:guide>
        <p15:guide id="2" pos="24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814" y="-1229"/>
      </p:cViewPr>
      <p:guideLst>
        <p:guide orient="horz" pos="3345"/>
        <p:guide pos="24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87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71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8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4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33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08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14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92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5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2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3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9B9EA-0B3D-41D3-9045-1A1A4196E8CF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17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4F5718-350B-4910-A6FB-C2372B2BAA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68" b="1"/>
          <a:stretch/>
        </p:blipFill>
        <p:spPr bwMode="auto">
          <a:xfrm>
            <a:off x="179388" y="4076699"/>
            <a:ext cx="7200900" cy="2457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492209-E0B6-4629-A399-4A24330BFD40}"/>
              </a:ext>
            </a:extLst>
          </p:cNvPr>
          <p:cNvSpPr txBox="1"/>
          <p:nvPr/>
        </p:nvSpPr>
        <p:spPr>
          <a:xfrm>
            <a:off x="11263" y="5323"/>
            <a:ext cx="624760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600" dirty="0"/>
              <a:t>Fig. S3 - Model 1 – kinetic segregation (KS) – Evidence, validation, trained</a:t>
            </a:r>
            <a:endParaRPr lang="he-IL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B87A88-7D5A-4A8F-8E1B-324D919E70E0}"/>
              </a:ext>
            </a:extLst>
          </p:cNvPr>
          <p:cNvSpPr txBox="1"/>
          <p:nvPr/>
        </p:nvSpPr>
        <p:spPr>
          <a:xfrm>
            <a:off x="65834" y="3906824"/>
            <a:ext cx="369353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endParaRPr lang="he-IL" sz="1100" b="1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7B7A96-86F8-4CD8-88FF-B713F986AB0C}"/>
              </a:ext>
            </a:extLst>
          </p:cNvPr>
          <p:cNvSpPr txBox="1"/>
          <p:nvPr/>
        </p:nvSpPr>
        <p:spPr>
          <a:xfrm>
            <a:off x="2478794" y="3902511"/>
            <a:ext cx="369353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sz="1100" dirty="0"/>
              <a:t>B</a:t>
            </a:r>
            <a:endParaRPr lang="he-IL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63F60A-9F31-42B3-B446-69A3099FA993}"/>
              </a:ext>
            </a:extLst>
          </p:cNvPr>
          <p:cNvSpPr txBox="1"/>
          <p:nvPr/>
        </p:nvSpPr>
        <p:spPr>
          <a:xfrm>
            <a:off x="4591707" y="3871929"/>
            <a:ext cx="369353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sz="1100" dirty="0"/>
              <a:t>C</a:t>
            </a:r>
            <a:endParaRPr lang="he-IL" sz="1100" dirty="0"/>
          </a:p>
        </p:txBody>
      </p:sp>
    </p:spTree>
    <p:extLst>
      <p:ext uri="{BB962C8B-B14F-4D97-AF65-F5344CB8AC3E}">
        <p14:creationId xmlns:p14="http://schemas.microsoft.com/office/powerpoint/2010/main" val="1838843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4F5718-350B-4910-A6FB-C2372B2BA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954213"/>
            <a:ext cx="7200900" cy="678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492209-E0B6-4629-A399-4A24330BFD40}"/>
              </a:ext>
            </a:extLst>
          </p:cNvPr>
          <p:cNvSpPr txBox="1"/>
          <p:nvPr/>
        </p:nvSpPr>
        <p:spPr>
          <a:xfrm>
            <a:off x="11263" y="5323"/>
            <a:ext cx="624760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600" dirty="0"/>
              <a:t>Fig. S3 - Model 1 – kinetic segregation (KS) – Evidence, validation, trained</a:t>
            </a:r>
            <a:endParaRPr lang="he-IL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B87A88-7D5A-4A8F-8E1B-324D919E70E0}"/>
              </a:ext>
            </a:extLst>
          </p:cNvPr>
          <p:cNvSpPr txBox="1"/>
          <p:nvPr/>
        </p:nvSpPr>
        <p:spPr>
          <a:xfrm>
            <a:off x="65834" y="1841804"/>
            <a:ext cx="369353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endParaRPr lang="he-IL" sz="1100" b="1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7B7A96-86F8-4CD8-88FF-B713F986AB0C}"/>
              </a:ext>
            </a:extLst>
          </p:cNvPr>
          <p:cNvSpPr txBox="1"/>
          <p:nvPr/>
        </p:nvSpPr>
        <p:spPr>
          <a:xfrm>
            <a:off x="2478794" y="1837491"/>
            <a:ext cx="369353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sz="1100" dirty="0"/>
              <a:t>B</a:t>
            </a:r>
            <a:endParaRPr lang="he-IL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63F60A-9F31-42B3-B446-69A3099FA993}"/>
              </a:ext>
            </a:extLst>
          </p:cNvPr>
          <p:cNvSpPr txBox="1"/>
          <p:nvPr/>
        </p:nvSpPr>
        <p:spPr>
          <a:xfrm>
            <a:off x="4591707" y="1806909"/>
            <a:ext cx="369353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sz="1100" dirty="0"/>
              <a:t>C</a:t>
            </a:r>
            <a:endParaRPr lang="he-IL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8C9CED-976E-4860-AB41-A15CFD2FB0CD}"/>
              </a:ext>
            </a:extLst>
          </p:cNvPr>
          <p:cNvSpPr txBox="1"/>
          <p:nvPr/>
        </p:nvSpPr>
        <p:spPr>
          <a:xfrm>
            <a:off x="59738" y="4087018"/>
            <a:ext cx="369353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</a:t>
            </a:r>
            <a:endParaRPr lang="he-IL" sz="1100" b="1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B5D50A-EEFE-4DDE-9CA3-A070388C4485}"/>
              </a:ext>
            </a:extLst>
          </p:cNvPr>
          <p:cNvSpPr txBox="1"/>
          <p:nvPr/>
        </p:nvSpPr>
        <p:spPr>
          <a:xfrm>
            <a:off x="2478793" y="4071728"/>
            <a:ext cx="369353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</a:t>
            </a:r>
            <a:endParaRPr lang="he-IL" sz="1100" b="1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6B5D88-AD8E-42EB-A1EE-C09F765F7021}"/>
              </a:ext>
            </a:extLst>
          </p:cNvPr>
          <p:cNvSpPr txBox="1"/>
          <p:nvPr/>
        </p:nvSpPr>
        <p:spPr>
          <a:xfrm>
            <a:off x="4591706" y="4071728"/>
            <a:ext cx="369353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</a:t>
            </a:r>
            <a:endParaRPr lang="he-IL" sz="1100" b="1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26DA7F-99E9-4E88-B066-389FC0A02D13}"/>
              </a:ext>
            </a:extLst>
          </p:cNvPr>
          <p:cNvSpPr txBox="1"/>
          <p:nvPr/>
        </p:nvSpPr>
        <p:spPr>
          <a:xfrm>
            <a:off x="59738" y="6186017"/>
            <a:ext cx="369353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J</a:t>
            </a:r>
            <a:endParaRPr lang="he-IL" sz="1100" b="1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977F7F-8179-4E86-AA4F-7CB8ADEBF40E}"/>
              </a:ext>
            </a:extLst>
          </p:cNvPr>
          <p:cNvSpPr txBox="1"/>
          <p:nvPr/>
        </p:nvSpPr>
        <p:spPr>
          <a:xfrm>
            <a:off x="2478792" y="6186017"/>
            <a:ext cx="369353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</a:t>
            </a:r>
            <a:endParaRPr lang="he-IL" sz="1100" b="1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8CE945-47A0-4669-B0BD-343A72382991}"/>
              </a:ext>
            </a:extLst>
          </p:cNvPr>
          <p:cNvSpPr txBox="1"/>
          <p:nvPr/>
        </p:nvSpPr>
        <p:spPr>
          <a:xfrm>
            <a:off x="4591705" y="6201307"/>
            <a:ext cx="369353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</a:t>
            </a:r>
            <a:endParaRPr lang="he-IL" sz="1100" b="1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769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Box 263">
            <a:extLst>
              <a:ext uri="{FF2B5EF4-FFF2-40B4-BE49-F238E27FC236}">
                <a16:creationId xmlns:a16="http://schemas.microsoft.com/office/drawing/2014/main" id="{0AB8E35F-E82F-4A6B-8758-BE2FD0E07033}"/>
              </a:ext>
            </a:extLst>
          </p:cNvPr>
          <p:cNvSpPr txBox="1"/>
          <p:nvPr/>
        </p:nvSpPr>
        <p:spPr>
          <a:xfrm>
            <a:off x="11263" y="5323"/>
            <a:ext cx="624760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600" dirty="0"/>
              <a:t>Fig. S3 - Model 1 – kinetic segregation (KS) – Evidence, validation, trained</a:t>
            </a:r>
            <a:endParaRPr lang="he-IL" sz="1600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101474A-40BB-4B4C-AF5E-A90BDF2AF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8" y="2297113"/>
            <a:ext cx="67437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C4FDDA3-D719-4D15-BAE1-218705AD6FBA}"/>
              </a:ext>
            </a:extLst>
          </p:cNvPr>
          <p:cNvSpPr txBox="1"/>
          <p:nvPr/>
        </p:nvSpPr>
        <p:spPr>
          <a:xfrm>
            <a:off x="351590" y="2284722"/>
            <a:ext cx="369353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endParaRPr lang="he-IL" sz="1100" b="1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D1F91E-3BBA-4AD6-BE28-678082022D31}"/>
              </a:ext>
            </a:extLst>
          </p:cNvPr>
          <p:cNvSpPr txBox="1"/>
          <p:nvPr/>
        </p:nvSpPr>
        <p:spPr>
          <a:xfrm>
            <a:off x="2764550" y="2280409"/>
            <a:ext cx="369353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sz="1100" dirty="0"/>
              <a:t>B</a:t>
            </a:r>
            <a:endParaRPr lang="he-IL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375581-58A6-45C5-BF6A-5E67CEA6FD66}"/>
              </a:ext>
            </a:extLst>
          </p:cNvPr>
          <p:cNvSpPr txBox="1"/>
          <p:nvPr/>
        </p:nvSpPr>
        <p:spPr>
          <a:xfrm>
            <a:off x="4877463" y="2249827"/>
            <a:ext cx="369353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sz="1100" dirty="0"/>
              <a:t>C</a:t>
            </a:r>
            <a:endParaRPr lang="he-IL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C7870B-B70D-489D-BCC4-7406B04D4CA9}"/>
              </a:ext>
            </a:extLst>
          </p:cNvPr>
          <p:cNvSpPr txBox="1"/>
          <p:nvPr/>
        </p:nvSpPr>
        <p:spPr>
          <a:xfrm>
            <a:off x="345494" y="4258470"/>
            <a:ext cx="369353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</a:t>
            </a:r>
            <a:endParaRPr lang="he-IL" sz="1100" b="1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B44A45-6F8D-4929-A50F-81A4DDCBE6F1}"/>
              </a:ext>
            </a:extLst>
          </p:cNvPr>
          <p:cNvSpPr txBox="1"/>
          <p:nvPr/>
        </p:nvSpPr>
        <p:spPr>
          <a:xfrm>
            <a:off x="2764549" y="4243180"/>
            <a:ext cx="369353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</a:t>
            </a:r>
            <a:endParaRPr lang="he-IL" sz="1100" b="1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230436-469A-43F5-919F-556249EF1AFE}"/>
              </a:ext>
            </a:extLst>
          </p:cNvPr>
          <p:cNvSpPr txBox="1"/>
          <p:nvPr/>
        </p:nvSpPr>
        <p:spPr>
          <a:xfrm>
            <a:off x="4877462" y="4243180"/>
            <a:ext cx="369353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</a:t>
            </a:r>
            <a:endParaRPr lang="he-IL" sz="1100" b="1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5D2394-32B9-4A1A-97D2-1D0AC5DE73F0}"/>
              </a:ext>
            </a:extLst>
          </p:cNvPr>
          <p:cNvSpPr txBox="1"/>
          <p:nvPr/>
        </p:nvSpPr>
        <p:spPr>
          <a:xfrm>
            <a:off x="345494" y="6128865"/>
            <a:ext cx="369353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J</a:t>
            </a:r>
            <a:endParaRPr lang="he-IL" sz="1100" b="1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61A6B4-F0EC-444B-86B8-6752731D5F97}"/>
              </a:ext>
            </a:extLst>
          </p:cNvPr>
          <p:cNvSpPr txBox="1"/>
          <p:nvPr/>
        </p:nvSpPr>
        <p:spPr>
          <a:xfrm>
            <a:off x="2764548" y="6128865"/>
            <a:ext cx="369353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</a:t>
            </a:r>
            <a:endParaRPr lang="he-IL" sz="1100" b="1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8C7019-9D60-446E-A562-B59C4877C650}"/>
              </a:ext>
            </a:extLst>
          </p:cNvPr>
          <p:cNvSpPr txBox="1"/>
          <p:nvPr/>
        </p:nvSpPr>
        <p:spPr>
          <a:xfrm>
            <a:off x="4877461" y="6144155"/>
            <a:ext cx="369353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</a:t>
            </a:r>
            <a:endParaRPr lang="he-IL" sz="1100" b="1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69E93-9524-4E05-867F-56EA2D80E5D1}"/>
              </a:ext>
            </a:extLst>
          </p:cNvPr>
          <p:cNvSpPr txBox="1"/>
          <p:nvPr/>
        </p:nvSpPr>
        <p:spPr>
          <a:xfrm>
            <a:off x="933794" y="8678306"/>
            <a:ext cx="57651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dirty="0"/>
              <a:t>Fig. S2A-C. Getting a single value that characterizes the cluster size of TCR (A), CD45 (B) and the depletion range between TCR and CD45 (C). Fig. S2D-F. Heatmaps that summarize the output data of model 1. D) full width of TCR distribution, E) full width of CD45 distribution, F) depletion distance between TCR and CD45. S2G-I. Heatmaps of the fitted model after running the PyMC3 package and checking the validation of the equations and random variables that we chose (sanity check).</a:t>
            </a:r>
          </a:p>
          <a:p>
            <a:pPr algn="just"/>
            <a:br>
              <a:rPr lang="en-US" sz="1100" dirty="0"/>
            </a:b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23553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9255</TotalTime>
  <Words>177</Words>
  <Application>Microsoft Office PowerPoint</Application>
  <PresentationFormat>Custom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Yair Neve-Oz</dc:creator>
  <cp:lastModifiedBy>Yair Neve-Oz</cp:lastModifiedBy>
  <cp:revision>22</cp:revision>
  <dcterms:created xsi:type="dcterms:W3CDTF">2021-02-11T14:40:40Z</dcterms:created>
  <dcterms:modified xsi:type="dcterms:W3CDTF">2021-02-21T20:00:21Z</dcterms:modified>
</cp:coreProperties>
</file>