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0" r:id="rId2"/>
    <p:sldId id="295" r:id="rId3"/>
    <p:sldId id="289" r:id="rId4"/>
    <p:sldId id="291" r:id="rId5"/>
    <p:sldId id="293" r:id="rId6"/>
    <p:sldId id="292" r:id="rId7"/>
    <p:sldId id="294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90"/>
            <p14:sldId id="295"/>
            <p14:sldId id="289"/>
            <p14:sldId id="291"/>
            <p14:sldId id="293"/>
            <p14:sldId id="29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4" y="-365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461866-7E3E-4CF6-ABA6-C66AA74E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89440"/>
              </p:ext>
            </p:extLst>
          </p:nvPr>
        </p:nvGraphicFramePr>
        <p:xfrm>
          <a:off x="655638" y="4601757"/>
          <a:ext cx="6248400" cy="1488298"/>
        </p:xfrm>
        <a:graphic>
          <a:graphicData uri="http://schemas.openxmlformats.org/drawingml/2006/table">
            <a:tbl>
              <a:tblPr/>
              <a:tblGrid>
                <a:gridCol w="4754880">
                  <a:extLst>
                    <a:ext uri="{9D8B030D-6E8A-4147-A177-3AD203B41FA5}">
                      <a16:colId xmlns:a16="http://schemas.microsoft.com/office/drawing/2014/main" val="153000659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8790066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711617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 dirty="0">
                          <a:effectLst/>
                        </a:rPr>
                        <a:t>rv_lambda_aLCK_log_Diff_center_LA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-2.574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0.468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88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 dirty="0">
                          <a:effectLst/>
                        </a:rPr>
                        <a:t>rv_lambda_aLCK_log_Poff_center_LA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-0.683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0.324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23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noise_lambda_aLCK_LA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0.055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0.003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9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sv-SE" sz="1100" b="1" dirty="0">
                          <a:effectLst/>
                        </a:rPr>
                        <a:t>rv_lambda_aLCK_min_LA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0.003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0.004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2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rv_lambda_aLCK_max_LA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0.488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0.135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25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rv_lambda_aLCK_log_Diff_divisor_LA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-1.160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0.222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10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rv_lambda_aLCK_log_Poff_divisor_LA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0.508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0.148</a:t>
                      </a:r>
                    </a:p>
                  </a:txBody>
                  <a:tcPr marL="44973" marR="44973" marT="22487" marB="224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963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3B6FD-2026-421E-8821-A97477DE7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37110"/>
              </p:ext>
            </p:extLst>
          </p:nvPr>
        </p:nvGraphicFramePr>
        <p:xfrm>
          <a:off x="660400" y="1340536"/>
          <a:ext cx="6243638" cy="2542488"/>
        </p:xfrm>
        <a:graphic>
          <a:graphicData uri="http://schemas.openxmlformats.org/drawingml/2006/table">
            <a:tbl>
              <a:tblPr/>
              <a:tblGrid>
                <a:gridCol w="4765042">
                  <a:extLst>
                    <a:ext uri="{9D8B030D-6E8A-4147-A177-3AD203B41FA5}">
                      <a16:colId xmlns:a16="http://schemas.microsoft.com/office/drawing/2014/main" val="25927104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29048478"/>
                    </a:ext>
                  </a:extLst>
                </a:gridCol>
                <a:gridCol w="792796">
                  <a:extLst>
                    <a:ext uri="{9D8B030D-6E8A-4147-A177-3AD203B41FA5}">
                      <a16:colId xmlns:a16="http://schemas.microsoft.com/office/drawing/2014/main" val="1465914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rv_b_w_TCR_KS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386.386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4.048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07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rv_b_w_CD45_KS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346.853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27.356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920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rv_b_dep_KS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44.058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3.958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rv_at_w_TCR_KS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0.102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0.061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rv_ak_w_TCR_KS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0.016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0.016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211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rv_noise_w_TCR_KS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20.809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1.529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3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rv_at_w_CD45_KS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0.124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0.121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9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rv_ak_w_CD45_KS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0.275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0.248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3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l-PL" sz="1100" b="1" dirty="0">
                          <a:effectLst/>
                        </a:rPr>
                        <a:t>rv_noise_w_CD45_KS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239.901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14.516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rv_at_dep_KS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1.241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0.049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5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rv_ak_dep_KS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0.622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0.047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97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rv_noise_dep_KS</a:t>
                      </a:r>
                      <a:endParaRPr lang="en-US" sz="1100" b="1" dirty="0">
                        <a:effectLst/>
                      </a:endParaRP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13.827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1.021</a:t>
                      </a:r>
                    </a:p>
                  </a:txBody>
                  <a:tcPr marL="44234" marR="44234" marT="22117" marB="22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91CE68-C096-4F57-8511-5EBB0A7C2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77262"/>
              </p:ext>
            </p:extLst>
          </p:nvPr>
        </p:nvGraphicFramePr>
        <p:xfrm>
          <a:off x="1697998" y="6573855"/>
          <a:ext cx="4163680" cy="2509077"/>
        </p:xfrm>
        <a:graphic>
          <a:graphicData uri="http://schemas.openxmlformats.org/drawingml/2006/table">
            <a:tbl>
              <a:tblPr/>
              <a:tblGrid>
                <a:gridCol w="2767584">
                  <a:extLst>
                    <a:ext uri="{9D8B030D-6E8A-4147-A177-3AD203B41FA5}">
                      <a16:colId xmlns:a16="http://schemas.microsoft.com/office/drawing/2014/main" val="2380526724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451786150"/>
                    </a:ext>
                  </a:extLst>
                </a:gridCol>
                <a:gridCol w="676768">
                  <a:extLst>
                    <a:ext uri="{9D8B030D-6E8A-4147-A177-3AD203B41FA5}">
                      <a16:colId xmlns:a16="http://schemas.microsoft.com/office/drawing/2014/main" val="229945245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Direction B,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722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observed_depletion_TP3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observed_decay_length_TP3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20134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Direction B,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495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err="1">
                          <a:effectLst/>
                        </a:rPr>
                        <a:t>sd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5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param_t</a:t>
                      </a:r>
                      <a:r>
                        <a:rPr lang="en-US" sz="1100" b="1" dirty="0">
                          <a:effectLst/>
                        </a:rPr>
                        <a:t> (KS)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51.386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27.450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524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param_k</a:t>
                      </a:r>
                      <a:r>
                        <a:rPr lang="en-US" sz="1100" b="1" dirty="0">
                          <a:effectLst/>
                        </a:rPr>
                        <a:t> (KS)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49.351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28.376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10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param_log_Diff</a:t>
                      </a:r>
                      <a:r>
                        <a:rPr lang="en-US" sz="1100" b="1" dirty="0">
                          <a:effectLst/>
                        </a:rPr>
                        <a:t> (LA)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-1.392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45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dirty="0" err="1">
                          <a:effectLst/>
                        </a:rPr>
                        <a:t>param_log_Poff</a:t>
                      </a:r>
                      <a:r>
                        <a:rPr lang="en-US" sz="1100" b="1" dirty="0">
                          <a:effectLst/>
                        </a:rPr>
                        <a:t> (LA)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-2.988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1.247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146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72BC1D-A84F-47E8-93E7-6DF659B786F7}"/>
              </a:ext>
            </a:extLst>
          </p:cNvPr>
          <p:cNvSpPr txBox="1"/>
          <p:nvPr/>
        </p:nvSpPr>
        <p:spPr>
          <a:xfrm>
            <a:off x="2612698" y="1608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8217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BBF098-8007-4CCD-B661-0B263CDB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82896"/>
              </p:ext>
            </p:extLst>
          </p:nvPr>
        </p:nvGraphicFramePr>
        <p:xfrm>
          <a:off x="451421" y="4034536"/>
          <a:ext cx="6656832" cy="4943424"/>
        </p:xfrm>
        <a:graphic>
          <a:graphicData uri="http://schemas.openxmlformats.org/drawingml/2006/table">
            <a:tbl>
              <a:tblPr/>
              <a:tblGrid>
                <a:gridCol w="3517392">
                  <a:extLst>
                    <a:ext uri="{9D8B030D-6E8A-4147-A177-3AD203B41FA5}">
                      <a16:colId xmlns:a16="http://schemas.microsoft.com/office/drawing/2014/main" val="1884514937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1622900138"/>
                    </a:ext>
                  </a:extLst>
                </a:gridCol>
                <a:gridCol w="2218944">
                  <a:extLst>
                    <a:ext uri="{9D8B030D-6E8A-4147-A177-3AD203B41FA5}">
                      <a16:colId xmlns:a16="http://schemas.microsoft.com/office/drawing/2014/main" val="167726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en-US" sz="1100" b="1" dirty="0">
                          <a:effectLst/>
                        </a:rPr>
                      </a:br>
                      <a:endParaRPr lang="en-US" sz="1100" b="1" dirty="0">
                        <a:effectLst/>
                      </a:endParaRP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mean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err="1">
                          <a:effectLst/>
                        </a:rPr>
                        <a:t>sd</a:t>
                      </a:r>
                      <a:endParaRPr lang="en-US" sz="1100" b="1" dirty="0">
                        <a:effectLst/>
                      </a:endParaRP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548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rv_b_dep_KS1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44.24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4.47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15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122.48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47.91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73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rv_lambda_aLCK_log_Diff_center_LA2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-2.63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5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rv_lambda_aLCK_log_Poff_center_LA2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-0.71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21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rv_lambda_aLCK_LA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-0.00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398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rv_dep_C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128.27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66.74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190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rv_decay_length_aLCK_C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12.23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96.60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333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9.77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1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129.91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72.13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40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rv_decay_length_sigma_TP3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61.36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4.13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1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rv_decay_length_mu_TP3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-22.01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6.88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945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rv_decay_length_scale_TP3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1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rv_depletion_sigma_TP3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54.59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5.30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27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rv_depletion_mu_TP3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-15.86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6.68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8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rv_depletion_scale_TP3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0.99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0.16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rv_rTCR_max_diff_TP3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89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rv_at_dep_KS1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0.87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3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rv_ak_dep_KS1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0.36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343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rv_noise_dep_KS1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13.98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7.94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729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noise_lambda_aLCK_LA2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312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sv-SE" sz="1100" b="1">
                          <a:effectLst/>
                        </a:rPr>
                        <a:t>rv_lambda_aLCK_min_LA2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6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rv_lambda_aLCK_max_LA2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0.49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0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rv_lambda_aLCK_log_Diff_divisor_LA2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-1.14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2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rv_lambda_aLCK_log_Poff_divisor_LA2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3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</a:rPr>
                        <a:t>rv_noise_rTCR_max_diff_TP3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A28A04-DE0A-46CF-A3B2-CBF82E31791D}"/>
              </a:ext>
            </a:extLst>
          </p:cNvPr>
          <p:cNvSpPr/>
          <p:nvPr/>
        </p:nvSpPr>
        <p:spPr>
          <a:xfrm>
            <a:off x="1174749" y="1491798"/>
            <a:ext cx="5210175" cy="770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Model 1 constants: ##########################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w_TCR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intercept with origin: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mu_rv_b_w_TCR_KS1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386.360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sd_rv_b_w_TCR_KS1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4.043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t slope: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mu_rv_at_w_TCR_KS1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0.102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sd_rv_at_w_TCR_KS1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0.060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k slope: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mu_rv_ak_w_TCR_KS1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0.016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sd_rv_ak_w_TCR_KS1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0.016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noise: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mu_rv_noise_w_TCR_KS1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20.782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sd_rv_noise_w_TCR_KS1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1.529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w_CD45: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intercept with origin: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mu_rv_b_w_CD45_KS1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347.252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sd_rv_b_w_CD45_KS1=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27.409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t slope: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mu_rv_at_w_CD45_KS1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0.124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sd_rv_at_w_CD45_KS1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0.118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k slope: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mu_rv_ak_w_CD45_KS1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0.270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sd_rv_ak_w_CD45_KS1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0.243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noise: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mu_rv_noise_w_CD45_KS1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239.808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sd_rv_noise_w_CD45_KS1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14.057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dep: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intercept with origin: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mu_rv_b_dep_KS1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44.085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sd_rv_b_dep_KS1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4.107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t slope: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mu_rv_at_dep_KS1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1.240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sd_rv_at_dep_KS1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0.049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k slope: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mu_rv_ak_dep_KS1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0.622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sd_rv_ak_dep_KS1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0.049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noise: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mu_rv_noise_dep_KS1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13.843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sd_rv_noise_dep_KS1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1.032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E65A7B-0531-44E4-AB7D-930D4DCED843}"/>
              </a:ext>
            </a:extLst>
          </p:cNvPr>
          <p:cNvSpPr/>
          <p:nvPr/>
        </p:nvSpPr>
        <p:spPr>
          <a:xfrm>
            <a:off x="333057" y="1199447"/>
            <a:ext cx="68935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</a:rPr>
              <a:t>Model 2: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rv_log_Diff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pm.Uniform</a:t>
            </a:r>
            <a:r>
              <a:rPr lang="en-US" sz="1100" dirty="0">
                <a:latin typeface="Courier New" panose="02070309020205020404" pitchFamily="49" charset="0"/>
              </a:rPr>
              <a:t>('</a:t>
            </a:r>
            <a:r>
              <a:rPr lang="en-US" sz="1100" dirty="0" err="1">
                <a:latin typeface="Courier New" panose="02070309020205020404" pitchFamily="49" charset="0"/>
              </a:rPr>
              <a:t>rv_log_Diff</a:t>
            </a:r>
            <a:r>
              <a:rPr lang="en-US" sz="1100" dirty="0">
                <a:latin typeface="Courier New" panose="02070309020205020404" pitchFamily="49" charset="0"/>
              </a:rPr>
              <a:t>', -3, 0, observed=</a:t>
            </a:r>
            <a:r>
              <a:rPr lang="en-US" sz="1100" dirty="0" err="1">
                <a:latin typeface="Courier New" panose="02070309020205020404" pitchFamily="49" charset="0"/>
              </a:rPr>
              <a:t>log_Diff_obs</a:t>
            </a:r>
            <a:r>
              <a:rPr lang="en-US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rv_log_Poff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pm.Uniform</a:t>
            </a:r>
            <a:r>
              <a:rPr lang="en-US" sz="1100" dirty="0">
                <a:latin typeface="Courier New" panose="02070309020205020404" pitchFamily="49" charset="0"/>
              </a:rPr>
              <a:t>('</a:t>
            </a:r>
            <a:r>
              <a:rPr lang="en-US" sz="1100" dirty="0" err="1">
                <a:latin typeface="Courier New" panose="02070309020205020404" pitchFamily="49" charset="0"/>
              </a:rPr>
              <a:t>rv_log_Poff</a:t>
            </a:r>
            <a:r>
              <a:rPr lang="en-US" sz="1100" dirty="0">
                <a:latin typeface="Courier New" panose="02070309020205020404" pitchFamily="49" charset="0"/>
              </a:rPr>
              <a:t>', -5, 0, observed=</a:t>
            </a:r>
            <a:r>
              <a:rPr lang="en-US" sz="1100" dirty="0" err="1">
                <a:latin typeface="Courier New" panose="02070309020205020404" pitchFamily="49" charset="0"/>
              </a:rPr>
              <a:t>log_Poff_obs</a:t>
            </a:r>
            <a:r>
              <a:rPr lang="en-US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noise_lambda_aLCK_LA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pm.HalfNormal</a:t>
            </a:r>
            <a:r>
              <a:rPr lang="en-US" sz="1100" dirty="0"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</a:rPr>
              <a:t>sd</a:t>
            </a:r>
            <a:r>
              <a:rPr lang="en-US" sz="1100" dirty="0">
                <a:latin typeface="Courier New" panose="02070309020205020404" pitchFamily="49" charset="0"/>
              </a:rPr>
              <a:t>=0.2) 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rv_lambda_aLCK_min_LA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pm.TruncatedNormal</a:t>
            </a:r>
            <a:r>
              <a:rPr lang="en-US" sz="1100" dirty="0">
                <a:latin typeface="Courier New" panose="02070309020205020404" pitchFamily="49" charset="0"/>
              </a:rPr>
              <a:t>(mu=0.0,sd=0.01,upper=0.01)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rv_lambda_aLCK_max_LA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pm.TruncatedNormal</a:t>
            </a:r>
            <a:r>
              <a:rPr lang="en-US" sz="1100" dirty="0">
                <a:latin typeface="Courier New" panose="02070309020205020404" pitchFamily="49" charset="0"/>
              </a:rPr>
              <a:t>(mu=0.3,sd=0.2,lower=0.01)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rv_lambda_aLCK_log_Diff_center_LA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latin typeface="Courier New" panose="02070309020205020404" pitchFamily="49" charset="0"/>
              </a:rPr>
              <a:t>(mu=-3, </a:t>
            </a:r>
            <a:r>
              <a:rPr lang="en-US" sz="1100" dirty="0" err="1">
                <a:latin typeface="Courier New" panose="02070309020205020404" pitchFamily="49" charset="0"/>
              </a:rPr>
              <a:t>sd</a:t>
            </a:r>
            <a:r>
              <a:rPr lang="en-US" sz="1100" dirty="0">
                <a:latin typeface="Courier New" panose="02070309020205020404" pitchFamily="49" charset="0"/>
              </a:rPr>
              <a:t>=0.5) 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rv_lambda_aLCK_log_Diff_divisor_LA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pm.TruncatedNormal</a:t>
            </a:r>
            <a:r>
              <a:rPr lang="en-US" sz="1100" dirty="0">
                <a:latin typeface="Courier New" panose="02070309020205020404" pitchFamily="49" charset="0"/>
              </a:rPr>
              <a:t>(mu=-0.7,sd=0.3,upper=0)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rv_lambda_aLCK_log_Poff_center_LA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latin typeface="Courier New" panose="02070309020205020404" pitchFamily="49" charset="0"/>
              </a:rPr>
              <a:t>(mu = 0, </a:t>
            </a:r>
            <a:r>
              <a:rPr lang="en-US" sz="1100" dirty="0" err="1">
                <a:latin typeface="Courier New" panose="02070309020205020404" pitchFamily="49" charset="0"/>
              </a:rPr>
              <a:t>sd</a:t>
            </a:r>
            <a:r>
              <a:rPr lang="en-US" sz="1100" dirty="0">
                <a:latin typeface="Courier New" panose="02070309020205020404" pitchFamily="49" charset="0"/>
              </a:rPr>
              <a:t> = 1) </a:t>
            </a:r>
          </a:p>
          <a:p>
            <a:r>
              <a:rPr lang="en-US" sz="1100" dirty="0" err="1">
                <a:latin typeface="Courier New" panose="02070309020205020404" pitchFamily="49" charset="0"/>
              </a:rPr>
              <a:t>rv_lambda_aLCK_log_Poff_divisor_LA</a:t>
            </a:r>
            <a:r>
              <a:rPr lang="en-US" sz="1100" dirty="0"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latin typeface="Courier New" panose="02070309020205020404" pitchFamily="49" charset="0"/>
              </a:rPr>
              <a:t>pm.TruncatedNormal</a:t>
            </a:r>
            <a:r>
              <a:rPr lang="en-US" sz="1100" dirty="0">
                <a:latin typeface="Courier New" panose="02070309020205020404" pitchFamily="49" charset="0"/>
              </a:rPr>
              <a:t>(mu=0.5,sd= 0.2,lower=0)</a:t>
            </a:r>
            <a:endParaRPr lang="en-US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FC79-D631-470C-ADF7-CAD41062A421}"/>
              </a:ext>
            </a:extLst>
          </p:cNvPr>
          <p:cNvSpPr/>
          <p:nvPr/>
        </p:nvSpPr>
        <p:spPr>
          <a:xfrm>
            <a:off x="333058" y="3192870"/>
            <a:ext cx="6893559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Model 2 constants: ##########################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lambda (nm)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sigmoid center Diff: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mu_rv_lambda_aLCK_log_Diff_center_LA2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-2.577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sd_rv_lambda_aLCK_log_Diff_center_LA2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0.472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sigmoid center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Poff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mu_rv_lambda_aLCK_log_Poff_center_LA2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-0.674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sd_rv_lambda_aLCK_log_Poff_center_LA2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0.328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min: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mu_rv_lambda_aLCK_min_LA2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0.003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sd_rv_lambda_aLCK_min_LA2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0.004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surface max: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mu_rv_lambda_aLCK_max_LA2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0.492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sd_rv_lambda_aLCK_max_LA2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0.135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sigmoid devisor Diff: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mu_rv_lambda_aLCK_log_Diff_divisor_LA2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-1.162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sd_rv_lambda_aLCK_log_Diff_divisor_LA2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0.222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sigmoid devisor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Poff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mu_rv_lambda_aLCK_log_Poff_divisor_LA2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0.507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sd_rv_lambda_aLCK_log_Poff_divisor_LA2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0.150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Noise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mu_noise_lambda_aLCK_LA2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0.055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sd_noise_lambda_aLCK_LA2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0.003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EC000E-A236-49BE-A5A9-0E7EE9F6F024}"/>
              </a:ext>
            </a:extLst>
          </p:cNvPr>
          <p:cNvSpPr/>
          <p:nvPr/>
        </p:nvSpPr>
        <p:spPr>
          <a:xfrm>
            <a:off x="467678" y="5346700"/>
            <a:ext cx="662432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Model 3 constants: ##########################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gaussian sigma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decay_length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mu_rv_decay_length_sigma_TP3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61.496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sd_rv_decay_length_sigma_TP3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4.399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gaussian mu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decay_length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mu_rv_decay_length_mu_TP3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-21.977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sd_rv_decay_length_mu_TP3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6.779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gaussian scale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decay_length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mu_rv_decay_length_scale_TP3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1.023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sd_rv_decay_length_scale_TP3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0.147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gaussian sigma depletion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mu_rv_depletion_sigma_TP3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54.601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sd_rv_depletion_sigma_TP3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5.185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gaussian mu depletion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mu_rv_depletion_mu_TP3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-15.848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sd_rv_depletion_mu_TP3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7.019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gaussian scale depletion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mu_rv_depletion_scale_TP3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1.030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sd_rv_depletion_scale_TP3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0.148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rTCR_max_diff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 noise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mu_rv_noise_rTCR_max_diff_TP3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0.048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sd_rv_noise_rTCR_max_diff_TP3 =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0.003</a:t>
            </a:r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5F17A-49BA-43BD-8B20-F8461830E2F3}"/>
              </a:ext>
            </a:extLst>
          </p:cNvPr>
          <p:cNvSpPr/>
          <p:nvPr/>
        </p:nvSpPr>
        <p:spPr>
          <a:xfrm>
            <a:off x="467678" y="175260"/>
            <a:ext cx="66243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random variables x and y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pm.Uniform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observed=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decay_length_obs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pm.Uniform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800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 observed=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depletion_obs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</a:p>
          <a:p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rv_noise_rTCR_max_diff_TP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pm.HalfNormal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 noise 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### 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decay_length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rv_decay_length_sigma_TP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(mu=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50,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sd=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rv_decay_length_mu_TP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(mu=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,sd=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rv_decay_length_scale_TP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(mu=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,sd=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rv_decay_length_gaussian_TP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rv_decay_length_scale_TP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*\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np.exp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-0.5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-	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rv_decay_length_mu_TP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rv_decay_length_sigma_TP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)**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### depletion: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rv_depletion_sigma_TP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(mu=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,sd=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rv_depletion_mu_TP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(mu=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rv_depletion_scale_TP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(mu=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,sd=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rv_depletion_gaussian_TP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rv_depletion_scale_TP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*\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np.exp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-0.5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rv_depletion_mu_TP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rv_depletion_sigma_TP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)**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      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rv_rTCR_max_diff_TP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pm.Normal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rv_rTCR_max_diff_TP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mu=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rv_decay_length_gaussian_TP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*\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rv_depletion_gaussian_TP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</a:p>
          <a:p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E16160-8D24-4E84-BD74-0065970BE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28996"/>
              </p:ext>
            </p:extLst>
          </p:nvPr>
        </p:nvGraphicFramePr>
        <p:xfrm>
          <a:off x="821804" y="2785704"/>
          <a:ext cx="5937811" cy="6953655"/>
        </p:xfrm>
        <a:graphic>
          <a:graphicData uri="http://schemas.openxmlformats.org/drawingml/2006/table">
            <a:tbl>
              <a:tblPr/>
              <a:tblGrid>
                <a:gridCol w="4479427">
                  <a:extLst>
                    <a:ext uri="{9D8B030D-6E8A-4147-A177-3AD203B41FA5}">
                      <a16:colId xmlns:a16="http://schemas.microsoft.com/office/drawing/2014/main" val="2949712092"/>
                    </a:ext>
                  </a:extLst>
                </a:gridCol>
                <a:gridCol w="810213">
                  <a:extLst>
                    <a:ext uri="{9D8B030D-6E8A-4147-A177-3AD203B41FA5}">
                      <a16:colId xmlns:a16="http://schemas.microsoft.com/office/drawing/2014/main" val="2571090134"/>
                    </a:ext>
                  </a:extLst>
                </a:gridCol>
                <a:gridCol w="648171">
                  <a:extLst>
                    <a:ext uri="{9D8B030D-6E8A-4147-A177-3AD203B41FA5}">
                      <a16:colId xmlns:a16="http://schemas.microsoft.com/office/drawing/2014/main" val="2273631146"/>
                    </a:ext>
                  </a:extLst>
                </a:gridCol>
              </a:tblGrid>
              <a:tr h="135412">
                <a:tc>
                  <a:txBody>
                    <a:bodyPr/>
                    <a:lstStyle/>
                    <a:p>
                      <a:pPr algn="r"/>
                      <a:endParaRPr lang="en-US" sz="1100" b="1" dirty="0">
                        <a:effectLst/>
                      </a:endParaRP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effectLst/>
                        </a:rPr>
                        <a:t>mean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effectLst/>
                        </a:rPr>
                        <a:t>sd</a:t>
                      </a:r>
                      <a:endParaRPr lang="en-US" sz="1100" b="1" dirty="0">
                        <a:effectLst/>
                      </a:endParaRP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93869"/>
                  </a:ext>
                </a:extLst>
              </a:tr>
              <a:tr h="17520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rv_b_dep_KS1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44.04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23687"/>
                  </a:ext>
                </a:extLst>
              </a:tr>
              <a:tr h="135412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128.88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57.20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91869"/>
                  </a:ext>
                </a:extLst>
              </a:tr>
              <a:tr h="413934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rv_lambda_aLCK_log_Diff_center_LA2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-2.61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24641"/>
                  </a:ext>
                </a:extLst>
              </a:tr>
              <a:tr h="413934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rv_lambda_aLCK_log_Poff_center_LA2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-0.66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99861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rv_lambda_aLCK_LA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-0.04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877379"/>
                  </a:ext>
                </a:extLst>
              </a:tr>
              <a:tr h="135412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rv_dep_C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130.14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75.85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42866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rv_decay_length_aLCK_C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-51.40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66.81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82381"/>
                  </a:ext>
                </a:extLst>
              </a:tr>
              <a:tr h="214989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-50.81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83.38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23765"/>
                  </a:ext>
                </a:extLst>
              </a:tr>
              <a:tr h="214989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131.21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80.79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33889"/>
                  </a:ext>
                </a:extLst>
              </a:tr>
              <a:tr h="294567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rv_decay_length_sigma_TP3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61.40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4.50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89374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rv_decay_length_mu_TP3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-21.79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6.78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824"/>
                  </a:ext>
                </a:extLst>
              </a:tr>
              <a:tr h="294567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rv_decay_length_scale_TP3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1.02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52564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rv_depletion_sigma_TP3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54.67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5.17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9980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rv_depletion_mu_TP3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-16.00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43578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rv_depletion_scale_TP3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71269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rv_rTCR_max_diff_TP3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6340"/>
                  </a:ext>
                </a:extLst>
              </a:tr>
              <a:tr h="17520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rv_at_dep_KS1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0.97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0.72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52409"/>
                  </a:ext>
                </a:extLst>
              </a:tr>
              <a:tr h="175200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rv_ak_dep_KS1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23206"/>
                  </a:ext>
                </a:extLst>
              </a:tr>
              <a:tr h="214989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rv_noise_dep_KS1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12.14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7.98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97448"/>
                  </a:ext>
                </a:extLst>
              </a:tr>
              <a:tr h="254778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noise_lambda_aLCK_LA2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454706"/>
                  </a:ext>
                </a:extLst>
              </a:tr>
              <a:tr h="294567">
                <a:tc>
                  <a:txBody>
                    <a:bodyPr/>
                    <a:lstStyle/>
                    <a:p>
                      <a:pPr fontAlgn="ctr"/>
                      <a:r>
                        <a:rPr lang="sv-SE" sz="1100" b="1">
                          <a:effectLst/>
                        </a:rPr>
                        <a:t>rv_lambda_aLCK_min_LA2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62344"/>
                  </a:ext>
                </a:extLst>
              </a:tr>
              <a:tr h="294567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rv_lambda_aLCK_max_LA2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0.49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88142"/>
                  </a:ext>
                </a:extLst>
              </a:tr>
              <a:tr h="413934">
                <a:tc>
                  <a:txBody>
                    <a:bodyPr/>
                    <a:lstStyle/>
                    <a:p>
                      <a:pPr fontAlgn="ctr"/>
                      <a:r>
                        <a:rPr lang="it-IT" sz="1100" b="1">
                          <a:effectLst/>
                        </a:rPr>
                        <a:t>rv_lambda_aLCK_log_Diff_divisor_LA2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-1.17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69118"/>
                  </a:ext>
                </a:extLst>
              </a:tr>
              <a:tr h="413934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>
                          <a:effectLst/>
                        </a:rPr>
                        <a:t>rv_lambda_aLCK_log_Poff_divisor_LA2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0.50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0.15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97713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pPr fontAlgn="ctr"/>
                      <a:r>
                        <a:rPr lang="fr-FR" sz="1100" b="1">
                          <a:effectLst/>
                        </a:rPr>
                        <a:t>rv_noise_rTCR_max_diff_TP3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0.04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0.03</a:t>
                      </a:r>
                    </a:p>
                  </a:txBody>
                  <a:tcPr marL="16045" marR="16045" marT="8022" marB="80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7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10845</TotalTime>
  <Words>2722</Words>
  <Application>Microsoft Office PowerPoint</Application>
  <PresentationFormat>Custom</PresentationFormat>
  <Paragraphs>355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39</cp:revision>
  <dcterms:created xsi:type="dcterms:W3CDTF">2021-02-11T14:40:40Z</dcterms:created>
  <dcterms:modified xsi:type="dcterms:W3CDTF">2021-02-24T16:55:06Z</dcterms:modified>
</cp:coreProperties>
</file>