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7" r:id="rId3"/>
    <p:sldId id="306" r:id="rId4"/>
    <p:sldId id="307" r:id="rId5"/>
    <p:sldId id="275" r:id="rId6"/>
    <p:sldId id="276" r:id="rId7"/>
    <p:sldId id="277" r:id="rId8"/>
    <p:sldId id="278" r:id="rId9"/>
    <p:sldId id="279" r:id="rId10"/>
    <p:sldId id="280" r:id="rId11"/>
    <p:sldId id="309" r:id="rId12"/>
    <p:sldId id="310" r:id="rId13"/>
    <p:sldId id="311" r:id="rId14"/>
    <p:sldId id="312" r:id="rId15"/>
    <p:sldId id="313" r:id="rId16"/>
    <p:sldId id="304" r:id="rId17"/>
    <p:sldId id="291" r:id="rId18"/>
    <p:sldId id="292" r:id="rId19"/>
    <p:sldId id="305" r:id="rId20"/>
    <p:sldId id="293" r:id="rId21"/>
    <p:sldId id="294" r:id="rId22"/>
    <p:sldId id="295" r:id="rId23"/>
    <p:sldId id="299" r:id="rId24"/>
    <p:sldId id="301" r:id="rId25"/>
    <p:sldId id="302" r:id="rId26"/>
    <p:sldId id="303" r:id="rId27"/>
    <p:sldId id="308"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45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21F9D-2AA6-44E0-B29E-23C7335EC483}"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321F9D-2AA6-44E0-B29E-23C7335EC483}"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21F9D-2AA6-44E0-B29E-23C7335EC483}"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321F9D-2AA6-44E0-B29E-23C7335EC483}"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321F9D-2AA6-44E0-B29E-23C7335EC483}"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21F9D-2AA6-44E0-B29E-23C7335EC483}"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21F9D-2AA6-44E0-B29E-23C7335EC483}"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21F9D-2AA6-44E0-B29E-23C7335EC483}"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7676C-E85B-479A-81C9-BFC3C35ABE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21F9D-2AA6-44E0-B29E-23C7335EC483}" type="datetimeFigureOut">
              <a:rPr lang="en-US" smtClean="0"/>
              <a:pPr/>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676C-E85B-479A-81C9-BFC3C35AB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ciencedirect.com/topics/computer-science/most-significant-by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ciencedirect.com/topics/computer-science/helper-func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omputerhope.com/jargon/o/oscillor.htm" TargetMode="External"/><Relationship Id="rId7" Type="http://schemas.openxmlformats.org/officeDocument/2006/relationships/hyperlink" Target="http://www.computerhope.com/jargon/g/ghz.htm" TargetMode="External"/><Relationship Id="rId2" Type="http://schemas.openxmlformats.org/officeDocument/2006/relationships/hyperlink" Target="http://www.computerhope.com/jargon/c/cpu.htm" TargetMode="External"/><Relationship Id="rId1" Type="http://schemas.openxmlformats.org/officeDocument/2006/relationships/slideLayout" Target="../slideLayouts/slideLayout2.xml"/><Relationship Id="rId6" Type="http://schemas.openxmlformats.org/officeDocument/2006/relationships/hyperlink" Target="http://www.computerhope.com/jargon/m/mhz.htm" TargetMode="External"/><Relationship Id="rId5" Type="http://schemas.openxmlformats.org/officeDocument/2006/relationships/hyperlink" Target="http://www.computerhope.com/jargon/h/hertz.htm" TargetMode="External"/><Relationship Id="rId4" Type="http://schemas.openxmlformats.org/officeDocument/2006/relationships/hyperlink" Target="http://www.computerhope.com/jargon/c/clockspe.ht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071546"/>
            <a:ext cx="8229600" cy="4011618"/>
          </a:xfrm>
        </p:spPr>
        <p:txBody>
          <a:bodyPr>
            <a:normAutofit/>
          </a:bodyPr>
          <a:lstStyle/>
          <a:p>
            <a:r>
              <a:rPr lang="en-IN" dirty="0" smtClean="0"/>
              <a:t>19CS211 </a:t>
            </a:r>
            <a:br>
              <a:rPr lang="en-IN" dirty="0" smtClean="0"/>
            </a:br>
            <a:r>
              <a:rPr lang="en-IN" dirty="0" smtClean="0"/>
              <a:t>Computer Organisation and Architecture</a:t>
            </a:r>
            <a:br>
              <a:rPr lang="en-IN" dirty="0" smtClean="0"/>
            </a:br>
            <a:r>
              <a:rPr lang="en-IN" dirty="0" smtClean="0"/>
              <a:t>Session 4 (12-01-2021)</a:t>
            </a:r>
            <a:br>
              <a:rPr lang="en-IN" dirty="0" smtClean="0"/>
            </a:br>
            <a:r>
              <a:rPr lang="en-IN" dirty="0" smtClean="0"/>
              <a:t>Dr V </a:t>
            </a:r>
            <a:r>
              <a:rPr lang="en-IN" dirty="0" err="1" smtClean="0"/>
              <a:t>Anantha</a:t>
            </a:r>
            <a:r>
              <a:rPr lang="en-IN" dirty="0" smtClean="0"/>
              <a:t> </a:t>
            </a:r>
            <a:r>
              <a:rPr lang="en-IN" dirty="0"/>
              <a:t>N</a:t>
            </a:r>
            <a:r>
              <a:rPr lang="en-IN" dirty="0" smtClean="0"/>
              <a:t>arayanan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572560" cy="4000528"/>
          </a:xfrm>
        </p:spPr>
        <p:txBody>
          <a:bodyPr/>
          <a:lstStyle/>
          <a:p>
            <a:pPr>
              <a:buNone/>
            </a:pPr>
            <a:r>
              <a:rPr lang="en-US" sz="2800" dirty="0" smtClean="0"/>
              <a:t>The </a:t>
            </a:r>
            <a:r>
              <a:rPr lang="en-US" sz="2800" dirty="0" err="1" smtClean="0"/>
              <a:t>endianness</a:t>
            </a:r>
            <a:r>
              <a:rPr lang="en-US" sz="2800" dirty="0" smtClean="0"/>
              <a:t> in use is determined by the CPU type.</a:t>
            </a:r>
          </a:p>
          <a:p>
            <a:pPr>
              <a:buNone/>
            </a:pPr>
            <a:r>
              <a:rPr lang="en-US" dirty="0" smtClean="0"/>
              <a:t>For example:</a:t>
            </a:r>
          </a:p>
          <a:p>
            <a:pPr>
              <a:buNone/>
            </a:pPr>
            <a:r>
              <a:rPr lang="en-US" dirty="0" smtClean="0"/>
              <a:t>The </a:t>
            </a:r>
            <a:r>
              <a:rPr lang="en-US" b="1" dirty="0" smtClean="0"/>
              <a:t>INTEL</a:t>
            </a:r>
            <a:r>
              <a:rPr lang="en-US" dirty="0" smtClean="0"/>
              <a:t> processors (x86) are </a:t>
            </a:r>
            <a:r>
              <a:rPr lang="en-US" b="1" dirty="0" smtClean="0"/>
              <a:t>little </a:t>
            </a:r>
            <a:r>
              <a:rPr lang="en-US" b="1" dirty="0" err="1" smtClean="0"/>
              <a:t>endian</a:t>
            </a:r>
            <a:endParaRPr lang="en-US" b="1" dirty="0" smtClean="0"/>
          </a:p>
          <a:p>
            <a:pPr>
              <a:buNone/>
            </a:pPr>
            <a:r>
              <a:rPr lang="en-US" dirty="0" smtClean="0"/>
              <a:t>The </a:t>
            </a:r>
            <a:r>
              <a:rPr lang="en-US" b="1" dirty="0" smtClean="0"/>
              <a:t>ARM</a:t>
            </a:r>
            <a:r>
              <a:rPr lang="en-US" dirty="0" smtClean="0"/>
              <a:t> processor is </a:t>
            </a:r>
            <a:r>
              <a:rPr lang="en-US" b="1" dirty="0" smtClean="0"/>
              <a:t>little </a:t>
            </a:r>
            <a:r>
              <a:rPr lang="en-US" b="1" dirty="0" err="1" smtClean="0"/>
              <a:t>endian</a:t>
            </a:r>
            <a:r>
              <a:rPr lang="en-US" b="1" dirty="0" smtClean="0"/>
              <a:t> by default</a:t>
            </a:r>
            <a:r>
              <a:rPr lang="en-US" dirty="0" smtClean="0"/>
              <a:t>; and can be </a:t>
            </a:r>
            <a:r>
              <a:rPr lang="en-US" b="1" dirty="0" smtClean="0"/>
              <a:t>programmed</a:t>
            </a:r>
            <a:r>
              <a:rPr lang="en-US" dirty="0" smtClean="0"/>
              <a:t> to operate as </a:t>
            </a:r>
            <a:r>
              <a:rPr lang="en-US" b="1" dirty="0" smtClean="0"/>
              <a:t>big </a:t>
            </a:r>
            <a:r>
              <a:rPr lang="en-US" b="1" dirty="0" err="1" smtClean="0"/>
              <a:t>endian</a:t>
            </a:r>
            <a:endParaRPr lang="en-US" b="1" dirty="0" smtClean="0"/>
          </a:p>
          <a:p>
            <a:pPr>
              <a:buNone/>
            </a:pPr>
            <a:r>
              <a:rPr lang="en-US" dirty="0" smtClean="0"/>
              <a:t>Many </a:t>
            </a:r>
            <a:r>
              <a:rPr lang="en-US" b="1" dirty="0" smtClean="0"/>
              <a:t>older processors were big </a:t>
            </a:r>
            <a:r>
              <a:rPr lang="en-US" b="1" dirty="0" err="1" smtClean="0"/>
              <a:t>endian</a:t>
            </a:r>
            <a:r>
              <a:rPr lang="en-US" dirty="0" smtClean="0"/>
              <a:t>, such as: Motorola M68000 and SPARC</a:t>
            </a:r>
            <a:endParaRPr lang="en-US" dirty="0"/>
          </a:p>
        </p:txBody>
      </p:sp>
      <p:pic>
        <p:nvPicPr>
          <p:cNvPr id="2050" name="Picture 2"/>
          <p:cNvPicPr>
            <a:picLocks noChangeAspect="1" noChangeArrowheads="1"/>
          </p:cNvPicPr>
          <p:nvPr/>
        </p:nvPicPr>
        <p:blipFill>
          <a:blip r:embed="rId2"/>
          <a:srcRect/>
          <a:stretch>
            <a:fillRect/>
          </a:stretch>
        </p:blipFill>
        <p:spPr bwMode="auto">
          <a:xfrm>
            <a:off x="428596" y="4429132"/>
            <a:ext cx="3988432" cy="185261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0" y="4429132"/>
            <a:ext cx="4328274"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0100" y="1285860"/>
            <a:ext cx="6429420" cy="5572140"/>
          </a:xfrm>
          <a:prstGeom prst="rect">
            <a:avLst/>
          </a:prstGeom>
          <a:noFill/>
          <a:ln w="9525">
            <a:noFill/>
            <a:miter lim="800000"/>
            <a:headEnd/>
            <a:tailEnd/>
          </a:ln>
          <a:effectLst/>
        </p:spPr>
      </p:pic>
      <p:sp>
        <p:nvSpPr>
          <p:cNvPr id="1027" name="Rectangle 3"/>
          <p:cNvSpPr>
            <a:spLocks noChangeArrowheads="1"/>
          </p:cNvSpPr>
          <p:nvPr/>
        </p:nvSpPr>
        <p:spPr bwMode="auto">
          <a:xfrm>
            <a:off x="0" y="0"/>
            <a:ext cx="9144000" cy="110799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onaco"/>
                <a:cs typeface="Arial" pitchFamily="34" charset="0"/>
              </a:rPr>
              <a:t>SQL&gt; </a:t>
            </a:r>
            <a:r>
              <a:rPr kumimoji="0" lang="en-US" sz="2400" b="1" i="0" u="none" strike="noStrike" cap="none" normalizeH="0" baseline="0" dirty="0" smtClean="0">
                <a:ln>
                  <a:noFill/>
                </a:ln>
                <a:solidFill>
                  <a:srgbClr val="006699"/>
                </a:solidFill>
                <a:effectLst/>
                <a:latin typeface="Monaco"/>
                <a:cs typeface="Arial" pitchFamily="34" charset="0"/>
              </a:rPr>
              <a:t>SELECT</a:t>
            </a:r>
            <a:r>
              <a:rPr kumimoji="0" lang="en-US" sz="2400" b="1" i="0" u="none" strike="noStrike" cap="none" normalizeH="0" baseline="0" dirty="0" smtClean="0">
                <a:ln>
                  <a:noFill/>
                </a:ln>
                <a:solidFill>
                  <a:srgbClr val="1A1A1A"/>
                </a:solidFill>
                <a:effectLst/>
                <a:latin typeface="Monaco"/>
                <a:cs typeface="Arial" pitchFamily="34" charset="0"/>
              </a:rPr>
              <a:t> </a:t>
            </a:r>
            <a:r>
              <a:rPr kumimoji="0" lang="en-US" sz="2400" b="1" i="0" u="none" strike="noStrike" cap="none" normalizeH="0" baseline="0" dirty="0" err="1" smtClean="0">
                <a:ln>
                  <a:noFill/>
                </a:ln>
                <a:solidFill>
                  <a:srgbClr val="000000"/>
                </a:solidFill>
                <a:effectLst/>
                <a:latin typeface="Monaco"/>
                <a:cs typeface="Arial" pitchFamily="34" charset="0"/>
              </a:rPr>
              <a:t>platform_name</a:t>
            </a:r>
            <a:r>
              <a:rPr kumimoji="0" lang="en-US" sz="2400" b="1" i="0" u="none" strike="noStrike" cap="none" normalizeH="0" baseline="0" dirty="0" smtClean="0">
                <a:ln>
                  <a:noFill/>
                </a:ln>
                <a:solidFill>
                  <a:srgbClr val="000000"/>
                </a:solidFill>
                <a:effectLst/>
                <a:latin typeface="Monaco"/>
                <a:cs typeface="Arial" pitchFamily="34" charset="0"/>
              </a:rPr>
              <a:t>, </a:t>
            </a:r>
            <a:r>
              <a:rPr kumimoji="0" lang="en-US" sz="2400" b="1" i="0" u="none" strike="noStrike" cap="none" normalizeH="0" baseline="0" dirty="0" err="1" smtClean="0">
                <a:ln>
                  <a:noFill/>
                </a:ln>
                <a:solidFill>
                  <a:srgbClr val="000000"/>
                </a:solidFill>
                <a:effectLst/>
                <a:latin typeface="Monaco"/>
                <a:cs typeface="Arial" pitchFamily="34" charset="0"/>
              </a:rPr>
              <a:t>endian_format</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latin typeface="Monaco"/>
                <a:cs typeface="Arial" pitchFamily="34" charset="0"/>
              </a:rPr>
              <a:t>FROM</a:t>
            </a:r>
            <a:r>
              <a:rPr kumimoji="0" lang="en-US" sz="2400" b="1" i="0" u="none" strike="noStrike" cap="none" normalizeH="0" baseline="0" dirty="0" smtClean="0">
                <a:ln>
                  <a:noFill/>
                </a:ln>
                <a:solidFill>
                  <a:srgbClr val="1A1A1A"/>
                </a:solidFill>
                <a:effectLst/>
                <a:latin typeface="Monaco"/>
                <a:cs typeface="Arial" pitchFamily="34" charset="0"/>
              </a:rPr>
              <a:t> </a:t>
            </a:r>
            <a:r>
              <a:rPr kumimoji="0" lang="en-US" sz="2400" b="1" i="0" u="none" strike="noStrike" cap="none" normalizeH="0" baseline="0" dirty="0" smtClean="0">
                <a:ln>
                  <a:noFill/>
                </a:ln>
                <a:solidFill>
                  <a:srgbClr val="000000"/>
                </a:solidFill>
                <a:effectLst/>
                <a:latin typeface="Monaco"/>
                <a:cs typeface="Arial" pitchFamily="34" charset="0"/>
              </a:rPr>
              <a:t>V$TRANSPORTABLE_PLATFORM</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6699"/>
                </a:solidFill>
                <a:effectLst/>
                <a:latin typeface="Monaco"/>
                <a:cs typeface="Arial" pitchFamily="34" charset="0"/>
              </a:rPr>
              <a:t>ORDER</a:t>
            </a:r>
            <a:r>
              <a:rPr kumimoji="0" lang="en-US" sz="2400" b="1" i="0" u="none" strike="noStrike" cap="none" normalizeH="0" baseline="0" dirty="0" smtClean="0">
                <a:ln>
                  <a:noFill/>
                </a:ln>
                <a:solidFill>
                  <a:srgbClr val="1A1A1A"/>
                </a:solidFill>
                <a:effectLst/>
                <a:latin typeface="Monaco"/>
                <a:cs typeface="Arial" pitchFamily="34" charset="0"/>
              </a:rPr>
              <a:t> </a:t>
            </a:r>
            <a:r>
              <a:rPr kumimoji="0" lang="en-US" sz="2400" b="1" i="0" u="none" strike="noStrike" cap="none" normalizeH="0" baseline="0" dirty="0" smtClean="0">
                <a:ln>
                  <a:noFill/>
                </a:ln>
                <a:solidFill>
                  <a:srgbClr val="006699"/>
                </a:solidFill>
                <a:effectLst/>
                <a:latin typeface="Monaco"/>
                <a:cs typeface="Arial" pitchFamily="34" charset="0"/>
              </a:rPr>
              <a:t>BY</a:t>
            </a:r>
            <a:r>
              <a:rPr kumimoji="0" lang="en-US" sz="2400" b="1" i="0" u="none" strike="noStrike" cap="none" normalizeH="0" baseline="0" dirty="0" smtClean="0">
                <a:ln>
                  <a:noFill/>
                </a:ln>
                <a:solidFill>
                  <a:srgbClr val="1A1A1A"/>
                </a:solidFill>
                <a:effectLst/>
                <a:latin typeface="Monaco"/>
                <a:cs typeface="Arial" pitchFamily="34" charset="0"/>
              </a:rPr>
              <a:t> </a:t>
            </a:r>
            <a:r>
              <a:rPr kumimoji="0" lang="en-US" sz="2400" b="1" i="0" u="none" strike="noStrike" cap="none" normalizeH="0" baseline="0" dirty="0" smtClean="0">
                <a:ln>
                  <a:noFill/>
                </a:ln>
                <a:solidFill>
                  <a:srgbClr val="000000"/>
                </a:solidFill>
                <a:effectLst/>
                <a:latin typeface="Monaco"/>
                <a:cs typeface="Arial" pitchFamily="34" charset="0"/>
              </a:rPr>
              <a:t>PLATFORM_NAME;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89826" y="107512"/>
            <a:ext cx="7368322" cy="653619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329642" cy="6000792"/>
          </a:xfrm>
        </p:spPr>
        <p:txBody>
          <a:bodyPr>
            <a:normAutofit lnSpcReduction="10000"/>
          </a:bodyPr>
          <a:lstStyle/>
          <a:p>
            <a:pPr algn="just"/>
            <a:r>
              <a:rPr lang="en-US" dirty="0" smtClean="0"/>
              <a:t>Big-endian </a:t>
            </a:r>
            <a:r>
              <a:rPr lang="en-US" dirty="0" smtClean="0"/>
              <a:t>CPUs order bytes within words so that the </a:t>
            </a:r>
            <a:r>
              <a:rPr lang="en-US" dirty="0" smtClean="0">
                <a:hlinkClick r:id="rId2" tooltip="Learn more about most significant byte from ScienceDirect's AI-generated Topic Pages"/>
              </a:rPr>
              <a:t>most significant byte</a:t>
            </a:r>
            <a:r>
              <a:rPr lang="en-US" dirty="0" smtClean="0"/>
              <a:t> is stored at the lowest byte address; little-endian CPUs, including IA-32 processors, use the opposite byte placement. When communicating across a network, it is possible that two machines may use different byte orderings.</a:t>
            </a:r>
          </a:p>
          <a:p>
            <a:pPr algn="just"/>
            <a:r>
              <a:rPr lang="en-US" dirty="0" smtClean="0"/>
              <a:t>To account for this possibility, the </a:t>
            </a:r>
            <a:r>
              <a:rPr lang="en-US" dirty="0" smtClean="0">
                <a:solidFill>
                  <a:srgbClr val="0070C0"/>
                </a:solidFill>
              </a:rPr>
              <a:t>network byte order (which happens to be big-endian)</a:t>
            </a:r>
            <a:r>
              <a:rPr lang="en-US" dirty="0" smtClean="0"/>
              <a:t> is used by convention to send network data in a manner that will be received coherently, regardless of the </a:t>
            </a:r>
            <a:r>
              <a:rPr lang="en-US" dirty="0" err="1" smtClean="0"/>
              <a:t>endianness</a:t>
            </a:r>
            <a:r>
              <a:rPr lang="en-US" dirty="0" smtClean="0"/>
              <a:t> of the sender and receiver.</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r>
              <a:rPr lang="en-US" dirty="0" smtClean="0"/>
              <a:t>Sockets libraries provide </a:t>
            </a:r>
            <a:r>
              <a:rPr lang="en-US" dirty="0" smtClean="0">
                <a:hlinkClick r:id="rId2" tooltip="Learn more about Helper Function from ScienceDirect's AI-generated Topic Pages"/>
              </a:rPr>
              <a:t>helper functions</a:t>
            </a:r>
            <a:r>
              <a:rPr lang="en-US" dirty="0" smtClean="0"/>
              <a:t> to convert integers of various sizes to and from network byte order, as follows:</a:t>
            </a:r>
          </a:p>
          <a:p>
            <a:pPr>
              <a:buNone/>
            </a:pPr>
            <a:r>
              <a:rPr lang="en-US" dirty="0" smtClean="0"/>
              <a:t>•</a:t>
            </a:r>
            <a:r>
              <a:rPr lang="en-US" dirty="0" err="1" smtClean="0"/>
              <a:t>htons</a:t>
            </a:r>
            <a:r>
              <a:rPr lang="en-US" dirty="0" smtClean="0"/>
              <a:t>(): host to network short</a:t>
            </a:r>
          </a:p>
          <a:p>
            <a:pPr>
              <a:buNone/>
            </a:pPr>
            <a:r>
              <a:rPr lang="en-US" dirty="0" smtClean="0"/>
              <a:t>•</a:t>
            </a:r>
            <a:r>
              <a:rPr lang="en-US" dirty="0" err="1" smtClean="0"/>
              <a:t>htonl</a:t>
            </a:r>
            <a:r>
              <a:rPr lang="en-US" dirty="0" smtClean="0"/>
              <a:t>(): host to network long</a:t>
            </a:r>
          </a:p>
          <a:p>
            <a:pPr>
              <a:buNone/>
            </a:pPr>
            <a:r>
              <a:rPr lang="en-US" dirty="0" smtClean="0"/>
              <a:t>•</a:t>
            </a:r>
            <a:r>
              <a:rPr lang="en-US" dirty="0" err="1" smtClean="0"/>
              <a:t>ntohs</a:t>
            </a:r>
            <a:r>
              <a:rPr lang="en-US" dirty="0" smtClean="0"/>
              <a:t>(): network to host short</a:t>
            </a:r>
          </a:p>
          <a:p>
            <a:pPr>
              <a:buNone/>
            </a:pPr>
            <a:r>
              <a:rPr lang="en-US" dirty="0" smtClean="0"/>
              <a:t>•</a:t>
            </a:r>
            <a:r>
              <a:rPr lang="en-US" dirty="0" err="1" smtClean="0"/>
              <a:t>ntohl</a:t>
            </a:r>
            <a:r>
              <a:rPr lang="en-US" dirty="0" smtClean="0"/>
              <a:t>(): network to host long</a:t>
            </a:r>
          </a:p>
          <a:p>
            <a:pPr>
              <a:buNone/>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501122" cy="6072230"/>
          </a:xfrm>
        </p:spPr>
        <p:txBody>
          <a:bodyPr>
            <a:normAutofit fontScale="85000" lnSpcReduction="10000"/>
          </a:bodyPr>
          <a:lstStyle/>
          <a:p>
            <a:pPr algn="just"/>
            <a:r>
              <a:rPr lang="en-US" dirty="0" smtClean="0"/>
              <a:t>The function </a:t>
            </a:r>
            <a:r>
              <a:rPr lang="en-US" dirty="0" err="1" smtClean="0"/>
              <a:t>htons</a:t>
            </a:r>
            <a:r>
              <a:rPr lang="en-US" dirty="0" smtClean="0"/>
              <a:t>() is one of a small family of functions, macros actually, that solves the problem of transferring binary data between computer architectures with different byte ordering policies. The Internet has established a </a:t>
            </a:r>
            <a:r>
              <a:rPr lang="en-US" b="1" dirty="0" smtClean="0"/>
              <a:t>standard “network byte order</a:t>
            </a:r>
            <a:r>
              <a:rPr lang="en-US" dirty="0" smtClean="0"/>
              <a:t>,” which happens to be </a:t>
            </a:r>
            <a:r>
              <a:rPr lang="en-US" b="1" dirty="0" smtClean="0"/>
              <a:t>Big </a:t>
            </a:r>
            <a:r>
              <a:rPr lang="en-US" b="1" dirty="0" err="1" smtClean="0"/>
              <a:t>Endian</a:t>
            </a:r>
            <a:r>
              <a:rPr lang="en-US" dirty="0" smtClean="0"/>
              <a:t>. All binary data is expected to be in network byte order when it reaches </a:t>
            </a:r>
            <a:r>
              <a:rPr lang="en-US" dirty="0" smtClean="0"/>
              <a:t>the network</a:t>
            </a:r>
            <a:r>
              <a:rPr lang="en-US" dirty="0" smtClean="0"/>
              <a:t>. </a:t>
            </a:r>
            <a:endParaRPr lang="en-US" dirty="0" smtClean="0"/>
          </a:p>
          <a:p>
            <a:pPr algn="just"/>
            <a:r>
              <a:rPr lang="en-US" dirty="0" smtClean="0"/>
              <a:t> </a:t>
            </a:r>
            <a:r>
              <a:rPr lang="en-US" b="1" dirty="0" err="1" smtClean="0"/>
              <a:t>htons</a:t>
            </a:r>
            <a:r>
              <a:rPr lang="en-US" b="1" dirty="0" smtClean="0"/>
              <a:t>()</a:t>
            </a:r>
            <a:r>
              <a:rPr lang="en-US" dirty="0" smtClean="0"/>
              <a:t> translates a short (16 bit) integer from “host byte order,” whatever that happens to be, to network byte order. </a:t>
            </a:r>
            <a:endParaRPr lang="en-US" dirty="0" smtClean="0"/>
          </a:p>
          <a:p>
            <a:pPr algn="just"/>
            <a:r>
              <a:rPr lang="en-US" dirty="0" smtClean="0"/>
              <a:t>There </a:t>
            </a:r>
            <a:r>
              <a:rPr lang="en-US" dirty="0" smtClean="0"/>
              <a:t>is a companion function, </a:t>
            </a:r>
            <a:r>
              <a:rPr lang="en-US" b="1" dirty="0" err="1" smtClean="0"/>
              <a:t>ntohs</a:t>
            </a:r>
            <a:r>
              <a:rPr lang="en-US" b="1" dirty="0" smtClean="0"/>
              <a:t>()</a:t>
            </a:r>
            <a:r>
              <a:rPr lang="en-US" dirty="0" smtClean="0"/>
              <a:t> that translates back from network byte order to host order. Then there is a corresponding pair of functions that do the same translations on long (32 bit) integers.</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357430"/>
            <a:ext cx="8229600" cy="1143000"/>
          </a:xfrm>
        </p:spPr>
        <p:txBody>
          <a:bodyPr/>
          <a:lstStyle/>
          <a:p>
            <a:r>
              <a:rPr lang="en-IN" dirty="0" smtClean="0"/>
              <a:t>Performance Metrics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US" dirty="0"/>
              <a:t>The speed of a computer processor, or </a:t>
            </a:r>
            <a:r>
              <a:rPr lang="en-US" dirty="0">
                <a:hlinkClick r:id="rId2" tooltip="www.computerhope.com"/>
              </a:rPr>
              <a:t>CPU</a:t>
            </a:r>
            <a:r>
              <a:rPr lang="en-US" dirty="0"/>
              <a:t>, is determined by the </a:t>
            </a:r>
            <a:r>
              <a:rPr lang="en-US" b="1" dirty="0"/>
              <a:t>clock cycle</a:t>
            </a:r>
            <a:r>
              <a:rPr lang="en-US" dirty="0"/>
              <a:t>, which is the amount of time between two pulses of an </a:t>
            </a:r>
            <a:r>
              <a:rPr lang="en-US" dirty="0">
                <a:hlinkClick r:id="rId3" tooltip="www.computerhope.com"/>
              </a:rPr>
              <a:t>oscillator</a:t>
            </a:r>
            <a:r>
              <a:rPr lang="en-US" dirty="0"/>
              <a:t>. Generally speaking, the higher number of pulses per second, the faster the computer processor will be able to process information. The </a:t>
            </a:r>
            <a:r>
              <a:rPr lang="en-US" dirty="0">
                <a:hlinkClick r:id="rId4" tooltip="www.computerhope.com"/>
              </a:rPr>
              <a:t>clock speed</a:t>
            </a:r>
            <a:r>
              <a:rPr lang="en-US" dirty="0"/>
              <a:t> is measured in </a:t>
            </a:r>
            <a:r>
              <a:rPr lang="en-US" dirty="0">
                <a:hlinkClick r:id="rId5" tooltip="www.computerhope.com"/>
              </a:rPr>
              <a:t>Hz</a:t>
            </a:r>
            <a:r>
              <a:rPr lang="en-US" dirty="0"/>
              <a:t>, typically either megahertz (</a:t>
            </a:r>
            <a:r>
              <a:rPr lang="en-US" dirty="0">
                <a:hlinkClick r:id="rId6" tooltip="www.computerhope.com"/>
              </a:rPr>
              <a:t>MHz</a:t>
            </a:r>
            <a:r>
              <a:rPr lang="en-US" dirty="0"/>
              <a:t>) or gigahertz (</a:t>
            </a:r>
            <a:r>
              <a:rPr lang="en-US" dirty="0">
                <a:hlinkClick r:id="rId7" tooltip="www.computerhope.com"/>
              </a:rPr>
              <a:t>GHz</a:t>
            </a:r>
            <a:r>
              <a:rPr lang="en-US" dirty="0"/>
              <a:t>). For example, a 4GHz processor performs 4,000,000,000 clock cycles per second.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2844" y="594340"/>
            <a:ext cx="8715406" cy="557786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3307804"/>
            <a:ext cx="9134358" cy="3550196"/>
          </a:xfrm>
          <a:prstGeom prst="rect">
            <a:avLst/>
          </a:prstGeom>
          <a:noFill/>
          <a:ln w="9525">
            <a:noFill/>
            <a:miter lim="800000"/>
            <a:headEnd/>
            <a:tailEnd/>
          </a:ln>
          <a:effectLst/>
        </p:spPr>
      </p:pic>
      <p:sp>
        <p:nvSpPr>
          <p:cNvPr id="4" name="Rectangle 3"/>
          <p:cNvSpPr/>
          <p:nvPr/>
        </p:nvSpPr>
        <p:spPr>
          <a:xfrm>
            <a:off x="357158" y="285728"/>
            <a:ext cx="8215370" cy="3046988"/>
          </a:xfrm>
          <a:prstGeom prst="rect">
            <a:avLst/>
          </a:prstGeom>
        </p:spPr>
        <p:txBody>
          <a:bodyPr wrap="square">
            <a:spAutoFit/>
          </a:bodyPr>
          <a:lstStyle/>
          <a:p>
            <a:pPr algn="just"/>
            <a:r>
              <a:rPr lang="en-US" sz="2400" dirty="0" smtClean="0"/>
              <a:t>The time required by the microprocessor to complete an operation of accessing memory or input/output devices is called </a:t>
            </a:r>
            <a:r>
              <a:rPr lang="en-US" sz="2400" b="1" i="1" dirty="0" smtClean="0"/>
              <a:t>machine cycle</a:t>
            </a:r>
            <a:r>
              <a:rPr lang="en-US" sz="2400" dirty="0" smtClean="0"/>
              <a:t>. </a:t>
            </a:r>
          </a:p>
          <a:p>
            <a:pPr algn="just"/>
            <a:r>
              <a:rPr lang="en-US" sz="2400" dirty="0" smtClean="0"/>
              <a:t>One time period of frequency of microprocessor is called </a:t>
            </a:r>
            <a:r>
              <a:rPr lang="en-US" sz="2400" b="1" i="1" dirty="0" smtClean="0"/>
              <a:t>t-state</a:t>
            </a:r>
            <a:r>
              <a:rPr lang="en-US" sz="2400" dirty="0" smtClean="0"/>
              <a:t>.</a:t>
            </a:r>
          </a:p>
          <a:p>
            <a:pPr algn="just"/>
            <a:r>
              <a:rPr lang="en-US" sz="2400" dirty="0" smtClean="0"/>
              <a:t> A </a:t>
            </a:r>
            <a:r>
              <a:rPr lang="en-US" sz="2400" b="1" dirty="0" smtClean="0"/>
              <a:t>t-state</a:t>
            </a:r>
            <a:r>
              <a:rPr lang="en-US" sz="2400" dirty="0" smtClean="0"/>
              <a:t> is measured from the falling edge of one clock pulse to the falling edge of the next clock pulse.</a:t>
            </a:r>
            <a:br>
              <a:rPr lang="en-US" sz="2400" dirty="0" smtClean="0"/>
            </a:br>
            <a:r>
              <a:rPr lang="en-US" sz="2400" dirty="0" smtClean="0"/>
              <a:t>Here, </a:t>
            </a:r>
            <a:r>
              <a:rPr lang="en-US" sz="2400" b="1" dirty="0" smtClean="0"/>
              <a:t>Fetch cycle </a:t>
            </a:r>
            <a:r>
              <a:rPr lang="en-US" sz="2400" dirty="0" smtClean="0"/>
              <a:t>takes four t-states and </a:t>
            </a:r>
            <a:r>
              <a:rPr lang="en-US" sz="2400" b="1" dirty="0" smtClean="0"/>
              <a:t>execution cycle</a:t>
            </a:r>
            <a:r>
              <a:rPr lang="en-US" sz="2400" dirty="0" smtClean="0"/>
              <a:t> takes three t-states.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71744"/>
            <a:ext cx="8229600" cy="1143000"/>
          </a:xfrm>
        </p:spPr>
        <p:txBody>
          <a:bodyPr/>
          <a:lstStyle/>
          <a:p>
            <a:r>
              <a:rPr lang="en-IN" dirty="0" smtClean="0"/>
              <a:t>Big / Little </a:t>
            </a:r>
            <a:r>
              <a:rPr lang="en-IN" dirty="0" err="1" smtClean="0"/>
              <a:t>Endian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in-qimg-01aeb172a6339b08d92a220e78b52a55-c"/>
          <p:cNvPicPr>
            <a:picLocks noChangeAspect="1" noChangeArrowheads="1"/>
          </p:cNvPicPr>
          <p:nvPr/>
        </p:nvPicPr>
        <p:blipFill>
          <a:blip r:embed="rId2"/>
          <a:srcRect/>
          <a:stretch>
            <a:fillRect/>
          </a:stretch>
        </p:blipFill>
        <p:spPr bwMode="auto">
          <a:xfrm>
            <a:off x="0" y="428604"/>
            <a:ext cx="8679402" cy="380133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214290"/>
            <a:ext cx="6715172" cy="3954597"/>
          </a:xfrm>
          <a:prstGeom prst="rect">
            <a:avLst/>
          </a:prstGeom>
          <a:noFill/>
          <a:ln w="9525">
            <a:noFill/>
            <a:miter lim="800000"/>
            <a:headEnd/>
            <a:tailEnd/>
          </a:ln>
          <a:effectLst/>
        </p:spPr>
      </p:pic>
      <p:sp>
        <p:nvSpPr>
          <p:cNvPr id="2051" name="Rectangle 3"/>
          <p:cNvSpPr>
            <a:spLocks noChangeArrowheads="1"/>
          </p:cNvSpPr>
          <p:nvPr/>
        </p:nvSpPr>
        <p:spPr bwMode="auto">
          <a:xfrm>
            <a:off x="500034" y="4286256"/>
            <a:ext cx="7858148"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Four steps of Machine cycle</a:t>
            </a:r>
            <a:endParaRPr kumimoji="0" lang="en-US" sz="22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Fetch</a:t>
            </a:r>
            <a:r>
              <a:rPr kumimoji="0" lang="en-US" sz="2200" b="0"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 - Retrieve an instruction from the memory.</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Decode</a:t>
            </a:r>
            <a:r>
              <a:rPr kumimoji="0" lang="en-US" sz="2200" b="0"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 - Translate the retrieved instruction into a series of computer commands.</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Execute</a:t>
            </a:r>
            <a:r>
              <a:rPr kumimoji="0" lang="en-US" sz="2200" b="0"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 - Execute the computer commands.</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Store</a:t>
            </a:r>
            <a:r>
              <a:rPr kumimoji="0" lang="en-US" sz="2200" b="0" i="0" u="none" strike="noStrike" cap="none" normalizeH="0" baseline="0" dirty="0" smtClean="0">
                <a:ln>
                  <a:noFill/>
                </a:ln>
                <a:solidFill>
                  <a:srgbClr val="282829"/>
                </a:solidFill>
                <a:effectLst/>
                <a:latin typeface="Segoe UI" pitchFamily="34" charset="0"/>
                <a:ea typeface="Times New Roman" pitchFamily="18" charset="0"/>
                <a:cs typeface="Segoe UI" pitchFamily="34" charset="0"/>
              </a:rPr>
              <a:t> - Send and write the results back in memory.</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smtClean="0"/>
              <a:t>Instruction Cycle</a:t>
            </a:r>
            <a:endParaRPr lang="en-US" b="1" dirty="0"/>
          </a:p>
        </p:txBody>
      </p:sp>
      <p:sp>
        <p:nvSpPr>
          <p:cNvPr id="3" name="Content Placeholder 2"/>
          <p:cNvSpPr>
            <a:spLocks noGrp="1"/>
          </p:cNvSpPr>
          <p:nvPr>
            <p:ph idx="1"/>
          </p:nvPr>
        </p:nvSpPr>
        <p:spPr>
          <a:xfrm>
            <a:off x="357158" y="1214422"/>
            <a:ext cx="8329642" cy="5143536"/>
          </a:xfrm>
        </p:spPr>
        <p:txBody>
          <a:bodyPr>
            <a:normAutofit fontScale="92500" lnSpcReduction="10000"/>
          </a:bodyPr>
          <a:lstStyle/>
          <a:p>
            <a:pPr lvl="0"/>
            <a:r>
              <a:rPr lang="en-US" b="1" dirty="0"/>
              <a:t>The sequence of operations that the </a:t>
            </a:r>
            <a:r>
              <a:rPr lang="en-US" b="1" dirty="0" smtClean="0"/>
              <a:t>CPU </a:t>
            </a:r>
            <a:r>
              <a:rPr lang="en-US" b="1" dirty="0"/>
              <a:t>has to carry out </a:t>
            </a:r>
            <a:r>
              <a:rPr lang="en-US" b="1" dirty="0" smtClean="0"/>
              <a:t>for  execution of an Instruction </a:t>
            </a:r>
            <a:r>
              <a:rPr lang="en-US" b="1" dirty="0"/>
              <a:t>is called instruction cycle.</a:t>
            </a:r>
            <a:endParaRPr lang="en-US" dirty="0"/>
          </a:p>
          <a:p>
            <a:pPr lvl="0"/>
            <a:r>
              <a:rPr lang="en-US" b="1" dirty="0"/>
              <a:t>1:- Read an Instruction</a:t>
            </a:r>
            <a:endParaRPr lang="en-US" dirty="0"/>
          </a:p>
          <a:p>
            <a:pPr lvl="0"/>
            <a:r>
              <a:rPr lang="en-US" b="1" dirty="0"/>
              <a:t>2:- Decode the instruction</a:t>
            </a:r>
            <a:endParaRPr lang="en-US" dirty="0"/>
          </a:p>
          <a:p>
            <a:pPr lvl="0"/>
            <a:r>
              <a:rPr lang="en-US" b="1" dirty="0"/>
              <a:t>3:- Find the address of operand</a:t>
            </a:r>
            <a:endParaRPr lang="en-US" dirty="0"/>
          </a:p>
          <a:p>
            <a:pPr lvl="0"/>
            <a:r>
              <a:rPr lang="en-US" b="1" dirty="0"/>
              <a:t>4:- retrieve an operand</a:t>
            </a:r>
            <a:endParaRPr lang="en-US" dirty="0"/>
          </a:p>
          <a:p>
            <a:pPr lvl="0"/>
            <a:r>
              <a:rPr lang="en-US" b="1" dirty="0"/>
              <a:t>5:- perform desired operation</a:t>
            </a:r>
            <a:endParaRPr lang="en-US" dirty="0"/>
          </a:p>
          <a:p>
            <a:pPr lvl="0"/>
            <a:r>
              <a:rPr lang="en-US" b="1" dirty="0"/>
              <a:t>6:- find the address of destination</a:t>
            </a:r>
            <a:endParaRPr lang="en-US" dirty="0"/>
          </a:p>
          <a:p>
            <a:pPr lvl="0"/>
            <a:r>
              <a:rPr lang="en-US" b="1" dirty="0"/>
              <a:t>7:- store the result into the destination</a:t>
            </a:r>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7158" y="380344"/>
            <a:ext cx="8286808" cy="599396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5857916" cy="461665"/>
          </a:xfrm>
          <a:prstGeom prst="rect">
            <a:avLst/>
          </a:prstGeom>
          <a:noFill/>
        </p:spPr>
        <p:txBody>
          <a:bodyPr wrap="square" rtlCol="0">
            <a:spAutoFit/>
          </a:bodyPr>
          <a:lstStyle/>
          <a:p>
            <a:pPr algn="ctr"/>
            <a:r>
              <a:rPr lang="en-US" sz="2400" b="1" dirty="0" smtClean="0"/>
              <a:t>Examples</a:t>
            </a:r>
            <a:endParaRPr lang="en-US" sz="2400" b="1" dirty="0"/>
          </a:p>
        </p:txBody>
      </p:sp>
      <p:pic>
        <p:nvPicPr>
          <p:cNvPr id="8194" name="Picture 2"/>
          <p:cNvPicPr>
            <a:picLocks noChangeAspect="1" noChangeArrowheads="1"/>
          </p:cNvPicPr>
          <p:nvPr/>
        </p:nvPicPr>
        <p:blipFill>
          <a:blip r:embed="rId2"/>
          <a:srcRect/>
          <a:stretch>
            <a:fillRect/>
          </a:stretch>
        </p:blipFill>
        <p:spPr bwMode="auto">
          <a:xfrm>
            <a:off x="214282" y="1371600"/>
            <a:ext cx="8643998" cy="503220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5857916" cy="461665"/>
          </a:xfrm>
          <a:prstGeom prst="rect">
            <a:avLst/>
          </a:prstGeom>
          <a:noFill/>
        </p:spPr>
        <p:txBody>
          <a:bodyPr wrap="square" rtlCol="0">
            <a:spAutoFit/>
          </a:bodyPr>
          <a:lstStyle/>
          <a:p>
            <a:pPr algn="ctr"/>
            <a:r>
              <a:rPr lang="en-US" sz="2400" b="1" dirty="0" smtClean="0"/>
              <a:t>Frequency</a:t>
            </a:r>
            <a:endParaRPr lang="en-US" sz="2400" b="1" dirty="0"/>
          </a:p>
        </p:txBody>
      </p:sp>
      <p:pic>
        <p:nvPicPr>
          <p:cNvPr id="9218" name="Picture 2"/>
          <p:cNvPicPr>
            <a:picLocks noChangeAspect="1" noChangeArrowheads="1"/>
          </p:cNvPicPr>
          <p:nvPr/>
        </p:nvPicPr>
        <p:blipFill>
          <a:blip r:embed="rId2"/>
          <a:srcRect/>
          <a:stretch>
            <a:fillRect/>
          </a:stretch>
        </p:blipFill>
        <p:spPr bwMode="auto">
          <a:xfrm>
            <a:off x="428596" y="1258360"/>
            <a:ext cx="8370679" cy="438521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357166"/>
            <a:ext cx="5857916" cy="461665"/>
          </a:xfrm>
          <a:prstGeom prst="rect">
            <a:avLst/>
          </a:prstGeom>
          <a:noFill/>
        </p:spPr>
        <p:txBody>
          <a:bodyPr wrap="square" rtlCol="0">
            <a:spAutoFit/>
          </a:bodyPr>
          <a:lstStyle/>
          <a:p>
            <a:pPr algn="ctr"/>
            <a:r>
              <a:rPr lang="en-US" sz="2400" b="1" dirty="0" smtClean="0"/>
              <a:t>Example</a:t>
            </a:r>
            <a:endParaRPr lang="en-US" sz="2400" b="1" dirty="0"/>
          </a:p>
        </p:txBody>
      </p:sp>
      <p:pic>
        <p:nvPicPr>
          <p:cNvPr id="10242" name="Picture 2"/>
          <p:cNvPicPr>
            <a:picLocks noChangeAspect="1" noChangeArrowheads="1"/>
          </p:cNvPicPr>
          <p:nvPr/>
        </p:nvPicPr>
        <p:blipFill>
          <a:blip r:embed="rId2"/>
          <a:srcRect/>
          <a:stretch>
            <a:fillRect/>
          </a:stretch>
        </p:blipFill>
        <p:spPr bwMode="auto">
          <a:xfrm>
            <a:off x="285720" y="1041016"/>
            <a:ext cx="8517758" cy="474543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285728"/>
            <a:ext cx="5857916" cy="461665"/>
          </a:xfrm>
          <a:prstGeom prst="rect">
            <a:avLst/>
          </a:prstGeom>
          <a:noFill/>
        </p:spPr>
        <p:txBody>
          <a:bodyPr wrap="square" rtlCol="0">
            <a:spAutoFit/>
          </a:bodyPr>
          <a:lstStyle/>
          <a:p>
            <a:pPr algn="ctr"/>
            <a:r>
              <a:rPr lang="en-US" sz="2400" b="1" dirty="0" smtClean="0"/>
              <a:t>Example</a:t>
            </a:r>
            <a:endParaRPr lang="en-US" sz="2400" b="1" dirty="0"/>
          </a:p>
        </p:txBody>
      </p:sp>
      <p:sp>
        <p:nvSpPr>
          <p:cNvPr id="5" name="TextBox 4"/>
          <p:cNvSpPr txBox="1"/>
          <p:nvPr/>
        </p:nvSpPr>
        <p:spPr>
          <a:xfrm>
            <a:off x="357158" y="642919"/>
            <a:ext cx="8429684" cy="5632311"/>
          </a:xfrm>
          <a:prstGeom prst="rect">
            <a:avLst/>
          </a:prstGeom>
          <a:noFill/>
        </p:spPr>
        <p:txBody>
          <a:bodyPr wrap="square" rtlCol="0">
            <a:spAutoFit/>
          </a:bodyPr>
          <a:lstStyle/>
          <a:p>
            <a:r>
              <a:rPr lang="en-US" sz="2400" b="1" dirty="0" smtClean="0"/>
              <a:t>Assume </a:t>
            </a:r>
            <a:r>
              <a:rPr lang="en-US" sz="2400" b="1" dirty="0" smtClean="0">
                <a:solidFill>
                  <a:srgbClr val="FF0000"/>
                </a:solidFill>
              </a:rPr>
              <a:t>machine A has 5MHz </a:t>
            </a:r>
            <a:r>
              <a:rPr lang="en-US" sz="2400" b="1" dirty="0" smtClean="0"/>
              <a:t>Crystal and </a:t>
            </a:r>
            <a:r>
              <a:rPr lang="en-US" sz="2400" b="1" dirty="0" smtClean="0">
                <a:solidFill>
                  <a:srgbClr val="00B050"/>
                </a:solidFill>
              </a:rPr>
              <a:t>Machine B has 10 MHz </a:t>
            </a:r>
            <a:r>
              <a:rPr lang="en-US" sz="2400" b="1" dirty="0" smtClean="0"/>
              <a:t>Crystal</a:t>
            </a:r>
          </a:p>
          <a:p>
            <a:endParaRPr lang="en-US" sz="2400" b="1" dirty="0" smtClean="0"/>
          </a:p>
          <a:p>
            <a:r>
              <a:rPr lang="en-US" sz="2400" b="1" dirty="0" smtClean="0"/>
              <a:t>What is the Time of T state in machine B</a:t>
            </a:r>
          </a:p>
          <a:p>
            <a:endParaRPr lang="en-US" sz="2400" b="1" dirty="0" smtClean="0"/>
          </a:p>
          <a:p>
            <a:r>
              <a:rPr lang="en-US" sz="2400" b="1" dirty="0" smtClean="0">
                <a:solidFill>
                  <a:srgbClr val="00B0F0"/>
                </a:solidFill>
              </a:rPr>
              <a:t>0.1uS</a:t>
            </a:r>
          </a:p>
          <a:p>
            <a:endParaRPr lang="en-US" sz="2400" b="1" dirty="0" smtClean="0"/>
          </a:p>
          <a:p>
            <a:r>
              <a:rPr lang="en-US" sz="2400" b="1" dirty="0" smtClean="0"/>
              <a:t>What is the Time taken by the Instruction MVI A, #35 in Machine B</a:t>
            </a:r>
          </a:p>
          <a:p>
            <a:endParaRPr lang="en-US" sz="2400" b="1" dirty="0" smtClean="0"/>
          </a:p>
          <a:p>
            <a:r>
              <a:rPr lang="en-US" sz="2400" b="1" dirty="0" smtClean="0">
                <a:solidFill>
                  <a:srgbClr val="00B0F0"/>
                </a:solidFill>
              </a:rPr>
              <a:t>0.7uS</a:t>
            </a:r>
          </a:p>
          <a:p>
            <a:endParaRPr lang="en-US" sz="2400" b="1" dirty="0" smtClean="0"/>
          </a:p>
          <a:p>
            <a:r>
              <a:rPr lang="en-US" sz="2400" b="1" dirty="0" smtClean="0"/>
              <a:t>Which Machine is having better performance</a:t>
            </a:r>
          </a:p>
          <a:p>
            <a:endParaRPr lang="en-US" sz="2400" b="1" dirty="0" smtClean="0"/>
          </a:p>
          <a:p>
            <a:r>
              <a:rPr lang="en-US" sz="2400" b="1" dirty="0" smtClean="0">
                <a:solidFill>
                  <a:srgbClr val="00B050"/>
                </a:solidFill>
              </a:rPr>
              <a:t>Machine B</a:t>
            </a:r>
            <a:r>
              <a:rPr lang="en-US" sz="2400" b="1" dirty="0" smtClean="0"/>
              <a:t> is having </a:t>
            </a:r>
            <a:r>
              <a:rPr lang="en-US" sz="2400" b="1" dirty="0" smtClean="0">
                <a:solidFill>
                  <a:srgbClr val="0070C0"/>
                </a:solidFill>
              </a:rPr>
              <a:t>Better performance </a:t>
            </a:r>
            <a:r>
              <a:rPr lang="en-US" sz="2400" b="1" dirty="0" smtClean="0"/>
              <a:t>compared to </a:t>
            </a:r>
            <a:r>
              <a:rPr lang="en-US" sz="2400" b="1" dirty="0" smtClean="0">
                <a:solidFill>
                  <a:srgbClr val="FF0000"/>
                </a:solidFill>
              </a:rPr>
              <a:t>Machine A</a:t>
            </a:r>
            <a:endParaRPr lang="en-US" sz="2400" b="1"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smtClean="0"/>
              <a:t>End of Session 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mathcs.emory.edu/~cheung/Courses/255/Syllabus/4-intro/FIGS/memory-org.gif"/>
          <p:cNvPicPr>
            <a:picLocks noChangeAspect="1" noChangeArrowheads="1"/>
          </p:cNvPicPr>
          <p:nvPr/>
        </p:nvPicPr>
        <p:blipFill>
          <a:blip r:embed="rId2"/>
          <a:srcRect/>
          <a:stretch>
            <a:fillRect/>
          </a:stretch>
        </p:blipFill>
        <p:spPr bwMode="auto">
          <a:xfrm>
            <a:off x="357158" y="207796"/>
            <a:ext cx="8501122" cy="65690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278260" y="357166"/>
            <a:ext cx="8604077" cy="571504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428604"/>
            <a:ext cx="8358246" cy="1200329"/>
          </a:xfrm>
          <a:prstGeom prst="rect">
            <a:avLst/>
          </a:prstGeom>
        </p:spPr>
        <p:txBody>
          <a:bodyPr wrap="square">
            <a:spAutoFit/>
          </a:bodyPr>
          <a:lstStyle/>
          <a:p>
            <a:r>
              <a:rPr lang="en-US" sz="2400" b="1" dirty="0"/>
              <a:t>A load word or store word instruction uses only one memory address. The lowest address of the four bytes is used for the address of a block of four contiguous bytes.</a:t>
            </a:r>
          </a:p>
        </p:txBody>
      </p:sp>
      <p:sp>
        <p:nvSpPr>
          <p:cNvPr id="5" name="Rectangle 4"/>
          <p:cNvSpPr/>
          <p:nvPr/>
        </p:nvSpPr>
        <p:spPr>
          <a:xfrm>
            <a:off x="357158" y="1857364"/>
            <a:ext cx="8143932" cy="1938992"/>
          </a:xfrm>
          <a:prstGeom prst="rect">
            <a:avLst/>
          </a:prstGeom>
        </p:spPr>
        <p:txBody>
          <a:bodyPr wrap="square">
            <a:spAutoFit/>
          </a:bodyPr>
          <a:lstStyle/>
          <a:p>
            <a:r>
              <a:rPr lang="en-US" sz="2400" dirty="0"/>
              <a:t>How is a 32-bit pattern held in the four bytes of memory? There are 32 bits in the four </a:t>
            </a:r>
            <a:r>
              <a:rPr lang="en-US" sz="2400" dirty="0" smtClean="0"/>
              <a:t>bytes. A </a:t>
            </a:r>
            <a:r>
              <a:rPr lang="en-US" sz="2400" dirty="0"/>
              <a:t>choice has to be made about which byte of memory gets what part of the pattern. There are two ways that computers commonly do this</a:t>
            </a:r>
            <a:r>
              <a:rPr lang="en-US" sz="2400" dirty="0" smtClean="0"/>
              <a:t>:</a:t>
            </a:r>
          </a:p>
          <a:p>
            <a:endParaRPr lang="en-US" sz="2400" dirty="0" smtClean="0"/>
          </a:p>
        </p:txBody>
      </p:sp>
      <p:sp>
        <p:nvSpPr>
          <p:cNvPr id="8" name="Rectangle 7"/>
          <p:cNvSpPr/>
          <p:nvPr/>
        </p:nvSpPr>
        <p:spPr>
          <a:xfrm>
            <a:off x="357158" y="3786190"/>
            <a:ext cx="8001056" cy="830997"/>
          </a:xfrm>
          <a:prstGeom prst="rect">
            <a:avLst/>
          </a:prstGeom>
        </p:spPr>
        <p:txBody>
          <a:bodyPr wrap="square">
            <a:spAutoFit/>
          </a:bodyPr>
          <a:lstStyle/>
          <a:p>
            <a:r>
              <a:rPr lang="en-US" sz="2400" dirty="0" smtClean="0"/>
              <a:t>32-bit </a:t>
            </a:r>
            <a:r>
              <a:rPr lang="en-US" sz="2400" dirty="0"/>
              <a:t>pattern 0x12345678 is stored at address 0x00400000. The most significant byte is 0x12; the least significant is 0x78.</a:t>
            </a:r>
          </a:p>
        </p:txBody>
      </p:sp>
      <p:sp>
        <p:nvSpPr>
          <p:cNvPr id="9" name="Rectangle 8"/>
          <p:cNvSpPr/>
          <p:nvPr/>
        </p:nvSpPr>
        <p:spPr>
          <a:xfrm>
            <a:off x="428596" y="5072074"/>
            <a:ext cx="7858180" cy="1214446"/>
          </a:xfrm>
          <a:prstGeom prst="rect">
            <a:avLst/>
          </a:prstGeom>
        </p:spPr>
        <p:txBody>
          <a:bodyPr wrap="square">
            <a:spAutoFit/>
          </a:bodyPr>
          <a:lstStyle/>
          <a:p>
            <a:r>
              <a:rPr lang="en-US" sz="2400" b="1" dirty="0"/>
              <a:t>Within a byte the order of the bits is the same </a:t>
            </a:r>
            <a:r>
              <a:rPr lang="en-US" sz="2400" dirty="0"/>
              <a:t>for all computers (no matter how the bytes themselves are arranged).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428604"/>
            <a:ext cx="8143932" cy="2215991"/>
          </a:xfrm>
          <a:prstGeom prst="rect">
            <a:avLst/>
          </a:prstGeom>
        </p:spPr>
        <p:txBody>
          <a:bodyPr wrap="square">
            <a:spAutoFit/>
          </a:bodyPr>
          <a:lstStyle/>
          <a:p>
            <a:endParaRPr lang="en-US" sz="2400" dirty="0" smtClean="0"/>
          </a:p>
          <a:p>
            <a:r>
              <a:rPr lang="en-US" sz="2400" b="1" dirty="0"/>
              <a:t>Big </a:t>
            </a:r>
            <a:r>
              <a:rPr lang="en-US" sz="2400" b="1" dirty="0" err="1"/>
              <a:t>Endian</a:t>
            </a:r>
            <a:r>
              <a:rPr lang="en-US" sz="2400" b="1" dirty="0"/>
              <a:t> Byte Order: </a:t>
            </a:r>
            <a:r>
              <a:rPr lang="en-US" sz="2400" dirty="0"/>
              <a:t>The most significant byte (the "big end") of the data is placed at the byte with the lowest address. The rest of the data is placed in order in the next three bytes in memory</a:t>
            </a:r>
            <a:r>
              <a:rPr lang="en-US" sz="2400" dirty="0" smtClean="0"/>
              <a:t>. </a:t>
            </a:r>
            <a:r>
              <a:rPr lang="en-US" sz="2400" b="1" dirty="0" smtClean="0"/>
              <a:t>32 Bit data 0x12345678 and Address is 0x04000000</a:t>
            </a:r>
            <a:endParaRPr lang="en-US" sz="2400" b="1" dirty="0"/>
          </a:p>
          <a:p>
            <a:endParaRPr lang="en-US" dirty="0"/>
          </a:p>
        </p:txBody>
      </p:sp>
      <p:graphicFrame>
        <p:nvGraphicFramePr>
          <p:cNvPr id="7" name="Table 6"/>
          <p:cNvGraphicFramePr>
            <a:graphicFrameLocks noGrp="1"/>
          </p:cNvGraphicFramePr>
          <p:nvPr/>
        </p:nvGraphicFramePr>
        <p:xfrm>
          <a:off x="1142976" y="3429000"/>
          <a:ext cx="6858048" cy="1285884"/>
        </p:xfrm>
        <a:graphic>
          <a:graphicData uri="http://schemas.openxmlformats.org/drawingml/2006/table">
            <a:tbl>
              <a:tblPr firstRow="1" bandRow="1">
                <a:tableStyleId>{5C22544A-7EE6-4342-B048-85BDC9FD1C3A}</a:tableStyleId>
              </a:tblPr>
              <a:tblGrid>
                <a:gridCol w="1714512"/>
                <a:gridCol w="1714512"/>
                <a:gridCol w="1714512"/>
                <a:gridCol w="1714512"/>
              </a:tblGrid>
              <a:tr h="642942">
                <a:tc>
                  <a:txBody>
                    <a:bodyPr/>
                    <a:lstStyle/>
                    <a:p>
                      <a:r>
                        <a:rPr lang="en-IN" sz="2400" dirty="0" smtClean="0"/>
                        <a:t>0x04000000</a:t>
                      </a:r>
                      <a:endParaRPr lang="en-US" sz="2400" dirty="0"/>
                    </a:p>
                  </a:txBody>
                  <a:tcPr/>
                </a:tc>
                <a:tc>
                  <a:txBody>
                    <a:bodyPr/>
                    <a:lstStyle/>
                    <a:p>
                      <a:r>
                        <a:rPr lang="en-IN" sz="2400" dirty="0" smtClean="0"/>
                        <a:t>0x04000001</a:t>
                      </a:r>
                      <a:endParaRPr lang="en-US" sz="2400" dirty="0"/>
                    </a:p>
                  </a:txBody>
                  <a:tcPr/>
                </a:tc>
                <a:tc>
                  <a:txBody>
                    <a:bodyPr/>
                    <a:lstStyle/>
                    <a:p>
                      <a:r>
                        <a:rPr lang="en-IN" sz="2400" dirty="0" smtClean="0"/>
                        <a:t>0x04000002</a:t>
                      </a:r>
                      <a:endParaRPr lang="en-US" sz="2400" dirty="0"/>
                    </a:p>
                  </a:txBody>
                  <a:tcPr/>
                </a:tc>
                <a:tc>
                  <a:txBody>
                    <a:bodyPr/>
                    <a:lstStyle/>
                    <a:p>
                      <a:r>
                        <a:rPr lang="en-IN" sz="2400" dirty="0" smtClean="0"/>
                        <a:t>0x04000003</a:t>
                      </a:r>
                      <a:endParaRPr lang="en-US" sz="2400" dirty="0"/>
                    </a:p>
                  </a:txBody>
                  <a:tcPr/>
                </a:tc>
              </a:tr>
              <a:tr h="642942">
                <a:tc>
                  <a:txBody>
                    <a:bodyPr/>
                    <a:lstStyle/>
                    <a:p>
                      <a:pPr algn="ctr"/>
                      <a:r>
                        <a:rPr lang="en-IN" sz="2400" dirty="0" smtClean="0"/>
                        <a:t>12 (MSB)</a:t>
                      </a:r>
                      <a:endParaRPr lang="en-US" sz="2400" dirty="0"/>
                    </a:p>
                  </a:txBody>
                  <a:tcPr/>
                </a:tc>
                <a:tc>
                  <a:txBody>
                    <a:bodyPr/>
                    <a:lstStyle/>
                    <a:p>
                      <a:pPr algn="ctr"/>
                      <a:r>
                        <a:rPr lang="en-IN" sz="2400" dirty="0" smtClean="0"/>
                        <a:t>34</a:t>
                      </a:r>
                      <a:endParaRPr lang="en-US" sz="2400" dirty="0"/>
                    </a:p>
                  </a:txBody>
                  <a:tcPr/>
                </a:tc>
                <a:tc>
                  <a:txBody>
                    <a:bodyPr/>
                    <a:lstStyle/>
                    <a:p>
                      <a:pPr algn="ctr"/>
                      <a:r>
                        <a:rPr lang="en-IN" sz="2400" dirty="0" smtClean="0"/>
                        <a:t>56</a:t>
                      </a:r>
                      <a:endParaRPr lang="en-US" sz="2400" dirty="0"/>
                    </a:p>
                  </a:txBody>
                  <a:tcPr/>
                </a:tc>
                <a:tc>
                  <a:txBody>
                    <a:bodyPr/>
                    <a:lstStyle/>
                    <a:p>
                      <a:pPr algn="ctr"/>
                      <a:r>
                        <a:rPr lang="en-IN" sz="2400" dirty="0" smtClean="0"/>
                        <a:t>78 (LSB)</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428604"/>
            <a:ext cx="8143932" cy="1846659"/>
          </a:xfrm>
          <a:prstGeom prst="rect">
            <a:avLst/>
          </a:prstGeom>
        </p:spPr>
        <p:txBody>
          <a:bodyPr wrap="square">
            <a:spAutoFit/>
          </a:bodyPr>
          <a:lstStyle/>
          <a:p>
            <a:r>
              <a:rPr lang="en-US" sz="2400" b="1" dirty="0"/>
              <a:t>Little </a:t>
            </a:r>
            <a:r>
              <a:rPr lang="en-US" sz="2400" b="1" dirty="0" err="1"/>
              <a:t>Endian</a:t>
            </a:r>
            <a:r>
              <a:rPr lang="en-US" sz="2400" b="1" dirty="0"/>
              <a:t> Byte Order: </a:t>
            </a:r>
            <a:r>
              <a:rPr lang="en-US" sz="2400" dirty="0"/>
              <a:t>The least significant byte (the "little end") of the data is placed at the byte with the lowest address. The rest of the data is placed in order in the next three bytes in memory</a:t>
            </a:r>
            <a:r>
              <a:rPr lang="en-US" sz="2400" dirty="0" smtClean="0"/>
              <a:t>. </a:t>
            </a:r>
            <a:r>
              <a:rPr lang="en-US" sz="2400" b="1" dirty="0" smtClean="0"/>
              <a:t>32 Bit data 0x12345678 and Address is 0x04000000</a:t>
            </a:r>
            <a:endParaRPr lang="en-US" sz="2400" dirty="0"/>
          </a:p>
          <a:p>
            <a:endParaRPr lang="en-US" dirty="0"/>
          </a:p>
        </p:txBody>
      </p:sp>
      <p:graphicFrame>
        <p:nvGraphicFramePr>
          <p:cNvPr id="7" name="Table 6"/>
          <p:cNvGraphicFramePr>
            <a:graphicFrameLocks noGrp="1"/>
          </p:cNvGraphicFramePr>
          <p:nvPr/>
        </p:nvGraphicFramePr>
        <p:xfrm>
          <a:off x="1214414" y="2214554"/>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IN" dirty="0" smtClean="0"/>
                        <a:t>0x04000000</a:t>
                      </a:r>
                      <a:endParaRPr lang="en-US" dirty="0"/>
                    </a:p>
                  </a:txBody>
                  <a:tcPr/>
                </a:tc>
                <a:tc>
                  <a:txBody>
                    <a:bodyPr/>
                    <a:lstStyle/>
                    <a:p>
                      <a:r>
                        <a:rPr lang="en-IN" dirty="0" smtClean="0"/>
                        <a:t>0x04000001</a:t>
                      </a:r>
                      <a:endParaRPr lang="en-US" dirty="0"/>
                    </a:p>
                  </a:txBody>
                  <a:tcPr/>
                </a:tc>
                <a:tc>
                  <a:txBody>
                    <a:bodyPr/>
                    <a:lstStyle/>
                    <a:p>
                      <a:r>
                        <a:rPr lang="en-IN" dirty="0" smtClean="0"/>
                        <a:t>0x04000002</a:t>
                      </a:r>
                      <a:endParaRPr lang="en-US" dirty="0"/>
                    </a:p>
                  </a:txBody>
                  <a:tcPr/>
                </a:tc>
                <a:tc>
                  <a:txBody>
                    <a:bodyPr/>
                    <a:lstStyle/>
                    <a:p>
                      <a:r>
                        <a:rPr lang="en-IN" dirty="0" smtClean="0"/>
                        <a:t>0x04000003</a:t>
                      </a:r>
                      <a:endParaRPr lang="en-US" dirty="0"/>
                    </a:p>
                  </a:txBody>
                  <a:tcPr/>
                </a:tc>
              </a:tr>
              <a:tr h="370840">
                <a:tc>
                  <a:txBody>
                    <a:bodyPr/>
                    <a:lstStyle/>
                    <a:p>
                      <a:pPr algn="ctr"/>
                      <a:r>
                        <a:rPr lang="en-IN" dirty="0" smtClean="0"/>
                        <a:t>78 (LSB)</a:t>
                      </a:r>
                      <a:endParaRPr lang="en-US" dirty="0"/>
                    </a:p>
                  </a:txBody>
                  <a:tcPr/>
                </a:tc>
                <a:tc>
                  <a:txBody>
                    <a:bodyPr/>
                    <a:lstStyle/>
                    <a:p>
                      <a:pPr algn="ctr"/>
                      <a:r>
                        <a:rPr lang="en-IN" dirty="0" smtClean="0"/>
                        <a:t>56</a:t>
                      </a:r>
                      <a:endParaRPr lang="en-US" dirty="0"/>
                    </a:p>
                  </a:txBody>
                  <a:tcPr/>
                </a:tc>
                <a:tc>
                  <a:txBody>
                    <a:bodyPr/>
                    <a:lstStyle/>
                    <a:p>
                      <a:pPr algn="ctr"/>
                      <a:r>
                        <a:rPr lang="en-IN" dirty="0" smtClean="0"/>
                        <a:t>34</a:t>
                      </a:r>
                      <a:endParaRPr lang="en-US" dirty="0"/>
                    </a:p>
                  </a:txBody>
                  <a:tcPr/>
                </a:tc>
                <a:tc>
                  <a:txBody>
                    <a:bodyPr/>
                    <a:lstStyle/>
                    <a:p>
                      <a:pPr algn="ctr"/>
                      <a:r>
                        <a:rPr lang="en-IN" dirty="0" smtClean="0"/>
                        <a:t>12 (MSB)</a:t>
                      </a:r>
                      <a:endParaRPr lang="en-US" dirty="0"/>
                    </a:p>
                  </a:txBody>
                  <a:tcPr/>
                </a:tc>
              </a:tr>
            </a:tbl>
          </a:graphicData>
        </a:graphic>
      </p:graphicFrame>
      <p:pic>
        <p:nvPicPr>
          <p:cNvPr id="6" name="Picture 5"/>
          <p:cNvPicPr/>
          <p:nvPr/>
        </p:nvPicPr>
        <p:blipFill>
          <a:blip r:embed="rId2"/>
          <a:srcRect/>
          <a:stretch>
            <a:fillRect/>
          </a:stretch>
        </p:blipFill>
        <p:spPr bwMode="auto">
          <a:xfrm>
            <a:off x="714348" y="3714752"/>
            <a:ext cx="3429024" cy="2643206"/>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5000628" y="3786190"/>
            <a:ext cx="3571900"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84" y="142852"/>
            <a:ext cx="8991972" cy="65722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buNone/>
            </a:pPr>
            <a:r>
              <a:rPr lang="en-US" b="1" dirty="0" smtClean="0"/>
              <a:t>Which ordering is better </a:t>
            </a:r>
            <a:r>
              <a:rPr lang="en-US" dirty="0" smtClean="0"/>
              <a:t>?</a:t>
            </a:r>
          </a:p>
          <a:p>
            <a:pPr algn="just">
              <a:buNone/>
            </a:pPr>
            <a:r>
              <a:rPr lang="en-US" dirty="0" smtClean="0"/>
              <a:t>•	The ordering has absolutely no effect of processor performance and any other performance factor.</a:t>
            </a:r>
          </a:p>
          <a:p>
            <a:pPr algn="just">
              <a:buNone/>
            </a:pPr>
            <a:r>
              <a:rPr lang="en-US" dirty="0" smtClean="0"/>
              <a:t>As long as the processor retrieve the bytes stored in the memory in the same ordering as the processor stores the bytes, the load and store instructions will operate correctly and with the same efficiency</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519</Words>
  <Application>Microsoft Office PowerPoint</Application>
  <PresentationFormat>On-screen Show (4:3)</PresentationFormat>
  <Paragraphs>83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19CS211  Computer Organisation and Architecture Session 4 (12-01-2021) Dr V Anantha Narayanan</vt:lpstr>
      <vt:lpstr>Big / Little Endian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Performance Metrics</vt:lpstr>
      <vt:lpstr>Slide 17</vt:lpstr>
      <vt:lpstr>Slide 18</vt:lpstr>
      <vt:lpstr>Slide 19</vt:lpstr>
      <vt:lpstr>Slide 20</vt:lpstr>
      <vt:lpstr>Slide 21</vt:lpstr>
      <vt:lpstr>Instruction Cycle</vt:lpstr>
      <vt:lpstr>Slide 23</vt:lpstr>
      <vt:lpstr>Slide 24</vt:lpstr>
      <vt:lpstr>Slide 25</vt:lpstr>
      <vt:lpstr>Slide 26</vt:lpstr>
      <vt:lpstr>Slide 27</vt:lpstr>
      <vt:lpstr>End of Session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TBD</dc:creator>
  <cp:lastModifiedBy>TBD</cp:lastModifiedBy>
  <cp:revision>17</cp:revision>
  <dcterms:created xsi:type="dcterms:W3CDTF">2021-01-07T14:27:46Z</dcterms:created>
  <dcterms:modified xsi:type="dcterms:W3CDTF">2021-01-14T08:05:01Z</dcterms:modified>
</cp:coreProperties>
</file>