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0E5F-14F2-426B-B19D-26AB98F64E5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714D-DD22-4374-9A38-694483E141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v_ananthanarayanan@cb.amrita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3100408"/>
          </a:xfrm>
        </p:spPr>
        <p:txBody>
          <a:bodyPr>
            <a:normAutofit/>
          </a:bodyPr>
          <a:lstStyle/>
          <a:p>
            <a:r>
              <a:rPr lang="en-US" b="1" dirty="0" smtClean="0"/>
              <a:t>19CSE211</a:t>
            </a:r>
            <a:br>
              <a:rPr lang="en-US" b="1" dirty="0" smtClean="0"/>
            </a:br>
            <a:r>
              <a:rPr lang="en-US" b="1" dirty="0" smtClean="0"/>
              <a:t>COMPUTER </a:t>
            </a:r>
            <a:r>
              <a:rPr lang="en-US" b="1" dirty="0"/>
              <a:t>ORGANIZATION AND ARCHITECTURE 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L-T-P-C: 3-0-3-4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500042"/>
            <a:ext cx="81439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</a:t>
            </a:r>
            <a:r>
              <a:rPr lang="en-US" sz="2400" dirty="0" err="1" smtClean="0"/>
              <a:t>ifndef</a:t>
            </a:r>
            <a:r>
              <a:rPr lang="en-US" sz="2400" dirty="0" smtClean="0"/>
              <a:t> F_CPU</a:t>
            </a:r>
          </a:p>
          <a:p>
            <a:r>
              <a:rPr lang="en-US" sz="2400" dirty="0" smtClean="0"/>
              <a:t> #define F_CPU 16000000UL // 16 MHz clock speed</a:t>
            </a:r>
          </a:p>
          <a:p>
            <a:r>
              <a:rPr lang="en-US" sz="2400" dirty="0" smtClean="0"/>
              <a:t> #</a:t>
            </a:r>
            <a:r>
              <a:rPr lang="en-US" sz="2400" dirty="0" err="1" smtClean="0"/>
              <a:t>endif</a:t>
            </a:r>
            <a:endParaRPr lang="en-US" sz="2400" dirty="0" smtClean="0"/>
          </a:p>
          <a:p>
            <a:r>
              <a:rPr lang="en-US" sz="2400" dirty="0" smtClean="0"/>
              <a:t> #include &lt;</a:t>
            </a:r>
            <a:r>
              <a:rPr lang="en-US" sz="2400" dirty="0" err="1" smtClean="0"/>
              <a:t>avr</a:t>
            </a:r>
            <a:r>
              <a:rPr lang="en-US" sz="2400" dirty="0" smtClean="0"/>
              <a:t>/</a:t>
            </a:r>
            <a:r>
              <a:rPr lang="en-US" sz="2400" dirty="0" err="1" smtClean="0"/>
              <a:t>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#include &lt;</a:t>
            </a:r>
            <a:r>
              <a:rPr lang="en-US" sz="2400" dirty="0" err="1" smtClean="0"/>
              <a:t>util</a:t>
            </a:r>
            <a:r>
              <a:rPr lang="en-US" sz="2400" dirty="0" smtClean="0"/>
              <a:t>/</a:t>
            </a:r>
            <a:r>
              <a:rPr lang="en-US" sz="2400" dirty="0" err="1" smtClean="0"/>
              <a:t>delay.h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main(void)</a:t>
            </a:r>
          </a:p>
          <a:p>
            <a:r>
              <a:rPr lang="en-US" sz="2400" dirty="0" smtClean="0"/>
              <a:t> { DDRC = 0xFF; //</a:t>
            </a:r>
            <a:r>
              <a:rPr lang="en-US" sz="2400" dirty="0"/>
              <a:t>m</a:t>
            </a:r>
            <a:r>
              <a:rPr lang="en-US" sz="2400" dirty="0" smtClean="0"/>
              <a:t>akes PORTC as Output</a:t>
            </a:r>
          </a:p>
          <a:p>
            <a:r>
              <a:rPr lang="en-US" sz="2400" dirty="0" smtClean="0"/>
              <a:t> while(1) //infinite loop</a:t>
            </a:r>
          </a:p>
          <a:p>
            <a:r>
              <a:rPr lang="en-US" sz="2400" dirty="0" smtClean="0"/>
              <a:t> { PORTC = 0xFF; //Turns ON All LEDs</a:t>
            </a:r>
          </a:p>
          <a:p>
            <a:r>
              <a:rPr lang="en-US" sz="2400" dirty="0" smtClean="0"/>
              <a:t> _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(1000); //1 second delay </a:t>
            </a:r>
          </a:p>
          <a:p>
            <a:r>
              <a:rPr lang="en-US" sz="2400" dirty="0" smtClean="0"/>
              <a:t>PORTC= 0x00; //Turns OFF All LEDs</a:t>
            </a:r>
          </a:p>
          <a:p>
            <a:r>
              <a:rPr lang="en-US" sz="2400" dirty="0" smtClean="0"/>
              <a:t> _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(1000); //1 second delay</a:t>
            </a:r>
          </a:p>
          <a:p>
            <a:r>
              <a:rPr lang="en-US" sz="2400" dirty="0" smtClean="0"/>
              <a:t> } 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596" y="500042"/>
            <a:ext cx="64294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.device ATmega328P</a:t>
            </a:r>
          </a:p>
          <a:p>
            <a:r>
              <a:rPr lang="pt-BR" sz="2400" dirty="0" smtClean="0"/>
              <a:t>.org 0x0000</a:t>
            </a:r>
          </a:p>
          <a:p>
            <a:r>
              <a:rPr lang="pt-BR" sz="2400" dirty="0" smtClean="0"/>
              <a:t>jmp a</a:t>
            </a:r>
          </a:p>
          <a:p>
            <a:r>
              <a:rPr lang="pt-BR" sz="2400" dirty="0" smtClean="0"/>
              <a:t>.org 0x0020</a:t>
            </a:r>
          </a:p>
          <a:p>
            <a:r>
              <a:rPr lang="pt-BR" sz="2400" dirty="0" smtClean="0"/>
              <a:t>jmp e</a:t>
            </a:r>
          </a:p>
          <a:p>
            <a:r>
              <a:rPr lang="pt-BR" sz="2400" dirty="0" smtClean="0"/>
              <a:t>a: </a:t>
            </a:r>
          </a:p>
          <a:p>
            <a:r>
              <a:rPr lang="pt-BR" sz="2400" dirty="0" smtClean="0"/>
              <a:t>   ldi r16,0x05</a:t>
            </a:r>
          </a:p>
          <a:p>
            <a:r>
              <a:rPr lang="pt-BR" sz="2400" dirty="0" smtClean="0"/>
              <a:t>   out 0x25,r16</a:t>
            </a:r>
          </a:p>
          <a:p>
            <a:r>
              <a:rPr lang="pt-BR" sz="2400" dirty="0" smtClean="0"/>
              <a:t>   ldi r16,0x01</a:t>
            </a:r>
          </a:p>
          <a:p>
            <a:r>
              <a:rPr lang="pt-BR" sz="2400" dirty="0" smtClean="0"/>
              <a:t>   sts 0x6e,r16</a:t>
            </a:r>
          </a:p>
          <a:p>
            <a:r>
              <a:rPr lang="pt-BR" sz="2400" dirty="0" smtClean="0"/>
              <a:t>   sei</a:t>
            </a:r>
          </a:p>
          <a:p>
            <a:r>
              <a:rPr lang="pt-BR" sz="2400" dirty="0" smtClean="0"/>
              <a:t>   clr r16</a:t>
            </a:r>
          </a:p>
          <a:p>
            <a:r>
              <a:rPr lang="pt-BR" sz="2400" dirty="0" smtClean="0"/>
              <a:t>   out 0x26,r16</a:t>
            </a:r>
          </a:p>
          <a:p>
            <a:r>
              <a:rPr lang="pt-BR" sz="2400" dirty="0" smtClean="0"/>
              <a:t>   sbi 0x0a,0x04</a:t>
            </a:r>
          </a:p>
          <a:p>
            <a:r>
              <a:rPr lang="pt-BR" sz="2400" dirty="0" smtClean="0"/>
              <a:t>   sbi 0x0b,0x04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142852"/>
            <a:ext cx="642940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b: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sbi</a:t>
            </a:r>
            <a:r>
              <a:rPr lang="en-US" sz="2400" dirty="0" smtClean="0"/>
              <a:t> 0x0b,0x04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rcall</a:t>
            </a:r>
            <a:r>
              <a:rPr lang="en-US" sz="2400" dirty="0" smtClean="0"/>
              <a:t> c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cbi</a:t>
            </a:r>
            <a:r>
              <a:rPr lang="en-US" sz="2400" dirty="0" smtClean="0"/>
              <a:t> 0x0b,0x04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rcall</a:t>
            </a:r>
            <a:r>
              <a:rPr lang="en-US" sz="2400" dirty="0" smtClean="0"/>
              <a:t> c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rjmp</a:t>
            </a:r>
            <a:r>
              <a:rPr lang="en-US" sz="2400" dirty="0" smtClean="0"/>
              <a:t> b</a:t>
            </a:r>
          </a:p>
          <a:p>
            <a:r>
              <a:rPr lang="en-US" sz="2400" dirty="0" smtClean="0"/>
              <a:t>c: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clr</a:t>
            </a:r>
            <a:r>
              <a:rPr lang="en-US" sz="2400" dirty="0" smtClean="0"/>
              <a:t> r17</a:t>
            </a:r>
          </a:p>
          <a:p>
            <a:r>
              <a:rPr lang="en-US" sz="2400" dirty="0" smtClean="0"/>
              <a:t>d: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cpi</a:t>
            </a:r>
            <a:r>
              <a:rPr lang="en-US" sz="2400" dirty="0" smtClean="0"/>
              <a:t> r17,0x1e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brne</a:t>
            </a:r>
            <a:r>
              <a:rPr lang="en-US" sz="2400" dirty="0" smtClean="0"/>
              <a:t> d</a:t>
            </a:r>
          </a:p>
          <a:p>
            <a:r>
              <a:rPr lang="en-US" sz="2400" dirty="0" smtClean="0"/>
              <a:t>   ret</a:t>
            </a:r>
          </a:p>
          <a:p>
            <a:r>
              <a:rPr lang="en-US" sz="2400" dirty="0" smtClean="0"/>
              <a:t>e: </a:t>
            </a:r>
          </a:p>
          <a:p>
            <a:r>
              <a:rPr lang="en-US" sz="2400" dirty="0" smtClean="0"/>
              <a:t>   inc r17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cpi</a:t>
            </a:r>
            <a:r>
              <a:rPr lang="en-US" sz="2400" dirty="0" smtClean="0"/>
              <a:t> r17, 0x3d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brne</a:t>
            </a:r>
            <a:r>
              <a:rPr lang="en-US" sz="2400" dirty="0" smtClean="0"/>
              <a:t> PC+2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clr</a:t>
            </a:r>
            <a:r>
              <a:rPr lang="en-US" sz="2400" dirty="0" smtClean="0"/>
              <a:t> r17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reti</a:t>
            </a:r>
            <a:endParaRPr lang="en-US" sz="2400" dirty="0" smtClean="0"/>
          </a:p>
          <a:p>
            <a:endParaRPr lang="pt-BR" sz="1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-28472040"/>
            <a:ext cx="4572000" cy="63802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:1010000000000420751300005D1300005F13000052</a:t>
            </a:r>
          </a:p>
          <a:p>
            <a:r>
              <a:rPr lang="en-US" dirty="0" smtClean="0"/>
              <a:t>:10101000611300006313000065130000000000006E</a:t>
            </a:r>
          </a:p>
          <a:p>
            <a:r>
              <a:rPr lang="en-US" dirty="0" smtClean="0"/>
              <a:t>:101020000000000000000000000000006713000046</a:t>
            </a:r>
          </a:p>
          <a:p>
            <a:r>
              <a:rPr lang="en-US" dirty="0" smtClean="0"/>
              <a:t>:1010300069130000000000006B1300006D13000036</a:t>
            </a:r>
          </a:p>
          <a:p>
            <a:r>
              <a:rPr lang="en-US" dirty="0" smtClean="0"/>
              <a:t>:101040006F1300006F1300006F1300006F13000098</a:t>
            </a:r>
          </a:p>
          <a:p>
            <a:r>
              <a:rPr lang="en-US" dirty="0" smtClean="0"/>
              <a:t>:101050006F1300006F1300006F1300006F13000088</a:t>
            </a:r>
          </a:p>
          <a:p>
            <a:r>
              <a:rPr lang="en-US" dirty="0" smtClean="0"/>
              <a:t>:101060006F1300006F1300006F1300006F13000078</a:t>
            </a:r>
          </a:p>
          <a:p>
            <a:r>
              <a:rPr lang="en-US" dirty="0" smtClean="0"/>
              <a:t>:101070006F1300006F1300006F1300006F13000068</a:t>
            </a:r>
          </a:p>
          <a:p>
            <a:r>
              <a:rPr lang="en-US" dirty="0" smtClean="0"/>
              <a:t>:101080006F1300006F1300006F1300006F13000058</a:t>
            </a:r>
          </a:p>
          <a:p>
            <a:r>
              <a:rPr lang="en-US" dirty="0" smtClean="0"/>
              <a:t>:101090006F1300006F1300006F1300006F13000048</a:t>
            </a:r>
          </a:p>
          <a:p>
            <a:r>
              <a:rPr lang="en-US" dirty="0" smtClean="0"/>
              <a:t>:1010A0006F1300006F1300006F1300006F13000038</a:t>
            </a:r>
          </a:p>
          <a:p>
            <a:r>
              <a:rPr lang="en-US" dirty="0" smtClean="0"/>
              <a:t>:1010B0006F1300006F13000000000000000000002C</a:t>
            </a:r>
          </a:p>
          <a:p>
            <a:r>
              <a:rPr lang="en-US" dirty="0" smtClean="0"/>
              <a:t>:1010C0006F1300006F1300006F1300006F13000018</a:t>
            </a:r>
          </a:p>
          <a:p>
            <a:r>
              <a:rPr lang="en-US" dirty="0" smtClean="0"/>
              <a:t>:1010D0006F1300006F1300006F1300006F13000008</a:t>
            </a:r>
          </a:p>
          <a:p>
            <a:r>
              <a:rPr lang="en-US" dirty="0" smtClean="0"/>
              <a:t>:1010E0006F1300006F1300006F130000000000007A</a:t>
            </a:r>
          </a:p>
          <a:p>
            <a:r>
              <a:rPr lang="en-US" dirty="0" smtClean="0"/>
              <a:t>:1010F000000000006F130000000000006F130000EC</a:t>
            </a:r>
          </a:p>
          <a:p>
            <a:r>
              <a:rPr lang="en-US" dirty="0" smtClean="0"/>
              <a:t>:1011000000000000000000000000000000000000DF</a:t>
            </a:r>
          </a:p>
          <a:p>
            <a:r>
              <a:rPr lang="en-US" dirty="0" smtClean="0"/>
              <a:t>:1011100000000000000000000000000000000000CF</a:t>
            </a:r>
          </a:p>
          <a:p>
            <a:r>
              <a:rPr lang="en-US" dirty="0" smtClean="0"/>
              <a:t>:1011200000000000000000000000000000000000BF</a:t>
            </a:r>
          </a:p>
          <a:p>
            <a:r>
              <a:rPr lang="en-US" dirty="0" smtClean="0"/>
              <a:t>:1011300000000000000000000000000000000000AF</a:t>
            </a:r>
          </a:p>
          <a:p>
            <a:r>
              <a:rPr lang="en-US" dirty="0" smtClean="0"/>
              <a:t>:10114000000000000000000000000000000000009F</a:t>
            </a:r>
          </a:p>
          <a:p>
            <a:r>
              <a:rPr lang="en-US" dirty="0" smtClean="0"/>
              <a:t>:10115000000000000000000000000000000000008F</a:t>
            </a:r>
          </a:p>
          <a:p>
            <a:r>
              <a:rPr lang="en-US" dirty="0" smtClean="0"/>
              <a:t>:10116000000000000000000000000000000000007F</a:t>
            </a:r>
          </a:p>
          <a:p>
            <a:r>
              <a:rPr lang="en-US" dirty="0" smtClean="0"/>
              <a:t>:10117000000000000000000000000000000000006F</a:t>
            </a:r>
          </a:p>
          <a:p>
            <a:r>
              <a:rPr lang="en-US" dirty="0" smtClean="0"/>
              <a:t>:10118000000000000000000000000000000000005F</a:t>
            </a:r>
          </a:p>
          <a:p>
            <a:r>
              <a:rPr lang="en-US" dirty="0" smtClean="0"/>
              <a:t>:10119000000000000000000000000000000000004F</a:t>
            </a:r>
          </a:p>
          <a:p>
            <a:r>
              <a:rPr lang="en-US" dirty="0" smtClean="0"/>
              <a:t>:1011A000000000000000000000000000000000003F</a:t>
            </a:r>
          </a:p>
          <a:p>
            <a:r>
              <a:rPr lang="en-US" dirty="0" smtClean="0"/>
              <a:t>:1011B000000000000000000000000000000000002F</a:t>
            </a:r>
          </a:p>
          <a:p>
            <a:r>
              <a:rPr lang="en-US" dirty="0" smtClean="0"/>
              <a:t>:1011C000000000000000000000000000000000001F</a:t>
            </a:r>
          </a:p>
          <a:p>
            <a:r>
              <a:rPr lang="en-US" dirty="0" smtClean="0"/>
              <a:t>:1011D000000000000000000000000000000000000F</a:t>
            </a:r>
          </a:p>
          <a:p>
            <a:r>
              <a:rPr lang="en-US" dirty="0" smtClean="0"/>
              <a:t>:1011E00000000000000000000000000000000000FF</a:t>
            </a:r>
          </a:p>
          <a:p>
            <a:r>
              <a:rPr lang="en-US" dirty="0" smtClean="0"/>
              <a:t>:1011F00000000000000000000000000000000000EF</a:t>
            </a:r>
          </a:p>
          <a:p>
            <a:r>
              <a:rPr lang="en-US" dirty="0" smtClean="0"/>
              <a:t>:10120000354936480A1A02D0072291438D4634499F</a:t>
            </a:r>
          </a:p>
          <a:p>
            <a:r>
              <a:rPr lang="en-US" dirty="0" smtClean="0"/>
              <a:t>:1012100034480A1A06D00722914381F30988022232</a:t>
            </a:r>
          </a:p>
          <a:p>
            <a:r>
              <a:rPr lang="en-US" dirty="0" smtClean="0"/>
              <a:t>:1012200082F3148830483149314A00F044F831489B</a:t>
            </a:r>
          </a:p>
          <a:p>
            <a:r>
              <a:rPr lang="en-US" dirty="0" smtClean="0"/>
              <a:t>:101230003149324A00F03FF831483249324A00F031</a:t>
            </a:r>
          </a:p>
          <a:p>
            <a:r>
              <a:rPr lang="en-US" dirty="0" smtClean="0"/>
              <a:t>:101240003AF832483249334A00F035F832483349E7</a:t>
            </a:r>
          </a:p>
          <a:p>
            <a:r>
              <a:rPr lang="en-US" dirty="0" smtClean="0"/>
              <a:t>:10125000334A00F030F833483349344A00F02BF871</a:t>
            </a:r>
          </a:p>
          <a:p>
            <a:r>
              <a:rPr lang="en-US" dirty="0" smtClean="0"/>
              <a:t>:1012600033483449344A00F026F8344834490022DF</a:t>
            </a:r>
          </a:p>
          <a:p>
            <a:r>
              <a:rPr lang="en-US" dirty="0" smtClean="0"/>
              <a:t>:1012700000F02CF833483449002200F027F83348B6</a:t>
            </a:r>
          </a:p>
          <a:p>
            <a:r>
              <a:rPr lang="en-US" dirty="0" smtClean="0"/>
              <a:t>:101280003349091A082902DB002202604160314A11</a:t>
            </a:r>
          </a:p>
          <a:p>
            <a:r>
              <a:rPr lang="en-US" dirty="0" smtClean="0"/>
              <a:t>:1012900090471F481F49884205D00268043003B4B4</a:t>
            </a:r>
          </a:p>
          <a:p>
            <a:r>
              <a:rPr lang="en-US" dirty="0" smtClean="0"/>
              <a:t>:1012A000904703BCF7E700208646EC46002000216B</a:t>
            </a:r>
          </a:p>
          <a:p>
            <a:r>
              <a:rPr lang="en-US" dirty="0" smtClean="0"/>
              <a:t>:1012B000294A9047FEE7884207D0521A05D00378A2</a:t>
            </a:r>
          </a:p>
          <a:p>
            <a:r>
              <a:rPr lang="en-US" dirty="0" smtClean="0"/>
              <a:t>:1012C00001300B700131013AF9D17047884202D0E8</a:t>
            </a:r>
          </a:p>
          <a:p>
            <a:r>
              <a:rPr lang="en-US" dirty="0" smtClean="0"/>
              <a:t>:1012D00002700130FAE770470000042000E00320AC</a:t>
            </a:r>
          </a:p>
          <a:p>
            <a:r>
              <a:rPr lang="en-US" dirty="0" smtClean="0"/>
              <a:t>:1012E000000004200000042018170000080000205F</a:t>
            </a:r>
          </a:p>
          <a:p>
            <a:r>
              <a:rPr lang="en-US" dirty="0" smtClean="0"/>
              <a:t>:1012F0000C000020D0130000D013000000170000E5</a:t>
            </a:r>
          </a:p>
          <a:p>
            <a:r>
              <a:rPr lang="en-US" dirty="0" smtClean="0"/>
              <a:t>:101300001817000008000020080000200017000047</a:t>
            </a:r>
          </a:p>
          <a:p>
            <a:r>
              <a:rPr lang="en-US" dirty="0" smtClean="0"/>
              <a:t>:101310000017000000170000001700000017000071</a:t>
            </a:r>
          </a:p>
          <a:p>
            <a:r>
              <a:rPr lang="en-US" dirty="0" smtClean="0"/>
              <a:t>:10132000001700000017000000170000161700004B</a:t>
            </a:r>
          </a:p>
          <a:p>
            <a:r>
              <a:rPr lang="en-US" dirty="0" smtClean="0"/>
              <a:t>:101330001C1700000C0000200C0000200C000020F6</a:t>
            </a:r>
          </a:p>
          <a:p>
            <a:r>
              <a:rPr lang="en-US" dirty="0" smtClean="0"/>
              <a:t>:101340000C0000200C0000200C0000200C000020ED</a:t>
            </a:r>
          </a:p>
          <a:p>
            <a:r>
              <a:rPr lang="en-US" dirty="0" smtClean="0"/>
              <a:t>:101350000C2000209D130000F9140000FEE7FEE7BA</a:t>
            </a:r>
          </a:p>
          <a:p>
            <a:r>
              <a:rPr lang="en-US" dirty="0" smtClean="0"/>
              <a:t>:10136000FEE7FEE7FEE7FEE7FEE7FEE7FEE7FEE755</a:t>
            </a:r>
          </a:p>
          <a:p>
            <a:r>
              <a:rPr lang="en-US" dirty="0" smtClean="0"/>
              <a:t>:1013700000F002B8FFF7FCBF0F484FF007018843A9</a:t>
            </a:r>
          </a:p>
          <a:p>
            <a:r>
              <a:rPr lang="en-US" dirty="0" smtClean="0"/>
              <a:t>:1013800085460E4880470E48016841F470010160AF</a:t>
            </a:r>
          </a:p>
          <a:p>
            <a:r>
              <a:rPr lang="en-US" dirty="0" smtClean="0"/>
              <a:t>:10139000BFF34F8FBFF36F8FFFF732BF09480A4982</a:t>
            </a:r>
          </a:p>
          <a:p>
            <a:r>
              <a:rPr lang="en-US" dirty="0" smtClean="0"/>
              <a:t>:1013A0000A4A884207D0521A05D0037801300B70E0</a:t>
            </a:r>
          </a:p>
          <a:p>
            <a:r>
              <a:rPr lang="en-US" dirty="0" smtClean="0"/>
              <a:t>:1013B0000131013AF9D170470000042049150000BD</a:t>
            </a:r>
          </a:p>
          <a:p>
            <a:r>
              <a:rPr lang="en-US" dirty="0" smtClean="0"/>
              <a:t>:1013C00088ED00E000170000080000200800002061</a:t>
            </a:r>
          </a:p>
          <a:p>
            <a:r>
              <a:rPr lang="en-US" dirty="0" smtClean="0"/>
              <a:t>:1013D000074B1B5C1F2B86BF064903F01F034FF012</a:t>
            </a:r>
          </a:p>
          <a:p>
            <a:r>
              <a:rPr lang="en-US" dirty="0" smtClean="0"/>
              <a:t>:1013E000A041012202FA03F3C1F80835704700BF9B</a:t>
            </a:r>
          </a:p>
          <a:p>
            <a:r>
              <a:rPr lang="en-US" dirty="0" smtClean="0"/>
              <a:t>:1013F000001700000003005008B50020FFF7E8FFC9</a:t>
            </a:r>
          </a:p>
          <a:p>
            <a:r>
              <a:rPr lang="en-US" dirty="0" smtClean="0"/>
              <a:t>:101400000120FFF7E5FF0220FFF7E2FFBDE80840FB</a:t>
            </a:r>
          </a:p>
          <a:p>
            <a:r>
              <a:rPr lang="en-US" dirty="0" smtClean="0"/>
              <a:t>:101410000320FFF7DDBF00000A4B185C1F288ABFBE</a:t>
            </a:r>
          </a:p>
          <a:p>
            <a:r>
              <a:rPr lang="en-US" dirty="0" smtClean="0"/>
              <a:t>:10142000094B4FF0A04300F01F00D3F80425012121</a:t>
            </a:r>
          </a:p>
          <a:p>
            <a:r>
              <a:rPr lang="en-US" dirty="0" smtClean="0"/>
              <a:t>:10143000814021EA02000A40C3F80805C3F80C25E0</a:t>
            </a:r>
          </a:p>
          <a:p>
            <a:r>
              <a:rPr lang="en-US" dirty="0" smtClean="0"/>
              <a:t>:10144000704700BF0017000000030050C10710B52F</a:t>
            </a:r>
          </a:p>
          <a:p>
            <a:r>
              <a:rPr lang="en-US" dirty="0" smtClean="0"/>
              <a:t>:10145000044642D54FF08043D3F84036DA072ED504</a:t>
            </a:r>
          </a:p>
          <a:p>
            <a:r>
              <a:rPr lang="en-US" dirty="0" smtClean="0"/>
              <a:t>:101460004FF01023D3F8043303F00703072B26D1E2</a:t>
            </a:r>
          </a:p>
          <a:p>
            <a:r>
              <a:rPr lang="en-US" dirty="0" smtClean="0"/>
              <a:t>:101470001D4B0122C3F80425D3F80024002AFBD019</a:t>
            </a:r>
          </a:p>
          <a:p>
            <a:r>
              <a:rPr lang="en-US" dirty="0" smtClean="0"/>
              <a:t>:101480004FF01021D1F8042322F0070242F00402A9</a:t>
            </a:r>
          </a:p>
          <a:p>
            <a:r>
              <a:rPr lang="en-US" dirty="0" smtClean="0"/>
              <a:t>:10149000C1F804230022C3F80425134AD2F800340B</a:t>
            </a:r>
          </a:p>
          <a:p>
            <a:r>
              <a:rPr lang="en-US" dirty="0" smtClean="0"/>
              <a:t>:1014A000002BFBD0BFF34F8F1049114BCA6802F4D9</a:t>
            </a:r>
          </a:p>
          <a:p>
            <a:r>
              <a:rPr lang="en-US" dirty="0" smtClean="0"/>
              <a:t>:1014B000E0621343CB60BFF34F8F00BFFDE74FF0F7</a:t>
            </a:r>
          </a:p>
          <a:p>
            <a:r>
              <a:rPr lang="en-US" dirty="0" smtClean="0"/>
              <a:t>:1014C000A0420C490323C2F81837C2F82037C1F8EC</a:t>
            </a:r>
          </a:p>
          <a:p>
            <a:r>
              <a:rPr lang="en-US" dirty="0" smtClean="0"/>
              <a:t>:1014D0002437C2F83037FFF78FFFA30742BF054B11</a:t>
            </a:r>
          </a:p>
          <a:p>
            <a:r>
              <a:rPr lang="en-US" dirty="0" smtClean="0"/>
              <a:t>:1014E0000C22C3F8182710BD00E0014000ED00E019</a:t>
            </a:r>
          </a:p>
          <a:p>
            <a:r>
              <a:rPr lang="en-US" dirty="0" smtClean="0"/>
              <a:t>:1014F0000400FA050003005070B50120094DFFF704</a:t>
            </a:r>
          </a:p>
          <a:p>
            <a:r>
              <a:rPr lang="en-US" dirty="0" smtClean="0"/>
              <a:t>:10150000A5FF45F0010500242046FFF785FF4FF4B5</a:t>
            </a:r>
          </a:p>
          <a:p>
            <a:r>
              <a:rPr lang="en-US" dirty="0" smtClean="0"/>
              <a:t>:10151000FA764FF47A40A847013EFAD10134042C00</a:t>
            </a:r>
          </a:p>
          <a:p>
            <a:r>
              <a:rPr lang="en-US" dirty="0" smtClean="0"/>
              <a:t>:10152000F2D1F0E710170000054B1B68082B01BF34</a:t>
            </a:r>
          </a:p>
          <a:p>
            <a:r>
              <a:rPr lang="en-US" dirty="0" smtClean="0"/>
              <a:t>:10153000044B1868B0FA80F0400918BF00207047CB</a:t>
            </a:r>
          </a:p>
          <a:p>
            <a:r>
              <a:rPr lang="en-US" dirty="0" smtClean="0"/>
              <a:t>:10154000300100103401001008B54FF08043002234</a:t>
            </a:r>
          </a:p>
          <a:p>
            <a:r>
              <a:rPr lang="en-US" dirty="0" smtClean="0"/>
              <a:t>:10155000C3F80C21C3F81021C3F838254FF080528E</a:t>
            </a:r>
          </a:p>
          <a:p>
            <a:r>
              <a:rPr lang="en-US" dirty="0" smtClean="0"/>
              <a:t>:1015600003F54043D2F80414C3F82015D2F8081448</a:t>
            </a:r>
          </a:p>
          <a:p>
            <a:r>
              <a:rPr lang="en-US" dirty="0" smtClean="0"/>
              <a:t>:10157000C3F82415D2F80C14C3F82815D2F81014A7</a:t>
            </a:r>
          </a:p>
          <a:p>
            <a:r>
              <a:rPr lang="en-US" dirty="0" smtClean="0"/>
              <a:t>:10158000C3F82C15D2F81414C3F83015D2F8181477</a:t>
            </a:r>
          </a:p>
          <a:p>
            <a:r>
              <a:rPr lang="en-US" dirty="0" smtClean="0"/>
              <a:t>:10159000C3F83415D2F81C14C3F84015D2F820143F</a:t>
            </a:r>
          </a:p>
          <a:p>
            <a:r>
              <a:rPr lang="en-US" dirty="0" smtClean="0"/>
              <a:t>:1015A000C3F84415D2F82414C3F84815D2F8281407</a:t>
            </a:r>
          </a:p>
          <a:p>
            <a:r>
              <a:rPr lang="en-US" dirty="0" smtClean="0"/>
              <a:t>:1015B000C3F84C15D2F82C14C3F85015D2F83014D7</a:t>
            </a:r>
          </a:p>
          <a:p>
            <a:r>
              <a:rPr lang="en-US" dirty="0" smtClean="0"/>
              <a:t>:1015C000C3F85415D2F83414C3F86015D2F838149F</a:t>
            </a:r>
          </a:p>
          <a:p>
            <a:r>
              <a:rPr lang="en-US" dirty="0" smtClean="0"/>
              <a:t>:1015D000C3F86415D2F83C14C3F86815D2F8401467</a:t>
            </a:r>
          </a:p>
          <a:p>
            <a:r>
              <a:rPr lang="en-US" dirty="0" smtClean="0"/>
              <a:t>:1015E000C3F86C15D2F84424C3F87025FFF79CFFAC</a:t>
            </a:r>
          </a:p>
          <a:p>
            <a:r>
              <a:rPr lang="en-US" dirty="0" smtClean="0"/>
              <a:t>:1015F00010B1384B384A1A60FFF796FF18B1374BD5</a:t>
            </a:r>
          </a:p>
          <a:p>
            <a:r>
              <a:rPr lang="en-US" dirty="0" smtClean="0"/>
              <a:t>:10160000FB22C3F81825FFF78FFF48B13449354B4B</a:t>
            </a:r>
          </a:p>
          <a:p>
            <a:r>
              <a:rPr lang="en-US" dirty="0" smtClean="0"/>
              <a:t>:101610000A681B6822F00F0203F00F0313430B60EC</a:t>
            </a:r>
          </a:p>
          <a:p>
            <a:r>
              <a:rPr lang="en-US" dirty="0" smtClean="0"/>
              <a:t>:10162000FFF782FF18B1304B4FF400721A604FF091</a:t>
            </a:r>
          </a:p>
          <a:p>
            <a:r>
              <a:rPr lang="en-US" dirty="0" smtClean="0"/>
              <a:t>:101630008043D3F80024D20744BF6FF00102C3F8FF</a:t>
            </a:r>
          </a:p>
          <a:p>
            <a:r>
              <a:rPr lang="en-US" dirty="0" smtClean="0"/>
              <a:t>:1016400000242A4AD2F8883043F47003C2F8883064</a:t>
            </a:r>
          </a:p>
          <a:p>
            <a:r>
              <a:rPr lang="en-US" dirty="0" smtClean="0"/>
              <a:t>:10165000BFF34F8FBFF36F8F4FF01023D3F80022EB</a:t>
            </a:r>
          </a:p>
          <a:p>
            <a:r>
              <a:rPr lang="en-US" dirty="0" smtClean="0"/>
              <a:t>:10166000002A03DBD3F80432002B2FDA204B0122AF</a:t>
            </a:r>
          </a:p>
          <a:p>
            <a:r>
              <a:rPr lang="en-US" dirty="0" smtClean="0"/>
              <a:t>:10167000C3F80425D3F80024002AFBD04FF0102231</a:t>
            </a:r>
          </a:p>
          <a:p>
            <a:r>
              <a:rPr lang="en-US" dirty="0" smtClean="0"/>
              <a:t>:101680001221C2F80012D3F80024002AFBD04FF038</a:t>
            </a:r>
          </a:p>
          <a:p>
            <a:r>
              <a:rPr lang="en-US" dirty="0" smtClean="0"/>
              <a:t>:1016900010231222C3F80422154B1A46D3F8001463</a:t>
            </a:r>
          </a:p>
          <a:p>
            <a:r>
              <a:rPr lang="en-US" dirty="0" smtClean="0"/>
              <a:t>:1016A0000029FBD00021C3F80415D2F80034002B28</a:t>
            </a:r>
          </a:p>
          <a:p>
            <a:r>
              <a:rPr lang="en-US" dirty="0" smtClean="0"/>
              <a:t>:1016B000FBD0BFF34F8F0D490E4BCA6802F4E062B6</a:t>
            </a:r>
          </a:p>
          <a:p>
            <a:r>
              <a:rPr lang="en-US" dirty="0" smtClean="0"/>
              <a:t>:1016C0001343CB60BFF34F8F00BFFDE70A4B0B4ABC</a:t>
            </a:r>
          </a:p>
          <a:p>
            <a:r>
              <a:rPr lang="en-US" dirty="0" smtClean="0"/>
              <a:t>:1016D0001A6008BD8C5600404881030000F00040AD</a:t>
            </a:r>
          </a:p>
          <a:p>
            <a:r>
              <a:rPr lang="en-US" dirty="0" smtClean="0"/>
              <a:t>:1016E000E40E0040580200104096024000ED00E079</a:t>
            </a:r>
          </a:p>
          <a:p>
            <a:r>
              <a:rPr lang="en-US" dirty="0" smtClean="0"/>
              <a:t>:1016F00000E001400400FA05080000200090D0033B</a:t>
            </a:r>
          </a:p>
          <a:p>
            <a:r>
              <a:rPr lang="en-US" dirty="0" smtClean="0"/>
              <a:t>:101700000608290C00000000000000000000000096</a:t>
            </a:r>
          </a:p>
          <a:p>
            <a:r>
              <a:rPr lang="en-US" dirty="0" smtClean="0"/>
              <a:t>:061710000338FDD870470C</a:t>
            </a:r>
          </a:p>
          <a:p>
            <a:r>
              <a:rPr lang="en-US" dirty="0" smtClean="0"/>
              <a:t>:041718000090D0036A</a:t>
            </a:r>
          </a:p>
          <a:p>
            <a:r>
              <a:rPr lang="en-US" dirty="0" smtClean="0"/>
              <a:t>:040000030000137571</a:t>
            </a:r>
          </a:p>
          <a:p>
            <a:r>
              <a:rPr lang="en-US" dirty="0" smtClean="0"/>
              <a:t>:00000001FF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member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Dr V </a:t>
            </a:r>
            <a:r>
              <a:rPr lang="en-US" dirty="0" err="1" smtClean="0"/>
              <a:t>Anantha</a:t>
            </a:r>
            <a:r>
              <a:rPr lang="en-US" dirty="0" smtClean="0"/>
              <a:t> Narayanan</a:t>
            </a:r>
          </a:p>
          <a:p>
            <a:pPr>
              <a:buNone/>
            </a:pPr>
            <a:r>
              <a:rPr lang="en-US" dirty="0" smtClean="0"/>
              <a:t>Assistant Professor (SG), CSE, ASE-CBE</a:t>
            </a:r>
          </a:p>
          <a:p>
            <a:pPr>
              <a:buNone/>
            </a:pPr>
            <a:r>
              <a:rPr lang="en-US" dirty="0" smtClean="0"/>
              <a:t>+91 9443251227 (</a:t>
            </a:r>
            <a:r>
              <a:rPr lang="en-US" dirty="0" err="1" smtClean="0"/>
              <a:t>Whatsapp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+91 6379302828</a:t>
            </a:r>
          </a:p>
          <a:p>
            <a:pPr>
              <a:buNone/>
            </a:pPr>
            <a:r>
              <a:rPr lang="en-US" dirty="0" smtClean="0"/>
              <a:t>B.E (ECE)     M.E (CSE)    PhD (Info &amp; </a:t>
            </a:r>
            <a:r>
              <a:rPr lang="en-US" dirty="0" err="1" smtClean="0"/>
              <a:t>Comm</a:t>
            </a:r>
            <a:r>
              <a:rPr lang="en-US" dirty="0" smtClean="0"/>
              <a:t> </a:t>
            </a:r>
            <a:r>
              <a:rPr lang="en-US" dirty="0" err="1" smtClean="0"/>
              <a:t>Engg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 smtClean="0">
                <a:hlinkClick r:id="rId2"/>
              </a:rPr>
              <a:t>v_ananthanarayanan@cb.amrita.edu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veluananthu@gmail.com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Introducing the </a:t>
            </a:r>
            <a:r>
              <a:rPr lang="en-US" dirty="0"/>
              <a:t>concepts of computer architecture and organization. </a:t>
            </a:r>
          </a:p>
          <a:p>
            <a:pPr lvl="0"/>
            <a:r>
              <a:rPr lang="en-US" dirty="0" smtClean="0"/>
              <a:t>Introduction of MIPS </a:t>
            </a:r>
            <a:r>
              <a:rPr lang="en-US" dirty="0"/>
              <a:t>architecture in terms of instruction set, data path and pipelining </a:t>
            </a:r>
          </a:p>
          <a:p>
            <a:pPr lvl="0"/>
            <a:r>
              <a:rPr lang="en-US" dirty="0" smtClean="0"/>
              <a:t>Introduction of pipelining </a:t>
            </a:r>
            <a:r>
              <a:rPr lang="en-US" dirty="0"/>
              <a:t>and memory systems in detail along with performance metrics for designing computer systems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96908"/>
          </a:xfrm>
        </p:spPr>
        <p:txBody>
          <a:bodyPr/>
          <a:lstStyle/>
          <a:p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498317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Unit 1 </a:t>
            </a:r>
            <a:endParaRPr lang="en-US" dirty="0"/>
          </a:p>
          <a:p>
            <a:pPr>
              <a:buNone/>
            </a:pPr>
            <a:r>
              <a:rPr lang="en-US" dirty="0"/>
              <a:t>Introduction and Performance of Computing system, Processor Architecture with example as MIPS &amp; Instruction Set, Single Cycle </a:t>
            </a:r>
            <a:r>
              <a:rPr lang="en-US" dirty="0" err="1"/>
              <a:t>Datapath</a:t>
            </a:r>
            <a:r>
              <a:rPr lang="en-US" dirty="0"/>
              <a:t> Design, Control Hardware, Computer Arithmetic, Floating Point Arithmetic, Role of performance.</a:t>
            </a:r>
          </a:p>
          <a:p>
            <a:r>
              <a:rPr lang="en-US" b="1" dirty="0"/>
              <a:t>Unit 2 </a:t>
            </a:r>
            <a:endParaRPr lang="en-US" dirty="0"/>
          </a:p>
          <a:p>
            <a:pPr>
              <a:buNone/>
            </a:pPr>
            <a:r>
              <a:rPr lang="en-US" dirty="0"/>
              <a:t>Introduction to </a:t>
            </a:r>
            <a:r>
              <a:rPr lang="en-US" dirty="0" err="1"/>
              <a:t>multicycle</a:t>
            </a:r>
            <a:r>
              <a:rPr lang="en-US" dirty="0"/>
              <a:t> at a path, Pipelining Technique – Design Issues, Hazards: Structural Hazards, Data Hazards and Control Hazards, Static Branch Prediction, Dynamic Branch Prediction, Advanced Concepts in pipelining. </a:t>
            </a:r>
          </a:p>
          <a:p>
            <a:endParaRPr lang="en-US" dirty="0"/>
          </a:p>
          <a:p>
            <a:r>
              <a:rPr lang="en-US" b="1" dirty="0"/>
              <a:t>Unit 3 </a:t>
            </a:r>
            <a:endParaRPr lang="en-US" dirty="0"/>
          </a:p>
          <a:p>
            <a:pPr>
              <a:buNone/>
            </a:pPr>
            <a:r>
              <a:rPr lang="en-US" dirty="0"/>
              <a:t>Memory Organization - Introduction, Cache Memory Organization, Main Memory &amp; Interleaving, I/O Organization, Modern Processors, Parallel Processing.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Text Book(s) </a:t>
            </a:r>
            <a:endParaRPr lang="en-US" dirty="0"/>
          </a:p>
          <a:p>
            <a:pPr>
              <a:buNone/>
            </a:pPr>
            <a:r>
              <a:rPr lang="en-US" i="1" dirty="0"/>
              <a:t>Patterson DA, Hennessy JL. Computer </a:t>
            </a:r>
            <a:r>
              <a:rPr lang="en-US" i="1" dirty="0" err="1"/>
              <a:t>Organisation</a:t>
            </a:r>
            <a:r>
              <a:rPr lang="en-US" i="1" dirty="0"/>
              <a:t> and Design, The Hardware/Software interface (ARM Edition). Fourth Edition, Morgan Kaufmann; 2010.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b="1" dirty="0"/>
              <a:t>Reference(s) </a:t>
            </a:r>
            <a:endParaRPr lang="en-US" dirty="0"/>
          </a:p>
          <a:p>
            <a:pPr>
              <a:buNone/>
            </a:pPr>
            <a:r>
              <a:rPr lang="en-US" i="1" dirty="0" err="1"/>
              <a:t>Palnitkar</a:t>
            </a:r>
            <a:r>
              <a:rPr lang="en-US" i="1" dirty="0"/>
              <a:t> S. </a:t>
            </a:r>
            <a:r>
              <a:rPr lang="en-US" i="1" dirty="0" err="1"/>
              <a:t>Verilog</a:t>
            </a:r>
            <a:r>
              <a:rPr lang="en-US" i="1" dirty="0"/>
              <a:t> HDL: a guide to digital design and synthesis. Second Edition, Pearson Education Asia; 2006.</a:t>
            </a:r>
            <a:endParaRPr lang="en-US" dirty="0"/>
          </a:p>
          <a:p>
            <a:pPr>
              <a:buNone/>
            </a:pPr>
            <a:r>
              <a:rPr lang="en-US" i="1" dirty="0" err="1"/>
              <a:t>Hamacheret</a:t>
            </a:r>
            <a:r>
              <a:rPr lang="en-US" i="1" dirty="0"/>
              <a:t>. al. Computer </a:t>
            </a:r>
            <a:r>
              <a:rPr lang="en-US" i="1" dirty="0" err="1"/>
              <a:t>Organisation</a:t>
            </a:r>
            <a:r>
              <a:rPr lang="en-US" i="1" dirty="0"/>
              <a:t>. Sixth Edition, McGraw-Hill; 2017.</a:t>
            </a:r>
            <a:endParaRPr lang="en-US" dirty="0"/>
          </a:p>
          <a:p>
            <a:pPr>
              <a:buNone/>
            </a:pPr>
            <a:r>
              <a:rPr lang="en-US" i="1" dirty="0"/>
              <a:t>Hennessy JL, Patterson DA. Computer architecture: a quantitative approach. Fifth Edition, Morgan Kauffmann; 2011.</a:t>
            </a:r>
            <a:endParaRPr lang="en-US" dirty="0"/>
          </a:p>
          <a:p>
            <a:pPr>
              <a:buNone/>
            </a:pPr>
            <a:r>
              <a:rPr lang="en-US" i="1" dirty="0"/>
              <a:t>Hayes JP. Computer </a:t>
            </a:r>
            <a:r>
              <a:rPr lang="en-US" i="1" dirty="0" err="1"/>
              <a:t>Organisation</a:t>
            </a:r>
            <a:r>
              <a:rPr lang="en-US" i="1" dirty="0"/>
              <a:t> and </a:t>
            </a:r>
            <a:r>
              <a:rPr lang="en-US" i="1" dirty="0" err="1"/>
              <a:t>Architecture.Third</a:t>
            </a:r>
            <a:r>
              <a:rPr lang="en-US" i="1" dirty="0"/>
              <a:t> Edition, McGraw Hill; 2017.</a:t>
            </a:r>
            <a:endParaRPr lang="en-US" dirty="0"/>
          </a:p>
          <a:p>
            <a:pPr>
              <a:buNone/>
            </a:pPr>
            <a:r>
              <a:rPr lang="en-US" i="1" dirty="0"/>
              <a:t>Stallings W. Computer </a:t>
            </a:r>
            <a:r>
              <a:rPr lang="en-US" i="1" dirty="0" err="1"/>
              <a:t>Organisation</a:t>
            </a:r>
            <a:r>
              <a:rPr lang="en-US" i="1" dirty="0"/>
              <a:t> and </a:t>
            </a:r>
            <a:r>
              <a:rPr lang="en-US" i="1" dirty="0" err="1"/>
              <a:t>Architecture.Tenth</a:t>
            </a:r>
            <a:r>
              <a:rPr lang="en-US" i="1" dirty="0"/>
              <a:t> Edition, PHI; 2016.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Assessment : 65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PT1 	10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PT2	10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Weekly Quiz 15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Lab		30</a:t>
            </a:r>
          </a:p>
          <a:p>
            <a:r>
              <a:rPr lang="en-US" dirty="0" smtClean="0"/>
              <a:t>End </a:t>
            </a:r>
            <a:r>
              <a:rPr lang="en-US" dirty="0" err="1" smtClean="0"/>
              <a:t>Sem</a:t>
            </a:r>
            <a:r>
              <a:rPr lang="en-US" dirty="0" smtClean="0"/>
              <a:t> : 35  ( MCQ 15, Viva 20)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28596" y="1428736"/>
            <a:ext cx="8358246" cy="37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71670" y="3571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 – PO </a:t>
            </a:r>
            <a:r>
              <a:rPr lang="en-US" sz="2400" dirty="0"/>
              <a:t>M</a:t>
            </a:r>
            <a:r>
              <a:rPr lang="en-US" sz="2400" dirty="0" smtClean="0"/>
              <a:t>apping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43042" y="428604"/>
            <a:ext cx="6143668" cy="55399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C code stored in </a:t>
            </a:r>
            <a:r>
              <a:rPr lang="en-US" sz="2400" b="1" dirty="0" err="1" smtClean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welcome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.c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 file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#include 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stdio.h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&gt;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global string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char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s[]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“Welcome"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Driver Code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main()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Declaring variables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 = 2000, b =17;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      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Printing statement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"%s %d \n"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s,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a+b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500043"/>
            <a:ext cx="81439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setup() 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 (13, OUTPUT);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  <a:p>
            <a:r>
              <a:rPr lang="en-US" sz="2400" dirty="0"/>
              <a:t>void loop() 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(13, HIGH);</a:t>
            </a:r>
          </a:p>
          <a:p>
            <a:r>
              <a:rPr lang="en-US" sz="2400" dirty="0"/>
              <a:t>    delay(1000);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digitalWrite</a:t>
            </a:r>
            <a:r>
              <a:rPr lang="en-US" sz="2400" dirty="0"/>
              <a:t>(13, LOW);</a:t>
            </a:r>
          </a:p>
          <a:p>
            <a:r>
              <a:rPr lang="en-US" sz="2400" dirty="0"/>
              <a:t>    delay(1000);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689</Words>
  <Application>Microsoft Office PowerPoint</Application>
  <PresentationFormat>On-screen Show (4:3)</PresentationFormat>
  <Paragraphs>230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19CSE211 COMPUTER ORGANIZATION AND ARCHITECTURE   </vt:lpstr>
      <vt:lpstr>Faculty member details</vt:lpstr>
      <vt:lpstr>Course Objectives</vt:lpstr>
      <vt:lpstr>Course Syllabus</vt:lpstr>
      <vt:lpstr>Slide 5</vt:lpstr>
      <vt:lpstr>Evaluation Pattern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19CSE211 COMPUTER ORGANIZATION AND ARCHITECTURE   </dc:title>
  <dc:creator>TBD</dc:creator>
  <cp:lastModifiedBy>TBD</cp:lastModifiedBy>
  <cp:revision>2</cp:revision>
  <dcterms:created xsi:type="dcterms:W3CDTF">2021-01-05T04:40:28Z</dcterms:created>
  <dcterms:modified xsi:type="dcterms:W3CDTF">2021-01-05T05:29:08Z</dcterms:modified>
</cp:coreProperties>
</file>