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5" r:id="rId6"/>
    <p:sldId id="272" r:id="rId7"/>
    <p:sldId id="276" r:id="rId8"/>
    <p:sldId id="277" r:id="rId9"/>
    <p:sldId id="279" r:id="rId10"/>
    <p:sldId id="258" r:id="rId11"/>
    <p:sldId id="259" r:id="rId12"/>
    <p:sldId id="260" r:id="rId13"/>
    <p:sldId id="265" r:id="rId14"/>
    <p:sldId id="267" r:id="rId15"/>
    <p:sldId id="269" r:id="rId16"/>
    <p:sldId id="271" r:id="rId17"/>
    <p:sldId id="274" r:id="rId18"/>
    <p:sldId id="268" r:id="rId19"/>
    <p:sldId id="28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8F8F"/>
    <a:srgbClr val="68527D"/>
    <a:srgbClr val="CC9900"/>
    <a:srgbClr val="BD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F4D8-975A-46B0-BBF5-B1539CE31B9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4FBD7-0FCB-47D7-A7ED-4B81973B4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7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4FBD7-0FCB-47D7-A7ED-4B81973B41F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3FC0-AFCF-48F7-BB1A-EE28E773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809A6-8D69-4217-865B-2B681F1C8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31D9-7DEA-46FC-A39A-284103E9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736-0D67-44F1-94CA-C9932171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27CEB-2F6F-4DA7-9123-B759E678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4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6C70-4668-49FB-9760-558E4FE4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FE41F-4CEB-4B52-BBD8-2ECCFE261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AE34-58BD-4CE3-9421-256EF953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BE191-8800-46B3-9801-6F60E5FA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9C8D1-D2C5-45EC-A9F6-096D7367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8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5A7C0-7D3F-4978-9532-653F40A19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CE70A-1776-4D98-8C4B-5856C430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D5EB-20D6-4484-BC57-0352D9A2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4A92-479A-49B0-A1D3-BB27E9E9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DA74-E117-47DC-862F-49E46C15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3B7B-3DEE-4AA6-B7E1-340F454F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E6CB-FC49-4512-8310-18A4CF4A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8235-F150-444B-B4D3-2D8DF243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E7CB-9E70-4766-80D8-8BAA4DA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6663-4837-4276-9D66-E7B257E4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8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C2B0-8BBC-44D9-8731-1A33A586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0D5A9-5367-41AB-946F-36AD653D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CA46-F670-4736-A6C0-ADA5BE67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2667B-4D07-4A72-B4C1-F1911BCE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2CAA-6B98-4439-8E53-6842D5C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3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1EFD-ECF5-400C-B260-593CA38C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78F8-2997-4BB7-BFCF-3800CB9FC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1A7B5-B3B4-42D9-8EDD-BE6B9115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D4E0-6D40-4D61-AA57-E84E5412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F2E00-DC1B-485F-81DD-A4AFC69E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07F4-8712-4E3C-983D-DF9F9FA6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6834-2F22-4A4D-9DFF-D52F26EF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A433-D2FD-41F5-B374-FB39BEFC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9D430-3502-47E8-A563-2052AB32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66333-3087-49B7-86BD-ABC321303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60661-AEBD-4B4F-B67B-EF7761B04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835CA-3192-4563-BC5E-6F0B79E7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FC8A8-1BD5-41EB-830D-973938F9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BB05C-40C5-46D4-87E8-A793493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1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1F8E-388C-4C96-A9D0-5A7405C5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5E81E-DBB6-4D4C-BA4D-3AE2B666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F8714-6473-4F92-9C6A-424A9E75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F109D-D521-4CBF-A98B-2BE3B194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A06CA-E795-4E67-8F5A-2B911C56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65CCF-5869-4472-80F2-E4505F90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8B3-5709-4C9B-A95B-05D95D3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68C0-3283-403B-80D1-46B35A63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5C33-E360-4CB3-8A37-AE465D64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41DDF-E9C3-4095-924C-CC9C9BE26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2F80-30E3-4C99-B9E8-170E55B7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60D33-582B-4419-93C4-4087200A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1A315-5389-4C5B-AA5E-6EDEC9F3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91A3-CA03-45F7-962C-CAB12202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B303A-49C9-43FF-8B13-0F688C6D8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C6CE7-1A7C-4318-8147-0A047318A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55814-6C34-41F5-ACD4-B25683F6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E7A31-605F-4D46-AC8B-22ACF246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E1A9-DE09-4826-B550-0315E438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6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8ABEF-2ADD-4D79-9653-1979D35E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0ECB-1CCE-416F-89EC-11EBF6A73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2B79B-5A69-4840-BBA1-B2918B983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BB1D-82BE-46CF-9720-47B773A4FE4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57E1-33CB-4718-94FF-DE7AD57AE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D586-BF7A-4F0D-8A41-8B946D2A1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ED09A-DABF-4CF1-851E-8C325D8F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22850-EFB4-480B-B059-0BE2B1CAB64F}"/>
              </a:ext>
            </a:extLst>
          </p:cNvPr>
          <p:cNvSpPr txBox="1"/>
          <p:nvPr/>
        </p:nvSpPr>
        <p:spPr>
          <a:xfrm>
            <a:off x="194124" y="167915"/>
            <a:ext cx="7278391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OPERATING SYSTEMS </a:t>
            </a:r>
          </a:p>
          <a:p>
            <a:r>
              <a:rPr lang="en-US" sz="5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STUDY – REVIEW2</a:t>
            </a:r>
            <a:endParaRPr lang="en-IN" sz="5000" b="1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12BD-3AD3-444D-AF04-B20CC887D41F}"/>
              </a:ext>
            </a:extLst>
          </p:cNvPr>
          <p:cNvSpPr txBox="1"/>
          <p:nvPr/>
        </p:nvSpPr>
        <p:spPr>
          <a:xfrm>
            <a:off x="6967784" y="2228046"/>
            <a:ext cx="3926358" cy="400110"/>
          </a:xfrm>
          <a:prstGeom prst="rect">
            <a:avLst/>
          </a:prstGeom>
          <a:solidFill>
            <a:srgbClr val="BD616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19CSE213 – OPERATING SYSTEMS</a:t>
            </a:r>
            <a:endParaRPr lang="en-IN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6" name="Picture 2" descr="Classification Of Operating System &amp; Types of OS">
            <a:extLst>
              <a:ext uri="{FF2B5EF4-FFF2-40B4-BE49-F238E27FC236}">
                <a16:creationId xmlns:a16="http://schemas.microsoft.com/office/drawing/2014/main" id="{ABA4B447-658D-4FC1-BFE8-8FB046CC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4" y="1970712"/>
            <a:ext cx="6048788" cy="459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A32C4-E321-4B96-8093-9E7CB476AE51}"/>
              </a:ext>
            </a:extLst>
          </p:cNvPr>
          <p:cNvSpPr txBox="1"/>
          <p:nvPr/>
        </p:nvSpPr>
        <p:spPr>
          <a:xfrm>
            <a:off x="6967786" y="2940536"/>
            <a:ext cx="2834975" cy="1246495"/>
          </a:xfrm>
          <a:prstGeom prst="rect">
            <a:avLst/>
          </a:prstGeom>
          <a:solidFill>
            <a:srgbClr val="BD6161"/>
          </a:solidFill>
        </p:spPr>
        <p:txBody>
          <a:bodyPr wrap="square" rtlCol="0">
            <a:spAutoFit/>
          </a:bodyPr>
          <a:lstStyle/>
          <a:p>
            <a:r>
              <a:rPr lang="en-US" sz="25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Scheduling, Threads and Synchronization</a:t>
            </a:r>
            <a:endParaRPr lang="en-IN" sz="2500" b="1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4CFEF-C3A7-440D-BB38-60196C7C251C}"/>
              </a:ext>
            </a:extLst>
          </p:cNvPr>
          <p:cNvSpPr txBox="1"/>
          <p:nvPr/>
        </p:nvSpPr>
        <p:spPr>
          <a:xfrm>
            <a:off x="6967784" y="4172754"/>
            <a:ext cx="4850590" cy="1631216"/>
          </a:xfrm>
          <a:prstGeom prst="rect">
            <a:avLst/>
          </a:prstGeom>
          <a:solidFill>
            <a:schemeClr val="bg1"/>
          </a:solidFill>
          <a:ln>
            <a:solidFill>
              <a:srgbClr val="BD616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BD616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Team: </a:t>
            </a:r>
            <a:endParaRPr lang="en-US" sz="2000" b="1">
              <a:solidFill>
                <a:srgbClr val="BD616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srgbClr val="BD616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 ABHINAV – CB.EN.U4CSE19453</a:t>
            </a:r>
          </a:p>
          <a:p>
            <a:pPr algn="ctr"/>
            <a:r>
              <a:rPr lang="en-US" sz="2000" b="1" dirty="0">
                <a:solidFill>
                  <a:srgbClr val="BD616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 SHANTAN – CB.EN.U4CSE19459</a:t>
            </a:r>
          </a:p>
          <a:p>
            <a:pPr algn="ctr"/>
            <a:r>
              <a:rPr lang="en-US" sz="2000" b="1" dirty="0">
                <a:solidFill>
                  <a:srgbClr val="BD616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KOUSHIK – CB.EN.U4CSE19449</a:t>
            </a:r>
          </a:p>
          <a:p>
            <a:pPr algn="ctr"/>
            <a:r>
              <a:rPr lang="en-US" sz="2000" b="1" dirty="0">
                <a:solidFill>
                  <a:srgbClr val="BD616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KARTHIK – CB.EN.U4CSE19444</a:t>
            </a:r>
            <a:endParaRPr lang="en-US" sz="2000" b="1" dirty="0">
              <a:solidFill>
                <a:srgbClr val="BD6161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52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8BEB2-9275-4793-91C7-606549AD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95" y="2054425"/>
            <a:ext cx="2866281" cy="2846070"/>
          </a:xfr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1">
                <a:solidFill>
                  <a:srgbClr val="FFFFFF"/>
                </a:solidFill>
              </a:rPr>
              <a:t>SYNCHRONIZATION OF THREAD /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Signs you could benefit from business process improvement">
            <a:extLst>
              <a:ext uri="{FF2B5EF4-FFF2-40B4-BE49-F238E27FC236}">
                <a16:creationId xmlns:a16="http://schemas.microsoft.com/office/drawing/2014/main" id="{A40A7925-46A4-4B42-BC84-F7359EF1E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6" r="11239" b="-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0A7E21-27FD-4882-884E-F59B072BB014}"/>
              </a:ext>
            </a:extLst>
          </p:cNvPr>
          <p:cNvSpPr txBox="1"/>
          <p:nvPr/>
        </p:nvSpPr>
        <p:spPr>
          <a:xfrm>
            <a:off x="538619" y="841332"/>
            <a:ext cx="43089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WHAT IS </a:t>
            </a:r>
            <a:r>
              <a:rPr lang="en-GB" i="1">
                <a:cs typeface="Calibri"/>
              </a:rPr>
              <a:t>SYNCHRONIZATION</a:t>
            </a:r>
            <a:r>
              <a:rPr lang="en-GB">
                <a:cs typeface="Calibri"/>
              </a:rPr>
              <a:t>?</a:t>
            </a:r>
          </a:p>
          <a:p>
            <a:r>
              <a:rPr lang="en-GB" b="1" dirty="0">
                <a:ea typeface="+mn-lt"/>
                <a:cs typeface="+mn-lt"/>
              </a:rPr>
              <a:t>Synchronization</a:t>
            </a:r>
            <a:r>
              <a:rPr lang="en-GB" dirty="0">
                <a:ea typeface="+mn-lt"/>
                <a:cs typeface="+mn-lt"/>
              </a:rPr>
              <a:t> is the task of coordinating the execution of processes/threads in a way that no two processes/threads can have access to the same shared data and </a:t>
            </a:r>
            <a:r>
              <a:rPr lang="en-GB">
                <a:ea typeface="+mn-lt"/>
                <a:cs typeface="+mn-lt"/>
              </a:rPr>
              <a:t>resources at the given time.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601F8-A3D2-4D72-BDAF-89AF99A64CE3}"/>
              </a:ext>
            </a:extLst>
          </p:cNvPr>
          <p:cNvSpPr txBox="1"/>
          <p:nvPr/>
        </p:nvSpPr>
        <p:spPr>
          <a:xfrm>
            <a:off x="5615575" y="4018506"/>
            <a:ext cx="592689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>
                <a:cs typeface="Calibri"/>
              </a:rPr>
              <a:t>KEY WORDS:</a:t>
            </a: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Critical Section: </a:t>
            </a:r>
            <a:r>
              <a:rPr lang="en-GB">
                <a:ea typeface="+mn-lt"/>
                <a:cs typeface="+mn-lt"/>
              </a:rPr>
              <a:t>Critical section is a code segment that contains shared variables which need to be synchronized to maintain consistency of data variables.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Race Condition: </a:t>
            </a:r>
            <a:r>
              <a:rPr lang="en-GB">
                <a:ea typeface="+mn-lt"/>
                <a:cs typeface="+mn-lt"/>
              </a:rPr>
              <a:t>This happens when multiple thread execution in the critical section doing the race to say that my output is correct.</a:t>
            </a:r>
            <a:br>
              <a:rPr lang="en-GB" dirty="0">
                <a:ea typeface="+mn-lt"/>
                <a:cs typeface="+mn-lt"/>
              </a:rPr>
            </a:br>
            <a:endParaRPr lang="en-GB">
              <a:ea typeface="+mn-lt"/>
              <a:cs typeface="+mn-lt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2EB7261-B420-4326-8BF8-D4C96AE5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9" y="3548701"/>
            <a:ext cx="4684734" cy="2244929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901BEA42-6361-4321-A0F3-6163A3684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4" r="216" b="-215"/>
          <a:stretch/>
        </p:blipFill>
        <p:spPr>
          <a:xfrm>
            <a:off x="6248400" y="411852"/>
            <a:ext cx="5363236" cy="29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C079C-6AE7-4840-ACF9-16514EE8C43B}"/>
              </a:ext>
            </a:extLst>
          </p:cNvPr>
          <p:cNvSpPr txBox="1"/>
          <p:nvPr/>
        </p:nvSpPr>
        <p:spPr>
          <a:xfrm>
            <a:off x="329852" y="329852"/>
            <a:ext cx="3160734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b="1">
                <a:solidFill>
                  <a:srgbClr val="FFFFFF"/>
                </a:solidFill>
                <a:cs typeface="Calibri"/>
              </a:rPr>
              <a:t>SEMAPHORES</a:t>
            </a:r>
            <a:endParaRPr lang="en-GB" sz="400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2D954-BE8D-4B34-A8E7-D13A712886F8}"/>
              </a:ext>
            </a:extLst>
          </p:cNvPr>
          <p:cNvSpPr txBox="1"/>
          <p:nvPr/>
        </p:nvSpPr>
        <p:spPr>
          <a:xfrm>
            <a:off x="326591" y="2028043"/>
            <a:ext cx="440289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WHAT IS </a:t>
            </a:r>
            <a:r>
              <a:rPr lang="en-GB" i="1">
                <a:cs typeface="Calibri"/>
              </a:rPr>
              <a:t>SEMAPHORE</a:t>
            </a:r>
            <a:r>
              <a:rPr lang="en-GB">
                <a:cs typeface="Calibri"/>
              </a:rPr>
              <a:t>?</a:t>
            </a:r>
          </a:p>
          <a:p>
            <a:r>
              <a:rPr lang="en-GB">
                <a:ea typeface="+mn-lt"/>
                <a:cs typeface="+mn-lt"/>
              </a:rPr>
              <a:t>A </a:t>
            </a:r>
            <a:r>
              <a:rPr lang="en-GB" b="1">
                <a:ea typeface="+mn-lt"/>
                <a:cs typeface="+mn-lt"/>
              </a:rPr>
              <a:t>semaphor</a:t>
            </a:r>
            <a:r>
              <a:rPr lang="en-GB">
                <a:ea typeface="+mn-lt"/>
                <a:cs typeface="+mn-lt"/>
              </a:rPr>
              <a:t>e is a signaling mechanism, and a thread that is waiting on a semaphore can be signaled by another thread.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AB1975B-B4CF-4076-A56A-1E6BFBBD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55" y="476963"/>
            <a:ext cx="5603309" cy="2762128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F012692-6115-4298-B00D-76EAD50A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56" y="3961470"/>
            <a:ext cx="6386185" cy="24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5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07037-8835-40F3-AB40-FFBF050F010C}"/>
              </a:ext>
            </a:extLst>
          </p:cNvPr>
          <p:cNvSpPr txBox="1"/>
          <p:nvPr/>
        </p:nvSpPr>
        <p:spPr>
          <a:xfrm>
            <a:off x="319414" y="267222"/>
            <a:ext cx="11532293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System calls for semaphore in windows: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D0DF7EF-4E1A-43EF-9A3D-3125D068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1" y="4392455"/>
            <a:ext cx="5258845" cy="215449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1B50B67-26AF-49DE-BCC8-FC9797F5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2" y="1784734"/>
            <a:ext cx="3891418" cy="215074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FD83564-8052-4F4E-A618-25AD68CF5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728" y="1429182"/>
            <a:ext cx="4047995" cy="219380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019FF440-DF86-4678-ADC2-49CDC7E5D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071" y="1767446"/>
            <a:ext cx="3755720" cy="2185326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85F1D45A-8AE4-4992-B57A-00DDC9FFA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4811" y="5425285"/>
            <a:ext cx="1375776" cy="108047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18328A9-64FB-4502-B873-565F9776E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2920" y="5428287"/>
            <a:ext cx="1114818" cy="1074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300FC8-005D-42B5-B1ED-935E01133F00}"/>
              </a:ext>
            </a:extLst>
          </p:cNvPr>
          <p:cNvSpPr txBox="1"/>
          <p:nvPr/>
        </p:nvSpPr>
        <p:spPr>
          <a:xfrm>
            <a:off x="7574071" y="4828784"/>
            <a:ext cx="3891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  <a:cs typeface="Calibri"/>
              </a:rPr>
              <a:t>NOTE: (Min. Supported server / client)</a:t>
            </a:r>
          </a:p>
        </p:txBody>
      </p:sp>
    </p:spTree>
    <p:extLst>
      <p:ext uri="{BB962C8B-B14F-4D97-AF65-F5344CB8AC3E}">
        <p14:creationId xmlns:p14="http://schemas.microsoft.com/office/powerpoint/2010/main" val="25562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CB2A-EFA7-4B16-8713-F8DAE84D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0" y="383940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Using Critical Section Objects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6F24-19B6-4911-85E1-B32AABD3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70" y="2121577"/>
            <a:ext cx="10515600" cy="3956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critical section can be used only by the threads of a singular process. A synchronization object whose HANDLE can be specified in one of the wait functions to coordinate the execution of multiple threads.</a:t>
            </a:r>
          </a:p>
          <a:p>
            <a:r>
              <a:rPr lang="en-US" sz="2400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Steps in critical section:</a:t>
            </a:r>
            <a:endParaRPr lang="en-US" sz="2000" u="sng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Enter Critical Section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Initialize Critical Section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Leave Critical Section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Delete Critical Section</a:t>
            </a:r>
          </a:p>
          <a:p>
            <a:endParaRPr lang="en-US" sz="2400" u="sng">
              <a:solidFill>
                <a:srgbClr val="203864"/>
              </a:solidFill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5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1229222-6DA7-4A61-8C47-340FC77F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6" y="1268096"/>
            <a:ext cx="4225447" cy="4843724"/>
          </a:xfrm>
          <a:prstGeom prst="rect">
            <a:avLst/>
          </a:prstGeom>
        </p:spPr>
      </p:pic>
      <p:pic>
        <p:nvPicPr>
          <p:cNvPr id="3" name="Graphic 3" descr="Arrow Right with solid fill">
            <a:extLst>
              <a:ext uri="{FF2B5EF4-FFF2-40B4-BE49-F238E27FC236}">
                <a16:creationId xmlns:a16="http://schemas.microsoft.com/office/drawing/2014/main" id="{00C31938-AEB0-4078-976E-F1F3F4B7E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1485" y="2063663"/>
            <a:ext cx="1843414" cy="924838"/>
          </a:xfrm>
          <a:prstGeom prst="rect">
            <a:avLst/>
          </a:prstGeom>
        </p:spPr>
      </p:pic>
      <p:pic>
        <p:nvPicPr>
          <p:cNvPr id="4" name="Graphic 3" descr="Arrow Right with solid fill">
            <a:extLst>
              <a:ext uri="{FF2B5EF4-FFF2-40B4-BE49-F238E27FC236}">
                <a16:creationId xmlns:a16="http://schemas.microsoft.com/office/drawing/2014/main" id="{FCA72A0F-2769-479C-A32B-360D0A31E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1484" y="3692048"/>
            <a:ext cx="1843414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8B7A0A-3892-4490-9DD6-76D23677CEE4}"/>
              </a:ext>
            </a:extLst>
          </p:cNvPr>
          <p:cNvSpPr txBox="1"/>
          <p:nvPr/>
        </p:nvSpPr>
        <p:spPr>
          <a:xfrm>
            <a:off x="5288071" y="2104372"/>
            <a:ext cx="26179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The process request for entry into Critical Section is controlled using </a:t>
            </a:r>
            <a:r>
              <a:rPr lang="en-GB" b="1" dirty="0">
                <a:ea typeface="+mn-lt"/>
                <a:cs typeface="+mn-lt"/>
              </a:rPr>
              <a:t>Wait()</a:t>
            </a:r>
            <a:endParaRPr lang="en-GB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EEBB3-984B-47C8-96ED-6146EED9ABFE}"/>
              </a:ext>
            </a:extLst>
          </p:cNvPr>
          <p:cNvSpPr txBox="1"/>
          <p:nvPr/>
        </p:nvSpPr>
        <p:spPr>
          <a:xfrm>
            <a:off x="5284808" y="3604235"/>
            <a:ext cx="25344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Releases locks on critical </a:t>
            </a:r>
            <a:r>
              <a:rPr lang="en-GB">
                <a:cs typeface="Calibri"/>
              </a:rPr>
              <a:t>section and signals ready </a:t>
            </a:r>
            <a:r>
              <a:rPr lang="en-GB" dirty="0">
                <a:cs typeface="Calibri"/>
              </a:rPr>
              <a:t>for another thread using </a:t>
            </a:r>
            <a:r>
              <a:rPr lang="en-GB" b="1" dirty="0">
                <a:cs typeface="Calibri"/>
              </a:rPr>
              <a:t>signal()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25C57-64D4-4B71-B5EB-C5895D04A24F}"/>
              </a:ext>
            </a:extLst>
          </p:cNvPr>
          <p:cNvSpPr txBox="1"/>
          <p:nvPr/>
        </p:nvSpPr>
        <p:spPr>
          <a:xfrm>
            <a:off x="333536" y="221448"/>
            <a:ext cx="11636673" cy="707886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 Solution</a:t>
            </a:r>
            <a:r>
              <a:rPr lang="en-GB" sz="4000" b="1">
                <a:solidFill>
                  <a:srgbClr val="FFFFFF"/>
                </a:solidFill>
                <a:ea typeface="+mn-lt"/>
                <a:cs typeface="+mn-lt"/>
              </a:rPr>
              <a:t> for critical section problem:</a:t>
            </a:r>
            <a:endParaRPr lang="en-GB" sz="4000" b="1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BB602-4EB1-4CD4-AB92-3B806AE48042}"/>
              </a:ext>
            </a:extLst>
          </p:cNvPr>
          <p:cNvSpPr txBox="1"/>
          <p:nvPr/>
        </p:nvSpPr>
        <p:spPr>
          <a:xfrm>
            <a:off x="8317890" y="4495407"/>
            <a:ext cx="340081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 dirty="0">
                <a:ea typeface="+mn-lt"/>
                <a:cs typeface="+mn-lt"/>
              </a:rPr>
              <a:t>Any solution to the critical section problem must satisfy three requirements:</a:t>
            </a:r>
          </a:p>
          <a:p>
            <a:endParaRPr lang="en-GB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b="1" dirty="0">
                <a:ea typeface="+mn-lt"/>
                <a:cs typeface="+mn-lt"/>
              </a:rPr>
              <a:t>Mutual Exclusion</a:t>
            </a:r>
          </a:p>
          <a:p>
            <a:pPr marL="342900" indent="-342900">
              <a:buAutoNum type="arabicPeriod"/>
            </a:pPr>
            <a:r>
              <a:rPr lang="en-GB" b="1" dirty="0">
                <a:ea typeface="+mn-lt"/>
                <a:cs typeface="+mn-lt"/>
              </a:rPr>
              <a:t>Progress</a:t>
            </a:r>
          </a:p>
          <a:p>
            <a:pPr marL="342900" indent="-342900">
              <a:buAutoNum type="arabicPeriod"/>
            </a:pPr>
            <a:r>
              <a:rPr lang="en-GB" b="1" dirty="0">
                <a:ea typeface="+mn-lt"/>
                <a:cs typeface="+mn-lt"/>
              </a:rPr>
              <a:t>Bounded Waiting</a:t>
            </a:r>
            <a:endParaRPr lang="en-GB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53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03D2D0-FE66-A143-82D0-96DAEAC3C246}"/>
              </a:ext>
            </a:extLst>
          </p:cNvPr>
          <p:cNvSpPr txBox="1">
            <a:spLocks/>
          </p:cNvSpPr>
          <p:nvPr/>
        </p:nvSpPr>
        <p:spPr>
          <a:xfrm>
            <a:off x="773752" y="1772142"/>
            <a:ext cx="11250077" cy="4818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 </a:t>
            </a:r>
            <a:endParaRPr lang="en-US" sz="2000" u="sng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LPThread attributes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Dwstack size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LpStart Address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Lp parameters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Dw creation flags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u="sng">
                <a:solidFill>
                  <a:schemeClr val="accent1">
                    <a:lumMod val="50000"/>
                  </a:schemeClr>
                </a:solidFill>
                <a:cs typeface="Calibri"/>
              </a:rPr>
              <a:t>Lpthread Id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2400" u="sng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400" u="sng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400" u="sng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400" u="sng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endParaRPr lang="en-US" sz="2400" u="sng">
              <a:solidFill>
                <a:srgbClr val="203864"/>
              </a:solidFill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1F7A00-045E-394F-BABB-AD918AA380A1}"/>
              </a:ext>
            </a:extLst>
          </p:cNvPr>
          <p:cNvSpPr txBox="1"/>
          <p:nvPr/>
        </p:nvSpPr>
        <p:spPr>
          <a:xfrm>
            <a:off x="319414" y="267222"/>
            <a:ext cx="11532293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                                          Syntax:</a:t>
            </a:r>
            <a:endParaRPr lang="en-GB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24917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0306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FAD5A0A-9DA2-42AC-B101-09307F20CB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5427000" y="965201"/>
            <a:ext cx="4691075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C078491C-BB3A-410E-B931-C5283FAB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27" y="0"/>
            <a:ext cx="6220778" cy="3993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E2DC7-08CB-4A69-B9CF-B72F6B67B8B9}"/>
              </a:ext>
            </a:extLst>
          </p:cNvPr>
          <p:cNvSpPr txBox="1"/>
          <p:nvPr/>
        </p:nvSpPr>
        <p:spPr>
          <a:xfrm>
            <a:off x="0" y="5288340"/>
            <a:ext cx="6154125" cy="156966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aytona Light" panose="020B0304030503040204" pitchFamily="34" charset="0"/>
                <a:cs typeface="Calibri"/>
              </a:rPr>
              <a:t>        </a:t>
            </a:r>
          </a:p>
          <a:p>
            <a:r>
              <a:rPr lang="en-US" sz="3200" b="1" dirty="0">
                <a:solidFill>
                  <a:schemeClr val="bg1"/>
                </a:solidFill>
                <a:latin typeface="Daytona Light" panose="020B0304030503040204" pitchFamily="34" charset="0"/>
                <a:cs typeface="Calibri"/>
              </a:rPr>
              <a:t>Threads – Windows 7    </a:t>
            </a:r>
          </a:p>
          <a:p>
            <a:endParaRPr lang="en-US" sz="3200" b="1" dirty="0">
              <a:solidFill>
                <a:schemeClr val="bg1"/>
              </a:solidFill>
              <a:latin typeface="Daytona Light" panose="020B0304030503040204" pitchFamily="34" charset="0"/>
              <a:cs typeface="Calibri"/>
            </a:endParaRPr>
          </a:p>
        </p:txBody>
      </p:sp>
      <p:pic>
        <p:nvPicPr>
          <p:cNvPr id="6" name="Picture 2" descr="Microsoft Windows 7 Logo | Logos Rates">
            <a:extLst>
              <a:ext uri="{FF2B5EF4-FFF2-40B4-BE49-F238E27FC236}">
                <a16:creationId xmlns:a16="http://schemas.microsoft.com/office/drawing/2014/main" id="{2520F393-E003-458B-AF24-10A344D6B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30" y="5514011"/>
            <a:ext cx="1129191" cy="11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0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3FBEDFC-EFC0-4E03-9CDF-D5E06F43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56" y="941355"/>
            <a:ext cx="1452422" cy="260159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0CF1-236F-41C7-9880-268558E5286B}"/>
              </a:ext>
            </a:extLst>
          </p:cNvPr>
          <p:cNvSpPr txBox="1"/>
          <p:nvPr/>
        </p:nvSpPr>
        <p:spPr>
          <a:xfrm>
            <a:off x="702591" y="3404608"/>
            <a:ext cx="3520789" cy="26660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Threads</a:t>
            </a:r>
          </a:p>
        </p:txBody>
      </p:sp>
      <p:grpSp>
        <p:nvGrpSpPr>
          <p:cNvPr id="3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B7E185-7CCD-4C58-A32D-802EDAC37A57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What is a thread?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Thread is known as a lightweight process and also known as the path of execution within a process.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Why to use Threads?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main difference between a thread and process is that thread run in a shared memory space and process runs in a separate memory space.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Communication between threads is easy as threads share a common address space.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The idea behind using Threads is to achieve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parallelism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by dividing a process into multiple threads.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971F2-8422-49D6-9363-463762001071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15BCD-F35C-4DC7-93C2-497A84295C32}"/>
              </a:ext>
            </a:extLst>
          </p:cNvPr>
          <p:cNvSpPr txBox="1"/>
          <p:nvPr/>
        </p:nvSpPr>
        <p:spPr>
          <a:xfrm>
            <a:off x="459059" y="3683620"/>
            <a:ext cx="6952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0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2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5827CD1E-0A61-41EE-B605-587D4D243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52" r="4428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4" name="Group 24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E8F0BF-E6D1-48EB-A6F0-48FC47876617}"/>
              </a:ext>
            </a:extLst>
          </p:cNvPr>
          <p:cNvSpPr txBox="1"/>
          <p:nvPr/>
        </p:nvSpPr>
        <p:spPr>
          <a:xfrm>
            <a:off x="7093338" y="1575937"/>
            <a:ext cx="4391024" cy="26820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How to use Threads in our Program?</a:t>
            </a: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Every operating system we use today provide a special library containing API'S to use and manage threads.</a:t>
            </a: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These Libraries are named 'Thread Libraries'.</a:t>
            </a: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Some Popular Thread Libraries:</a:t>
            </a:r>
            <a:endParaRPr lang="en-US" sz="2000">
              <a:solidFill>
                <a:schemeClr val="bg1">
                  <a:alpha val="80000"/>
                </a:schemeClr>
              </a:solidFill>
              <a:cs typeface="Calibri" panose="020F0502020204030204"/>
            </a:endParaRP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>
                    <a:alpha val="80000"/>
                  </a:schemeClr>
                </a:solidFill>
              </a:rPr>
              <a:t>Posix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 Threads</a:t>
            </a: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Java Threads</a:t>
            </a: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Win32 Threads</a:t>
            </a: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2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15231-99AD-4A2C-8CB6-CBBB5D3D7763}"/>
              </a:ext>
            </a:extLst>
          </p:cNvPr>
          <p:cNvSpPr txBox="1"/>
          <p:nvPr/>
        </p:nvSpPr>
        <p:spPr>
          <a:xfrm>
            <a:off x="1102368" y="1877492"/>
            <a:ext cx="4030132" cy="32153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Windows 7 Threads: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2414F-576F-45F8-AA6F-6EFFDE08E557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Windows –7 uses Win32 Thread library to create and manage threads.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We can use this library by including the following header file in the program.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                 #include &lt;</a:t>
            </a:r>
            <a:r>
              <a:rPr lang="en-US" err="1">
                <a:solidFill>
                  <a:schemeClr val="bg1"/>
                </a:solidFill>
              </a:rPr>
              <a:t>windows.h</a:t>
            </a:r>
            <a:r>
              <a:rPr lang="en-US">
                <a:solidFill>
                  <a:schemeClr val="bg1"/>
                </a:solidFill>
              </a:rPr>
              <a:t>&gt;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  <a:cs typeface="Calibri"/>
              </a:rPr>
              <a:t>Some System calls: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err="1">
                <a:solidFill>
                  <a:schemeClr val="bg1"/>
                </a:solidFill>
                <a:cs typeface="Calibri"/>
              </a:rPr>
              <a:t>CreateThread</a:t>
            </a:r>
            <a:r>
              <a:rPr lang="en-US">
                <a:solidFill>
                  <a:schemeClr val="bg1"/>
                </a:solidFill>
                <a:cs typeface="Calibri"/>
              </a:rPr>
              <a:t>() - To creates a thread.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err="1">
                <a:solidFill>
                  <a:schemeClr val="bg1"/>
                </a:solidFill>
                <a:cs typeface="Calibri"/>
              </a:rPr>
              <a:t>WaitForSingleObject</a:t>
            </a:r>
            <a:r>
              <a:rPr lang="en-US">
                <a:solidFill>
                  <a:schemeClr val="bg1"/>
                </a:solidFill>
                <a:cs typeface="Calibri"/>
              </a:rPr>
              <a:t>() - waits </a:t>
            </a:r>
            <a:r>
              <a:rPr lang="en-US" err="1">
                <a:solidFill>
                  <a:schemeClr val="bg1"/>
                </a:solidFill>
                <a:cs typeface="Calibri"/>
              </a:rPr>
              <a:t>untill</a:t>
            </a:r>
            <a:r>
              <a:rPr lang="en-US">
                <a:solidFill>
                  <a:schemeClr val="bg1"/>
                </a:solidFill>
                <a:cs typeface="Calibri"/>
              </a:rPr>
              <a:t> the specified object is in signaled state.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err="1">
                <a:solidFill>
                  <a:schemeClr val="bg1"/>
                </a:solidFill>
                <a:cs typeface="Calibri"/>
              </a:rPr>
              <a:t>CloseHandle</a:t>
            </a:r>
            <a:r>
              <a:rPr lang="en-US">
                <a:solidFill>
                  <a:schemeClr val="bg1"/>
                </a:solidFill>
                <a:cs typeface="Calibri"/>
              </a:rPr>
              <a:t>()- Closes an open Handle.</a:t>
            </a:r>
          </a:p>
        </p:txBody>
      </p:sp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2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0CD7E3-C01E-41E0-897F-666329E5C096}"/>
              </a:ext>
            </a:extLst>
          </p:cNvPr>
          <p:cNvSpPr txBox="1"/>
          <p:nvPr/>
        </p:nvSpPr>
        <p:spPr>
          <a:xfrm>
            <a:off x="319414" y="267222"/>
            <a:ext cx="11532293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System calls for Threads in windows 7: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77454-041A-485A-A236-35069DD48C93}"/>
              </a:ext>
            </a:extLst>
          </p:cNvPr>
          <p:cNvSpPr txBox="1"/>
          <p:nvPr/>
        </p:nvSpPr>
        <p:spPr>
          <a:xfrm>
            <a:off x="388202" y="14289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Create thread: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8E479A1-743C-43E1-B44C-6DCB9895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1" y="1895085"/>
            <a:ext cx="3910599" cy="1916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08880A-CD20-4DEE-BBC6-66709FFAF9A5}"/>
              </a:ext>
            </a:extLst>
          </p:cNvPr>
          <p:cNvSpPr txBox="1"/>
          <p:nvPr/>
        </p:nvSpPr>
        <p:spPr>
          <a:xfrm>
            <a:off x="6099001" y="143305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WaitForSingleObject</a:t>
            </a:r>
            <a:r>
              <a:rPr lang="en-US">
                <a:cs typeface="Calibri"/>
              </a:rPr>
              <a:t>:</a:t>
            </a: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5472B69E-8171-47C4-9869-34C7365D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13" y="2000446"/>
            <a:ext cx="3189439" cy="20198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91ED28-B9BA-435D-B959-236F75A0405B}"/>
              </a:ext>
            </a:extLst>
          </p:cNvPr>
          <p:cNvSpPr txBox="1"/>
          <p:nvPr/>
        </p:nvSpPr>
        <p:spPr>
          <a:xfrm>
            <a:off x="542925" y="4152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CloseHandle</a:t>
            </a:r>
            <a:r>
              <a:rPr lang="en-US" dirty="0">
                <a:cs typeface="Calibri"/>
              </a:rPr>
              <a:t>:</a:t>
            </a:r>
          </a:p>
        </p:txBody>
      </p:sp>
      <p:pic>
        <p:nvPicPr>
          <p:cNvPr id="4" name="Picture 10" descr="Text&#10;&#10;Description automatically generated">
            <a:extLst>
              <a:ext uri="{FF2B5EF4-FFF2-40B4-BE49-F238E27FC236}">
                <a16:creationId xmlns:a16="http://schemas.microsoft.com/office/drawing/2014/main" id="{A8DE5779-D4FA-42D3-BEE0-6BE339213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4700588"/>
            <a:ext cx="2581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72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816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3EB5E-2C4F-4CBA-A1C9-14A089D4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383" y="1097193"/>
            <a:ext cx="4152954" cy="4445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                 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   </a:t>
            </a:r>
            <a:r>
              <a:rPr lang="en-US" dirty="0">
                <a:solidFill>
                  <a:schemeClr val="bg1"/>
                </a:solidFill>
              </a:rPr>
              <a:t>   </a:t>
            </a:r>
            <a:r>
              <a:rPr lang="en-US" sz="2000" dirty="0">
                <a:solidFill>
                  <a:schemeClr val="bg1"/>
                </a:solidFill>
              </a:rPr>
              <a:t>What is it?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 Collection of worker threads that efficiently execute asynchronous callbacks on behalf of the application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Why use one?</a:t>
            </a:r>
            <a:endParaRPr lang="en-US" sz="2000" dirty="0">
              <a:solidFill>
                <a:schemeClr val="bg1"/>
              </a:solidFill>
              <a:cs typeface="Calibri" panose="020F0502020204030204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Thread management costs from thread creation are minimized.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Runtime failures can be avoided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Better performance &amp; 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114300"/>
            <a:r>
              <a:rPr lang="en-US" sz="1800" dirty="0">
                <a:solidFill>
                  <a:schemeClr val="bg1"/>
                </a:solidFill>
              </a:rPr>
              <a:t> better system stability. 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9" name="Picture 19" descr="Diagram&#10;&#10;Description automatically generated">
            <a:extLst>
              <a:ext uri="{FF2B5EF4-FFF2-40B4-BE49-F238E27FC236}">
                <a16:creationId xmlns:a16="http://schemas.microsoft.com/office/drawing/2014/main" id="{4B9F1C6F-76AF-4870-96C5-F44C77D4E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217" y="2109003"/>
            <a:ext cx="4712504" cy="2490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891E3-FFA2-4DBA-9E69-D66F9E171C98}"/>
              </a:ext>
            </a:extLst>
          </p:cNvPr>
          <p:cNvSpPr txBox="1"/>
          <p:nvPr/>
        </p:nvSpPr>
        <p:spPr>
          <a:xfrm>
            <a:off x="7873041" y="684362"/>
            <a:ext cx="49141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latin typeface="Calibri Light"/>
              </a:rPr>
              <a:t>Thread Pooling</a:t>
            </a:r>
            <a:endParaRPr lang="en-US" sz="4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1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" name="Rectangle 21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00860-6545-403B-8A96-1665C1D9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69" y="333933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Usage scenario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D97DA-F0D3-4A82-9C0E-FEC5DF69E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559" y="2297720"/>
            <a:ext cx="4637814" cy="4298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Server applications,</a:t>
            </a:r>
          </a:p>
          <a:p>
            <a:r>
              <a:rPr lang="en-US" sz="2000" dirty="0"/>
              <a:t>which often launch a thread for every new request</a:t>
            </a:r>
            <a:endParaRPr lang="en-US" sz="2000" dirty="0">
              <a:cs typeface="Calibri"/>
            </a:endParaRPr>
          </a:p>
          <a:p>
            <a:r>
              <a:rPr lang="en-US" sz="2000" i="1" dirty="0"/>
              <a:t>Strategy</a:t>
            </a:r>
            <a:r>
              <a:rPr lang="en-US" sz="2000" dirty="0"/>
              <a:t> </a:t>
            </a:r>
          </a:p>
          <a:p>
            <a:r>
              <a:rPr lang="en-US" sz="2000" dirty="0"/>
              <a:t>--&gt;  Queue service requests for processing by an existing thread pool.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--&gt; A thread from the pool grabs a service request from the queue, processes it, and returns to the queue to get more work.</a:t>
            </a:r>
            <a:endParaRPr lang="en-US" sz="2000" dirty="0">
              <a:cs typeface="Calibri" panose="020F0502020204030204"/>
            </a:endParaRPr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6591123C-745D-4C39-88B4-72913D3E5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11567-96E7-4B7F-A202-4E20C3162DDD}"/>
              </a:ext>
            </a:extLst>
          </p:cNvPr>
          <p:cNvSpPr txBox="1"/>
          <p:nvPr/>
        </p:nvSpPr>
        <p:spPr>
          <a:xfrm>
            <a:off x="640080" y="5759942"/>
            <a:ext cx="10911840" cy="6400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Architecture</a:t>
            </a:r>
            <a:endParaRPr lang="en-US" sz="4800" dirty="0">
              <a:latin typeface="+mj-lt"/>
              <a:ea typeface="+mj-ea"/>
              <a:cs typeface="Calibri Light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477C105C-3952-42C0-BDEE-19B41B1A6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926" r="1" b="18198"/>
          <a:stretch/>
        </p:blipFill>
        <p:spPr>
          <a:xfrm>
            <a:off x="640080" y="640080"/>
            <a:ext cx="10911840" cy="4822418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38EB2F-E49C-4D6A-B139-8EFEE498C76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298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C6145082A0C4994F585D2B1AD544E" ma:contentTypeVersion="13" ma:contentTypeDescription="Create a new document." ma:contentTypeScope="" ma:versionID="e9628a57af3b79d88e6372b4055b88e8">
  <xsd:schema xmlns:xsd="http://www.w3.org/2001/XMLSchema" xmlns:xs="http://www.w3.org/2001/XMLSchema" xmlns:p="http://schemas.microsoft.com/office/2006/metadata/properties" xmlns:ns3="e4817490-37a5-4de9-a5b8-e6c0f9dee814" xmlns:ns4="7d235604-a15d-4c91-9086-4a87cc0780f3" targetNamespace="http://schemas.microsoft.com/office/2006/metadata/properties" ma:root="true" ma:fieldsID="6f10606603fa31a0c3d7c74ded0db57f" ns3:_="" ns4:_="">
    <xsd:import namespace="e4817490-37a5-4de9-a5b8-e6c0f9dee814"/>
    <xsd:import namespace="7d235604-a15d-4c91-9086-4a87cc0780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7490-37a5-4de9-a5b8-e6c0f9dee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35604-a15d-4c91-9086-4a87cc0780f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D0A949-1E6F-448D-BD7A-6256A872F131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73953E-0446-4946-AB58-F31D3098C1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466661-387D-41E0-AAD0-9D783C51495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4817490-37a5-4de9-a5b8-e6c0f9dee814"/>
    <ds:schemaRef ds:uri="7d235604-a15d-4c91-9086-4a87cc0780f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696</Words>
  <Application>Microsoft Office PowerPoint</Application>
  <PresentationFormat>Widescreen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Daytona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Usage scenario</vt:lpstr>
      <vt:lpstr>PowerPoint Presentation</vt:lpstr>
      <vt:lpstr>SYNCHRONIZATION OF THREAD / PROCESS</vt:lpstr>
      <vt:lpstr>PowerPoint Presentation</vt:lpstr>
      <vt:lpstr>PowerPoint Presentation</vt:lpstr>
      <vt:lpstr>PowerPoint Presentation</vt:lpstr>
      <vt:lpstr>Using Critical Section Objects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 K - [CB.EN.U4CSE19038]</dc:creator>
  <cp:lastModifiedBy>RAVELLA ABHINAV</cp:lastModifiedBy>
  <cp:revision>352</cp:revision>
  <dcterms:created xsi:type="dcterms:W3CDTF">2021-03-30T21:55:40Z</dcterms:created>
  <dcterms:modified xsi:type="dcterms:W3CDTF">2021-04-09T10:24:10Z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0x01010015CC6145082A0C4994F585D2B1AD544E</vt:lpwstr>
  </property>
</Properties>
</file>