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sldIdLst>
    <p:sldId id="369" r:id="rId6"/>
    <p:sldId id="370" r:id="rId7"/>
    <p:sldId id="371" r:id="rId8"/>
    <p:sldId id="376" r:id="rId9"/>
    <p:sldId id="372" r:id="rId10"/>
    <p:sldId id="373" r:id="rId11"/>
    <p:sldId id="374" r:id="rId12"/>
    <p:sldId id="375" r:id="rId13"/>
    <p:sldId id="377" r:id="rId14"/>
    <p:sldId id="378" r:id="rId15"/>
    <p:sldId id="3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ilothamai" initials="P" lastIdx="1" clrIdx="0">
    <p:extLst>
      <p:ext uri="{19B8F6BF-5375-455C-9EA6-DF929625EA0E}">
        <p15:presenceInfo xmlns:p15="http://schemas.microsoft.com/office/powerpoint/2012/main" userId="Prathilotham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7DD"/>
    <a:srgbClr val="EC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FB4D7-0936-4400-86AE-7F78B75DEDA6}" v="12" dt="2021-01-04T06:16:01.411"/>
    <p1510:client id="{2F3D42BA-820A-4EE8-B9B9-94F3A53A0EC9}" v="15" dt="2021-01-04T06:20:39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87661" autoAdjust="0"/>
  </p:normalViewPr>
  <p:slideViewPr>
    <p:cSldViewPr snapToGrid="0">
      <p:cViewPr varScale="1">
        <p:scale>
          <a:sx n="63" d="100"/>
          <a:sy n="63" d="100"/>
        </p:scale>
        <p:origin x="10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hunmuga Velayutham C (CSE)" userId="S::cs_velayutham@cb.amrita.edu::673ae0ab-adfa-41c6-bcc1-180203ca2c43" providerId="AD" clId="Web-{2F3D42BA-820A-4EE8-B9B9-94F3A53A0EC9}"/>
    <pc:docChg chg="modSld">
      <pc:chgData name="Dr. Shunmuga Velayutham C (CSE)" userId="S::cs_velayutham@cb.amrita.edu::673ae0ab-adfa-41c6-bcc1-180203ca2c43" providerId="AD" clId="Web-{2F3D42BA-820A-4EE8-B9B9-94F3A53A0EC9}" dt="2021-01-04T06:20:39.437" v="14" actId="20577"/>
      <pc:docMkLst>
        <pc:docMk/>
      </pc:docMkLst>
      <pc:sldChg chg="modSp">
        <pc:chgData name="Dr. Shunmuga Velayutham C (CSE)" userId="S::cs_velayutham@cb.amrita.edu::673ae0ab-adfa-41c6-bcc1-180203ca2c43" providerId="AD" clId="Web-{2F3D42BA-820A-4EE8-B9B9-94F3A53A0EC9}" dt="2021-01-04T06:20:39.437" v="14" actId="20577"/>
        <pc:sldMkLst>
          <pc:docMk/>
          <pc:sldMk cId="0" sldId="369"/>
        </pc:sldMkLst>
        <pc:spChg chg="mod">
          <ac:chgData name="Dr. Shunmuga Velayutham C (CSE)" userId="S::cs_velayutham@cb.amrita.edu::673ae0ab-adfa-41c6-bcc1-180203ca2c43" providerId="AD" clId="Web-{2F3D42BA-820A-4EE8-B9B9-94F3A53A0EC9}" dt="2021-01-04T06:20:39.437" v="14" actId="20577"/>
          <ac:spMkLst>
            <pc:docMk/>
            <pc:sldMk cId="0" sldId="369"/>
            <ac:spMk id="5" creationId="{00000000-0000-0000-0000-000000000000}"/>
          </ac:spMkLst>
        </pc:spChg>
      </pc:sldChg>
    </pc:docChg>
  </pc:docChgLst>
  <pc:docChgLst>
    <pc:chgData name="Dr. Shunmuga Velayutham C (CSE)" userId="S::cs_velayutham@cb.amrita.edu::673ae0ab-adfa-41c6-bcc1-180203ca2c43" providerId="AD" clId="Web-{0E0FB4D7-0936-4400-86AE-7F78B75DEDA6}"/>
    <pc:docChg chg="modSld">
      <pc:chgData name="Dr. Shunmuga Velayutham C (CSE)" userId="S::cs_velayutham@cb.amrita.edu::673ae0ab-adfa-41c6-bcc1-180203ca2c43" providerId="AD" clId="Web-{0E0FB4D7-0936-4400-86AE-7F78B75DEDA6}" dt="2021-01-04T06:16:00.426" v="10" actId="20577"/>
      <pc:docMkLst>
        <pc:docMk/>
      </pc:docMkLst>
      <pc:sldChg chg="modSp">
        <pc:chgData name="Dr. Shunmuga Velayutham C (CSE)" userId="S::cs_velayutham@cb.amrita.edu::673ae0ab-adfa-41c6-bcc1-180203ca2c43" providerId="AD" clId="Web-{0E0FB4D7-0936-4400-86AE-7F78B75DEDA6}" dt="2021-01-04T06:15:58.708" v="8" actId="20577"/>
        <pc:sldMkLst>
          <pc:docMk/>
          <pc:sldMk cId="0" sldId="369"/>
        </pc:sldMkLst>
        <pc:spChg chg="mod">
          <ac:chgData name="Dr. Shunmuga Velayutham C (CSE)" userId="S::cs_velayutham@cb.amrita.edu::673ae0ab-adfa-41c6-bcc1-180203ca2c43" providerId="AD" clId="Web-{0E0FB4D7-0936-4400-86AE-7F78B75DEDA6}" dt="2021-01-04T06:15:58.708" v="8" actId="20577"/>
          <ac:spMkLst>
            <pc:docMk/>
            <pc:sldMk cId="0" sldId="369"/>
            <ac:spMk id="20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0038-A62A-4E09-AF95-06632A99ADCF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09B83-15DE-4C9F-829C-397F10149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2CA-0C1A-4036-AA94-8D2BD871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61BA-9C8A-4B0D-9BFD-729EA5E1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84B9F-3F79-4972-85E5-C4FFA4E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ADD-CC01-458A-A10C-1669B7229E70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0DB1-0DC1-40E9-A127-EAE2EDD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3D8E-2A5D-4CB1-AC84-1614942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B178-EAC0-4251-871B-24784A25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F028E-31D8-4CDA-9C50-F9585B44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D512-DE08-4B50-9667-A1C0DEDF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CEA-BB3B-4C9B-B394-DDF404745A52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6B5B-6F08-4E7D-BE19-5AAF32FA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0ED6-A1C1-4885-B28E-89E92FF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AC85-3435-4DA8-BE8F-ED157D9B2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47D1C-E27F-45AB-B8C6-ACCE5019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BF39-F075-48FE-971A-1EDC64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F995-2E00-4406-B724-54F4F4A6BD4F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F190-00DA-4AAD-BDDE-E4EBFBFD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40CB-C2F6-493C-A496-182F360D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8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555E-A313-4F10-AE7B-BC4F11C6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DBBAA-E634-457A-A16A-5B1F2AC07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056E-9441-452C-A97B-17DA9AA2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EBB6-562B-4CE6-BE6B-BB5FFA84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7EF7-F12D-4381-B012-43470C6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4820-48CC-423C-824E-E19CBA4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A513-533D-46A2-B467-1B52BD11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3234-6051-4D48-9144-A68647F6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694C-6B0B-4E8D-97B9-FF34E10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279-DC80-4427-BCBF-FA9DE861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AD6D-B607-459A-92D3-7EB20425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CA67-1C63-4375-8807-260F7F3A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E0FE-441C-42B3-BA99-488DE5A4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65AE-5C89-4FA9-8981-0BF4231F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6B46-F109-4F6E-8B82-89DD59D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F73D-0460-4303-9DE2-4125CA7A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EF84-FAFF-4F56-8DB4-DDAB03071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6985-83AB-4D08-8917-F0C97A06E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7405-FFFC-45C5-A8C7-E89FCC2C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A6CA7-5925-4C45-8A72-1AEDDB0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C254-E92C-4332-91D2-9C75EF20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E26E-0906-4E87-A4D8-DF750BC4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B630A-DAE2-42AA-8B26-B6841B21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B100-22D8-41F9-A61C-373910890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9C40D-4F3E-4DD9-B921-4657933E6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43691-4D1B-4725-9B1C-CCA3C048D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BDDB4-1ECF-4005-A705-2316BA3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61C0-C205-4B29-9F21-083BF4D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8AEC-B4D5-4E5D-90C8-C9358F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D42-855E-4D21-8FE2-780272D9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D8F5E-4895-4D92-B0BD-567F8F25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EDBD-9274-4A9D-81C8-EDDE7756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72E37-C3F7-49ED-8D83-B6FDE44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382BC-CE4A-445B-92A2-0A24165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77ED3-5A96-40DF-8E6F-370FF248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4A90-99EE-4168-A95D-4DD304BD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8382-ADD9-493D-ACAD-87CBE835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CA7B-0B0E-417E-9343-4A874896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2CCC1-0B6F-4F5B-BD3C-9324535C6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FD759-F823-40D9-8471-7EE5E4C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D27FA-DD01-4AC4-BF25-98E9807D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F10E-0C73-471B-974D-BF573358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71E7-37A3-406D-960E-6A08BD99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9D-AC24-4519-98ED-134859FF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C504-67A6-4420-BC12-0646C58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73C-9366-404D-AB91-E4C99FB90550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7F6C-7036-4A2B-BDAE-02413EC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E209-8088-467A-A248-38DA3E46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1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3B7-8057-45D1-B01D-11415C14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7B185-665F-4AAF-9644-18D922DE9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55549-6E54-4624-A637-8A8A89E9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502E-9B9D-4D50-8D87-B41A1000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4026-5DB0-45BE-AC30-605465A3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DD6C0-E81A-4087-93BA-C7400303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5551-1F95-410A-AC21-41B4E1FE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29237-C358-419A-91E0-26718E9E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5F34-242B-4D05-A7E8-B5CB92F4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D574-32EE-4AAF-BE54-FFE7A605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1A65-D8CF-461B-9B87-F3252D7B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FDAA0-9592-4D1E-B4DD-63A5D602B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B3684-B993-473A-B426-D78870C4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3925-8405-4AAB-B7D7-D54B0222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AD0DE-CDD6-418E-AE30-53C2D99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ED8C-6AF7-466B-B3AB-3E3A354A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B740-8A97-4E7F-AB69-6938B677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E59A6-C093-4B74-BA79-7993020E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C6B3-000E-4606-80FD-51358F84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2182-CFAA-40B7-AE3D-0F079ECCBADC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20CE-5D3F-4971-B6D7-2884F00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6A87-37F7-486A-96F4-D0370C0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3BD5-4CDA-44CC-9A96-95FE1184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593D-D551-4170-94C2-A3E98EB7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6196-F53D-45D1-B7F5-2CAD5265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5377-2964-4DF5-8663-259F7ADE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B40F-1F57-4999-A614-4C0EC22BB933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8009A-0854-4363-A29F-2007724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0AD5-ADB1-49EC-9FA2-E6E4A335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A6B2-BC78-429E-8E56-7167778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17496-71D3-43D8-90DA-15DF08121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F762C-B1E2-44B1-8D8A-F8083903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76B1-30BF-44A2-B532-27895BDF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F957E-CA6D-45F9-A9D1-2405EA91A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9B7AD-3D9A-4F55-B461-48F69EF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E69-8AA7-469D-99F3-C0AEC12F2C4A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DE4FF-E688-4375-B5B6-9873B82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045DC-7C40-45BA-80F1-F4F5D5A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0B25-7060-4D2D-AF45-72DE5F89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F31AD-AE9A-42B9-9856-4F47E38D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47D-FCA9-4C54-A10F-C5550F133FD4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02813-5DFA-4072-B102-97EEBDB0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F4191-60DB-427A-B996-29231043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33F51-64F8-45C0-BD2D-33CC5681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C27C-55EB-4626-8E54-114101EBE3AA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608D6-D0EA-4696-AD2A-FD436235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A11A-E7D8-4F05-85AE-99AACF67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257-BBED-4E78-811F-F80E400A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7819-D764-4A52-9941-5F69E3A1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B22EF-CD6C-46F6-B7AA-4195AE59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C5EA1-4EB7-4920-A4D7-BAF0E0EB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1A-8A3A-495E-8D60-010FDA47D5A9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657D9-A06F-4C8F-BD50-6A7B90BB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5F25-BBC1-40EA-AE15-74DCF8B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C2B-C962-4457-BB84-14CD8A7E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5EC25-7CFB-4332-BAD4-90D286B21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A91D7-D783-4A80-8B48-71356444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20BA-A134-47C1-9F13-5FB7661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2215-B725-452C-8B29-B1D46FC24F8C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C8E1-629F-4A72-A287-3BF2EB26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FB3D2-1624-41E1-A390-CA71587C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6E275-9306-4FD5-84EE-5F87D4A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A096-D905-464D-97E7-30A95E36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99D5-023C-4A22-B87B-C73AFF8CD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2D97-B389-4981-9440-82D917476A35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B174-DDE6-4589-8069-46187D10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8EDF-9449-4595-A4F4-86078D0D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B8DE2-D450-404D-A362-01181938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B2D70-663C-485F-87E9-572EA990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20CA-692C-4E86-9B4F-A431F5FE9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9CC9-390D-40C4-A8CA-8EAF030D7F81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9991-79A3-4A81-8CAB-70C0A1C0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B6EB-3799-4EF1-B507-FD0F0729A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Fqa5RFZ29E" TargetMode="External"/><Relationship Id="rId7" Type="http://schemas.openxmlformats.org/officeDocument/2006/relationships/hyperlink" Target="http://ivanzuzak.info/noam/webapps/fsm2regex/" TargetMode="External"/><Relationship Id="rId2" Type="http://schemas.openxmlformats.org/officeDocument/2006/relationships/hyperlink" Target="https://youtu.be/jLLAtxPNaC0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yberzhg.github.io/toolbox/nfa2dfa" TargetMode="External"/><Relationship Id="rId5" Type="http://schemas.openxmlformats.org/officeDocument/2006/relationships/hyperlink" Target="https://youtu.be/JyF0oyarz4U" TargetMode="External"/><Relationship Id="rId4" Type="http://schemas.openxmlformats.org/officeDocument/2006/relationships/hyperlink" Target="https://youtu.be/ayssrKvqJ4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oursePlan_15CSE303-TOC_2020-21(ODD)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6530"/>
            <a:ext cx="12192000" cy="1219199"/>
          </a:xfrm>
          <a:solidFill>
            <a:srgbClr val="F587DD"/>
          </a:solidFill>
        </p:spPr>
        <p:txBody>
          <a:bodyPr anchor="ctr"/>
          <a:lstStyle/>
          <a:p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/>
              </a:rPr>
              <a:t>19CSE214-Theory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C46D7-74D1-4B60-BBAD-7922F9D9D2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368830"/>
            <a:ext cx="12191999" cy="14891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000" b="1" cap="all" dirty="0">
                <a:solidFill>
                  <a:srgbClr val="0070C0"/>
                </a:solidFill>
                <a:latin typeface="Bookman Old Style"/>
              </a:rPr>
              <a:t>CREDITS TO </a:t>
            </a:r>
            <a:r>
              <a:rPr lang="en-US" sz="2000" b="1" cap="all" dirty="0" err="1">
                <a:solidFill>
                  <a:srgbClr val="0070C0"/>
                </a:solidFill>
                <a:latin typeface="Bookman Old Style"/>
              </a:rPr>
              <a:t>Ms.Prathilothamai</a:t>
            </a:r>
            <a:r>
              <a:rPr lang="en-US" sz="2000" b="1" cap="all" dirty="0">
                <a:solidFill>
                  <a:srgbClr val="0070C0"/>
                </a:solidFill>
                <a:latin typeface="Bookman Old Style"/>
              </a:rPr>
              <a:t> </a:t>
            </a:r>
            <a:endParaRPr lang="en-US" sz="2000" b="1" cap="all" dirty="0">
              <a:solidFill>
                <a:srgbClr val="0070C0"/>
              </a:solidFill>
              <a:latin typeface="Bookman Old Style" pitchFamily="18" charset="0"/>
            </a:endParaRPr>
          </a:p>
          <a:p>
            <a:pPr eaLnBrk="1" hangingPunct="1"/>
            <a:endParaRPr lang="en-US" sz="2000" b="1" i="1" cap="all" dirty="0">
              <a:solidFill>
                <a:schemeClr val="tx1">
                  <a:lumMod val="95000"/>
                  <a:lumOff val="5000"/>
                </a:schemeClr>
              </a:solidFill>
              <a:latin typeface="Bookman Old Style"/>
            </a:endParaRPr>
          </a:p>
          <a:p>
            <a:pPr eaLnBrk="1" hangingPunct="1"/>
            <a:r>
              <a:rPr lang="en-IN" sz="2000" b="1" i="1" cap="all" dirty="0">
                <a:latin typeface="Bookman Old Style" pitchFamily="18" charset="0"/>
              </a:rPr>
              <a:t>Department of Computer Science and Engineering, </a:t>
            </a:r>
          </a:p>
          <a:p>
            <a:pPr eaLnBrk="1" hangingPunct="1"/>
            <a:r>
              <a:rPr lang="en-IN" sz="2000" b="1" i="1" cap="all" dirty="0">
                <a:latin typeface="Bookman Old Style"/>
              </a:rPr>
              <a:t>Amrita School of Engineering, Amrita Vishwa Vidyapeetham, Coimbatore.</a:t>
            </a:r>
            <a:endParaRPr lang="en-US" sz="2000" b="1" cap="all" dirty="0">
              <a:latin typeface="Bookman Old Sty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6708" y="1515286"/>
            <a:ext cx="5329646" cy="7694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Course Overview</a:t>
            </a:r>
          </a:p>
        </p:txBody>
      </p:sp>
      <p:pic>
        <p:nvPicPr>
          <p:cNvPr id="8" name="Picture 7" descr="deterministic-finite-state-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9144" y="2455817"/>
            <a:ext cx="5749834" cy="27170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91" y="1097280"/>
            <a:ext cx="5181600" cy="46355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Linear Bounded Automata (LBA)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implementation of genetic programming.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constructing syntactic parse trees for semantic analysis of the compiler.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6133012" y="1071154"/>
            <a:ext cx="5545182" cy="46616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Turing Machine (TM)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solving any recursively enumerable problem.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understanding complexity theory.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D9B2-E348-4446-A03C-1E4C1D51976A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M.Prathilothamai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045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91" y="1097280"/>
            <a:ext cx="5181600" cy="463554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Interesting Applications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Finite State Machines – Traffic Light Simulation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https://youtu.be/jLLAtxPNaC0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Finite State Machines in Embedded Programming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https://youtu.be/0Fqa5RFZ29E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Finite State Machines in games: AI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https://youtu.be/ayssrKvqJ4g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AI of Half-Life: Finite State Machines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https://youtu.be/JyF0oyarz4U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6133012" y="1071154"/>
            <a:ext cx="5545182" cy="466167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Tools</a:t>
            </a:r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r>
              <a:rPr lang="en-US" dirty="0"/>
              <a:t>Regex to NFA to DFA</a:t>
            </a:r>
          </a:p>
          <a:p>
            <a:pPr lvl="1"/>
            <a:r>
              <a:rPr lang="en-US" dirty="0">
                <a:hlinkClick r:id="rId6"/>
              </a:rPr>
              <a:t>https://cyberzhg.github.io/toolbox/nfa2dfa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Regex to NFA</a:t>
            </a:r>
          </a:p>
          <a:p>
            <a:pPr lvl="1"/>
            <a:r>
              <a:rPr lang="en-US" dirty="0">
                <a:hlinkClick r:id="rId7"/>
              </a:rPr>
              <a:t>http://ivanzuzak.info/noam/webapps/fsm2regex/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D9B2-E348-4446-A03C-1E4C1D51976A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M.Prathilothamai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Interesting Applications &amp; Tools</a:t>
            </a:r>
          </a:p>
        </p:txBody>
      </p:sp>
    </p:spTree>
    <p:extLst>
      <p:ext uri="{BB962C8B-B14F-4D97-AF65-F5344CB8AC3E}">
        <p14:creationId xmlns:p14="http://schemas.microsoft.com/office/powerpoint/2010/main" val="227355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endParaRPr lang="en-US" sz="3600" b="1" i="1" cap="all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822959"/>
            <a:ext cx="11576595" cy="5503501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Objectives</a:t>
            </a:r>
          </a:p>
          <a:p>
            <a:pPr lvl="1" algn="just"/>
            <a:r>
              <a:rPr lang="en-IN" dirty="0"/>
              <a:t>Introduce concepts in automata theory and theory of computation</a:t>
            </a:r>
          </a:p>
          <a:p>
            <a:pPr lvl="1" algn="just"/>
            <a:r>
              <a:rPr lang="en-IN" dirty="0"/>
              <a:t>Identify different formal language classes and their relationships</a:t>
            </a:r>
          </a:p>
          <a:p>
            <a:pPr lvl="1" algn="just"/>
            <a:r>
              <a:rPr lang="en-IN" dirty="0"/>
              <a:t>Design grammars and recognizers for different formal languages</a:t>
            </a:r>
          </a:p>
          <a:p>
            <a:pPr lvl="1" algn="just"/>
            <a:r>
              <a:rPr lang="en-IN" dirty="0"/>
              <a:t>Design automata and recognizers for different formal languages</a:t>
            </a:r>
          </a:p>
          <a:p>
            <a:pPr lvl="1" algn="just"/>
            <a:r>
              <a:rPr lang="en-IN" dirty="0"/>
              <a:t>Understand the concept of undecidability</a:t>
            </a:r>
          </a:p>
          <a:p>
            <a:pPr>
              <a:buNone/>
            </a:pPr>
            <a:r>
              <a:rPr lang="en-US" b="1" dirty="0"/>
              <a:t>Outcomes</a:t>
            </a:r>
          </a:p>
          <a:p>
            <a:pPr algn="just">
              <a:buNone/>
            </a:pPr>
            <a:endParaRPr lang="en-US" sz="2800" b="1" dirty="0"/>
          </a:p>
          <a:p>
            <a:pPr lvl="1" algn="just">
              <a:buNone/>
            </a:pPr>
            <a:endParaRPr lang="en-IN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Objectives &amp; Outcomes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DCE0FC-CD1C-4EEC-B93E-E1DEAD590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314163"/>
              </p:ext>
            </p:extLst>
          </p:nvPr>
        </p:nvGraphicFramePr>
        <p:xfrm>
          <a:off x="195942" y="3666094"/>
          <a:ext cx="11691257" cy="2821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132">
                  <a:extLst>
                    <a:ext uri="{9D8B030D-6E8A-4147-A177-3AD203B41FA5}">
                      <a16:colId xmlns:a16="http://schemas.microsoft.com/office/drawing/2014/main" val="1117725584"/>
                    </a:ext>
                  </a:extLst>
                </a:gridCol>
                <a:gridCol w="5021623">
                  <a:extLst>
                    <a:ext uri="{9D8B030D-6E8A-4147-A177-3AD203B41FA5}">
                      <a16:colId xmlns:a16="http://schemas.microsoft.com/office/drawing/2014/main" val="194562238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454170064"/>
                    </a:ext>
                  </a:extLst>
                </a:gridCol>
                <a:gridCol w="2116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4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Course Outcome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Bloom’s Taxonomy Level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Plan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586318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15CSE303.CO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develop of various Finite state machines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file"/>
                        </a:rPr>
                        <a:t>Course Plan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2185235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15CSE303.CO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 pushdown automata model for a given language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983373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15CSE303.CO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and design the various types of Turing machine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887501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15CSE303.CO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the properties of different languages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790108"/>
                  </a:ext>
                </a:extLst>
              </a:tr>
              <a:tr h="3473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15CSE303.CO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the concepts of undecidability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0356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953587"/>
            <a:ext cx="11691257" cy="5281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dirty="0"/>
              <a:t>Linz P. An introduction to formal languages and automata. Sixth edition, Jones and Bartlett Publishers; 2016</a:t>
            </a:r>
            <a:r>
              <a:rPr lang="en-IN" sz="2200" dirty="0"/>
              <a:t>(</a:t>
            </a:r>
            <a:r>
              <a:rPr lang="en-IN" sz="2200" b="1" dirty="0"/>
              <a:t>Text Book</a:t>
            </a:r>
            <a:r>
              <a:rPr lang="en-IN" sz="2200" dirty="0"/>
              <a:t>)</a:t>
            </a:r>
          </a:p>
          <a:p>
            <a:pPr lvl="0" algn="just"/>
            <a:r>
              <a:rPr lang="en-US" sz="2200" dirty="0"/>
              <a:t>Hopcroft JE, Motwani R, Ullman JD. Introduction to Automata Theory, Languages and Computation. Third Edition, Pearson; 2006. </a:t>
            </a:r>
          </a:p>
          <a:p>
            <a:pPr lvl="0" algn="just"/>
            <a:r>
              <a:rPr lang="en-US" sz="2200" dirty="0"/>
              <a:t>Sipser M. Introduction to the Theory of Computation. Third Edition Cengage Publishers; 2005.</a:t>
            </a:r>
          </a:p>
          <a:p>
            <a:pPr lvl="0" algn="just"/>
            <a:r>
              <a:rPr lang="en-US" sz="2200" dirty="0"/>
              <a:t> Martin JC. Introduction to Languages and the Theory of Computation. Fourth Edition McGraw-Hill; 2010. 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 / Reference Books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EE366-978A-4581-A4A9-13B07E94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87" y="4113701"/>
            <a:ext cx="2144240" cy="274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6FA31-AD52-4445-9635-CB43E9183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81" y="4113702"/>
            <a:ext cx="2144241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485C5-3332-4347-B9A5-5DCB5C5CC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383" y="4083664"/>
            <a:ext cx="2167884" cy="275418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9DCDE9-EAF4-4910-9342-77E1CF46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52" y="4113701"/>
            <a:ext cx="2167884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3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endParaRPr lang="en-US" sz="3600" b="1" i="1" cap="all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862148"/>
            <a:ext cx="11576595" cy="55035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Pre-Requisites</a:t>
            </a:r>
          </a:p>
          <a:p>
            <a:pPr lvl="1" algn="just">
              <a:lnSpc>
                <a:spcPct val="150000"/>
              </a:lnSpc>
            </a:pPr>
            <a:r>
              <a:rPr lang="en-IN" sz="2600" dirty="0"/>
              <a:t>Data Structure and Algorithms</a:t>
            </a:r>
          </a:p>
          <a:p>
            <a:pPr lvl="1" algn="just">
              <a:lnSpc>
                <a:spcPct val="150000"/>
              </a:lnSpc>
            </a:pPr>
            <a:r>
              <a:rPr lang="en-IN" sz="2600" dirty="0"/>
              <a:t>Discrete Mathematics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Course Organization 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en-US" altLang="en-US" sz="2600" dirty="0"/>
              <a:t>Generally, the course will contain  three parts:</a:t>
            </a: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en-US" sz="2600" b="1" dirty="0"/>
              <a:t>Part I) </a:t>
            </a:r>
            <a:r>
              <a:rPr lang="en-US" altLang="en-US" sz="2600" dirty="0"/>
              <a:t>Finite Automata and Regular languages (21 Hours)</a:t>
            </a: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en-US" sz="2600" b="1" dirty="0"/>
              <a:t>Part II) </a:t>
            </a:r>
            <a:r>
              <a:rPr lang="en-US" altLang="en-US" sz="2600" dirty="0"/>
              <a:t>Pushdown automata and Context-free languages (15 Hours)</a:t>
            </a: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en-US" sz="2600" b="1" dirty="0"/>
              <a:t>Part III) </a:t>
            </a:r>
            <a:r>
              <a:rPr lang="en-US" altLang="en-US" sz="2600" dirty="0"/>
              <a:t>Context-sensitive languages &amp; Turing machines &amp; decidability.  (9 Hours)</a:t>
            </a:r>
          </a:p>
          <a:p>
            <a:pPr>
              <a:buNone/>
            </a:pPr>
            <a:endParaRPr lang="en-US" b="1" dirty="0"/>
          </a:p>
          <a:p>
            <a:pPr algn="just">
              <a:buNone/>
            </a:pPr>
            <a:endParaRPr lang="en-US" sz="2800" b="1" dirty="0"/>
          </a:p>
          <a:p>
            <a:pPr lvl="1" algn="just">
              <a:buNone/>
            </a:pPr>
            <a:endParaRPr lang="en-IN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Pre-Requisites  &amp; Organization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12231"/>
              </p:ext>
            </p:extLst>
          </p:nvPr>
        </p:nvGraphicFramePr>
        <p:xfrm>
          <a:off x="428625" y="903788"/>
          <a:ext cx="11412304" cy="590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4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 of the  Assessment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Nos.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Marks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Weightage</a:t>
                      </a:r>
                      <a:r>
                        <a:rPr lang="en-US" baseline="0" dirty="0"/>
                        <a:t> %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 Study (Group)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Teams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Tutorial &amp; Quizzes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&amp;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99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Periodical I-online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Periodical I-Viva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065364322"/>
                  </a:ext>
                </a:extLst>
              </a:tr>
              <a:tr h="617978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Periodical II-online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AUMS</a:t>
                      </a:r>
                    </a:p>
                    <a:p>
                      <a:pPr algn="l"/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Periodical II-viva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608199841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EndSem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-online quiz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Viva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>
                          <a:effectLst/>
                        </a:rPr>
                        <a:t>Teams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413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064">
                <a:tc gridSpan="4"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064">
                <a:tc gridSpan="6"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Assessment Details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747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01864"/>
              </p:ext>
            </p:extLst>
          </p:nvPr>
        </p:nvGraphicFramePr>
        <p:xfrm>
          <a:off x="406401" y="1045027"/>
          <a:ext cx="11441610" cy="524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S.No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 of the  Faculty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Mail</a:t>
                      </a:r>
                      <a:r>
                        <a:rPr lang="en-US" sz="2400" baseline="0" dirty="0"/>
                        <a:t> Id</a:t>
                      </a:r>
                      <a:endParaRPr lang="en-US" sz="2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Ms. </a:t>
                      </a:r>
                      <a:r>
                        <a:rPr lang="en-US" sz="2400" dirty="0" err="1"/>
                        <a:t>P.Malathi</a:t>
                      </a:r>
                      <a:endParaRPr lang="en-US" sz="24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P_malathy@cb.amrita.edu</a:t>
                      </a:r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8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l"/>
                      <a:r>
                        <a:rPr lang="en-US" sz="2400" dirty="0" err="1"/>
                        <a:t>Ms.M.Prathilothamai</a:t>
                      </a:r>
                      <a:endParaRPr lang="en-US" sz="24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m_prathilothamai@cb.amrita.edu</a:t>
                      </a:r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8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/>
                        <a:t>Ms.G.R.Ramya</a:t>
                      </a:r>
                      <a:endParaRPr lang="en-US" sz="2400" baseline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gr_ramya@cb.amrita.edu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Dr. T </a:t>
                      </a:r>
                      <a:r>
                        <a:rPr lang="en-US" sz="2400" dirty="0" err="1"/>
                        <a:t>Gireesh</a:t>
                      </a:r>
                      <a:r>
                        <a:rPr lang="en-US" sz="2400" dirty="0"/>
                        <a:t> Kumar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t_gireeshkumar@cb.amrita.edu</a:t>
                      </a:r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Dr. C </a:t>
                      </a:r>
                      <a:r>
                        <a:rPr lang="en-US" sz="2400" dirty="0" err="1"/>
                        <a:t>Shunmuga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Velayutham</a:t>
                      </a:r>
                      <a:endParaRPr lang="en-US" sz="24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cs_velayutham@cb.amrita.edu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89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21920" marR="12192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Ms.T.Bagyammal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121920" marR="12192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21920" marR="12192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t_bagyammal@cb.amrita.edu</a:t>
                      </a:r>
                    </a:p>
                    <a:p>
                      <a:pPr algn="r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0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Mentor</a:t>
                      </a:r>
                      <a:r>
                        <a:rPr lang="en-US" sz="2400" b="1" dirty="0">
                          <a:latin typeface="Calibri" pitchFamily="34" charset="0"/>
                          <a:cs typeface="Calibri" pitchFamily="34" charset="0"/>
                        </a:rPr>
                        <a:t>: Ms. M. </a:t>
                      </a:r>
                      <a:r>
                        <a:rPr lang="en-US" sz="2400" b="1" dirty="0" err="1">
                          <a:latin typeface="Calibri" pitchFamily="34" charset="0"/>
                          <a:cs typeface="Calibri" pitchFamily="34" charset="0"/>
                        </a:rPr>
                        <a:t>Prathilothamai</a:t>
                      </a:r>
                      <a:endParaRPr 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Faculty Team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136469"/>
            <a:ext cx="11482251" cy="504049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To understand the nature of efficient </a:t>
            </a:r>
            <a:r>
              <a:rPr lang="en-IN" b="1" dirty="0"/>
              <a:t>computation</a:t>
            </a:r>
            <a:r>
              <a:rPr lang="en-IN" dirty="0"/>
              <a:t>. 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In theoretical </a:t>
            </a:r>
            <a:r>
              <a:rPr lang="en-IN" b="1" dirty="0"/>
              <a:t>Computer Science</a:t>
            </a:r>
            <a:r>
              <a:rPr lang="en-IN" dirty="0"/>
              <a:t> and </a:t>
            </a:r>
            <a:r>
              <a:rPr lang="en-IN" b="1" dirty="0"/>
              <a:t>Mathematics</a:t>
            </a:r>
            <a:r>
              <a:rPr lang="en-IN" dirty="0"/>
              <a:t>, the </a:t>
            </a:r>
            <a:r>
              <a:rPr lang="en-IN" b="1" dirty="0"/>
              <a:t>TOC</a:t>
            </a:r>
            <a:r>
              <a:rPr lang="en-IN" dirty="0"/>
              <a:t> is the branch that deals with how efficiently problems can be solved on a model of </a:t>
            </a:r>
            <a:r>
              <a:rPr lang="en-IN" b="1" dirty="0"/>
              <a:t>computation</a:t>
            </a:r>
            <a:r>
              <a:rPr lang="en-IN" dirty="0"/>
              <a:t>, using an algorithm.</a:t>
            </a:r>
          </a:p>
          <a:p>
            <a:r>
              <a:rPr lang="en-US" dirty="0"/>
              <a:t>To understand and  design a Compiler in better manner.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Student will be able to answer all questions of important exams like GATE, ISRO, DRDO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D9B2-E348-4446-A03C-1E4C1D51976A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Theory of Computation (TOC) is Important?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045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136469"/>
            <a:ext cx="11482251" cy="504049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D9B2-E348-4446-A03C-1E4C1D51976A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F8F300-A67C-43DD-8BEA-57067A6D6315}"/>
              </a:ext>
            </a:extLst>
          </p:cNvPr>
          <p:cNvSpPr txBox="1">
            <a:spLocks/>
          </p:cNvSpPr>
          <p:nvPr/>
        </p:nvSpPr>
        <p:spPr>
          <a:xfrm>
            <a:off x="365761" y="966651"/>
            <a:ext cx="11634650" cy="5362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 Design and Verification </a:t>
            </a:r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Finite Automata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/>
              <a:t>Natural Language Processing </a:t>
            </a:r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Linguistics (Modelling by grammar)</a:t>
            </a:r>
          </a:p>
          <a:p>
            <a:pPr marL="228600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b="1" dirty="0"/>
              <a:t>Game Development</a:t>
            </a:r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Finite Automata as strategy models in decision making  </a:t>
            </a:r>
          </a:p>
          <a:p>
            <a:pPr marL="228600" indent="-228600" algn="just">
              <a:lnSpc>
                <a:spcPct val="200000"/>
              </a:lnSpc>
              <a:spcBef>
                <a:spcPts val="1000"/>
              </a:spcBef>
            </a:pPr>
            <a:endParaRPr lang="en-IN" sz="2800" dirty="0"/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28600" marR="0" lvl="0" indent="-2286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45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91" y="1162594"/>
            <a:ext cx="5181600" cy="51206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Finite Automata (FA)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designing of lexical analysis of a compiler.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recognizing the pattern using regular expressions.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designing of the combination and sequential circuits using Mealy and Moore Machines.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Used in text editors.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implementation of spell checkers. </a:t>
            </a:r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6133012" y="1097280"/>
            <a:ext cx="5181600" cy="471392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Push Down Automata (PDA)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designing the parsing phase of a compiler (Syntax Analysis).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implementation of stack applications. </a:t>
            </a:r>
          </a:p>
          <a:p>
            <a:pPr lvl="1" algn="just" fontAlgn="base">
              <a:lnSpc>
                <a:spcPct val="160000"/>
              </a:lnSpc>
            </a:pPr>
            <a:r>
              <a:rPr lang="en-IN" dirty="0"/>
              <a:t> Evaluating the arithmetic expressions. </a:t>
            </a:r>
          </a:p>
          <a:p>
            <a:pPr lvl="1" algn="just" fontAlgn="base">
              <a:lnSpc>
                <a:spcPct val="160000"/>
              </a:lnSpc>
            </a:pPr>
            <a:r>
              <a:rPr lang="en-IN" dirty="0"/>
              <a:t> Solving the Tower of Hanoi Problem. </a:t>
            </a:r>
          </a:p>
          <a:p>
            <a:pPr>
              <a:lnSpc>
                <a:spcPct val="160000"/>
              </a:lnSpc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D9B2-E348-4446-A03C-1E4C1D51976A}" type="datetime1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M.Prathilothamai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045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10280-56FE-432C-B152-9CAD7FD6D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d355b-d37b-48d4-a02a-2a11a39b1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51C668-65F5-4F61-BB52-919EF634B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73B561-5652-41C1-9BA5-4109E8EB1E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2358</TotalTime>
  <Words>869</Words>
  <Application>Microsoft Office PowerPoint</Application>
  <PresentationFormat>Widescreen</PresentationFormat>
  <Paragraphs>219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19CSE214-Theory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Prathilothamai</dc:creator>
  <cp:lastModifiedBy>Prathilothamai M (CSE)</cp:lastModifiedBy>
  <cp:revision>140</cp:revision>
  <dcterms:created xsi:type="dcterms:W3CDTF">2020-06-17T05:24:33Z</dcterms:created>
  <dcterms:modified xsi:type="dcterms:W3CDTF">2021-01-04T06:20:43Z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