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8E3EE-5647-4E60-96A4-F09795DB16A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F9F9F-E46A-46ED-8FAF-5495C4E5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4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6609-F3A2-42CB-8F0B-7694DDF2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183DD-3225-4C59-981F-786136185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90DB-4AA9-4F17-B30E-EF8682A4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2620-92B6-4A78-95D5-18BB7C3257C9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69E1-C9FF-4519-87E1-155A59B7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EE4A-64B5-4459-99B3-2ADAF73F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5458-5166-4E67-8166-73C678F5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9CF1-8D12-48E1-9C0F-1B72861FD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3C22-8CA1-4BE8-BD67-B6059B0A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E09C-2316-426F-B4ED-5021994839F0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4A94-F54A-495D-B9C8-04720809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B2D79-97A7-4EFB-ADF9-9D1BF331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BAA4E-CA22-45D1-BBCB-716D3E9DF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96B61-C451-4CC8-87B0-DE177DBFD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35EB-F33B-4067-8BEB-C88B3558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EA01-F78D-4D34-9E9F-149B352207A2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6D64-1069-4A5E-9199-F109449D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E863-A8B9-4148-B2AE-7982E508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7B2E-9BF3-4F8B-9E4A-137AF907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828F-27B5-455D-B339-314A4B55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022D-F7FE-4117-8698-3CF988D4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080-477F-499E-8E34-6A1F03A1474B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BBA3-8157-43ED-9AAA-F7447145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B50D-330F-4CFA-B688-4AA8C563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5529-639D-4C47-AECC-1D65BD8D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B81D-3888-4829-96CD-CF4C2C318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DD2E-56D2-434F-8296-0E178676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360D-F35D-451E-8287-43F72B91F056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8914-D266-45D7-BEE4-ABF7B526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F269-4F62-4977-A51B-D3CF0E5B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0E40-5E20-4FAB-9998-1654EFF9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DD43-1FCF-4FCC-96A8-9EEA92CB1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B4AA1-AB9C-4C1D-85D0-FD789119D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3692B-E528-46B9-9D58-94A0D0E2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3BF-754B-47AD-ACCE-C131AD16390C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4DB47-D6E2-4575-BD8E-99A536D4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BC35E-32AF-46D8-87E9-EC8AFB4F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4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21B4-5587-43E2-856A-586416DB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FAC2-4D3B-451F-9E1B-CDEA5787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17D2D-5F15-46BA-9D77-4D585CFB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BACB-EF04-447D-A3B0-0C1A6D47E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15C21-0156-4D09-8E26-9A4A004A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0697A-0C71-4176-B0FA-0DE02BC4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41F-41B1-4B5C-9BB1-071623777E62}" type="datetime1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38E90-07DE-4AA7-9FC3-1B76AB46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65F3A-85D9-406A-AFBC-DDA82A70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DC3D-88D8-4DAA-9776-8F78818F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7FC08-0876-4051-BC18-24E149D4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9E8B-5C39-4CED-BC58-BC4E848C83BB}" type="datetime1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51D4A-747C-4AAF-B314-138EBD8F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CA618-F228-4F5D-8016-5F0CDBDE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59D04-07F2-4467-85D4-4AFA04EF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837C-A05C-4992-9B4F-186D6AA50BEC}" type="datetime1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140E7-A591-4F5F-B5E7-5EB890C0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92916-C6EF-4EFF-A4D9-6CA86E1A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848C-48CD-4C50-B8B8-82DB6D8F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7376-C332-4006-9CB9-2BE0A1F7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736A7-EC0E-4434-98B4-00A304992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F5AA3-4FB7-4069-9D58-DC35920B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3400-9AE9-47A0-BAB6-01608CD60860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479E-429C-482C-A26B-8B21BF55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11027-702F-4AE8-92AF-AD38D2B8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1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F223-E126-4D3C-B602-723EDD47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43E7F-6D57-4F98-8320-3EFE81737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5DCA8-626B-4D08-A66F-548DBD41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A8E3-07F6-4BF0-8B2B-BC404AFE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72AE-472E-4668-B521-0606A6B1D0FC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BF357-C975-4CEA-9E83-D228C804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8FCE8-AA6E-46A7-AF30-818A38F8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1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3E118-4E86-45D8-B896-A4DBAE29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459B8-EB2E-450E-A030-5CB73B8E2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4B06-60F7-4633-BD08-E825B4E77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F46C-A93C-40B2-9F91-2EAD5311AB07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5C406-0954-4154-B376-88FE0615E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6B10-8062-4A70-9A61-CDCA7F3A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332C-824B-4994-8744-ED27DD70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B5C2A6-D409-473F-9929-D8AC0E8D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9873"/>
            <a:ext cx="9144000" cy="180418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Grammar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0351-8F91-4DC2-9C96-05C40B5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ED19-1BD5-4B3B-B721-0D5BB2AE9A7B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4FB57-E434-44FE-BFC2-E6FA4233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F2D-119D-496D-A35C-3812F869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6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8D54-46F3-40AF-8B5D-9704D36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Another equivalent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1637-F9D9-4EBB-8284-9D30E35F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mic Sans MS" panose="030F0702030302020204" pitchFamily="66" charset="0"/>
              </a:rPr>
              <a:t>Grammar G2-</a:t>
            </a:r>
          </a:p>
          <a:p>
            <a:pPr fontAlgn="base"/>
            <a:r>
              <a:rPr lang="en-US" sz="2400" dirty="0">
                <a:latin typeface="Comic Sans MS" panose="030F0702030302020204" pitchFamily="66" charset="0"/>
              </a:rPr>
              <a:t>Consider a grammar G = (V , T , P , S) where-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V = { S, A }                                             // Set of Non-Terminal symbols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T = { a , b , ∈}                                     // Set of Terminal symbols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P = {S → </a:t>
            </a:r>
            <a:r>
              <a:rPr lang="en-US" sz="2400" dirty="0" err="1">
                <a:latin typeface="Comic Sans MS" panose="030F0702030302020204" pitchFamily="66" charset="0"/>
              </a:rPr>
              <a:t>aAb</a:t>
            </a:r>
            <a:r>
              <a:rPr lang="en-US" sz="2400" dirty="0">
                <a:latin typeface="Comic Sans MS" panose="030F0702030302020204" pitchFamily="66" charset="0"/>
              </a:rPr>
              <a:t> / ∈,A → </a:t>
            </a:r>
            <a:r>
              <a:rPr lang="en-US" sz="2400" dirty="0" err="1">
                <a:latin typeface="Comic Sans MS" panose="030F0702030302020204" pitchFamily="66" charset="0"/>
              </a:rPr>
              <a:t>aAb</a:t>
            </a:r>
            <a:r>
              <a:rPr lang="en-US" sz="2400" dirty="0">
                <a:latin typeface="Comic Sans MS" panose="030F0702030302020204" pitchFamily="66" charset="0"/>
              </a:rPr>
              <a:t> / ∈}	    // Set of Production rules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S = { S }                                       // Start symbol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2F70-2A47-432D-8CF5-83762EF2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062-3E52-40DB-97A6-9384B4CF0DAC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0AEC-62E0-4037-9052-E6B86A90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3BC5-07E0-4E69-BB1F-3BC0016F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52D3-910A-41F1-A2F8-AF40F668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2320-E365-4F5B-9EB7-B41B545D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verbal description of the language generated by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Find the grammar for the following Languages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60D3-C803-468F-8143-960BB1D7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080-477F-499E-8E34-6A1F03A1474B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7269F-EAFA-4EB3-8A1E-8A1916C4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560E-12AA-4DB0-92E3-FAEE24A2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91AFC-B543-4AE9-964A-3A3A0104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83" y="2492782"/>
            <a:ext cx="2136977" cy="498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AA599-85EC-4063-B79B-85D750990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93" y="3818611"/>
            <a:ext cx="4626452" cy="21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0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1CEA-82B6-486D-95DF-FCA83278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971E5A-AAF4-42D3-B8E8-868748532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3284"/>
            <a:ext cx="8027707" cy="34786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162-8C71-4B5D-88EA-D6E41D0E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080-477F-499E-8E34-6A1F03A1474B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E5D2-C552-46A1-80A6-97919C5E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D37B-7D73-4AD6-B742-99CD1D9E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F10C-56F1-4082-BBC6-C9C8F1FF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omic Sans MS" panose="030F0702030302020204" pitchFamily="66" charset="0"/>
              </a:rPr>
              <a:t>Formal Definition</a:t>
            </a:r>
            <a:br>
              <a:rPr lang="en-US" b="1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051A-A5F1-4459-AC83-80A348CA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 Grammar is a 4-tuple representation </a:t>
            </a:r>
            <a:r>
              <a:rPr lang="en-US" b="1" dirty="0">
                <a:latin typeface="Comic Sans MS" panose="030F0702030302020204" pitchFamily="66" charset="0"/>
              </a:rPr>
              <a:t>G = (V , T , P , S)</a:t>
            </a:r>
          </a:p>
          <a:p>
            <a:pPr marL="457200" lvl="1" indent="0">
              <a:buNone/>
            </a:pPr>
            <a:endParaRPr lang="en-US" b="1" dirty="0">
              <a:latin typeface="Comic Sans MS" panose="030F0702030302020204" pitchFamily="66" charset="0"/>
            </a:endParaRPr>
          </a:p>
          <a:p>
            <a:pPr lvl="1" fontAlgn="base"/>
            <a:r>
              <a:rPr lang="en-US" dirty="0">
                <a:latin typeface="Comic Sans MS" panose="030F0702030302020204" pitchFamily="66" charset="0"/>
              </a:rPr>
              <a:t>V = Finite non-empty set of non-terminal symbols</a:t>
            </a:r>
          </a:p>
          <a:p>
            <a:pPr lvl="1" fontAlgn="base"/>
            <a:r>
              <a:rPr lang="en-US" dirty="0">
                <a:latin typeface="Comic Sans MS" panose="030F0702030302020204" pitchFamily="66" charset="0"/>
              </a:rPr>
              <a:t>T = Finite set of terminal symbols</a:t>
            </a:r>
          </a:p>
          <a:p>
            <a:pPr lvl="1" fontAlgn="base"/>
            <a:r>
              <a:rPr lang="en-US" dirty="0">
                <a:latin typeface="Comic Sans MS" panose="030F0702030302020204" pitchFamily="66" charset="0"/>
              </a:rPr>
              <a:t>P = Finite non-empty set of production rules</a:t>
            </a:r>
          </a:p>
          <a:p>
            <a:pPr lvl="1" fontAlgn="base"/>
            <a:r>
              <a:rPr lang="en-US" dirty="0">
                <a:latin typeface="Comic Sans MS" panose="030F0702030302020204" pitchFamily="66" charset="0"/>
              </a:rPr>
              <a:t>S = Start symbol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98BE-8A5F-4E13-A451-A532A956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FDEF-79DB-440B-AFC6-A5ACF1747B9D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CF16-621A-4815-A2C6-000030A7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FA53-1ADF-4465-9B94-28C3DDDF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BA1D-D76D-40C7-BC55-E999815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omic Sans MS" panose="030F0702030302020204" pitchFamily="66" charset="0"/>
              </a:rPr>
              <a:t>Grammar Constituents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D03921-843E-4308-800E-A03A4389F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48" y="869553"/>
            <a:ext cx="4881503" cy="164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81E2E3-B52D-4C4F-92B2-B01FF7FB78DC}"/>
              </a:ext>
            </a:extLst>
          </p:cNvPr>
          <p:cNvSpPr/>
          <p:nvPr/>
        </p:nvSpPr>
        <p:spPr>
          <a:xfrm>
            <a:off x="726680" y="2764572"/>
            <a:ext cx="98430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i="0" u="sng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1. Terminal Symbols-</a:t>
            </a:r>
            <a:endParaRPr lang="en-US" sz="2000" b="1" i="0" dirty="0">
              <a:solidFill>
                <a:srgbClr val="303030"/>
              </a:solidFill>
              <a:effectLst/>
              <a:latin typeface="Comic Sans MS" panose="030F0702030302020204" pitchFamily="66" charset="0"/>
            </a:endParaRPr>
          </a:p>
          <a:p>
            <a:pPr fontAlgn="base"/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Terminal symbols are those which are the constituents of the sentence generated using a grammar.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Terminal symbols are denoted by using small case letters such as a, b, c </a:t>
            </a:r>
            <a:r>
              <a:rPr lang="en-US" sz="2000" b="0" i="0" dirty="0" err="1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etc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 except </a:t>
            </a:r>
            <a:r>
              <a:rPr lang="en-US" sz="2000" b="0" i="0" dirty="0" err="1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u,v,w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fontAlgn="base"/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 </a:t>
            </a:r>
          </a:p>
          <a:p>
            <a:pPr fontAlgn="base"/>
            <a:r>
              <a:rPr lang="en-US" sz="2000" b="1" i="0" u="sng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2. Non-Terminal Symbols-</a:t>
            </a:r>
            <a:endParaRPr lang="en-US" sz="2000" b="1" i="0" dirty="0">
              <a:solidFill>
                <a:srgbClr val="303030"/>
              </a:solidFill>
              <a:effectLst/>
              <a:latin typeface="Comic Sans MS" panose="030F0702030302020204" pitchFamily="66" charset="0"/>
            </a:endParaRPr>
          </a:p>
          <a:p>
            <a:pPr fontAlgn="base"/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Non-Terminal symbols are those which take part in the generation of the sentence but are not part of it.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Non-Terminal symbols are also called as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auxiliary symbols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 or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variables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Non-Terminal symbols are denoted by using capital letters such as A, B, C etc.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8D7C-5851-418D-91B7-2A621E66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91E-8126-4293-AC6B-BDB41F83B040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36A80-E5CF-45AB-A1EC-FA11F454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B1A6A-6826-43BC-AD96-D4048366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604E-F8F3-439C-B4FB-F692BEF0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Example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938E-9689-4991-A380-54D7AD937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1169233"/>
            <a:ext cx="10897849" cy="50435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G ({s},{a, b},S,P) Where P is given by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aSb</a:t>
            </a:r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Sλ</a:t>
            </a:r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Find language of the given grammar.</a:t>
            </a:r>
          </a:p>
          <a:p>
            <a:pPr marL="0" indent="0">
              <a:buNone/>
            </a:pPr>
            <a:r>
              <a:rPr lang="en-US" u="sng" dirty="0">
                <a:latin typeface="Comic Sans MS" panose="030F0702030302020204" pitchFamily="66" charset="0"/>
                <a:sym typeface="Wingdings" panose="05000000000000000000" pitchFamily="2" charset="2"/>
              </a:rPr>
              <a:t>Derivation1: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S=&gt;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</a:t>
            </a:r>
            <a:r>
              <a:rPr lang="en-US" u="sng" dirty="0" err="1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b</a:t>
            </a:r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  =&gt;ab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E51D-10CF-4444-AA3F-81447CF9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080-477F-499E-8E34-6A1F03A1474B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3DBD-18F6-43BB-8033-8C700D67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871D9-AF46-4349-8818-F3112D48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593A5-9962-4781-85ED-181DC1F980D5}"/>
              </a:ext>
            </a:extLst>
          </p:cNvPr>
          <p:cNvSpPr txBox="1"/>
          <p:nvPr/>
        </p:nvSpPr>
        <p:spPr>
          <a:xfrm>
            <a:off x="4207670" y="3907534"/>
            <a:ext cx="2343149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u="sng" dirty="0">
                <a:latin typeface="Comic Sans MS" panose="030F0702030302020204" pitchFamily="66" charset="0"/>
              </a:rPr>
              <a:t>Derivation2: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S=&gt;</a:t>
            </a:r>
            <a:r>
              <a:rPr lang="en-US" sz="2800" dirty="0" err="1">
                <a:latin typeface="Comic Sans MS" panose="030F0702030302020204" pitchFamily="66" charset="0"/>
              </a:rPr>
              <a:t>a</a:t>
            </a:r>
            <a:r>
              <a:rPr lang="en-US" sz="2800" u="sng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</a:t>
            </a:r>
            <a:r>
              <a:rPr lang="en-US" sz="2800" dirty="0" err="1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  =&gt;</a:t>
            </a:r>
            <a:r>
              <a:rPr lang="en-US" sz="2800" dirty="0" err="1">
                <a:latin typeface="Comic Sans MS" panose="030F0702030302020204" pitchFamily="66" charset="0"/>
              </a:rPr>
              <a:t>aa</a:t>
            </a:r>
            <a:r>
              <a:rPr lang="en-US" sz="2800" u="sng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</a:t>
            </a:r>
            <a:r>
              <a:rPr lang="en-US" sz="2800" dirty="0" err="1">
                <a:latin typeface="Comic Sans MS" panose="030F0702030302020204" pitchFamily="66" charset="0"/>
              </a:rPr>
              <a:t>bb</a:t>
            </a: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  =&gt;</a:t>
            </a:r>
            <a:r>
              <a:rPr lang="en-US" sz="2800" dirty="0" err="1">
                <a:latin typeface="Comic Sans MS" panose="030F0702030302020204" pitchFamily="66" charset="0"/>
              </a:rPr>
              <a:t>aabb</a:t>
            </a:r>
            <a:endParaRPr lang="en-US" sz="2800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6C9AF-B13D-4DB3-8009-7C711F98CF52}"/>
              </a:ext>
            </a:extLst>
          </p:cNvPr>
          <p:cNvSpPr txBox="1"/>
          <p:nvPr/>
        </p:nvSpPr>
        <p:spPr>
          <a:xfrm>
            <a:off x="7577140" y="3786184"/>
            <a:ext cx="276701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u="sng" dirty="0">
                <a:latin typeface="Comic Sans MS" panose="030F0702030302020204" pitchFamily="66" charset="0"/>
              </a:rPr>
              <a:t>Derivation3: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S=&gt;</a:t>
            </a:r>
            <a:r>
              <a:rPr lang="en-US" sz="2800" dirty="0" err="1">
                <a:latin typeface="Comic Sans MS" panose="030F0702030302020204" pitchFamily="66" charset="0"/>
              </a:rPr>
              <a:t>a</a:t>
            </a:r>
            <a:r>
              <a:rPr lang="en-US" sz="2800" u="sng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</a:t>
            </a:r>
            <a:r>
              <a:rPr lang="en-US" sz="2800" dirty="0" err="1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 =&gt;</a:t>
            </a:r>
            <a:r>
              <a:rPr lang="en-US" sz="2800" dirty="0" err="1">
                <a:latin typeface="Comic Sans MS" panose="030F0702030302020204" pitchFamily="66" charset="0"/>
              </a:rPr>
              <a:t>aa</a:t>
            </a:r>
            <a:r>
              <a:rPr lang="en-US" sz="2800" u="sng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</a:t>
            </a:r>
            <a:r>
              <a:rPr lang="en-US" sz="2800" dirty="0" err="1">
                <a:latin typeface="Comic Sans MS" panose="030F0702030302020204" pitchFamily="66" charset="0"/>
              </a:rPr>
              <a:t>bb</a:t>
            </a: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=&gt;</a:t>
            </a:r>
            <a:r>
              <a:rPr lang="en-US" sz="2800" dirty="0" err="1">
                <a:latin typeface="Comic Sans MS" panose="030F0702030302020204" pitchFamily="66" charset="0"/>
              </a:rPr>
              <a:t>aaa</a:t>
            </a:r>
            <a:r>
              <a:rPr lang="en-US" sz="2800" u="sng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</a:t>
            </a:r>
            <a:r>
              <a:rPr lang="en-US" sz="2800" dirty="0" err="1">
                <a:latin typeface="Comic Sans MS" panose="030F0702030302020204" pitchFamily="66" charset="0"/>
              </a:rPr>
              <a:t>bbb</a:t>
            </a: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=&gt;</a:t>
            </a:r>
            <a:r>
              <a:rPr lang="en-US" sz="2800" dirty="0" err="1">
                <a:latin typeface="Comic Sans MS" panose="030F0702030302020204" pitchFamily="66" charset="0"/>
              </a:rPr>
              <a:t>aaabbb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B7F4B-2AFD-4339-8CEB-361A5A28127A}"/>
              </a:ext>
            </a:extLst>
          </p:cNvPr>
          <p:cNvSpPr txBox="1"/>
          <p:nvPr/>
        </p:nvSpPr>
        <p:spPr>
          <a:xfrm rot="10800000" flipV="1">
            <a:off x="604603" y="5427157"/>
            <a:ext cx="3112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L={a</a:t>
            </a:r>
            <a:r>
              <a:rPr lang="en-US" sz="2800" baseline="30000" dirty="0">
                <a:latin typeface="Comic Sans MS" panose="030F0702030302020204" pitchFamily="66" charset="0"/>
              </a:rPr>
              <a:t>n</a:t>
            </a:r>
            <a:r>
              <a:rPr lang="en-US" sz="2800" dirty="0">
                <a:latin typeface="Comic Sans MS" panose="030F0702030302020204" pitchFamily="66" charset="0"/>
              </a:rPr>
              <a:t>b</a:t>
            </a:r>
            <a:r>
              <a:rPr lang="en-US" sz="2800" baseline="30000" dirty="0">
                <a:latin typeface="Comic Sans MS" panose="030F0702030302020204" pitchFamily="66" charset="0"/>
              </a:rPr>
              <a:t>n</a:t>
            </a:r>
            <a:r>
              <a:rPr lang="en-US" sz="2800" dirty="0">
                <a:latin typeface="Comic Sans MS" panose="030F0702030302020204" pitchFamily="66" charset="0"/>
              </a:rPr>
              <a:t>|n&gt;=0}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A09FB-2AF9-4CDA-8ABD-0397BCA3B0B5}"/>
              </a:ext>
            </a:extLst>
          </p:cNvPr>
          <p:cNvSpPr txBox="1"/>
          <p:nvPr/>
        </p:nvSpPr>
        <p:spPr>
          <a:xfrm>
            <a:off x="7749914" y="1169233"/>
            <a:ext cx="305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Minimal String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S=&gt;</a:t>
            </a:r>
            <a:r>
              <a:rPr lang="en-US" sz="2800" dirty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3904-F0C7-4318-B0DB-C4754111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23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omic Sans MS" panose="030F0702030302020204" pitchFamily="66" charset="0"/>
              </a:rPr>
              <a:t>Examples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D13F-0443-4CA2-8D18-8396DD0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9" y="1376364"/>
            <a:ext cx="11192239" cy="4665662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Comic Sans MS" panose="030F0702030302020204" pitchFamily="66" charset="0"/>
              </a:rPr>
              <a:t>Consider a grammar G = (V , T , P , S) where-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V = { S }                                 // Set of Non-Terminal symbols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T = { a , b }                            // Set of Terminal symbols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P = { S → </a:t>
            </a:r>
            <a:r>
              <a:rPr lang="en-US" dirty="0" err="1">
                <a:latin typeface="Comic Sans MS" panose="030F0702030302020204" pitchFamily="66" charset="0"/>
              </a:rPr>
              <a:t>aSbS</a:t>
            </a:r>
            <a:r>
              <a:rPr lang="en-US" dirty="0">
                <a:latin typeface="Comic Sans MS" panose="030F0702030302020204" pitchFamily="66" charset="0"/>
              </a:rPr>
              <a:t> , S → </a:t>
            </a:r>
            <a:r>
              <a:rPr lang="en-US" dirty="0" err="1">
                <a:latin typeface="Comic Sans MS" panose="030F0702030302020204" pitchFamily="66" charset="0"/>
              </a:rPr>
              <a:t>bSaS</a:t>
            </a:r>
            <a:r>
              <a:rPr lang="en-US" dirty="0">
                <a:latin typeface="Comic Sans MS" panose="030F0702030302020204" pitchFamily="66" charset="0"/>
              </a:rPr>
              <a:t> , S → ∈ }   // Set of production rules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S = { S }                                                   // Start symbol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 </a:t>
            </a:r>
          </a:p>
          <a:p>
            <a:r>
              <a:rPr lang="en-US" dirty="0">
                <a:latin typeface="Comic Sans MS" panose="030F0702030302020204" pitchFamily="66" charset="0"/>
              </a:rPr>
              <a:t>What are all the strings generated by the given grammar?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9296-1CC4-4834-BB48-85444E21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77-0676-4AC3-AE22-52B6442FC0D8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D3BD-A0CB-4731-B0B8-F4E3F354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DBDC-6AD8-4817-95CC-9352F48D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3D1-E689-43BE-B3E2-A6B3E5B3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56" y="-362806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Strings generated by the grammar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AC09-C27D-411B-A686-471B0CDB6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Comic Sans MS" panose="030F0702030302020204" pitchFamily="66" charset="0"/>
              </a:rPr>
              <a:t>Derivation1: </a:t>
            </a:r>
            <a:r>
              <a:rPr lang="en-US" dirty="0">
                <a:latin typeface="Comic Sans MS" panose="030F0702030302020204" pitchFamily="66" charset="0"/>
              </a:rPr>
              <a:t>			</a:t>
            </a:r>
            <a:r>
              <a:rPr lang="en-US" u="sng" dirty="0">
                <a:latin typeface="Comic Sans MS" panose="030F0702030302020204" pitchFamily="66" charset="0"/>
              </a:rPr>
              <a:t>Derivation2: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 =&gt; 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</a:t>
            </a:r>
            <a:r>
              <a:rPr lang="en-US" u="sng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bS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				</a:t>
            </a:r>
            <a:r>
              <a:rPr lang="en-US" dirty="0">
                <a:latin typeface="Comic Sans MS" panose="030F0702030302020204" pitchFamily="66" charset="0"/>
              </a:rPr>
              <a:t> S =&gt; 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b</a:t>
            </a:r>
            <a:r>
              <a:rPr lang="en-US" u="sng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aS</a:t>
            </a:r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latin typeface="Comic Sans MS" panose="030F0702030302020204" pitchFamily="66" charset="0"/>
              </a:rPr>
              <a:t>=&gt;</a:t>
            </a:r>
            <a:r>
              <a:rPr lang="en-US" dirty="0" err="1">
                <a:latin typeface="Comic Sans MS" panose="030F0702030302020204" pitchFamily="66" charset="0"/>
              </a:rPr>
              <a:t>ab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				     =&gt;</a:t>
            </a:r>
            <a:r>
              <a:rPr lang="en-US" dirty="0" err="1">
                <a:latin typeface="Comic Sans MS" panose="030F0702030302020204" pitchFamily="66" charset="0"/>
              </a:rPr>
              <a:t>ba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omic Sans MS" panose="030F0702030302020204" pitchFamily="66" charset="0"/>
              </a:rPr>
              <a:t>=&gt;ab				     =&gt;</a:t>
            </a:r>
            <a:r>
              <a:rPr lang="en-US" dirty="0" err="1">
                <a:latin typeface="Comic Sans MS" panose="030F0702030302020204" pitchFamily="66" charset="0"/>
              </a:rPr>
              <a:t>ba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u="sng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u="sng" dirty="0">
                <a:latin typeface="Comic Sans MS" panose="030F0702030302020204" pitchFamily="66" charset="0"/>
              </a:rPr>
              <a:t>Derivation3: </a:t>
            </a:r>
            <a:r>
              <a:rPr lang="en-US" dirty="0">
                <a:latin typeface="Comic Sans MS" panose="030F0702030302020204" pitchFamily="66" charset="0"/>
              </a:rPr>
              <a:t>			</a:t>
            </a:r>
            <a:r>
              <a:rPr lang="en-US" u="sng" dirty="0">
                <a:latin typeface="Comic Sans MS" panose="030F0702030302020204" pitchFamily="66" charset="0"/>
              </a:rPr>
              <a:t>Derivation4: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 =&gt; 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</a:t>
            </a:r>
            <a:r>
              <a:rPr lang="en-US" u="sng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bS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				</a:t>
            </a:r>
            <a:r>
              <a:rPr lang="en-US" dirty="0">
                <a:latin typeface="Comic Sans MS" panose="030F0702030302020204" pitchFamily="66" charset="0"/>
              </a:rPr>
              <a:t> S =&gt; 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b</a:t>
            </a:r>
            <a:r>
              <a:rPr lang="en-US" u="sng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aS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=&gt;</a:t>
            </a:r>
            <a:r>
              <a:rPr lang="en-US" dirty="0" err="1">
                <a:latin typeface="Comic Sans MS" panose="030F0702030302020204" pitchFamily="66" charset="0"/>
              </a:rPr>
              <a:t>ab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</a:rPr>
              <a:t>aSbS</a:t>
            </a:r>
            <a:r>
              <a:rPr lang="en-US" dirty="0">
                <a:latin typeface="Comic Sans MS" panose="030F0702030302020204" pitchFamily="66" charset="0"/>
              </a:rPr>
              <a:t>			               =&gt;</a:t>
            </a:r>
            <a:r>
              <a:rPr lang="en-US" dirty="0" err="1">
                <a:latin typeface="Comic Sans MS" panose="030F0702030302020204" pitchFamily="66" charset="0"/>
              </a:rPr>
              <a:t>ba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</a:rPr>
              <a:t>bSaS</a:t>
            </a:r>
            <a:r>
              <a:rPr lang="en-US" dirty="0">
                <a:latin typeface="Comic Sans MS" panose="030F0702030302020204" pitchFamily="66" charset="0"/>
              </a:rPr>
              <a:t> 	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=&gt;</a:t>
            </a:r>
            <a:r>
              <a:rPr lang="en-US" dirty="0" err="1">
                <a:latin typeface="Comic Sans MS" panose="030F0702030302020204" pitchFamily="66" charset="0"/>
              </a:rPr>
              <a:t>aba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</a:rPr>
              <a:t>bS</a:t>
            </a:r>
            <a:r>
              <a:rPr lang="en-US" dirty="0">
                <a:latin typeface="Comic Sans MS" panose="030F0702030302020204" pitchFamily="66" charset="0"/>
              </a:rPr>
              <a:t>				    =&gt;</a:t>
            </a:r>
            <a:r>
              <a:rPr lang="en-US" dirty="0" err="1">
                <a:latin typeface="Comic Sans MS" panose="030F0702030302020204" pitchFamily="66" charset="0"/>
              </a:rPr>
              <a:t>bab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</a:rPr>
              <a:t>aS</a:t>
            </a:r>
            <a:r>
              <a:rPr lang="en-US" dirty="0">
                <a:latin typeface="Comic Sans MS" panose="030F0702030302020204" pitchFamily="66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=&gt;</a:t>
            </a:r>
            <a:r>
              <a:rPr lang="en-US" dirty="0" err="1">
                <a:latin typeface="Comic Sans MS" panose="030F0702030302020204" pitchFamily="66" charset="0"/>
              </a:rPr>
              <a:t>abab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                                           =&gt;</a:t>
            </a:r>
            <a:r>
              <a:rPr lang="en-US" dirty="0" err="1">
                <a:latin typeface="Comic Sans MS" panose="030F0702030302020204" pitchFamily="66" charset="0"/>
              </a:rPr>
              <a:t>baba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	   	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=&gt;</a:t>
            </a:r>
            <a:r>
              <a:rPr lang="en-US" dirty="0" err="1">
                <a:latin typeface="Comic Sans MS" panose="030F0702030302020204" pitchFamily="66" charset="0"/>
              </a:rPr>
              <a:t>abab</a:t>
            </a:r>
            <a:r>
              <a:rPr lang="en-US" dirty="0">
                <a:latin typeface="Comic Sans MS" panose="030F0702030302020204" pitchFamily="66" charset="0"/>
              </a:rPr>
              <a:t> 				    =&gt;</a:t>
            </a:r>
            <a:r>
              <a:rPr lang="en-US" dirty="0" err="1">
                <a:latin typeface="Comic Sans MS" panose="030F0702030302020204" pitchFamily="66" charset="0"/>
              </a:rPr>
              <a:t>babaa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</a:rPr>
              <a:t>bS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				    =&gt;</a:t>
            </a:r>
            <a:r>
              <a:rPr lang="en-US" dirty="0" err="1">
                <a:latin typeface="Comic Sans MS" panose="030F0702030302020204" pitchFamily="66" charset="0"/>
              </a:rPr>
              <a:t>babaab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endParaRPr lang="en-US" u="sng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                                                 =&gt;</a:t>
            </a:r>
            <a:r>
              <a:rPr lang="en-US" dirty="0" err="1">
                <a:latin typeface="Comic Sans MS" panose="030F0702030302020204" pitchFamily="66" charset="0"/>
              </a:rPr>
              <a:t>babaab</a:t>
            </a:r>
            <a:r>
              <a:rPr lang="en-US" dirty="0">
                <a:latin typeface="Comic Sans MS" panose="030F0702030302020204" pitchFamily="66" charset="0"/>
              </a:rPr>
              <a:t> 	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L={∈,</a:t>
            </a:r>
            <a:r>
              <a:rPr lang="en-US" dirty="0" err="1">
                <a:latin typeface="Comic Sans MS" panose="030F0702030302020204" pitchFamily="66" charset="0"/>
              </a:rPr>
              <a:t>ab,ba,abab,baba,babaab,abaabb</a:t>
            </a:r>
            <a:r>
              <a:rPr lang="en-US" dirty="0">
                <a:latin typeface="Comic Sans MS" panose="030F0702030302020204" pitchFamily="66" charset="0"/>
              </a:rPr>
              <a:t>,….}</a:t>
            </a:r>
          </a:p>
          <a:p>
            <a:pPr fontAlgn="base"/>
            <a:r>
              <a:rPr lang="en-US" dirty="0">
                <a:latin typeface="Comic Sans MS" panose="030F0702030302020204" pitchFamily="66" charset="0"/>
              </a:rPr>
              <a:t>This grammar generates the strings having equal number of a’s and b’s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DF52-8BCB-4562-B7AD-E714A07F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089-2C34-49CD-8B71-BBB55D43C5BC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0B74C-6622-4021-9C2B-88F12D19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E834-4EA1-4E4E-A816-29550F0F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B05F7-D774-429C-BC65-B37A0F3CF746}"/>
              </a:ext>
            </a:extLst>
          </p:cNvPr>
          <p:cNvSpPr txBox="1"/>
          <p:nvPr/>
        </p:nvSpPr>
        <p:spPr>
          <a:xfrm>
            <a:off x="2779889" y="133208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aSbS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0656F-7AD8-40BB-95DD-0710DBA2CC8F}"/>
              </a:ext>
            </a:extLst>
          </p:cNvPr>
          <p:cNvSpPr txBox="1"/>
          <p:nvPr/>
        </p:nvSpPr>
        <p:spPr>
          <a:xfrm>
            <a:off x="2779889" y="17014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49244-72F8-45A0-90E6-2591671B8E95}"/>
              </a:ext>
            </a:extLst>
          </p:cNvPr>
          <p:cNvSpPr txBox="1"/>
          <p:nvPr/>
        </p:nvSpPr>
        <p:spPr>
          <a:xfrm>
            <a:off x="2667000" y="20707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B6CDE-E764-4B70-A6F3-2CCCE472A404}"/>
              </a:ext>
            </a:extLst>
          </p:cNvPr>
          <p:cNvSpPr txBox="1"/>
          <p:nvPr/>
        </p:nvSpPr>
        <p:spPr>
          <a:xfrm>
            <a:off x="7239000" y="134795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aSbS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489A6-22BB-4BA5-84AC-2A76D84246CF}"/>
              </a:ext>
            </a:extLst>
          </p:cNvPr>
          <p:cNvSpPr txBox="1"/>
          <p:nvPr/>
        </p:nvSpPr>
        <p:spPr>
          <a:xfrm>
            <a:off x="7467600" y="17384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C6658-4761-4FBF-BF09-88E95D605EB6}"/>
              </a:ext>
            </a:extLst>
          </p:cNvPr>
          <p:cNvSpPr txBox="1"/>
          <p:nvPr/>
        </p:nvSpPr>
        <p:spPr>
          <a:xfrm>
            <a:off x="7467600" y="21024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C55FD-E835-4A43-984A-612F547BA50F}"/>
              </a:ext>
            </a:extLst>
          </p:cNvPr>
          <p:cNvSpPr txBox="1"/>
          <p:nvPr/>
        </p:nvSpPr>
        <p:spPr>
          <a:xfrm>
            <a:off x="8839199" y="854439"/>
            <a:ext cx="2977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V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{ S}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T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{ a , b}  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P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{ S → </a:t>
            </a:r>
            <a:r>
              <a:rPr lang="en-US" dirty="0" err="1">
                <a:latin typeface="Comic Sans MS" panose="030F0702030302020204" pitchFamily="66" charset="0"/>
              </a:rPr>
              <a:t>aSbS</a:t>
            </a:r>
            <a:r>
              <a:rPr lang="en-US" dirty="0">
                <a:latin typeface="Comic Sans MS" panose="030F0702030302020204" pitchFamily="66" charset="0"/>
              </a:rPr>
              <a:t> , 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S → </a:t>
            </a:r>
            <a:r>
              <a:rPr lang="en-US" dirty="0" err="1">
                <a:latin typeface="Comic Sans MS" panose="030F0702030302020204" pitchFamily="66" charset="0"/>
              </a:rPr>
              <a:t>bSaS</a:t>
            </a:r>
            <a:r>
              <a:rPr lang="en-US" dirty="0">
                <a:latin typeface="Comic Sans MS" panose="030F0702030302020204" pitchFamily="66" charset="0"/>
              </a:rPr>
              <a:t> , S → ∈ }  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S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{ S }     //start symbol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5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E68A-5AA1-4A2D-BE16-767BC881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E8A2-D4D6-4AD8-AA60-29831A0D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25625"/>
            <a:ext cx="1195215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Consider a grammar G = (V , T , P , S) where-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V = { S , A , B }                                              // Set of Non-Terminal symbols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T = { a , b }                                                        // Set of Terminal symbols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P = { S → </a:t>
            </a:r>
            <a:r>
              <a:rPr lang="en-US" sz="2400" dirty="0" err="1">
                <a:latin typeface="Comic Sans MS" panose="030F0702030302020204" pitchFamily="66" charset="0"/>
              </a:rPr>
              <a:t>ABa</a:t>
            </a:r>
            <a:r>
              <a:rPr lang="en-US" sz="2400" dirty="0">
                <a:latin typeface="Comic Sans MS" panose="030F0702030302020204" pitchFamily="66" charset="0"/>
              </a:rPr>
              <a:t> , A → BB , B → ab , AA → b }  // Set of production rules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S = { S }                                                            // Start symbol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Find the language generated by the grammar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5E03-DA7A-4867-9EA5-1A95E9DA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D1F8-EF67-4525-8DBC-641886622BE8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0A92A-29D7-4AB2-BCED-0AC5DAE9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DC9A-D9E5-4C11-8571-C9270B37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001-720D-447E-B040-7BAE6D7A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Grammar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ED3A-A0B8-449C-8F5B-E1384B8F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Construct a grammar for the language L = { a</a:t>
            </a:r>
            <a:r>
              <a:rPr lang="en-US" baseline="30000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b</a:t>
            </a:r>
            <a:r>
              <a:rPr lang="en-US" baseline="30000" dirty="0">
                <a:latin typeface="Comic Sans MS" panose="030F0702030302020204" pitchFamily="66" charset="0"/>
              </a:rPr>
              <a:t>n+1</a:t>
            </a:r>
            <a:r>
              <a:rPr lang="en-US" dirty="0">
                <a:latin typeface="Comic Sans MS" panose="030F0702030302020204" pitchFamily="66" charset="0"/>
              </a:rPr>
              <a:t> , n&gt;=0 }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First construct for a</a:t>
            </a:r>
            <a:r>
              <a:rPr lang="en-US" baseline="30000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b</a:t>
            </a:r>
            <a:r>
              <a:rPr lang="en-US" baseline="30000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 then add 1 b extra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Ab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>
                <a:latin typeface="Comic Sans MS" panose="030F0702030302020204" pitchFamily="66" charset="0"/>
              </a:rPr>
              <a:t> ∈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AaAb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/</a:t>
            </a:r>
            <a:r>
              <a:rPr lang="en-US" dirty="0">
                <a:latin typeface="Comic Sans MS" panose="030F0702030302020204" pitchFamily="66" charset="0"/>
              </a:rPr>
              <a:t>∈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F6ADA-9354-4CA7-9A19-DD6A04F5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080-477F-499E-8E34-6A1F03A1474B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61C5-9A28-47F7-A30F-BE325C6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200B-FC7B-4B30-B62B-C7300619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DA86-149E-415B-89C1-1218C91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Multiple grammars are possible for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F67D-2067-4FAC-8426-4070EA5F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Construct a grammar for the language L = { a</a:t>
            </a:r>
            <a:r>
              <a:rPr lang="en-US" baseline="30000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b</a:t>
            </a:r>
            <a:r>
              <a:rPr lang="en-US" baseline="30000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 , n&gt;=0 }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fontAlgn="base"/>
            <a:r>
              <a:rPr lang="en-US" sz="2600" b="1" u="sng" dirty="0">
                <a:latin typeface="Comic Sans MS" panose="030F0702030302020204" pitchFamily="66" charset="0"/>
              </a:rPr>
              <a:t>Grammar G1-</a:t>
            </a:r>
          </a:p>
          <a:p>
            <a:pPr fontAlgn="base"/>
            <a:r>
              <a:rPr lang="en-US" sz="2600" dirty="0">
                <a:latin typeface="Comic Sans MS" panose="030F0702030302020204" pitchFamily="66" charset="0"/>
              </a:rPr>
              <a:t>Consider a grammar G = (V , T , P , S) where-</a:t>
            </a:r>
          </a:p>
          <a:p>
            <a:pPr marL="0" indent="0" fontAlgn="base">
              <a:buNone/>
            </a:pPr>
            <a:r>
              <a:rPr lang="en-US" sz="2600" dirty="0">
                <a:latin typeface="Comic Sans MS" panose="030F0702030302020204" pitchFamily="66" charset="0"/>
              </a:rPr>
              <a:t>V = { S  }                                       // Set of Non-Terminal symbols</a:t>
            </a:r>
          </a:p>
          <a:p>
            <a:pPr marL="0" indent="0" fontAlgn="base">
              <a:buNone/>
            </a:pPr>
            <a:r>
              <a:rPr lang="en-US" sz="2600" dirty="0">
                <a:latin typeface="Comic Sans MS" panose="030F0702030302020204" pitchFamily="66" charset="0"/>
              </a:rPr>
              <a:t>T = { a , b , ∈}                               // Set of Terminal symbols</a:t>
            </a:r>
          </a:p>
          <a:p>
            <a:pPr marL="0" indent="0" fontAlgn="base">
              <a:buNone/>
            </a:pPr>
            <a:r>
              <a:rPr lang="en-US" sz="2600" dirty="0">
                <a:latin typeface="Comic Sans MS" panose="030F0702030302020204" pitchFamily="66" charset="0"/>
              </a:rPr>
              <a:t>P = {S → </a:t>
            </a:r>
            <a:r>
              <a:rPr lang="en-US" sz="2600" dirty="0" err="1">
                <a:latin typeface="Comic Sans MS" panose="030F0702030302020204" pitchFamily="66" charset="0"/>
              </a:rPr>
              <a:t>aSb</a:t>
            </a:r>
            <a:r>
              <a:rPr lang="en-US" sz="2600" dirty="0">
                <a:latin typeface="Comic Sans MS" panose="030F0702030302020204" pitchFamily="66" charset="0"/>
              </a:rPr>
              <a:t> / ∈}			    // Set of Production rules</a:t>
            </a:r>
          </a:p>
          <a:p>
            <a:pPr marL="0" indent="0" fontAlgn="base">
              <a:buNone/>
            </a:pPr>
            <a:r>
              <a:rPr lang="en-US" sz="2600" dirty="0">
                <a:latin typeface="Comic Sans MS" panose="030F0702030302020204" pitchFamily="66" charset="0"/>
              </a:rPr>
              <a:t>S = { S }                                    // Start symbol</a:t>
            </a:r>
          </a:p>
          <a:p>
            <a:pPr marL="0" indent="0" fontAlgn="base">
              <a:buNone/>
            </a:pPr>
            <a:r>
              <a:rPr lang="en-US" sz="2600" dirty="0">
                <a:latin typeface="Comic Sans MS" panose="030F0702030302020204" pitchFamily="66" charset="0"/>
              </a:rPr>
              <a:t>	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21E8-052B-44BA-AE6F-96AD18AE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C08-677E-4A2F-8EDD-AA9D254157F1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AD24D-107E-4F03-83A1-4143B274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BFB8-0429-41B8-B85C-F69CAC90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3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78921C-50BF-4A10-95AD-F8815373CAF9}"/>
</file>

<file path=customXml/itemProps2.xml><?xml version="1.0" encoding="utf-8"?>
<ds:datastoreItem xmlns:ds="http://schemas.openxmlformats.org/officeDocument/2006/customXml" ds:itemID="{F7E0472A-BA1E-4F05-AB79-05CA08D3CA56}"/>
</file>

<file path=customXml/itemProps3.xml><?xml version="1.0" encoding="utf-8"?>
<ds:datastoreItem xmlns:ds="http://schemas.openxmlformats.org/officeDocument/2006/customXml" ds:itemID="{511E7F66-D62E-424D-AA94-202FEDD795AC}"/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870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PowerPoint Presentation</vt:lpstr>
      <vt:lpstr>Formal Definition </vt:lpstr>
      <vt:lpstr>Grammar Constituents </vt:lpstr>
      <vt:lpstr>Example Grammar</vt:lpstr>
      <vt:lpstr>Examples </vt:lpstr>
      <vt:lpstr>Strings generated by the grammar </vt:lpstr>
      <vt:lpstr>Example</vt:lpstr>
      <vt:lpstr>Grammar Construction</vt:lpstr>
      <vt:lpstr>Multiple grammars are possible for a language</vt:lpstr>
      <vt:lpstr>Another equivalent grammar</vt:lpstr>
      <vt:lpstr>Practice Problems</vt:lpstr>
      <vt:lpstr>Cont….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Prathilothamai</dc:creator>
  <cp:lastModifiedBy>Prathilothamai M (CSE)</cp:lastModifiedBy>
  <cp:revision>21</cp:revision>
  <dcterms:created xsi:type="dcterms:W3CDTF">2020-06-20T18:45:55Z</dcterms:created>
  <dcterms:modified xsi:type="dcterms:W3CDTF">2020-07-28T12:20:10Z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0x0101001A78108A978DEE4CAFB9359F827644D6</vt:lpwstr>
  </property>
</Properties>
</file>