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3"/>
  </p:sldMasterIdLst>
  <p:notesMasterIdLst>
    <p:notesMasterId r:id="rId17"/>
  </p:notesMasterIdLst>
  <p:sldIdLst>
    <p:sldId id="315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5" r:id="rId13"/>
    <p:sldId id="404" r:id="rId14"/>
    <p:sldId id="402" r:id="rId15"/>
    <p:sldId id="4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292929"/>
    <a:srgbClr val="FF3300"/>
    <a:srgbClr val="003300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 autoAdjust="0"/>
  </p:normalViewPr>
  <p:slideViewPr>
    <p:cSldViewPr>
      <p:cViewPr varScale="1">
        <p:scale>
          <a:sx n="70" d="100"/>
          <a:sy n="70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E9490B8-5B56-401C-8662-97C04A33DC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24DAEE1-F166-4EB0-9BCA-859B037363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7B4BA755-22CD-4F3B-BA90-18F50BD67B1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034C739-D698-4780-BA45-203FC9F3EC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665978-03B5-4E85-9849-8E1BB8E40F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F5DB314-C973-410C-845E-0B1CA1D88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D5E6422-E23E-4863-BF3D-71BA7435CA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DD726-4533-4A98-9C79-F3A7AADE259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8CA770E2-B8B5-4EDD-BFCF-F83A92A05B81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F52E6-FD04-4822-A7DE-2763A5C2B92C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C0BFB-F427-450A-B2A4-B02CB37F262F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D939C-615A-4C73-897F-D7BEB5ACD7EF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A0C2A627-7AE7-40BD-8C76-3D7CF207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CD143173-6CE0-4111-91A5-376D20B3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8EF4CC24-EE9C-4ADF-B383-5614D156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1859-C5F1-4FF7-95DA-539AACDCB9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0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967E562-62FB-443F-8006-86B0E514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28FD879-1A7C-4179-ADA1-74FD5FF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B0E553D-5697-420C-910B-A6CCF365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7D33A-830A-4818-B885-260D322F17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00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E380EB4-0C5A-4CC5-8F28-BD264033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DF99952-8291-48D2-82D5-40A5B63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040CB42-B9BC-4096-BA53-7F75A5C9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8345B-F4EF-4DE9-8F6D-712896E64B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4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5AFC013-B676-4C92-9E41-F959C40E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100C3B-833B-4180-878C-AEC6B0FC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D96AD57-8682-4BE2-A537-A148C684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5C20B-3B69-40C9-9050-F19A2DF691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3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73491-C36F-4F1B-8867-F574057E9E0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C41FCAE3-3DF1-4091-97F8-3989F5604145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8871E-15F3-4E4D-BF48-0C17AE382E0D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AC1E1-3406-4CB1-A953-B52549E18F18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40E7F-D82E-4790-9C19-FC27572C1FB9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F238D6-7FED-4F2B-B8A7-DAC440C7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F8BA9-C998-4F45-8A8A-A127AD4B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95E62D-5C16-4DA6-8457-BA78093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A5239DB-9268-49C5-8879-E4BC9AE8E8B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27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B063E8F-7710-41A1-93DF-C1335429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31AB5AF-1989-49D2-98DD-0FF9CFA3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FDEA2B3-6A61-4917-8A78-2BD94B97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DD12-B2EB-4BE6-B4AA-E8224F8144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2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CF255EF-7979-4E9E-972E-9A7BED79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7F0345A-68E3-402D-BC2E-1AA6612E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AB13C8D9-79BF-4394-B6A4-80B951FB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B4A30-4B5A-44D9-BE3E-C81E62AECC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22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C2A4DBB-EE08-480E-920E-F5712165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F37AEC2-A837-4DAB-8BD6-13CFF41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EDF1C4E-5E1E-4918-B131-A08D4BEB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14DB8-8B6D-4F9E-9739-0316B10CC1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6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514D7D78-9E7B-4A5A-8128-7C7F155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06E4F-A0A5-4A1B-A038-D246EDA8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ED90AFB-1310-4F57-8FE9-4FA1128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1533F-33A0-42C2-9522-BA84F7D95A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5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D3ADCC-1C78-4F16-BD18-C493A6ADAF5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1A973616-DCF1-44B0-A71F-CCC39B7CEAF6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F4E3092-A329-41F8-BB9A-F6CC642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04D84D-E898-4907-AF64-38661A1D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4F7D030-5B0A-409A-929F-E4F06CF8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58FE9-0C0E-42EC-A096-4E7384ACCF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ABE2D-FE98-44D6-A1D8-C2133530FFFD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18EAF-D986-4C45-A2DE-901FF8DB42B9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0E11C-E41E-4F4B-B614-823F3C5E42AA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3BA8BD4-1F71-4C1D-B7BC-28DEA92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63BB38-3115-4E9E-9DE2-E4C0B119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DDD49F9-F55D-4780-B63C-F9D9AB4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6A1FECE-4234-4F42-9FA6-6FABF1C543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42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1F56CD-DEE7-41EA-AFC3-348E51593D9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7CAAEEA7-5BC9-495A-8882-B8AC4A025C3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B09B0269-D229-4079-A572-11AEA02674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2708949B-F41A-4895-92D4-967AB6DA65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B7F280B-C213-4F6A-B716-BF81F651D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016AC-1982-4DD4-8B7D-09DFF5F44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66F992B-AF84-4B61-A5F8-DE02382C1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fld id="{903A41F5-98DE-4140-B86E-BD909C494ED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3" r:id="rId2"/>
    <p:sldLayoutId id="2147483861" r:id="rId3"/>
    <p:sldLayoutId id="2147483854" r:id="rId4"/>
    <p:sldLayoutId id="2147483855" r:id="rId5"/>
    <p:sldLayoutId id="2147483856" r:id="rId6"/>
    <p:sldLayoutId id="2147483857" r:id="rId7"/>
    <p:sldLayoutId id="2147483862" r:id="rId8"/>
    <p:sldLayoutId id="2147483863" r:id="rId9"/>
    <p:sldLayoutId id="2147483858" r:id="rId10"/>
    <p:sldLayoutId id="21474838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.cs.olemiss.edu/~hcc/csci311/notes/chap01/ch01.html#autom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70A0C36F-45CF-406D-9C9C-33CB3FAF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813" y="4786313"/>
            <a:ext cx="4686300" cy="1857375"/>
          </a:xfrm>
        </p:spPr>
        <p:txBody>
          <a:bodyPr/>
          <a:lstStyle/>
          <a:p>
            <a:pPr algn="l"/>
            <a:r>
              <a:rPr lang="en-IN" altLang="en-US"/>
              <a:t>By</a:t>
            </a:r>
          </a:p>
          <a:p>
            <a:pPr algn="l"/>
            <a:r>
              <a:rPr lang="en-IN" altLang="en-US" b="1"/>
              <a:t>Dr. M. Senthilkumar</a:t>
            </a:r>
          </a:p>
          <a:p>
            <a:pPr algn="l"/>
            <a:r>
              <a:rPr lang="en-IN" altLang="en-US"/>
              <a:t>Assistant Professor (SG), CSE Dept,</a:t>
            </a:r>
          </a:p>
          <a:p>
            <a:pPr algn="l"/>
            <a:r>
              <a:rPr lang="en-IN" altLang="en-US"/>
              <a:t>ASE, CBE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4E2D8B2E-60E2-49F6-ADC6-182D1CB805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4313" y="1506538"/>
            <a:ext cx="8715375" cy="1470025"/>
          </a:xfrm>
        </p:spPr>
        <p:txBody>
          <a:bodyPr/>
          <a:lstStyle/>
          <a:p>
            <a:pPr eaLnBrk="1" hangingPunct="1"/>
            <a:r>
              <a:rPr lang="ta-IN" altLang="en-US" sz="3600" b="1">
                <a:ea typeface="Latha" panose="020B0604020202020204" pitchFamily="34" charset="0"/>
              </a:rPr>
              <a:t>Lecture on</a:t>
            </a:r>
            <a:r>
              <a:rPr altLang="en-US" sz="3600" b="1"/>
              <a:t> </a:t>
            </a:r>
            <a:br>
              <a:rPr altLang="en-US" sz="3600" b="1"/>
            </a:br>
            <a:r>
              <a:rPr altLang="en-US" sz="3600" b="1"/>
              <a:t>Automata (Transducer, Accepter), Deterministic Finite Automata - DFA</a:t>
            </a:r>
            <a:endParaRPr altLang="zh-TW" sz="3600" b="1" i="1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C44278B-525C-4043-9832-1FD46977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50"/>
          </a:xfrm>
        </p:spPr>
        <p:txBody>
          <a:bodyPr/>
          <a:lstStyle/>
          <a:p>
            <a:pPr algn="ctr"/>
            <a:r>
              <a:rPr lang="en-IN" altLang="en-US" sz="3600" b="1"/>
              <a:t>DFA Transition Graph with Trap State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714FD42-A3A6-46F2-B2D2-AA9EBC0246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Transition graphs are quite convenient for understanding finite automata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A trap state is a state from which the automaton can never “escape”.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b="1"/>
              <a:t> Note: </a:t>
            </a:r>
            <a:r>
              <a:rPr lang="en-IN" altLang="en-US"/>
              <a:t>q2 has two self-loop edges, each with a different label. We    write this compactly with multiple labels.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q2 is a trap state in DFA transition graph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A2320D7F-B436-4762-90B8-C4499C45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714750"/>
            <a:ext cx="735806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1AB47B9-3803-4DB5-A9A4-0BFC5BFC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654050"/>
          </a:xfrm>
        </p:spPr>
        <p:txBody>
          <a:bodyPr/>
          <a:lstStyle/>
          <a:p>
            <a:pPr algn="ctr"/>
            <a:r>
              <a:rPr lang="en-IN" altLang="en-US" sz="3300" b="1"/>
              <a:t>Tabular representation of transition function δ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BECD3ED-8C08-4AF4-8FD7-8D7947F4E4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1000125"/>
            <a:ext cx="8715375" cy="5572125"/>
          </a:xfrm>
        </p:spPr>
        <p:txBody>
          <a:bodyPr/>
          <a:lstStyle/>
          <a:p>
            <a:pPr algn="just"/>
            <a:r>
              <a:rPr lang="en-IN" altLang="en-US" sz="3000"/>
              <a:t>Consider the same DFA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 b="1">
                <a:solidFill>
                  <a:srgbClr val="002060"/>
                </a:solidFill>
              </a:rPr>
              <a:t>   M = ({q0, q1, q2}, {0, 1}, δ, q0, {q1})</a:t>
            </a:r>
            <a:r>
              <a:rPr lang="en-IN" altLang="en-US" sz="3000" b="1"/>
              <a:t>, </a:t>
            </a:r>
            <a:r>
              <a:rPr lang="en-IN" altLang="en-US" sz="3000"/>
              <a:t>where δ is represented by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A42CDE0F-BEE1-4D28-942B-7AC0AA58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4563"/>
            <a:ext cx="3228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9E0C102A-1219-4095-8AA4-96FE727F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4750"/>
            <a:ext cx="33575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9">
            <a:extLst>
              <a:ext uri="{FF2B5EF4-FFF2-40B4-BE49-F238E27FC236}">
                <a16:creationId xmlns:a16="http://schemas.microsoft.com/office/drawing/2014/main" id="{291106E0-76F3-45C1-BAF6-17ED5B91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718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IN" altLang="en-US"/>
              <a:t>Transition Table </a:t>
            </a:r>
            <a:r>
              <a:rPr lang="en-IN" altLang="en-US">
                <a:sym typeface="Wingdings" panose="05000000000000000000" pitchFamily="2" charset="2"/>
              </a:rPr>
              <a:t></a:t>
            </a:r>
            <a:endParaRPr lang="en-I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33F6516-835F-4B82-B4CA-E2551D4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472487" cy="582612"/>
          </a:xfrm>
        </p:spPr>
        <p:txBody>
          <a:bodyPr/>
          <a:lstStyle/>
          <a:p>
            <a:pPr algn="ctr"/>
            <a:r>
              <a:rPr lang="en-IN" altLang="en-US" b="1"/>
              <a:t>Quiz on DFA and Transducer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B9FDE82-75ED-433F-80EC-47BD727573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572500" cy="5357812"/>
          </a:xfrm>
        </p:spPr>
        <p:txBody>
          <a:bodyPr/>
          <a:lstStyle/>
          <a:p>
            <a:r>
              <a:rPr lang="en-IN" altLang="en-US" sz="6000"/>
              <a:t>Attached  as a word doc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sz="6000"/>
              <a:t>(</a:t>
            </a:r>
            <a:r>
              <a:rPr lang="en-IN" altLang="en-US" sz="2800"/>
              <a:t>filename Quiz QsAs-DFA and Transducer_MSK.doc</a:t>
            </a:r>
            <a:r>
              <a:rPr lang="en-IN" altLang="en-US" sz="600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A62ADD5-6F0A-444D-9A04-00E988EBF6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72500" cy="5286375"/>
          </a:xfrm>
        </p:spPr>
        <p:txBody>
          <a:bodyPr/>
          <a:lstStyle/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>
              <a:buFont typeface="Wingdings 2" panose="05020102010507070707" pitchFamily="18" charset="2"/>
              <a:buNone/>
            </a:pPr>
            <a:r>
              <a:rPr lang="en-IN" altLang="en-US" sz="8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F4C78F3-8946-4BFF-8A01-468D7D6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/>
          <a:lstStyle/>
          <a:p>
            <a:pPr algn="ctr"/>
            <a:r>
              <a:rPr lang="en-IN" altLang="en-US"/>
              <a:t>Automata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61CE0E8-1CA5-418A-B7D3-4F954C5833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1500" y="1143000"/>
            <a:ext cx="8143875" cy="5357813"/>
          </a:xfrm>
        </p:spPr>
        <p:txBody>
          <a:bodyPr/>
          <a:lstStyle/>
          <a:p>
            <a:r>
              <a:rPr lang="en-IN" altLang="en-US"/>
              <a:t>An automaton is an abstract model of a digital computer. </a:t>
            </a:r>
          </a:p>
          <a:p>
            <a:r>
              <a:rPr lang="en-IN" altLang="en-US"/>
              <a:t>Schematic representation of a general automaton</a:t>
            </a:r>
          </a:p>
          <a:p>
            <a:r>
              <a:rPr lang="en-IN" altLang="en-US"/>
              <a:t>As shown in Figure, an automaton:</a:t>
            </a:r>
          </a:p>
          <a:p>
            <a:r>
              <a:rPr lang="en-IN" altLang="en-US" i="1"/>
              <a:t>reads input</a:t>
            </a:r>
            <a:r>
              <a:rPr lang="en-IN" altLang="en-US"/>
              <a:t> from an </a:t>
            </a:r>
            <a:r>
              <a:rPr lang="en-IN" altLang="en-US" i="1"/>
              <a:t>input file</a:t>
            </a:r>
            <a:r>
              <a:rPr lang="en-IN" altLang="en-US"/>
              <a:t> -- one symbol from each cell -- left to right</a:t>
            </a:r>
          </a:p>
          <a:p>
            <a:r>
              <a:rPr lang="en-IN" altLang="en-US" i="1"/>
              <a:t>produces output</a:t>
            </a:r>
            <a:endParaRPr lang="en-IN" altLang="en-US"/>
          </a:p>
          <a:p>
            <a:r>
              <a:rPr lang="en-IN" altLang="en-US" i="1"/>
              <a:t>may use storage</a:t>
            </a:r>
            <a:r>
              <a:rPr lang="en-IN" altLang="en-US"/>
              <a:t> -- unlimited number of cells (may be different alphabet)</a:t>
            </a:r>
          </a:p>
          <a:p>
            <a:r>
              <a:rPr lang="en-IN" altLang="en-US" i="1"/>
              <a:t>has a control unit</a:t>
            </a:r>
            <a:endParaRPr lang="en-IN" altLang="en-US"/>
          </a:p>
          <a:p>
            <a:pPr lvl="1"/>
            <a:r>
              <a:rPr lang="en-IN" altLang="en-US"/>
              <a:t>finite number of states</a:t>
            </a:r>
          </a:p>
          <a:p>
            <a:pPr lvl="1"/>
            <a:r>
              <a:rPr lang="en-IN" altLang="en-US"/>
              <a:t>state changes in defined manner</a:t>
            </a:r>
          </a:p>
          <a:p>
            <a:pPr lvl="1"/>
            <a:r>
              <a:rPr lang="en-IN" altLang="en-US"/>
              <a:t>"next-state" or </a:t>
            </a:r>
            <a:r>
              <a:rPr lang="en-IN" altLang="en-US" i="1"/>
              <a:t>transition function</a:t>
            </a:r>
            <a:r>
              <a:rPr lang="en-IN" altLang="en-US"/>
              <a:t> -- specifies state changes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>
              <a:buFont typeface="Wingdings 2" panose="05020102010507070707" pitchFamily="18" charset="2"/>
              <a:buNone/>
            </a:pPr>
            <a:endParaRPr lang="en-IN" altLang="en-US"/>
          </a:p>
          <a:p>
            <a:endParaRPr lang="en-IN" altLang="en-US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C977B058-DED5-4ABF-B40F-225D178F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214563"/>
            <a:ext cx="411162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7333084-2B10-44CF-BFC6-F961D5D2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IN" altLang="en-US"/>
              <a:t>Automata – Contd…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2FF90CB-06FF-4C79-B928-5EF774A412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938" y="1143000"/>
            <a:ext cx="8043862" cy="50720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IN" altLang="en-US"/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configuration</a:t>
            </a:r>
            <a:r>
              <a:rPr lang="en-IN" altLang="en-US" sz="3000"/>
              <a:t> is a state of the control unit, input, and storage.</a:t>
            </a:r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move</a:t>
            </a:r>
            <a:r>
              <a:rPr lang="en-IN" altLang="en-US" sz="3000"/>
              <a:t> is a transition from one state configuration to another.</a:t>
            </a:r>
          </a:p>
          <a:p>
            <a:pPr algn="just"/>
            <a:r>
              <a:rPr lang="en-IN" altLang="en-US" sz="3000"/>
              <a:t>Automata can be categorized based on control:</a:t>
            </a:r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deterministic automaton</a:t>
            </a:r>
            <a:r>
              <a:rPr lang="en-IN" altLang="en-US" sz="3000"/>
              <a:t> has a unique next state from the current configuration.</a:t>
            </a:r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nondeterministic automaton</a:t>
            </a:r>
            <a:r>
              <a:rPr lang="en-IN" altLang="en-US" sz="3000"/>
              <a:t> has several possible next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8AA535D-C948-4DE6-87B2-C3C34615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IN" altLang="en-US"/>
              <a:t>Accepter and Transducer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889A625-16B7-40F1-81E5-25B443B1B4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938" y="1447800"/>
            <a:ext cx="8043862" cy="4695825"/>
          </a:xfrm>
        </p:spPr>
        <p:txBody>
          <a:bodyPr/>
          <a:lstStyle/>
          <a:p>
            <a:pPr algn="just"/>
            <a:r>
              <a:rPr lang="en-IN" altLang="en-US" sz="3000"/>
              <a:t>Automata can also be categorized based on output: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An </a:t>
            </a:r>
            <a:r>
              <a:rPr lang="en-IN" altLang="en-US" sz="3000" i="1"/>
              <a:t>accepter</a:t>
            </a:r>
            <a:r>
              <a:rPr lang="en-IN" altLang="en-US" sz="3000"/>
              <a:t> has only yes/no output.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A </a:t>
            </a:r>
            <a:r>
              <a:rPr lang="en-IN" altLang="en-US" sz="3000" i="1"/>
              <a:t>transducer</a:t>
            </a:r>
            <a:r>
              <a:rPr lang="en-IN" altLang="en-US" sz="3000"/>
              <a:t> has strings or symbols for output.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IN" altLang="en-US" sz="3000"/>
          </a:p>
          <a:p>
            <a:pPr algn="just"/>
            <a:r>
              <a:rPr lang="en-IN" altLang="en-US" sz="3000"/>
              <a:t>Various models differ in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	how the output is produced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	the nature of temporary storage</a:t>
            </a:r>
          </a:p>
          <a:p>
            <a:endParaRPr lang="en-IN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CD7D5BF-0E7C-4405-87D1-0516D53B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6357938"/>
            <a:ext cx="8286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IN" altLang="en-US" sz="1200">
                <a:hlinkClick r:id="rId2"/>
              </a:rPr>
              <a:t>Ref -https://john.cs.olemiss.edu/~hcc/csci311/notes/chap01/ch01.html#automata</a:t>
            </a:r>
            <a:endParaRPr lang="en-I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46F70A6-6D82-4A70-ADA3-9EB2CFC7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612"/>
          </a:xfrm>
        </p:spPr>
        <p:txBody>
          <a:bodyPr/>
          <a:lstStyle/>
          <a:p>
            <a:pPr algn="ctr"/>
            <a:r>
              <a:rPr lang="en-IN" altLang="en-US"/>
              <a:t>Some Application of Automata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A9692C4-D1A5-4A53-8F21-3EC859C3C7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857250"/>
            <a:ext cx="8643938" cy="6000750"/>
          </a:xfrm>
        </p:spPr>
        <p:txBody>
          <a:bodyPr/>
          <a:lstStyle/>
          <a:p>
            <a:pPr algn="just"/>
            <a:r>
              <a:rPr lang="en-IN" altLang="en-US"/>
              <a:t>Consider Syntax rules for identifiers in the language C are as follows:</a:t>
            </a:r>
          </a:p>
          <a:p>
            <a:pPr algn="just"/>
            <a:r>
              <a:rPr lang="en-IN" altLang="en-US"/>
              <a:t>An identifier is a sequence of letters, digits, and underscores.</a:t>
            </a:r>
          </a:p>
          <a:p>
            <a:pPr algn="just"/>
            <a:r>
              <a:rPr lang="en-IN" altLang="en-US"/>
              <a:t>An identifier must start with a letter or underscore.</a:t>
            </a:r>
          </a:p>
          <a:p>
            <a:pPr algn="just"/>
            <a:r>
              <a:rPr lang="en-IN" altLang="en-US"/>
              <a:t>Identifiers allow both uppercase and lowercase letters.</a:t>
            </a:r>
          </a:p>
          <a:p>
            <a:pPr algn="just"/>
            <a:r>
              <a:rPr lang="en-IN" altLang="en-US"/>
              <a:t>drawing of an automaton that accepts all legal C identifiers as defined above.</a:t>
            </a:r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0AC7A1D4-DA42-4B19-BF4F-FADA69703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3622675"/>
            <a:ext cx="464343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3B503E0-5A52-429A-B61E-43A36446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8258175" cy="785813"/>
          </a:xfrm>
        </p:spPr>
        <p:txBody>
          <a:bodyPr/>
          <a:lstStyle/>
          <a:p>
            <a:pPr algn="ctr"/>
            <a:r>
              <a:rPr lang="en-IN" altLang="en-US"/>
              <a:t>Transducer – An Example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3B1A375-4B3B-416E-8009-6529ED8AED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928688"/>
            <a:ext cx="8501063" cy="5572125"/>
          </a:xfrm>
        </p:spPr>
        <p:txBody>
          <a:bodyPr/>
          <a:lstStyle/>
          <a:p>
            <a:r>
              <a:rPr lang="en-IN" altLang="en-US" b="1"/>
              <a:t>Example – Transducer for Binary Adder</a:t>
            </a:r>
          </a:p>
          <a:p>
            <a:endParaRPr lang="en-IN" altLang="en-US" b="1"/>
          </a:p>
          <a:p>
            <a:endParaRPr lang="en-IN" altLang="en-US" b="1"/>
          </a:p>
          <a:p>
            <a:endParaRPr lang="en-IN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E01991DC-EBC6-420B-A41D-09E10B5E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642938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64B1007D-8776-489D-BF12-58BC6146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714625"/>
            <a:ext cx="8001000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40D68BF-BF40-41A1-B6A0-569A36D1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14313"/>
            <a:ext cx="8472487" cy="654050"/>
          </a:xfrm>
        </p:spPr>
        <p:txBody>
          <a:bodyPr/>
          <a:lstStyle/>
          <a:p>
            <a:pPr algn="ctr"/>
            <a:r>
              <a:rPr lang="en-IN" altLang="en-US"/>
              <a:t>Deterministic Finite Accepters (DFAs)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6ED163E-8779-4F12-887E-5F802AFFE1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643937" cy="5715000"/>
          </a:xfrm>
        </p:spPr>
        <p:txBody>
          <a:bodyPr/>
          <a:lstStyle/>
          <a:p>
            <a:pPr algn="just"/>
            <a:r>
              <a:rPr lang="en-IN" altLang="en-US"/>
              <a:t>A deterministic finite accepter, or dfa or DFA, is defined by the        5-tuple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    M = (Q, Σ, δ, q0, F) where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Q is a finite set of internal states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Σ is a finite set of symbols called the input alphabet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δ : Q × Σ → Q is a total function called the transition function        q0 ∈ Q is the initial state.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F ⊆ Q is a set of final states.</a:t>
            </a:r>
          </a:p>
          <a:p>
            <a:pPr>
              <a:buFont typeface="Wingdings 2" panose="05020102010507070707" pitchFamily="18" charset="2"/>
              <a:buNone/>
            </a:pPr>
            <a:endParaRPr lang="en-IN" altLang="en-US"/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b="1">
                <a:solidFill>
                  <a:srgbClr val="0070C0"/>
                </a:solidFill>
              </a:rPr>
              <a:t>Transition function δ </a:t>
            </a:r>
            <a:r>
              <a:rPr lang="en-IN" altLang="en-US" b="1">
                <a:sym typeface="Wingdings" panose="05000000000000000000" pitchFamily="2" charset="2"/>
              </a:rPr>
              <a:t></a:t>
            </a:r>
            <a:r>
              <a:rPr lang="en-IN" altLang="en-US"/>
              <a:t> For example, if </a:t>
            </a:r>
            <a:r>
              <a:rPr lang="el-GR" altLang="en-US"/>
              <a:t>δ (</a:t>
            </a:r>
            <a:r>
              <a:rPr lang="en-IN" altLang="en-US"/>
              <a:t>q0, a) = q1,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then if the dfa is in state q0 and the current input symbol is a, the dfa will go into state q1.</a:t>
            </a:r>
          </a:p>
          <a:p>
            <a:pPr>
              <a:buFont typeface="Wingdings 2" panose="05020102010507070707" pitchFamily="18" charset="2"/>
              <a:buNone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14D0736-78AD-46A2-9BC3-6A79680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472487" cy="725487"/>
          </a:xfrm>
        </p:spPr>
        <p:txBody>
          <a:bodyPr/>
          <a:lstStyle/>
          <a:p>
            <a:pPr algn="ctr"/>
            <a:r>
              <a:rPr lang="en-IN" altLang="en-US"/>
              <a:t>DFA  - Working Mechanism - Operation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D5DF066-F662-4CE9-B429-DA26530D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57313"/>
            <a:ext cx="85661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A825CE1-D849-4BED-BBD8-EAA69E74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50"/>
          </a:xfrm>
        </p:spPr>
        <p:txBody>
          <a:bodyPr/>
          <a:lstStyle/>
          <a:p>
            <a:pPr algn="ctr"/>
            <a:r>
              <a:rPr lang="en-IN" altLang="en-US" b="1"/>
              <a:t>Transition Graph for DFA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109E7DC-1194-47E1-B605-FE40065406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/>
            <a:r>
              <a:rPr lang="en-IN" altLang="en-US"/>
              <a:t>To visualize a DFA, a transition graph is constructed as follows: </a:t>
            </a:r>
          </a:p>
          <a:p>
            <a:pPr algn="just"/>
            <a:r>
              <a:rPr lang="en-IN" altLang="en-US"/>
              <a:t>Vertices represent states – labels are state names – exactly one vertex for every qi ∈ Q </a:t>
            </a:r>
          </a:p>
          <a:p>
            <a:pPr algn="just"/>
            <a:r>
              <a:rPr lang="en-IN" altLang="en-US"/>
              <a:t>Directed edges represent transitions – label on edge is current input symbol – directed edge (q, r) with label a if and only if δ(q, a) = r</a:t>
            </a:r>
          </a:p>
          <a:p>
            <a:pPr algn="just"/>
            <a:r>
              <a:rPr lang="en-IN" altLang="en-US"/>
              <a:t>Graph pictured in Figure represents DFA </a:t>
            </a:r>
            <a:r>
              <a:rPr lang="en-IN" altLang="en-US" sz="1700" b="1">
                <a:solidFill>
                  <a:srgbClr val="002060"/>
                </a:solidFill>
              </a:rPr>
              <a:t>M = ({q0, q1, q2}, {0, 1}, δ, q0, {q1})</a:t>
            </a:r>
            <a:r>
              <a:rPr lang="en-IN" altLang="en-US" b="1"/>
              <a:t>, </a:t>
            </a:r>
            <a:r>
              <a:rPr lang="en-IN" altLang="en-US"/>
              <a:t>where δ is represented by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9F0BA739-99C2-4FAB-A1A3-F7419B04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71875"/>
            <a:ext cx="300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>
            <a:extLst>
              <a:ext uri="{FF2B5EF4-FFF2-40B4-BE49-F238E27FC236}">
                <a16:creationId xmlns:a16="http://schemas.microsoft.com/office/drawing/2014/main" id="{7D168927-2EC5-4622-AEC5-D1DEEAC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572000"/>
            <a:ext cx="628332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02E3D6A7-0787-4DA6-B4B2-C4AC0272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5286375"/>
            <a:ext cx="227965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CFCD62-E71E-44AF-8C89-C5D56E1D4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FCE0BC-466F-4D6C-9A1C-100735205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d355b-d37b-48d4-a02a-2a11a39b1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16536</TotalTime>
  <Words>405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Lecture on  Automata (Transducer, Accepter), Deterministic Finite Automata - DFA</vt:lpstr>
      <vt:lpstr>Automata</vt:lpstr>
      <vt:lpstr>Automata – Contd…</vt:lpstr>
      <vt:lpstr>Accepter and Transducer</vt:lpstr>
      <vt:lpstr>Some Application of Automata</vt:lpstr>
      <vt:lpstr>Transducer – An Example</vt:lpstr>
      <vt:lpstr>Deterministic Finite Accepters (DFAs)</vt:lpstr>
      <vt:lpstr>DFA  - Working Mechanism - Operation</vt:lpstr>
      <vt:lpstr>Transition Graph for DFA</vt:lpstr>
      <vt:lpstr>DFA Transition Graph with Trap State</vt:lpstr>
      <vt:lpstr>Tabular representation of transition function δ </vt:lpstr>
      <vt:lpstr>Quiz on DFA and Transducer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M.Senthilkumar</dc:creator>
  <cp:lastModifiedBy>M.Senthilkumar</cp:lastModifiedBy>
  <cp:revision>631</cp:revision>
  <dcterms:created xsi:type="dcterms:W3CDTF">1601-01-01T00:00:00Z</dcterms:created>
  <dcterms:modified xsi:type="dcterms:W3CDTF">2021-01-22T06:25:07Z</dcterms:modified>
</cp:coreProperties>
</file>