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3"/>
  </p:sldMasterIdLst>
  <p:notesMasterIdLst>
    <p:notesMasterId r:id="rId17"/>
  </p:notesMasterIdLst>
  <p:sldIdLst>
    <p:sldId id="315" r:id="rId4"/>
    <p:sldId id="405" r:id="rId5"/>
    <p:sldId id="406" r:id="rId6"/>
    <p:sldId id="407" r:id="rId7"/>
    <p:sldId id="408" r:id="rId8"/>
    <p:sldId id="413" r:id="rId9"/>
    <p:sldId id="414" r:id="rId10"/>
    <p:sldId id="415" r:id="rId11"/>
    <p:sldId id="416" r:id="rId12"/>
    <p:sldId id="409" r:id="rId13"/>
    <p:sldId id="417" r:id="rId14"/>
    <p:sldId id="402" r:id="rId15"/>
    <p:sldId id="40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292929"/>
    <a:srgbClr val="FF3300"/>
    <a:srgbClr val="003300"/>
    <a:srgbClr val="0033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4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4E1931-8794-485E-A449-30C2B3F2F0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2E67CC9-3D3F-447B-848C-131DCACC1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4016A89-198E-4F64-94A9-D141FD3E433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1BD8696-05D8-4A4E-B9E5-1DEFBB200F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036473F-644B-4902-A3B0-F1ED8A8D36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64667E-E36B-4145-AFD0-5466D3BE8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487C456-5741-402F-B676-6AB3F0C6A84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809995-E3CC-46F5-B5BD-8E19AB6A7B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200" b="0"/>
              <a:t>Cpt S 317: Spring 2009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5149B4FC-F511-46F0-8B9C-5B7387CC16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200" b="0"/>
              <a:t>School of EECS, WSU</a:t>
            </a:r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B9B10ABD-0A22-4CBD-8980-BFEAF4657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FFC406-7984-4AD5-9ED8-BD150523A5F6}" type="slidenum">
              <a:rPr lang="en-US" altLang="en-US" sz="1200" b="0"/>
              <a:pPr eaLnBrk="1" hangingPunct="1"/>
              <a:t>7</a:t>
            </a:fld>
            <a:endParaRPr lang="en-US" altLang="en-US" sz="1200" b="0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79E9ECE0-07E0-4877-852A-DF9196467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F1F5C1D8-A921-45CB-A709-8BA87394E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444202F-BAFE-4782-B67E-1AAE318362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200" b="0"/>
              <a:t>Cpt S 317: Spring 2009</a:t>
            </a: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9DE53E23-6BF1-47BC-813F-3DD29B7370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200" b="0"/>
              <a:t>School of EECS, WSU</a:t>
            </a:r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8173DDE9-869E-41C0-AE6E-64DAAAE2E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8CC9D5-ED0F-402B-9B28-C25B804BE706}" type="slidenum">
              <a:rPr lang="en-US" altLang="en-US" sz="1200" b="0"/>
              <a:pPr eaLnBrk="1" hangingPunct="1"/>
              <a:t>8</a:t>
            </a:fld>
            <a:endParaRPr lang="en-US" altLang="en-US" sz="1200" b="0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99EAFD76-0A42-420B-A2B8-61D86699F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4BAF69E8-D542-44FE-A573-D6CE56939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3EFFC27-E05D-4495-A115-87651CB328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200" b="0"/>
              <a:t>Cpt S 317: Spring 2009</a:t>
            </a:r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692C5DEE-CF2F-4CDD-9B87-000E810E13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200" b="0"/>
              <a:t>School of EECS, WSU</a:t>
            </a:r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A61B11D9-BD04-46D3-AD35-8F5D6B3AC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794147-C08E-46DC-9FBC-6F98A2EE59D0}" type="slidenum">
              <a:rPr lang="en-US" altLang="en-US" sz="1200" b="0"/>
              <a:pPr eaLnBrk="1" hangingPunct="1"/>
              <a:t>9</a:t>
            </a:fld>
            <a:endParaRPr lang="en-US" altLang="en-US" sz="1200" b="0"/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131F44D9-D32D-4A3E-B876-A50E4AB5D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37B7ACE8-B4D8-4D07-8508-FE190F519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E61816E-72CD-4E4E-A6E0-0C5F50074E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200" b="0"/>
              <a:t>Cpt S 317: Spring 2009</a:t>
            </a:r>
          </a:p>
        </p:txBody>
      </p:sp>
      <p:sp>
        <p:nvSpPr>
          <p:cNvPr id="24579" name="Rectangle 6">
            <a:extLst>
              <a:ext uri="{FF2B5EF4-FFF2-40B4-BE49-F238E27FC236}">
                <a16:creationId xmlns:a16="http://schemas.microsoft.com/office/drawing/2014/main" id="{27801EE6-EDC6-454A-80C9-D9FFAA6F38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 sz="1200" b="0"/>
              <a:t>School of EECS, WSU</a:t>
            </a: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id="{1729F0A2-EE63-4B94-A317-8731C5ED5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247BF5-4241-4433-B7AF-5C1D57A181A0}" type="slidenum">
              <a:rPr lang="en-US" altLang="en-US" sz="1200" b="0"/>
              <a:pPr eaLnBrk="1" hangingPunct="1"/>
              <a:t>11</a:t>
            </a:fld>
            <a:endParaRPr lang="en-US" altLang="en-US" sz="1200" b="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8F3D3C05-8DB2-4FBA-8D07-0AC5AC3AA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B5B0CD37-D450-45B5-B9DA-E6DFFB16E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0C67AA-FB5E-420A-BCB7-D19C83989C6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06EF1CC7-EF57-41F9-BD5E-E2729400D0B9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6095E-AB81-4E5D-945F-D7FC5B39186E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2A33D-E654-4842-BFF9-CA897B31382D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BAB7B-45B1-4653-970E-CEAA1CD13860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ADBF8D1B-E4DF-4459-8C62-5F9013E2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BADC5FB1-6004-441F-AFFF-3CE57959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E6C1B901-C971-4F89-BB4D-D9A9844C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46BB2-1104-4134-8DB6-F7528E63765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48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F65EE4CE-CD88-41A1-AB4A-ED36E48A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5F57042-CE5E-40E5-BF5C-6914417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91F2E480-642D-492D-8ADA-E5439996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4425A-F667-406A-85C0-59ED9FC820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69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8B4FB0A-7F26-40B3-B853-48CC3D3E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87A7AE0-060E-4FB7-A15A-39EFCB93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7D80B30F-EB00-4CA7-97E5-6036DA7C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69163-E9FE-47D2-837B-4E2F3E8630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1700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2160E2-98E8-4E1C-A758-ED9BDEA4C5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D91D46D-0882-40A0-A799-B99260E42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4516D7-8EEA-4288-98DB-B847F59922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新細明體" panose="02020500000000000000" pitchFamily="18" charset="-120"/>
              </a:defRPr>
            </a:lvl1pPr>
          </a:lstStyle>
          <a:p>
            <a:fld id="{E3794040-80BF-4CD3-8DD9-EF6EF5EE36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11E369A4-AC2A-4A5C-BEA1-EF908047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82F593F-767F-4C2F-A5C8-A0F886C1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529CBDC-5E2F-4ABD-BD43-27525430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5C6EE-865C-4236-A30E-02BBC13F13B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50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0082AF-D7CA-45D1-A7ED-0658062635B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EC3D4160-4A33-4BC8-92E3-CBC6CADF3D87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5F3DE-6011-48D9-9253-078586B89973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A9979-0FE0-4C9C-B33D-DD7AD9A1D727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407410-8CB0-44BE-AB1F-7E3280213926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9FDAA82-1F51-4CE6-B74D-83F8842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5425D39-905C-443B-B033-60639332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3DFF8A9-B87A-4BBF-8152-0BD946D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38FF66F2-FA12-4298-8A53-931EE4A09EC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529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E3DA9C80-C8C6-4930-87D0-24063611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0C8A66F-ADDA-41F5-8ED1-ACE4651B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32726162-52EF-410F-BE28-1B522A92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1E728-BD6B-42AB-80BD-C44C7A5F945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571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C99B2279-DB42-4EC4-BFD9-888996A3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0D512C4-C77A-4064-A8B9-6EEC437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068D65D3-60D1-4286-8ED6-6C51C987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1BB6D-8115-42C0-8F2F-5F09891026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932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2C9F094E-9F20-43E9-B4B1-2CD1C8FA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25E399E-B1B7-466A-8CCE-C642B09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58F96A55-8035-4F7C-A791-790A3E81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E09D7-80B0-4036-ABB4-2786EE7CBC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77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8B75B6C3-72AC-4036-B6E2-91C34EF3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49A29-DA5A-4BDA-8034-0948E127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4288B11E-D102-4321-9E2C-F176CBE3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7BBD4-C33D-463E-9769-F8DD30690FB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532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FB5B6F-58EC-4357-B396-6317C5CB7D4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810E4FC0-C26E-4561-B73F-DF7E8464E7C7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B0E981F-8A7A-48CC-AF66-88C00078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3DA8DB5-2D11-4758-9BF4-1250DEEC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E98C302-BDC4-46B1-9BFA-87BB0417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C06E2-A7EA-4419-830C-B007B9FF66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243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34E0D1-4BA2-4C7B-8C50-D4288FEDE84D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54243-9EE5-40B0-97DE-B6C50D622EF5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50825-06F9-4FF9-8F3D-741FADA31088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6BC0427-BC76-451F-8016-C25DAAE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41322B0-E103-4749-BF0D-553CB3FD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0A9164A-E156-482D-B903-C7B06DF2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ACAD5A9A-ED38-4A02-A4E2-FF50D4B0764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27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548EC2-34BC-4B3D-A135-EE0B9EC0155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3F24AE7A-249B-4478-A841-9BC106F7F3B8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3F5DD062-B6B8-4E4B-AB07-67AD350C17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B0FCF5C8-FF69-48B4-8C32-6767C88239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42724B8-63D3-40C3-8F17-9A7A0C8DE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2EE78-7D26-4691-BF4F-3B081439D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Morphology and FSTs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75CE4A0-3612-40D8-814F-45511CA72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fld id="{0D4E7A34-00C8-4ACB-9234-45E1258967E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7" r:id="rId2"/>
    <p:sldLayoutId id="2147483865" r:id="rId3"/>
    <p:sldLayoutId id="2147483858" r:id="rId4"/>
    <p:sldLayoutId id="2147483859" r:id="rId5"/>
    <p:sldLayoutId id="2147483860" r:id="rId6"/>
    <p:sldLayoutId id="2147483861" r:id="rId7"/>
    <p:sldLayoutId id="2147483866" r:id="rId8"/>
    <p:sldLayoutId id="2147483867" r:id="rId9"/>
    <p:sldLayoutId id="2147483862" r:id="rId10"/>
    <p:sldLayoutId id="2147483863" r:id="rId11"/>
    <p:sldLayoutId id="2147483868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>
            <a:extLst>
              <a:ext uri="{FF2B5EF4-FFF2-40B4-BE49-F238E27FC236}">
                <a16:creationId xmlns:a16="http://schemas.microsoft.com/office/drawing/2014/main" id="{EE1EF4A2-6251-468D-B1FE-1D1DEBECE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813" y="4786313"/>
            <a:ext cx="4686300" cy="1857375"/>
          </a:xfrm>
        </p:spPr>
        <p:txBody>
          <a:bodyPr/>
          <a:lstStyle/>
          <a:p>
            <a:pPr algn="l"/>
            <a:r>
              <a:rPr lang="en-IN" altLang="en-US"/>
              <a:t>By</a:t>
            </a:r>
          </a:p>
          <a:p>
            <a:pPr algn="l"/>
            <a:r>
              <a:rPr lang="en-IN" altLang="en-US" b="1"/>
              <a:t>Dr. M. Senthilkumar</a:t>
            </a:r>
          </a:p>
          <a:p>
            <a:pPr algn="l"/>
            <a:r>
              <a:rPr lang="en-IN" altLang="en-US"/>
              <a:t>Assistant Professor (SG), CSE Dept,</a:t>
            </a:r>
          </a:p>
          <a:p>
            <a:pPr algn="l"/>
            <a:r>
              <a:rPr lang="en-IN" altLang="en-US"/>
              <a:t>ASE, CBE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85345821-55F9-4D7B-B965-E6EC66ACAA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4313" y="1500188"/>
            <a:ext cx="8929687" cy="1476375"/>
          </a:xfrm>
        </p:spPr>
        <p:txBody>
          <a:bodyPr/>
          <a:lstStyle/>
          <a:p>
            <a:pPr eaLnBrk="1" hangingPunct="1"/>
            <a:r>
              <a:rPr lang="ta-IN" altLang="en-US" sz="3600" b="1">
                <a:ea typeface="Latha" panose="020B0604020202020204" pitchFamily="34" charset="0"/>
              </a:rPr>
              <a:t>Lecture on</a:t>
            </a:r>
            <a:r>
              <a:rPr altLang="en-US" sz="3600" b="1"/>
              <a:t> </a:t>
            </a:r>
            <a:br>
              <a:rPr altLang="en-US" sz="3600" b="1"/>
            </a:br>
            <a:r>
              <a:rPr altLang="en-US" sz="3600" b="1"/>
              <a:t>Extended </a:t>
            </a:r>
            <a:r>
              <a:rPr lang="en-IN" altLang="en-US" sz="3600" b="1"/>
              <a:t>δ</a:t>
            </a:r>
            <a:r>
              <a:rPr altLang="en-US" sz="3600" b="1"/>
              <a:t>, Language Accepted by DFA and </a:t>
            </a:r>
            <a:br>
              <a:rPr altLang="en-US" sz="3600" b="1"/>
            </a:br>
            <a:r>
              <a:rPr altLang="en-US" sz="3600" b="1"/>
              <a:t>Regular Language, DFA </a:t>
            </a:r>
            <a:r>
              <a:rPr lang="ta-IN" altLang="en-US" sz="3600" b="1">
                <a:ea typeface="Latha" panose="020B0604020202020204" pitchFamily="34" charset="0"/>
              </a:rPr>
              <a:t>Construction</a:t>
            </a:r>
            <a:endParaRPr altLang="zh-TW" sz="3600" b="1" i="1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94EBDD2-83F6-4615-8603-EE44EAF8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14313"/>
            <a:ext cx="8329612" cy="582612"/>
          </a:xfrm>
        </p:spPr>
        <p:txBody>
          <a:bodyPr/>
          <a:lstStyle/>
          <a:p>
            <a:pPr algn="ctr"/>
            <a:r>
              <a:rPr lang="en-IN" altLang="en-US" sz="3600" b="1"/>
              <a:t>Problems on DFA Designing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1B998C2-484E-45A3-A878-DC856F4FC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643937" cy="5429250"/>
          </a:xfrm>
        </p:spPr>
        <p:txBody>
          <a:bodyPr/>
          <a:lstStyle/>
          <a:p>
            <a:pPr marL="365125" indent="-365125" algn="just">
              <a:buFont typeface="Wingdings 2" panose="05020102010507070707" pitchFamily="18" charset="2"/>
              <a:buNone/>
              <a:defRPr/>
            </a:pPr>
            <a:r>
              <a:rPr lang="ta-IN" sz="3200" b="1" dirty="0">
                <a:solidFill>
                  <a:srgbClr val="0070C0"/>
                </a:solidFill>
              </a:rPr>
              <a:t>4</a:t>
            </a:r>
            <a:r>
              <a:rPr lang="en-IN" sz="3200" b="1" dirty="0">
                <a:solidFill>
                  <a:srgbClr val="0070C0"/>
                </a:solidFill>
              </a:rPr>
              <a:t>. Construct a DFA accepting set of string over {a, b} where each string containing ‘a’ as the substring.</a:t>
            </a:r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r>
              <a:rPr lang="en-IN" sz="3200" b="1" dirty="0">
                <a:solidFill>
                  <a:srgbClr val="0070C0"/>
                </a:solidFill>
              </a:rPr>
              <a:t>      </a:t>
            </a:r>
            <a:r>
              <a:rPr lang="en-IN" sz="3200" b="1" u="sng" dirty="0">
                <a:solidFill>
                  <a:srgbClr val="FF0000"/>
                </a:solidFill>
              </a:rPr>
              <a:t>Solution:</a:t>
            </a:r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r>
              <a:rPr lang="en-IN" sz="3200" b="1" dirty="0"/>
              <a:t>	</a:t>
            </a:r>
            <a:r>
              <a:rPr lang="en-IN" sz="3200" dirty="0"/>
              <a:t> The state transition diagram of the language containing ‘a’ as the substring will be</a:t>
            </a:r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endParaRPr lang="en-IN" sz="3200" b="1" dirty="0"/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endParaRPr lang="en-IN" sz="3200" b="1" dirty="0"/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endParaRPr lang="en-IN" sz="3200" b="1" dirty="0"/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r>
              <a:rPr lang="en-IN" sz="3200" b="1" dirty="0"/>
              <a:t>       </a:t>
            </a:r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endParaRPr lang="en-IN" sz="3200" b="1" dirty="0"/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0144DE3F-B333-4544-98E0-D81E703A6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143375"/>
            <a:ext cx="614362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B5D3A066-DD56-46FF-96AB-185D9893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07EBF3-0151-4615-9A12-7A29A3A6A80B}" type="slidenum">
              <a:rPr kumimoji="0"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</a:t>
            </a:fld>
            <a:endParaRPr kumimoji="0"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" name="Group 115">
            <a:extLst>
              <a:ext uri="{FF2B5EF4-FFF2-40B4-BE49-F238E27FC236}">
                <a16:creationId xmlns:a16="http://schemas.microsoft.com/office/drawing/2014/main" id="{FB27AC5F-D540-4566-A5C6-DF16C85CD7F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7468" name="Oval 4">
              <a:extLst>
                <a:ext uri="{FF2B5EF4-FFF2-40B4-BE49-F238E27FC236}">
                  <a16:creationId xmlns:a16="http://schemas.microsoft.com/office/drawing/2014/main" id="{ED1DED27-0BF3-4E7B-9A10-2CC77DF74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17469" name="Line 6">
              <a:extLst>
                <a:ext uri="{FF2B5EF4-FFF2-40B4-BE49-F238E27FC236}">
                  <a16:creationId xmlns:a16="http://schemas.microsoft.com/office/drawing/2014/main" id="{9147BDD9-AECB-4118-85F0-A8782E3FE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Text Box 7">
              <a:extLst>
                <a:ext uri="{FF2B5EF4-FFF2-40B4-BE49-F238E27FC236}">
                  <a16:creationId xmlns:a16="http://schemas.microsoft.com/office/drawing/2014/main" id="{43A7FAAC-9439-49C2-9EB7-0C8777696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52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start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7AA3743D-E4E2-4487-B99E-7726CF7C5CE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7465" name="Line 8">
              <a:extLst>
                <a:ext uri="{FF2B5EF4-FFF2-40B4-BE49-F238E27FC236}">
                  <a16:creationId xmlns:a16="http://schemas.microsoft.com/office/drawing/2014/main" id="{46E1B604-0EA0-49A4-95FC-9E3AC7A27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Oval 9">
              <a:extLst>
                <a:ext uri="{FF2B5EF4-FFF2-40B4-BE49-F238E27FC236}">
                  <a16:creationId xmlns:a16="http://schemas.microsoft.com/office/drawing/2014/main" id="{13AE2AEE-9EB1-427E-A935-91D081DFA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17467" name="Text Box 10">
              <a:extLst>
                <a:ext uri="{FF2B5EF4-FFF2-40B4-BE49-F238E27FC236}">
                  <a16:creationId xmlns:a16="http://schemas.microsoft.com/office/drawing/2014/main" id="{63844241-BD86-4944-8373-978B5FDB6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2329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ta-IN" altLang="en-US">
                  <a:ea typeface="Latha" panose="020B0604020202020204" pitchFamily="34" charset="0"/>
                </a:rPr>
                <a:t>b</a:t>
              </a:r>
              <a:endParaRPr lang="en-US" altLang="en-US"/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062D6EEA-272B-43C8-AAF4-B95D0C5B4C92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3163888"/>
            <a:ext cx="423863" cy="722312"/>
            <a:chOff x="1712" y="1993"/>
            <a:chExt cx="267" cy="455"/>
          </a:xfrm>
        </p:grpSpPr>
        <p:sp>
          <p:nvSpPr>
            <p:cNvPr id="17463" name="Freeform 17">
              <a:extLst>
                <a:ext uri="{FF2B5EF4-FFF2-40B4-BE49-F238E27FC236}">
                  <a16:creationId xmlns:a16="http://schemas.microsoft.com/office/drawing/2014/main" id="{3AFF265A-B70F-44C7-9672-1E14750FB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64" name="Text Box 18">
              <a:extLst>
                <a:ext uri="{FF2B5EF4-FFF2-40B4-BE49-F238E27FC236}">
                  <a16:creationId xmlns:a16="http://schemas.microsoft.com/office/drawing/2014/main" id="{94823AF3-0A59-4F2A-9EFC-2A1276784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99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ta-IN" altLang="en-US">
                  <a:ea typeface="Latha" panose="020B0604020202020204" pitchFamily="34" charset="0"/>
                </a:rPr>
                <a:t>a</a:t>
              </a:r>
              <a:endParaRPr lang="en-US" altLang="en-US"/>
            </a:p>
          </p:txBody>
        </p: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639D46C0-0EC4-4D2C-B087-CF5929E84670}"/>
              </a:ext>
            </a:extLst>
          </p:cNvPr>
          <p:cNvGrpSpPr>
            <a:grpSpLocks/>
          </p:cNvGrpSpPr>
          <p:nvPr/>
        </p:nvGrpSpPr>
        <p:grpSpPr bwMode="auto">
          <a:xfrm>
            <a:off x="3876675" y="3124200"/>
            <a:ext cx="673100" cy="722313"/>
            <a:chOff x="2970" y="1968"/>
            <a:chExt cx="424" cy="455"/>
          </a:xfrm>
        </p:grpSpPr>
        <p:sp>
          <p:nvSpPr>
            <p:cNvPr id="17461" name="Freeform 19">
              <a:extLst>
                <a:ext uri="{FF2B5EF4-FFF2-40B4-BE49-F238E27FC236}">
                  <a16:creationId xmlns:a16="http://schemas.microsoft.com/office/drawing/2014/main" id="{91426066-19F2-414C-85C6-F1DD40BDF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62" name="Text Box 20">
              <a:extLst>
                <a:ext uri="{FF2B5EF4-FFF2-40B4-BE49-F238E27FC236}">
                  <a16:creationId xmlns:a16="http://schemas.microsoft.com/office/drawing/2014/main" id="{4734C116-F1CE-49FA-BAD7-73ED6EA91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968"/>
              <a:ext cx="3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ta-IN" altLang="en-US">
                  <a:ea typeface="Latha" panose="020B0604020202020204" pitchFamily="34" charset="0"/>
                </a:rPr>
                <a:t>a</a:t>
              </a:r>
              <a:r>
                <a:rPr lang="en-US" altLang="en-US"/>
                <a:t>,</a:t>
              </a:r>
              <a:r>
                <a:rPr lang="ta-IN" altLang="en-US">
                  <a:ea typeface="Latha" panose="020B0604020202020204" pitchFamily="34" charset="0"/>
                </a:rPr>
                <a:t>b</a:t>
              </a:r>
              <a:endParaRPr lang="en-US" altLang="en-US"/>
            </a:p>
          </p:txBody>
        </p:sp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6789D375-FFB0-4558-B073-3C1FCF997FB4}"/>
              </a:ext>
            </a:extLst>
          </p:cNvPr>
          <p:cNvGrpSpPr>
            <a:grpSpLocks/>
          </p:cNvGrpSpPr>
          <p:nvPr/>
        </p:nvGrpSpPr>
        <p:grpSpPr bwMode="auto">
          <a:xfrm>
            <a:off x="2886075" y="3200400"/>
            <a:ext cx="423863" cy="722313"/>
            <a:chOff x="2346" y="2016"/>
            <a:chExt cx="267" cy="455"/>
          </a:xfrm>
        </p:grpSpPr>
        <p:sp>
          <p:nvSpPr>
            <p:cNvPr id="17459" name="Freeform 21">
              <a:extLst>
                <a:ext uri="{FF2B5EF4-FFF2-40B4-BE49-F238E27FC236}">
                  <a16:creationId xmlns:a16="http://schemas.microsoft.com/office/drawing/2014/main" id="{10DD11C0-334D-46A1-8572-E9B3211F7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60" name="Text Box 22">
              <a:extLst>
                <a:ext uri="{FF2B5EF4-FFF2-40B4-BE49-F238E27FC236}">
                  <a16:creationId xmlns:a16="http://schemas.microsoft.com/office/drawing/2014/main" id="{9F113CBD-3F7C-4E51-B0B1-7D4252840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01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ta-IN" altLang="en-US">
                  <a:ea typeface="Latha" panose="020B0604020202020204" pitchFamily="34" charset="0"/>
                </a:rPr>
                <a:t>a</a:t>
              </a:r>
              <a:endParaRPr lang="en-US" altLang="en-US"/>
            </a:p>
          </p:txBody>
        </p:sp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58BCAE9D-F608-4570-B441-DF3A18BA7F05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7456" name="Text Box 12">
              <a:extLst>
                <a:ext uri="{FF2B5EF4-FFF2-40B4-BE49-F238E27FC236}">
                  <a16:creationId xmlns:a16="http://schemas.microsoft.com/office/drawing/2014/main" id="{48D7F26B-1563-4EA3-86EF-0717F7391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ta-IN" altLang="en-US">
                  <a:ea typeface="Latha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17457" name="Oval 13">
              <a:extLst>
                <a:ext uri="{FF2B5EF4-FFF2-40B4-BE49-F238E27FC236}">
                  <a16:creationId xmlns:a16="http://schemas.microsoft.com/office/drawing/2014/main" id="{0632147C-0B9D-434B-8DBC-AC76E1CFD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17458" name="Line 24">
              <a:extLst>
                <a:ext uri="{FF2B5EF4-FFF2-40B4-BE49-F238E27FC236}">
                  <a16:creationId xmlns:a16="http://schemas.microsoft.com/office/drawing/2014/main" id="{830F1519-8E3F-44FE-A6D9-F8AAD40C0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>
            <a:extLst>
              <a:ext uri="{FF2B5EF4-FFF2-40B4-BE49-F238E27FC236}">
                <a16:creationId xmlns:a16="http://schemas.microsoft.com/office/drawing/2014/main" id="{CCFAA8D7-7115-4101-B678-884848FCC250}"/>
              </a:ext>
            </a:extLst>
          </p:cNvPr>
          <p:cNvGrpSpPr>
            <a:grpSpLocks/>
          </p:cNvGrpSpPr>
          <p:nvPr/>
        </p:nvGrpSpPr>
        <p:grpSpPr bwMode="auto">
          <a:xfrm>
            <a:off x="3717925" y="3810000"/>
            <a:ext cx="1500188" cy="1327150"/>
            <a:chOff x="2342" y="2400"/>
            <a:chExt cx="945" cy="836"/>
          </a:xfrm>
        </p:grpSpPr>
        <p:sp>
          <p:nvSpPr>
            <p:cNvPr id="17454" name="Oval 23">
              <a:extLst>
                <a:ext uri="{FF2B5EF4-FFF2-40B4-BE49-F238E27FC236}">
                  <a16:creationId xmlns:a16="http://schemas.microsoft.com/office/drawing/2014/main" id="{EC8B14B4-7118-4842-AF1B-C3326F2D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55" name="Text Box 31">
              <a:extLst>
                <a:ext uri="{FF2B5EF4-FFF2-40B4-BE49-F238E27FC236}">
                  <a16:creationId xmlns:a16="http://schemas.microsoft.com/office/drawing/2014/main" id="{E0DE563C-063B-4714-8750-A53EA20E8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713"/>
              <a:ext cx="9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Accepting</a:t>
              </a:r>
            </a:p>
            <a:p>
              <a:pPr eaLnBrk="1" hangingPunct="1"/>
              <a:r>
                <a:rPr lang="en-US" altLang="en-US"/>
                <a:t>state</a:t>
              </a:r>
            </a:p>
          </p:txBody>
        </p:sp>
      </p:grpSp>
      <p:sp>
        <p:nvSpPr>
          <p:cNvPr id="86135" name="Text Box 119">
            <a:extLst>
              <a:ext uri="{FF2B5EF4-FFF2-40B4-BE49-F238E27FC236}">
                <a16:creationId xmlns:a16="http://schemas.microsoft.com/office/drawing/2014/main" id="{B8C5E564-2715-496F-840E-13BC5B68A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4356100" cy="4000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/>
              <a:t> What makes this DFA deterministic?</a:t>
            </a:r>
          </a:p>
        </p:txBody>
      </p:sp>
      <p:grpSp>
        <p:nvGrpSpPr>
          <p:cNvPr id="9" name="Group 122">
            <a:extLst>
              <a:ext uri="{FF2B5EF4-FFF2-40B4-BE49-F238E27FC236}">
                <a16:creationId xmlns:a16="http://schemas.microsoft.com/office/drawing/2014/main" id="{6E7FBCCE-0C8A-4ECA-843F-C199E3931268}"/>
              </a:ext>
            </a:extLst>
          </p:cNvPr>
          <p:cNvGrpSpPr>
            <a:grpSpLocks/>
          </p:cNvGrpSpPr>
          <p:nvPr/>
        </p:nvGrpSpPr>
        <p:grpSpPr bwMode="auto">
          <a:xfrm>
            <a:off x="5143500" y="2643188"/>
            <a:ext cx="3733800" cy="3657600"/>
            <a:chOff x="2880" y="1680"/>
            <a:chExt cx="2352" cy="2304"/>
          </a:xfrm>
        </p:grpSpPr>
        <p:sp>
          <p:nvSpPr>
            <p:cNvPr id="17422" name="Line 33">
              <a:extLst>
                <a:ext uri="{FF2B5EF4-FFF2-40B4-BE49-F238E27FC236}">
                  <a16:creationId xmlns:a16="http://schemas.microsoft.com/office/drawing/2014/main" id="{B946DF9E-535C-44F0-9AFB-246F37439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Text Box 34">
              <a:extLst>
                <a:ext uri="{FF2B5EF4-FFF2-40B4-BE49-F238E27FC236}">
                  <a16:creationId xmlns:a16="http://schemas.microsoft.com/office/drawing/2014/main" id="{5115BEA1-752C-45D6-97FC-4B34CBCAC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 </a:t>
              </a:r>
              <a:r>
                <a:rPr lang="en-US" altLang="en-US" sz="1800"/>
                <a:t>Q = {q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,q</a:t>
              </a:r>
              <a:r>
                <a:rPr lang="en-US" altLang="en-US" sz="1800" baseline="-25000"/>
                <a:t>1</a:t>
              </a:r>
              <a:r>
                <a:rPr lang="en-US" altLang="en-US" sz="1800"/>
                <a:t>,q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}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∑ = {</a:t>
              </a:r>
              <a:r>
                <a:rPr lang="ta-IN" altLang="en-US" sz="1800">
                  <a:ea typeface="Latha" panose="020B0604020202020204" pitchFamily="34" charset="0"/>
                </a:rPr>
                <a:t>a</a:t>
              </a:r>
              <a:r>
                <a:rPr lang="en-US" altLang="en-US" sz="1800"/>
                <a:t>,</a:t>
              </a:r>
              <a:r>
                <a:rPr lang="ta-IN" altLang="en-US" sz="1800">
                  <a:ea typeface="Latha" panose="020B0604020202020204" pitchFamily="34" charset="0"/>
                </a:rPr>
                <a:t>b</a:t>
              </a:r>
              <a:r>
                <a:rPr lang="en-US" altLang="en-US" sz="1800"/>
                <a:t>}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start state = q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 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F = {q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} </a:t>
              </a:r>
              <a:endParaRPr lang="el-GR" altLang="en-US" sz="1800"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Transition table</a:t>
              </a:r>
            </a:p>
          </p:txBody>
        </p:sp>
        <p:pic>
          <p:nvPicPr>
            <p:cNvPr id="17424" name="Picture 38" descr="delta">
              <a:extLst>
                <a:ext uri="{FF2B5EF4-FFF2-40B4-BE49-F238E27FC236}">
                  <a16:creationId xmlns:a16="http://schemas.microsoft.com/office/drawing/2014/main" id="{8FCBF85D-F401-4374-8DB4-83BC96F99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5" name="Rectangle 51">
              <a:extLst>
                <a:ext uri="{FF2B5EF4-FFF2-40B4-BE49-F238E27FC236}">
                  <a16:creationId xmlns:a16="http://schemas.microsoft.com/office/drawing/2014/main" id="{4D991AE1-35FB-4942-BBFB-BA1025868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17426" name="Rectangle 50">
              <a:extLst>
                <a:ext uri="{FF2B5EF4-FFF2-40B4-BE49-F238E27FC236}">
                  <a16:creationId xmlns:a16="http://schemas.microsoft.com/office/drawing/2014/main" id="{D93316C0-F356-418B-A986-3FFB1A7BE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17427" name="Rectangle 49">
              <a:extLst>
                <a:ext uri="{FF2B5EF4-FFF2-40B4-BE49-F238E27FC236}">
                  <a16:creationId xmlns:a16="http://schemas.microsoft.com/office/drawing/2014/main" id="{9B7D3EF8-CE72-4B7A-AEC6-16C2DE674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*q</a:t>
              </a:r>
              <a:r>
                <a:rPr lang="en-US" altLang="en-US" sz="1600" baseline="-25000">
                  <a:solidFill>
                    <a:schemeClr val="hlink"/>
                  </a:solidFill>
                </a:rPr>
                <a:t>2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17428" name="Rectangle 48">
              <a:extLst>
                <a:ext uri="{FF2B5EF4-FFF2-40B4-BE49-F238E27FC236}">
                  <a16:creationId xmlns:a16="http://schemas.microsoft.com/office/drawing/2014/main" id="{575C4BF9-A1AB-45EE-BF0B-8CD94CD6A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17429" name="Rectangle 47">
              <a:extLst>
                <a:ext uri="{FF2B5EF4-FFF2-40B4-BE49-F238E27FC236}">
                  <a16:creationId xmlns:a16="http://schemas.microsoft.com/office/drawing/2014/main" id="{EB583C72-0CBA-4860-BFF2-B8C9D5E1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17430" name="Rectangle 46">
              <a:extLst>
                <a:ext uri="{FF2B5EF4-FFF2-40B4-BE49-F238E27FC236}">
                  <a16:creationId xmlns:a16="http://schemas.microsoft.com/office/drawing/2014/main" id="{895B21A0-70A6-4808-9777-9031DE28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q</a:t>
              </a:r>
              <a:r>
                <a:rPr lang="en-US" altLang="en-US" sz="1600" baseline="-25000">
                  <a:solidFill>
                    <a:schemeClr val="hlink"/>
                  </a:solidFill>
                </a:rPr>
                <a:t>1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17431" name="Rectangle 45">
              <a:extLst>
                <a:ext uri="{FF2B5EF4-FFF2-40B4-BE49-F238E27FC236}">
                  <a16:creationId xmlns:a16="http://schemas.microsoft.com/office/drawing/2014/main" id="{CEEAB83C-68BD-4440-B402-E384D8F4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0</a:t>
              </a:r>
            </a:p>
          </p:txBody>
        </p:sp>
        <p:sp>
          <p:nvSpPr>
            <p:cNvPr id="17432" name="Rectangle 44">
              <a:extLst>
                <a:ext uri="{FF2B5EF4-FFF2-40B4-BE49-F238E27FC236}">
                  <a16:creationId xmlns:a16="http://schemas.microsoft.com/office/drawing/2014/main" id="{830BBB2B-7457-41B8-828A-37CE45461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1</a:t>
              </a:r>
              <a:endParaRPr lang="en-US" altLang="en-US" sz="1600"/>
            </a:p>
          </p:txBody>
        </p:sp>
        <p:sp>
          <p:nvSpPr>
            <p:cNvPr id="17433" name="Rectangle 43">
              <a:extLst>
                <a:ext uri="{FF2B5EF4-FFF2-40B4-BE49-F238E27FC236}">
                  <a16:creationId xmlns:a16="http://schemas.microsoft.com/office/drawing/2014/main" id="{6377B03C-58EA-456D-A9CA-51A83ED8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q</a:t>
              </a:r>
              <a:r>
                <a:rPr lang="en-US" altLang="en-US" sz="1600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7434" name="Rectangle 42">
              <a:extLst>
                <a:ext uri="{FF2B5EF4-FFF2-40B4-BE49-F238E27FC236}">
                  <a16:creationId xmlns:a16="http://schemas.microsoft.com/office/drawing/2014/main" id="{D4A78785-5D1C-4EF1-BDA0-C362202E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a-IN" altLang="en-US" sz="1600">
                  <a:solidFill>
                    <a:schemeClr val="hlink"/>
                  </a:solidFill>
                  <a:ea typeface="Latha" panose="020B0604020202020204" pitchFamily="34" charset="0"/>
                </a:rPr>
                <a:t>b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17435" name="Rectangle 41">
              <a:extLst>
                <a:ext uri="{FF2B5EF4-FFF2-40B4-BE49-F238E27FC236}">
                  <a16:creationId xmlns:a16="http://schemas.microsoft.com/office/drawing/2014/main" id="{E9731257-2A8B-433E-9E28-3834A9818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ta-IN" altLang="en-US" sz="1600">
                  <a:solidFill>
                    <a:schemeClr val="hlink"/>
                  </a:solidFill>
                  <a:ea typeface="Latha" panose="020B0604020202020204" pitchFamily="34" charset="0"/>
                </a:rPr>
                <a:t>a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17436" name="Rectangle 40">
              <a:extLst>
                <a:ext uri="{FF2B5EF4-FFF2-40B4-BE49-F238E27FC236}">
                  <a16:creationId xmlns:a16="http://schemas.microsoft.com/office/drawing/2014/main" id="{CB6026DA-32D6-491D-B428-479ED455D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1600"/>
            </a:p>
          </p:txBody>
        </p:sp>
        <p:sp>
          <p:nvSpPr>
            <p:cNvPr id="17437" name="Line 52">
              <a:extLst>
                <a:ext uri="{FF2B5EF4-FFF2-40B4-BE49-F238E27FC236}">
                  <a16:creationId xmlns:a16="http://schemas.microsoft.com/office/drawing/2014/main" id="{02B0F870-6C37-412C-A6CA-AC48BC86B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54">
              <a:extLst>
                <a:ext uri="{FF2B5EF4-FFF2-40B4-BE49-F238E27FC236}">
                  <a16:creationId xmlns:a16="http://schemas.microsoft.com/office/drawing/2014/main" id="{4469E0BC-7BE0-4C35-A4D1-97238C3D0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55">
              <a:extLst>
                <a:ext uri="{FF2B5EF4-FFF2-40B4-BE49-F238E27FC236}">
                  <a16:creationId xmlns:a16="http://schemas.microsoft.com/office/drawing/2014/main" id="{12DCC24F-2A0C-41DB-9D86-EC37F3079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56">
              <a:extLst>
                <a:ext uri="{FF2B5EF4-FFF2-40B4-BE49-F238E27FC236}">
                  <a16:creationId xmlns:a16="http://schemas.microsoft.com/office/drawing/2014/main" id="{AE4BBA7E-24EE-421B-B618-783F5A6E5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57">
              <a:extLst>
                <a:ext uri="{FF2B5EF4-FFF2-40B4-BE49-F238E27FC236}">
                  <a16:creationId xmlns:a16="http://schemas.microsoft.com/office/drawing/2014/main" id="{47DA3CCC-AB75-4F56-AFD0-5A52ECD12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59">
              <a:extLst>
                <a:ext uri="{FF2B5EF4-FFF2-40B4-BE49-F238E27FC236}">
                  <a16:creationId xmlns:a16="http://schemas.microsoft.com/office/drawing/2014/main" id="{38AD9323-ECA9-458B-AF1C-F8F3608BE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60">
              <a:extLst>
                <a:ext uri="{FF2B5EF4-FFF2-40B4-BE49-F238E27FC236}">
                  <a16:creationId xmlns:a16="http://schemas.microsoft.com/office/drawing/2014/main" id="{6496FF6A-2FDE-47B9-A5A5-F0BDDBF11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73">
              <a:extLst>
                <a:ext uri="{FF2B5EF4-FFF2-40B4-BE49-F238E27FC236}">
                  <a16:creationId xmlns:a16="http://schemas.microsoft.com/office/drawing/2014/main" id="{C7F269F1-7391-494D-86E5-88600078A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74">
              <a:extLst>
                <a:ext uri="{FF2B5EF4-FFF2-40B4-BE49-F238E27FC236}">
                  <a16:creationId xmlns:a16="http://schemas.microsoft.com/office/drawing/2014/main" id="{78F50A4B-C6A6-4FE9-88FD-09F297F58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58">
              <a:extLst>
                <a:ext uri="{FF2B5EF4-FFF2-40B4-BE49-F238E27FC236}">
                  <a16:creationId xmlns:a16="http://schemas.microsoft.com/office/drawing/2014/main" id="{EDA31FF6-774D-4EDB-B555-9291BE1A9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Line 53">
              <a:extLst>
                <a:ext uri="{FF2B5EF4-FFF2-40B4-BE49-F238E27FC236}">
                  <a16:creationId xmlns:a16="http://schemas.microsoft.com/office/drawing/2014/main" id="{3DC5F322-487C-40E6-9808-39585A955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Line 78">
              <a:extLst>
                <a:ext uri="{FF2B5EF4-FFF2-40B4-BE49-F238E27FC236}">
                  <a16:creationId xmlns:a16="http://schemas.microsoft.com/office/drawing/2014/main" id="{7A7BA046-94B1-4121-B260-007ECF685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81">
              <a:extLst>
                <a:ext uri="{FF2B5EF4-FFF2-40B4-BE49-F238E27FC236}">
                  <a16:creationId xmlns:a16="http://schemas.microsoft.com/office/drawing/2014/main" id="{E2C35E39-E454-44E0-A976-67D67FBC7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Line 91">
              <a:extLst>
                <a:ext uri="{FF2B5EF4-FFF2-40B4-BE49-F238E27FC236}">
                  <a16:creationId xmlns:a16="http://schemas.microsoft.com/office/drawing/2014/main" id="{C0EAEBA8-A97F-4D6F-B2B6-9C3605F04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Text Box 112">
              <a:extLst>
                <a:ext uri="{FF2B5EF4-FFF2-40B4-BE49-F238E27FC236}">
                  <a16:creationId xmlns:a16="http://schemas.microsoft.com/office/drawing/2014/main" id="{A10EC927-5C0D-4347-BB5A-D7B394BC1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821" y="3617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7452" name="Text Box 113">
              <a:extLst>
                <a:ext uri="{FF2B5EF4-FFF2-40B4-BE49-F238E27FC236}">
                  <a16:creationId xmlns:a16="http://schemas.microsoft.com/office/drawing/2014/main" id="{D6A4E7B5-BEDC-4A0A-A38C-BB0AB974D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926"/>
              <a:ext cx="6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7453" name="Line 120">
              <a:extLst>
                <a:ext uri="{FF2B5EF4-FFF2-40B4-BE49-F238E27FC236}">
                  <a16:creationId xmlns:a16="http://schemas.microsoft.com/office/drawing/2014/main" id="{BB4B3D55-275D-46E7-AEA7-9683A503B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CB79CD64-B3C3-4B8C-911A-EEAA9D8748A3}"/>
              </a:ext>
            </a:extLst>
          </p:cNvPr>
          <p:cNvSpPr txBox="1">
            <a:spLocks/>
          </p:cNvSpPr>
          <p:nvPr/>
        </p:nvSpPr>
        <p:spPr>
          <a:xfrm>
            <a:off x="357188" y="142875"/>
            <a:ext cx="8358187" cy="785813"/>
          </a:xfrm>
          <a:prstGeom prst="rect">
            <a:avLst/>
          </a:prstGeom>
          <a:solidFill>
            <a:srgbClr val="92D050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ta-IN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IN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DFA for strings containing </a:t>
            </a:r>
            <a:r>
              <a:rPr lang="ta-IN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</a:t>
            </a:r>
            <a:endParaRPr kumimoji="0"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F212B-3119-4974-9C45-09BA5F6AE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950913"/>
            <a:ext cx="13557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ta-IN" altLang="en-US">
                <a:ea typeface="Latha" panose="020B0604020202020204" pitchFamily="34" charset="0"/>
              </a:rPr>
              <a:t>bbba</a:t>
            </a:r>
            <a:r>
              <a:rPr lang="ta-IN" altLang="en-US">
                <a:solidFill>
                  <a:srgbClr val="FF0000"/>
                </a:solidFill>
                <a:ea typeface="Latha" panose="020B0604020202020204" pitchFamily="34" charset="0"/>
              </a:rPr>
              <a:t>bb</a:t>
            </a:r>
            <a:endParaRPr lang="en-US" altLang="en-US"/>
          </a:p>
          <a:p>
            <a:pPr eaLnBrk="1" hangingPunct="1"/>
            <a:r>
              <a:rPr lang="ta-IN" altLang="en-US">
                <a:ea typeface="Latha" panose="020B0604020202020204" pitchFamily="34" charset="0"/>
              </a:rPr>
              <a:t>aaa</a:t>
            </a:r>
            <a:r>
              <a:rPr lang="ta-IN" altLang="en-US">
                <a:solidFill>
                  <a:srgbClr val="FF0000"/>
                </a:solidFill>
                <a:ea typeface="Latha" panose="020B0604020202020204" pitchFamily="34" charset="0"/>
              </a:rPr>
              <a:t>ab</a:t>
            </a:r>
            <a:r>
              <a:rPr lang="ta-IN" altLang="en-US">
                <a:ea typeface="Latha" panose="020B0604020202020204" pitchFamily="34" charset="0"/>
              </a:rPr>
              <a:t>a</a:t>
            </a:r>
            <a:endParaRPr lang="en-US" altLang="en-US"/>
          </a:p>
          <a:p>
            <a:pPr eaLnBrk="1" hangingPunct="1"/>
            <a:r>
              <a:rPr lang="ta-IN" altLang="en-US">
                <a:ea typeface="Latha" panose="020B0604020202020204" pitchFamily="34" charset="0"/>
              </a:rPr>
              <a:t>b</a:t>
            </a:r>
            <a:r>
              <a:rPr lang="ta-IN" altLang="en-US">
                <a:solidFill>
                  <a:srgbClr val="FF0000"/>
                </a:solidFill>
                <a:ea typeface="Latha" panose="020B0604020202020204" pitchFamily="34" charset="0"/>
              </a:rPr>
              <a:t>ab</a:t>
            </a:r>
            <a:r>
              <a:rPr lang="ta-IN" altLang="en-US">
                <a:ea typeface="Latha" panose="020B0604020202020204" pitchFamily="34" charset="0"/>
              </a:rPr>
              <a:t>a</a:t>
            </a:r>
            <a:endParaRPr lang="en-US" altLang="en-US"/>
          </a:p>
          <a:p>
            <a:pPr eaLnBrk="1" hangingPunct="1"/>
            <a:r>
              <a:rPr lang="ta-IN" altLang="en-US">
                <a:ea typeface="Latha" panose="020B0604020202020204" pitchFamily="34" charset="0"/>
              </a:rPr>
              <a:t>ab</a:t>
            </a:r>
            <a:r>
              <a:rPr lang="ta-IN" altLang="en-US">
                <a:solidFill>
                  <a:srgbClr val="FF0000"/>
                </a:solidFill>
                <a:ea typeface="Latha" panose="020B0604020202020204" pitchFamily="34" charset="0"/>
              </a:rPr>
              <a:t>ab</a:t>
            </a:r>
            <a:r>
              <a:rPr lang="ta-IN" altLang="en-US">
                <a:ea typeface="Latha" panose="020B0604020202020204" pitchFamily="34" charset="0"/>
              </a:rPr>
              <a:t>a</a:t>
            </a:r>
            <a:endParaRPr lang="en-US" altLang="en-US"/>
          </a:p>
          <a:p>
            <a:pPr eaLnBrk="1" hangingPunct="1"/>
            <a:r>
              <a:rPr lang="ta-IN" altLang="en-US">
                <a:ea typeface="Latha" panose="020B0604020202020204" pitchFamily="34" charset="0"/>
              </a:rPr>
              <a:t>baa</a:t>
            </a:r>
            <a:r>
              <a:rPr lang="ta-IN" altLang="en-US">
                <a:solidFill>
                  <a:srgbClr val="FF0000"/>
                </a:solidFill>
                <a:ea typeface="Latha" panose="020B0604020202020204" pitchFamily="34" charset="0"/>
              </a:rPr>
              <a:t>ab</a:t>
            </a:r>
            <a:r>
              <a:rPr lang="ta-IN" altLang="en-US">
                <a:ea typeface="Latha" panose="020B0604020202020204" pitchFamily="34" charset="0"/>
              </a:rPr>
              <a:t>a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35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ACCAACD-7D30-4081-ADE9-E46AB1A9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74638"/>
            <a:ext cx="8472487" cy="582612"/>
          </a:xfrm>
        </p:spPr>
        <p:txBody>
          <a:bodyPr/>
          <a:lstStyle/>
          <a:p>
            <a:pPr algn="ctr"/>
            <a:r>
              <a:rPr lang="ta-IN" altLang="en-US">
                <a:ea typeface="Latha" panose="020B0604020202020204" pitchFamily="34" charset="0"/>
              </a:rPr>
              <a:t>Practice Questions</a:t>
            </a:r>
            <a:r>
              <a:rPr lang="en-IN" altLang="en-US"/>
              <a:t> on DFA Designing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8C8EF3C-4F6E-40DC-A259-98DB9D3518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1071563"/>
            <a:ext cx="8572500" cy="5357812"/>
          </a:xfrm>
        </p:spPr>
        <p:txBody>
          <a:bodyPr/>
          <a:lstStyle/>
          <a:p>
            <a:pPr marL="514350" indent="-514350" algn="just">
              <a:buFont typeface="Wingdings 2" panose="05020102010507070707" pitchFamily="18" charset="2"/>
              <a:buAutoNum type="arabicPeriod"/>
              <a:defRPr/>
            </a:pPr>
            <a:r>
              <a:rPr lang="en-US" sz="3200" dirty="0"/>
              <a:t>Construct a DFA for the set of string over {a, b} such that length of the string |w| is divisible by 2.</a:t>
            </a:r>
          </a:p>
          <a:p>
            <a:pPr marL="514350" indent="-514350" algn="just">
              <a:buFont typeface="Wingdings 2" panose="05020102010507070707" pitchFamily="18" charset="2"/>
              <a:buAutoNum type="arabicPeriod"/>
              <a:defRPr/>
            </a:pPr>
            <a:r>
              <a:rPr lang="en-US" sz="3200" dirty="0"/>
              <a:t>Construct a DFA for the set of string over {a, b} such that length of the string |w| is not divisible by 3.</a:t>
            </a:r>
          </a:p>
          <a:p>
            <a:pPr marL="514350" indent="-514350" algn="just">
              <a:buFont typeface="Wingdings 2" panose="05020102010507070707" pitchFamily="18" charset="2"/>
              <a:buAutoNum type="arabicPeriod"/>
              <a:defRPr/>
            </a:pPr>
            <a:r>
              <a:rPr lang="en-US" sz="3200" dirty="0"/>
              <a:t>Construct a DFA accepting a set of strings over {a, b} in which {</a:t>
            </a:r>
            <a:r>
              <a:rPr lang="en-US" sz="3200" dirty="0" err="1"/>
              <a:t>abwa</a:t>
            </a:r>
            <a:r>
              <a:rPr lang="en-US" sz="3200" dirty="0"/>
              <a:t> / </a:t>
            </a:r>
            <a:r>
              <a:rPr lang="en-US" sz="3200" dirty="0" err="1"/>
              <a:t>wε</a:t>
            </a:r>
            <a:r>
              <a:rPr lang="en-US" sz="3200" dirty="0"/>
              <a:t>{a, b}*}.</a:t>
            </a:r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r>
              <a:rPr lang="en-US" sz="3200" b="1" u="sng" dirty="0"/>
              <a:t>Solutions: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IN" dirty="0"/>
              <a:t>Attached  as a word doc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IN" dirty="0"/>
              <a:t>(</a:t>
            </a:r>
            <a:r>
              <a:rPr lang="en-IN" b="1" dirty="0">
                <a:solidFill>
                  <a:srgbClr val="FF0000"/>
                </a:solidFill>
              </a:rPr>
              <a:t>filename - Assignment </a:t>
            </a:r>
            <a:r>
              <a:rPr lang="en-IN" b="1" dirty="0" err="1">
                <a:solidFill>
                  <a:srgbClr val="FF0000"/>
                </a:solidFill>
              </a:rPr>
              <a:t>QsAs</a:t>
            </a:r>
            <a:r>
              <a:rPr lang="en-IN" b="1" dirty="0">
                <a:solidFill>
                  <a:srgbClr val="FF0000"/>
                </a:solidFill>
              </a:rPr>
              <a:t>-DFA Design_MSK.doc</a:t>
            </a:r>
            <a:r>
              <a:rPr lang="en-IN" dirty="0"/>
              <a:t>)</a:t>
            </a:r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endParaRPr lang="en-IN" sz="3200" dirty="0"/>
          </a:p>
          <a:p>
            <a:pPr marL="514350" indent="-514350" algn="just">
              <a:buFont typeface="Wingdings 2" panose="05020102010507070707" pitchFamily="18" charset="2"/>
              <a:buAutoNum type="arabicPeriod"/>
              <a:defRPr/>
            </a:pPr>
            <a:endParaRPr lang="en-IN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000A1AB-245E-49A3-BA74-E654E390302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5750" y="1143000"/>
            <a:ext cx="8572500" cy="5286375"/>
          </a:xfrm>
        </p:spPr>
        <p:txBody>
          <a:bodyPr/>
          <a:lstStyle/>
          <a:p>
            <a:pPr algn="r"/>
            <a:endParaRPr lang="en-IN" altLang="en-US"/>
          </a:p>
          <a:p>
            <a:pPr algn="r"/>
            <a:endParaRPr lang="en-IN" altLang="en-US"/>
          </a:p>
          <a:p>
            <a:pPr algn="r"/>
            <a:endParaRPr lang="en-IN" altLang="en-US"/>
          </a:p>
          <a:p>
            <a:pPr algn="r"/>
            <a:endParaRPr lang="en-IN" altLang="en-US"/>
          </a:p>
          <a:p>
            <a:pPr algn="r">
              <a:buFont typeface="Wingdings 2" panose="05020102010507070707" pitchFamily="18" charset="2"/>
              <a:buNone/>
            </a:pPr>
            <a:r>
              <a:rPr lang="en-IN" altLang="en-US" sz="8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6503804-83EC-4376-949D-0F167DBD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14313"/>
            <a:ext cx="8329612" cy="582612"/>
          </a:xfrm>
        </p:spPr>
        <p:txBody>
          <a:bodyPr/>
          <a:lstStyle/>
          <a:p>
            <a:pPr algn="ctr"/>
            <a:r>
              <a:rPr lang="en-IN" altLang="en-US" sz="3600" b="1"/>
              <a:t>Extended Transition Function for a DFA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C6C3947-6462-452D-AF57-4821FB0789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715375" cy="57864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Extended transition function δ ∗ : Q × Σ ∗ → Q is defined recursively: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altLang="en-US"/>
          </a:p>
          <a:p>
            <a:pPr algn="just">
              <a:buFont typeface="Wingdings" panose="05000000000000000000" pitchFamily="2" charset="2"/>
              <a:buChar char="Ø"/>
            </a:pPr>
            <a:endParaRPr lang="en-IN" altLang="en-US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The extended transition function gives the state of the automaton after reading a string.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For example, if  </a:t>
            </a:r>
            <a:r>
              <a:rPr lang="el-GR" altLang="en-US"/>
              <a:t>δ(</a:t>
            </a:r>
            <a:r>
              <a:rPr lang="en-IN" altLang="en-US"/>
              <a:t>q0,a) = q1 and </a:t>
            </a:r>
            <a:r>
              <a:rPr lang="el-GR" altLang="en-US"/>
              <a:t>δ(</a:t>
            </a:r>
            <a:r>
              <a:rPr lang="en-IN" altLang="en-US"/>
              <a:t>q1,b) = q2, then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                              </a:t>
            </a:r>
            <a:r>
              <a:rPr lang="el-GR" altLang="en-US"/>
              <a:t>δ* (</a:t>
            </a:r>
            <a:r>
              <a:rPr lang="en-IN" altLang="en-US"/>
              <a:t>q0,ab) = ?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		     </a:t>
            </a:r>
            <a:r>
              <a:rPr lang="el-GR" altLang="en-US"/>
              <a:t>δ* (</a:t>
            </a:r>
            <a:r>
              <a:rPr lang="en-IN" altLang="en-US"/>
              <a:t>q0,ab)  = </a:t>
            </a:r>
            <a:r>
              <a:rPr lang="el-GR" altLang="en-US"/>
              <a:t>δ</a:t>
            </a:r>
            <a:r>
              <a:rPr lang="en-IN" altLang="en-US"/>
              <a:t> (</a:t>
            </a:r>
            <a:r>
              <a:rPr lang="el-GR" altLang="en-US"/>
              <a:t>δ*(</a:t>
            </a:r>
            <a:r>
              <a:rPr lang="en-IN" altLang="en-US"/>
              <a:t>q0,a), b)) = ?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   				</a:t>
            </a:r>
            <a:r>
              <a:rPr lang="el-GR" altLang="en-US"/>
              <a:t> </a:t>
            </a:r>
            <a:endParaRPr lang="en-IN" altLang="en-US"/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62CCB877-4D91-40E6-AFC6-13C6A1009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643063"/>
            <a:ext cx="36591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8">
            <a:extLst>
              <a:ext uri="{FF2B5EF4-FFF2-40B4-BE49-F238E27FC236}">
                <a16:creationId xmlns:a16="http://schemas.microsoft.com/office/drawing/2014/main" id="{E29E65C0-C20E-4701-BB00-1D21B5342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929188"/>
            <a:ext cx="3143250" cy="118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0">
            <a:extLst>
              <a:ext uri="{FF2B5EF4-FFF2-40B4-BE49-F238E27FC236}">
                <a16:creationId xmlns:a16="http://schemas.microsoft.com/office/drawing/2014/main" id="{0FA27F14-9785-4556-B95E-E7E58C1E4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5643563"/>
            <a:ext cx="435768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Box 13">
            <a:extLst>
              <a:ext uri="{FF2B5EF4-FFF2-40B4-BE49-F238E27FC236}">
                <a16:creationId xmlns:a16="http://schemas.microsoft.com/office/drawing/2014/main" id="{2ADD3F75-5C16-45A5-A52B-734D90E0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429250"/>
            <a:ext cx="2143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IN" altLang="en-US"/>
              <a:t>Finally,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598A6E4-CF12-4124-9D05-1ED5F6C4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14313"/>
            <a:ext cx="8329612" cy="582612"/>
          </a:xfrm>
        </p:spPr>
        <p:txBody>
          <a:bodyPr/>
          <a:lstStyle/>
          <a:p>
            <a:pPr algn="ctr"/>
            <a:r>
              <a:rPr lang="en-IN" altLang="en-US" sz="3600" b="1"/>
              <a:t>Language Accepted by a DFA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0207E82B-A603-46D9-B2E5-E8DDBBBDDA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715375" cy="57864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The language accepted by a DFA M = (Q, Σ, δ, q0, F) is 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/>
              <a:t>			L(M) = {w ∈ Σ</a:t>
            </a:r>
            <a:r>
              <a:rPr lang="en-IN" altLang="en-US" baseline="30000"/>
              <a:t>∗</a:t>
            </a:r>
            <a:r>
              <a:rPr lang="en-IN" altLang="en-US"/>
              <a:t> : δ</a:t>
            </a:r>
            <a:r>
              <a:rPr lang="en-IN" altLang="en-US" baseline="30000"/>
              <a:t>∗</a:t>
            </a:r>
            <a:r>
              <a:rPr lang="en-IN" altLang="en-US"/>
              <a:t>(q0, w) ∈ F}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/>
              <a:t>L(M) is the set of all strings on the input alphabet accepted by automaton 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2800"/>
              <a:t>Example: Language accepted by the automaton given below is              L = {a</a:t>
            </a:r>
            <a:r>
              <a:rPr lang="en-IN" altLang="en-US" sz="2800" baseline="30000"/>
              <a:t>n</a:t>
            </a:r>
            <a:r>
              <a:rPr lang="en-IN" altLang="en-US" sz="2800"/>
              <a:t>b : n ≥ 0}.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altLang="en-US" sz="3200"/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7CBE4BE5-BBB4-4DF7-8314-F2811C45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357688"/>
            <a:ext cx="4513263" cy="2071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0E7BB55-5112-4FDF-9179-E11E134F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14313"/>
            <a:ext cx="8329612" cy="582612"/>
          </a:xfrm>
        </p:spPr>
        <p:txBody>
          <a:bodyPr/>
          <a:lstStyle/>
          <a:p>
            <a:pPr algn="ctr"/>
            <a:r>
              <a:rPr lang="en-IN" altLang="en-US" sz="3600" b="1"/>
              <a:t>Regular Language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BE6286F-5A0E-4EE3-B6AE-229F62B62F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715375" cy="57864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3200"/>
              <a:t>A language L is called regular if and only if there exists a DFA M such that L = L(M).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3200"/>
              <a:t>Thus, DFAs define the family of languages called regular.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sz="3200"/>
              <a:t> Regular Language can be represented by an equivalent  DFA.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IN" altLang="en-US" sz="3200"/>
              <a:t>		</a:t>
            </a:r>
            <a:r>
              <a:rPr lang="en-IN" altLang="en-US" sz="3200" b="1">
                <a:solidFill>
                  <a:srgbClr val="0070C0"/>
                </a:solidFill>
              </a:rPr>
              <a:t>	Regular Language = DFA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9EA84FF-82D9-4179-95A1-13498017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14313"/>
            <a:ext cx="8329612" cy="582612"/>
          </a:xfrm>
        </p:spPr>
        <p:txBody>
          <a:bodyPr/>
          <a:lstStyle/>
          <a:p>
            <a:pPr algn="ctr"/>
            <a:r>
              <a:rPr lang="ta-IN" altLang="en-US" sz="3600" b="1">
                <a:ea typeface="Latha" panose="020B0604020202020204" pitchFamily="34" charset="0"/>
              </a:rPr>
              <a:t>Steps for </a:t>
            </a:r>
            <a:r>
              <a:rPr lang="en-IN" altLang="en-US" sz="3600" b="1"/>
              <a:t>DFA Construction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BC308B4-C2D2-4C27-92C9-146A814013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0063" y="857250"/>
            <a:ext cx="8429625" cy="542925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en-US" sz="3000" u="sng" dirty="0"/>
              <a:t>Steps for building a DFA to recognize L</a:t>
            </a:r>
            <a:r>
              <a:rPr lang="en-US" sz="3000" dirty="0"/>
              <a:t>: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ta-IN" sz="3000" dirty="0"/>
              <a:t>Given </a:t>
            </a:r>
            <a:r>
              <a:rPr lang="en-US" sz="3000" dirty="0"/>
              <a:t>∑ = </a:t>
            </a:r>
            <a:r>
              <a:rPr lang="ta-IN" sz="3000" dirty="0"/>
              <a:t>some set of alphabets</a:t>
            </a:r>
            <a:endParaRPr lang="en-US" sz="3000" dirty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3000" dirty="0"/>
              <a:t>Decide on the states: Q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3000" dirty="0"/>
              <a:t>Designate start state and final state(s)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l-GR" sz="3000" dirty="0">
                <a:cs typeface="Tahoma" pitchFamily="28" charset="0"/>
              </a:rPr>
              <a:t>δ</a:t>
            </a:r>
            <a:r>
              <a:rPr lang="en-US" sz="3000" dirty="0">
                <a:cs typeface="Tahoma" pitchFamily="28" charset="0"/>
              </a:rPr>
              <a:t>: </a:t>
            </a:r>
            <a:r>
              <a:rPr lang="en-US" sz="3000" dirty="0"/>
              <a:t>Decide on the transitions: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3000" dirty="0"/>
              <a:t>“Final” states == same as “accepting states”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3000" dirty="0"/>
              <a:t>Other states == same as “non-accepting states”</a:t>
            </a:r>
            <a:endParaRPr lang="en-IN" sz="3000" b="1" dirty="0">
              <a:solidFill>
                <a:srgbClr val="0070C0"/>
              </a:solidFill>
            </a:endParaRPr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r>
              <a:rPr lang="en-IN" sz="3200" b="1" dirty="0">
                <a:solidFill>
                  <a:srgbClr val="0070C0"/>
                </a:solidFill>
              </a:rPr>
              <a:t>   </a:t>
            </a:r>
            <a:endParaRPr lang="en-IN" sz="3200" b="1" dirty="0"/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endParaRPr lang="en-IN" sz="3200" b="1" dirty="0"/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r>
              <a:rPr lang="en-IN" sz="3200" b="1" dirty="0"/>
              <a:t>       </a:t>
            </a:r>
          </a:p>
          <a:p>
            <a:pPr marL="514350" indent="-514350" algn="just">
              <a:buFont typeface="Wingdings 2" panose="05020102010507070707" pitchFamily="18" charset="2"/>
              <a:buNone/>
              <a:defRPr/>
            </a:pPr>
            <a:endParaRPr lang="en-IN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B815373-632E-4D8D-B57F-3D25BA6C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14313"/>
            <a:ext cx="8329612" cy="582612"/>
          </a:xfrm>
        </p:spPr>
        <p:txBody>
          <a:bodyPr/>
          <a:lstStyle/>
          <a:p>
            <a:pPr algn="ctr"/>
            <a:r>
              <a:rPr lang="ta-IN" altLang="en-US" sz="3600" b="1">
                <a:ea typeface="Latha" panose="020B0604020202020204" pitchFamily="34" charset="0"/>
              </a:rPr>
              <a:t>Example </a:t>
            </a:r>
            <a:r>
              <a:rPr lang="en-IN" altLang="en-US" sz="3600" b="1"/>
              <a:t>Problems on DFA Designing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6AFC6C7-F75A-439F-88BD-B888E9DF35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4313" y="857250"/>
            <a:ext cx="8715375" cy="5786438"/>
          </a:xfrm>
        </p:spPr>
        <p:txBody>
          <a:bodyPr/>
          <a:lstStyle/>
          <a:p>
            <a:pPr marL="514350" indent="-514350" algn="just">
              <a:buFont typeface="Wingdings 2" panose="05020102010507070707" pitchFamily="18" charset="2"/>
              <a:buAutoNum type="arabicPeriod"/>
            </a:pPr>
            <a:r>
              <a:rPr lang="en-IN" altLang="en-US" sz="3200" b="1">
                <a:solidFill>
                  <a:srgbClr val="0070C0"/>
                </a:solidFill>
              </a:rPr>
              <a:t>Design an automaton that accepts only the input alphabet </a:t>
            </a:r>
            <a:r>
              <a:rPr lang="en-IN" altLang="en-US" sz="3200" b="1"/>
              <a:t>‘</a:t>
            </a:r>
            <a:r>
              <a:rPr lang="en-IN" altLang="en-US" sz="3200" b="1" i="1"/>
              <a:t>a’</a:t>
            </a:r>
            <a:r>
              <a:rPr lang="en-IN" altLang="en-US" sz="3200" b="1">
                <a:solidFill>
                  <a:srgbClr val="0070C0"/>
                </a:solidFill>
              </a:rPr>
              <a:t>.</a:t>
            </a:r>
          </a:p>
          <a:p>
            <a:pPr marL="514350" indent="-514350" algn="just">
              <a:buFont typeface="Wingdings 2" panose="05020102010507070707" pitchFamily="18" charset="2"/>
              <a:buNone/>
            </a:pPr>
            <a:r>
              <a:rPr lang="en-IN" altLang="en-US" sz="3200" b="1">
                <a:solidFill>
                  <a:srgbClr val="0070C0"/>
                </a:solidFill>
              </a:rPr>
              <a:t>      </a:t>
            </a:r>
            <a:r>
              <a:rPr lang="en-IN" altLang="en-US" sz="3200" b="1" u="sng">
                <a:solidFill>
                  <a:srgbClr val="FF0000"/>
                </a:solidFill>
              </a:rPr>
              <a:t>Solution:</a:t>
            </a:r>
          </a:p>
          <a:p>
            <a:pPr marL="514350" indent="-514350" algn="just">
              <a:buFont typeface="Wingdings 2" panose="05020102010507070707" pitchFamily="18" charset="2"/>
              <a:buNone/>
            </a:pPr>
            <a:r>
              <a:rPr lang="en-IN" altLang="en-US" sz="3200" b="1"/>
              <a:t>	</a:t>
            </a:r>
          </a:p>
          <a:p>
            <a:pPr marL="514350" indent="-514350" algn="just">
              <a:buFont typeface="Wingdings 2" panose="05020102010507070707" pitchFamily="18" charset="2"/>
              <a:buNone/>
            </a:pPr>
            <a:endParaRPr lang="en-IN" altLang="en-US" sz="3200" b="1"/>
          </a:p>
          <a:p>
            <a:pPr marL="514350" indent="-514350" algn="just">
              <a:buFont typeface="Wingdings 2" panose="05020102010507070707" pitchFamily="18" charset="2"/>
              <a:buNone/>
            </a:pPr>
            <a:endParaRPr lang="en-IN" altLang="en-US" sz="3200" b="1"/>
          </a:p>
          <a:p>
            <a:pPr marL="514350" indent="-514350" algn="just">
              <a:buFont typeface="Wingdings 2" panose="05020102010507070707" pitchFamily="18" charset="2"/>
              <a:buNone/>
            </a:pPr>
            <a:r>
              <a:rPr lang="en-IN" altLang="en-US" sz="3200" b="1"/>
              <a:t>       </a:t>
            </a:r>
          </a:p>
          <a:p>
            <a:pPr marL="514350" indent="-514350" algn="just">
              <a:buFont typeface="Wingdings 2" panose="05020102010507070707" pitchFamily="18" charset="2"/>
              <a:buNone/>
            </a:pPr>
            <a:endParaRPr lang="en-IN" altLang="en-US" sz="3200" b="1"/>
          </a:p>
        </p:txBody>
      </p:sp>
      <p:sp>
        <p:nvSpPr>
          <p:cNvPr id="12292" name="TextBox 8">
            <a:extLst>
              <a:ext uri="{FF2B5EF4-FFF2-40B4-BE49-F238E27FC236}">
                <a16:creationId xmlns:a16="http://schemas.microsoft.com/office/drawing/2014/main" id="{275793A9-4A9E-4D3F-8F56-8C3276E9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214938"/>
            <a:ext cx="8929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just" eaLnBrk="1" hangingPunct="1"/>
            <a:r>
              <a:rPr lang="en-IN" altLang="en-US" u="sng">
                <a:solidFill>
                  <a:srgbClr val="C00000"/>
                </a:solidFill>
              </a:rPr>
              <a:t>Very important Note: </a:t>
            </a:r>
          </a:p>
          <a:p>
            <a:pPr algn="just" eaLnBrk="1" hangingPunct="1"/>
            <a:r>
              <a:rPr lang="en-IN" altLang="en-US"/>
              <a:t>Do not forget to mark initial state with </a:t>
            </a:r>
            <a:r>
              <a:rPr lang="en-IN" altLang="en-US">
                <a:solidFill>
                  <a:srgbClr val="C00000"/>
                </a:solidFill>
              </a:rPr>
              <a:t>arrow</a:t>
            </a:r>
            <a:r>
              <a:rPr lang="en-IN" altLang="en-US"/>
              <a:t> and accepting /final state with </a:t>
            </a:r>
            <a:r>
              <a:rPr lang="en-IN" altLang="en-US">
                <a:solidFill>
                  <a:srgbClr val="C00000"/>
                </a:solidFill>
              </a:rPr>
              <a:t>double circle </a:t>
            </a:r>
            <a:r>
              <a:rPr lang="en-IN" altLang="en-US"/>
              <a:t>in all finite automata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91FCDA0E-1BE1-4F87-AE55-6710792E2A5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2298" name="Line 8">
              <a:extLst>
                <a:ext uri="{FF2B5EF4-FFF2-40B4-BE49-F238E27FC236}">
                  <a16:creationId xmlns:a16="http://schemas.microsoft.com/office/drawing/2014/main" id="{D0318D35-E27B-4AD0-B882-206ECA0B3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Oval 9">
              <a:extLst>
                <a:ext uri="{FF2B5EF4-FFF2-40B4-BE49-F238E27FC236}">
                  <a16:creationId xmlns:a16="http://schemas.microsoft.com/office/drawing/2014/main" id="{4D904C3C-9003-43E2-B3BB-9A7B25CA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12300" name="Text Box 10">
              <a:extLst>
                <a:ext uri="{FF2B5EF4-FFF2-40B4-BE49-F238E27FC236}">
                  <a16:creationId xmlns:a16="http://schemas.microsoft.com/office/drawing/2014/main" id="{64EFE4ED-5531-4F0C-A351-B16A4ABAD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232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ta-IN" altLang="en-US">
                  <a:ea typeface="Latha" panose="020B0604020202020204" pitchFamily="34" charset="0"/>
                </a:rPr>
                <a:t>a</a:t>
              </a:r>
              <a:endParaRPr lang="en-US" altLang="en-US"/>
            </a:p>
          </p:txBody>
        </p:sp>
      </p:grpSp>
      <p:grpSp>
        <p:nvGrpSpPr>
          <p:cNvPr id="3" name="Group 115">
            <a:extLst>
              <a:ext uri="{FF2B5EF4-FFF2-40B4-BE49-F238E27FC236}">
                <a16:creationId xmlns:a16="http://schemas.microsoft.com/office/drawing/2014/main" id="{20B82A3D-FCD2-4516-B59A-6145E4F8BDA3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3714750"/>
            <a:ext cx="1371600" cy="609600"/>
            <a:chOff x="624" y="2352"/>
            <a:chExt cx="864" cy="384"/>
          </a:xfrm>
        </p:grpSpPr>
        <p:sp>
          <p:nvSpPr>
            <p:cNvPr id="12295" name="Oval 4">
              <a:extLst>
                <a:ext uri="{FF2B5EF4-FFF2-40B4-BE49-F238E27FC236}">
                  <a16:creationId xmlns:a16="http://schemas.microsoft.com/office/drawing/2014/main" id="{92D93110-C9D5-4E57-91F3-C104C9CAC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12296" name="Line 6">
              <a:extLst>
                <a:ext uri="{FF2B5EF4-FFF2-40B4-BE49-F238E27FC236}">
                  <a16:creationId xmlns:a16="http://schemas.microsoft.com/office/drawing/2014/main" id="{799D989B-FCF8-46FB-9281-7A75E92E6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Text Box 7">
              <a:extLst>
                <a:ext uri="{FF2B5EF4-FFF2-40B4-BE49-F238E27FC236}">
                  <a16:creationId xmlns:a16="http://schemas.microsoft.com/office/drawing/2014/main" id="{EED0B5EB-472D-4CBA-91C1-41474E62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52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start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C5488A5B-E319-434E-9BEC-976E167D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934EB2-E256-44AA-8933-55BFCC44D802}" type="slidenum">
              <a:rPr kumimoji="0"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7</a:t>
            </a:fld>
            <a:endParaRPr kumimoji="0"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" name="Group 115">
            <a:extLst>
              <a:ext uri="{FF2B5EF4-FFF2-40B4-BE49-F238E27FC236}">
                <a16:creationId xmlns:a16="http://schemas.microsoft.com/office/drawing/2014/main" id="{AEB46EDC-4EC0-40E9-8E36-FD8D1C23871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3383" name="Oval 4">
              <a:extLst>
                <a:ext uri="{FF2B5EF4-FFF2-40B4-BE49-F238E27FC236}">
                  <a16:creationId xmlns:a16="http://schemas.microsoft.com/office/drawing/2014/main" id="{EDFC2788-E8E0-488E-A401-C102BE756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13384" name="Line 6">
              <a:extLst>
                <a:ext uri="{FF2B5EF4-FFF2-40B4-BE49-F238E27FC236}">
                  <a16:creationId xmlns:a16="http://schemas.microsoft.com/office/drawing/2014/main" id="{79510E47-DF12-49CC-AC2A-458E924C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Text Box 7">
              <a:extLst>
                <a:ext uri="{FF2B5EF4-FFF2-40B4-BE49-F238E27FC236}">
                  <a16:creationId xmlns:a16="http://schemas.microsoft.com/office/drawing/2014/main" id="{7BF29883-FDE2-44BE-BCCF-6A7F66801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52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start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D7E7124A-5DAE-47F1-AD4D-3E74B0F417E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3380" name="Line 8">
              <a:extLst>
                <a:ext uri="{FF2B5EF4-FFF2-40B4-BE49-F238E27FC236}">
                  <a16:creationId xmlns:a16="http://schemas.microsoft.com/office/drawing/2014/main" id="{0A277EC0-B04E-44FC-9C11-1743B596C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1" name="Oval 9">
              <a:extLst>
                <a:ext uri="{FF2B5EF4-FFF2-40B4-BE49-F238E27FC236}">
                  <a16:creationId xmlns:a16="http://schemas.microsoft.com/office/drawing/2014/main" id="{B9885A58-14B6-470C-8458-EF890B83A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13382" name="Text Box 10">
              <a:extLst>
                <a:ext uri="{FF2B5EF4-FFF2-40B4-BE49-F238E27FC236}">
                  <a16:creationId xmlns:a16="http://schemas.microsoft.com/office/drawing/2014/main" id="{C52C78F3-F3AC-495C-889F-597AF7D68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232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E40A008F-7300-4371-9FD5-31BC3F4259A5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3163888"/>
            <a:ext cx="423863" cy="722312"/>
            <a:chOff x="1712" y="1993"/>
            <a:chExt cx="267" cy="455"/>
          </a:xfrm>
        </p:grpSpPr>
        <p:sp>
          <p:nvSpPr>
            <p:cNvPr id="13378" name="Freeform 17">
              <a:extLst>
                <a:ext uri="{FF2B5EF4-FFF2-40B4-BE49-F238E27FC236}">
                  <a16:creationId xmlns:a16="http://schemas.microsoft.com/office/drawing/2014/main" id="{6D5B4950-32A8-40D2-9339-9F4ABAB27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79" name="Text Box 18">
              <a:extLst>
                <a:ext uri="{FF2B5EF4-FFF2-40B4-BE49-F238E27FC236}">
                  <a16:creationId xmlns:a16="http://schemas.microsoft.com/office/drawing/2014/main" id="{278264C2-B366-48E3-A027-1BA93F01A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99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F58C16A6-8106-4ABD-A364-C0FBEDFA8DCB}"/>
              </a:ext>
            </a:extLst>
          </p:cNvPr>
          <p:cNvGrpSpPr>
            <a:grpSpLocks/>
          </p:cNvGrpSpPr>
          <p:nvPr/>
        </p:nvGrpSpPr>
        <p:grpSpPr bwMode="auto">
          <a:xfrm>
            <a:off x="3876675" y="3124200"/>
            <a:ext cx="655638" cy="722313"/>
            <a:chOff x="2970" y="1968"/>
            <a:chExt cx="413" cy="455"/>
          </a:xfrm>
        </p:grpSpPr>
        <p:sp>
          <p:nvSpPr>
            <p:cNvPr id="13376" name="Freeform 19">
              <a:extLst>
                <a:ext uri="{FF2B5EF4-FFF2-40B4-BE49-F238E27FC236}">
                  <a16:creationId xmlns:a16="http://schemas.microsoft.com/office/drawing/2014/main" id="{D8C01C9C-0485-472B-8CFD-5D202E97F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77" name="Text Box 20">
              <a:extLst>
                <a:ext uri="{FF2B5EF4-FFF2-40B4-BE49-F238E27FC236}">
                  <a16:creationId xmlns:a16="http://schemas.microsoft.com/office/drawing/2014/main" id="{D648CDD0-E94E-4DA2-A918-59BBEEB44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968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0,1</a:t>
              </a:r>
            </a:p>
          </p:txBody>
        </p:sp>
      </p:grpSp>
      <p:grpSp>
        <p:nvGrpSpPr>
          <p:cNvPr id="6" name="Group 29">
            <a:extLst>
              <a:ext uri="{FF2B5EF4-FFF2-40B4-BE49-F238E27FC236}">
                <a16:creationId xmlns:a16="http://schemas.microsoft.com/office/drawing/2014/main" id="{1B327EDC-F9A7-4165-86DB-F7F45AF20407}"/>
              </a:ext>
            </a:extLst>
          </p:cNvPr>
          <p:cNvGrpSpPr>
            <a:grpSpLocks/>
          </p:cNvGrpSpPr>
          <p:nvPr/>
        </p:nvGrpSpPr>
        <p:grpSpPr bwMode="auto">
          <a:xfrm>
            <a:off x="2886075" y="3200400"/>
            <a:ext cx="423863" cy="722313"/>
            <a:chOff x="2346" y="2016"/>
            <a:chExt cx="267" cy="455"/>
          </a:xfrm>
        </p:grpSpPr>
        <p:sp>
          <p:nvSpPr>
            <p:cNvPr id="13374" name="Freeform 21">
              <a:extLst>
                <a:ext uri="{FF2B5EF4-FFF2-40B4-BE49-F238E27FC236}">
                  <a16:creationId xmlns:a16="http://schemas.microsoft.com/office/drawing/2014/main" id="{CBC385BE-E9F4-44C2-B18D-7126169EA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75" name="Text Box 22">
              <a:extLst>
                <a:ext uri="{FF2B5EF4-FFF2-40B4-BE49-F238E27FC236}">
                  <a16:creationId xmlns:a16="http://schemas.microsoft.com/office/drawing/2014/main" id="{31E42D42-4474-439E-99B1-A7B5E6454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01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2E7C681F-EA65-4EAA-A277-52BA6B3E3969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3371" name="Text Box 12">
              <a:extLst>
                <a:ext uri="{FF2B5EF4-FFF2-40B4-BE49-F238E27FC236}">
                  <a16:creationId xmlns:a16="http://schemas.microsoft.com/office/drawing/2014/main" id="{CE687CDB-AC88-4F5C-8198-A3A632662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3372" name="Oval 13">
              <a:extLst>
                <a:ext uri="{FF2B5EF4-FFF2-40B4-BE49-F238E27FC236}">
                  <a16:creationId xmlns:a16="http://schemas.microsoft.com/office/drawing/2014/main" id="{03751872-804E-4A2B-9B39-87BB15CB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13373" name="Line 24">
              <a:extLst>
                <a:ext uri="{FF2B5EF4-FFF2-40B4-BE49-F238E27FC236}">
                  <a16:creationId xmlns:a16="http://schemas.microsoft.com/office/drawing/2014/main" id="{2A8624CA-B475-48D2-AC42-29A5139AF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>
            <a:extLst>
              <a:ext uri="{FF2B5EF4-FFF2-40B4-BE49-F238E27FC236}">
                <a16:creationId xmlns:a16="http://schemas.microsoft.com/office/drawing/2014/main" id="{A5FB39B7-1A74-48F8-A57B-39F50AF5CF00}"/>
              </a:ext>
            </a:extLst>
          </p:cNvPr>
          <p:cNvGrpSpPr>
            <a:grpSpLocks/>
          </p:cNvGrpSpPr>
          <p:nvPr/>
        </p:nvGrpSpPr>
        <p:grpSpPr bwMode="auto">
          <a:xfrm>
            <a:off x="3717925" y="3810000"/>
            <a:ext cx="1500188" cy="1327150"/>
            <a:chOff x="2342" y="2400"/>
            <a:chExt cx="945" cy="836"/>
          </a:xfrm>
        </p:grpSpPr>
        <p:sp>
          <p:nvSpPr>
            <p:cNvPr id="13369" name="Oval 23">
              <a:extLst>
                <a:ext uri="{FF2B5EF4-FFF2-40B4-BE49-F238E27FC236}">
                  <a16:creationId xmlns:a16="http://schemas.microsoft.com/office/drawing/2014/main" id="{4CB0F63D-67FB-42C3-B8A4-ECFB62A7B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70" name="Text Box 31">
              <a:extLst>
                <a:ext uri="{FF2B5EF4-FFF2-40B4-BE49-F238E27FC236}">
                  <a16:creationId xmlns:a16="http://schemas.microsoft.com/office/drawing/2014/main" id="{0DEDBBED-CDC1-4B4B-927D-FEE7797EC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713"/>
              <a:ext cx="9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Accepting</a:t>
              </a:r>
            </a:p>
            <a:p>
              <a:pPr eaLnBrk="1" hangingPunct="1"/>
              <a:r>
                <a:rPr lang="en-US" altLang="en-US"/>
                <a:t>state</a:t>
              </a:r>
            </a:p>
          </p:txBody>
        </p:sp>
      </p:grpSp>
      <p:sp>
        <p:nvSpPr>
          <p:cNvPr id="86132" name="Text Box 116">
            <a:extLst>
              <a:ext uri="{FF2B5EF4-FFF2-40B4-BE49-F238E27FC236}">
                <a16:creationId xmlns:a16="http://schemas.microsoft.com/office/drawing/2014/main" id="{51599389-C51C-4A4B-AEE1-FEF1CF59B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3429000" cy="7080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>
                <a:solidFill>
                  <a:schemeClr val="tx2"/>
                </a:solidFill>
              </a:rPr>
              <a:t> What if the language allows </a:t>
            </a:r>
            <a:br>
              <a:rPr lang="en-US" altLang="en-US" sz="2000">
                <a:solidFill>
                  <a:schemeClr val="tx2"/>
                </a:solidFill>
              </a:rPr>
            </a:br>
            <a:r>
              <a:rPr lang="en-US" alt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>
            <a:extLst>
              <a:ext uri="{FF2B5EF4-FFF2-40B4-BE49-F238E27FC236}">
                <a16:creationId xmlns:a16="http://schemas.microsoft.com/office/drawing/2014/main" id="{CA0BBAF5-FAA6-4ED4-ABAA-71EFA45BF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4356100" cy="4000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/>
              <a:t> What makes this DFA deterministic?</a:t>
            </a:r>
          </a:p>
        </p:txBody>
      </p:sp>
      <p:grpSp>
        <p:nvGrpSpPr>
          <p:cNvPr id="9" name="Group 122">
            <a:extLst>
              <a:ext uri="{FF2B5EF4-FFF2-40B4-BE49-F238E27FC236}">
                <a16:creationId xmlns:a16="http://schemas.microsoft.com/office/drawing/2014/main" id="{4FD95E26-610D-474A-907A-7D12B7FA3A08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2643188"/>
            <a:ext cx="3733800" cy="3657600"/>
            <a:chOff x="2880" y="1680"/>
            <a:chExt cx="2352" cy="2304"/>
          </a:xfrm>
        </p:grpSpPr>
        <p:sp>
          <p:nvSpPr>
            <p:cNvPr id="13337" name="Line 33">
              <a:extLst>
                <a:ext uri="{FF2B5EF4-FFF2-40B4-BE49-F238E27FC236}">
                  <a16:creationId xmlns:a16="http://schemas.microsoft.com/office/drawing/2014/main" id="{D28778B5-0AB7-44A9-AF30-982296322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Text Box 34">
              <a:extLst>
                <a:ext uri="{FF2B5EF4-FFF2-40B4-BE49-F238E27FC236}">
                  <a16:creationId xmlns:a16="http://schemas.microsoft.com/office/drawing/2014/main" id="{0422E739-608C-4380-ADD2-596AE44D6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 </a:t>
              </a:r>
              <a:r>
                <a:rPr lang="en-US" altLang="en-US" sz="1800"/>
                <a:t>Q = {q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,q</a:t>
              </a:r>
              <a:r>
                <a:rPr lang="en-US" altLang="en-US" sz="1800" baseline="-25000"/>
                <a:t>1</a:t>
              </a:r>
              <a:r>
                <a:rPr lang="en-US" altLang="en-US" sz="1800"/>
                <a:t>,q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}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∑ = {0,1}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start state = q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 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F = {q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} </a:t>
              </a:r>
              <a:endParaRPr lang="el-GR" altLang="en-US" sz="1800"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Transition table</a:t>
              </a:r>
            </a:p>
          </p:txBody>
        </p:sp>
        <p:pic>
          <p:nvPicPr>
            <p:cNvPr id="13339" name="Picture 38" descr="delta">
              <a:extLst>
                <a:ext uri="{FF2B5EF4-FFF2-40B4-BE49-F238E27FC236}">
                  <a16:creationId xmlns:a16="http://schemas.microsoft.com/office/drawing/2014/main" id="{66FB55EE-BD56-4D36-8816-A8CB62A8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0" name="Rectangle 51">
              <a:extLst>
                <a:ext uri="{FF2B5EF4-FFF2-40B4-BE49-F238E27FC236}">
                  <a16:creationId xmlns:a16="http://schemas.microsoft.com/office/drawing/2014/main" id="{31D2FD2D-C1B6-4450-9AF0-C4482690A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13341" name="Rectangle 50">
              <a:extLst>
                <a:ext uri="{FF2B5EF4-FFF2-40B4-BE49-F238E27FC236}">
                  <a16:creationId xmlns:a16="http://schemas.microsoft.com/office/drawing/2014/main" id="{EF33804C-60EA-4488-81C8-2E9072280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13342" name="Rectangle 49">
              <a:extLst>
                <a:ext uri="{FF2B5EF4-FFF2-40B4-BE49-F238E27FC236}">
                  <a16:creationId xmlns:a16="http://schemas.microsoft.com/office/drawing/2014/main" id="{1DF02BBF-DB95-4446-9285-98C25095B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*q</a:t>
              </a:r>
              <a:r>
                <a:rPr lang="en-US" altLang="en-US" sz="1600" baseline="-25000">
                  <a:solidFill>
                    <a:schemeClr val="hlink"/>
                  </a:solidFill>
                </a:rPr>
                <a:t>2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13343" name="Rectangle 48">
              <a:extLst>
                <a:ext uri="{FF2B5EF4-FFF2-40B4-BE49-F238E27FC236}">
                  <a16:creationId xmlns:a16="http://schemas.microsoft.com/office/drawing/2014/main" id="{8275B91E-D7B2-43A5-83AD-C24470C59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13344" name="Rectangle 47">
              <a:extLst>
                <a:ext uri="{FF2B5EF4-FFF2-40B4-BE49-F238E27FC236}">
                  <a16:creationId xmlns:a16="http://schemas.microsoft.com/office/drawing/2014/main" id="{6F4481D7-BC43-4FD3-9694-5F45BDC0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13345" name="Rectangle 46">
              <a:extLst>
                <a:ext uri="{FF2B5EF4-FFF2-40B4-BE49-F238E27FC236}">
                  <a16:creationId xmlns:a16="http://schemas.microsoft.com/office/drawing/2014/main" id="{7C905041-F4F0-4388-90A8-7C02289C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q</a:t>
              </a:r>
              <a:r>
                <a:rPr lang="en-US" altLang="en-US" sz="1600" baseline="-25000">
                  <a:solidFill>
                    <a:schemeClr val="hlink"/>
                  </a:solidFill>
                </a:rPr>
                <a:t>1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13346" name="Rectangle 45">
              <a:extLst>
                <a:ext uri="{FF2B5EF4-FFF2-40B4-BE49-F238E27FC236}">
                  <a16:creationId xmlns:a16="http://schemas.microsoft.com/office/drawing/2014/main" id="{EEA25EA2-5B32-4B87-8986-436308EE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0</a:t>
              </a:r>
            </a:p>
          </p:txBody>
        </p:sp>
        <p:sp>
          <p:nvSpPr>
            <p:cNvPr id="13347" name="Rectangle 44">
              <a:extLst>
                <a:ext uri="{FF2B5EF4-FFF2-40B4-BE49-F238E27FC236}">
                  <a16:creationId xmlns:a16="http://schemas.microsoft.com/office/drawing/2014/main" id="{A62A8C0E-8E93-4282-975D-05D1A2EA2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1</a:t>
              </a:r>
              <a:endParaRPr lang="en-US" altLang="en-US" sz="1600"/>
            </a:p>
          </p:txBody>
        </p:sp>
        <p:sp>
          <p:nvSpPr>
            <p:cNvPr id="13348" name="Rectangle 43">
              <a:extLst>
                <a:ext uri="{FF2B5EF4-FFF2-40B4-BE49-F238E27FC236}">
                  <a16:creationId xmlns:a16="http://schemas.microsoft.com/office/drawing/2014/main" id="{8F822C85-6CCD-402E-998F-133A512D6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q</a:t>
              </a:r>
              <a:r>
                <a:rPr lang="en-US" altLang="en-US" sz="1600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349" name="Rectangle 42">
              <a:extLst>
                <a:ext uri="{FF2B5EF4-FFF2-40B4-BE49-F238E27FC236}">
                  <a16:creationId xmlns:a16="http://schemas.microsoft.com/office/drawing/2014/main" id="{3082525B-2F8F-4A33-89C4-6AA51079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50" name="Rectangle 41">
              <a:extLst>
                <a:ext uri="{FF2B5EF4-FFF2-40B4-BE49-F238E27FC236}">
                  <a16:creationId xmlns:a16="http://schemas.microsoft.com/office/drawing/2014/main" id="{2D7CC7FD-F94C-4DF0-B15F-A4A1957B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351" name="Rectangle 40">
              <a:extLst>
                <a:ext uri="{FF2B5EF4-FFF2-40B4-BE49-F238E27FC236}">
                  <a16:creationId xmlns:a16="http://schemas.microsoft.com/office/drawing/2014/main" id="{CD865347-A26D-47DB-824B-CE27C46FC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1600"/>
            </a:p>
          </p:txBody>
        </p:sp>
        <p:sp>
          <p:nvSpPr>
            <p:cNvPr id="13352" name="Line 52">
              <a:extLst>
                <a:ext uri="{FF2B5EF4-FFF2-40B4-BE49-F238E27FC236}">
                  <a16:creationId xmlns:a16="http://schemas.microsoft.com/office/drawing/2014/main" id="{6199A31C-9B5F-43D8-8019-5901E53AA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54">
              <a:extLst>
                <a:ext uri="{FF2B5EF4-FFF2-40B4-BE49-F238E27FC236}">
                  <a16:creationId xmlns:a16="http://schemas.microsoft.com/office/drawing/2014/main" id="{A0446429-D937-4790-A74D-D1807C4AD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55">
              <a:extLst>
                <a:ext uri="{FF2B5EF4-FFF2-40B4-BE49-F238E27FC236}">
                  <a16:creationId xmlns:a16="http://schemas.microsoft.com/office/drawing/2014/main" id="{443BF9F1-5E5A-46D3-A114-F4F1BA257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56">
              <a:extLst>
                <a:ext uri="{FF2B5EF4-FFF2-40B4-BE49-F238E27FC236}">
                  <a16:creationId xmlns:a16="http://schemas.microsoft.com/office/drawing/2014/main" id="{11C60406-3003-4E0D-A21A-DAE5ADE7D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57">
              <a:extLst>
                <a:ext uri="{FF2B5EF4-FFF2-40B4-BE49-F238E27FC236}">
                  <a16:creationId xmlns:a16="http://schemas.microsoft.com/office/drawing/2014/main" id="{590845A3-8F7D-41E2-B4B3-C4EC67CDB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59">
              <a:extLst>
                <a:ext uri="{FF2B5EF4-FFF2-40B4-BE49-F238E27FC236}">
                  <a16:creationId xmlns:a16="http://schemas.microsoft.com/office/drawing/2014/main" id="{24FB42B2-CCBC-466D-9B92-FD65F99BA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Line 60">
              <a:extLst>
                <a:ext uri="{FF2B5EF4-FFF2-40B4-BE49-F238E27FC236}">
                  <a16:creationId xmlns:a16="http://schemas.microsoft.com/office/drawing/2014/main" id="{42B35FBA-7739-4679-BB5E-9CABB435B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Line 73">
              <a:extLst>
                <a:ext uri="{FF2B5EF4-FFF2-40B4-BE49-F238E27FC236}">
                  <a16:creationId xmlns:a16="http://schemas.microsoft.com/office/drawing/2014/main" id="{C23FB9EA-F04A-46A2-AC54-589457F43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74">
              <a:extLst>
                <a:ext uri="{FF2B5EF4-FFF2-40B4-BE49-F238E27FC236}">
                  <a16:creationId xmlns:a16="http://schemas.microsoft.com/office/drawing/2014/main" id="{F5E861A4-3FB6-4C14-8AE9-722A35349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Line 58">
              <a:extLst>
                <a:ext uri="{FF2B5EF4-FFF2-40B4-BE49-F238E27FC236}">
                  <a16:creationId xmlns:a16="http://schemas.microsoft.com/office/drawing/2014/main" id="{7C84B82D-2A55-456F-962A-DBCEB052F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53">
              <a:extLst>
                <a:ext uri="{FF2B5EF4-FFF2-40B4-BE49-F238E27FC236}">
                  <a16:creationId xmlns:a16="http://schemas.microsoft.com/office/drawing/2014/main" id="{8C3D3D45-E507-4175-86BE-60030173E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Line 78">
              <a:extLst>
                <a:ext uri="{FF2B5EF4-FFF2-40B4-BE49-F238E27FC236}">
                  <a16:creationId xmlns:a16="http://schemas.microsoft.com/office/drawing/2014/main" id="{CA1FE276-33F7-45CB-943F-2C6E70AC3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81">
              <a:extLst>
                <a:ext uri="{FF2B5EF4-FFF2-40B4-BE49-F238E27FC236}">
                  <a16:creationId xmlns:a16="http://schemas.microsoft.com/office/drawing/2014/main" id="{69CD9BAA-D0C4-4BE1-AD51-F42111F00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91">
              <a:extLst>
                <a:ext uri="{FF2B5EF4-FFF2-40B4-BE49-F238E27FC236}">
                  <a16:creationId xmlns:a16="http://schemas.microsoft.com/office/drawing/2014/main" id="{C00A507E-6565-40FF-A1D5-6917C8E7C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Text Box 112">
              <a:extLst>
                <a:ext uri="{FF2B5EF4-FFF2-40B4-BE49-F238E27FC236}">
                  <a16:creationId xmlns:a16="http://schemas.microsoft.com/office/drawing/2014/main" id="{1B4A74F0-A166-4BED-BF17-963AD4F2E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821" y="3617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3367" name="Text Box 113">
              <a:extLst>
                <a:ext uri="{FF2B5EF4-FFF2-40B4-BE49-F238E27FC236}">
                  <a16:creationId xmlns:a16="http://schemas.microsoft.com/office/drawing/2014/main" id="{56AE9A61-9010-40D7-BEBC-0D87E0116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926"/>
              <a:ext cx="6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3368" name="Line 120">
              <a:extLst>
                <a:ext uri="{FF2B5EF4-FFF2-40B4-BE49-F238E27FC236}">
                  <a16:creationId xmlns:a16="http://schemas.microsoft.com/office/drawing/2014/main" id="{5C0CBA76-0101-4E23-B925-82E1AAA99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DDB50712-0941-4876-974C-194A1A58BF57}"/>
              </a:ext>
            </a:extLst>
          </p:cNvPr>
          <p:cNvSpPr txBox="1">
            <a:spLocks/>
          </p:cNvSpPr>
          <p:nvPr/>
        </p:nvSpPr>
        <p:spPr>
          <a:xfrm>
            <a:off x="357188" y="142875"/>
            <a:ext cx="8358187" cy="785813"/>
          </a:xfrm>
          <a:prstGeom prst="rect">
            <a:avLst/>
          </a:prstGeom>
          <a:solidFill>
            <a:srgbClr val="92D050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ta-IN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IN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DFA for strings containing 01</a:t>
            </a:r>
            <a:endParaRPr kumimoji="0"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7AA2C-A12F-4C5E-9F7E-238A2A922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950913"/>
            <a:ext cx="13557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111</a:t>
            </a:r>
            <a:r>
              <a:rPr lang="en-US" altLang="en-US">
                <a:solidFill>
                  <a:srgbClr val="FF0000"/>
                </a:solidFill>
              </a:rPr>
              <a:t>01</a:t>
            </a:r>
            <a:r>
              <a:rPr lang="en-US" altLang="en-US"/>
              <a:t>1</a:t>
            </a:r>
          </a:p>
          <a:p>
            <a:pPr eaLnBrk="1" hangingPunct="1"/>
            <a:r>
              <a:rPr lang="en-US" altLang="en-US"/>
              <a:t>000</a:t>
            </a:r>
            <a:r>
              <a:rPr lang="en-US" altLang="en-US">
                <a:solidFill>
                  <a:srgbClr val="FF0000"/>
                </a:solidFill>
              </a:rPr>
              <a:t>01</a:t>
            </a:r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</a:t>
            </a:r>
            <a:r>
              <a:rPr lang="en-US" altLang="en-US">
                <a:solidFill>
                  <a:srgbClr val="FF0000"/>
                </a:solidFill>
              </a:rPr>
              <a:t>01</a:t>
            </a:r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01</a:t>
            </a:r>
            <a:r>
              <a:rPr lang="en-US" altLang="en-US">
                <a:solidFill>
                  <a:srgbClr val="FF0000"/>
                </a:solidFill>
              </a:rPr>
              <a:t>01</a:t>
            </a:r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100</a:t>
            </a:r>
            <a:r>
              <a:rPr lang="en-US" altLang="en-US">
                <a:solidFill>
                  <a:srgbClr val="FF0000"/>
                </a:solidFill>
              </a:rPr>
              <a:t>01</a:t>
            </a:r>
            <a:r>
              <a:rPr lang="en-US" altLang="en-US"/>
              <a:t>0</a:t>
            </a:r>
          </a:p>
          <a:p>
            <a:pPr eaLnBrk="1" hangingPunct="1"/>
            <a:endParaRPr lang="en-US" altLang="en-US"/>
          </a:p>
        </p:txBody>
      </p:sp>
      <p:grpSp>
        <p:nvGrpSpPr>
          <p:cNvPr id="11" name="Group 115">
            <a:extLst>
              <a:ext uri="{FF2B5EF4-FFF2-40B4-BE49-F238E27FC236}">
                <a16:creationId xmlns:a16="http://schemas.microsoft.com/office/drawing/2014/main" id="{1972F3C1-4280-4E3B-B37B-CE5EF95AB2AB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3714750"/>
            <a:ext cx="1371600" cy="609600"/>
            <a:chOff x="624" y="2352"/>
            <a:chExt cx="864" cy="384"/>
          </a:xfrm>
        </p:grpSpPr>
        <p:sp>
          <p:nvSpPr>
            <p:cNvPr id="13334" name="Oval 4">
              <a:extLst>
                <a:ext uri="{FF2B5EF4-FFF2-40B4-BE49-F238E27FC236}">
                  <a16:creationId xmlns:a16="http://schemas.microsoft.com/office/drawing/2014/main" id="{0E46C5A0-1157-4209-AFF3-DC130DF7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13335" name="Line 6">
              <a:extLst>
                <a:ext uri="{FF2B5EF4-FFF2-40B4-BE49-F238E27FC236}">
                  <a16:creationId xmlns:a16="http://schemas.microsoft.com/office/drawing/2014/main" id="{85BD7614-DBB7-42AC-BD49-7F8F0E676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Text Box 7">
              <a:extLst>
                <a:ext uri="{FF2B5EF4-FFF2-40B4-BE49-F238E27FC236}">
                  <a16:creationId xmlns:a16="http://schemas.microsoft.com/office/drawing/2014/main" id="{CCFC919F-51F5-4AE3-B6CF-38E3B38C3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52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start</a:t>
              </a:r>
            </a:p>
          </p:txBody>
        </p:sp>
      </p:grpSp>
      <p:grpSp>
        <p:nvGrpSpPr>
          <p:cNvPr id="12" name="Group 30">
            <a:extLst>
              <a:ext uri="{FF2B5EF4-FFF2-40B4-BE49-F238E27FC236}">
                <a16:creationId xmlns:a16="http://schemas.microsoft.com/office/drawing/2014/main" id="{E9104B1D-21E9-4912-ABD9-2BC5C1DB0C57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3144838"/>
            <a:ext cx="423863" cy="722312"/>
            <a:chOff x="1712" y="1993"/>
            <a:chExt cx="267" cy="455"/>
          </a:xfrm>
        </p:grpSpPr>
        <p:sp>
          <p:nvSpPr>
            <p:cNvPr id="13332" name="Freeform 17">
              <a:extLst>
                <a:ext uri="{FF2B5EF4-FFF2-40B4-BE49-F238E27FC236}">
                  <a16:creationId xmlns:a16="http://schemas.microsoft.com/office/drawing/2014/main" id="{69081EAD-FD14-4AAB-A332-5C6B2FF4D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3" name="Text Box 18">
              <a:extLst>
                <a:ext uri="{FF2B5EF4-FFF2-40B4-BE49-F238E27FC236}">
                  <a16:creationId xmlns:a16="http://schemas.microsoft.com/office/drawing/2014/main" id="{A9FE50B2-9532-4AE7-B4EC-0CFEB5382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99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13" name="Group 29">
            <a:extLst>
              <a:ext uri="{FF2B5EF4-FFF2-40B4-BE49-F238E27FC236}">
                <a16:creationId xmlns:a16="http://schemas.microsoft.com/office/drawing/2014/main" id="{0A7B5027-1EA0-4695-8786-EB993EF5467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181350"/>
            <a:ext cx="423863" cy="722313"/>
            <a:chOff x="2346" y="2016"/>
            <a:chExt cx="267" cy="455"/>
          </a:xfrm>
        </p:grpSpPr>
        <p:sp>
          <p:nvSpPr>
            <p:cNvPr id="13330" name="Freeform 21">
              <a:extLst>
                <a:ext uri="{FF2B5EF4-FFF2-40B4-BE49-F238E27FC236}">
                  <a16:creationId xmlns:a16="http://schemas.microsoft.com/office/drawing/2014/main" id="{ABAF3105-6393-47FE-A9D8-30D8469BA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1" name="Text Box 22">
              <a:extLst>
                <a:ext uri="{FF2B5EF4-FFF2-40B4-BE49-F238E27FC236}">
                  <a16:creationId xmlns:a16="http://schemas.microsoft.com/office/drawing/2014/main" id="{EC7D2BC4-5D35-49FE-AEC5-7B8CFB45C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01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32" grpId="0" animBg="1"/>
      <p:bldP spid="8613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E8A0982F-E1D2-43D0-9BAF-41F46D78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2391A0-1460-4E43-9F48-81BC07769D7D}" type="slidenum">
              <a:rPr kumimoji="0"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8</a:t>
            </a:fld>
            <a:endParaRPr kumimoji="0"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8D3DA99-C245-4237-A253-1BFFAFF09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475" y="1019175"/>
            <a:ext cx="8602663" cy="55768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/>
              <a:t>Build a DFA for the following language</a:t>
            </a:r>
          </a:p>
          <a:p>
            <a:pPr lvl="1">
              <a:lnSpc>
                <a:spcPct val="200000"/>
              </a:lnSpc>
            </a:pPr>
            <a:r>
              <a:rPr lang="en-US" altLang="en-US"/>
              <a:t>L = { w </a:t>
            </a:r>
            <a:r>
              <a:rPr lang="el-GR" altLang="en-US"/>
              <a:t>ϵ</a:t>
            </a:r>
            <a:r>
              <a:rPr lang="en-IN" altLang="en-US"/>
              <a:t> </a:t>
            </a:r>
            <a:r>
              <a:rPr lang="en-US" altLang="en-US"/>
              <a:t>{0,1}*| w is a bit string which contains the substring 11 }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800"/>
              <a:t>State Design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/>
              <a:t>q</a:t>
            </a:r>
            <a:r>
              <a:rPr lang="en-US" altLang="en-US" baseline="-25000"/>
              <a:t>0</a:t>
            </a:r>
            <a:r>
              <a:rPr lang="en-US" altLang="en-US"/>
              <a:t> : start state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/>
              <a:t>q</a:t>
            </a:r>
            <a:r>
              <a:rPr lang="en-US" altLang="en-US" baseline="-25000"/>
              <a:t>1</a:t>
            </a:r>
            <a:r>
              <a:rPr lang="en-US" altLang="en-US"/>
              <a:t>: has never seen 11 but the most recent input was a 1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/>
              <a:t>q</a:t>
            </a:r>
            <a:r>
              <a:rPr lang="en-US" altLang="en-US" baseline="-25000"/>
              <a:t>2</a:t>
            </a:r>
            <a:r>
              <a:rPr lang="en-US" altLang="en-US"/>
              <a:t>: has seen 11 at least once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28A876-DB80-414D-ABCD-42D1DA85F87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74713"/>
          </a:xfrm>
          <a:prstGeom prst="rect">
            <a:avLst/>
          </a:prstGeom>
          <a:solidFill>
            <a:srgbClr val="92D050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IN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#</a:t>
            </a:r>
            <a:r>
              <a:rPr lang="ta-IN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327C4650-922D-4139-83DA-604BA434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C7FA2E2-1F75-4863-8B0B-17F70252846E}" type="slidenum">
              <a:rPr kumimoji="0"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kumimoji="0"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" name="Group 115">
            <a:extLst>
              <a:ext uri="{FF2B5EF4-FFF2-40B4-BE49-F238E27FC236}">
                <a16:creationId xmlns:a16="http://schemas.microsoft.com/office/drawing/2014/main" id="{77E8FFD3-358F-4F62-B690-A4E4A629DA9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5421" name="Oval 4">
              <a:extLst>
                <a:ext uri="{FF2B5EF4-FFF2-40B4-BE49-F238E27FC236}">
                  <a16:creationId xmlns:a16="http://schemas.microsoft.com/office/drawing/2014/main" id="{5490B31A-8B46-480A-8A90-8463728F3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0</a:t>
              </a:r>
            </a:p>
          </p:txBody>
        </p:sp>
        <p:sp>
          <p:nvSpPr>
            <p:cNvPr id="15422" name="Line 6">
              <a:extLst>
                <a:ext uri="{FF2B5EF4-FFF2-40B4-BE49-F238E27FC236}">
                  <a16:creationId xmlns:a16="http://schemas.microsoft.com/office/drawing/2014/main" id="{630577FD-57E2-4021-94F0-2A151C400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Text Box 7">
              <a:extLst>
                <a:ext uri="{FF2B5EF4-FFF2-40B4-BE49-F238E27FC236}">
                  <a16:creationId xmlns:a16="http://schemas.microsoft.com/office/drawing/2014/main" id="{66DCB908-801A-4815-BFAD-D78A9CA04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52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start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F94F24F7-4C87-4C3E-B4A4-5684ECCC20A8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5418" name="Line 8">
              <a:extLst>
                <a:ext uri="{FF2B5EF4-FFF2-40B4-BE49-F238E27FC236}">
                  <a16:creationId xmlns:a16="http://schemas.microsoft.com/office/drawing/2014/main" id="{787FDAB9-A7DE-4827-AF3B-A4C4429CD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Oval 9">
              <a:extLst>
                <a:ext uri="{FF2B5EF4-FFF2-40B4-BE49-F238E27FC236}">
                  <a16:creationId xmlns:a16="http://schemas.microsoft.com/office/drawing/2014/main" id="{C5C0D7D9-5CC5-4A3B-9A2B-CC5FE1E22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15420" name="Text Box 10">
              <a:extLst>
                <a:ext uri="{FF2B5EF4-FFF2-40B4-BE49-F238E27FC236}">
                  <a16:creationId xmlns:a16="http://schemas.microsoft.com/office/drawing/2014/main" id="{EB5E5851-CF4F-4A7F-8C4D-B6BB8414D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232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D5F64B48-346E-48F0-B2BC-836E80D1D93C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3163888"/>
            <a:ext cx="423863" cy="722312"/>
            <a:chOff x="1712" y="1993"/>
            <a:chExt cx="267" cy="455"/>
          </a:xfrm>
        </p:grpSpPr>
        <p:sp>
          <p:nvSpPr>
            <p:cNvPr id="15416" name="Freeform 17">
              <a:extLst>
                <a:ext uri="{FF2B5EF4-FFF2-40B4-BE49-F238E27FC236}">
                  <a16:creationId xmlns:a16="http://schemas.microsoft.com/office/drawing/2014/main" id="{33C70F3E-4C8E-4175-BA79-7587C1AF9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7" name="Text Box 18">
              <a:extLst>
                <a:ext uri="{FF2B5EF4-FFF2-40B4-BE49-F238E27FC236}">
                  <a16:creationId xmlns:a16="http://schemas.microsoft.com/office/drawing/2014/main" id="{F32BFB0E-B3E7-425C-9672-24F8A6BCB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99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474A7AAE-30FC-412C-9465-C1B9B9F50C4B}"/>
              </a:ext>
            </a:extLst>
          </p:cNvPr>
          <p:cNvGrpSpPr>
            <a:grpSpLocks/>
          </p:cNvGrpSpPr>
          <p:nvPr/>
        </p:nvGrpSpPr>
        <p:grpSpPr bwMode="auto">
          <a:xfrm>
            <a:off x="3876675" y="3124200"/>
            <a:ext cx="655638" cy="722313"/>
            <a:chOff x="2970" y="1968"/>
            <a:chExt cx="413" cy="455"/>
          </a:xfrm>
        </p:grpSpPr>
        <p:sp>
          <p:nvSpPr>
            <p:cNvPr id="15414" name="Freeform 19">
              <a:extLst>
                <a:ext uri="{FF2B5EF4-FFF2-40B4-BE49-F238E27FC236}">
                  <a16:creationId xmlns:a16="http://schemas.microsoft.com/office/drawing/2014/main" id="{5A80477E-1887-41F7-ABA7-4C9A11EB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5" name="Text Box 20">
              <a:extLst>
                <a:ext uri="{FF2B5EF4-FFF2-40B4-BE49-F238E27FC236}">
                  <a16:creationId xmlns:a16="http://schemas.microsoft.com/office/drawing/2014/main" id="{AAB1BDE4-CDC9-4E8C-B0CC-361354CA3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968"/>
              <a:ext cx="3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0,1</a:t>
              </a:r>
            </a:p>
          </p:txBody>
        </p:sp>
      </p:grpSp>
      <p:sp>
        <p:nvSpPr>
          <p:cNvPr id="15367" name="Text Box 22">
            <a:extLst>
              <a:ext uri="{FF2B5EF4-FFF2-40B4-BE49-F238E27FC236}">
                <a16:creationId xmlns:a16="http://schemas.microsoft.com/office/drawing/2014/main" id="{F3D7CE0F-1641-4BEF-B7CA-4CBC2AE3F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04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92BC0053-1C35-4338-93F6-167A637CA20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5411" name="Text Box 12">
              <a:extLst>
                <a:ext uri="{FF2B5EF4-FFF2-40B4-BE49-F238E27FC236}">
                  <a16:creationId xmlns:a16="http://schemas.microsoft.com/office/drawing/2014/main" id="{D67BE700-FD25-4871-8F86-CFF88B722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5412" name="Oval 13">
              <a:extLst>
                <a:ext uri="{FF2B5EF4-FFF2-40B4-BE49-F238E27FC236}">
                  <a16:creationId xmlns:a16="http://schemas.microsoft.com/office/drawing/2014/main" id="{3E312ABB-B34E-44D1-809F-521172C71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en-US"/>
                <a:t>q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15413" name="Line 24">
              <a:extLst>
                <a:ext uri="{FF2B5EF4-FFF2-40B4-BE49-F238E27FC236}">
                  <a16:creationId xmlns:a16="http://schemas.microsoft.com/office/drawing/2014/main" id="{E95A5F10-DD65-4604-A459-BF3348049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">
            <a:extLst>
              <a:ext uri="{FF2B5EF4-FFF2-40B4-BE49-F238E27FC236}">
                <a16:creationId xmlns:a16="http://schemas.microsoft.com/office/drawing/2014/main" id="{6692038C-A9E8-4587-B9C0-0406313EB182}"/>
              </a:ext>
            </a:extLst>
          </p:cNvPr>
          <p:cNvGrpSpPr>
            <a:grpSpLocks/>
          </p:cNvGrpSpPr>
          <p:nvPr/>
        </p:nvGrpSpPr>
        <p:grpSpPr bwMode="auto">
          <a:xfrm>
            <a:off x="3717925" y="3810000"/>
            <a:ext cx="1500188" cy="1327150"/>
            <a:chOff x="2342" y="2400"/>
            <a:chExt cx="945" cy="836"/>
          </a:xfrm>
        </p:grpSpPr>
        <p:sp>
          <p:nvSpPr>
            <p:cNvPr id="15409" name="Oval 23">
              <a:extLst>
                <a:ext uri="{FF2B5EF4-FFF2-40B4-BE49-F238E27FC236}">
                  <a16:creationId xmlns:a16="http://schemas.microsoft.com/office/drawing/2014/main" id="{8763C1E8-610F-4A34-A5AD-EA0EE5726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10" name="Text Box 31">
              <a:extLst>
                <a:ext uri="{FF2B5EF4-FFF2-40B4-BE49-F238E27FC236}">
                  <a16:creationId xmlns:a16="http://schemas.microsoft.com/office/drawing/2014/main" id="{EC407B4E-2D7B-4855-B5A8-C50BEB955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713"/>
              <a:ext cx="9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Accepting</a:t>
              </a:r>
            </a:p>
            <a:p>
              <a:pPr eaLnBrk="1" hangingPunct="1"/>
              <a:r>
                <a:rPr lang="en-US" altLang="en-US"/>
                <a:t>state</a:t>
              </a:r>
            </a:p>
          </p:txBody>
        </p:sp>
      </p:grpSp>
      <p:sp>
        <p:nvSpPr>
          <p:cNvPr id="86132" name="Text Box 116">
            <a:extLst>
              <a:ext uri="{FF2B5EF4-FFF2-40B4-BE49-F238E27FC236}">
                <a16:creationId xmlns:a16="http://schemas.microsoft.com/office/drawing/2014/main" id="{91355E1F-BB4C-4D38-AEAA-428E8D831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3429000" cy="7080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>
                <a:solidFill>
                  <a:schemeClr val="tx2"/>
                </a:solidFill>
              </a:rPr>
              <a:t> What if the language allows </a:t>
            </a:r>
            <a:br>
              <a:rPr lang="en-US" altLang="en-US" sz="2000">
                <a:solidFill>
                  <a:schemeClr val="tx2"/>
                </a:solidFill>
              </a:rPr>
            </a:br>
            <a:r>
              <a:rPr lang="en-US" alt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>
            <a:extLst>
              <a:ext uri="{FF2B5EF4-FFF2-40B4-BE49-F238E27FC236}">
                <a16:creationId xmlns:a16="http://schemas.microsoft.com/office/drawing/2014/main" id="{C697D0BE-7B09-461A-9B38-F55FB5A4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857500"/>
            <a:ext cx="4356100" cy="4000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/>
              <a:t> What makes this DFA deterministic?</a:t>
            </a:r>
          </a:p>
        </p:txBody>
      </p:sp>
      <p:grpSp>
        <p:nvGrpSpPr>
          <p:cNvPr id="8" name="Group 122">
            <a:extLst>
              <a:ext uri="{FF2B5EF4-FFF2-40B4-BE49-F238E27FC236}">
                <a16:creationId xmlns:a16="http://schemas.microsoft.com/office/drawing/2014/main" id="{104F5FF7-E3A7-41B2-81AD-91A18FC753AA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2643188"/>
            <a:ext cx="3733800" cy="3687762"/>
            <a:chOff x="2880" y="1680"/>
            <a:chExt cx="2352" cy="2323"/>
          </a:xfrm>
        </p:grpSpPr>
        <p:sp>
          <p:nvSpPr>
            <p:cNvPr id="15377" name="Line 33">
              <a:extLst>
                <a:ext uri="{FF2B5EF4-FFF2-40B4-BE49-F238E27FC236}">
                  <a16:creationId xmlns:a16="http://schemas.microsoft.com/office/drawing/2014/main" id="{B00CAE70-BE25-472A-AEA7-C739786A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Text Box 34">
              <a:extLst>
                <a:ext uri="{FF2B5EF4-FFF2-40B4-BE49-F238E27FC236}">
                  <a16:creationId xmlns:a16="http://schemas.microsoft.com/office/drawing/2014/main" id="{73D438DA-BB92-4E3F-BEE4-4D8E29FA6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 </a:t>
              </a:r>
              <a:r>
                <a:rPr lang="en-US" altLang="en-US" sz="1800"/>
                <a:t>Q = {q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,q</a:t>
              </a:r>
              <a:r>
                <a:rPr lang="en-US" altLang="en-US" sz="1800" baseline="-25000"/>
                <a:t>1</a:t>
              </a:r>
              <a:r>
                <a:rPr lang="en-US" altLang="en-US" sz="1800"/>
                <a:t>,q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}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∑ = {0,1}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start state = q</a:t>
              </a:r>
              <a:r>
                <a:rPr lang="en-US" altLang="en-US" sz="1800" baseline="-25000"/>
                <a:t>0</a:t>
              </a:r>
              <a:r>
                <a:rPr lang="en-US" altLang="en-US" sz="1800"/>
                <a:t> 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F = {q</a:t>
              </a:r>
              <a:r>
                <a:rPr lang="en-US" altLang="en-US" sz="1800" baseline="-25000"/>
                <a:t>2</a:t>
              </a:r>
              <a:r>
                <a:rPr lang="en-US" altLang="en-US" sz="1800"/>
                <a:t>} </a:t>
              </a:r>
              <a:endParaRPr lang="el-GR" altLang="en-US" sz="1800"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1800"/>
                <a:t> Transition table</a:t>
              </a:r>
            </a:p>
          </p:txBody>
        </p:sp>
        <p:pic>
          <p:nvPicPr>
            <p:cNvPr id="15379" name="Picture 38" descr="delta">
              <a:extLst>
                <a:ext uri="{FF2B5EF4-FFF2-40B4-BE49-F238E27FC236}">
                  <a16:creationId xmlns:a16="http://schemas.microsoft.com/office/drawing/2014/main" id="{9DD5537A-A16A-4EA7-A6D6-14EEF18D5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0" name="Rectangle 51">
              <a:extLst>
                <a:ext uri="{FF2B5EF4-FFF2-40B4-BE49-F238E27FC236}">
                  <a16:creationId xmlns:a16="http://schemas.microsoft.com/office/drawing/2014/main" id="{E8A4E4E2-0FBA-444B-A102-5143052B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15381" name="Rectangle 50">
              <a:extLst>
                <a:ext uri="{FF2B5EF4-FFF2-40B4-BE49-F238E27FC236}">
                  <a16:creationId xmlns:a16="http://schemas.microsoft.com/office/drawing/2014/main" id="{F8E6FEBB-C2A6-499A-988A-E51BF353F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15382" name="Rectangle 49">
              <a:extLst>
                <a:ext uri="{FF2B5EF4-FFF2-40B4-BE49-F238E27FC236}">
                  <a16:creationId xmlns:a16="http://schemas.microsoft.com/office/drawing/2014/main" id="{FA3D9FB1-F566-4375-9CEC-8C3637139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*q</a:t>
              </a:r>
              <a:r>
                <a:rPr lang="en-US" altLang="en-US" sz="1600" baseline="-25000">
                  <a:solidFill>
                    <a:schemeClr val="hlink"/>
                  </a:solidFill>
                </a:rPr>
                <a:t>2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15383" name="Rectangle 48">
              <a:extLst>
                <a:ext uri="{FF2B5EF4-FFF2-40B4-BE49-F238E27FC236}">
                  <a16:creationId xmlns:a16="http://schemas.microsoft.com/office/drawing/2014/main" id="{22859151-4D5F-4F9C-855A-7D0231E0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2</a:t>
              </a:r>
            </a:p>
          </p:txBody>
        </p:sp>
        <p:sp>
          <p:nvSpPr>
            <p:cNvPr id="15384" name="Rectangle 47">
              <a:extLst>
                <a:ext uri="{FF2B5EF4-FFF2-40B4-BE49-F238E27FC236}">
                  <a16:creationId xmlns:a16="http://schemas.microsoft.com/office/drawing/2014/main" id="{62FCCD62-E745-4076-92C0-240E7698F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0</a:t>
              </a:r>
            </a:p>
          </p:txBody>
        </p:sp>
        <p:sp>
          <p:nvSpPr>
            <p:cNvPr id="15385" name="Rectangle 46">
              <a:extLst>
                <a:ext uri="{FF2B5EF4-FFF2-40B4-BE49-F238E27FC236}">
                  <a16:creationId xmlns:a16="http://schemas.microsoft.com/office/drawing/2014/main" id="{1CA3DA2C-D736-4AAC-90D3-8C6085ADE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q</a:t>
              </a:r>
              <a:r>
                <a:rPr lang="en-US" altLang="en-US" sz="1600" baseline="-25000">
                  <a:solidFill>
                    <a:schemeClr val="hlink"/>
                  </a:solidFill>
                </a:rPr>
                <a:t>1</a:t>
              </a:r>
              <a:endParaRPr lang="en-US" altLang="en-US" sz="1600">
                <a:solidFill>
                  <a:schemeClr val="hlink"/>
                </a:solidFill>
              </a:endParaRPr>
            </a:p>
          </p:txBody>
        </p:sp>
        <p:sp>
          <p:nvSpPr>
            <p:cNvPr id="15386" name="Rectangle 45">
              <a:extLst>
                <a:ext uri="{FF2B5EF4-FFF2-40B4-BE49-F238E27FC236}">
                  <a16:creationId xmlns:a16="http://schemas.microsoft.com/office/drawing/2014/main" id="{7C055121-A454-429D-819C-067A1CE6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15387" name="Rectangle 44">
              <a:extLst>
                <a:ext uri="{FF2B5EF4-FFF2-40B4-BE49-F238E27FC236}">
                  <a16:creationId xmlns:a16="http://schemas.microsoft.com/office/drawing/2014/main" id="{B5F378F5-B6BC-4058-810D-80E6D2A03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en-US" sz="1600"/>
                <a:t>q</a:t>
              </a:r>
              <a:r>
                <a:rPr lang="en-US" altLang="en-US" sz="1600" baseline="-25000"/>
                <a:t>0</a:t>
              </a:r>
            </a:p>
          </p:txBody>
        </p:sp>
        <p:sp>
          <p:nvSpPr>
            <p:cNvPr id="15388" name="Rectangle 43">
              <a:extLst>
                <a:ext uri="{FF2B5EF4-FFF2-40B4-BE49-F238E27FC236}">
                  <a16:creationId xmlns:a16="http://schemas.microsoft.com/office/drawing/2014/main" id="{F8F2CE8B-B72F-42F8-A848-F5B9503E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q</a:t>
              </a:r>
              <a:r>
                <a:rPr lang="en-US" altLang="en-US" sz="1600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5389" name="Rectangle 42">
              <a:extLst>
                <a:ext uri="{FF2B5EF4-FFF2-40B4-BE49-F238E27FC236}">
                  <a16:creationId xmlns:a16="http://schemas.microsoft.com/office/drawing/2014/main" id="{6831FF0F-3C36-4233-8ECF-FFFF7A2D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5390" name="Rectangle 41">
              <a:extLst>
                <a:ext uri="{FF2B5EF4-FFF2-40B4-BE49-F238E27FC236}">
                  <a16:creationId xmlns:a16="http://schemas.microsoft.com/office/drawing/2014/main" id="{8E9CF53C-5A9A-4A58-AAA5-70A45288E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5391" name="Rectangle 40">
              <a:extLst>
                <a:ext uri="{FF2B5EF4-FFF2-40B4-BE49-F238E27FC236}">
                  <a16:creationId xmlns:a16="http://schemas.microsoft.com/office/drawing/2014/main" id="{DFA10BF3-9158-4E92-B3CF-E60C0ED87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en-US" altLang="en-US" sz="1600"/>
            </a:p>
          </p:txBody>
        </p:sp>
        <p:sp>
          <p:nvSpPr>
            <p:cNvPr id="15392" name="Line 52">
              <a:extLst>
                <a:ext uri="{FF2B5EF4-FFF2-40B4-BE49-F238E27FC236}">
                  <a16:creationId xmlns:a16="http://schemas.microsoft.com/office/drawing/2014/main" id="{E82B0D04-654F-4B4A-9D35-FF1B94B72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54">
              <a:extLst>
                <a:ext uri="{FF2B5EF4-FFF2-40B4-BE49-F238E27FC236}">
                  <a16:creationId xmlns:a16="http://schemas.microsoft.com/office/drawing/2014/main" id="{3BA5CE1F-15EC-4A99-B9A7-D759F0B87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55">
              <a:extLst>
                <a:ext uri="{FF2B5EF4-FFF2-40B4-BE49-F238E27FC236}">
                  <a16:creationId xmlns:a16="http://schemas.microsoft.com/office/drawing/2014/main" id="{F76F9618-29BC-4571-BF2E-2478703C0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56">
              <a:extLst>
                <a:ext uri="{FF2B5EF4-FFF2-40B4-BE49-F238E27FC236}">
                  <a16:creationId xmlns:a16="http://schemas.microsoft.com/office/drawing/2014/main" id="{83E4DA94-F1B8-4BCD-A96C-EF94C73E1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57">
              <a:extLst>
                <a:ext uri="{FF2B5EF4-FFF2-40B4-BE49-F238E27FC236}">
                  <a16:creationId xmlns:a16="http://schemas.microsoft.com/office/drawing/2014/main" id="{5EF0FD06-2FCF-4732-B861-CF13CA272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59">
              <a:extLst>
                <a:ext uri="{FF2B5EF4-FFF2-40B4-BE49-F238E27FC236}">
                  <a16:creationId xmlns:a16="http://schemas.microsoft.com/office/drawing/2014/main" id="{FB6B5274-EA78-4E5F-BED1-BD2CE10F1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159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60">
              <a:extLst>
                <a:ext uri="{FF2B5EF4-FFF2-40B4-BE49-F238E27FC236}">
                  <a16:creationId xmlns:a16="http://schemas.microsoft.com/office/drawing/2014/main" id="{2796F909-299C-4D23-9A08-D21BABF14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73">
              <a:extLst>
                <a:ext uri="{FF2B5EF4-FFF2-40B4-BE49-F238E27FC236}">
                  <a16:creationId xmlns:a16="http://schemas.microsoft.com/office/drawing/2014/main" id="{35592A52-3E26-478E-B07F-9BBB63CE4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74">
              <a:extLst>
                <a:ext uri="{FF2B5EF4-FFF2-40B4-BE49-F238E27FC236}">
                  <a16:creationId xmlns:a16="http://schemas.microsoft.com/office/drawing/2014/main" id="{31E13997-D1CB-4FDE-ACD6-4B2C27302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Line 58">
              <a:extLst>
                <a:ext uri="{FF2B5EF4-FFF2-40B4-BE49-F238E27FC236}">
                  <a16:creationId xmlns:a16="http://schemas.microsoft.com/office/drawing/2014/main" id="{93C4CAD7-AF25-4B62-ADE1-77CFEC0F8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53">
              <a:extLst>
                <a:ext uri="{FF2B5EF4-FFF2-40B4-BE49-F238E27FC236}">
                  <a16:creationId xmlns:a16="http://schemas.microsoft.com/office/drawing/2014/main" id="{0191665B-AEC6-495A-8F84-DE485FF19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78">
              <a:extLst>
                <a:ext uri="{FF2B5EF4-FFF2-40B4-BE49-F238E27FC236}">
                  <a16:creationId xmlns:a16="http://schemas.microsoft.com/office/drawing/2014/main" id="{D06A46FF-A900-46C5-8C03-CCE6DF83C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81">
              <a:extLst>
                <a:ext uri="{FF2B5EF4-FFF2-40B4-BE49-F238E27FC236}">
                  <a16:creationId xmlns:a16="http://schemas.microsoft.com/office/drawing/2014/main" id="{05AD8E28-CC10-40F8-BA0B-FB07182CC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Line 91">
              <a:extLst>
                <a:ext uri="{FF2B5EF4-FFF2-40B4-BE49-F238E27FC236}">
                  <a16:creationId xmlns:a16="http://schemas.microsoft.com/office/drawing/2014/main" id="{8F453F92-0454-4342-953F-6E25D6D5A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Text Box 112">
              <a:extLst>
                <a:ext uri="{FF2B5EF4-FFF2-40B4-BE49-F238E27FC236}">
                  <a16:creationId xmlns:a16="http://schemas.microsoft.com/office/drawing/2014/main" id="{957090A6-5E08-402C-A8D0-A8AFDFEAA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821" y="3617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5407" name="Text Box 113">
              <a:extLst>
                <a:ext uri="{FF2B5EF4-FFF2-40B4-BE49-F238E27FC236}">
                  <a16:creationId xmlns:a16="http://schemas.microsoft.com/office/drawing/2014/main" id="{06AE174F-4D7B-49E5-A6FD-E37985610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926"/>
              <a:ext cx="6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5408" name="Line 120">
              <a:extLst>
                <a:ext uri="{FF2B5EF4-FFF2-40B4-BE49-F238E27FC236}">
                  <a16:creationId xmlns:a16="http://schemas.microsoft.com/office/drawing/2014/main" id="{9E6C8921-CF17-49A9-9A7C-53982D69A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F97DE-4275-45CC-823C-FB2ED4A0B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4398963"/>
            <a:ext cx="4476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5BA84D-A5DE-43AC-BFDA-7596E4AF9222}"/>
              </a:ext>
            </a:extLst>
          </p:cNvPr>
          <p:cNvCxnSpPr>
            <a:cxnSpLocks noChangeShapeType="1"/>
            <a:stCxn id="15419" idx="3"/>
            <a:endCxn id="15421" idx="5"/>
          </p:cNvCxnSpPr>
          <p:nvPr/>
        </p:nvCxnSpPr>
        <p:spPr bwMode="auto">
          <a:xfrm flipH="1">
            <a:off x="2295525" y="4276725"/>
            <a:ext cx="6667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itle 1">
            <a:extLst>
              <a:ext uri="{FF2B5EF4-FFF2-40B4-BE49-F238E27FC236}">
                <a16:creationId xmlns:a16="http://schemas.microsoft.com/office/drawing/2014/main" id="{4D632FA4-34D1-4364-9A5B-EFC2D786C44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74713"/>
          </a:xfrm>
          <a:prstGeom prst="rect">
            <a:avLst/>
          </a:prstGeom>
          <a:solidFill>
            <a:srgbClr val="92D050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ta-IN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Contd...</a:t>
            </a:r>
            <a:r>
              <a:rPr lang="en-IN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DFA for strings containing 11</a:t>
            </a:r>
            <a:endParaRPr kumimoji="0" lang="en-IN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7572F8-982A-4D21-842F-2A6D3002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950913"/>
            <a:ext cx="20701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en-US"/>
              <a:t>1111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1</a:t>
            </a:r>
          </a:p>
          <a:p>
            <a:pPr eaLnBrk="1" hangingPunct="1"/>
            <a:r>
              <a:rPr lang="en-US" altLang="en-US"/>
              <a:t>000</a:t>
            </a:r>
            <a:r>
              <a:rPr lang="en-US" altLang="en-US">
                <a:solidFill>
                  <a:srgbClr val="FF0000"/>
                </a:solidFill>
              </a:rPr>
              <a:t>11</a:t>
            </a:r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</a:t>
            </a:r>
            <a:r>
              <a:rPr lang="en-US" altLang="en-US">
                <a:solidFill>
                  <a:srgbClr val="FF0000"/>
                </a:solidFill>
              </a:rPr>
              <a:t>11</a:t>
            </a:r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010</a:t>
            </a:r>
            <a:r>
              <a:rPr lang="en-US" altLang="en-US">
                <a:solidFill>
                  <a:srgbClr val="FF0000"/>
                </a:solidFill>
              </a:rPr>
              <a:t>11</a:t>
            </a:r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1000</a:t>
            </a:r>
            <a:r>
              <a:rPr lang="en-US" altLang="en-US">
                <a:solidFill>
                  <a:srgbClr val="FF0000"/>
                </a:solidFill>
              </a:rPr>
              <a:t>11</a:t>
            </a:r>
            <a:r>
              <a:rPr lang="en-US" altLang="en-US"/>
              <a:t>0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32" grpId="0" animBg="1"/>
      <p:bldP spid="86135" grpId="0" animBg="1"/>
      <p:bldP spid="6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8108A978DEE4CAFB9359F827644D6" ma:contentTypeVersion="2" ma:contentTypeDescription="Create a new document." ma:contentTypeScope="" ma:versionID="b9966f9d744c5beddf05b25f19a28b33">
  <xsd:schema xmlns:xsd="http://www.w3.org/2001/XMLSchema" xmlns:xs="http://www.w3.org/2001/XMLSchema" xmlns:p="http://schemas.microsoft.com/office/2006/metadata/properties" xmlns:ns2="8a5d355b-d37b-48d4-a02a-2a11a39b1df5" targetNamespace="http://schemas.microsoft.com/office/2006/metadata/properties" ma:root="true" ma:fieldsID="baf22a3fc9c16d26e25ad605a0a6d1f5" ns2:_="">
    <xsd:import namespace="8a5d355b-d37b-48d4-a02a-2a11a39b1d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d355b-d37b-48d4-a02a-2a11a39b1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82F9D8-2D21-4B86-B742-5EC11E2BCA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CB29DE-E811-4E7A-9294-E4E115BE27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d355b-d37b-48d4-a02a-2a11a39b1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16532</TotalTime>
  <Words>736</Words>
  <Application>Microsoft Office PowerPoint</Application>
  <PresentationFormat>On-screen Show (4:3)</PresentationFormat>
  <Paragraphs>205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Lecture on  Extended δ, Language Accepted by DFA and  Regular Language, DFA Construction</vt:lpstr>
      <vt:lpstr>Extended Transition Function for a DFA</vt:lpstr>
      <vt:lpstr>Language Accepted by a DFA</vt:lpstr>
      <vt:lpstr>Regular Language</vt:lpstr>
      <vt:lpstr>Steps for DFA Construction</vt:lpstr>
      <vt:lpstr>Example Problems on DFA Designing</vt:lpstr>
      <vt:lpstr>PowerPoint Presentation</vt:lpstr>
      <vt:lpstr>PowerPoint Presentation</vt:lpstr>
      <vt:lpstr>PowerPoint Presentation</vt:lpstr>
      <vt:lpstr>Problems on DFA Designing</vt:lpstr>
      <vt:lpstr>PowerPoint Presentation</vt:lpstr>
      <vt:lpstr>Practice Questions on DFA Designing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M.Senthilkumar</dc:creator>
  <cp:lastModifiedBy>M.Senthilkumar</cp:lastModifiedBy>
  <cp:revision>671</cp:revision>
  <dcterms:created xsi:type="dcterms:W3CDTF">1601-01-01T00:00:00Z</dcterms:created>
  <dcterms:modified xsi:type="dcterms:W3CDTF">2021-01-29T06:15:27Z</dcterms:modified>
</cp:coreProperties>
</file>