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3"/>
  </p:sldMasterIdLst>
  <p:notesMasterIdLst>
    <p:notesMasterId r:id="rId14"/>
  </p:notesMasterIdLst>
  <p:handoutMasterIdLst>
    <p:handoutMasterId r:id="rId15"/>
  </p:handoutMasterIdLst>
  <p:sldIdLst>
    <p:sldId id="256" r:id="rId4"/>
    <p:sldId id="340" r:id="rId5"/>
    <p:sldId id="341" r:id="rId6"/>
    <p:sldId id="342" r:id="rId7"/>
    <p:sldId id="318" r:id="rId8"/>
    <p:sldId id="321" r:id="rId9"/>
    <p:sldId id="334" r:id="rId10"/>
    <p:sldId id="311" r:id="rId11"/>
    <p:sldId id="338" r:id="rId12"/>
    <p:sldId id="328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499"/>
    <a:srgbClr val="993300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7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4865ED3-55BC-48DB-89C8-35291B0D1E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348784C-5C74-49AE-AF42-203927D380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DCBFA916-26D0-445A-A1A7-A681FFC058B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24AADA1A-BB56-4052-A29E-C29A9EDC8BD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fld id="{F751FBF8-6175-4E22-BD94-6FEAFF6227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5D17375-FB89-46EF-A58E-21ED8F5078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C0D92B8-0A42-48E6-8EC2-31489FA964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7B590A8-3540-406D-94F7-4C203D2DEE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9F6F15C4-8CC6-4A6D-8A33-9CAC55E157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2A3A78CA-F023-4674-ADAD-5861900CA0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FBFBFFAD-6E49-4911-99C0-9FEFE6902D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fld id="{F63B1736-F55C-44E9-9D76-300E089392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9DD2747-CDE5-4EAF-89D8-A6226D8016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0A5C676A-19DC-409F-99CF-2E66C05B03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13316" name="Rectangle 7">
            <a:extLst>
              <a:ext uri="{FF2B5EF4-FFF2-40B4-BE49-F238E27FC236}">
                <a16:creationId xmlns:a16="http://schemas.microsoft.com/office/drawing/2014/main" id="{C57739DE-1947-4A0F-8B7B-ED88B18FEF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1764BA-63EC-44EA-82C5-F7C1E5CDCFA9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8A3BDA6E-B375-480F-A5AA-383796BD26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AF55D7EF-1383-49F3-A24C-27CD7C02F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82BB1D0-8E07-47EF-AE37-0EAF2E0DE2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14339" name="Rectangle 6">
            <a:extLst>
              <a:ext uri="{FF2B5EF4-FFF2-40B4-BE49-F238E27FC236}">
                <a16:creationId xmlns:a16="http://schemas.microsoft.com/office/drawing/2014/main" id="{CD8E0C3C-F323-4C59-85CF-9C54315302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14340" name="Rectangle 7">
            <a:extLst>
              <a:ext uri="{FF2B5EF4-FFF2-40B4-BE49-F238E27FC236}">
                <a16:creationId xmlns:a16="http://schemas.microsoft.com/office/drawing/2014/main" id="{9D13971E-0988-4F5D-A248-906C1023A1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747D19-122E-42B3-8146-D37D66577981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8E74B7CA-0FEB-4E16-9195-15932E08E7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8BC412AB-6BA0-4920-A2AB-51E12B912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7573440-3AF5-405A-80AA-B0F14C2EDD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15363" name="Rectangle 6">
            <a:extLst>
              <a:ext uri="{FF2B5EF4-FFF2-40B4-BE49-F238E27FC236}">
                <a16:creationId xmlns:a16="http://schemas.microsoft.com/office/drawing/2014/main" id="{30BACBBA-67DE-4EA6-9D7B-9534834DD7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FFE8B2DE-4ECF-44B1-8873-5BAB5C893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53458B-5701-4247-AA02-AF9A4C730DE0}" type="slidenum">
              <a:rPr lang="en-US" altLang="en-US" sz="1300"/>
              <a:pPr/>
              <a:t>6</a:t>
            </a:fld>
            <a:endParaRPr lang="en-US" altLang="en-US" sz="1300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5BC2B7D1-FDD7-4670-8AB3-F4ED7AB077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E6EFF80F-75D1-471F-B2BD-5769CE655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4C504FC-2CBD-4F46-9705-50846F2ED0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5D9C33E7-229E-4EF6-AA27-1248E90524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325A5946-87DB-4014-8F1F-E77A56BCA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A39C317-B75B-41C9-839C-43A963CD66D6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45F7E8E2-CDBD-4919-8650-CBDEBA398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E7D74787-5C0E-4ECC-B79B-29A87FEE4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25C618C-EFDE-46BF-8769-D9C8BF65AA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E8D4FB8A-3CB4-4AA7-B6D2-232B3F216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0527B467-B5E8-466D-BF15-79885A215D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5988FF-2815-4DEB-BE85-7EFBEC3B4469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53BD149C-13AE-49AD-BBF0-DF9BECFF2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23FA4EF8-66F9-4FD6-8B9E-EBF42C11C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760C685-5FC3-4881-BB6C-E403D596D5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18435" name="Rectangle 6">
            <a:extLst>
              <a:ext uri="{FF2B5EF4-FFF2-40B4-BE49-F238E27FC236}">
                <a16:creationId xmlns:a16="http://schemas.microsoft.com/office/drawing/2014/main" id="{B79D2106-489C-4168-84E2-74897E3C0F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18436" name="Rectangle 7">
            <a:extLst>
              <a:ext uri="{FF2B5EF4-FFF2-40B4-BE49-F238E27FC236}">
                <a16:creationId xmlns:a16="http://schemas.microsoft.com/office/drawing/2014/main" id="{A94C83BF-51F8-4384-A211-78E67DF60A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292201-B802-44A0-9446-7281CDE70A06}" type="slidenum">
              <a:rPr lang="en-US" altLang="en-US" sz="1300"/>
              <a:pPr/>
              <a:t>9</a:t>
            </a:fld>
            <a:endParaRPr lang="en-US" altLang="en-US" sz="1300"/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F5D5CE01-F495-4BBC-8AB6-203E6C1860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02E6C5D3-25A4-4AA2-98A2-0BFBE46F7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319C6EA-69CC-428F-BB99-CF9A075A62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Arial" pitchFamily="34" charset="0"/>
                <a:ea typeface="MS PGothic" pitchFamily="34" charset="-128"/>
              </a:rPr>
              <a:t>Cpt S 317: Spring 2009</a:t>
            </a:r>
          </a:p>
        </p:txBody>
      </p:sp>
      <p:sp>
        <p:nvSpPr>
          <p:cNvPr id="19459" name="Rectangle 6">
            <a:extLst>
              <a:ext uri="{FF2B5EF4-FFF2-40B4-BE49-F238E27FC236}">
                <a16:creationId xmlns:a16="http://schemas.microsoft.com/office/drawing/2014/main" id="{69CFB7C5-1825-4808-8250-F511FEBCFC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Arial" pitchFamily="34" charset="0"/>
                <a:ea typeface="MS PGothic" pitchFamily="34" charset="-128"/>
              </a:rPr>
              <a:t>School of EECS, WSU</a:t>
            </a:r>
          </a:p>
        </p:txBody>
      </p:sp>
      <p:sp>
        <p:nvSpPr>
          <p:cNvPr id="19460" name="Rectangle 7">
            <a:extLst>
              <a:ext uri="{FF2B5EF4-FFF2-40B4-BE49-F238E27FC236}">
                <a16:creationId xmlns:a16="http://schemas.microsoft.com/office/drawing/2014/main" id="{BC152AF6-F4B6-4535-9B74-5B31D9A3C2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52D0D79-F476-4A0B-A180-C9FFB59C9339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845E92C7-96A6-4297-9309-53373FDE17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049ADADF-BA8A-486C-BD03-35A62EB90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4D412DA-C686-43E4-947A-E03AE3BD0AFA}"/>
              </a:ext>
            </a:extLst>
          </p:cNvPr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B91A67F-43FD-423F-86DA-81CF4A2CE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10F9266-C0BC-453E-90BB-A1F4AE1B7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charset="0"/>
                <a:ea typeface="ＭＳ Ｐゴシック" pitchFamily="28" charset="-128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01108D9D-C19D-4A5D-8A92-E7B2C8FD4438}"/>
              </a:ext>
            </a:extLst>
          </p:cNvPr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BEC54B33-8847-45C2-9526-570298BA1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4C63842B-5F40-4E07-9272-1349D0758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charset="0"/>
                <a:ea typeface="ＭＳ Ｐゴシック" pitchFamily="28" charset="-128"/>
              </a:endParaRPr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9A9BA4B4-FB6D-41FD-B1F8-0812EB29A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7EB0304-80CE-43A3-886C-2C900533C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52138DC2-51DE-49A6-865D-4B9E6F4517CB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55FF092-9944-4629-A493-2CF95F6BEE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C2A8373-83A0-46F4-8178-390BD7316A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FDCE1BC-156C-416D-AA16-52682F2A30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B92CE5-7BAB-4136-9286-E22A66704F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28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99724A8-7946-4A56-AB71-6C4E79325F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E8C3B4B-FD7F-420D-A862-D2CE3A90C5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3DC6089-D602-4B4C-A2A5-DE12E542EE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A19D0-8A12-4756-95A2-50BEE04C81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15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21E92BF-6CE4-428E-A283-A537582A8C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6811918-57FD-4C62-A760-43328A5F72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F384267-E6C7-486A-9AE5-D64AE6EEFA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FCD7DE-D175-44B6-BDCC-4618344C8D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315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B4808E9-6E8D-4694-94A8-346A7708E6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5BDB338-AADC-49E5-BB01-340AB79F5C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E38BC25-F359-4A10-8CD6-A0648F68D4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26D726-1074-439F-81CD-B1C4559A5B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559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0FFF92A-A01A-4ECA-A22A-7402A5BEFD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C2E83C4-3C8F-40F4-A3A8-27A9267123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91A59E-E6B4-4FF5-8DD8-71F8F2CB65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5AE05D-B829-4AE3-A25B-D61CCD529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62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CBB9B17-CBE0-4123-961F-44A0CFC3E3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4AFCE66-1323-4B94-8194-2CF4CF5F51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8777370-D2BD-4D4A-9FCF-56F8DAA443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F618C5-6EAA-4166-86E5-818F62E600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44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69D9C2B-7B6A-49A3-BDEE-EFABB2417D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2BAF331-B91A-4B65-8D9B-5691C1AF70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7DD4949-1BD0-4EAF-AF02-85F499714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64C84-4048-45B3-BE22-3B0E71B9F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98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AD0E83C-0424-4463-A746-2422188175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F5C7B2F-7F3D-4F0A-A911-0950B42A2A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4B208F3-99D9-43F0-8C1B-EF26EDF0C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4591D-88AF-4FBF-879D-913CF456C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873F9B2-D255-4126-AC39-1904916DC5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62976F5-2956-45E8-B099-DCC2D21BD9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2F5D970-CC1B-49DA-95E9-9AA76B110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A36E9-8FE9-41ED-A9AD-4609FD9C72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00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CB412FA-3406-4E58-B9E8-77BE076077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C66B30C-C138-49B6-A125-5E33B3233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0393B66-D2C4-4DD4-B1B1-A1A69CE68B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8BADB-14CA-41F5-B24B-A11434728F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78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5BEDDB4-D7D2-467E-A76B-121F4D92D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A4246F9-0E76-4BC1-AF4A-797D821C19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F2DFB3D-00E0-41AB-8BF0-22494A82E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A4527D-83A4-4E53-AF49-999156810B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43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AB605C0-A3E3-493A-831B-D534E1E963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9301975-D934-4468-97C3-FD24920413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CF61A69-3AF6-4020-B8CA-B93A6D1D71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A71F62-7BE5-4A1E-929A-43922F753E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08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161B8F3-6A91-4E49-A62E-BA6AE2DF7A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60B2259-3C5F-4858-8507-389063A81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67739D7-A400-4B2A-A19E-76BD7A1C5F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C9111-A81D-40F6-ADAF-472C91227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8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BBB9CBC-89E1-4349-9FFF-6DE8A12D4E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A869BB9-437D-4132-9AED-1BF9362ED0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F02151C6-1999-4283-AF2A-557F29DFC6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84216994-31CE-4871-A6DA-6B205A8722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CBF45240-6136-44A4-A0F5-F3EA9A6F11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FB008064-E7A4-486F-9E3E-39A5E2BDED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7B1C03C2-DBC1-4C27-9F83-9E190DFB0753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endParaRPr kumimoji="1"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D07AB18-C7FA-4C4B-AD79-AA5D5F216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82E81A0D-7807-461E-B6E0-B3AFA46CD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CA1B12D9-B8BA-4EF4-808D-CAC6283D96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5CD2E88F-571F-45AE-8E89-05E7595754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EAC25F4F-5849-4DE3-8ABB-FE8F5DF7D9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83BBD92-34FB-4D17-B4B5-CC217B99EBF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>
            <a:extLst>
              <a:ext uri="{FF2B5EF4-FFF2-40B4-BE49-F238E27FC236}">
                <a16:creationId xmlns:a16="http://schemas.microsoft.com/office/drawing/2014/main" id="{A521013C-763F-46A5-9733-A3FD9E4FC9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227112-1BA7-47C1-93AA-994D8664A06A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2488FD4-24A5-444C-AF78-4F63E91BB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2954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4400" kern="0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Non-deterministic</a:t>
            </a: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Finite Automata (NFA)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20936B7D-0A97-4C37-82BA-2206EF55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2CCB2EE-81C5-4954-BD3A-0B913B4EA592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A59F74A-B768-43DF-9408-E7FA5B4D3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Non-deterministic Finite Automata - Summary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194DB14-976C-449E-95D8-2CBEF1CF1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A NFA is defined by the 5-tuple: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olidFill>
                  <a:schemeClr val="tx2"/>
                </a:solidFill>
              </a:rPr>
              <a:t>{Q, ∑ , q</a:t>
            </a:r>
            <a:r>
              <a:rPr lang="en-US" altLang="en-US" sz="1800" baseline="-25000">
                <a:solidFill>
                  <a:schemeClr val="tx2"/>
                </a:solidFill>
              </a:rPr>
              <a:t>0</a:t>
            </a:r>
            <a:r>
              <a:rPr lang="en-US" altLang="en-US" sz="1800">
                <a:solidFill>
                  <a:schemeClr val="tx2"/>
                </a:solidFill>
              </a:rPr>
              <a:t>,F, </a:t>
            </a:r>
            <a:r>
              <a:rPr lang="el-GR" altLang="en-US" sz="1800">
                <a:solidFill>
                  <a:schemeClr val="folHlink"/>
                </a:solidFill>
                <a:latin typeface="Lucida Grande"/>
                <a:cs typeface="Tahoma" panose="020B0604030504040204" pitchFamily="34" charset="0"/>
              </a:rPr>
              <a:t>δ</a:t>
            </a:r>
            <a:r>
              <a:rPr lang="en-US" altLang="en-US" sz="1800">
                <a:solidFill>
                  <a:schemeClr val="tx2"/>
                </a:solidFill>
              </a:rPr>
              <a:t>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tx2"/>
                </a:solidFill>
              </a:rPr>
              <a:t>Two ways to represent: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olidFill>
                  <a:schemeClr val="tx2"/>
                </a:solidFill>
              </a:rPr>
              <a:t>State-diagram	(preferred)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olidFill>
                  <a:schemeClr val="tx2"/>
                </a:solidFill>
              </a:rPr>
              <a:t>State-transition table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tx2"/>
                </a:solidFill>
              </a:rPr>
              <a:t>NFA construction checklist: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olidFill>
                  <a:schemeClr val="tx2"/>
                </a:solidFill>
              </a:rPr>
              <a:t>Has </a:t>
            </a:r>
            <a:r>
              <a:rPr lang="en-US" altLang="en-US" sz="1800" i="1">
                <a:solidFill>
                  <a:schemeClr val="tx2"/>
                </a:solidFill>
              </a:rPr>
              <a:t>at least</a:t>
            </a:r>
            <a:r>
              <a:rPr lang="en-US" altLang="en-US" sz="1800">
                <a:solidFill>
                  <a:schemeClr val="tx2"/>
                </a:solidFill>
              </a:rPr>
              <a:t> one nondeterministic transition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olidFill>
                  <a:schemeClr val="tx2"/>
                </a:solidFill>
              </a:rPr>
              <a:t>Capture only valid input transitions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tx2"/>
                </a:solidFill>
              </a:rPr>
              <a:t>Can ignore invalid input symbol transitions (paths will die implicitly)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olidFill>
                  <a:schemeClr val="tx2"/>
                </a:solidFill>
              </a:rPr>
              <a:t>Outgoing transitions defined only for valid symbols from every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olidFill>
                  <a:schemeClr val="tx2"/>
                </a:solidFill>
              </a:rPr>
              <a:t>Are final/accepting states marked?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8946A13-80A4-4903-ABC5-10628AF2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Outline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14166983-E64B-4740-9DF6-FA99B7A4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NFA examples</a:t>
            </a:r>
          </a:p>
          <a:p>
            <a:r>
              <a:rPr lang="en-US" altLang="en-US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  <a:t>λ</a:t>
            </a:r>
            <a:r>
              <a:rPr lang="en-US" altLang="en-US"/>
              <a:t>-NFA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D01F8007-D02B-4BB1-ACE7-734ABA00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D2FEB5F-30D0-420F-BF5E-948446312E04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9F4BF1D-A445-4F9E-8B37-A5B58496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few subtle properties of DFAs and NFAs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F811-96C6-42B9-94C1-2D48D8DA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chemeClr val="tx2"/>
                </a:solidFill>
              </a:rPr>
              <a:t>The machine never really terminates. </a:t>
            </a:r>
          </a:p>
          <a:p>
            <a:pPr lvl="1"/>
            <a:r>
              <a:rPr lang="en-US" altLang="en-US" sz="2000">
                <a:solidFill>
                  <a:schemeClr val="tx2"/>
                </a:solidFill>
              </a:rPr>
              <a:t>It is always waiting for the next input symbol or making transitions.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The machine decides when to </a:t>
            </a:r>
            <a:r>
              <a:rPr lang="en-US" altLang="en-US" sz="2000" u="sng">
                <a:solidFill>
                  <a:srgbClr val="FF0000"/>
                </a:solidFill>
              </a:rPr>
              <a:t>consume</a:t>
            </a:r>
            <a:r>
              <a:rPr lang="en-US" altLang="en-US" sz="2000">
                <a:solidFill>
                  <a:srgbClr val="FF0000"/>
                </a:solidFill>
              </a:rPr>
              <a:t> the next symbol from the input and when to </a:t>
            </a:r>
            <a:r>
              <a:rPr lang="en-US" altLang="en-US" sz="2000" u="sng">
                <a:solidFill>
                  <a:srgbClr val="FF0000"/>
                </a:solidFill>
              </a:rPr>
              <a:t>ignore</a:t>
            </a:r>
            <a:r>
              <a:rPr lang="en-US" altLang="en-US" sz="2000">
                <a:solidFill>
                  <a:srgbClr val="FF0000"/>
                </a:solidFill>
              </a:rPr>
              <a:t> it.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</a:rPr>
              <a:t>(but the machine can never </a:t>
            </a:r>
            <a:r>
              <a:rPr lang="en-US" altLang="en-US" sz="2000" u="sng">
                <a:solidFill>
                  <a:srgbClr val="FF0000"/>
                </a:solidFill>
              </a:rPr>
              <a:t>skip </a:t>
            </a:r>
            <a:r>
              <a:rPr lang="en-US" altLang="en-US" sz="2000">
                <a:solidFill>
                  <a:srgbClr val="FF0000"/>
                </a:solidFill>
              </a:rPr>
              <a:t>a symbol)</a:t>
            </a:r>
          </a:p>
          <a:p>
            <a:r>
              <a:rPr lang="en-US" altLang="en-US" sz="2000">
                <a:solidFill>
                  <a:srgbClr val="7030A0"/>
                </a:solidFill>
              </a:rPr>
              <a:t>=&gt; A transition can happen even </a:t>
            </a:r>
            <a:r>
              <a:rPr lang="en-US" altLang="en-US" sz="2000" i="1">
                <a:solidFill>
                  <a:srgbClr val="7030A0"/>
                </a:solidFill>
              </a:rPr>
              <a:t>without </a:t>
            </a:r>
            <a:r>
              <a:rPr lang="en-US" altLang="en-US" sz="2000">
                <a:solidFill>
                  <a:srgbClr val="7030A0"/>
                </a:solidFill>
              </a:rPr>
              <a:t>really consuming an input symbol (think of consuming </a:t>
            </a:r>
            <a:r>
              <a:rPr lang="en-US" altLang="en-US" sz="2000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  <a:t>λ</a:t>
            </a:r>
            <a:r>
              <a:rPr lang="en-US" altLang="en-US" sz="2000">
                <a:solidFill>
                  <a:srgbClr val="7030A0"/>
                </a:solidFill>
                <a:sym typeface="Symbol" panose="05050102010706020507" pitchFamily="18" charset="2"/>
              </a:rPr>
              <a:t> as a free token) – if this happens, then it becomes an </a:t>
            </a:r>
            <a:r>
              <a:rPr lang="en-US" altLang="en-US" sz="2000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  <a:t>λ</a:t>
            </a:r>
            <a:r>
              <a:rPr lang="en-US" altLang="en-US" sz="2000">
                <a:solidFill>
                  <a:srgbClr val="7030A0"/>
                </a:solidFill>
                <a:sym typeface="Symbol" panose="05050102010706020507" pitchFamily="18" charset="2"/>
              </a:rPr>
              <a:t>-NFA (see next few slides).</a:t>
            </a:r>
          </a:p>
          <a:p>
            <a:r>
              <a:rPr lang="en-US" altLang="en-US" sz="2000">
                <a:solidFill>
                  <a:srgbClr val="C00000"/>
                </a:solidFill>
                <a:sym typeface="Symbol" panose="05050102010706020507" pitchFamily="18" charset="2"/>
              </a:rPr>
              <a:t>A single transition </a:t>
            </a:r>
            <a:r>
              <a:rPr lang="en-US" altLang="en-US" sz="2000" i="1">
                <a:solidFill>
                  <a:srgbClr val="C00000"/>
                </a:solidFill>
                <a:sym typeface="Symbol" panose="05050102010706020507" pitchFamily="18" charset="2"/>
              </a:rPr>
              <a:t>cannot</a:t>
            </a:r>
            <a:r>
              <a:rPr lang="en-US" altLang="en-US" sz="2000">
                <a:solidFill>
                  <a:srgbClr val="C00000"/>
                </a:solidFill>
                <a:sym typeface="Symbol" panose="05050102010706020507" pitchFamily="18" charset="2"/>
              </a:rPr>
              <a:t> consume more than one (non</a:t>
            </a:r>
            <a:r>
              <a:rPr lang="en-US" altLang="en-US" sz="2000">
                <a:solidFill>
                  <a:srgbClr val="7030A0"/>
                </a:solidFill>
                <a:sym typeface="Symbol" panose="05050102010706020507" pitchFamily="18" charset="2"/>
              </a:rPr>
              <a:t>-</a:t>
            </a:r>
            <a:r>
              <a:rPr lang="en-US" altLang="en-US" sz="2000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  <a:t>λ</a:t>
            </a:r>
            <a:r>
              <a:rPr lang="en-US" altLang="en-US" sz="2000">
                <a:solidFill>
                  <a:srgbClr val="7030A0"/>
                </a:solidFill>
                <a:sym typeface="Symbol" panose="05050102010706020507" pitchFamily="18" charset="2"/>
              </a:rPr>
              <a:t>) </a:t>
            </a:r>
            <a:r>
              <a:rPr lang="en-US" altLang="en-US" sz="2000">
                <a:solidFill>
                  <a:srgbClr val="C00000"/>
                </a:solidFill>
                <a:sym typeface="Symbol" panose="05050102010706020507" pitchFamily="18" charset="2"/>
              </a:rPr>
              <a:t>symbol.</a:t>
            </a:r>
            <a:endParaRPr lang="en-US" altLang="en-US" sz="2000">
              <a:solidFill>
                <a:srgbClr val="C00000"/>
              </a:solidFill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1FF71870-8902-4133-9320-F0121F33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066AF9C-2D20-4F8B-8AD3-FB35524B3E40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2ED00AE-4ED6-42DF-B23E-D30BAC0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963" y="685800"/>
            <a:ext cx="7793037" cy="1143000"/>
          </a:xfrm>
        </p:spPr>
        <p:txBody>
          <a:bodyPr/>
          <a:lstStyle/>
          <a:p>
            <a:br>
              <a:rPr lang="en-US" altLang="en-US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</a:br>
            <a:br>
              <a:rPr lang="en-US" altLang="en-US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</a:br>
            <a:br>
              <a:rPr lang="en-US" altLang="en-US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</a:br>
            <a:br>
              <a:rPr lang="en-US" altLang="en-US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</a:br>
            <a:br>
              <a:rPr lang="en-US" altLang="en-US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</a:br>
            <a:br>
              <a:rPr lang="en-US" altLang="en-US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altLang="en-US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  <a:t>  </a:t>
            </a:r>
            <a:br>
              <a:rPr lang="en-US" altLang="en-US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altLang="en-US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  <a:t>λ</a:t>
            </a:r>
            <a:r>
              <a:rPr lang="en-US" altLang="en-US"/>
              <a:t>-NFA</a:t>
            </a:r>
            <a:br>
              <a:rPr lang="en-US" altLang="en-US"/>
            </a:br>
            <a:endParaRPr lang="en-IN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80936C7-C5FA-4B91-B84B-9D4E84F6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b="1"/>
              <a:t>ε</a:t>
            </a:r>
            <a:r>
              <a:rPr lang="en-IN" altLang="en-US"/>
              <a:t>-</a:t>
            </a:r>
            <a:r>
              <a:rPr lang="en-IN" altLang="en-US" b="1"/>
              <a:t>closure</a:t>
            </a:r>
            <a:r>
              <a:rPr lang="en-IN" altLang="en-US"/>
              <a:t>: </a:t>
            </a:r>
            <a:r>
              <a:rPr lang="en-IN" altLang="en-US" b="1"/>
              <a:t>ε</a:t>
            </a:r>
            <a:r>
              <a:rPr lang="en-IN" altLang="en-US"/>
              <a:t>-</a:t>
            </a:r>
            <a:r>
              <a:rPr lang="en-IN" altLang="en-US" b="1"/>
              <a:t>closure</a:t>
            </a:r>
            <a:r>
              <a:rPr lang="en-IN" altLang="en-US"/>
              <a:t> for a given state A means a set of states which can be reached from the state A with only </a:t>
            </a:r>
            <a:r>
              <a:rPr lang="en-IN" altLang="en-US" b="1"/>
              <a:t>ε</a:t>
            </a:r>
            <a:r>
              <a:rPr lang="en-IN" altLang="en-US"/>
              <a:t>(null) move including the state A itself.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3B37B-3752-43C3-9C5A-A1B4BAA4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FFB9ADA-3283-49B6-834C-5D712C296DC4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>
            <a:extLst>
              <a:ext uri="{FF2B5EF4-FFF2-40B4-BE49-F238E27FC236}">
                <a16:creationId xmlns:a16="http://schemas.microsoft.com/office/drawing/2014/main" id="{1F21FA64-16EF-424A-9B08-D609D6A7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E32D22-A352-4E6D-9E1D-D012FCABA04D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380BA3A-DCED-42AD-8786-77C25AF6B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an </a:t>
            </a:r>
            <a:r>
              <a:rPr lang="en-US" altLang="en-US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  <a:t>λ</a:t>
            </a:r>
            <a:r>
              <a:rPr lang="en-US" altLang="en-US"/>
              <a:t>-NFA</a:t>
            </a:r>
          </a:p>
        </p:txBody>
      </p:sp>
      <p:sp>
        <p:nvSpPr>
          <p:cNvPr id="7172" name="Text Box 25">
            <a:extLst>
              <a:ext uri="{FF2B5EF4-FFF2-40B4-BE49-F238E27FC236}">
                <a16:creationId xmlns:a16="http://schemas.microsoft.com/office/drawing/2014/main" id="{1AEFA63E-9585-45B9-93E7-B15464978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aphicFrame>
        <p:nvGraphicFramePr>
          <p:cNvPr id="141451" name="Group 139">
            <a:extLst>
              <a:ext uri="{FF2B5EF4-FFF2-40B4-BE49-F238E27FC236}">
                <a16:creationId xmlns:a16="http://schemas.microsoft.com/office/drawing/2014/main" id="{263B2196-7473-4ECD-B772-348722A2EEF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76800"/>
          <a:ext cx="2946400" cy="173719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9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marT="45703" marB="45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lang="en-US" sz="2800" spc="-5" dirty="0">
                          <a:solidFill>
                            <a:srgbClr val="3030C9"/>
                          </a:solidFill>
                          <a:latin typeface="Comic Sans MS"/>
                          <a:cs typeface="Comic Sans MS"/>
                          <a:sym typeface="Wingdings" panose="05000000000000000000" pitchFamily="2" charset="2"/>
                        </a:rPr>
                        <a:t>λ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03" name="Line 83">
            <a:extLst>
              <a:ext uri="{FF2B5EF4-FFF2-40B4-BE49-F238E27FC236}">
                <a16:creationId xmlns:a16="http://schemas.microsoft.com/office/drawing/2014/main" id="{D6C0DBCC-73EB-47BF-94C2-D9AACBDB0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04" name="Group 141">
            <a:extLst>
              <a:ext uri="{FF2B5EF4-FFF2-40B4-BE49-F238E27FC236}">
                <a16:creationId xmlns:a16="http://schemas.microsoft.com/office/drawing/2014/main" id="{5E41FD46-63D4-4894-B2B8-5C1215B691A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7252" name="Text Box 81">
              <a:extLst>
                <a:ext uri="{FF2B5EF4-FFF2-40B4-BE49-F238E27FC236}">
                  <a16:creationId xmlns:a16="http://schemas.microsoft.com/office/drawing/2014/main" id="{599D5B23-8887-41FF-94C1-122EFA7D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ECLOSE(q’</a:t>
              </a:r>
              <a:r>
                <a:rPr lang="en-US" altLang="en-US" sz="1400" baseline="-25000"/>
                <a:t>0</a:t>
              </a:r>
              <a:r>
                <a:rPr lang="en-US" altLang="en-US" sz="1400"/>
                <a:t>)</a:t>
              </a:r>
            </a:p>
          </p:txBody>
        </p:sp>
        <p:sp>
          <p:nvSpPr>
            <p:cNvPr id="7253" name="Text Box 82">
              <a:extLst>
                <a:ext uri="{FF2B5EF4-FFF2-40B4-BE49-F238E27FC236}">
                  <a16:creationId xmlns:a16="http://schemas.microsoft.com/office/drawing/2014/main" id="{329CC72A-A2FA-44FC-9492-80BC5ED0C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ECLOSE(q</a:t>
              </a:r>
              <a:r>
                <a:rPr lang="en-US" altLang="en-US" sz="1400" baseline="-25000"/>
                <a:t>0</a:t>
              </a:r>
              <a:r>
                <a:rPr lang="en-US" altLang="en-US" sz="1400"/>
                <a:t>)</a:t>
              </a:r>
            </a:p>
          </p:txBody>
        </p:sp>
        <p:sp>
          <p:nvSpPr>
            <p:cNvPr id="7254" name="Line 84">
              <a:extLst>
                <a:ext uri="{FF2B5EF4-FFF2-40B4-BE49-F238E27FC236}">
                  <a16:creationId xmlns:a16="http://schemas.microsoft.com/office/drawing/2014/main" id="{4D40AE6D-9BB4-45A9-A23B-496D1B3B1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5" name="Line 85">
              <a:extLst>
                <a:ext uri="{FF2B5EF4-FFF2-40B4-BE49-F238E27FC236}">
                  <a16:creationId xmlns:a16="http://schemas.microsoft.com/office/drawing/2014/main" id="{630BB1DC-4A51-496F-8FE1-5BDC897B2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>
            <a:extLst>
              <a:ext uri="{FF2B5EF4-FFF2-40B4-BE49-F238E27FC236}">
                <a16:creationId xmlns:a16="http://schemas.microsoft.com/office/drawing/2014/main" id="{A7EBBD3C-BFCF-4AB5-B14F-61F7CFC49EF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76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u="sng">
                <a:sym typeface="Symbol" panose="05050102010706020507" pitchFamily="18" charset="2"/>
              </a:rPr>
              <a:t>Simulate for w=101:</a:t>
            </a:r>
          </a:p>
          <a:p>
            <a:pPr eaLnBrk="1" hangingPunct="1"/>
            <a:endParaRPr lang="en-US" altLang="en-US" sz="2400"/>
          </a:p>
        </p:txBody>
      </p:sp>
      <p:grpSp>
        <p:nvGrpSpPr>
          <p:cNvPr id="7206" name="Group 31">
            <a:extLst>
              <a:ext uri="{FF2B5EF4-FFF2-40B4-BE49-F238E27FC236}">
                <a16:creationId xmlns:a16="http://schemas.microsoft.com/office/drawing/2014/main" id="{2EDBD3FA-B4DB-44C5-A6C1-2C3B24D7EDB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7250" name="Line 6">
              <a:extLst>
                <a:ext uri="{FF2B5EF4-FFF2-40B4-BE49-F238E27FC236}">
                  <a16:creationId xmlns:a16="http://schemas.microsoft.com/office/drawing/2014/main" id="{8DDEA35B-C69B-4E80-93F2-1A4156D2B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1" name="Text Box 7">
              <a:extLst>
                <a:ext uri="{FF2B5EF4-FFF2-40B4-BE49-F238E27FC236}">
                  <a16:creationId xmlns:a16="http://schemas.microsoft.com/office/drawing/2014/main" id="{433E2E83-F331-459E-98F1-36FD43B13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start</a:t>
              </a:r>
            </a:p>
          </p:txBody>
        </p:sp>
      </p:grpSp>
      <p:grpSp>
        <p:nvGrpSpPr>
          <p:cNvPr id="7207" name="Group 30">
            <a:extLst>
              <a:ext uri="{FF2B5EF4-FFF2-40B4-BE49-F238E27FC236}">
                <a16:creationId xmlns:a16="http://schemas.microsoft.com/office/drawing/2014/main" id="{4BBC1C01-EDCD-4FD8-82F2-4E9CC051938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7240" name="Oval 5">
              <a:extLst>
                <a:ext uri="{FF2B5EF4-FFF2-40B4-BE49-F238E27FC236}">
                  <a16:creationId xmlns:a16="http://schemas.microsoft.com/office/drawing/2014/main" id="{3DC90A20-85FB-480C-8C9E-7C2A4AD84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q</a:t>
              </a:r>
              <a:r>
                <a:rPr lang="en-US" altLang="en-US" sz="1800" baseline="-25000"/>
                <a:t>0</a:t>
              </a:r>
            </a:p>
          </p:txBody>
        </p:sp>
        <p:sp>
          <p:nvSpPr>
            <p:cNvPr id="7241" name="Line 9">
              <a:extLst>
                <a:ext uri="{FF2B5EF4-FFF2-40B4-BE49-F238E27FC236}">
                  <a16:creationId xmlns:a16="http://schemas.microsoft.com/office/drawing/2014/main" id="{9FBE9817-F843-418C-A9EC-57541C9E2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2" name="Oval 10">
              <a:extLst>
                <a:ext uri="{FF2B5EF4-FFF2-40B4-BE49-F238E27FC236}">
                  <a16:creationId xmlns:a16="http://schemas.microsoft.com/office/drawing/2014/main" id="{6AB67215-AC03-4560-913D-6A98FE16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q</a:t>
              </a:r>
              <a:r>
                <a:rPr lang="en-US" altLang="en-US" sz="1800" baseline="-25000"/>
                <a:t>1</a:t>
              </a:r>
            </a:p>
          </p:txBody>
        </p:sp>
        <p:sp>
          <p:nvSpPr>
            <p:cNvPr id="7243" name="Text Box 11">
              <a:extLst>
                <a:ext uri="{FF2B5EF4-FFF2-40B4-BE49-F238E27FC236}">
                  <a16:creationId xmlns:a16="http://schemas.microsoft.com/office/drawing/2014/main" id="{9179F20A-906E-41E4-B1B4-0544B5621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0</a:t>
              </a: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7244" name="Freeform 12">
              <a:extLst>
                <a:ext uri="{FF2B5EF4-FFF2-40B4-BE49-F238E27FC236}">
                  <a16:creationId xmlns:a16="http://schemas.microsoft.com/office/drawing/2014/main" id="{D40C07F4-EE7D-47E1-8FD7-764E9F33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45" name="Text Box 13">
              <a:extLst>
                <a:ext uri="{FF2B5EF4-FFF2-40B4-BE49-F238E27FC236}">
                  <a16:creationId xmlns:a16="http://schemas.microsoft.com/office/drawing/2014/main" id="{3FD1FD88-0CC1-4C40-B15F-C296E83C2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0,1</a:t>
              </a:r>
            </a:p>
          </p:txBody>
        </p:sp>
        <p:sp>
          <p:nvSpPr>
            <p:cNvPr id="7246" name="Text Box 18">
              <a:extLst>
                <a:ext uri="{FF2B5EF4-FFF2-40B4-BE49-F238E27FC236}">
                  <a16:creationId xmlns:a16="http://schemas.microsoft.com/office/drawing/2014/main" id="{250294D7-14C4-42EB-8A64-B94E89FDF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1</a:t>
              </a:r>
            </a:p>
          </p:txBody>
        </p:sp>
        <p:sp>
          <p:nvSpPr>
            <p:cNvPr id="7247" name="Oval 19">
              <a:extLst>
                <a:ext uri="{FF2B5EF4-FFF2-40B4-BE49-F238E27FC236}">
                  <a16:creationId xmlns:a16="http://schemas.microsoft.com/office/drawing/2014/main" id="{BA668570-9EEE-4829-A672-F5244BE77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q</a:t>
              </a:r>
              <a:r>
                <a:rPr lang="en-US" altLang="en-US" sz="1800" baseline="-25000"/>
                <a:t>2</a:t>
              </a:r>
            </a:p>
          </p:txBody>
        </p:sp>
        <p:sp>
          <p:nvSpPr>
            <p:cNvPr id="7248" name="Line 20">
              <a:extLst>
                <a:ext uri="{FF2B5EF4-FFF2-40B4-BE49-F238E27FC236}">
                  <a16:creationId xmlns:a16="http://schemas.microsoft.com/office/drawing/2014/main" id="{E5481658-5814-48DF-B9B2-ACB75EB57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9" name="Oval 22">
              <a:extLst>
                <a:ext uri="{FF2B5EF4-FFF2-40B4-BE49-F238E27FC236}">
                  <a16:creationId xmlns:a16="http://schemas.microsoft.com/office/drawing/2014/main" id="{F07F1FFD-DABA-45AE-98FC-49CDD65A0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208" name="Group 32">
            <a:extLst>
              <a:ext uri="{FF2B5EF4-FFF2-40B4-BE49-F238E27FC236}">
                <a16:creationId xmlns:a16="http://schemas.microsoft.com/office/drawing/2014/main" id="{8C1B3424-665F-42E7-BB2F-94F3E926640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7236" name="Oval 90">
              <a:extLst>
                <a:ext uri="{FF2B5EF4-FFF2-40B4-BE49-F238E27FC236}">
                  <a16:creationId xmlns:a16="http://schemas.microsoft.com/office/drawing/2014/main" id="{36E59BD8-33B8-433C-B103-2C816784E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q’</a:t>
              </a:r>
              <a:r>
                <a:rPr lang="en-US" altLang="en-US" sz="1800" baseline="-25000"/>
                <a:t>0</a:t>
              </a:r>
            </a:p>
          </p:txBody>
        </p:sp>
        <p:sp>
          <p:nvSpPr>
            <p:cNvPr id="7237" name="Oval 91">
              <a:extLst>
                <a:ext uri="{FF2B5EF4-FFF2-40B4-BE49-F238E27FC236}">
                  <a16:creationId xmlns:a16="http://schemas.microsoft.com/office/drawing/2014/main" id="{BBC38245-DBE1-44FB-95E7-2F6F2E515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38" name="Line 92">
              <a:extLst>
                <a:ext uri="{FF2B5EF4-FFF2-40B4-BE49-F238E27FC236}">
                  <a16:creationId xmlns:a16="http://schemas.microsoft.com/office/drawing/2014/main" id="{69675AAC-3AF4-481F-9818-FED934C96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1" name="Text Box 93">
              <a:extLst>
                <a:ext uri="{FF2B5EF4-FFF2-40B4-BE49-F238E27FC236}">
                  <a16:creationId xmlns:a16="http://schemas.microsoft.com/office/drawing/2014/main" id="{8D11A057-D48B-4767-B17F-ED94309D9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968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800" spc="-5" dirty="0">
                  <a:solidFill>
                    <a:srgbClr val="3030C9"/>
                  </a:solidFill>
                  <a:latin typeface="Comic Sans MS"/>
                  <a:cs typeface="Comic Sans MS"/>
                  <a:sym typeface="Wingdings" panose="05000000000000000000" pitchFamily="2" charset="2"/>
                </a:rPr>
                <a:t>λ</a:t>
              </a:r>
              <a:endParaRPr lang="en-US" sz="1800" dirty="0">
                <a:solidFill>
                  <a:schemeClr val="hlink"/>
                </a:solidFill>
                <a:cs typeface="Arial" pitchFamily="34" charset="0"/>
              </a:endParaRPr>
            </a:p>
          </p:txBody>
        </p:sp>
      </p:grpSp>
      <p:sp>
        <p:nvSpPr>
          <p:cNvPr id="7209" name="TextBox 29">
            <a:extLst>
              <a:ext uri="{FF2B5EF4-FFF2-40B4-BE49-F238E27FC236}">
                <a16:creationId xmlns:a16="http://schemas.microsoft.com/office/drawing/2014/main" id="{6C6273A8-DF3E-4918-844F-09BD060A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AE5D9E-B850-4C33-B2E8-3C169F36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81400"/>
            <a:ext cx="419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q</a:t>
            </a:r>
            <a:r>
              <a:rPr lang="en-US" altLang="en-US" sz="1600" baseline="-25000"/>
              <a:t>0</a:t>
            </a:r>
            <a:r>
              <a:rPr lang="en-US" altLang="en-US" sz="1600"/>
              <a:t>’</a:t>
            </a:r>
          </a:p>
        </p:txBody>
      </p:sp>
      <p:grpSp>
        <p:nvGrpSpPr>
          <p:cNvPr id="6" name="Group 64">
            <a:extLst>
              <a:ext uri="{FF2B5EF4-FFF2-40B4-BE49-F238E27FC236}">
                <a16:creationId xmlns:a16="http://schemas.microsoft.com/office/drawing/2014/main" id="{BB100EF0-EA6F-4D81-B643-71B3FA3B323A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3886200"/>
            <a:ext cx="1212850" cy="719138"/>
            <a:chOff x="6439296" y="3886200"/>
            <a:chExt cx="1212020" cy="719554"/>
          </a:xfrm>
        </p:grpSpPr>
        <p:sp>
          <p:nvSpPr>
            <p:cNvPr id="7229" name="TextBox 34">
              <a:extLst>
                <a:ext uri="{FF2B5EF4-FFF2-40B4-BE49-F238E27FC236}">
                  <a16:creationId xmlns:a16="http://schemas.microsoft.com/office/drawing/2014/main" id="{FB8C3A55-4FDF-4861-8E4C-9C125CF8A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7496" y="4267200"/>
              <a:ext cx="3738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q</a:t>
              </a:r>
              <a:r>
                <a:rPr lang="en-US" altLang="en-US" sz="1600" baseline="-25000"/>
                <a:t>0</a:t>
              </a:r>
              <a:endParaRPr lang="en-US" altLang="en-US" sz="1600"/>
            </a:p>
          </p:txBody>
        </p:sp>
        <p:grpSp>
          <p:nvGrpSpPr>
            <p:cNvPr id="7230" name="Group 59">
              <a:extLst>
                <a:ext uri="{FF2B5EF4-FFF2-40B4-BE49-F238E27FC236}">
                  <a16:creationId xmlns:a16="http://schemas.microsoft.com/office/drawing/2014/main" id="{D990C048-29DA-4B7B-8EA6-7CBE6ED240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9296" y="3919973"/>
              <a:ext cx="1025111" cy="652027"/>
              <a:chOff x="6439296" y="3919973"/>
              <a:chExt cx="1025111" cy="652027"/>
            </a:xfrm>
          </p:grpSpPr>
          <p:sp>
            <p:nvSpPr>
              <p:cNvPr id="7233" name="TextBox 33">
                <a:extLst>
                  <a:ext uri="{FF2B5EF4-FFF2-40B4-BE49-F238E27FC236}">
                    <a16:creationId xmlns:a16="http://schemas.microsoft.com/office/drawing/2014/main" id="{8D2C6108-008A-4BFE-8B82-CE2C4DB611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9296" y="4233446"/>
                <a:ext cx="41870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600"/>
                  <a:t>q</a:t>
                </a:r>
                <a:r>
                  <a:rPr lang="en-US" altLang="en-US" sz="1600" baseline="-25000"/>
                  <a:t>0</a:t>
                </a:r>
                <a:r>
                  <a:rPr lang="en-US" altLang="en-US" sz="1600"/>
                  <a:t>’</a:t>
                </a:r>
              </a:p>
            </p:txBody>
          </p:sp>
          <p:cxnSp>
            <p:nvCxnSpPr>
              <p:cNvPr id="7234" name="Straight Arrow Connector 39">
                <a:extLst>
                  <a:ext uri="{FF2B5EF4-FFF2-40B4-BE49-F238E27FC236}">
                    <a16:creationId xmlns:a16="http://schemas.microsoft.com/office/drawing/2014/main" id="{B54D7047-A087-4665-98B4-0F66CD1E5382}"/>
                  </a:ext>
                </a:extLst>
              </p:cNvPr>
              <p:cNvCxnSpPr>
                <a:cxnSpLocks noChangeShapeType="1"/>
                <a:stCxn id="25664" idx="3"/>
                <a:endCxn id="7233" idx="0"/>
              </p:cNvCxnSpPr>
              <p:nvPr/>
            </p:nvCxnSpPr>
            <p:spPr bwMode="auto">
              <a:xfrm flipH="1">
                <a:off x="6648649" y="4009304"/>
                <a:ext cx="290368" cy="224143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35" name="Straight Arrow Connector 41">
                <a:extLst>
                  <a:ext uri="{FF2B5EF4-FFF2-40B4-BE49-F238E27FC236}">
                    <a16:creationId xmlns:a16="http://schemas.microsoft.com/office/drawing/2014/main" id="{A2CBF934-60C3-4AEE-A0C9-3E48FB7A08E2}"/>
                  </a:ext>
                </a:extLst>
              </p:cNvPr>
              <p:cNvCxnSpPr>
                <a:cxnSpLocks noChangeShapeType="1"/>
                <a:stCxn id="33" idx="2"/>
                <a:endCxn id="7229" idx="0"/>
              </p:cNvCxnSpPr>
              <p:nvPr/>
            </p:nvCxnSpPr>
            <p:spPr bwMode="auto">
              <a:xfrm rot="16200000" flipH="1">
                <a:off x="7092249" y="3895043"/>
                <a:ext cx="347227" cy="3970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5663" name="TextBox 48">
              <a:extLst>
                <a:ext uri="{FF2B5EF4-FFF2-40B4-BE49-F238E27FC236}">
                  <a16:creationId xmlns:a16="http://schemas.microsoft.com/office/drawing/2014/main" id="{251C7C52-08FD-4D4D-8C36-00A0788CD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701" y="3886200"/>
              <a:ext cx="283969" cy="338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600" spc="-5" dirty="0">
                  <a:solidFill>
                    <a:srgbClr val="3030C9"/>
                  </a:solidFill>
                  <a:latin typeface="Comic Sans MS"/>
                  <a:cs typeface="Comic Sans MS"/>
                  <a:sym typeface="Wingdings" panose="05000000000000000000" pitchFamily="2" charset="2"/>
                </a:rPr>
                <a:t>λ</a:t>
              </a:r>
              <a:endParaRPr lang="en-US" sz="1600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25664" name="TextBox 51">
              <a:extLst>
                <a:ext uri="{FF2B5EF4-FFF2-40B4-BE49-F238E27FC236}">
                  <a16:creationId xmlns:a16="http://schemas.microsoft.com/office/drawing/2014/main" id="{E085A57D-04B0-471C-BEE4-FABED833A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666" y="3886200"/>
              <a:ext cx="309351" cy="246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l-GR" sz="1000" spc="-5" dirty="0">
                  <a:solidFill>
                    <a:srgbClr val="3030C9"/>
                  </a:solidFill>
                  <a:latin typeface="Comic Sans MS"/>
                  <a:cs typeface="Comic Sans MS"/>
                  <a:sym typeface="Wingdings" panose="05000000000000000000" pitchFamily="2" charset="2"/>
                </a:rPr>
                <a:t>Λ</a:t>
              </a:r>
              <a:r>
                <a:rPr lang="en-US" sz="1000" spc="-5" dirty="0">
                  <a:solidFill>
                    <a:srgbClr val="3030C9"/>
                  </a:solidFill>
                  <a:latin typeface="Comic Sans MS"/>
                  <a:cs typeface="Comic Sans MS"/>
                  <a:sym typeface="Wingdings" panose="05000000000000000000" pitchFamily="2" charset="2"/>
                </a:rPr>
                <a:t> </a:t>
              </a:r>
              <a:endParaRPr lang="en-US" sz="1000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61">
            <a:extLst>
              <a:ext uri="{FF2B5EF4-FFF2-40B4-BE49-F238E27FC236}">
                <a16:creationId xmlns:a16="http://schemas.microsoft.com/office/drawing/2014/main" id="{B1BF4D29-FC2D-4C73-9EC0-B7D50D90F7FC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995863"/>
            <a:ext cx="449263" cy="719137"/>
            <a:chOff x="7239000" y="4995446"/>
            <a:chExt cx="450020" cy="719554"/>
          </a:xfrm>
        </p:grpSpPr>
        <p:sp>
          <p:nvSpPr>
            <p:cNvPr id="7226" name="TextBox 36">
              <a:extLst>
                <a:ext uri="{FF2B5EF4-FFF2-40B4-BE49-F238E27FC236}">
                  <a16:creationId xmlns:a16="http://schemas.microsoft.com/office/drawing/2014/main" id="{B9BADBB3-7B13-4088-8BEE-685027B41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5376446"/>
              <a:ext cx="3738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q</a:t>
              </a:r>
              <a:r>
                <a:rPr lang="en-US" altLang="en-US" sz="1600" baseline="-25000"/>
                <a:t>1</a:t>
              </a:r>
              <a:endParaRPr lang="en-US" altLang="en-US" sz="1600"/>
            </a:p>
          </p:txBody>
        </p:sp>
        <p:cxnSp>
          <p:nvCxnSpPr>
            <p:cNvPr id="7227" name="Straight Arrow Connector 45">
              <a:extLst>
                <a:ext uri="{FF2B5EF4-FFF2-40B4-BE49-F238E27FC236}">
                  <a16:creationId xmlns:a16="http://schemas.microsoft.com/office/drawing/2014/main" id="{C049FBD6-2829-4D74-A4DA-67CD39157274}"/>
                </a:ext>
              </a:extLst>
            </p:cNvPr>
            <p:cNvCxnSpPr>
              <a:cxnSpLocks noChangeShapeType="1"/>
              <a:stCxn id="7217" idx="2"/>
              <a:endCxn id="7226" idx="0"/>
            </p:cNvCxnSpPr>
            <p:nvPr/>
          </p:nvCxnSpPr>
          <p:spPr bwMode="auto">
            <a:xfrm rot="5400000">
              <a:off x="7366587" y="5240923"/>
              <a:ext cx="2710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8" name="TextBox 53">
              <a:extLst>
                <a:ext uri="{FF2B5EF4-FFF2-40B4-BE49-F238E27FC236}">
                  <a16:creationId xmlns:a16="http://schemas.microsoft.com/office/drawing/2014/main" id="{1F5168A9-D9F1-4887-AF3C-598EFF5EB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4995446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sym typeface="Symbol" panose="05050102010706020507" pitchFamily="18" charset="2"/>
                </a:rPr>
                <a:t>0</a:t>
              </a:r>
              <a:endParaRPr lang="en-US" alt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62">
            <a:extLst>
              <a:ext uri="{FF2B5EF4-FFF2-40B4-BE49-F238E27FC236}">
                <a16:creationId xmlns:a16="http://schemas.microsoft.com/office/drawing/2014/main" id="{C8773836-3A52-495A-A087-542A040955E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5605463"/>
            <a:ext cx="449263" cy="642937"/>
            <a:chOff x="7239000" y="5605046"/>
            <a:chExt cx="450020" cy="643354"/>
          </a:xfrm>
        </p:grpSpPr>
        <p:sp>
          <p:nvSpPr>
            <p:cNvPr id="7223" name="TextBox 37">
              <a:extLst>
                <a:ext uri="{FF2B5EF4-FFF2-40B4-BE49-F238E27FC236}">
                  <a16:creationId xmlns:a16="http://schemas.microsoft.com/office/drawing/2014/main" id="{0C88BA5F-F556-4486-A11F-FB5931076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5909846"/>
              <a:ext cx="3738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q</a:t>
              </a:r>
              <a:r>
                <a:rPr lang="en-US" altLang="en-US" sz="1600" baseline="-25000"/>
                <a:t>2</a:t>
              </a:r>
              <a:endParaRPr lang="en-US" altLang="en-US" sz="1600"/>
            </a:p>
          </p:txBody>
        </p:sp>
        <p:cxnSp>
          <p:nvCxnSpPr>
            <p:cNvPr id="7224" name="Straight Arrow Connector 47">
              <a:extLst>
                <a:ext uri="{FF2B5EF4-FFF2-40B4-BE49-F238E27FC236}">
                  <a16:creationId xmlns:a16="http://schemas.microsoft.com/office/drawing/2014/main" id="{771F17E1-657F-43FD-B990-317E7ECB8837}"/>
                </a:ext>
              </a:extLst>
            </p:cNvPr>
            <p:cNvCxnSpPr>
              <a:cxnSpLocks noChangeShapeType="1"/>
              <a:stCxn id="7226" idx="2"/>
              <a:endCxn id="7223" idx="0"/>
            </p:cNvCxnSpPr>
            <p:nvPr/>
          </p:nvCxnSpPr>
          <p:spPr bwMode="auto">
            <a:xfrm rot="5400000">
              <a:off x="7404687" y="5812423"/>
              <a:ext cx="1948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5" name="TextBox 54">
              <a:extLst>
                <a:ext uri="{FF2B5EF4-FFF2-40B4-BE49-F238E27FC236}">
                  <a16:creationId xmlns:a16="http://schemas.microsoft.com/office/drawing/2014/main" id="{92BA4641-C993-4BC4-9EB1-F4FA0B736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5605046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sym typeface="Symbol" panose="05050102010706020507" pitchFamily="18" charset="2"/>
                </a:rPr>
                <a:t>1</a:t>
              </a:r>
              <a:endParaRPr lang="en-US" alt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60">
            <a:extLst>
              <a:ext uri="{FF2B5EF4-FFF2-40B4-BE49-F238E27FC236}">
                <a16:creationId xmlns:a16="http://schemas.microsoft.com/office/drawing/2014/main" id="{4861AC46-5EFA-4762-95C3-962741242E37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462463"/>
            <a:ext cx="1363663" cy="719137"/>
            <a:chOff x="6324600" y="4462046"/>
            <a:chExt cx="1364420" cy="719554"/>
          </a:xfrm>
        </p:grpSpPr>
        <p:sp>
          <p:nvSpPr>
            <p:cNvPr id="7217" name="TextBox 35">
              <a:extLst>
                <a:ext uri="{FF2B5EF4-FFF2-40B4-BE49-F238E27FC236}">
                  <a16:creationId xmlns:a16="http://schemas.microsoft.com/office/drawing/2014/main" id="{B1FE9C00-4F9A-4935-9E0B-CA69AD1EA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4766846"/>
              <a:ext cx="3738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q</a:t>
              </a:r>
              <a:r>
                <a:rPr lang="en-US" altLang="en-US" sz="1600" baseline="-25000"/>
                <a:t>0</a:t>
              </a:r>
              <a:endParaRPr lang="en-US" altLang="en-US" sz="1600"/>
            </a:p>
          </p:txBody>
        </p:sp>
        <p:cxnSp>
          <p:nvCxnSpPr>
            <p:cNvPr id="7218" name="Straight Arrow Connector 43">
              <a:extLst>
                <a:ext uri="{FF2B5EF4-FFF2-40B4-BE49-F238E27FC236}">
                  <a16:creationId xmlns:a16="http://schemas.microsoft.com/office/drawing/2014/main" id="{6C7565BE-5575-4AA9-A9CE-65E3765247E5}"/>
                </a:ext>
              </a:extLst>
            </p:cNvPr>
            <p:cNvCxnSpPr>
              <a:cxnSpLocks noChangeShapeType="1"/>
              <a:stCxn id="7229" idx="2"/>
            </p:cNvCxnSpPr>
            <p:nvPr/>
          </p:nvCxnSpPr>
          <p:spPr bwMode="auto">
            <a:xfrm rot="16200000" flipH="1">
              <a:off x="7330480" y="4739680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9" name="TextBox 52">
              <a:extLst>
                <a:ext uri="{FF2B5EF4-FFF2-40B4-BE49-F238E27FC236}">
                  <a16:creationId xmlns:a16="http://schemas.microsoft.com/office/drawing/2014/main" id="{79493F95-DCC4-42A2-A09E-30E634E3A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4462046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sym typeface="Symbol" panose="05050102010706020507" pitchFamily="18" charset="2"/>
                </a:rPr>
                <a:t>1</a:t>
              </a:r>
              <a:endParaRPr lang="en-US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7220" name="TextBox 56">
              <a:extLst>
                <a:ext uri="{FF2B5EF4-FFF2-40B4-BE49-F238E27FC236}">
                  <a16:creationId xmlns:a16="http://schemas.microsoft.com/office/drawing/2014/main" id="{E3484DC1-8A3C-4BC4-B598-374426A9C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4180" y="4843046"/>
              <a:ext cx="3449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Ø</a:t>
              </a:r>
            </a:p>
          </p:txBody>
        </p:sp>
        <p:cxnSp>
          <p:nvCxnSpPr>
            <p:cNvPr id="7221" name="Straight Arrow Connector 57">
              <a:extLst>
                <a:ext uri="{FF2B5EF4-FFF2-40B4-BE49-F238E27FC236}">
                  <a16:creationId xmlns:a16="http://schemas.microsoft.com/office/drawing/2014/main" id="{FAF311A1-B9F1-43D3-A33C-FAD46C57F0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499460" y="4782127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2" name="TextBox 58">
              <a:extLst>
                <a:ext uri="{FF2B5EF4-FFF2-40B4-BE49-F238E27FC236}">
                  <a16:creationId xmlns:a16="http://schemas.microsoft.com/office/drawing/2014/main" id="{C99FC070-B9F6-4D6F-95AD-22DC88157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44958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sym typeface="Symbol" panose="05050102010706020507" pitchFamily="18" charset="2"/>
                </a:rPr>
                <a:t>1</a:t>
              </a:r>
              <a:endParaRPr lang="en-US" alt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6075E80-FA06-40E6-BF09-51A45745A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953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E51CD4-6367-4E0F-AF6A-99E925E0F3A9}"/>
              </a:ext>
            </a:extLst>
          </p:cNvPr>
          <p:cNvSpPr txBox="1"/>
          <p:nvPr/>
        </p:nvSpPr>
        <p:spPr>
          <a:xfrm>
            <a:off x="838200" y="0"/>
            <a:ext cx="7789863" cy="1046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spc="-5" dirty="0">
                <a:solidFill>
                  <a:srgbClr val="3030C9"/>
                </a:solidFill>
                <a:latin typeface="Comic Sans MS"/>
                <a:cs typeface="Comic Sans MS"/>
                <a:sym typeface="Wingdings" panose="05000000000000000000" pitchFamily="2" charset="2"/>
              </a:rPr>
              <a:t>λ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9" grpId="0" build="p"/>
      <p:bldP spid="33" grpId="0"/>
      <p:bldP spid="57" grpId="0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>
            <a:extLst>
              <a:ext uri="{FF2B5EF4-FFF2-40B4-BE49-F238E27FC236}">
                <a16:creationId xmlns:a16="http://schemas.microsoft.com/office/drawing/2014/main" id="{F4FF9332-5DDB-4FAE-BD28-B0D18F91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FC61CB0-D700-4E03-B06B-8DD68A70452A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8DBC28E-2EEC-4002-9497-299091DD4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another </a:t>
            </a:r>
            <a:r>
              <a:rPr lang="en-US" altLang="en-US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  <a:t>λ</a:t>
            </a:r>
            <a:r>
              <a:rPr lang="en-US" altLang="en-US"/>
              <a:t>-NFA</a:t>
            </a:r>
          </a:p>
        </p:txBody>
      </p:sp>
      <p:graphicFrame>
        <p:nvGraphicFramePr>
          <p:cNvPr id="141451" name="Group 139">
            <a:extLst>
              <a:ext uri="{FF2B5EF4-FFF2-40B4-BE49-F238E27FC236}">
                <a16:creationId xmlns:a16="http://schemas.microsoft.com/office/drawing/2014/main" id="{EE546A2B-C471-47C2-9D27-4B662DA6AB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191000"/>
          <a:ext cx="3124200" cy="2041992"/>
        </p:xfrm>
        <a:graphic>
          <a:graphicData uri="http://schemas.openxmlformats.org/drawingml/2006/table">
            <a:tbl>
              <a:tblPr/>
              <a:tblGrid>
                <a:gridCol w="51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9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lang="en-US" sz="2800" spc="-5" dirty="0">
                          <a:solidFill>
                            <a:srgbClr val="3030C9"/>
                          </a:solidFill>
                          <a:latin typeface="Comic Sans MS"/>
                          <a:cs typeface="Comic Sans MS"/>
                          <a:sym typeface="Wingdings" panose="05000000000000000000" pitchFamily="2" charset="2"/>
                        </a:rPr>
                        <a:t>λ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31" name="Line 83">
            <a:extLst>
              <a:ext uri="{FF2B5EF4-FFF2-40B4-BE49-F238E27FC236}">
                <a16:creationId xmlns:a16="http://schemas.microsoft.com/office/drawing/2014/main" id="{824E5AC9-F30E-4259-BD73-BF48512FF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Rectangle 87">
            <a:extLst>
              <a:ext uri="{FF2B5EF4-FFF2-40B4-BE49-F238E27FC236}">
                <a16:creationId xmlns:a16="http://schemas.microsoft.com/office/drawing/2014/main" id="{E9185BCC-3BB5-4D4C-A219-A221F90E824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981200"/>
            <a:ext cx="3810000" cy="76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u="sng">
                <a:sym typeface="Symbol" panose="05050102010706020507" pitchFamily="18" charset="2"/>
              </a:rPr>
              <a:t>Simulate for w=101: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ym typeface="Symbol" panose="05050102010706020507" pitchFamily="18" charset="2"/>
              </a:rPr>
              <a:t>			?</a:t>
            </a:r>
          </a:p>
          <a:p>
            <a:pPr eaLnBrk="1" hangingPunct="1"/>
            <a:endParaRPr lang="en-US" altLang="en-US" sz="2400"/>
          </a:p>
        </p:txBody>
      </p:sp>
      <p:grpSp>
        <p:nvGrpSpPr>
          <p:cNvPr id="8233" name="Group 31">
            <a:extLst>
              <a:ext uri="{FF2B5EF4-FFF2-40B4-BE49-F238E27FC236}">
                <a16:creationId xmlns:a16="http://schemas.microsoft.com/office/drawing/2014/main" id="{1B68045A-52A9-4F9E-81FB-34F4F7CB81C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367088"/>
            <a:ext cx="914400" cy="366712"/>
            <a:chOff x="228600" y="3976688"/>
            <a:chExt cx="914400" cy="366713"/>
          </a:xfrm>
        </p:grpSpPr>
        <p:sp>
          <p:nvSpPr>
            <p:cNvPr id="8255" name="Line 6">
              <a:extLst>
                <a:ext uri="{FF2B5EF4-FFF2-40B4-BE49-F238E27FC236}">
                  <a16:creationId xmlns:a16="http://schemas.microsoft.com/office/drawing/2014/main" id="{80408B7B-6E11-44A1-96A7-C26CC7F04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Text Box 7">
              <a:extLst>
                <a:ext uri="{FF2B5EF4-FFF2-40B4-BE49-F238E27FC236}">
                  <a16:creationId xmlns:a16="http://schemas.microsoft.com/office/drawing/2014/main" id="{E275E5D9-06B1-43D1-8341-6EE6FF520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start</a:t>
              </a:r>
            </a:p>
          </p:txBody>
        </p:sp>
      </p:grpSp>
      <p:sp>
        <p:nvSpPr>
          <p:cNvPr id="8234" name="Oval 5">
            <a:extLst>
              <a:ext uri="{FF2B5EF4-FFF2-40B4-BE49-F238E27FC236}">
                <a16:creationId xmlns:a16="http://schemas.microsoft.com/office/drawing/2014/main" id="{E8AA14CC-4689-43BC-AB89-C5C0BAEF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q</a:t>
            </a:r>
            <a:r>
              <a:rPr lang="en-US" altLang="en-US" sz="1800" baseline="-25000"/>
              <a:t>0</a:t>
            </a:r>
          </a:p>
        </p:txBody>
      </p:sp>
      <p:sp>
        <p:nvSpPr>
          <p:cNvPr id="8235" name="Line 9">
            <a:extLst>
              <a:ext uri="{FF2B5EF4-FFF2-40B4-BE49-F238E27FC236}">
                <a16:creationId xmlns:a16="http://schemas.microsoft.com/office/drawing/2014/main" id="{C4F5167D-6808-46D8-B663-7FD7ABB0B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6" name="Oval 10">
            <a:extLst>
              <a:ext uri="{FF2B5EF4-FFF2-40B4-BE49-F238E27FC236}">
                <a16:creationId xmlns:a16="http://schemas.microsoft.com/office/drawing/2014/main" id="{90E43E6E-B19B-44CE-9669-74639F534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q</a:t>
            </a:r>
            <a:r>
              <a:rPr lang="en-US" altLang="en-US" sz="1800" baseline="-25000"/>
              <a:t>1</a:t>
            </a:r>
          </a:p>
        </p:txBody>
      </p:sp>
      <p:sp>
        <p:nvSpPr>
          <p:cNvPr id="8237" name="Text Box 11">
            <a:extLst>
              <a:ext uri="{FF2B5EF4-FFF2-40B4-BE49-F238E27FC236}">
                <a16:creationId xmlns:a16="http://schemas.microsoft.com/office/drawing/2014/main" id="{0999129D-6FA8-46FF-A3C9-9AD63ECDD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5495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0</a:t>
            </a:r>
            <a:endParaRPr lang="en-US" altLang="en-US" sz="1800">
              <a:solidFill>
                <a:schemeClr val="hlink"/>
              </a:solidFill>
            </a:endParaRPr>
          </a:p>
        </p:txBody>
      </p:sp>
      <p:sp>
        <p:nvSpPr>
          <p:cNvPr id="8238" name="Freeform 12">
            <a:extLst>
              <a:ext uri="{FF2B5EF4-FFF2-40B4-BE49-F238E27FC236}">
                <a16:creationId xmlns:a16="http://schemas.microsoft.com/office/drawing/2014/main" id="{267B607B-1AC2-4A8B-AA7A-6C5B07B98C1A}"/>
              </a:ext>
            </a:extLst>
          </p:cNvPr>
          <p:cNvSpPr>
            <a:spLocks/>
          </p:cNvSpPr>
          <p:nvPr/>
        </p:nvSpPr>
        <p:spPr bwMode="auto">
          <a:xfrm>
            <a:off x="1574800" y="23495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239" name="Text Box 13">
            <a:extLst>
              <a:ext uri="{FF2B5EF4-FFF2-40B4-BE49-F238E27FC236}">
                <a16:creationId xmlns:a16="http://schemas.microsoft.com/office/drawing/2014/main" id="{CB3C9877-89E2-43BA-A4CC-ECBF232C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016125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0,1</a:t>
            </a:r>
          </a:p>
        </p:txBody>
      </p:sp>
      <p:sp>
        <p:nvSpPr>
          <p:cNvPr id="8240" name="Text Box 18">
            <a:extLst>
              <a:ext uri="{FF2B5EF4-FFF2-40B4-BE49-F238E27FC236}">
                <a16:creationId xmlns:a16="http://schemas.microsoft.com/office/drawing/2014/main" id="{50780FC5-D749-49FA-9305-A8D4A205E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5527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1</a:t>
            </a:r>
          </a:p>
        </p:txBody>
      </p:sp>
      <p:sp>
        <p:nvSpPr>
          <p:cNvPr id="8241" name="Oval 19">
            <a:extLst>
              <a:ext uri="{FF2B5EF4-FFF2-40B4-BE49-F238E27FC236}">
                <a16:creationId xmlns:a16="http://schemas.microsoft.com/office/drawing/2014/main" id="{69C89DA0-933D-4D5A-A9A8-CC438CB8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q</a:t>
            </a:r>
            <a:r>
              <a:rPr lang="en-US" altLang="en-US" sz="1800" baseline="-25000"/>
              <a:t>2</a:t>
            </a:r>
          </a:p>
        </p:txBody>
      </p:sp>
      <p:sp>
        <p:nvSpPr>
          <p:cNvPr id="8242" name="Line 20">
            <a:extLst>
              <a:ext uri="{FF2B5EF4-FFF2-40B4-BE49-F238E27FC236}">
                <a16:creationId xmlns:a16="http://schemas.microsoft.com/office/drawing/2014/main" id="{115E0DDC-87D9-4728-9B9F-21CDDF88D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" name="Oval 22">
            <a:extLst>
              <a:ext uri="{FF2B5EF4-FFF2-40B4-BE49-F238E27FC236}">
                <a16:creationId xmlns:a16="http://schemas.microsoft.com/office/drawing/2014/main" id="{8CA3D416-01C1-44B1-BBB7-5A6E9EED2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244" name="Oval 90">
            <a:extLst>
              <a:ext uri="{FF2B5EF4-FFF2-40B4-BE49-F238E27FC236}">
                <a16:creationId xmlns:a16="http://schemas.microsoft.com/office/drawing/2014/main" id="{B82AE8B6-4481-4BA5-8B8D-D97FFCDB6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q’</a:t>
            </a:r>
            <a:r>
              <a:rPr lang="en-US" altLang="en-US" sz="1800" baseline="-25000"/>
              <a:t>0</a:t>
            </a:r>
          </a:p>
        </p:txBody>
      </p:sp>
      <p:sp>
        <p:nvSpPr>
          <p:cNvPr id="8245" name="Oval 91">
            <a:extLst>
              <a:ext uri="{FF2B5EF4-FFF2-40B4-BE49-F238E27FC236}">
                <a16:creationId xmlns:a16="http://schemas.microsoft.com/office/drawing/2014/main" id="{B1DA37E3-60EA-4AE9-8C7E-F0762485A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352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246" name="Line 92">
            <a:extLst>
              <a:ext uri="{FF2B5EF4-FFF2-40B4-BE49-F238E27FC236}">
                <a16:creationId xmlns:a16="http://schemas.microsoft.com/office/drawing/2014/main" id="{E5A28B87-138C-4A3B-98F3-60B1D688D3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9" name="Text Box 93">
            <a:extLst>
              <a:ext uri="{FF2B5EF4-FFF2-40B4-BE49-F238E27FC236}">
                <a16:creationId xmlns:a16="http://schemas.microsoft.com/office/drawing/2014/main" id="{844F9106-2F9F-4938-AC02-0E561852B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986088"/>
            <a:ext cx="296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spc="-5" dirty="0">
                <a:solidFill>
                  <a:srgbClr val="3030C9"/>
                </a:solidFill>
                <a:latin typeface="Comic Sans MS"/>
                <a:cs typeface="Comic Sans MS"/>
                <a:sym typeface="Wingdings" panose="05000000000000000000" pitchFamily="2" charset="2"/>
              </a:rPr>
              <a:t>λ</a:t>
            </a:r>
            <a:endParaRPr lang="en-US" sz="1800" dirty="0">
              <a:solidFill>
                <a:schemeClr val="hlink"/>
              </a:solidFill>
              <a:cs typeface="Arial" pitchFamily="34" charset="0"/>
            </a:endParaRPr>
          </a:p>
        </p:txBody>
      </p:sp>
      <p:sp>
        <p:nvSpPr>
          <p:cNvPr id="8248" name="TextBox 29">
            <a:extLst>
              <a:ext uri="{FF2B5EF4-FFF2-40B4-BE49-F238E27FC236}">
                <a16:creationId xmlns:a16="http://schemas.microsoft.com/office/drawing/2014/main" id="{A39DD9B1-C4EE-4AA5-AB74-51085E2D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8249" name="Straight Arrow Connector 57">
            <a:extLst>
              <a:ext uri="{FF2B5EF4-FFF2-40B4-BE49-F238E27FC236}">
                <a16:creationId xmlns:a16="http://schemas.microsoft.com/office/drawing/2014/main" id="{29F912BE-0D09-4C08-82F1-3496B5A514BB}"/>
              </a:ext>
            </a:extLst>
          </p:cNvPr>
          <p:cNvCxnSpPr>
            <a:cxnSpLocks noChangeShapeType="1"/>
            <a:stCxn id="8234" idx="5"/>
          </p:cNvCxnSpPr>
          <p:nvPr/>
        </p:nvCxnSpPr>
        <p:spPr bwMode="auto">
          <a:xfrm>
            <a:off x="1990725" y="3057525"/>
            <a:ext cx="371475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82" name="Text Box 93">
            <a:extLst>
              <a:ext uri="{FF2B5EF4-FFF2-40B4-BE49-F238E27FC236}">
                <a16:creationId xmlns:a16="http://schemas.microsoft.com/office/drawing/2014/main" id="{AF2923A1-03DD-4B42-8096-B9769FCEE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480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800" spc="-5" dirty="0">
                <a:solidFill>
                  <a:srgbClr val="3030C9"/>
                </a:solidFill>
                <a:latin typeface="Comic Sans MS"/>
                <a:cs typeface="Comic Sans MS"/>
                <a:sym typeface="Wingdings" panose="05000000000000000000" pitchFamily="2" charset="2"/>
              </a:rPr>
              <a:t>λ </a:t>
            </a:r>
            <a:endParaRPr lang="en-US" sz="1800" dirty="0">
              <a:solidFill>
                <a:schemeClr val="hlink"/>
              </a:solidFill>
              <a:cs typeface="Arial" pitchFamily="34" charset="0"/>
            </a:endParaRPr>
          </a:p>
        </p:txBody>
      </p:sp>
      <p:sp>
        <p:nvSpPr>
          <p:cNvPr id="8251" name="Oval 10">
            <a:extLst>
              <a:ext uri="{FF2B5EF4-FFF2-40B4-BE49-F238E27FC236}">
                <a16:creationId xmlns:a16="http://schemas.microsoft.com/office/drawing/2014/main" id="{22FE105B-41FD-48A8-9775-DF6E0EFBA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q</a:t>
            </a:r>
            <a:r>
              <a:rPr lang="en-US" altLang="en-US" sz="1800" baseline="-25000"/>
              <a:t>3</a:t>
            </a:r>
          </a:p>
        </p:txBody>
      </p:sp>
      <p:cxnSp>
        <p:nvCxnSpPr>
          <p:cNvPr id="8252" name="Straight Arrow Connector 61">
            <a:extLst>
              <a:ext uri="{FF2B5EF4-FFF2-40B4-BE49-F238E27FC236}">
                <a16:creationId xmlns:a16="http://schemas.microsoft.com/office/drawing/2014/main" id="{0C5AEB64-378E-46BE-B3C1-A0C1BA033B7B}"/>
              </a:ext>
            </a:extLst>
          </p:cNvPr>
          <p:cNvCxnSpPr>
            <a:cxnSpLocks noChangeShapeType="1"/>
            <a:stCxn id="8251" idx="6"/>
            <a:endCxn id="8243" idx="3"/>
          </p:cNvCxnSpPr>
          <p:nvPr/>
        </p:nvCxnSpPr>
        <p:spPr bwMode="auto">
          <a:xfrm flipV="1">
            <a:off x="2819400" y="3111500"/>
            <a:ext cx="77470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53" name="Text Box 18">
            <a:extLst>
              <a:ext uri="{FF2B5EF4-FFF2-40B4-BE49-F238E27FC236}">
                <a16:creationId xmlns:a16="http://schemas.microsoft.com/office/drawing/2014/main" id="{12A242A1-516F-44D4-90E8-BAEEED708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09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BC5047-5C98-4961-863C-D2389F0A6E00}"/>
              </a:ext>
            </a:extLst>
          </p:cNvPr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>
            <a:extLst>
              <a:ext uri="{FF2B5EF4-FFF2-40B4-BE49-F238E27FC236}">
                <a16:creationId xmlns:a16="http://schemas.microsoft.com/office/drawing/2014/main" id="{96C7DC28-EAAC-484F-B26A-22FD0F37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D6D651A-116E-489D-B3FB-5AAC7BF43009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140F584-0067-4333-8067-AEFD684AB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another </a:t>
            </a:r>
            <a:r>
              <a:rPr lang="en-US" altLang="en-US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  <a:t>λ</a:t>
            </a:r>
            <a:r>
              <a:rPr lang="en-US" altLang="en-US"/>
              <a:t>-NFA</a:t>
            </a:r>
          </a:p>
        </p:txBody>
      </p:sp>
      <p:graphicFrame>
        <p:nvGraphicFramePr>
          <p:cNvPr id="141451" name="Group 139">
            <a:extLst>
              <a:ext uri="{FF2B5EF4-FFF2-40B4-BE49-F238E27FC236}">
                <a16:creationId xmlns:a16="http://schemas.microsoft.com/office/drawing/2014/main" id="{0BEF38F7-8A44-48EF-BA72-6B4126DD4E4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191000"/>
          <a:ext cx="3124200" cy="2041992"/>
        </p:xfrm>
        <a:graphic>
          <a:graphicData uri="http://schemas.openxmlformats.org/drawingml/2006/table">
            <a:tbl>
              <a:tblPr/>
              <a:tblGrid>
                <a:gridCol w="51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9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55" name="Line 83">
            <a:extLst>
              <a:ext uri="{FF2B5EF4-FFF2-40B4-BE49-F238E27FC236}">
                <a16:creationId xmlns:a16="http://schemas.microsoft.com/office/drawing/2014/main" id="{31CE1161-9C3D-485A-AADE-11A6206C6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87">
            <a:extLst>
              <a:ext uri="{FF2B5EF4-FFF2-40B4-BE49-F238E27FC236}">
                <a16:creationId xmlns:a16="http://schemas.microsoft.com/office/drawing/2014/main" id="{9D2E123B-2D50-4901-9DAB-C2120233A0B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981200"/>
            <a:ext cx="3810000" cy="76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u="sng">
                <a:sym typeface="Symbol" panose="05050102010706020507" pitchFamily="18" charset="2"/>
              </a:rPr>
              <a:t>Simulate for w=101: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ym typeface="Symbol" panose="05050102010706020507" pitchFamily="18" charset="2"/>
              </a:rPr>
              <a:t>			?</a:t>
            </a:r>
          </a:p>
          <a:p>
            <a:pPr eaLnBrk="1" hangingPunct="1"/>
            <a:endParaRPr lang="en-US" altLang="en-US" sz="2400"/>
          </a:p>
        </p:txBody>
      </p:sp>
      <p:grpSp>
        <p:nvGrpSpPr>
          <p:cNvPr id="9257" name="Group 31">
            <a:extLst>
              <a:ext uri="{FF2B5EF4-FFF2-40B4-BE49-F238E27FC236}">
                <a16:creationId xmlns:a16="http://schemas.microsoft.com/office/drawing/2014/main" id="{F8FE89F0-A382-4F0D-ACB2-9734490816E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367088"/>
            <a:ext cx="914400" cy="366712"/>
            <a:chOff x="228600" y="3976688"/>
            <a:chExt cx="914400" cy="366713"/>
          </a:xfrm>
        </p:grpSpPr>
        <p:sp>
          <p:nvSpPr>
            <p:cNvPr id="9315" name="Line 6">
              <a:extLst>
                <a:ext uri="{FF2B5EF4-FFF2-40B4-BE49-F238E27FC236}">
                  <a16:creationId xmlns:a16="http://schemas.microsoft.com/office/drawing/2014/main" id="{D36386AE-9785-497B-87B9-A379E65CC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Text Box 7">
              <a:extLst>
                <a:ext uri="{FF2B5EF4-FFF2-40B4-BE49-F238E27FC236}">
                  <a16:creationId xmlns:a16="http://schemas.microsoft.com/office/drawing/2014/main" id="{0FA19C13-1AFD-4376-928F-DB4FD3C43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start</a:t>
              </a:r>
            </a:p>
          </p:txBody>
        </p:sp>
      </p:grpSp>
      <p:sp>
        <p:nvSpPr>
          <p:cNvPr id="9258" name="Oval 5">
            <a:extLst>
              <a:ext uri="{FF2B5EF4-FFF2-40B4-BE49-F238E27FC236}">
                <a16:creationId xmlns:a16="http://schemas.microsoft.com/office/drawing/2014/main" id="{65669416-D79C-4F58-B3F3-C4F5FFEAF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q</a:t>
            </a:r>
            <a:r>
              <a:rPr lang="en-US" altLang="en-US" sz="1800" baseline="-25000"/>
              <a:t>0</a:t>
            </a:r>
          </a:p>
        </p:txBody>
      </p:sp>
      <p:sp>
        <p:nvSpPr>
          <p:cNvPr id="9259" name="Line 9">
            <a:extLst>
              <a:ext uri="{FF2B5EF4-FFF2-40B4-BE49-F238E27FC236}">
                <a16:creationId xmlns:a16="http://schemas.microsoft.com/office/drawing/2014/main" id="{19997BAD-5F8E-435F-8C5B-AC12BB917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0" name="Oval 10">
            <a:extLst>
              <a:ext uri="{FF2B5EF4-FFF2-40B4-BE49-F238E27FC236}">
                <a16:creationId xmlns:a16="http://schemas.microsoft.com/office/drawing/2014/main" id="{BCECB4E9-E026-48C9-B2D0-CBC4DAC8B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q</a:t>
            </a:r>
            <a:r>
              <a:rPr lang="en-US" altLang="en-US" sz="1800" baseline="-25000"/>
              <a:t>1</a:t>
            </a:r>
          </a:p>
        </p:txBody>
      </p:sp>
      <p:sp>
        <p:nvSpPr>
          <p:cNvPr id="9261" name="Text Box 11">
            <a:extLst>
              <a:ext uri="{FF2B5EF4-FFF2-40B4-BE49-F238E27FC236}">
                <a16:creationId xmlns:a16="http://schemas.microsoft.com/office/drawing/2014/main" id="{BC911F95-9B7C-4801-8C3D-2DAA93BB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5495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0</a:t>
            </a:r>
            <a:endParaRPr lang="en-US" altLang="en-US" sz="1800">
              <a:solidFill>
                <a:schemeClr val="hlink"/>
              </a:solidFill>
            </a:endParaRPr>
          </a:p>
        </p:txBody>
      </p:sp>
      <p:sp>
        <p:nvSpPr>
          <p:cNvPr id="9262" name="Freeform 12">
            <a:extLst>
              <a:ext uri="{FF2B5EF4-FFF2-40B4-BE49-F238E27FC236}">
                <a16:creationId xmlns:a16="http://schemas.microsoft.com/office/drawing/2014/main" id="{25FCA8D9-4AE2-4ADE-BCFA-72A122604A80}"/>
              </a:ext>
            </a:extLst>
          </p:cNvPr>
          <p:cNvSpPr>
            <a:spLocks/>
          </p:cNvSpPr>
          <p:nvPr/>
        </p:nvSpPr>
        <p:spPr bwMode="auto">
          <a:xfrm>
            <a:off x="1574800" y="23495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63" name="Text Box 13">
            <a:extLst>
              <a:ext uri="{FF2B5EF4-FFF2-40B4-BE49-F238E27FC236}">
                <a16:creationId xmlns:a16="http://schemas.microsoft.com/office/drawing/2014/main" id="{C47C930B-D5F4-4E3A-B4CE-C76EEE658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016125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0,1</a:t>
            </a:r>
          </a:p>
        </p:txBody>
      </p:sp>
      <p:sp>
        <p:nvSpPr>
          <p:cNvPr id="9264" name="Text Box 18">
            <a:extLst>
              <a:ext uri="{FF2B5EF4-FFF2-40B4-BE49-F238E27FC236}">
                <a16:creationId xmlns:a16="http://schemas.microsoft.com/office/drawing/2014/main" id="{DBC0B4E6-A367-41BE-880F-76B9997E3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5527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1</a:t>
            </a:r>
          </a:p>
        </p:txBody>
      </p:sp>
      <p:sp>
        <p:nvSpPr>
          <p:cNvPr id="9265" name="Oval 19">
            <a:extLst>
              <a:ext uri="{FF2B5EF4-FFF2-40B4-BE49-F238E27FC236}">
                <a16:creationId xmlns:a16="http://schemas.microsoft.com/office/drawing/2014/main" id="{4ADFC7C4-3A70-40A5-99F8-AB460627C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q</a:t>
            </a:r>
            <a:r>
              <a:rPr lang="en-US" altLang="en-US" sz="1800" baseline="-25000"/>
              <a:t>2</a:t>
            </a:r>
          </a:p>
        </p:txBody>
      </p:sp>
      <p:sp>
        <p:nvSpPr>
          <p:cNvPr id="9266" name="Line 20">
            <a:extLst>
              <a:ext uri="{FF2B5EF4-FFF2-40B4-BE49-F238E27FC236}">
                <a16:creationId xmlns:a16="http://schemas.microsoft.com/office/drawing/2014/main" id="{1E16C6DA-C55E-458F-B319-FE7E89153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7" name="Oval 22">
            <a:extLst>
              <a:ext uri="{FF2B5EF4-FFF2-40B4-BE49-F238E27FC236}">
                <a16:creationId xmlns:a16="http://schemas.microsoft.com/office/drawing/2014/main" id="{0FE660DF-D391-4890-B0B2-B5ED74EA1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68" name="Oval 90">
            <a:extLst>
              <a:ext uri="{FF2B5EF4-FFF2-40B4-BE49-F238E27FC236}">
                <a16:creationId xmlns:a16="http://schemas.microsoft.com/office/drawing/2014/main" id="{9C335810-C548-4AB3-B530-CF669433A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q’</a:t>
            </a:r>
            <a:r>
              <a:rPr lang="en-US" altLang="en-US" sz="1800" baseline="-25000"/>
              <a:t>0</a:t>
            </a:r>
          </a:p>
        </p:txBody>
      </p:sp>
      <p:sp>
        <p:nvSpPr>
          <p:cNvPr id="9269" name="Oval 91">
            <a:extLst>
              <a:ext uri="{FF2B5EF4-FFF2-40B4-BE49-F238E27FC236}">
                <a16:creationId xmlns:a16="http://schemas.microsoft.com/office/drawing/2014/main" id="{66D9CB78-0B95-4687-9D93-517E4F053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352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70" name="Line 92">
            <a:extLst>
              <a:ext uri="{FF2B5EF4-FFF2-40B4-BE49-F238E27FC236}">
                <a16:creationId xmlns:a16="http://schemas.microsoft.com/office/drawing/2014/main" id="{58AC0F0C-D19F-4C9B-8E56-1C8E1CBF30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1" name="Text Box 93">
            <a:extLst>
              <a:ext uri="{FF2B5EF4-FFF2-40B4-BE49-F238E27FC236}">
                <a16:creationId xmlns:a16="http://schemas.microsoft.com/office/drawing/2014/main" id="{743B0338-E242-4A20-8007-83717DFA8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986088"/>
            <a:ext cx="28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ym typeface="Symbol" panose="05050102010706020507" pitchFamily="18" charset="2"/>
              </a:rPr>
              <a:t></a:t>
            </a:r>
            <a:endParaRPr lang="en-US" altLang="en-US" sz="1800">
              <a:solidFill>
                <a:schemeClr val="hlink"/>
              </a:solidFill>
            </a:endParaRPr>
          </a:p>
        </p:txBody>
      </p:sp>
      <p:sp>
        <p:nvSpPr>
          <p:cNvPr id="9272" name="TextBox 29">
            <a:extLst>
              <a:ext uri="{FF2B5EF4-FFF2-40B4-BE49-F238E27FC236}">
                <a16:creationId xmlns:a16="http://schemas.microsoft.com/office/drawing/2014/main" id="{BADECCBE-A889-412C-9431-F211BFA61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9273" name="Straight Arrow Connector 57">
            <a:extLst>
              <a:ext uri="{FF2B5EF4-FFF2-40B4-BE49-F238E27FC236}">
                <a16:creationId xmlns:a16="http://schemas.microsoft.com/office/drawing/2014/main" id="{7A6959E3-71F5-4265-AB37-2B8F3FA1DFEC}"/>
              </a:ext>
            </a:extLst>
          </p:cNvPr>
          <p:cNvCxnSpPr>
            <a:cxnSpLocks noChangeShapeType="1"/>
            <a:stCxn id="9258" idx="5"/>
          </p:cNvCxnSpPr>
          <p:nvPr/>
        </p:nvCxnSpPr>
        <p:spPr bwMode="auto">
          <a:xfrm>
            <a:off x="1990725" y="3057525"/>
            <a:ext cx="371475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4" name="Text Box 93">
            <a:extLst>
              <a:ext uri="{FF2B5EF4-FFF2-40B4-BE49-F238E27FC236}">
                <a16:creationId xmlns:a16="http://schemas.microsoft.com/office/drawing/2014/main" id="{F7EBE8D1-4C0F-44DE-8F69-A63CCA087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971800"/>
            <a:ext cx="28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ym typeface="Symbol" panose="05050102010706020507" pitchFamily="18" charset="2"/>
              </a:rPr>
              <a:t></a:t>
            </a:r>
            <a:endParaRPr lang="en-US" altLang="en-US" sz="1800">
              <a:solidFill>
                <a:schemeClr val="hlink"/>
              </a:solidFill>
            </a:endParaRPr>
          </a:p>
        </p:txBody>
      </p:sp>
      <p:sp>
        <p:nvSpPr>
          <p:cNvPr id="9275" name="Oval 10">
            <a:extLst>
              <a:ext uri="{FF2B5EF4-FFF2-40B4-BE49-F238E27FC236}">
                <a16:creationId xmlns:a16="http://schemas.microsoft.com/office/drawing/2014/main" id="{E33FA21B-DAC6-451A-846A-DC1CBE4F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q</a:t>
            </a:r>
            <a:r>
              <a:rPr lang="en-US" altLang="en-US" sz="1800" baseline="-25000"/>
              <a:t>3</a:t>
            </a:r>
          </a:p>
        </p:txBody>
      </p:sp>
      <p:cxnSp>
        <p:nvCxnSpPr>
          <p:cNvPr id="9276" name="Straight Arrow Connector 61">
            <a:extLst>
              <a:ext uri="{FF2B5EF4-FFF2-40B4-BE49-F238E27FC236}">
                <a16:creationId xmlns:a16="http://schemas.microsoft.com/office/drawing/2014/main" id="{3E2F6DC5-B755-44FE-82F6-ECD750F5F191}"/>
              </a:ext>
            </a:extLst>
          </p:cNvPr>
          <p:cNvCxnSpPr>
            <a:cxnSpLocks noChangeShapeType="1"/>
            <a:stCxn id="9275" idx="6"/>
            <a:endCxn id="9267" idx="3"/>
          </p:cNvCxnSpPr>
          <p:nvPr/>
        </p:nvCxnSpPr>
        <p:spPr bwMode="auto">
          <a:xfrm flipV="1">
            <a:off x="2819400" y="3111500"/>
            <a:ext cx="77470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7" name="Text Box 18">
            <a:extLst>
              <a:ext uri="{FF2B5EF4-FFF2-40B4-BE49-F238E27FC236}">
                <a16:creationId xmlns:a16="http://schemas.microsoft.com/office/drawing/2014/main" id="{31DD318A-92B8-41AB-91D0-614043EC4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09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43C9A-D6ED-4D5B-B10C-E6E0D7FE8465}"/>
              </a:ext>
            </a:extLst>
          </p:cNvPr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279" name="Straight Arrow Connector 43">
            <a:extLst>
              <a:ext uri="{FF2B5EF4-FFF2-40B4-BE49-F238E27FC236}">
                <a16:creationId xmlns:a16="http://schemas.microsoft.com/office/drawing/2014/main" id="{A8A02A4D-0519-418B-AE85-3D40FD438F3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876256" y="4020344"/>
            <a:ext cx="271463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80" name="Straight Arrow Connector 43">
            <a:extLst>
              <a:ext uri="{FF2B5EF4-FFF2-40B4-BE49-F238E27FC236}">
                <a16:creationId xmlns:a16="http://schemas.microsoft.com/office/drawing/2014/main" id="{0DAE0FDD-5822-4E19-A038-937A052F317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667500" y="4457700"/>
            <a:ext cx="3048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81" name="Group 69">
            <a:extLst>
              <a:ext uri="{FF2B5EF4-FFF2-40B4-BE49-F238E27FC236}">
                <a16:creationId xmlns:a16="http://schemas.microsoft.com/office/drawing/2014/main" id="{DD550449-04EF-4128-8898-052B3AB55978}"/>
              </a:ext>
            </a:extLst>
          </p:cNvPr>
          <p:cNvGrpSpPr>
            <a:grpSpLocks/>
          </p:cNvGrpSpPr>
          <p:nvPr/>
        </p:nvGrpSpPr>
        <p:grpSpPr bwMode="auto">
          <a:xfrm>
            <a:off x="5829300" y="2895600"/>
            <a:ext cx="1943100" cy="2667000"/>
            <a:chOff x="5829301" y="2895600"/>
            <a:chExt cx="1943099" cy="2667000"/>
          </a:xfrm>
        </p:grpSpPr>
        <p:cxnSp>
          <p:nvCxnSpPr>
            <p:cNvPr id="9282" name="Straight Arrow Connector 43">
              <a:extLst>
                <a:ext uri="{FF2B5EF4-FFF2-40B4-BE49-F238E27FC236}">
                  <a16:creationId xmlns:a16="http://schemas.microsoft.com/office/drawing/2014/main" id="{D386BE1B-CE3B-43FB-A27F-2539E0A252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181352" y="5010649"/>
              <a:ext cx="270889" cy="319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83" name="TextBox 37">
              <a:extLst>
                <a:ext uri="{FF2B5EF4-FFF2-40B4-BE49-F238E27FC236}">
                  <a16:creationId xmlns:a16="http://schemas.microsoft.com/office/drawing/2014/main" id="{16E1B53A-FF2A-4C06-96D8-3369250EF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5181600"/>
              <a:ext cx="3738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q</a:t>
              </a:r>
              <a:r>
                <a:rPr lang="en-US" altLang="en-US" sz="1600" baseline="-25000"/>
                <a:t>0</a:t>
              </a:r>
            </a:p>
          </p:txBody>
        </p:sp>
        <p:grpSp>
          <p:nvGrpSpPr>
            <p:cNvPr id="9284" name="Group 65">
              <a:extLst>
                <a:ext uri="{FF2B5EF4-FFF2-40B4-BE49-F238E27FC236}">
                  <a16:creationId xmlns:a16="http://schemas.microsoft.com/office/drawing/2014/main" id="{CFD71A3F-BC64-4278-A254-D10761586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9301" y="2895600"/>
              <a:ext cx="1943099" cy="2667000"/>
              <a:chOff x="5829301" y="2895600"/>
              <a:chExt cx="1943099" cy="2667000"/>
            </a:xfrm>
          </p:grpSpPr>
          <p:sp>
            <p:nvSpPr>
              <p:cNvPr id="9285" name="TextBox 52">
                <a:extLst>
                  <a:ext uri="{FF2B5EF4-FFF2-40B4-BE49-F238E27FC236}">
                    <a16:creationId xmlns:a16="http://schemas.microsoft.com/office/drawing/2014/main" id="{9E5757BF-36F7-4118-A503-988843333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2800" y="4267200"/>
                <a:ext cx="2984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FF0000"/>
                    </a:solidFill>
                    <a:sym typeface="Symbol" panose="05050102010706020507" pitchFamily="18" charset="2"/>
                  </a:rPr>
                  <a:t>0</a:t>
                </a:r>
                <a:endParaRPr lang="en-US" altLang="en-US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86" name="TextBox 52">
                <a:extLst>
                  <a:ext uri="{FF2B5EF4-FFF2-40B4-BE49-F238E27FC236}">
                    <a16:creationId xmlns:a16="http://schemas.microsoft.com/office/drawing/2014/main" id="{A79E4472-D28A-4108-B286-45E6933936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91400" y="4876800"/>
                <a:ext cx="298314" cy="338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FF0000"/>
                    </a:solidFill>
                    <a:sym typeface="Symbol" panose="05050102010706020507" pitchFamily="18" charset="2"/>
                  </a:rPr>
                  <a:t>1</a:t>
                </a:r>
                <a:endParaRPr lang="en-US" altLang="en-US" sz="16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9287" name="Group 63">
                <a:extLst>
                  <a:ext uri="{FF2B5EF4-FFF2-40B4-BE49-F238E27FC236}">
                    <a16:creationId xmlns:a16="http://schemas.microsoft.com/office/drawing/2014/main" id="{3717B777-3EC5-4E68-93EB-CEB4BBB20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9301" y="2895600"/>
                <a:ext cx="1943099" cy="2667000"/>
                <a:chOff x="5829301" y="2895600"/>
                <a:chExt cx="1943099" cy="2667000"/>
              </a:xfrm>
            </p:grpSpPr>
            <p:sp>
              <p:nvSpPr>
                <p:cNvPr id="9288" name="TextBox 49">
                  <a:extLst>
                    <a:ext uri="{FF2B5EF4-FFF2-40B4-BE49-F238E27FC236}">
                      <a16:creationId xmlns:a16="http://schemas.microsoft.com/office/drawing/2014/main" id="{38E1B615-2A01-4365-8BC2-0F1BC0CF66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8400" y="2895600"/>
                  <a:ext cx="419100" cy="338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sz="1600"/>
                    <a:t>q</a:t>
                  </a:r>
                  <a:r>
                    <a:rPr lang="en-US" altLang="en-US" sz="1600" baseline="-25000"/>
                    <a:t>0</a:t>
                  </a:r>
                  <a:r>
                    <a:rPr lang="en-US" altLang="en-US" sz="1600"/>
                    <a:t>’</a:t>
                  </a:r>
                </a:p>
              </p:txBody>
            </p:sp>
            <p:grpSp>
              <p:nvGrpSpPr>
                <p:cNvPr id="9289" name="Group 63">
                  <a:extLst>
                    <a:ext uri="{FF2B5EF4-FFF2-40B4-BE49-F238E27FC236}">
                      <a16:creationId xmlns:a16="http://schemas.microsoft.com/office/drawing/2014/main" id="{E83A1FE2-E7BA-47B4-B3DF-1996C4F8AC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829301" y="3200400"/>
                  <a:ext cx="1943099" cy="2362200"/>
                  <a:chOff x="5829301" y="3200400"/>
                  <a:chExt cx="1943099" cy="2362200"/>
                </a:xfrm>
              </p:grpSpPr>
              <p:sp>
                <p:nvSpPr>
                  <p:cNvPr id="9290" name="TextBox 35">
                    <a:extLst>
                      <a:ext uri="{FF2B5EF4-FFF2-40B4-BE49-F238E27FC236}">
                        <a16:creationId xmlns:a16="http://schemas.microsoft.com/office/drawing/2014/main" id="{E90AF261-9594-4AA6-A502-DAEAEE54E6F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77000" y="4572000"/>
                    <a:ext cx="41229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600"/>
                      <a:t>q1</a:t>
                    </a:r>
                  </a:p>
                </p:txBody>
              </p:sp>
              <p:sp>
                <p:nvSpPr>
                  <p:cNvPr id="9291" name="TextBox 35">
                    <a:extLst>
                      <a:ext uri="{FF2B5EF4-FFF2-40B4-BE49-F238E27FC236}">
                        <a16:creationId xmlns:a16="http://schemas.microsoft.com/office/drawing/2014/main" id="{C275D673-F5B7-4F73-983D-20022342573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86600" y="4572000"/>
                    <a:ext cx="373613" cy="3383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600"/>
                      <a:t>q</a:t>
                    </a:r>
                    <a:r>
                      <a:rPr lang="en-US" altLang="en-US" sz="1600" baseline="-25000"/>
                      <a:t>0</a:t>
                    </a:r>
                    <a:endParaRPr lang="en-US" altLang="en-US" sz="1600"/>
                  </a:p>
                </p:txBody>
              </p:sp>
              <p:grpSp>
                <p:nvGrpSpPr>
                  <p:cNvPr id="9292" name="Group 61">
                    <a:extLst>
                      <a:ext uri="{FF2B5EF4-FFF2-40B4-BE49-F238E27FC236}">
                        <a16:creationId xmlns:a16="http://schemas.microsoft.com/office/drawing/2014/main" id="{2428E7D2-E336-4222-A3A5-4C298BB67D8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829301" y="3200400"/>
                    <a:ext cx="1943099" cy="2362200"/>
                    <a:chOff x="5829301" y="3200400"/>
                    <a:chExt cx="1943099" cy="2362200"/>
                  </a:xfrm>
                </p:grpSpPr>
                <p:grpSp>
                  <p:nvGrpSpPr>
                    <p:cNvPr id="9293" name="Group 64">
                      <a:extLst>
                        <a:ext uri="{FF2B5EF4-FFF2-40B4-BE49-F238E27FC236}">
                          <a16:creationId xmlns:a16="http://schemas.microsoft.com/office/drawing/2014/main" id="{CA759DAC-6F87-45A7-B266-EB37494EFDD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943600" y="3200400"/>
                      <a:ext cx="1212850" cy="719138"/>
                      <a:chOff x="6439296" y="3886200"/>
                      <a:chExt cx="1212020" cy="719554"/>
                    </a:xfrm>
                  </p:grpSpPr>
                  <p:sp>
                    <p:nvSpPr>
                      <p:cNvPr id="9308" name="TextBox 34">
                        <a:extLst>
                          <a:ext uri="{FF2B5EF4-FFF2-40B4-BE49-F238E27FC236}">
                            <a16:creationId xmlns:a16="http://schemas.microsoft.com/office/drawing/2014/main" id="{875C3042-9E9F-46ED-92D4-D2C065744E1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277496" y="4267200"/>
                        <a:ext cx="373820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600"/>
                          <a:t>q</a:t>
                        </a:r>
                        <a:r>
                          <a:rPr lang="en-US" altLang="en-US" sz="1600" baseline="-25000"/>
                          <a:t>0</a:t>
                        </a:r>
                        <a:endParaRPr lang="en-US" altLang="en-US" sz="1600"/>
                      </a:p>
                    </p:txBody>
                  </p:sp>
                  <p:grpSp>
                    <p:nvGrpSpPr>
                      <p:cNvPr id="9309" name="Group 59">
                        <a:extLst>
                          <a:ext uri="{FF2B5EF4-FFF2-40B4-BE49-F238E27FC236}">
                            <a16:creationId xmlns:a16="http://schemas.microsoft.com/office/drawing/2014/main" id="{F0DF2894-2C6E-4781-80D8-1A29B631A3E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439296" y="4038600"/>
                        <a:ext cx="1025110" cy="533400"/>
                        <a:chOff x="6439296" y="4038600"/>
                        <a:chExt cx="1025110" cy="533400"/>
                      </a:xfrm>
                    </p:grpSpPr>
                    <p:sp>
                      <p:nvSpPr>
                        <p:cNvPr id="9312" name="TextBox 33">
                          <a:extLst>
                            <a:ext uri="{FF2B5EF4-FFF2-40B4-BE49-F238E27FC236}">
                              <a16:creationId xmlns:a16="http://schemas.microsoft.com/office/drawing/2014/main" id="{EB93F1F0-1520-4653-9678-E872658EEB2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39296" y="4233446"/>
                          <a:ext cx="418704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r>
                            <a:rPr lang="en-US" altLang="en-US" sz="1600"/>
                            <a:t>q</a:t>
                          </a:r>
                          <a:r>
                            <a:rPr lang="en-US" altLang="en-US" sz="1600" baseline="-25000"/>
                            <a:t>0</a:t>
                          </a:r>
                          <a:r>
                            <a:rPr lang="en-US" altLang="en-US" sz="1600"/>
                            <a:t>’</a:t>
                          </a:r>
                        </a:p>
                      </p:txBody>
                    </p:sp>
                    <p:cxnSp>
                      <p:nvCxnSpPr>
                        <p:cNvPr id="9313" name="Straight Arrow Connector 39">
                          <a:extLst>
                            <a:ext uri="{FF2B5EF4-FFF2-40B4-BE49-F238E27FC236}">
                              <a16:creationId xmlns:a16="http://schemas.microsoft.com/office/drawing/2014/main" id="{EC337F82-6D03-48C8-AAE2-EF2ACC968046}"/>
                            </a:ext>
                          </a:extLst>
                        </p:cNvPr>
                        <p:cNvCxnSpPr>
                          <a:cxnSpLocks noChangeShapeType="1"/>
                          <a:endCxn id="9312" idx="0"/>
                        </p:cNvCxnSpPr>
                        <p:nvPr/>
                      </p:nvCxnSpPr>
                      <p:spPr bwMode="auto">
                        <a:xfrm rot="10800000" flipV="1">
                          <a:off x="6648648" y="4038600"/>
                          <a:ext cx="285552" cy="194846"/>
                        </a:xfrm>
                        <a:prstGeom prst="straightConnector1">
                          <a:avLst/>
                        </a:prstGeom>
                        <a:noFill/>
                        <a:ln w="9525" algn="ctr">
                          <a:solidFill>
                            <a:schemeClr val="tx1"/>
                          </a:solidFill>
                          <a:round/>
                          <a:headEnd/>
                          <a:tailEnd type="arrow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9314" name="Straight Arrow Connector 41">
                          <a:extLst>
                            <a:ext uri="{FF2B5EF4-FFF2-40B4-BE49-F238E27FC236}">
                              <a16:creationId xmlns:a16="http://schemas.microsoft.com/office/drawing/2014/main" id="{6D1217BD-4955-4A35-A32B-7F8F8B9BDC9E}"/>
                            </a:ext>
                          </a:extLst>
                        </p:cNvPr>
                        <p:cNvCxnSpPr>
                          <a:cxnSpLocks noChangeShapeType="1"/>
                          <a:endCxn id="9308" idx="0"/>
                        </p:cNvCxnSpPr>
                        <p:nvPr/>
                      </p:nvCxnSpPr>
                      <p:spPr bwMode="auto">
                        <a:xfrm rot="16200000" flipH="1">
                          <a:off x="7168456" y="3971250"/>
                          <a:ext cx="194846" cy="397054"/>
                        </a:xfrm>
                        <a:prstGeom prst="straightConnector1">
                          <a:avLst/>
                        </a:prstGeom>
                        <a:noFill/>
                        <a:ln w="9525" algn="ctr">
                          <a:solidFill>
                            <a:schemeClr val="tx1"/>
                          </a:solidFill>
                          <a:round/>
                          <a:headEnd/>
                          <a:tailEnd type="arrow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sp>
                    <p:nvSpPr>
                      <p:cNvPr id="9310" name="TextBox 48">
                        <a:extLst>
                          <a:ext uri="{FF2B5EF4-FFF2-40B4-BE49-F238E27FC236}">
                            <a16:creationId xmlns:a16="http://schemas.microsoft.com/office/drawing/2014/main" id="{61ADAA89-AF60-438F-8901-DE54B020B1E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162800" y="3886200"/>
                        <a:ext cx="274434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600">
                            <a:solidFill>
                              <a:srgbClr val="FF0000"/>
                            </a:solidFill>
                            <a:sym typeface="Symbol" panose="05050102010706020507" pitchFamily="18" charset="2"/>
                          </a:rPr>
                          <a:t></a:t>
                        </a:r>
                        <a:endParaRPr lang="en-US" altLang="en-US" sz="16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9311" name="TextBox 51">
                        <a:extLst>
                          <a:ext uri="{FF2B5EF4-FFF2-40B4-BE49-F238E27FC236}">
                            <a16:creationId xmlns:a16="http://schemas.microsoft.com/office/drawing/2014/main" id="{1BEBA2DF-DA76-455F-813A-F122B9B7244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629400" y="3886200"/>
                        <a:ext cx="274434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600">
                            <a:solidFill>
                              <a:srgbClr val="FF0000"/>
                            </a:solidFill>
                            <a:sym typeface="Symbol" panose="05050102010706020507" pitchFamily="18" charset="2"/>
                          </a:rPr>
                          <a:t></a:t>
                        </a:r>
                        <a:endParaRPr lang="en-US" altLang="en-US" sz="16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294" name="Group 62">
                      <a:extLst>
                        <a:ext uri="{FF2B5EF4-FFF2-40B4-BE49-F238E27FC236}">
                          <a16:creationId xmlns:a16="http://schemas.microsoft.com/office/drawing/2014/main" id="{F90A2D0F-F60B-421F-857B-B310E4718A8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53200" y="4876800"/>
                      <a:ext cx="449263" cy="685800"/>
                      <a:chOff x="7239000" y="5605046"/>
                      <a:chExt cx="450020" cy="643354"/>
                    </a:xfrm>
                  </p:grpSpPr>
                  <p:sp>
                    <p:nvSpPr>
                      <p:cNvPr id="9305" name="TextBox 37">
                        <a:extLst>
                          <a:ext uri="{FF2B5EF4-FFF2-40B4-BE49-F238E27FC236}">
                            <a16:creationId xmlns:a16="http://schemas.microsoft.com/office/drawing/2014/main" id="{A527E53D-35EB-40C5-97B9-EFDEBF3C6F6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315200" y="5909846"/>
                        <a:ext cx="373820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600"/>
                          <a:t>q</a:t>
                        </a:r>
                        <a:r>
                          <a:rPr lang="en-US" altLang="en-US" sz="1600" baseline="-25000"/>
                          <a:t>2</a:t>
                        </a:r>
                        <a:endParaRPr lang="en-US" altLang="en-US" sz="1600"/>
                      </a:p>
                    </p:txBody>
                  </p:sp>
                  <p:cxnSp>
                    <p:nvCxnSpPr>
                      <p:cNvPr id="9306" name="Straight Arrow Connector 47">
                        <a:extLst>
                          <a:ext uri="{FF2B5EF4-FFF2-40B4-BE49-F238E27FC236}">
                            <a16:creationId xmlns:a16="http://schemas.microsoft.com/office/drawing/2014/main" id="{B3CEC70C-F5D9-48A3-A186-1EC7C3DC0928}"/>
                          </a:ext>
                        </a:extLst>
                      </p:cNvPr>
                      <p:cNvCxnSpPr>
                        <a:cxnSpLocks noChangeShapeType="1"/>
                        <a:endCxn id="9305" idx="0"/>
                      </p:cNvCxnSpPr>
                      <p:nvPr/>
                    </p:nvCxnSpPr>
                    <p:spPr bwMode="auto">
                      <a:xfrm rot="5400000">
                        <a:off x="7404687" y="5812423"/>
                        <a:ext cx="194846" cy="1588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9307" name="TextBox 54">
                        <a:extLst>
                          <a:ext uri="{FF2B5EF4-FFF2-40B4-BE49-F238E27FC236}">
                            <a16:creationId xmlns:a16="http://schemas.microsoft.com/office/drawing/2014/main" id="{AC2E9016-97E9-4C48-86FA-4EE3A23DD76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239000" y="5605046"/>
                        <a:ext cx="298480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600">
                            <a:solidFill>
                              <a:srgbClr val="FF0000"/>
                            </a:solidFill>
                            <a:sym typeface="Symbol" panose="05050102010706020507" pitchFamily="18" charset="2"/>
                          </a:rPr>
                          <a:t>1</a:t>
                        </a:r>
                        <a:endParaRPr lang="en-US" altLang="en-US" sz="16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295" name="Group 60">
                      <a:extLst>
                        <a:ext uri="{FF2B5EF4-FFF2-40B4-BE49-F238E27FC236}">
                          <a16:creationId xmlns:a16="http://schemas.microsoft.com/office/drawing/2014/main" id="{F7F8B46F-8B9D-41A8-888C-05E8D73F1D4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29301" y="3234486"/>
                      <a:ext cx="1326112" cy="1261312"/>
                      <a:chOff x="6324600" y="3919556"/>
                      <a:chExt cx="1326848" cy="1262044"/>
                    </a:xfrm>
                  </p:grpSpPr>
                  <p:sp>
                    <p:nvSpPr>
                      <p:cNvPr id="9299" name="TextBox 35">
                        <a:extLst>
                          <a:ext uri="{FF2B5EF4-FFF2-40B4-BE49-F238E27FC236}">
                            <a16:creationId xmlns:a16="http://schemas.microsoft.com/office/drawing/2014/main" id="{3C118C3A-B136-473A-8DD0-7D54E1F342E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277628" y="4724137"/>
                        <a:ext cx="373820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600"/>
                          <a:t>q</a:t>
                        </a:r>
                        <a:r>
                          <a:rPr lang="en-US" altLang="en-US" sz="1600" baseline="-25000"/>
                          <a:t>0</a:t>
                        </a:r>
                        <a:endParaRPr lang="en-US" altLang="en-US" sz="1600"/>
                      </a:p>
                    </p:txBody>
                  </p:sp>
                  <p:cxnSp>
                    <p:nvCxnSpPr>
                      <p:cNvPr id="9300" name="Straight Arrow Connector 43">
                        <a:extLst>
                          <a:ext uri="{FF2B5EF4-FFF2-40B4-BE49-F238E27FC236}">
                            <a16:creationId xmlns:a16="http://schemas.microsoft.com/office/drawing/2014/main" id="{B69E7BC0-3DC9-4F84-8B0A-6EE3114BB712}"/>
                          </a:ext>
                        </a:extLst>
                      </p:cNvPr>
                      <p:cNvCxnSpPr>
                        <a:cxnSpLocks noChangeShapeType="1"/>
                        <a:stCxn id="9308" idx="2"/>
                      </p:cNvCxnSpPr>
                      <p:nvPr/>
                    </p:nvCxnSpPr>
                    <p:spPr bwMode="auto">
                      <a:xfrm rot="16200000" flipH="1">
                        <a:off x="6834905" y="4053482"/>
                        <a:ext cx="271046" cy="3194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9301" name="TextBox 52">
                        <a:extLst>
                          <a:ext uri="{FF2B5EF4-FFF2-40B4-BE49-F238E27FC236}">
                            <a16:creationId xmlns:a16="http://schemas.microsoft.com/office/drawing/2014/main" id="{32474F2E-7A25-4EBA-99C9-BA58AC25052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239000" y="4462046"/>
                        <a:ext cx="298480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600">
                            <a:solidFill>
                              <a:srgbClr val="FF0000"/>
                            </a:solidFill>
                            <a:sym typeface="Symbol" panose="05050102010706020507" pitchFamily="18" charset="2"/>
                          </a:rPr>
                          <a:t>1</a:t>
                        </a:r>
                        <a:endParaRPr lang="en-US" altLang="en-US" sz="16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9302" name="TextBox 56">
                        <a:extLst>
                          <a:ext uri="{FF2B5EF4-FFF2-40B4-BE49-F238E27FC236}">
                            <a16:creationId xmlns:a16="http://schemas.microsoft.com/office/drawing/2014/main" id="{D4F6F724-3519-4B28-99D4-67D70827664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84180" y="4843046"/>
                        <a:ext cx="344966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600"/>
                          <a:t>Ø</a:t>
                        </a:r>
                      </a:p>
                    </p:txBody>
                  </p:sp>
                  <p:cxnSp>
                    <p:nvCxnSpPr>
                      <p:cNvPr id="9303" name="Straight Arrow Connector 57">
                        <a:extLst>
                          <a:ext uri="{FF2B5EF4-FFF2-40B4-BE49-F238E27FC236}">
                            <a16:creationId xmlns:a16="http://schemas.microsoft.com/office/drawing/2014/main" id="{795E19CF-6BCB-42EC-8F83-97C77A2E5120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16200000" flipH="1">
                        <a:off x="6499460" y="4782127"/>
                        <a:ext cx="271046" cy="3194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9304" name="TextBox 58">
                        <a:extLst>
                          <a:ext uri="{FF2B5EF4-FFF2-40B4-BE49-F238E27FC236}">
                            <a16:creationId xmlns:a16="http://schemas.microsoft.com/office/drawing/2014/main" id="{BB280D2D-D698-40FE-91EA-12BF6346C77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324600" y="4495800"/>
                        <a:ext cx="298480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600">
                            <a:solidFill>
                              <a:srgbClr val="FF0000"/>
                            </a:solidFill>
                            <a:sym typeface="Symbol" panose="05050102010706020507" pitchFamily="18" charset="2"/>
                          </a:rPr>
                          <a:t>1</a:t>
                        </a:r>
                        <a:endParaRPr lang="en-US" altLang="en-US" sz="16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9296" name="Straight Arrow Connector 43">
                      <a:extLst>
                        <a:ext uri="{FF2B5EF4-FFF2-40B4-BE49-F238E27FC236}">
                          <a16:creationId xmlns:a16="http://schemas.microsoft.com/office/drawing/2014/main" id="{8DD546FA-23B3-4BDA-968F-E983447F0B9F}"/>
                        </a:ext>
                      </a:extLst>
                    </p:cNvPr>
                    <p:cNvCxnSpPr>
                      <a:cxnSpLocks noChangeShapeType="1"/>
                      <a:endCxn id="9285" idx="2"/>
                    </p:cNvCxnSpPr>
                    <p:nvPr/>
                  </p:nvCxnSpPr>
                  <p:spPr bwMode="auto">
                    <a:xfrm rot="16200000" flipH="1">
                      <a:off x="7068143" y="4361857"/>
                      <a:ext cx="262354" cy="225440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9297" name="TextBox 52">
                      <a:extLst>
                        <a:ext uri="{FF2B5EF4-FFF2-40B4-BE49-F238E27FC236}">
                          <a16:creationId xmlns:a16="http://schemas.microsoft.com/office/drawing/2014/main" id="{86D0EF3B-107D-48EA-860F-EF1F99030FF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53200" y="4343400"/>
                      <a:ext cx="29848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r>
                        <a:rPr lang="en-US" altLang="en-US" sz="160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0</a:t>
                      </a:r>
                      <a:endParaRPr lang="en-US" altLang="en-US" sz="16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9298" name="TextBox 70">
                      <a:extLst>
                        <a:ext uri="{FF2B5EF4-FFF2-40B4-BE49-F238E27FC236}">
                          <a16:creationId xmlns:a16="http://schemas.microsoft.com/office/drawing/2014/main" id="{E2523F9D-F37F-41D4-A881-F4194191E86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86600" y="4876800"/>
                      <a:ext cx="685800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en-IN" altLang="en-US"/>
                    </a:p>
                  </p:txBody>
                </p:sp>
              </p:grpSp>
            </p:grpSp>
          </p:grpSp>
        </p:grpSp>
      </p:grp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B4642A2C-958D-4C12-B80E-B27A452E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C0DCAB6-F63C-40DA-9AF0-CEA559D918F9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3C7C43F-DC85-4C74-81F6-1EA9EC43B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Equivalency of DFA, NFA, </a:t>
            </a:r>
            <a:r>
              <a:rPr lang="en-US" altLang="en-US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  <a:t>λ</a:t>
            </a:r>
            <a:r>
              <a:rPr lang="en-US" altLang="en-US" sz="4000"/>
              <a:t>-NFA</a:t>
            </a:r>
            <a:r>
              <a:rPr lang="en-US" altLang="en-US"/>
              <a:t> 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8EFCA34-9275-4C85-831A-B877A83D8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Theorem:</a:t>
            </a:r>
            <a:r>
              <a:rPr lang="en-US" altLang="en-US"/>
              <a:t> A language L is accepted by some </a:t>
            </a:r>
            <a:r>
              <a:rPr lang="en-US" altLang="en-US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  <a:t>λ</a:t>
            </a:r>
            <a:r>
              <a:rPr lang="en-US" altLang="en-US" sz="2800"/>
              <a:t>-NFA if and only if L is accepted by some DFA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 u="sng"/>
          </a:p>
          <a:p>
            <a:pPr eaLnBrk="1" hangingPunct="1"/>
            <a:r>
              <a:rPr lang="en-US" altLang="en-US" sz="2800" u="sng"/>
              <a:t>Implication:</a:t>
            </a:r>
          </a:p>
          <a:p>
            <a:pPr lvl="1" eaLnBrk="1" hangingPunct="1"/>
            <a:r>
              <a:rPr lang="en-US" altLang="en-US" sz="2400"/>
              <a:t>DFA </a:t>
            </a:r>
            <a:r>
              <a:rPr lang="en-US" altLang="en-US" sz="2400">
                <a:sym typeface="Symbol" panose="05050102010706020507" pitchFamily="18" charset="2"/>
              </a:rPr>
              <a:t>≡ </a:t>
            </a:r>
            <a:r>
              <a:rPr lang="en-US" altLang="en-US" sz="2400"/>
              <a:t> NFA </a:t>
            </a:r>
            <a:r>
              <a:rPr lang="en-US" altLang="en-US" sz="2400">
                <a:sym typeface="Symbol" panose="05050102010706020507" pitchFamily="18" charset="2"/>
              </a:rPr>
              <a:t>≡</a:t>
            </a:r>
            <a:r>
              <a:rPr lang="en-US" altLang="en-US" sz="2400"/>
              <a:t> </a:t>
            </a:r>
            <a:r>
              <a:rPr lang="en-US" altLang="en-US">
                <a:solidFill>
                  <a:srgbClr val="3030C9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Wingdings" panose="05000000000000000000" pitchFamily="2" charset="2"/>
              </a:rPr>
              <a:t>λ</a:t>
            </a:r>
            <a:r>
              <a:rPr lang="en-US" altLang="en-US" sz="2400"/>
              <a:t>-NFA</a:t>
            </a:r>
          </a:p>
          <a:p>
            <a:pPr lvl="1" eaLnBrk="1" hangingPunct="1"/>
            <a:r>
              <a:rPr lang="en-US" altLang="en-US" sz="2400"/>
              <a:t>(all accept Regular Languages)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BA8C9447-4870-41D7-AF0F-8A4E50BF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F0E3D82-7DE8-4B97-96AE-53A0E414008A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9D21CC8-93AD-4C3B-AC40-C9630C9CB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Applications 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65DA6F0-65EE-417B-80BC-D504944F4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Text indexing </a:t>
            </a:r>
          </a:p>
          <a:p>
            <a:pPr lvl="1" eaLnBrk="1" hangingPunct="1"/>
            <a:r>
              <a:rPr lang="en-US" altLang="en-US" sz="2400"/>
              <a:t>inverted indexing</a:t>
            </a:r>
          </a:p>
          <a:p>
            <a:pPr lvl="1" eaLnBrk="1" hangingPunct="1"/>
            <a:r>
              <a:rPr lang="en-US" altLang="en-US" sz="2400"/>
              <a:t>For each unique word in the database, store all locations that contain it using an NFA or a DFA</a:t>
            </a:r>
          </a:p>
          <a:p>
            <a:pPr eaLnBrk="1" hangingPunct="1"/>
            <a:r>
              <a:rPr lang="en-US" altLang="en-US" sz="2800"/>
              <a:t>Find pattern P in text T</a:t>
            </a:r>
          </a:p>
          <a:p>
            <a:pPr lvl="1" eaLnBrk="1" hangingPunct="1"/>
            <a:r>
              <a:rPr lang="en-US" altLang="en-US" sz="2400"/>
              <a:t>Example: Google querying</a:t>
            </a:r>
          </a:p>
          <a:p>
            <a:pPr eaLnBrk="1" hangingPunct="1"/>
            <a:r>
              <a:rPr lang="en-US" altLang="en-US" sz="2800"/>
              <a:t>Extensions of this idea:</a:t>
            </a:r>
          </a:p>
          <a:p>
            <a:pPr lvl="1" eaLnBrk="1" hangingPunct="1"/>
            <a:r>
              <a:rPr lang="en-US" altLang="en-US" sz="2400"/>
              <a:t>PATRICIA tree, suffix tree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8108A978DEE4CAFB9359F827644D6" ma:contentTypeVersion="2" ma:contentTypeDescription="Create a new document." ma:contentTypeScope="" ma:versionID="b9966f9d744c5beddf05b25f19a28b33">
  <xsd:schema xmlns:xsd="http://www.w3.org/2001/XMLSchema" xmlns:xs="http://www.w3.org/2001/XMLSchema" xmlns:p="http://schemas.microsoft.com/office/2006/metadata/properties" xmlns:ns2="8a5d355b-d37b-48d4-a02a-2a11a39b1df5" targetNamespace="http://schemas.microsoft.com/office/2006/metadata/properties" ma:root="true" ma:fieldsID="baf22a3fc9c16d26e25ad605a0a6d1f5" ns2:_="">
    <xsd:import namespace="8a5d355b-d37b-48d4-a02a-2a11a39b1d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d355b-d37b-48d4-a02a-2a11a39b1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07576D-2F5D-4CAA-858A-683EC78CA9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5d355b-d37b-48d4-a02a-2a11a39b1d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79289F-30B7-432F-A3BA-868A911015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2489</TotalTime>
  <Words>580</Words>
  <Application>Microsoft Office PowerPoint</Application>
  <PresentationFormat>On-screen Show (4:3)</PresentationFormat>
  <Paragraphs>221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Blends</vt:lpstr>
      <vt:lpstr>PowerPoint Presentation</vt:lpstr>
      <vt:lpstr>Outline</vt:lpstr>
      <vt:lpstr>A few subtle properties of DFAs and NFAs</vt:lpstr>
      <vt:lpstr>         λ-NFA </vt:lpstr>
      <vt:lpstr>Example of an λ-NFA</vt:lpstr>
      <vt:lpstr>Example of another λ-NFA</vt:lpstr>
      <vt:lpstr>Example of another λ-NFA</vt:lpstr>
      <vt:lpstr>Equivalency of DFA, NFA, λ-NFA </vt:lpstr>
      <vt:lpstr>Applications </vt:lpstr>
      <vt:lpstr>Non-deterministic Finite Automata - Summary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sivaraj</cp:lastModifiedBy>
  <cp:revision>507</cp:revision>
  <cp:lastPrinted>2007-08-15T03:01:31Z</cp:lastPrinted>
  <dcterms:created xsi:type="dcterms:W3CDTF">2007-08-14T22:08:29Z</dcterms:created>
  <dcterms:modified xsi:type="dcterms:W3CDTF">2021-02-08T06:32:21Z</dcterms:modified>
</cp:coreProperties>
</file>