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72" r:id="rId3"/>
    <p:sldId id="267" r:id="rId4"/>
    <p:sldId id="268" r:id="rId5"/>
    <p:sldId id="273" r:id="rId6"/>
    <p:sldId id="274" r:id="rId7"/>
    <p:sldId id="275" r:id="rId8"/>
    <p:sldId id="269"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1" r:id="rId23"/>
    <p:sldId id="289" r:id="rId24"/>
    <p:sldId id="290" r:id="rId25"/>
    <p:sldId id="295" r:id="rId26"/>
    <p:sldId id="294" r:id="rId27"/>
    <p:sldId id="296" r:id="rId28"/>
    <p:sldId id="297" r:id="rId29"/>
    <p:sldId id="298" r:id="rId30"/>
    <p:sldId id="293" r:id="rId31"/>
    <p:sldId id="292" r:id="rId32"/>
    <p:sldId id="299" r:id="rId33"/>
    <p:sldId id="300" r:id="rId34"/>
    <p:sldId id="302" r:id="rId35"/>
    <p:sldId id="309" r:id="rId36"/>
    <p:sldId id="310" r:id="rId37"/>
    <p:sldId id="311" r:id="rId38"/>
    <p:sldId id="303" r:id="rId39"/>
    <p:sldId id="301" r:id="rId40"/>
    <p:sldId id="304" r:id="rId41"/>
    <p:sldId id="305" r:id="rId42"/>
    <p:sldId id="307" r:id="rId43"/>
    <p:sldId id="308" r:id="rId44"/>
    <p:sldId id="26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FF66"/>
    <a:srgbClr val="FF99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2FBC55-4722-4DAF-A65D-611A4A192C4B}" type="datetimeFigureOut">
              <a:rPr lang="en-IN" smtClean="0"/>
              <a:t>18-04-2022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07210-E79F-4776-8E93-B25B22A0AFC1}" type="slidenum">
              <a:rPr lang="en-IN" smtClean="0"/>
              <a:t>‹#›</a:t>
            </a:fld>
            <a:endParaRPr lang="en-IN"/>
          </a:p>
        </p:txBody>
      </p:sp>
    </p:spTree>
    <p:extLst>
      <p:ext uri="{BB962C8B-B14F-4D97-AF65-F5344CB8AC3E}">
        <p14:creationId xmlns:p14="http://schemas.microsoft.com/office/powerpoint/2010/main" val="198971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BC5D68C-E44C-484F-ADB2-2D0E23CB9CA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5D68C-E44C-484F-ADB2-2D0E23CB9CA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5D68C-E44C-484F-ADB2-2D0E23CB9CA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BC5D68C-E44C-484F-ADB2-2D0E23CB9CA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5D68C-E44C-484F-ADB2-2D0E23CB9CA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BC5D68C-E44C-484F-ADB2-2D0E23CB9CA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BC5D68C-E44C-484F-ADB2-2D0E23CB9CA7}"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C5D68C-E44C-484F-ADB2-2D0E23CB9CA7}"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5D68C-E44C-484F-ADB2-2D0E23CB9CA7}"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5D68C-E44C-484F-ADB2-2D0E23CB9CA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C1FBF-7955-45E0-B0D9-9F9A35A0A0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BC5D68C-E44C-484F-ADB2-2D0E23CB9CA7}" type="datetimeFigureOut">
              <a:rPr lang="en-IN" smtClean="0"/>
              <a:t>18-04-2022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B2C1FBF-7955-45E0-B0D9-9F9A35A0A07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636912"/>
            <a:ext cx="6400800" cy="550912"/>
          </a:xfrm>
        </p:spPr>
        <p:txBody>
          <a:bodyPr>
            <a:normAutofit/>
          </a:bodyPr>
          <a:lstStyle/>
          <a:p>
            <a:r>
              <a:rPr lang="en-IN" sz="2800" dirty="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rPr>
              <a:t>Concurrency in Java</a:t>
            </a:r>
            <a:endParaRPr lang="en-IN" sz="2800"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endParaRPr>
          </a:p>
        </p:txBody>
      </p:sp>
      <p:sp>
        <p:nvSpPr>
          <p:cNvPr id="2" name="Title 1"/>
          <p:cNvSpPr>
            <a:spLocks noGrp="1"/>
          </p:cNvSpPr>
          <p:nvPr>
            <p:ph type="ctrTitle"/>
          </p:nvPr>
        </p:nvSpPr>
        <p:spPr>
          <a:xfrm>
            <a:off x="755576" y="980728"/>
            <a:ext cx="7772400" cy="917056"/>
          </a:xfrm>
        </p:spPr>
        <p:txBody>
          <a:bodyPr/>
          <a:lstStyle/>
          <a:p>
            <a:r>
              <a:rPr lang="en-IN" dirty="0"/>
              <a:t>19CSE313 – Principles of Programming Languages</a:t>
            </a:r>
          </a:p>
        </p:txBody>
      </p:sp>
    </p:spTree>
    <p:extLst>
      <p:ext uri="{BB962C8B-B14F-4D97-AF65-F5344CB8AC3E}">
        <p14:creationId xmlns:p14="http://schemas.microsoft.com/office/powerpoint/2010/main" val="302476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3" y="0"/>
            <a:ext cx="7725329" cy="620688"/>
          </a:xfrm>
        </p:spPr>
        <p:txBody>
          <a:bodyPr/>
          <a:lstStyle/>
          <a:p>
            <a:r>
              <a:rPr lang="en-IN" dirty="0"/>
              <a:t>Life Cycle of a </a:t>
            </a:r>
            <a:r>
              <a:rPr lang="en-IN" dirty="0" smtClean="0"/>
              <a:t>Thread</a:t>
            </a:r>
            <a:endParaRPr lang="en-IN" dirty="0"/>
          </a:p>
        </p:txBody>
      </p:sp>
      <p:sp>
        <p:nvSpPr>
          <p:cNvPr id="3" name="Content Placeholder 2"/>
          <p:cNvSpPr>
            <a:spLocks noGrp="1"/>
          </p:cNvSpPr>
          <p:nvPr>
            <p:ph sz="quarter" idx="13"/>
          </p:nvPr>
        </p:nvSpPr>
        <p:spPr>
          <a:xfrm>
            <a:off x="107504" y="620688"/>
            <a:ext cx="4752528" cy="3312368"/>
          </a:xfrm>
        </p:spPr>
        <p:txBody>
          <a:bodyPr>
            <a:noAutofit/>
          </a:bodyPr>
          <a:lstStyle/>
          <a:p>
            <a:pPr algn="just"/>
            <a:r>
              <a:rPr lang="en-IN" sz="2000" b="1" dirty="0" smtClean="0"/>
              <a:t>New – A </a:t>
            </a:r>
            <a:r>
              <a:rPr lang="en-IN" sz="2000" dirty="0"/>
              <a:t>thread begins its life </a:t>
            </a:r>
            <a:r>
              <a:rPr lang="en-IN" sz="2000" dirty="0" smtClean="0"/>
              <a:t>cycle in this state</a:t>
            </a:r>
          </a:p>
          <a:p>
            <a:pPr algn="just"/>
            <a:r>
              <a:rPr lang="en-IN" sz="2000" b="1" dirty="0" smtClean="0"/>
              <a:t>Runnable – </a:t>
            </a:r>
            <a:r>
              <a:rPr lang="en-IN" sz="2000" dirty="0" smtClean="0"/>
              <a:t>After a New thread is started by the program, it becomes runnable</a:t>
            </a:r>
          </a:p>
          <a:p>
            <a:pPr algn="just"/>
            <a:r>
              <a:rPr lang="en-IN" sz="2000" b="1" dirty="0"/>
              <a:t>Waiting</a:t>
            </a:r>
            <a:r>
              <a:rPr lang="en-IN" sz="2000" dirty="0"/>
              <a:t> </a:t>
            </a:r>
            <a:r>
              <a:rPr lang="en-IN" sz="2000" dirty="0" smtClean="0"/>
              <a:t>– A thread </a:t>
            </a:r>
            <a:r>
              <a:rPr lang="en-IN" sz="2000" dirty="0"/>
              <a:t>waits for another thread to perform a task. </a:t>
            </a:r>
            <a:r>
              <a:rPr lang="en-IN" sz="2000" dirty="0" smtClean="0"/>
              <a:t>The </a:t>
            </a:r>
            <a:r>
              <a:rPr lang="en-IN" sz="2000" dirty="0"/>
              <a:t>thread transitions back to the runnable state only when </a:t>
            </a:r>
            <a:r>
              <a:rPr lang="en-IN" sz="2000" dirty="0" smtClean="0"/>
              <a:t>the other </a:t>
            </a:r>
            <a:r>
              <a:rPr lang="en-IN" sz="2000" dirty="0"/>
              <a:t>thread signals the waiting thread to continue executing</a:t>
            </a:r>
            <a:r>
              <a:rPr lang="en-IN" sz="2000" dirty="0" smtClean="0"/>
              <a:t>.</a:t>
            </a:r>
          </a:p>
          <a:p>
            <a:pPr algn="just"/>
            <a:r>
              <a:rPr lang="en-IN" sz="2000" b="1" dirty="0"/>
              <a:t>Timed </a:t>
            </a:r>
            <a:r>
              <a:rPr lang="en-IN" sz="2000" b="1" dirty="0" smtClean="0"/>
              <a:t>Waiting - </a:t>
            </a:r>
            <a:r>
              <a:rPr lang="en-IN" sz="2000" dirty="0"/>
              <a:t>A runnable thread can enter the timed waiting state for a specified interval of time. A thread in this state transitions back to the runnable state when that time interval expires or when the event it is waiting for occurs</a:t>
            </a:r>
            <a:r>
              <a:rPr lang="en-IN" sz="2000" dirty="0" smtClean="0"/>
              <a:t>.</a:t>
            </a:r>
          </a:p>
          <a:p>
            <a:pPr algn="just"/>
            <a:r>
              <a:rPr lang="en-IN" sz="2000" b="1" dirty="0"/>
              <a:t>Terminated (Dead)</a:t>
            </a:r>
            <a:r>
              <a:rPr lang="en-IN" sz="2000" dirty="0"/>
              <a:t> − A runnable thread enters the terminated state when it completes its task or </a:t>
            </a:r>
            <a:r>
              <a:rPr lang="en-IN" sz="2000" dirty="0" smtClean="0"/>
              <a:t>terminates otherwise.</a:t>
            </a:r>
            <a:endParaRPr lang="en-IN" sz="2000" dirty="0"/>
          </a:p>
        </p:txBody>
      </p:sp>
      <p:pic>
        <p:nvPicPr>
          <p:cNvPr id="2052" name="Picture 4" descr="Java Thre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44624"/>
            <a:ext cx="424847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6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9154"/>
            <a:ext cx="7848872" cy="735550"/>
          </a:xfrm>
        </p:spPr>
        <p:txBody>
          <a:bodyPr/>
          <a:lstStyle/>
          <a:p>
            <a:r>
              <a:rPr lang="en-IN" dirty="0"/>
              <a:t>Thread </a:t>
            </a:r>
            <a:r>
              <a:rPr lang="en-IN" dirty="0" smtClean="0"/>
              <a:t>Priorities</a:t>
            </a:r>
            <a:endParaRPr lang="en-IN" dirty="0"/>
          </a:p>
        </p:txBody>
      </p:sp>
      <p:sp>
        <p:nvSpPr>
          <p:cNvPr id="3" name="Content Placeholder 2"/>
          <p:cNvSpPr>
            <a:spLocks noGrp="1"/>
          </p:cNvSpPr>
          <p:nvPr>
            <p:ph sz="quarter" idx="13"/>
          </p:nvPr>
        </p:nvSpPr>
        <p:spPr>
          <a:xfrm>
            <a:off x="107504" y="836712"/>
            <a:ext cx="8784976" cy="5832648"/>
          </a:xfrm>
        </p:spPr>
        <p:txBody>
          <a:bodyPr>
            <a:normAutofit/>
          </a:bodyPr>
          <a:lstStyle/>
          <a:p>
            <a:r>
              <a:rPr lang="en-IN" sz="2400" dirty="0"/>
              <a:t>Java thread priorities </a:t>
            </a:r>
            <a:r>
              <a:rPr lang="en-IN" sz="2400" dirty="0" smtClean="0"/>
              <a:t>range </a:t>
            </a:r>
            <a:r>
              <a:rPr lang="en-IN" sz="2400" dirty="0"/>
              <a:t>between MIN_PRIORITY (a constant of 1) and MAX_PRIORITY (a constant of 10). </a:t>
            </a:r>
            <a:endParaRPr lang="en-IN" sz="2400" dirty="0" smtClean="0"/>
          </a:p>
          <a:p>
            <a:r>
              <a:rPr lang="en-IN" sz="2400" dirty="0" smtClean="0"/>
              <a:t>By </a:t>
            </a:r>
            <a:r>
              <a:rPr lang="en-IN" sz="2400" dirty="0"/>
              <a:t>default, every thread is given priority NORM_PRIORITY (a constant of 5</a:t>
            </a:r>
            <a:r>
              <a:rPr lang="en-IN" sz="2400" dirty="0" smtClean="0"/>
              <a:t>).</a:t>
            </a:r>
          </a:p>
          <a:p>
            <a:r>
              <a:rPr lang="en-IN" sz="2400" dirty="0"/>
              <a:t>Threads with higher priority are more important to a program and should be allocated processor time before lower-priority threads. </a:t>
            </a:r>
            <a:endParaRPr lang="en-IN" sz="2400" dirty="0" smtClean="0"/>
          </a:p>
          <a:p>
            <a:r>
              <a:rPr lang="en-IN" sz="2400" dirty="0" smtClean="0"/>
              <a:t>However</a:t>
            </a:r>
            <a:r>
              <a:rPr lang="en-IN" sz="2400" dirty="0"/>
              <a:t>, thread priorities cannot guarantee the order in which threads execute and are very much platform dependent.</a:t>
            </a:r>
          </a:p>
        </p:txBody>
      </p:sp>
    </p:spTree>
    <p:extLst>
      <p:ext uri="{BB962C8B-B14F-4D97-AF65-F5344CB8AC3E}">
        <p14:creationId xmlns:p14="http://schemas.microsoft.com/office/powerpoint/2010/main" val="426275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Create a Thread by Implementing a Runnable </a:t>
            </a:r>
            <a:r>
              <a:rPr lang="en-IN" dirty="0" smtClean="0"/>
              <a:t>Interface </a:t>
            </a:r>
            <a:r>
              <a:rPr lang="en-IN" sz="3200" dirty="0"/>
              <a:t>(to execute your class as a thread</a:t>
            </a:r>
            <a:r>
              <a:rPr lang="en-IN" sz="3200" dirty="0" smtClean="0"/>
              <a:t>)</a:t>
            </a:r>
            <a:endParaRPr lang="en-IN" dirty="0"/>
          </a:p>
        </p:txBody>
      </p:sp>
      <p:sp>
        <p:nvSpPr>
          <p:cNvPr id="3" name="Content Placeholder 2"/>
          <p:cNvSpPr>
            <a:spLocks noGrp="1"/>
          </p:cNvSpPr>
          <p:nvPr>
            <p:ph sz="quarter" idx="13"/>
          </p:nvPr>
        </p:nvSpPr>
        <p:spPr>
          <a:xfrm>
            <a:off x="107504" y="1196752"/>
            <a:ext cx="8928992" cy="5472608"/>
          </a:xfrm>
        </p:spPr>
        <p:txBody>
          <a:bodyPr>
            <a:normAutofit lnSpcReduction="10000"/>
          </a:bodyPr>
          <a:lstStyle/>
          <a:p>
            <a:r>
              <a:rPr lang="en-IN" sz="2400" b="1" dirty="0"/>
              <a:t>Step 1</a:t>
            </a:r>
          </a:p>
          <a:p>
            <a:pPr lvl="1"/>
            <a:r>
              <a:rPr lang="en-IN" sz="2400" dirty="0"/>
              <a:t>Implement </a:t>
            </a:r>
            <a:r>
              <a:rPr lang="en-IN" sz="2400" dirty="0" smtClean="0"/>
              <a:t> </a:t>
            </a:r>
            <a:r>
              <a:rPr lang="en-IN" sz="2400" dirty="0" smtClean="0">
                <a:solidFill>
                  <a:srgbClr val="66FFFF"/>
                </a:solidFill>
              </a:rPr>
              <a:t>public </a:t>
            </a:r>
            <a:r>
              <a:rPr lang="en-IN" sz="2400" dirty="0">
                <a:solidFill>
                  <a:srgbClr val="66FFFF"/>
                </a:solidFill>
              </a:rPr>
              <a:t>void run( </a:t>
            </a:r>
            <a:r>
              <a:rPr lang="en-IN" sz="2400" dirty="0" smtClean="0">
                <a:solidFill>
                  <a:srgbClr val="66FFFF"/>
                </a:solidFill>
              </a:rPr>
              <a:t>) method </a:t>
            </a:r>
            <a:r>
              <a:rPr lang="en-IN" sz="2400" dirty="0" smtClean="0"/>
              <a:t>provided by runnable interface</a:t>
            </a:r>
          </a:p>
          <a:p>
            <a:pPr lvl="1"/>
            <a:r>
              <a:rPr lang="en-IN" sz="2400" dirty="0"/>
              <a:t>This method provides an entry point for the thread and </a:t>
            </a:r>
            <a:r>
              <a:rPr lang="en-IN" sz="2400" dirty="0" smtClean="0"/>
              <a:t>hence the complete execution </a:t>
            </a:r>
            <a:r>
              <a:rPr lang="en-IN" sz="2400" dirty="0"/>
              <a:t>logic </a:t>
            </a:r>
            <a:r>
              <a:rPr lang="en-IN" sz="2400" dirty="0" smtClean="0"/>
              <a:t>is put inside </a:t>
            </a:r>
            <a:r>
              <a:rPr lang="en-IN" sz="2400" dirty="0"/>
              <a:t>this method</a:t>
            </a:r>
            <a:r>
              <a:rPr lang="en-IN" sz="2400" dirty="0" smtClean="0"/>
              <a:t>.</a:t>
            </a:r>
          </a:p>
          <a:p>
            <a:pPr marL="342900" lvl="1" indent="-342900"/>
            <a:r>
              <a:rPr lang="en-IN" sz="2400" b="1" dirty="0"/>
              <a:t>Step </a:t>
            </a:r>
            <a:r>
              <a:rPr lang="en-IN" sz="2400" b="1" dirty="0" smtClean="0"/>
              <a:t>2</a:t>
            </a:r>
          </a:p>
          <a:p>
            <a:pPr marL="742950" lvl="2" indent="-342900"/>
            <a:r>
              <a:rPr lang="en-IN" sz="2400" dirty="0"/>
              <a:t>Instantiate a </a:t>
            </a:r>
            <a:r>
              <a:rPr lang="en-IN" sz="2400" b="1" dirty="0"/>
              <a:t>Thread</a:t>
            </a:r>
            <a:r>
              <a:rPr lang="en-IN" sz="2400" dirty="0"/>
              <a:t> object </a:t>
            </a:r>
            <a:r>
              <a:rPr lang="en-IN" sz="2400" dirty="0" smtClean="0"/>
              <a:t>using the following constructor:  </a:t>
            </a:r>
            <a:r>
              <a:rPr lang="en-IN" sz="2400" dirty="0" smtClean="0">
                <a:solidFill>
                  <a:srgbClr val="FFFF66"/>
                </a:solidFill>
              </a:rPr>
              <a:t>Thread(Runnable </a:t>
            </a:r>
            <a:r>
              <a:rPr lang="en-IN" sz="2400" dirty="0" err="1" smtClean="0">
                <a:solidFill>
                  <a:srgbClr val="FFFF66"/>
                </a:solidFill>
              </a:rPr>
              <a:t>threadObj</a:t>
            </a:r>
            <a:r>
              <a:rPr lang="en-IN" sz="2400" dirty="0" smtClean="0">
                <a:solidFill>
                  <a:srgbClr val="FFFF66"/>
                </a:solidFill>
              </a:rPr>
              <a:t>, String </a:t>
            </a:r>
            <a:r>
              <a:rPr lang="en-IN" sz="2400" dirty="0" err="1" smtClean="0">
                <a:solidFill>
                  <a:srgbClr val="FFFF66"/>
                </a:solidFill>
              </a:rPr>
              <a:t>threadName</a:t>
            </a:r>
            <a:r>
              <a:rPr lang="en-IN" sz="2400" dirty="0" smtClean="0">
                <a:solidFill>
                  <a:srgbClr val="FFFF66"/>
                </a:solidFill>
              </a:rPr>
              <a:t>);  </a:t>
            </a:r>
          </a:p>
          <a:p>
            <a:pPr marL="400050" lvl="2" indent="0">
              <a:buNone/>
            </a:pPr>
            <a:r>
              <a:rPr lang="en-IN" sz="2400" i="1" dirty="0" smtClean="0"/>
              <a:t>(</a:t>
            </a:r>
            <a:r>
              <a:rPr lang="en-IN" sz="2400" i="1" dirty="0" err="1" smtClean="0"/>
              <a:t>threadObj</a:t>
            </a:r>
            <a:r>
              <a:rPr lang="en-IN" sz="2400" dirty="0" smtClean="0"/>
              <a:t> </a:t>
            </a:r>
            <a:r>
              <a:rPr lang="en-IN" sz="2400" dirty="0"/>
              <a:t>is an instance of a class that implements the </a:t>
            </a:r>
            <a:r>
              <a:rPr lang="en-IN" sz="2400" b="1" dirty="0"/>
              <a:t>Runnable</a:t>
            </a:r>
            <a:r>
              <a:rPr lang="en-IN" sz="2400" dirty="0"/>
              <a:t> interface and </a:t>
            </a:r>
            <a:r>
              <a:rPr lang="en-IN" sz="2400" b="1" dirty="0" err="1"/>
              <a:t>threadName</a:t>
            </a:r>
            <a:r>
              <a:rPr lang="en-IN" sz="2400" dirty="0"/>
              <a:t> is the name given to the new </a:t>
            </a:r>
            <a:r>
              <a:rPr lang="en-IN" sz="2400" dirty="0" smtClean="0"/>
              <a:t>thread)</a:t>
            </a:r>
          </a:p>
          <a:p>
            <a:pPr marL="342900" lvl="1" indent="-342900"/>
            <a:r>
              <a:rPr lang="en-IN" sz="2400" b="1" dirty="0"/>
              <a:t>Step 3</a:t>
            </a:r>
          </a:p>
          <a:p>
            <a:pPr marL="400050" lvl="2" indent="0">
              <a:buNone/>
            </a:pPr>
            <a:r>
              <a:rPr lang="en-IN" sz="2400" dirty="0"/>
              <a:t>Once a Thread object is created, you can start it by calling </a:t>
            </a:r>
            <a:r>
              <a:rPr lang="en-IN" sz="2400" b="1" dirty="0" smtClean="0">
                <a:solidFill>
                  <a:srgbClr val="FF99FF"/>
                </a:solidFill>
              </a:rPr>
              <a:t>void start</a:t>
            </a:r>
            <a:r>
              <a:rPr lang="en-IN" sz="2400" b="1" dirty="0">
                <a:solidFill>
                  <a:srgbClr val="FF99FF"/>
                </a:solidFill>
              </a:rPr>
              <a:t>() </a:t>
            </a:r>
            <a:r>
              <a:rPr lang="en-IN" sz="2400" dirty="0"/>
              <a:t>method, which executes a call to run( ) method.</a:t>
            </a:r>
            <a:endParaRPr lang="en-IN" sz="2400" b="1" dirty="0">
              <a:solidFill>
                <a:srgbClr val="FFFF66"/>
              </a:solidFill>
            </a:endParaRPr>
          </a:p>
        </p:txBody>
      </p:sp>
    </p:spTree>
    <p:extLst>
      <p:ext uri="{BB962C8B-B14F-4D97-AF65-F5344CB8AC3E}">
        <p14:creationId xmlns:p14="http://schemas.microsoft.com/office/powerpoint/2010/main" val="1082593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4942"/>
            <a:ext cx="8928992" cy="369722"/>
          </a:xfrm>
        </p:spPr>
        <p:txBody>
          <a:bodyPr/>
          <a:lstStyle/>
          <a:p>
            <a:r>
              <a:rPr lang="en-IN" sz="2000" dirty="0"/>
              <a:t>Example to </a:t>
            </a:r>
            <a:r>
              <a:rPr lang="en-IN" sz="2000" dirty="0" smtClean="0"/>
              <a:t>create </a:t>
            </a:r>
            <a:r>
              <a:rPr lang="en-IN" sz="2000" dirty="0"/>
              <a:t>a new thread and </a:t>
            </a:r>
            <a:r>
              <a:rPr lang="en-IN" sz="2000" dirty="0" smtClean="0"/>
              <a:t>run </a:t>
            </a:r>
            <a:r>
              <a:rPr lang="en-IN" sz="2000" dirty="0"/>
              <a:t>it</a:t>
            </a:r>
          </a:p>
        </p:txBody>
      </p:sp>
      <p:sp>
        <p:nvSpPr>
          <p:cNvPr id="5" name="Rectangle 4"/>
          <p:cNvSpPr/>
          <p:nvPr/>
        </p:nvSpPr>
        <p:spPr>
          <a:xfrm>
            <a:off x="107504" y="476672"/>
            <a:ext cx="9001000" cy="6264696"/>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2000" dirty="0">
                <a:solidFill>
                  <a:srgbClr val="FFFF66"/>
                </a:solidFill>
              </a:rPr>
              <a:t>class </a:t>
            </a:r>
            <a:r>
              <a:rPr lang="en-IN" sz="2000" dirty="0" err="1">
                <a:solidFill>
                  <a:srgbClr val="FFFF66"/>
                </a:solidFill>
              </a:rPr>
              <a:t>RunnableDemo</a:t>
            </a:r>
            <a:r>
              <a:rPr lang="en-IN" sz="2000" dirty="0">
                <a:solidFill>
                  <a:srgbClr val="FFFF66"/>
                </a:solidFill>
              </a:rPr>
              <a:t> implements Runnable {</a:t>
            </a:r>
          </a:p>
          <a:p>
            <a:r>
              <a:rPr lang="en-IN" sz="2000" dirty="0">
                <a:solidFill>
                  <a:srgbClr val="FFFF66"/>
                </a:solidFill>
              </a:rPr>
              <a:t>   private Thread t;</a:t>
            </a:r>
          </a:p>
          <a:p>
            <a:r>
              <a:rPr lang="en-IN" sz="2000" dirty="0">
                <a:solidFill>
                  <a:srgbClr val="FFFF66"/>
                </a:solidFill>
              </a:rPr>
              <a:t>   private String </a:t>
            </a:r>
            <a:r>
              <a:rPr lang="en-IN" sz="2000" dirty="0" err="1">
                <a:solidFill>
                  <a:srgbClr val="FFFF66"/>
                </a:solidFill>
              </a:rPr>
              <a:t>threadName</a:t>
            </a:r>
            <a:r>
              <a:rPr lang="en-IN" sz="2000" dirty="0">
                <a:solidFill>
                  <a:srgbClr val="FFFF66"/>
                </a:solidFill>
              </a:rPr>
              <a:t>;</a:t>
            </a:r>
          </a:p>
          <a:p>
            <a:endParaRPr lang="en-IN" sz="2000" dirty="0">
              <a:solidFill>
                <a:srgbClr val="FFFF66"/>
              </a:solidFill>
            </a:endParaRPr>
          </a:p>
          <a:p>
            <a:r>
              <a:rPr lang="en-IN" sz="2000" dirty="0">
                <a:solidFill>
                  <a:srgbClr val="FFFF66"/>
                </a:solidFill>
              </a:rPr>
              <a:t>   </a:t>
            </a:r>
            <a:r>
              <a:rPr lang="en-IN" sz="2000" dirty="0" err="1">
                <a:solidFill>
                  <a:srgbClr val="FFFF66"/>
                </a:solidFill>
              </a:rPr>
              <a:t>RunnableDemo</a:t>
            </a:r>
            <a:r>
              <a:rPr lang="en-IN" sz="2000" dirty="0">
                <a:solidFill>
                  <a:srgbClr val="FFFF66"/>
                </a:solidFill>
              </a:rPr>
              <a:t>(String name) {</a:t>
            </a:r>
          </a:p>
          <a:p>
            <a:r>
              <a:rPr lang="en-IN" sz="2000" dirty="0">
                <a:solidFill>
                  <a:srgbClr val="FFFF66"/>
                </a:solidFill>
              </a:rPr>
              <a:t>      </a:t>
            </a:r>
            <a:r>
              <a:rPr lang="en-IN" sz="2000" dirty="0" err="1">
                <a:solidFill>
                  <a:srgbClr val="FFFF66"/>
                </a:solidFill>
              </a:rPr>
              <a:t>threadName</a:t>
            </a:r>
            <a:r>
              <a:rPr lang="en-IN" sz="2000" dirty="0">
                <a:solidFill>
                  <a:srgbClr val="FFFF66"/>
                </a:solidFill>
              </a:rPr>
              <a:t> = name;</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("Creating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run()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("Running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try {</a:t>
            </a:r>
          </a:p>
          <a:p>
            <a:r>
              <a:rPr lang="en-IN" sz="2000" dirty="0">
                <a:solidFill>
                  <a:srgbClr val="FFFF66"/>
                </a:solidFill>
              </a:rPr>
              <a:t>      </a:t>
            </a:r>
          </a:p>
          <a:p>
            <a:r>
              <a:rPr lang="en-IN" sz="2000" dirty="0">
                <a:solidFill>
                  <a:srgbClr val="FFFF66"/>
                </a:solidFill>
              </a:rPr>
              <a:t>         for(</a:t>
            </a:r>
            <a:r>
              <a:rPr lang="en-IN" sz="2000" dirty="0" err="1">
                <a:solidFill>
                  <a:srgbClr val="FFFF66"/>
                </a:solidFill>
              </a:rPr>
              <a:t>int</a:t>
            </a:r>
            <a:r>
              <a:rPr lang="en-IN" sz="2000" dirty="0">
                <a:solidFill>
                  <a:srgbClr val="FFFF66"/>
                </a:solidFill>
              </a:rPr>
              <a:t> </a:t>
            </a:r>
            <a:r>
              <a:rPr lang="en-IN" sz="2000" dirty="0" err="1">
                <a:solidFill>
                  <a:srgbClr val="FFFF66"/>
                </a:solidFill>
              </a:rPr>
              <a:t>i</a:t>
            </a:r>
            <a:r>
              <a:rPr lang="en-IN" sz="2000" dirty="0">
                <a:solidFill>
                  <a:srgbClr val="FFFF66"/>
                </a:solidFill>
              </a:rPr>
              <a:t> = 4; </a:t>
            </a:r>
            <a:r>
              <a:rPr lang="en-IN" sz="2000" dirty="0" err="1">
                <a:solidFill>
                  <a:srgbClr val="FFFF66"/>
                </a:solidFill>
              </a:rPr>
              <a:t>i</a:t>
            </a:r>
            <a:r>
              <a:rPr lang="en-IN" sz="2000" dirty="0">
                <a:solidFill>
                  <a:srgbClr val="FFFF66"/>
                </a:solidFill>
              </a:rPr>
              <a:t> &gt; 0; </a:t>
            </a:r>
            <a:r>
              <a:rPr lang="en-IN" sz="2000" dirty="0" err="1">
                <a:solidFill>
                  <a:srgbClr val="FFFF66"/>
                </a:solidFill>
              </a:rPr>
              <a:t>i</a:t>
            </a:r>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 + </a:t>
            </a:r>
            <a:r>
              <a:rPr lang="en-IN" sz="2000" dirty="0" err="1">
                <a:solidFill>
                  <a:srgbClr val="FFFF66"/>
                </a:solidFill>
              </a:rPr>
              <a:t>i</a:t>
            </a:r>
            <a:r>
              <a:rPr lang="en-IN" sz="2000" dirty="0">
                <a:solidFill>
                  <a:srgbClr val="FFFF66"/>
                </a:solidFill>
              </a:rPr>
              <a:t>);</a:t>
            </a:r>
          </a:p>
          <a:p>
            <a:r>
              <a:rPr lang="en-IN" sz="2000" dirty="0">
                <a:solidFill>
                  <a:srgbClr val="FFFF66"/>
                </a:solidFill>
              </a:rPr>
              <a:t>          </a:t>
            </a:r>
            <a:r>
              <a:rPr lang="en-IN" sz="2000" dirty="0" smtClean="0">
                <a:solidFill>
                  <a:srgbClr val="FFFF66"/>
                </a:solidFill>
              </a:rPr>
              <a:t>// </a:t>
            </a:r>
            <a:r>
              <a:rPr lang="en-IN" sz="2000" dirty="0">
                <a:solidFill>
                  <a:srgbClr val="FFFF66"/>
                </a:solidFill>
              </a:rPr>
              <a:t>Let the thread sleep for a while.</a:t>
            </a:r>
          </a:p>
          <a:p>
            <a:r>
              <a:rPr lang="en-IN" sz="2000" dirty="0">
                <a:solidFill>
                  <a:srgbClr val="FFFF66"/>
                </a:solidFill>
              </a:rPr>
              <a:t>            </a:t>
            </a:r>
            <a:r>
              <a:rPr lang="en-IN" sz="2000" dirty="0" err="1">
                <a:solidFill>
                  <a:srgbClr val="FFFF66"/>
                </a:solidFill>
              </a:rPr>
              <a:t>Thread.sleep</a:t>
            </a:r>
            <a:r>
              <a:rPr lang="en-IN" sz="2000" dirty="0">
                <a:solidFill>
                  <a:srgbClr val="FFFF66"/>
                </a:solidFill>
              </a:rPr>
              <a:t>(50);</a:t>
            </a:r>
          </a:p>
          <a:p>
            <a:r>
              <a:rPr lang="en-IN" sz="2000" dirty="0">
                <a:solidFill>
                  <a:srgbClr val="FFFF66"/>
                </a:solidFill>
              </a:rPr>
              <a:t>         }</a:t>
            </a:r>
          </a:p>
          <a:p>
            <a:r>
              <a:rPr lang="en-IN" sz="2000" dirty="0">
                <a:solidFill>
                  <a:srgbClr val="FFFF66"/>
                </a:solidFill>
              </a:rPr>
              <a:t>      } catch (</a:t>
            </a:r>
            <a:r>
              <a:rPr lang="en-IN" sz="2000" dirty="0" err="1">
                <a:solidFill>
                  <a:srgbClr val="FFFF66"/>
                </a:solidFill>
              </a:rPr>
              <a:t>InterruptedException</a:t>
            </a:r>
            <a:r>
              <a:rPr lang="en-IN" sz="2000" dirty="0">
                <a:solidFill>
                  <a:srgbClr val="FFFF66"/>
                </a:solidFill>
              </a:rPr>
              <a:t> e)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interrupted.");</a:t>
            </a:r>
          </a:p>
          <a:p>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exiting.");</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start ()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("Starting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if (t == null) {</a:t>
            </a:r>
          </a:p>
          <a:p>
            <a:r>
              <a:rPr lang="en-IN" sz="2000" dirty="0">
                <a:solidFill>
                  <a:srgbClr val="FFFF66"/>
                </a:solidFill>
              </a:rPr>
              <a:t>         t = new Thread (this,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r>
              <a:rPr lang="en-IN" sz="2000" dirty="0" err="1">
                <a:solidFill>
                  <a:srgbClr val="FFFF66"/>
                </a:solidFill>
              </a:rPr>
              <a:t>t.start</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a:t>
            </a:r>
          </a:p>
        </p:txBody>
      </p:sp>
    </p:spTree>
    <p:extLst>
      <p:ext uri="{BB962C8B-B14F-4D97-AF65-F5344CB8AC3E}">
        <p14:creationId xmlns:p14="http://schemas.microsoft.com/office/powerpoint/2010/main" val="86092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0" y="29154"/>
            <a:ext cx="7709082" cy="735550"/>
          </a:xfrm>
        </p:spPr>
        <p:txBody>
          <a:bodyPr/>
          <a:lstStyle/>
          <a:p>
            <a:r>
              <a:rPr lang="en-IN" dirty="0" smtClean="0"/>
              <a:t>Testing the thread and output</a:t>
            </a:r>
            <a:endParaRPr lang="en-IN" dirty="0"/>
          </a:p>
        </p:txBody>
      </p:sp>
      <p:sp>
        <p:nvSpPr>
          <p:cNvPr id="4" name="Rectangle 3"/>
          <p:cNvSpPr/>
          <p:nvPr/>
        </p:nvSpPr>
        <p:spPr>
          <a:xfrm>
            <a:off x="0" y="840714"/>
            <a:ext cx="5471592" cy="5972662"/>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public class </a:t>
            </a:r>
            <a:r>
              <a:rPr lang="en-IN" sz="2000" dirty="0" err="1">
                <a:solidFill>
                  <a:srgbClr val="FFFF66"/>
                </a:solidFill>
              </a:rPr>
              <a:t>TestThread</a:t>
            </a:r>
            <a:r>
              <a:rPr lang="en-IN" sz="2000" dirty="0">
                <a:solidFill>
                  <a:srgbClr val="FFFF66"/>
                </a:solidFill>
              </a:rPr>
              <a:t> {</a:t>
            </a:r>
          </a:p>
          <a:p>
            <a:endParaRPr lang="en-IN" sz="2000" dirty="0">
              <a:solidFill>
                <a:srgbClr val="FFFF66"/>
              </a:solidFill>
            </a:endParaRPr>
          </a:p>
          <a:p>
            <a:r>
              <a:rPr lang="en-IN" sz="2000" dirty="0">
                <a:solidFill>
                  <a:srgbClr val="FFFF66"/>
                </a:solidFill>
              </a:rPr>
              <a:t>   public static void main(String </a:t>
            </a:r>
            <a:r>
              <a:rPr lang="en-IN" sz="2000" dirty="0" err="1">
                <a:solidFill>
                  <a:srgbClr val="FFFF66"/>
                </a:solidFill>
              </a:rPr>
              <a:t>args</a:t>
            </a:r>
            <a:r>
              <a:rPr lang="en-IN" sz="2000" dirty="0">
                <a:solidFill>
                  <a:srgbClr val="FFFF66"/>
                </a:solidFill>
              </a:rPr>
              <a:t>[]) {</a:t>
            </a:r>
          </a:p>
          <a:p>
            <a:r>
              <a:rPr lang="en-IN" sz="2000" dirty="0">
                <a:solidFill>
                  <a:srgbClr val="FFFF66"/>
                </a:solidFill>
              </a:rPr>
              <a:t>      </a:t>
            </a:r>
            <a:r>
              <a:rPr lang="en-IN" sz="2000" dirty="0" err="1">
                <a:solidFill>
                  <a:srgbClr val="FFFF66"/>
                </a:solidFill>
              </a:rPr>
              <a:t>RunnableDemo</a:t>
            </a:r>
            <a:r>
              <a:rPr lang="en-IN" sz="2000" dirty="0">
                <a:solidFill>
                  <a:srgbClr val="FFFF66"/>
                </a:solidFill>
              </a:rPr>
              <a:t> R1 = new </a:t>
            </a:r>
            <a:r>
              <a:rPr lang="en-IN" sz="2000" dirty="0" err="1">
                <a:solidFill>
                  <a:srgbClr val="FFFF66"/>
                </a:solidFill>
              </a:rPr>
              <a:t>RunnableDemo</a:t>
            </a:r>
            <a:r>
              <a:rPr lang="en-IN" sz="2000" dirty="0">
                <a:solidFill>
                  <a:srgbClr val="FFFF66"/>
                </a:solidFill>
              </a:rPr>
              <a:t>("Thread-1");</a:t>
            </a:r>
          </a:p>
          <a:p>
            <a:r>
              <a:rPr lang="en-IN" sz="2000" dirty="0">
                <a:solidFill>
                  <a:srgbClr val="FFFF66"/>
                </a:solidFill>
              </a:rPr>
              <a:t>      R1.start();</a:t>
            </a:r>
          </a:p>
          <a:p>
            <a:r>
              <a:rPr lang="en-IN" sz="2000" dirty="0">
                <a:solidFill>
                  <a:srgbClr val="FFFF66"/>
                </a:solidFill>
              </a:rPr>
              <a:t>      </a:t>
            </a:r>
          </a:p>
          <a:p>
            <a:r>
              <a:rPr lang="en-IN" sz="2000" dirty="0">
                <a:solidFill>
                  <a:srgbClr val="FFFF66"/>
                </a:solidFill>
              </a:rPr>
              <a:t>      </a:t>
            </a:r>
            <a:r>
              <a:rPr lang="en-IN" sz="2000" dirty="0" err="1">
                <a:solidFill>
                  <a:srgbClr val="FFFF66"/>
                </a:solidFill>
              </a:rPr>
              <a:t>RunnableDemo</a:t>
            </a:r>
            <a:r>
              <a:rPr lang="en-IN" sz="2000" dirty="0">
                <a:solidFill>
                  <a:srgbClr val="FFFF66"/>
                </a:solidFill>
              </a:rPr>
              <a:t> R2 = new </a:t>
            </a:r>
            <a:r>
              <a:rPr lang="en-IN" sz="2000" dirty="0" err="1">
                <a:solidFill>
                  <a:srgbClr val="FFFF66"/>
                </a:solidFill>
              </a:rPr>
              <a:t>RunnableDemo</a:t>
            </a:r>
            <a:r>
              <a:rPr lang="en-IN" sz="2000" dirty="0">
                <a:solidFill>
                  <a:srgbClr val="FFFF66"/>
                </a:solidFill>
              </a:rPr>
              <a:t>("Thread-2");</a:t>
            </a:r>
          </a:p>
          <a:p>
            <a:r>
              <a:rPr lang="en-IN" sz="2000" dirty="0">
                <a:solidFill>
                  <a:srgbClr val="FFFF66"/>
                </a:solidFill>
              </a:rPr>
              <a:t>      R2.start();</a:t>
            </a:r>
          </a:p>
          <a:p>
            <a:r>
              <a:rPr lang="en-IN" sz="2000" dirty="0">
                <a:solidFill>
                  <a:srgbClr val="FFFF66"/>
                </a:solidFill>
              </a:rPr>
              <a:t>   }   </a:t>
            </a:r>
          </a:p>
          <a:p>
            <a:r>
              <a:rPr lang="en-IN" sz="2000" dirty="0">
                <a:solidFill>
                  <a:srgbClr val="FFFF66"/>
                </a:solidFill>
              </a:rPr>
              <a:t>}</a:t>
            </a:r>
          </a:p>
        </p:txBody>
      </p:sp>
      <p:sp>
        <p:nvSpPr>
          <p:cNvPr id="6" name="Rectangle 5"/>
          <p:cNvSpPr/>
          <p:nvPr/>
        </p:nvSpPr>
        <p:spPr>
          <a:xfrm>
            <a:off x="5471592" y="840714"/>
            <a:ext cx="3672408" cy="5976664"/>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D:\PPL\Java&gt;javac TestThread.java</a:t>
            </a:r>
          </a:p>
          <a:p>
            <a:endParaRPr lang="en-IN" sz="2000" dirty="0">
              <a:solidFill>
                <a:srgbClr val="FFFF66"/>
              </a:solidFill>
            </a:endParaRPr>
          </a:p>
          <a:p>
            <a:r>
              <a:rPr lang="en-IN" sz="2000" dirty="0">
                <a:solidFill>
                  <a:srgbClr val="FFFF66"/>
                </a:solidFill>
              </a:rPr>
              <a:t>D:\PPL\Java&gt;java </a:t>
            </a:r>
            <a:r>
              <a:rPr lang="en-IN" sz="2000" dirty="0" err="1">
                <a:solidFill>
                  <a:srgbClr val="FFFF66"/>
                </a:solidFill>
              </a:rPr>
              <a:t>TestThread</a:t>
            </a:r>
            <a:endParaRPr lang="en-IN" sz="2000" dirty="0">
              <a:solidFill>
                <a:srgbClr val="FFFF66"/>
              </a:solidFill>
            </a:endParaRPr>
          </a:p>
          <a:p>
            <a:r>
              <a:rPr lang="en-IN" sz="2000" dirty="0">
                <a:solidFill>
                  <a:srgbClr val="FFFF66"/>
                </a:solidFill>
              </a:rPr>
              <a:t>Creating Thread-1</a:t>
            </a:r>
          </a:p>
          <a:p>
            <a:r>
              <a:rPr lang="en-IN" sz="2000" dirty="0">
                <a:solidFill>
                  <a:srgbClr val="FFFF66"/>
                </a:solidFill>
              </a:rPr>
              <a:t>Starting Thread-1</a:t>
            </a:r>
          </a:p>
          <a:p>
            <a:r>
              <a:rPr lang="en-IN" sz="2000" dirty="0">
                <a:solidFill>
                  <a:srgbClr val="FFFF66"/>
                </a:solidFill>
              </a:rPr>
              <a:t>Creating Thread-2</a:t>
            </a:r>
          </a:p>
          <a:p>
            <a:r>
              <a:rPr lang="en-IN" sz="2000" dirty="0">
                <a:solidFill>
                  <a:srgbClr val="FFFF66"/>
                </a:solidFill>
              </a:rPr>
              <a:t>Starting Thread-2</a:t>
            </a:r>
          </a:p>
          <a:p>
            <a:r>
              <a:rPr lang="en-IN" sz="2000" dirty="0">
                <a:solidFill>
                  <a:srgbClr val="FFFF66"/>
                </a:solidFill>
              </a:rPr>
              <a:t>Running Thread-1</a:t>
            </a:r>
          </a:p>
          <a:p>
            <a:r>
              <a:rPr lang="en-IN" sz="2000" dirty="0">
                <a:solidFill>
                  <a:srgbClr val="FFFF66"/>
                </a:solidFill>
              </a:rPr>
              <a:t>Running Thread-2</a:t>
            </a:r>
          </a:p>
          <a:p>
            <a:r>
              <a:rPr lang="en-IN" sz="2000" dirty="0">
                <a:solidFill>
                  <a:srgbClr val="FFFF66"/>
                </a:solidFill>
              </a:rPr>
              <a:t>Thread: Thread-1, 4</a:t>
            </a:r>
          </a:p>
          <a:p>
            <a:r>
              <a:rPr lang="en-IN" sz="2000" dirty="0">
                <a:solidFill>
                  <a:srgbClr val="FFFF66"/>
                </a:solidFill>
              </a:rPr>
              <a:t>Thread: Thread-2, 4</a:t>
            </a:r>
          </a:p>
          <a:p>
            <a:r>
              <a:rPr lang="en-IN" sz="2000" dirty="0">
                <a:solidFill>
                  <a:srgbClr val="FFFF66"/>
                </a:solidFill>
              </a:rPr>
              <a:t>Thread: Thread-2, 3</a:t>
            </a:r>
          </a:p>
          <a:p>
            <a:r>
              <a:rPr lang="en-IN" sz="2000" dirty="0">
                <a:solidFill>
                  <a:srgbClr val="FFFF66"/>
                </a:solidFill>
              </a:rPr>
              <a:t>Thread: Thread-1, 3</a:t>
            </a:r>
          </a:p>
          <a:p>
            <a:r>
              <a:rPr lang="en-IN" sz="2000" dirty="0">
                <a:solidFill>
                  <a:srgbClr val="FFFF66"/>
                </a:solidFill>
              </a:rPr>
              <a:t>Thread: Thread-2, 2</a:t>
            </a:r>
          </a:p>
          <a:p>
            <a:r>
              <a:rPr lang="en-IN" sz="2000" dirty="0">
                <a:solidFill>
                  <a:srgbClr val="FFFF66"/>
                </a:solidFill>
              </a:rPr>
              <a:t>Thread: Thread-1, 2</a:t>
            </a:r>
          </a:p>
          <a:p>
            <a:r>
              <a:rPr lang="en-IN" sz="2000" dirty="0">
                <a:solidFill>
                  <a:srgbClr val="FFFF66"/>
                </a:solidFill>
              </a:rPr>
              <a:t>Thread: Thread-1, 1</a:t>
            </a:r>
          </a:p>
          <a:p>
            <a:r>
              <a:rPr lang="en-IN" sz="2000" dirty="0">
                <a:solidFill>
                  <a:srgbClr val="FFFF66"/>
                </a:solidFill>
              </a:rPr>
              <a:t>Thread: Thread-2, 1</a:t>
            </a:r>
          </a:p>
          <a:p>
            <a:r>
              <a:rPr lang="en-IN" sz="2000" dirty="0">
                <a:solidFill>
                  <a:srgbClr val="FFFF66"/>
                </a:solidFill>
              </a:rPr>
              <a:t>Thread Thread-1 exiting.</a:t>
            </a:r>
          </a:p>
          <a:p>
            <a:r>
              <a:rPr lang="en-IN" sz="2000" dirty="0">
                <a:solidFill>
                  <a:srgbClr val="FFFF66"/>
                </a:solidFill>
              </a:rPr>
              <a:t>Thread Thread-2 exiting.</a:t>
            </a:r>
          </a:p>
        </p:txBody>
      </p:sp>
    </p:spTree>
    <p:extLst>
      <p:ext uri="{BB962C8B-B14F-4D97-AF65-F5344CB8AC3E}">
        <p14:creationId xmlns:p14="http://schemas.microsoft.com/office/powerpoint/2010/main" val="270336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6" y="0"/>
            <a:ext cx="9144000" cy="764704"/>
          </a:xfrm>
        </p:spPr>
        <p:txBody>
          <a:bodyPr/>
          <a:lstStyle/>
          <a:p>
            <a:r>
              <a:rPr lang="en-IN" dirty="0"/>
              <a:t>Create a Thread by Extending a Thread Class</a:t>
            </a:r>
          </a:p>
        </p:txBody>
      </p:sp>
      <p:sp>
        <p:nvSpPr>
          <p:cNvPr id="5" name="Rectangle 4"/>
          <p:cNvSpPr/>
          <p:nvPr/>
        </p:nvSpPr>
        <p:spPr>
          <a:xfrm>
            <a:off x="107504" y="836712"/>
            <a:ext cx="8640960" cy="5429179"/>
          </a:xfrm>
          <a:prstGeom prst="rect">
            <a:avLst/>
          </a:prstGeom>
        </p:spPr>
        <p:txBody>
          <a:bodyPr wrap="square">
            <a:spAutoFit/>
          </a:bodyPr>
          <a:lstStyle/>
          <a:p>
            <a:pPr marL="342900" indent="-342900">
              <a:spcBef>
                <a:spcPct val="20000"/>
              </a:spcBef>
              <a:spcAft>
                <a:spcPts val="600"/>
              </a:spcAft>
              <a:buClr>
                <a:schemeClr val="tx2"/>
              </a:buClr>
              <a:buFont typeface="Arial" pitchFamily="34" charset="0"/>
              <a:buChar char="•"/>
            </a:pPr>
            <a:r>
              <a:rPr lang="en-IN" sz="2400" spc="30" dirty="0"/>
              <a:t>C</a:t>
            </a:r>
            <a:r>
              <a:rPr lang="en-IN" sz="2400" spc="30" dirty="0" smtClean="0"/>
              <a:t>reate </a:t>
            </a:r>
            <a:r>
              <a:rPr lang="en-IN" sz="2400" spc="30" dirty="0"/>
              <a:t>a new class that extends Thread class </a:t>
            </a:r>
            <a:r>
              <a:rPr lang="en-IN" sz="2400" spc="30" dirty="0" smtClean="0"/>
              <a:t>by following </a:t>
            </a:r>
            <a:r>
              <a:rPr lang="en-IN" sz="2400" spc="30" dirty="0"/>
              <a:t>two simple </a:t>
            </a:r>
            <a:r>
              <a:rPr lang="en-IN" sz="2400" spc="30" dirty="0" smtClean="0"/>
              <a:t>steps</a:t>
            </a:r>
          </a:p>
          <a:p>
            <a:pPr marL="342900" indent="-342900">
              <a:spcBef>
                <a:spcPct val="20000"/>
              </a:spcBef>
              <a:spcAft>
                <a:spcPts val="600"/>
              </a:spcAft>
              <a:buClr>
                <a:schemeClr val="tx2"/>
              </a:buClr>
              <a:buFont typeface="Arial" pitchFamily="34" charset="0"/>
              <a:buChar char="•"/>
            </a:pPr>
            <a:r>
              <a:rPr lang="en-IN" sz="2400" dirty="0" smtClean="0"/>
              <a:t>The approach </a:t>
            </a:r>
            <a:r>
              <a:rPr lang="en-IN" sz="2400" dirty="0"/>
              <a:t>provides more flexibility in handling multiple threads created using available methods in Thread class</a:t>
            </a:r>
            <a:r>
              <a:rPr lang="en-IN" sz="2400" dirty="0" smtClean="0"/>
              <a:t>.</a:t>
            </a:r>
          </a:p>
          <a:p>
            <a:pPr marL="342900" indent="-342900">
              <a:spcBef>
                <a:spcPct val="20000"/>
              </a:spcBef>
              <a:spcAft>
                <a:spcPts val="600"/>
              </a:spcAft>
              <a:buClr>
                <a:schemeClr val="tx2"/>
              </a:buClr>
              <a:buFont typeface="Arial" pitchFamily="34" charset="0"/>
              <a:buChar char="•"/>
            </a:pPr>
            <a:r>
              <a:rPr lang="en-IN" sz="2400" b="1" dirty="0"/>
              <a:t>Step 1</a:t>
            </a:r>
          </a:p>
          <a:p>
            <a:pPr marL="800100" lvl="1" indent="-342900" algn="just">
              <a:spcBef>
                <a:spcPct val="20000"/>
              </a:spcBef>
              <a:spcAft>
                <a:spcPts val="600"/>
              </a:spcAft>
              <a:buClr>
                <a:schemeClr val="tx2"/>
              </a:buClr>
              <a:buFont typeface="Arial" pitchFamily="34" charset="0"/>
              <a:buChar char="•"/>
            </a:pPr>
            <a:r>
              <a:rPr lang="en-IN" sz="2400" dirty="0"/>
              <a:t>Override </a:t>
            </a:r>
            <a:r>
              <a:rPr lang="en-IN" sz="2400" dirty="0">
                <a:solidFill>
                  <a:srgbClr val="FFFF66"/>
                </a:solidFill>
              </a:rPr>
              <a:t>public void run( </a:t>
            </a:r>
            <a:r>
              <a:rPr lang="en-IN" sz="2400" dirty="0" smtClean="0">
                <a:solidFill>
                  <a:srgbClr val="FFFF66"/>
                </a:solidFill>
              </a:rPr>
              <a:t>) </a:t>
            </a:r>
            <a:r>
              <a:rPr lang="en-IN" sz="2400" dirty="0" smtClean="0"/>
              <a:t>method </a:t>
            </a:r>
            <a:r>
              <a:rPr lang="en-IN" sz="2400" dirty="0"/>
              <a:t>available in Thread class which provides an entry point for the </a:t>
            </a:r>
            <a:r>
              <a:rPr lang="en-IN" sz="2400" dirty="0" smtClean="0"/>
              <a:t>thread and put the complete computation logic in this method</a:t>
            </a:r>
          </a:p>
          <a:p>
            <a:pPr marL="342900" indent="-342900" algn="just">
              <a:spcBef>
                <a:spcPct val="20000"/>
              </a:spcBef>
              <a:spcAft>
                <a:spcPts val="600"/>
              </a:spcAft>
              <a:buClr>
                <a:schemeClr val="tx2"/>
              </a:buClr>
              <a:buFont typeface="Arial" pitchFamily="34" charset="0"/>
              <a:buChar char="•"/>
            </a:pPr>
            <a:r>
              <a:rPr lang="en-IN" sz="2400" b="1" dirty="0"/>
              <a:t>Step 2</a:t>
            </a:r>
          </a:p>
          <a:p>
            <a:pPr marL="800100" lvl="1" indent="-342900" algn="just">
              <a:spcBef>
                <a:spcPct val="20000"/>
              </a:spcBef>
              <a:spcAft>
                <a:spcPts val="600"/>
              </a:spcAft>
              <a:buClr>
                <a:schemeClr val="tx2"/>
              </a:buClr>
              <a:buFont typeface="Arial" pitchFamily="34" charset="0"/>
              <a:buChar char="•"/>
            </a:pPr>
            <a:r>
              <a:rPr lang="en-IN" sz="2400" dirty="0"/>
              <a:t>Once Thread object is </a:t>
            </a:r>
            <a:r>
              <a:rPr lang="en-IN" sz="2400" dirty="0" smtClean="0"/>
              <a:t>created, start </a:t>
            </a:r>
            <a:r>
              <a:rPr lang="en-IN" sz="2400" dirty="0"/>
              <a:t>it by calling </a:t>
            </a:r>
            <a:r>
              <a:rPr lang="en-IN" sz="2400" b="1" dirty="0" smtClean="0">
                <a:solidFill>
                  <a:srgbClr val="FF99FF"/>
                </a:solidFill>
              </a:rPr>
              <a:t>void start</a:t>
            </a:r>
            <a:r>
              <a:rPr lang="en-IN" sz="2400" b="1" dirty="0">
                <a:solidFill>
                  <a:srgbClr val="FF99FF"/>
                </a:solidFill>
              </a:rPr>
              <a:t>() </a:t>
            </a:r>
            <a:r>
              <a:rPr lang="en-IN" sz="2400" dirty="0"/>
              <a:t>method, which executes a call to run( ) method</a:t>
            </a:r>
            <a:r>
              <a:rPr lang="en-IN" sz="2400" dirty="0" smtClean="0"/>
              <a:t>.</a:t>
            </a:r>
            <a:endParaRPr lang="en-IN" sz="2400" spc="30" dirty="0" smtClean="0"/>
          </a:p>
          <a:p>
            <a:pPr marL="342900" indent="-342900">
              <a:spcBef>
                <a:spcPct val="20000"/>
              </a:spcBef>
              <a:spcAft>
                <a:spcPts val="600"/>
              </a:spcAft>
              <a:buClr>
                <a:schemeClr val="tx2"/>
              </a:buClr>
              <a:buFont typeface="Arial" pitchFamily="34" charset="0"/>
              <a:buChar char="•"/>
            </a:pPr>
            <a:endParaRPr lang="en-IN" sz="2400" spc="30" dirty="0"/>
          </a:p>
        </p:txBody>
      </p:sp>
    </p:spTree>
    <p:extLst>
      <p:ext uri="{BB962C8B-B14F-4D97-AF65-F5344CB8AC3E}">
        <p14:creationId xmlns:p14="http://schemas.microsoft.com/office/powerpoint/2010/main" val="56569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4942"/>
            <a:ext cx="8928992" cy="369722"/>
          </a:xfrm>
        </p:spPr>
        <p:txBody>
          <a:bodyPr/>
          <a:lstStyle/>
          <a:p>
            <a:r>
              <a:rPr lang="en-IN" sz="2000" dirty="0"/>
              <a:t>Example to </a:t>
            </a:r>
            <a:r>
              <a:rPr lang="en-IN" sz="2000" dirty="0" smtClean="0"/>
              <a:t>create </a:t>
            </a:r>
            <a:r>
              <a:rPr lang="en-IN" sz="2000" dirty="0"/>
              <a:t>a new thread and </a:t>
            </a:r>
            <a:r>
              <a:rPr lang="en-IN" sz="2000" dirty="0" smtClean="0"/>
              <a:t>run </a:t>
            </a:r>
            <a:r>
              <a:rPr lang="en-IN" sz="2000" dirty="0"/>
              <a:t>it</a:t>
            </a:r>
          </a:p>
        </p:txBody>
      </p:sp>
      <p:sp>
        <p:nvSpPr>
          <p:cNvPr id="5" name="Rectangle 4"/>
          <p:cNvSpPr/>
          <p:nvPr/>
        </p:nvSpPr>
        <p:spPr>
          <a:xfrm>
            <a:off x="107504" y="476672"/>
            <a:ext cx="9001000" cy="6264696"/>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2000" dirty="0">
                <a:solidFill>
                  <a:srgbClr val="FFFF66"/>
                </a:solidFill>
              </a:rPr>
              <a:t>class </a:t>
            </a:r>
            <a:r>
              <a:rPr lang="en-IN" sz="2000" dirty="0" err="1">
                <a:solidFill>
                  <a:srgbClr val="FFFF66"/>
                </a:solidFill>
              </a:rPr>
              <a:t>ThreadDemo</a:t>
            </a:r>
            <a:r>
              <a:rPr lang="en-IN" sz="2000" dirty="0">
                <a:solidFill>
                  <a:srgbClr val="FFFF66"/>
                </a:solidFill>
              </a:rPr>
              <a:t> extends Thread {</a:t>
            </a:r>
          </a:p>
          <a:p>
            <a:r>
              <a:rPr lang="en-IN" sz="2000" dirty="0">
                <a:solidFill>
                  <a:srgbClr val="FFFF66"/>
                </a:solidFill>
              </a:rPr>
              <a:t>   private Thread t;</a:t>
            </a:r>
          </a:p>
          <a:p>
            <a:r>
              <a:rPr lang="en-IN" sz="2000" dirty="0">
                <a:solidFill>
                  <a:srgbClr val="FFFF66"/>
                </a:solidFill>
              </a:rPr>
              <a:t>   private String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(String name) {</a:t>
            </a:r>
          </a:p>
          <a:p>
            <a:r>
              <a:rPr lang="en-IN" sz="2000" dirty="0">
                <a:solidFill>
                  <a:srgbClr val="FFFF66"/>
                </a:solidFill>
              </a:rPr>
              <a:t>      </a:t>
            </a:r>
            <a:r>
              <a:rPr lang="en-IN" sz="2000" dirty="0" err="1">
                <a:solidFill>
                  <a:srgbClr val="FFFF66"/>
                </a:solidFill>
              </a:rPr>
              <a:t>threadName</a:t>
            </a:r>
            <a:r>
              <a:rPr lang="en-IN" sz="2000" dirty="0">
                <a:solidFill>
                  <a:srgbClr val="FFFF66"/>
                </a:solidFill>
              </a:rPr>
              <a:t> = name;</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("Creating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run()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("Running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try {</a:t>
            </a:r>
          </a:p>
          <a:p>
            <a:endParaRPr lang="en-IN" sz="2000" dirty="0">
              <a:solidFill>
                <a:srgbClr val="FFFF66"/>
              </a:solidFill>
            </a:endParaRPr>
          </a:p>
          <a:p>
            <a:r>
              <a:rPr lang="en-IN" sz="2000" dirty="0">
                <a:solidFill>
                  <a:srgbClr val="FFFF66"/>
                </a:solidFill>
              </a:rPr>
              <a:t>         for(</a:t>
            </a:r>
            <a:r>
              <a:rPr lang="en-IN" sz="2000" dirty="0" err="1">
                <a:solidFill>
                  <a:srgbClr val="FFFF66"/>
                </a:solidFill>
              </a:rPr>
              <a:t>int</a:t>
            </a:r>
            <a:r>
              <a:rPr lang="en-IN" sz="2000" dirty="0">
                <a:solidFill>
                  <a:srgbClr val="FFFF66"/>
                </a:solidFill>
              </a:rPr>
              <a:t> </a:t>
            </a:r>
            <a:r>
              <a:rPr lang="en-IN" sz="2000" dirty="0" err="1">
                <a:solidFill>
                  <a:srgbClr val="FFFF66"/>
                </a:solidFill>
              </a:rPr>
              <a:t>i</a:t>
            </a:r>
            <a:r>
              <a:rPr lang="en-IN" sz="2000" dirty="0">
                <a:solidFill>
                  <a:srgbClr val="FFFF66"/>
                </a:solidFill>
              </a:rPr>
              <a:t> = 4; </a:t>
            </a:r>
            <a:r>
              <a:rPr lang="en-IN" sz="2000" dirty="0" err="1">
                <a:solidFill>
                  <a:srgbClr val="FFFF66"/>
                </a:solidFill>
              </a:rPr>
              <a:t>i</a:t>
            </a:r>
            <a:r>
              <a:rPr lang="en-IN" sz="2000" dirty="0">
                <a:solidFill>
                  <a:srgbClr val="FFFF66"/>
                </a:solidFill>
              </a:rPr>
              <a:t> &gt; 0; </a:t>
            </a:r>
            <a:r>
              <a:rPr lang="en-IN" sz="2000" dirty="0" err="1">
                <a:solidFill>
                  <a:srgbClr val="FFFF66"/>
                </a:solidFill>
              </a:rPr>
              <a:t>i</a:t>
            </a:r>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 + </a:t>
            </a:r>
            <a:r>
              <a:rPr lang="en-IN" sz="2000" dirty="0" err="1">
                <a:solidFill>
                  <a:srgbClr val="FFFF66"/>
                </a:solidFill>
              </a:rPr>
              <a:t>i</a:t>
            </a:r>
            <a:r>
              <a:rPr lang="en-IN" sz="2000" dirty="0">
                <a:solidFill>
                  <a:srgbClr val="FFFF66"/>
                </a:solidFill>
              </a:rPr>
              <a:t>);</a:t>
            </a:r>
          </a:p>
          <a:p>
            <a:r>
              <a:rPr lang="en-IN" sz="2000" dirty="0">
                <a:solidFill>
                  <a:srgbClr val="FFFF66"/>
                </a:solidFill>
              </a:rPr>
              <a:t>           </a:t>
            </a:r>
            <a:r>
              <a:rPr lang="en-IN" sz="2000" dirty="0" smtClean="0">
                <a:solidFill>
                  <a:srgbClr val="FFFF66"/>
                </a:solidFill>
              </a:rPr>
              <a:t>// </a:t>
            </a:r>
            <a:r>
              <a:rPr lang="en-IN" sz="2000" dirty="0">
                <a:solidFill>
                  <a:srgbClr val="FFFF66"/>
                </a:solidFill>
              </a:rPr>
              <a:t>Let the thread sleep for a while.</a:t>
            </a:r>
          </a:p>
          <a:p>
            <a:r>
              <a:rPr lang="en-IN" sz="2000" dirty="0">
                <a:solidFill>
                  <a:srgbClr val="FFFF66"/>
                </a:solidFill>
              </a:rPr>
              <a:t>            </a:t>
            </a:r>
            <a:r>
              <a:rPr lang="en-IN" sz="2000" dirty="0" err="1">
                <a:solidFill>
                  <a:srgbClr val="FFFF66"/>
                </a:solidFill>
              </a:rPr>
              <a:t>Thread.sleep</a:t>
            </a:r>
            <a:r>
              <a:rPr lang="en-IN" sz="2000" dirty="0">
                <a:solidFill>
                  <a:srgbClr val="FFFF66"/>
                </a:solidFill>
              </a:rPr>
              <a:t>(50);</a:t>
            </a:r>
          </a:p>
          <a:p>
            <a:r>
              <a:rPr lang="en-IN" sz="2000" dirty="0">
                <a:solidFill>
                  <a:srgbClr val="FFFF66"/>
                </a:solidFill>
              </a:rPr>
              <a:t>         }</a:t>
            </a:r>
          </a:p>
          <a:p>
            <a:r>
              <a:rPr lang="en-IN" sz="2000" dirty="0">
                <a:solidFill>
                  <a:srgbClr val="FFFF66"/>
                </a:solidFill>
              </a:rPr>
              <a:t>      } catch (</a:t>
            </a:r>
            <a:r>
              <a:rPr lang="en-IN" sz="2000" dirty="0" err="1">
                <a:solidFill>
                  <a:srgbClr val="FFFF66"/>
                </a:solidFill>
              </a:rPr>
              <a:t>InterruptedException</a:t>
            </a:r>
            <a:r>
              <a:rPr lang="en-IN" sz="2000" dirty="0">
                <a:solidFill>
                  <a:srgbClr val="FFFF66"/>
                </a:solidFill>
              </a:rPr>
              <a:t> e)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interrupted.");</a:t>
            </a:r>
          </a:p>
          <a:p>
            <a:r>
              <a:rPr lang="en-IN" sz="2000" dirty="0">
                <a:solidFill>
                  <a:srgbClr val="FFFF66"/>
                </a:solidFill>
              </a:rPr>
              <a:t>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("Thread " +  </a:t>
            </a:r>
            <a:r>
              <a:rPr lang="en-IN" sz="2000" dirty="0" err="1">
                <a:solidFill>
                  <a:srgbClr val="FFFF66"/>
                </a:solidFill>
              </a:rPr>
              <a:t>threadName</a:t>
            </a:r>
            <a:r>
              <a:rPr lang="en-IN" sz="2000" dirty="0">
                <a:solidFill>
                  <a:srgbClr val="FFFF66"/>
                </a:solidFill>
              </a:rPr>
              <a:t> + " exiting.");</a:t>
            </a:r>
          </a:p>
          <a:p>
            <a:r>
              <a:rPr lang="en-IN" sz="2000" dirty="0">
                <a:solidFill>
                  <a:srgbClr val="FFFF66"/>
                </a:solidFill>
              </a:rPr>
              <a:t>   }</a:t>
            </a:r>
          </a:p>
          <a:p>
            <a:r>
              <a:rPr lang="en-IN" sz="2000" dirty="0">
                <a:solidFill>
                  <a:srgbClr val="FFFF66"/>
                </a:solidFill>
              </a:rPr>
              <a:t>   </a:t>
            </a:r>
          </a:p>
          <a:p>
            <a:r>
              <a:rPr lang="en-IN" sz="2000" dirty="0">
                <a:solidFill>
                  <a:srgbClr val="FFFF66"/>
                </a:solidFill>
              </a:rPr>
              <a:t>   public void start () {</a:t>
            </a:r>
          </a:p>
          <a:p>
            <a:r>
              <a:rPr lang="en-IN" sz="2000" dirty="0">
                <a:solidFill>
                  <a:srgbClr val="FFFF66"/>
                </a:solidFill>
              </a:rPr>
              <a:t>      </a:t>
            </a:r>
            <a:r>
              <a:rPr lang="en-IN" sz="2000" dirty="0" err="1">
                <a:solidFill>
                  <a:srgbClr val="FFFF66"/>
                </a:solidFill>
              </a:rPr>
              <a:t>System.out.println</a:t>
            </a:r>
            <a:r>
              <a:rPr lang="en-IN" sz="2000" dirty="0">
                <a:solidFill>
                  <a:srgbClr val="FFFF66"/>
                </a:solidFill>
              </a:rPr>
              <a:t>("Starting " +  </a:t>
            </a:r>
            <a:r>
              <a:rPr lang="en-IN" sz="2000" dirty="0" err="1">
                <a:solidFill>
                  <a:srgbClr val="FFFF66"/>
                </a:solidFill>
              </a:rPr>
              <a:t>threadName</a:t>
            </a:r>
            <a:r>
              <a:rPr lang="en-IN" sz="2000" dirty="0">
                <a:solidFill>
                  <a:srgbClr val="FFFF66"/>
                </a:solidFill>
              </a:rPr>
              <a:t> );</a:t>
            </a:r>
          </a:p>
          <a:p>
            <a:r>
              <a:rPr lang="en-IN" sz="2000" dirty="0">
                <a:solidFill>
                  <a:srgbClr val="FFFF66"/>
                </a:solidFill>
              </a:rPr>
              <a:t>      </a:t>
            </a:r>
          </a:p>
          <a:p>
            <a:r>
              <a:rPr lang="en-IN" sz="2000" dirty="0">
                <a:solidFill>
                  <a:srgbClr val="FFFF66"/>
                </a:solidFill>
              </a:rPr>
              <a:t>      if (t == null) {</a:t>
            </a:r>
          </a:p>
          <a:p>
            <a:r>
              <a:rPr lang="en-IN" sz="2000" dirty="0">
                <a:solidFill>
                  <a:srgbClr val="FFFF66"/>
                </a:solidFill>
              </a:rPr>
              <a:t>         t = new Thread (this, </a:t>
            </a:r>
            <a:r>
              <a:rPr lang="en-IN" sz="2000" dirty="0" err="1">
                <a:solidFill>
                  <a:srgbClr val="FFFF66"/>
                </a:solidFill>
              </a:rPr>
              <a:t>threadName</a:t>
            </a:r>
            <a:r>
              <a:rPr lang="en-IN" sz="2000" dirty="0">
                <a:solidFill>
                  <a:srgbClr val="FFFF66"/>
                </a:solidFill>
              </a:rPr>
              <a:t>);</a:t>
            </a:r>
          </a:p>
          <a:p>
            <a:r>
              <a:rPr lang="en-IN" sz="2000" dirty="0">
                <a:solidFill>
                  <a:srgbClr val="FFFF66"/>
                </a:solidFill>
              </a:rPr>
              <a:t>         </a:t>
            </a:r>
            <a:r>
              <a:rPr lang="en-IN" sz="2000" dirty="0" err="1">
                <a:solidFill>
                  <a:srgbClr val="FFFF66"/>
                </a:solidFill>
              </a:rPr>
              <a:t>t.start</a:t>
            </a:r>
            <a:r>
              <a:rPr lang="en-IN" sz="2000" dirty="0">
                <a:solidFill>
                  <a:srgbClr val="FFFF66"/>
                </a:solidFill>
              </a:rPr>
              <a:t> ();</a:t>
            </a:r>
          </a:p>
          <a:p>
            <a:r>
              <a:rPr lang="en-IN" sz="2000" dirty="0">
                <a:solidFill>
                  <a:srgbClr val="FFFF66"/>
                </a:solidFill>
              </a:rPr>
              <a:t>      }</a:t>
            </a:r>
          </a:p>
          <a:p>
            <a:r>
              <a:rPr lang="en-IN" sz="2000" dirty="0">
                <a:solidFill>
                  <a:srgbClr val="FFFF66"/>
                </a:solidFill>
              </a:rPr>
              <a:t>   }</a:t>
            </a:r>
          </a:p>
          <a:p>
            <a:r>
              <a:rPr lang="en-IN" sz="2000" dirty="0">
                <a:solidFill>
                  <a:srgbClr val="FFFF66"/>
                </a:solidFill>
              </a:rPr>
              <a:t>}</a:t>
            </a:r>
          </a:p>
        </p:txBody>
      </p:sp>
    </p:spTree>
    <p:extLst>
      <p:ext uri="{BB962C8B-B14F-4D97-AF65-F5344CB8AC3E}">
        <p14:creationId xmlns:p14="http://schemas.microsoft.com/office/powerpoint/2010/main" val="404091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0" y="29154"/>
            <a:ext cx="7709082" cy="735550"/>
          </a:xfrm>
        </p:spPr>
        <p:txBody>
          <a:bodyPr/>
          <a:lstStyle/>
          <a:p>
            <a:r>
              <a:rPr lang="en-IN" dirty="0" smtClean="0"/>
              <a:t>Testing the thread and output</a:t>
            </a:r>
            <a:endParaRPr lang="en-IN" dirty="0"/>
          </a:p>
        </p:txBody>
      </p:sp>
      <p:sp>
        <p:nvSpPr>
          <p:cNvPr id="4" name="Rectangle 3"/>
          <p:cNvSpPr/>
          <p:nvPr/>
        </p:nvSpPr>
        <p:spPr>
          <a:xfrm>
            <a:off x="0" y="840714"/>
            <a:ext cx="5471592" cy="5972662"/>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public class TestThread1{</a:t>
            </a:r>
          </a:p>
          <a:p>
            <a:endParaRPr lang="en-IN" sz="2000" dirty="0">
              <a:solidFill>
                <a:srgbClr val="FFFF66"/>
              </a:solidFill>
            </a:endParaRPr>
          </a:p>
          <a:p>
            <a:r>
              <a:rPr lang="en-IN" sz="2000" dirty="0">
                <a:solidFill>
                  <a:srgbClr val="FFFF66"/>
                </a:solidFill>
              </a:rPr>
              <a:t>   public static void main(String </a:t>
            </a:r>
            <a:r>
              <a:rPr lang="en-IN" sz="2000" dirty="0" err="1">
                <a:solidFill>
                  <a:srgbClr val="FFFF66"/>
                </a:solidFill>
              </a:rPr>
              <a:t>args</a:t>
            </a:r>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 T1 = new </a:t>
            </a:r>
            <a:r>
              <a:rPr lang="en-IN" sz="2000" dirty="0" err="1">
                <a:solidFill>
                  <a:srgbClr val="FFFF66"/>
                </a:solidFill>
              </a:rPr>
              <a:t>ThreadDemo</a:t>
            </a:r>
            <a:r>
              <a:rPr lang="en-IN" sz="2000" dirty="0">
                <a:solidFill>
                  <a:srgbClr val="FFFF66"/>
                </a:solidFill>
              </a:rPr>
              <a:t>("Thread-1");</a:t>
            </a:r>
          </a:p>
          <a:p>
            <a:r>
              <a:rPr lang="en-IN" sz="2000" dirty="0">
                <a:solidFill>
                  <a:srgbClr val="FFFF66"/>
                </a:solidFill>
              </a:rPr>
              <a:t>      T1.start();</a:t>
            </a:r>
          </a:p>
          <a:p>
            <a:r>
              <a:rPr lang="en-IN" sz="2000" dirty="0">
                <a:solidFill>
                  <a:srgbClr val="FFFF66"/>
                </a:solidFill>
              </a:rPr>
              <a:t>      </a:t>
            </a:r>
          </a:p>
          <a:p>
            <a:r>
              <a:rPr lang="en-IN" sz="2000" dirty="0">
                <a:solidFill>
                  <a:srgbClr val="FFFF66"/>
                </a:solidFill>
              </a:rPr>
              <a:t>      </a:t>
            </a:r>
            <a:r>
              <a:rPr lang="en-IN" sz="2000" dirty="0" err="1">
                <a:solidFill>
                  <a:srgbClr val="FFFF66"/>
                </a:solidFill>
              </a:rPr>
              <a:t>ThreadDemo</a:t>
            </a:r>
            <a:r>
              <a:rPr lang="en-IN" sz="2000" dirty="0">
                <a:solidFill>
                  <a:srgbClr val="FFFF66"/>
                </a:solidFill>
              </a:rPr>
              <a:t> T2 = new </a:t>
            </a:r>
            <a:r>
              <a:rPr lang="en-IN" sz="2000" dirty="0" err="1">
                <a:solidFill>
                  <a:srgbClr val="FFFF66"/>
                </a:solidFill>
              </a:rPr>
              <a:t>ThreadDemo</a:t>
            </a:r>
            <a:r>
              <a:rPr lang="en-IN" sz="2000" dirty="0">
                <a:solidFill>
                  <a:srgbClr val="FFFF66"/>
                </a:solidFill>
              </a:rPr>
              <a:t>("Thread-2");</a:t>
            </a:r>
          </a:p>
          <a:p>
            <a:r>
              <a:rPr lang="en-IN" sz="2000" dirty="0">
                <a:solidFill>
                  <a:srgbClr val="FFFF66"/>
                </a:solidFill>
              </a:rPr>
              <a:t>      T2.start();</a:t>
            </a:r>
          </a:p>
          <a:p>
            <a:r>
              <a:rPr lang="en-IN" sz="2000" dirty="0">
                <a:solidFill>
                  <a:srgbClr val="FFFF66"/>
                </a:solidFill>
              </a:rPr>
              <a:t>   }   </a:t>
            </a:r>
          </a:p>
          <a:p>
            <a:r>
              <a:rPr lang="en-IN" sz="2000" dirty="0">
                <a:solidFill>
                  <a:srgbClr val="FFFF66"/>
                </a:solidFill>
              </a:rPr>
              <a:t>}</a:t>
            </a:r>
          </a:p>
        </p:txBody>
      </p:sp>
      <p:sp>
        <p:nvSpPr>
          <p:cNvPr id="6" name="Rectangle 5"/>
          <p:cNvSpPr/>
          <p:nvPr/>
        </p:nvSpPr>
        <p:spPr>
          <a:xfrm>
            <a:off x="5471592" y="840714"/>
            <a:ext cx="3672408" cy="5976664"/>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IN" sz="2000" dirty="0">
                <a:solidFill>
                  <a:srgbClr val="FFFF66"/>
                </a:solidFill>
              </a:rPr>
              <a:t>D:\PPL\Java&gt;javac </a:t>
            </a:r>
            <a:r>
              <a:rPr lang="en-IN" sz="2000" dirty="0" smtClean="0">
                <a:solidFill>
                  <a:srgbClr val="FFFF66"/>
                </a:solidFill>
              </a:rPr>
              <a:t>TestThread1.java</a:t>
            </a:r>
          </a:p>
          <a:p>
            <a:endParaRPr lang="en-IN" sz="2000" dirty="0">
              <a:solidFill>
                <a:srgbClr val="FFFF66"/>
              </a:solidFill>
            </a:endParaRPr>
          </a:p>
          <a:p>
            <a:r>
              <a:rPr lang="en-IN" sz="2000" dirty="0" smtClean="0">
                <a:solidFill>
                  <a:srgbClr val="FFFF66"/>
                </a:solidFill>
              </a:rPr>
              <a:t>D</a:t>
            </a:r>
            <a:r>
              <a:rPr lang="en-IN" sz="2000" dirty="0">
                <a:solidFill>
                  <a:srgbClr val="FFFF66"/>
                </a:solidFill>
              </a:rPr>
              <a:t>:\PPL\Java&gt;java TestThread1</a:t>
            </a:r>
          </a:p>
          <a:p>
            <a:r>
              <a:rPr lang="en-IN" sz="2000" dirty="0">
                <a:solidFill>
                  <a:srgbClr val="FFFF66"/>
                </a:solidFill>
              </a:rPr>
              <a:t>Creating Thread-1</a:t>
            </a:r>
          </a:p>
          <a:p>
            <a:r>
              <a:rPr lang="en-IN" sz="2000" dirty="0">
                <a:solidFill>
                  <a:srgbClr val="FFFF66"/>
                </a:solidFill>
              </a:rPr>
              <a:t>Starting Thread-1</a:t>
            </a:r>
          </a:p>
          <a:p>
            <a:r>
              <a:rPr lang="en-IN" sz="2000" dirty="0">
                <a:solidFill>
                  <a:srgbClr val="FFFF66"/>
                </a:solidFill>
              </a:rPr>
              <a:t>Creating Thread-2</a:t>
            </a:r>
          </a:p>
          <a:p>
            <a:r>
              <a:rPr lang="en-IN" sz="2000" dirty="0">
                <a:solidFill>
                  <a:srgbClr val="FFFF66"/>
                </a:solidFill>
              </a:rPr>
              <a:t>Starting Thread-2</a:t>
            </a:r>
          </a:p>
          <a:p>
            <a:r>
              <a:rPr lang="en-IN" sz="2000" dirty="0">
                <a:solidFill>
                  <a:srgbClr val="FFFF66"/>
                </a:solidFill>
              </a:rPr>
              <a:t>Running Thread-1</a:t>
            </a:r>
          </a:p>
          <a:p>
            <a:r>
              <a:rPr lang="en-IN" sz="2000" dirty="0">
                <a:solidFill>
                  <a:srgbClr val="FFFF66"/>
                </a:solidFill>
              </a:rPr>
              <a:t>Running Thread-2</a:t>
            </a:r>
          </a:p>
          <a:p>
            <a:r>
              <a:rPr lang="en-IN" sz="2000" dirty="0">
                <a:solidFill>
                  <a:srgbClr val="FFFF66"/>
                </a:solidFill>
              </a:rPr>
              <a:t>Thread: Thread-1, 4</a:t>
            </a:r>
          </a:p>
          <a:p>
            <a:r>
              <a:rPr lang="en-IN" sz="2000" dirty="0">
                <a:solidFill>
                  <a:srgbClr val="FFFF66"/>
                </a:solidFill>
              </a:rPr>
              <a:t>Thread: Thread-2, 4</a:t>
            </a:r>
          </a:p>
          <a:p>
            <a:r>
              <a:rPr lang="en-IN" sz="2000" dirty="0">
                <a:solidFill>
                  <a:srgbClr val="FFFF66"/>
                </a:solidFill>
              </a:rPr>
              <a:t>Thread: Thread-1, 3</a:t>
            </a:r>
          </a:p>
          <a:p>
            <a:r>
              <a:rPr lang="en-IN" sz="2000" dirty="0">
                <a:solidFill>
                  <a:srgbClr val="FFFF66"/>
                </a:solidFill>
              </a:rPr>
              <a:t>Thread: Thread-2, 3</a:t>
            </a:r>
          </a:p>
          <a:p>
            <a:r>
              <a:rPr lang="en-IN" sz="2000" dirty="0">
                <a:solidFill>
                  <a:srgbClr val="FFFF66"/>
                </a:solidFill>
              </a:rPr>
              <a:t>Thread: Thread-1, 2</a:t>
            </a:r>
          </a:p>
          <a:p>
            <a:r>
              <a:rPr lang="en-IN" sz="2000" dirty="0">
                <a:solidFill>
                  <a:srgbClr val="FFFF66"/>
                </a:solidFill>
              </a:rPr>
              <a:t>Thread: Thread-2, 2</a:t>
            </a:r>
          </a:p>
          <a:p>
            <a:r>
              <a:rPr lang="en-IN" sz="2000" dirty="0">
                <a:solidFill>
                  <a:srgbClr val="FFFF66"/>
                </a:solidFill>
              </a:rPr>
              <a:t>Thread: Thread-1, 1</a:t>
            </a:r>
          </a:p>
          <a:p>
            <a:r>
              <a:rPr lang="en-IN" sz="2000" dirty="0">
                <a:solidFill>
                  <a:srgbClr val="FFFF66"/>
                </a:solidFill>
              </a:rPr>
              <a:t>Thread: Thread-2, 1</a:t>
            </a:r>
          </a:p>
          <a:p>
            <a:r>
              <a:rPr lang="en-IN" sz="2000" dirty="0">
                <a:solidFill>
                  <a:srgbClr val="FFFF66"/>
                </a:solidFill>
              </a:rPr>
              <a:t>Thread Thread-2 exiting.</a:t>
            </a:r>
          </a:p>
          <a:p>
            <a:r>
              <a:rPr lang="en-IN" sz="2000" dirty="0">
                <a:solidFill>
                  <a:srgbClr val="FFFF66"/>
                </a:solidFill>
              </a:rPr>
              <a:t>Thread Thread-1 exiting.</a:t>
            </a:r>
          </a:p>
        </p:txBody>
      </p:sp>
    </p:spTree>
    <p:extLst>
      <p:ext uri="{BB962C8B-B14F-4D97-AF65-F5344CB8AC3E}">
        <p14:creationId xmlns:p14="http://schemas.microsoft.com/office/powerpoint/2010/main" val="35995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5" y="23367"/>
            <a:ext cx="7710307" cy="741337"/>
          </a:xfrm>
        </p:spPr>
        <p:txBody>
          <a:bodyPr/>
          <a:lstStyle/>
          <a:p>
            <a:r>
              <a:rPr lang="en-IN" dirty="0" smtClean="0"/>
              <a:t>Operations on threads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32229327"/>
              </p:ext>
            </p:extLst>
          </p:nvPr>
        </p:nvGraphicFramePr>
        <p:xfrm>
          <a:off x="395536" y="1772816"/>
          <a:ext cx="8280920" cy="3291840"/>
        </p:xfrm>
        <a:graphic>
          <a:graphicData uri="http://schemas.openxmlformats.org/drawingml/2006/table">
            <a:tbl>
              <a:tblPr>
                <a:tableStyleId>{284E427A-3D55-4303-BF80-6455036E1DE7}</a:tableStyleId>
              </a:tblPr>
              <a:tblGrid>
                <a:gridCol w="756793"/>
                <a:gridCol w="2010093"/>
                <a:gridCol w="5514034"/>
              </a:tblGrid>
              <a:tr h="0">
                <a:tc>
                  <a:txBody>
                    <a:bodyPr/>
                    <a:lstStyle/>
                    <a:p>
                      <a:r>
                        <a:rPr lang="en-IN" dirty="0" err="1"/>
                        <a:t>Sr.No</a:t>
                      </a:r>
                      <a:r>
                        <a:rPr lang="en-IN" dirty="0"/>
                        <a:t>.</a:t>
                      </a:r>
                    </a:p>
                  </a:txBody>
                  <a:tcPr anchor="ctr"/>
                </a:tc>
                <a:tc>
                  <a:txBody>
                    <a:bodyPr/>
                    <a:lstStyle/>
                    <a:p>
                      <a:pPr algn="ctr"/>
                      <a:r>
                        <a:rPr lang="en-IN" dirty="0" smtClean="0">
                          <a:effectLst/>
                        </a:rPr>
                        <a:t>Method</a:t>
                      </a:r>
                      <a:endParaRPr lang="en-IN" dirty="0">
                        <a:effectLst/>
                      </a:endParaRPr>
                    </a:p>
                  </a:txBody>
                  <a:tcPr anchor="ctr"/>
                </a:tc>
                <a:tc>
                  <a:txBody>
                    <a:bodyPr/>
                    <a:lstStyle/>
                    <a:p>
                      <a:pPr algn="ctr"/>
                      <a:r>
                        <a:rPr lang="en-IN" dirty="0" smtClean="0">
                          <a:effectLst/>
                        </a:rPr>
                        <a:t>Description</a:t>
                      </a:r>
                      <a:endParaRPr lang="en-IN" dirty="0">
                        <a:effectLst/>
                      </a:endParaRPr>
                    </a:p>
                  </a:txBody>
                  <a:tcPr anchor="ctr"/>
                </a:tc>
              </a:tr>
              <a:tr h="0">
                <a:tc>
                  <a:txBody>
                    <a:bodyPr/>
                    <a:lstStyle/>
                    <a:p>
                      <a:r>
                        <a:rPr lang="en-IN"/>
                        <a:t>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suspend()</a:t>
                      </a:r>
                    </a:p>
                    <a:p>
                      <a:endParaRPr lang="en-IN" dirty="0"/>
                    </a:p>
                  </a:txBody>
                  <a:tcPr anchor="ctr"/>
                </a:tc>
                <a:tc>
                  <a:txBody>
                    <a:bodyPr/>
                    <a:lstStyle/>
                    <a:p>
                      <a:r>
                        <a:rPr lang="en-IN" dirty="0" smtClean="0"/>
                        <a:t>This </a:t>
                      </a:r>
                      <a:r>
                        <a:rPr lang="en-IN" dirty="0"/>
                        <a:t>method puts a thread in the suspended state and can be resumed using resume() method.</a:t>
                      </a:r>
                    </a:p>
                  </a:txBody>
                  <a:tcPr anchor="ctr"/>
                </a:tc>
              </a:tr>
              <a:tr h="0">
                <a:tc>
                  <a:txBody>
                    <a:bodyPr/>
                    <a:lstStyle/>
                    <a:p>
                      <a:r>
                        <a:rPr lang="en-IN"/>
                        <a:t>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stop()</a:t>
                      </a:r>
                    </a:p>
                  </a:txBody>
                  <a:tcPr anchor="ctr"/>
                </a:tc>
                <a:tc>
                  <a:txBody>
                    <a:bodyPr/>
                    <a:lstStyle/>
                    <a:p>
                      <a:r>
                        <a:rPr lang="en-IN" dirty="0" smtClean="0"/>
                        <a:t>This </a:t>
                      </a:r>
                      <a:r>
                        <a:rPr lang="en-IN" dirty="0"/>
                        <a:t>method stops a thread completely.</a:t>
                      </a:r>
                    </a:p>
                  </a:txBody>
                  <a:tcPr anchor="ctr"/>
                </a:tc>
              </a:tr>
              <a:tr h="0">
                <a:tc>
                  <a:txBody>
                    <a:bodyPr/>
                    <a:lstStyle/>
                    <a:p>
                      <a:r>
                        <a:rPr lang="en-IN"/>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resume()</a:t>
                      </a:r>
                    </a:p>
                  </a:txBody>
                  <a:tcPr anchor="ctr"/>
                </a:tc>
                <a:tc>
                  <a:txBody>
                    <a:bodyPr/>
                    <a:lstStyle/>
                    <a:p>
                      <a:r>
                        <a:rPr lang="en-IN" dirty="0" smtClean="0"/>
                        <a:t>This </a:t>
                      </a:r>
                      <a:r>
                        <a:rPr lang="en-IN" dirty="0"/>
                        <a:t>method resumes a thread, which was suspended using suspend() method.</a:t>
                      </a:r>
                    </a:p>
                  </a:txBody>
                  <a:tcPr anchor="ctr"/>
                </a:tc>
              </a:tr>
              <a:tr h="0">
                <a:tc>
                  <a:txBody>
                    <a:bodyPr/>
                    <a:lstStyle/>
                    <a:p>
                      <a:r>
                        <a:rPr lang="en-IN"/>
                        <a:t>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wait()</a:t>
                      </a:r>
                    </a:p>
                  </a:txBody>
                  <a:tcPr anchor="ctr"/>
                </a:tc>
                <a:tc>
                  <a:txBody>
                    <a:bodyPr/>
                    <a:lstStyle/>
                    <a:p>
                      <a:r>
                        <a:rPr lang="en-IN" dirty="0" smtClean="0"/>
                        <a:t>Causes </a:t>
                      </a:r>
                      <a:r>
                        <a:rPr lang="en-IN" dirty="0"/>
                        <a:t>the current thread to wait until another thread invokes the notify().</a:t>
                      </a:r>
                    </a:p>
                  </a:txBody>
                  <a:tcPr anchor="ctr"/>
                </a:tc>
              </a:tr>
              <a:tr h="0">
                <a:tc>
                  <a:txBody>
                    <a:bodyPr/>
                    <a:lstStyle/>
                    <a:p>
                      <a:r>
                        <a:rPr lang="en-IN"/>
                        <a:t>5</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public void notify()</a:t>
                      </a:r>
                    </a:p>
                    <a:p>
                      <a:endParaRPr lang="en-IN" dirty="0"/>
                    </a:p>
                  </a:txBody>
                  <a:tcPr anchor="ctr"/>
                </a:tc>
                <a:tc>
                  <a:txBody>
                    <a:bodyPr/>
                    <a:lstStyle/>
                    <a:p>
                      <a:r>
                        <a:rPr lang="en-IN" dirty="0" smtClean="0"/>
                        <a:t>Wakes </a:t>
                      </a:r>
                      <a:r>
                        <a:rPr lang="en-IN" dirty="0"/>
                        <a:t>up a single thread that is waiting on this object's monitor.</a:t>
                      </a:r>
                    </a:p>
                  </a:txBody>
                  <a:tcPr anchor="ctr"/>
                </a:tc>
              </a:tr>
            </a:tbl>
          </a:graphicData>
        </a:graphic>
      </p:graphicFrame>
    </p:spTree>
    <p:extLst>
      <p:ext uri="{BB962C8B-B14F-4D97-AF65-F5344CB8AC3E}">
        <p14:creationId xmlns:p14="http://schemas.microsoft.com/office/powerpoint/2010/main" val="6996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class </a:t>
            </a:r>
            <a:r>
              <a:rPr lang="en-IN" sz="1500" b="1" dirty="0" err="1">
                <a:solidFill>
                  <a:srgbClr val="FFFF66"/>
                </a:solidFill>
              </a:rPr>
              <a:t>ThreadOps</a:t>
            </a:r>
            <a:r>
              <a:rPr lang="en-IN" sz="1500" b="1" dirty="0">
                <a:solidFill>
                  <a:srgbClr val="FFFF66"/>
                </a:solidFill>
              </a:rPr>
              <a:t> implements Runnable {</a:t>
            </a:r>
          </a:p>
          <a:p>
            <a:r>
              <a:rPr lang="en-IN" sz="1500" b="1" dirty="0">
                <a:solidFill>
                  <a:srgbClr val="FFFF66"/>
                </a:solidFill>
              </a:rPr>
              <a:t>   public Thread t;</a:t>
            </a:r>
          </a:p>
          <a:p>
            <a:r>
              <a:rPr lang="en-IN" sz="1500" b="1" dirty="0">
                <a:solidFill>
                  <a:srgbClr val="FFFF66"/>
                </a:solidFill>
              </a:rPr>
              <a:t>   private String </a:t>
            </a:r>
            <a:r>
              <a:rPr lang="en-IN" sz="1500" b="1" dirty="0" err="1">
                <a:solidFill>
                  <a:srgbClr val="FFFF66"/>
                </a:solidFill>
              </a:rPr>
              <a:t>threadName</a:t>
            </a:r>
            <a:r>
              <a:rPr lang="en-IN" sz="1500" b="1" dirty="0">
                <a:solidFill>
                  <a:srgbClr val="FFFF66"/>
                </a:solidFill>
              </a:rPr>
              <a:t>;</a:t>
            </a:r>
          </a:p>
          <a:p>
            <a:r>
              <a:rPr lang="en-IN" sz="1500" b="1" dirty="0">
                <a:solidFill>
                  <a:srgbClr val="FFFF66"/>
                </a:solidFill>
              </a:rPr>
              <a:t>   </a:t>
            </a:r>
            <a:r>
              <a:rPr lang="en-IN" sz="1500" b="1" dirty="0" err="1">
                <a:solidFill>
                  <a:srgbClr val="FFFF66"/>
                </a:solidFill>
              </a:rPr>
              <a:t>boolean</a:t>
            </a:r>
            <a:r>
              <a:rPr lang="en-IN" sz="1500" b="1" dirty="0">
                <a:solidFill>
                  <a:srgbClr val="FFFF66"/>
                </a:solidFill>
              </a:rPr>
              <a:t> suspended = false;</a:t>
            </a:r>
          </a:p>
          <a:p>
            <a:endParaRPr lang="en-IN" sz="1500" b="1" dirty="0">
              <a:solidFill>
                <a:srgbClr val="FFFF66"/>
              </a:solidFill>
            </a:endParaRP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(String name) {</a:t>
            </a:r>
          </a:p>
          <a:p>
            <a:r>
              <a:rPr lang="en-IN" sz="1500" b="1" dirty="0">
                <a:solidFill>
                  <a:srgbClr val="FFFF66"/>
                </a:solidFill>
              </a:rPr>
              <a:t>      </a:t>
            </a:r>
            <a:r>
              <a:rPr lang="en-IN" sz="1500" b="1" dirty="0" err="1">
                <a:solidFill>
                  <a:srgbClr val="FFFF66"/>
                </a:solidFill>
              </a:rPr>
              <a:t>threadName</a:t>
            </a:r>
            <a:r>
              <a:rPr lang="en-IN" sz="1500" b="1" dirty="0">
                <a:solidFill>
                  <a:srgbClr val="FFFF66"/>
                </a:solidFill>
              </a:rPr>
              <a:t> = name;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("Creating " +  </a:t>
            </a:r>
            <a:r>
              <a:rPr lang="en-IN" sz="1500" b="1" dirty="0" err="1">
                <a:solidFill>
                  <a:srgbClr val="FFFF66"/>
                </a:solidFill>
              </a:rPr>
              <a:t>threadName</a:t>
            </a:r>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public void run()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("Running " +  </a:t>
            </a:r>
            <a:r>
              <a:rPr lang="en-IN" sz="1500" b="1" dirty="0" err="1">
                <a:solidFill>
                  <a:srgbClr val="FFFF66"/>
                </a:solidFill>
              </a:rPr>
              <a:t>threadName</a:t>
            </a:r>
            <a:r>
              <a:rPr lang="en-IN" sz="1500" b="1" dirty="0">
                <a:solidFill>
                  <a:srgbClr val="FFFF66"/>
                </a:solidFill>
              </a:rPr>
              <a:t> );</a:t>
            </a:r>
          </a:p>
          <a:p>
            <a:endParaRPr lang="en-IN" sz="1500" b="1" dirty="0">
              <a:solidFill>
                <a:srgbClr val="FFFF66"/>
              </a:solidFill>
            </a:endParaRPr>
          </a:p>
          <a:p>
            <a:r>
              <a:rPr lang="en-IN" sz="1500" b="1" dirty="0">
                <a:solidFill>
                  <a:srgbClr val="FFFF66"/>
                </a:solidFill>
              </a:rPr>
              <a:t>      try {</a:t>
            </a:r>
          </a:p>
          <a:p>
            <a:r>
              <a:rPr lang="en-IN" sz="1500" b="1" dirty="0">
                <a:solidFill>
                  <a:srgbClr val="FFFF66"/>
                </a:solidFill>
              </a:rPr>
              <a:t>         </a:t>
            </a:r>
          </a:p>
          <a:p>
            <a:r>
              <a:rPr lang="en-IN" sz="1500" b="1" dirty="0">
                <a:solidFill>
                  <a:srgbClr val="FFFF66"/>
                </a:solidFill>
              </a:rPr>
              <a:t>         for(</a:t>
            </a:r>
            <a:r>
              <a:rPr lang="en-IN" sz="1500" b="1" dirty="0" err="1">
                <a:solidFill>
                  <a:srgbClr val="FFFF66"/>
                </a:solidFill>
              </a:rPr>
              <a:t>int</a:t>
            </a:r>
            <a:r>
              <a:rPr lang="en-IN" sz="1500" b="1" dirty="0">
                <a:solidFill>
                  <a:srgbClr val="FFFF66"/>
                </a:solidFill>
              </a:rPr>
              <a:t> </a:t>
            </a:r>
            <a:r>
              <a:rPr lang="en-IN" sz="1500" b="1" dirty="0" err="1">
                <a:solidFill>
                  <a:srgbClr val="FFFF66"/>
                </a:solidFill>
              </a:rPr>
              <a:t>i</a:t>
            </a:r>
            <a:r>
              <a:rPr lang="en-IN" sz="1500" b="1" dirty="0">
                <a:solidFill>
                  <a:srgbClr val="FFFF66"/>
                </a:solidFill>
              </a:rPr>
              <a:t> = 10; </a:t>
            </a:r>
            <a:r>
              <a:rPr lang="en-IN" sz="1500" b="1" dirty="0" err="1">
                <a:solidFill>
                  <a:srgbClr val="FFFF66"/>
                </a:solidFill>
              </a:rPr>
              <a:t>i</a:t>
            </a:r>
            <a:r>
              <a:rPr lang="en-IN" sz="1500" b="1" dirty="0">
                <a:solidFill>
                  <a:srgbClr val="FFFF66"/>
                </a:solidFill>
              </a:rPr>
              <a:t> &gt; 0; </a:t>
            </a:r>
            <a:r>
              <a:rPr lang="en-IN" sz="1500" b="1" dirty="0" err="1">
                <a:solidFill>
                  <a:srgbClr val="FFFF66"/>
                </a:solidFill>
              </a:rPr>
              <a:t>i</a:t>
            </a:r>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 + </a:t>
            </a:r>
            <a:r>
              <a:rPr lang="en-IN" sz="1500" b="1" dirty="0" err="1">
                <a:solidFill>
                  <a:srgbClr val="FFFF66"/>
                </a:solidFill>
              </a:rPr>
              <a:t>i</a:t>
            </a:r>
            <a:r>
              <a:rPr lang="en-IN" sz="1500" b="1" dirty="0">
                <a:solidFill>
                  <a:srgbClr val="FFFF66"/>
                </a:solidFill>
              </a:rPr>
              <a:t>);</a:t>
            </a:r>
          </a:p>
          <a:p>
            <a:endParaRPr lang="en-IN" sz="1500" b="1" dirty="0">
              <a:solidFill>
                <a:srgbClr val="FFFF66"/>
              </a:solidFill>
            </a:endParaRPr>
          </a:p>
          <a:p>
            <a:r>
              <a:rPr lang="en-IN" sz="1500" b="1" dirty="0">
                <a:solidFill>
                  <a:srgbClr val="FFFF66"/>
                </a:solidFill>
              </a:rPr>
              <a:t>            // Let the thread sleep for a while.</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(300);</a:t>
            </a:r>
          </a:p>
          <a:p>
            <a:endParaRPr lang="en-IN" sz="1500" b="1" dirty="0">
              <a:solidFill>
                <a:srgbClr val="FFFF66"/>
              </a:solidFill>
            </a:endParaRPr>
          </a:p>
          <a:p>
            <a:r>
              <a:rPr lang="en-IN" sz="1500" b="1" dirty="0">
                <a:solidFill>
                  <a:srgbClr val="FFFF66"/>
                </a:solidFill>
              </a:rPr>
              <a:t>            synchronized(this) {</a:t>
            </a:r>
          </a:p>
          <a:p>
            <a:r>
              <a:rPr lang="en-IN" sz="1500" b="1" dirty="0">
                <a:solidFill>
                  <a:srgbClr val="FFFF66"/>
                </a:solidFill>
              </a:rPr>
              <a:t>               </a:t>
            </a:r>
          </a:p>
          <a:p>
            <a:r>
              <a:rPr lang="en-IN" sz="1500" b="1" dirty="0">
                <a:solidFill>
                  <a:srgbClr val="FFFF66"/>
                </a:solidFill>
              </a:rPr>
              <a:t>               while(suspended) {</a:t>
            </a:r>
          </a:p>
          <a:p>
            <a:r>
              <a:rPr lang="en-IN" sz="1500" b="1" dirty="0">
                <a:solidFill>
                  <a:srgbClr val="FFFF66"/>
                </a:solidFill>
              </a:rPr>
              <a:t>                  wait();</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interrupted.");</a:t>
            </a:r>
          </a:p>
          <a:p>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("Thread " +  </a:t>
            </a:r>
            <a:r>
              <a:rPr lang="en-IN" sz="1500" b="1" dirty="0" err="1">
                <a:solidFill>
                  <a:srgbClr val="FFFF66"/>
                </a:solidFill>
              </a:rPr>
              <a:t>threadName</a:t>
            </a:r>
            <a:r>
              <a:rPr lang="en-IN" sz="1500" b="1" dirty="0">
                <a:solidFill>
                  <a:srgbClr val="FFFF66"/>
                </a:solidFill>
              </a:rPr>
              <a:t> + " exiting.");</a:t>
            </a:r>
          </a:p>
          <a:p>
            <a:r>
              <a:rPr lang="en-IN" sz="1500" b="1" dirty="0">
                <a:solidFill>
                  <a:srgbClr val="FFFF66"/>
                </a:solidFill>
              </a:rPr>
              <a:t>   }</a:t>
            </a:r>
          </a:p>
          <a:p>
            <a:endParaRPr lang="en-IN" sz="1500" b="1" dirty="0">
              <a:solidFill>
                <a:srgbClr val="FFFF66"/>
              </a:solidFill>
            </a:endParaRPr>
          </a:p>
          <a:p>
            <a:r>
              <a:rPr lang="en-IN" sz="1500" b="1" dirty="0">
                <a:solidFill>
                  <a:srgbClr val="FFFF66"/>
                </a:solidFill>
              </a:rPr>
              <a:t>   public void start ()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("Starting " +  </a:t>
            </a:r>
            <a:r>
              <a:rPr lang="en-IN" sz="1500" b="1" dirty="0" err="1">
                <a:solidFill>
                  <a:srgbClr val="FFFF66"/>
                </a:solidFill>
              </a:rPr>
              <a:t>threadName</a:t>
            </a:r>
            <a:r>
              <a:rPr lang="en-IN" sz="1500" b="1" dirty="0">
                <a:solidFill>
                  <a:srgbClr val="FFFF66"/>
                </a:solidFill>
              </a:rPr>
              <a:t> );</a:t>
            </a:r>
          </a:p>
          <a:p>
            <a:r>
              <a:rPr lang="en-IN" sz="1500" b="1" dirty="0">
                <a:solidFill>
                  <a:srgbClr val="FFFF66"/>
                </a:solidFill>
              </a:rPr>
              <a:t>      </a:t>
            </a:r>
          </a:p>
          <a:p>
            <a:r>
              <a:rPr lang="en-IN" sz="1500" b="1" dirty="0">
                <a:solidFill>
                  <a:srgbClr val="FFFF66"/>
                </a:solidFill>
              </a:rPr>
              <a:t>      if (t == null) {</a:t>
            </a:r>
          </a:p>
          <a:p>
            <a:r>
              <a:rPr lang="en-IN" sz="1500" b="1" dirty="0">
                <a:solidFill>
                  <a:srgbClr val="FFFF66"/>
                </a:solidFill>
              </a:rPr>
              <a:t>         t = new Thread (this, </a:t>
            </a:r>
            <a:r>
              <a:rPr lang="en-IN" sz="1500" b="1" dirty="0" err="1">
                <a:solidFill>
                  <a:srgbClr val="FFFF66"/>
                </a:solidFill>
              </a:rPr>
              <a:t>threadName</a:t>
            </a:r>
            <a:r>
              <a:rPr lang="en-IN" sz="1500" b="1" dirty="0">
                <a:solidFill>
                  <a:srgbClr val="FFFF66"/>
                </a:solidFill>
              </a:rPr>
              <a:t>);</a:t>
            </a:r>
          </a:p>
          <a:p>
            <a:r>
              <a:rPr lang="en-IN" sz="1500" b="1" dirty="0">
                <a:solidFill>
                  <a:srgbClr val="FFFF66"/>
                </a:solidFill>
              </a:rPr>
              <a:t>         </a:t>
            </a:r>
            <a:r>
              <a:rPr lang="en-IN" sz="1500" b="1" dirty="0" err="1">
                <a:solidFill>
                  <a:srgbClr val="FFFF66"/>
                </a:solidFill>
              </a:rPr>
              <a:t>t.start</a:t>
            </a:r>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void suspend() {</a:t>
            </a:r>
          </a:p>
          <a:p>
            <a:r>
              <a:rPr lang="en-IN" sz="1500" b="1" dirty="0">
                <a:solidFill>
                  <a:srgbClr val="FFFF66"/>
                </a:solidFill>
              </a:rPr>
              <a:t>      suspended = true;</a:t>
            </a:r>
          </a:p>
          <a:p>
            <a:r>
              <a:rPr lang="en-IN" sz="1500" b="1" dirty="0">
                <a:solidFill>
                  <a:srgbClr val="FFFF66"/>
                </a:solidFill>
              </a:rPr>
              <a:t>   }</a:t>
            </a:r>
          </a:p>
          <a:p>
            <a:r>
              <a:rPr lang="en-IN" sz="1500" b="1" dirty="0">
                <a:solidFill>
                  <a:srgbClr val="FFFF66"/>
                </a:solidFill>
              </a:rPr>
              <a:t>   </a:t>
            </a:r>
          </a:p>
          <a:p>
            <a:r>
              <a:rPr lang="en-IN" sz="1500" b="1" dirty="0">
                <a:solidFill>
                  <a:srgbClr val="FFFF66"/>
                </a:solidFill>
              </a:rPr>
              <a:t>   synchronized void resume() {</a:t>
            </a:r>
          </a:p>
          <a:p>
            <a:r>
              <a:rPr lang="en-IN" sz="1500" b="1" dirty="0">
                <a:solidFill>
                  <a:srgbClr val="FFFF66"/>
                </a:solidFill>
              </a:rPr>
              <a:t>      suspended = false;</a:t>
            </a:r>
          </a:p>
          <a:p>
            <a:r>
              <a:rPr lang="en-IN" sz="1500" b="1" dirty="0">
                <a:solidFill>
                  <a:srgbClr val="FFFF66"/>
                </a:solidFill>
              </a:rPr>
              <a:t>      notify();</a:t>
            </a:r>
          </a:p>
          <a:p>
            <a:r>
              <a:rPr lang="en-IN" sz="1500" b="1" dirty="0">
                <a:solidFill>
                  <a:srgbClr val="FFFF66"/>
                </a:solidFill>
              </a:rPr>
              <a:t>   }</a:t>
            </a:r>
          </a:p>
          <a:p>
            <a:r>
              <a:rPr lang="en-IN" sz="1500" b="1" dirty="0">
                <a:solidFill>
                  <a:srgbClr val="FFFF66"/>
                </a:solidFill>
              </a:rPr>
              <a:t>}</a:t>
            </a:r>
          </a:p>
        </p:txBody>
      </p:sp>
    </p:spTree>
    <p:extLst>
      <p:ext uri="{BB962C8B-B14F-4D97-AF65-F5344CB8AC3E}">
        <p14:creationId xmlns:p14="http://schemas.microsoft.com/office/powerpoint/2010/main" val="10723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
                                            <p:txEl>
                                              <p:pRg st="37" end="37"/>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38" end="38"/>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
                                            <p:txEl>
                                              <p:pRg st="39" end="3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40" end="4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
                                            <p:txEl>
                                              <p:pRg st="41" end="41"/>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4">
                                            <p:txEl>
                                              <p:pRg st="42" end="4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
                                            <p:txEl>
                                              <p:pRg st="43" end="43"/>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4">
                                            <p:txEl>
                                              <p:pRg st="44" end="44"/>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4">
                                            <p:txEl>
                                              <p:pRg st="45" end="45"/>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4">
                                            <p:txEl>
                                              <p:pRg st="46" end="46"/>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
                                            <p:txEl>
                                              <p:pRg st="47" end="47"/>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
                                            <p:txEl>
                                              <p:pRg st="48" end="48"/>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4">
                                            <p:txEl>
                                              <p:pRg st="49" end="49"/>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4">
                                            <p:txEl>
                                              <p:pRg st="50" end="50"/>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4">
                                            <p:txEl>
                                              <p:pRg st="51"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4368" cy="764704"/>
          </a:xfrm>
        </p:spPr>
        <p:txBody>
          <a:bodyPr/>
          <a:lstStyle/>
          <a:p>
            <a:r>
              <a:rPr lang="en-IN" dirty="0" smtClean="0"/>
              <a:t>concurrency</a:t>
            </a:r>
            <a:endParaRPr lang="en-IN" dirty="0"/>
          </a:p>
        </p:txBody>
      </p:sp>
      <p:sp>
        <p:nvSpPr>
          <p:cNvPr id="3" name="Content Placeholder 2"/>
          <p:cNvSpPr>
            <a:spLocks noGrp="1"/>
          </p:cNvSpPr>
          <p:nvPr>
            <p:ph sz="quarter" idx="13"/>
          </p:nvPr>
        </p:nvSpPr>
        <p:spPr>
          <a:xfrm>
            <a:off x="107504" y="764704"/>
            <a:ext cx="8928992" cy="5904656"/>
          </a:xfrm>
        </p:spPr>
        <p:txBody>
          <a:bodyPr>
            <a:normAutofit/>
          </a:bodyPr>
          <a:lstStyle/>
          <a:p>
            <a:r>
              <a:rPr lang="en-IN" sz="2400" dirty="0" smtClean="0"/>
              <a:t>Ability </a:t>
            </a:r>
            <a:r>
              <a:rPr lang="en-IN" sz="2400" dirty="0"/>
              <a:t>to run several programs or several parts of a program in parallel</a:t>
            </a:r>
            <a:r>
              <a:rPr lang="en-IN" sz="2400" dirty="0" smtClean="0"/>
              <a:t>.</a:t>
            </a:r>
          </a:p>
          <a:p>
            <a:r>
              <a:rPr lang="en-IN" sz="2400" dirty="0" smtClean="0"/>
              <a:t>A </a:t>
            </a:r>
            <a:r>
              <a:rPr lang="en-IN" sz="2400" dirty="0"/>
              <a:t>time consuming task can be performed asynchronously or in </a:t>
            </a:r>
            <a:r>
              <a:rPr lang="en-IN" sz="2400" dirty="0" smtClean="0"/>
              <a:t>parallel</a:t>
            </a:r>
          </a:p>
          <a:p>
            <a:r>
              <a:rPr lang="en-IN" sz="2400" dirty="0" smtClean="0"/>
              <a:t>Improves </a:t>
            </a:r>
            <a:r>
              <a:rPr lang="en-IN" sz="2400" dirty="0"/>
              <a:t>the throughput and the interactivity of the </a:t>
            </a:r>
            <a:r>
              <a:rPr lang="en-IN" sz="2400" dirty="0" smtClean="0"/>
              <a:t>program</a:t>
            </a:r>
            <a:endParaRPr lang="en-IN" sz="2400" dirty="0"/>
          </a:p>
          <a:p>
            <a:r>
              <a:rPr lang="en-IN" sz="2400" dirty="0"/>
              <a:t>A modern computer has several CPU’s or several cores within one CPU</a:t>
            </a:r>
            <a:r>
              <a:rPr lang="en-IN" sz="2400" dirty="0" smtClean="0"/>
              <a:t>.</a:t>
            </a:r>
          </a:p>
          <a:p>
            <a:r>
              <a:rPr lang="en-IN" sz="2400" dirty="0" smtClean="0"/>
              <a:t>The ability </a:t>
            </a:r>
            <a:r>
              <a:rPr lang="en-IN" sz="2400" dirty="0"/>
              <a:t>to leverage these multi-cores can be the key for a successful high-volume application.</a:t>
            </a:r>
          </a:p>
          <a:p>
            <a:endParaRPr lang="en-IN" sz="2400" dirty="0"/>
          </a:p>
        </p:txBody>
      </p:sp>
    </p:spTree>
    <p:extLst>
      <p:ext uri="{BB962C8B-B14F-4D97-AF65-F5344CB8AC3E}">
        <p14:creationId xmlns:p14="http://schemas.microsoft.com/office/powerpoint/2010/main" val="149061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public class </a:t>
            </a:r>
            <a:r>
              <a:rPr lang="en-IN" sz="1500" b="1" dirty="0" err="1">
                <a:solidFill>
                  <a:srgbClr val="FFFF66"/>
                </a:solidFill>
              </a:rPr>
              <a:t>OpsTst</a:t>
            </a:r>
            <a:r>
              <a:rPr lang="en-IN" sz="1500" b="1" dirty="0">
                <a:solidFill>
                  <a:srgbClr val="FFFF66"/>
                </a:solidFill>
              </a:rPr>
              <a:t> {</a:t>
            </a:r>
          </a:p>
          <a:p>
            <a:endParaRPr lang="en-IN" sz="1500" b="1" dirty="0">
              <a:solidFill>
                <a:srgbClr val="FFFF66"/>
              </a:solidFill>
            </a:endParaRPr>
          </a:p>
          <a:p>
            <a:r>
              <a:rPr lang="en-IN" sz="1500" b="1" dirty="0">
                <a:solidFill>
                  <a:srgbClr val="FFFF66"/>
                </a:solidFill>
              </a:rPr>
              <a:t>   public static void main(String </a:t>
            </a:r>
            <a:r>
              <a:rPr lang="en-IN" sz="1500" b="1" dirty="0" err="1">
                <a:solidFill>
                  <a:srgbClr val="FFFF66"/>
                </a:solidFill>
              </a:rPr>
              <a:t>args</a:t>
            </a:r>
            <a:r>
              <a:rPr lang="en-IN" sz="1500" b="1" dirty="0">
                <a:solidFill>
                  <a:srgbClr val="FFFF66"/>
                </a:solidFill>
              </a:rPr>
              <a:t>[]) {</a:t>
            </a: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 R1 = new </a:t>
            </a:r>
            <a:r>
              <a:rPr lang="en-IN" sz="1500" b="1" dirty="0" err="1">
                <a:solidFill>
                  <a:srgbClr val="FFFF66"/>
                </a:solidFill>
              </a:rPr>
              <a:t>ThreadOps</a:t>
            </a:r>
            <a:r>
              <a:rPr lang="en-IN" sz="1500" b="1" dirty="0">
                <a:solidFill>
                  <a:srgbClr val="FFFF66"/>
                </a:solidFill>
              </a:rPr>
              <a:t>("Thread-1");</a:t>
            </a:r>
          </a:p>
          <a:p>
            <a:r>
              <a:rPr lang="en-IN" sz="1500" b="1" dirty="0">
                <a:solidFill>
                  <a:srgbClr val="FFFF66"/>
                </a:solidFill>
              </a:rPr>
              <a:t>      R1.start();</a:t>
            </a:r>
          </a:p>
          <a:p>
            <a:endParaRPr lang="en-IN" sz="1500" b="1" dirty="0">
              <a:solidFill>
                <a:srgbClr val="FFFF66"/>
              </a:solidFill>
            </a:endParaRPr>
          </a:p>
          <a:p>
            <a:r>
              <a:rPr lang="en-IN" sz="1500" b="1" dirty="0">
                <a:solidFill>
                  <a:srgbClr val="FFFF66"/>
                </a:solidFill>
              </a:rPr>
              <a:t>      </a:t>
            </a:r>
            <a:r>
              <a:rPr lang="en-IN" sz="1500" b="1" dirty="0" err="1">
                <a:solidFill>
                  <a:srgbClr val="FFFF66"/>
                </a:solidFill>
              </a:rPr>
              <a:t>ThreadOps</a:t>
            </a:r>
            <a:r>
              <a:rPr lang="en-IN" sz="1500" b="1" dirty="0">
                <a:solidFill>
                  <a:srgbClr val="FFFF66"/>
                </a:solidFill>
              </a:rPr>
              <a:t> R2 = new </a:t>
            </a:r>
            <a:r>
              <a:rPr lang="en-IN" sz="1500" b="1" dirty="0" err="1">
                <a:solidFill>
                  <a:srgbClr val="FFFF66"/>
                </a:solidFill>
              </a:rPr>
              <a:t>ThreadOps</a:t>
            </a:r>
            <a:r>
              <a:rPr lang="en-IN" sz="1500" b="1" dirty="0">
                <a:solidFill>
                  <a:srgbClr val="FFFF66"/>
                </a:solidFill>
              </a:rPr>
              <a:t>("Thread-2");</a:t>
            </a:r>
          </a:p>
          <a:p>
            <a:r>
              <a:rPr lang="en-IN" sz="1500" b="1" dirty="0">
                <a:solidFill>
                  <a:srgbClr val="FFFF66"/>
                </a:solidFill>
              </a:rPr>
              <a:t>      R2.start();</a:t>
            </a:r>
          </a:p>
          <a:p>
            <a:endParaRPr lang="en-IN" sz="1500" b="1" dirty="0">
              <a:solidFill>
                <a:srgbClr val="FFFF66"/>
              </a:solidFill>
            </a:endParaRPr>
          </a:p>
          <a:p>
            <a:r>
              <a:rPr lang="en-IN" sz="1500" b="1" dirty="0">
                <a:solidFill>
                  <a:srgbClr val="FFFF66"/>
                </a:solidFill>
              </a:rPr>
              <a:t>      try {</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R1.suspend();</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("Suspending First Thread");</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R1.resume();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("Resuming First Thread");</a:t>
            </a:r>
          </a:p>
          <a:p>
            <a:r>
              <a:rPr lang="en-IN" sz="1500" b="1" dirty="0">
                <a:solidFill>
                  <a:srgbClr val="FFFF66"/>
                </a:solidFill>
              </a:rPr>
              <a:t>         </a:t>
            </a:r>
          </a:p>
          <a:p>
            <a:r>
              <a:rPr lang="en-IN" sz="1500" b="1" dirty="0">
                <a:solidFill>
                  <a:srgbClr val="FFFF66"/>
                </a:solidFill>
              </a:rPr>
              <a:t>         R2.suspend();</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("Suspending thread Two");</a:t>
            </a:r>
          </a:p>
          <a:p>
            <a:r>
              <a:rPr lang="en-IN" sz="1500" b="1" dirty="0">
                <a:solidFill>
                  <a:srgbClr val="FFFF66"/>
                </a:solidFill>
              </a:rPr>
              <a:t>         </a:t>
            </a:r>
            <a:r>
              <a:rPr lang="en-IN" sz="1500" b="1" dirty="0" err="1">
                <a:solidFill>
                  <a:srgbClr val="FFFF66"/>
                </a:solidFill>
              </a:rPr>
              <a:t>Thread.sleep</a:t>
            </a:r>
            <a:r>
              <a:rPr lang="en-IN" sz="1500" b="1" dirty="0">
                <a:solidFill>
                  <a:srgbClr val="FFFF66"/>
                </a:solidFill>
              </a:rPr>
              <a:t>(1000);</a:t>
            </a:r>
          </a:p>
          <a:p>
            <a:r>
              <a:rPr lang="en-IN" sz="1500" b="1" dirty="0">
                <a:solidFill>
                  <a:srgbClr val="FFFF66"/>
                </a:solidFill>
              </a:rPr>
              <a:t>         R2.resume();</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("Resuming thread Two");</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Interrupted");</a:t>
            </a:r>
          </a:p>
          <a:p>
            <a:r>
              <a:rPr lang="en-IN" sz="1500" b="1" dirty="0">
                <a:solidFill>
                  <a:srgbClr val="FFFF66"/>
                </a:solidFill>
              </a:rPr>
              <a:t>      } try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("Waiting for threads to finish.");</a:t>
            </a:r>
          </a:p>
          <a:p>
            <a:r>
              <a:rPr lang="en-IN" sz="1500" b="1" dirty="0">
                <a:solidFill>
                  <a:srgbClr val="FFFF66"/>
                </a:solidFill>
              </a:rPr>
              <a:t>         R1.t.join();</a:t>
            </a:r>
          </a:p>
          <a:p>
            <a:r>
              <a:rPr lang="en-IN" sz="1500" b="1" dirty="0">
                <a:solidFill>
                  <a:srgbClr val="FFFF66"/>
                </a:solidFill>
              </a:rPr>
              <a:t>         R2.t.join();</a:t>
            </a:r>
          </a:p>
          <a:p>
            <a:r>
              <a:rPr lang="en-IN" sz="1500" b="1" dirty="0">
                <a:solidFill>
                  <a:srgbClr val="FFFF66"/>
                </a:solidFill>
              </a:rPr>
              <a:t>      } catch (</a:t>
            </a:r>
            <a:r>
              <a:rPr lang="en-IN" sz="1500" b="1" dirty="0" err="1">
                <a:solidFill>
                  <a:srgbClr val="FFFF66"/>
                </a:solidFill>
              </a:rPr>
              <a:t>InterruptedException</a:t>
            </a:r>
            <a:r>
              <a:rPr lang="en-IN" sz="1500" b="1" dirty="0">
                <a:solidFill>
                  <a:srgbClr val="FFFF66"/>
                </a:solidFill>
              </a:rPr>
              <a:t> e)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Interrupted");</a:t>
            </a:r>
          </a:p>
          <a:p>
            <a:r>
              <a:rPr lang="en-IN" sz="1500" b="1" dirty="0">
                <a:solidFill>
                  <a:srgbClr val="FFFF66"/>
                </a:solidFill>
              </a:rPr>
              <a:t>      }</a:t>
            </a:r>
          </a:p>
          <a:p>
            <a:r>
              <a:rPr lang="en-IN" sz="1500" b="1" dirty="0">
                <a:solidFill>
                  <a:srgbClr val="FFFF66"/>
                </a:solidFill>
              </a:rPr>
              <a:t>      </a:t>
            </a:r>
            <a:r>
              <a:rPr lang="en-IN" sz="1500" b="1" dirty="0" err="1">
                <a:solidFill>
                  <a:srgbClr val="FFFF66"/>
                </a:solidFill>
              </a:rPr>
              <a:t>System.out.println</a:t>
            </a:r>
            <a:r>
              <a:rPr lang="en-IN" sz="1500" b="1" dirty="0">
                <a:solidFill>
                  <a:srgbClr val="FFFF66"/>
                </a:solidFill>
              </a:rPr>
              <a:t>("Main thread exiting.");</a:t>
            </a:r>
          </a:p>
          <a:p>
            <a:r>
              <a:rPr lang="en-IN" sz="1500" b="1" dirty="0">
                <a:solidFill>
                  <a:srgbClr val="FFFF66"/>
                </a:solidFill>
              </a:rPr>
              <a:t>   }</a:t>
            </a:r>
          </a:p>
          <a:p>
            <a:r>
              <a:rPr lang="en-IN" sz="1500" b="1" dirty="0" smtClean="0">
                <a:solidFill>
                  <a:srgbClr val="FFFF66"/>
                </a:solidFill>
              </a:rPr>
              <a:t>}</a:t>
            </a:r>
            <a:endParaRPr lang="en-IN" sz="1500" b="1" dirty="0">
              <a:solidFill>
                <a:srgbClr val="FFFF66"/>
              </a:solidFill>
            </a:endParaRPr>
          </a:p>
        </p:txBody>
      </p:sp>
    </p:spTree>
    <p:extLst>
      <p:ext uri="{BB962C8B-B14F-4D97-AF65-F5344CB8AC3E}">
        <p14:creationId xmlns:p14="http://schemas.microsoft.com/office/powerpoint/2010/main" val="27254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668344" cy="554250"/>
          </a:xfrm>
        </p:spPr>
        <p:txBody>
          <a:bodyPr/>
          <a:lstStyle/>
          <a:p>
            <a:r>
              <a:rPr lang="en-IN" dirty="0" smtClean="0"/>
              <a:t>Example</a:t>
            </a:r>
            <a:endParaRPr lang="en-IN" dirty="0"/>
          </a:p>
        </p:txBody>
      </p:sp>
      <p:sp>
        <p:nvSpPr>
          <p:cNvPr id="4" name="Rectangle 3"/>
          <p:cNvSpPr/>
          <p:nvPr/>
        </p:nvSpPr>
        <p:spPr>
          <a:xfrm>
            <a:off x="0" y="476672"/>
            <a:ext cx="9144000" cy="6408712"/>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500" b="1" dirty="0">
                <a:solidFill>
                  <a:srgbClr val="FFFF66"/>
                </a:solidFill>
              </a:rPr>
              <a:t>D:\PPL\Java&gt;javac OpsTst.java</a:t>
            </a:r>
          </a:p>
          <a:p>
            <a:endParaRPr lang="en-IN" sz="1500" b="1" dirty="0">
              <a:solidFill>
                <a:srgbClr val="FFFF66"/>
              </a:solidFill>
            </a:endParaRPr>
          </a:p>
          <a:p>
            <a:r>
              <a:rPr lang="en-IN" sz="1500" b="1" dirty="0">
                <a:solidFill>
                  <a:srgbClr val="FFFF66"/>
                </a:solidFill>
              </a:rPr>
              <a:t>D:\PPL\Java&gt;java </a:t>
            </a:r>
            <a:r>
              <a:rPr lang="en-IN" sz="1500" b="1" dirty="0" err="1">
                <a:solidFill>
                  <a:srgbClr val="FFFF66"/>
                </a:solidFill>
              </a:rPr>
              <a:t>OpsTst</a:t>
            </a:r>
            <a:endParaRPr lang="en-IN" sz="1500" b="1" dirty="0">
              <a:solidFill>
                <a:srgbClr val="FFFF66"/>
              </a:solidFill>
            </a:endParaRPr>
          </a:p>
          <a:p>
            <a:r>
              <a:rPr lang="en-IN" sz="1500" b="1" dirty="0">
                <a:solidFill>
                  <a:srgbClr val="FFFF66"/>
                </a:solidFill>
              </a:rPr>
              <a:t>Creating Thread-1</a:t>
            </a:r>
          </a:p>
          <a:p>
            <a:r>
              <a:rPr lang="en-IN" sz="1500" b="1" dirty="0">
                <a:solidFill>
                  <a:srgbClr val="FFFF66"/>
                </a:solidFill>
              </a:rPr>
              <a:t>Starting Thread-1</a:t>
            </a:r>
          </a:p>
          <a:p>
            <a:r>
              <a:rPr lang="en-IN" sz="1500" b="1" dirty="0">
                <a:solidFill>
                  <a:srgbClr val="FFFF66"/>
                </a:solidFill>
              </a:rPr>
              <a:t>Creating Thread-2</a:t>
            </a:r>
          </a:p>
          <a:p>
            <a:r>
              <a:rPr lang="en-IN" sz="1500" b="1" dirty="0">
                <a:solidFill>
                  <a:srgbClr val="FFFF66"/>
                </a:solidFill>
              </a:rPr>
              <a:t>Starting Thread-2</a:t>
            </a:r>
          </a:p>
          <a:p>
            <a:r>
              <a:rPr lang="en-IN" sz="1500" b="1" dirty="0">
                <a:solidFill>
                  <a:srgbClr val="FFFF66"/>
                </a:solidFill>
              </a:rPr>
              <a:t>Running Thread-1</a:t>
            </a:r>
          </a:p>
          <a:p>
            <a:r>
              <a:rPr lang="en-IN" sz="1500" b="1" dirty="0">
                <a:solidFill>
                  <a:srgbClr val="FFFF66"/>
                </a:solidFill>
              </a:rPr>
              <a:t>Thread: Thread-1, 10</a:t>
            </a:r>
          </a:p>
          <a:p>
            <a:r>
              <a:rPr lang="en-IN" sz="1500" b="1" dirty="0">
                <a:solidFill>
                  <a:srgbClr val="FFFF66"/>
                </a:solidFill>
              </a:rPr>
              <a:t>Running Thread-2</a:t>
            </a:r>
          </a:p>
          <a:p>
            <a:r>
              <a:rPr lang="en-IN" sz="1500" b="1" dirty="0">
                <a:solidFill>
                  <a:srgbClr val="FFFF66"/>
                </a:solidFill>
              </a:rPr>
              <a:t>Thread: Thread-2, 10</a:t>
            </a:r>
          </a:p>
          <a:p>
            <a:r>
              <a:rPr lang="en-IN" sz="1500" b="1" dirty="0">
                <a:solidFill>
                  <a:srgbClr val="FFFF66"/>
                </a:solidFill>
              </a:rPr>
              <a:t>Thread: Thread-2, 9</a:t>
            </a:r>
          </a:p>
          <a:p>
            <a:r>
              <a:rPr lang="en-IN" sz="1500" b="1" dirty="0">
                <a:solidFill>
                  <a:srgbClr val="FFFF66"/>
                </a:solidFill>
              </a:rPr>
              <a:t>Thread: Thread-1, 9</a:t>
            </a:r>
          </a:p>
          <a:p>
            <a:r>
              <a:rPr lang="en-IN" sz="1500" b="1" dirty="0">
                <a:solidFill>
                  <a:srgbClr val="FFFF66"/>
                </a:solidFill>
              </a:rPr>
              <a:t>Thread: Thread-2, 8</a:t>
            </a:r>
          </a:p>
          <a:p>
            <a:r>
              <a:rPr lang="en-IN" sz="1500" b="1" dirty="0">
                <a:solidFill>
                  <a:srgbClr val="FFFF66"/>
                </a:solidFill>
              </a:rPr>
              <a:t>Thread: Thread-1, 8</a:t>
            </a:r>
          </a:p>
          <a:p>
            <a:r>
              <a:rPr lang="en-IN" sz="1500" b="1" dirty="0">
                <a:solidFill>
                  <a:srgbClr val="FFFF66"/>
                </a:solidFill>
              </a:rPr>
              <a:t>Thread: Thread-1, 7</a:t>
            </a:r>
          </a:p>
          <a:p>
            <a:r>
              <a:rPr lang="en-IN" sz="1500" b="1" dirty="0">
                <a:solidFill>
                  <a:srgbClr val="FFFF66"/>
                </a:solidFill>
              </a:rPr>
              <a:t>Thread: Thread-2, 7</a:t>
            </a:r>
          </a:p>
          <a:p>
            <a:r>
              <a:rPr lang="en-IN" sz="1500" b="1" dirty="0">
                <a:solidFill>
                  <a:srgbClr val="FFFF66"/>
                </a:solidFill>
              </a:rPr>
              <a:t>Suspending First Thread</a:t>
            </a:r>
          </a:p>
          <a:p>
            <a:r>
              <a:rPr lang="en-IN" sz="1500" b="1" dirty="0">
                <a:solidFill>
                  <a:srgbClr val="FFFF66"/>
                </a:solidFill>
              </a:rPr>
              <a:t>Thread: Thread-2, 6</a:t>
            </a:r>
          </a:p>
          <a:p>
            <a:r>
              <a:rPr lang="en-IN" sz="1500" b="1" dirty="0">
                <a:solidFill>
                  <a:srgbClr val="FFFF66"/>
                </a:solidFill>
              </a:rPr>
              <a:t>Thread: Thread-2, 5</a:t>
            </a:r>
          </a:p>
          <a:p>
            <a:r>
              <a:rPr lang="en-IN" sz="1500" b="1" dirty="0">
                <a:solidFill>
                  <a:srgbClr val="FFFF66"/>
                </a:solidFill>
              </a:rPr>
              <a:t>Thread: Thread-2, 4</a:t>
            </a:r>
          </a:p>
          <a:p>
            <a:r>
              <a:rPr lang="en-IN" sz="1500" b="1" dirty="0">
                <a:solidFill>
                  <a:srgbClr val="FFFF66"/>
                </a:solidFill>
              </a:rPr>
              <a:t>Resuming First Thread</a:t>
            </a:r>
          </a:p>
          <a:p>
            <a:r>
              <a:rPr lang="en-IN" sz="1500" b="1" dirty="0">
                <a:solidFill>
                  <a:srgbClr val="FFFF66"/>
                </a:solidFill>
              </a:rPr>
              <a:t>Thread: Thread-1, 6</a:t>
            </a:r>
          </a:p>
          <a:p>
            <a:r>
              <a:rPr lang="en-IN" sz="1500" b="1" dirty="0">
                <a:solidFill>
                  <a:srgbClr val="FFFF66"/>
                </a:solidFill>
              </a:rPr>
              <a:t>Suspending thread Two</a:t>
            </a:r>
          </a:p>
          <a:p>
            <a:r>
              <a:rPr lang="en-IN" sz="1500" b="1" dirty="0">
                <a:solidFill>
                  <a:srgbClr val="FFFF66"/>
                </a:solidFill>
              </a:rPr>
              <a:t>Thread: Thread-1, 5</a:t>
            </a:r>
          </a:p>
          <a:p>
            <a:r>
              <a:rPr lang="en-IN" sz="1500" b="1" dirty="0">
                <a:solidFill>
                  <a:srgbClr val="FFFF66"/>
                </a:solidFill>
              </a:rPr>
              <a:t>Thread: Thread-1, 4</a:t>
            </a:r>
          </a:p>
          <a:p>
            <a:r>
              <a:rPr lang="en-IN" sz="1500" b="1" dirty="0">
                <a:solidFill>
                  <a:srgbClr val="FFFF66"/>
                </a:solidFill>
              </a:rPr>
              <a:t>Thread: Thread-1, 3</a:t>
            </a:r>
          </a:p>
          <a:p>
            <a:r>
              <a:rPr lang="en-IN" sz="1500" b="1" dirty="0">
                <a:solidFill>
                  <a:srgbClr val="FFFF66"/>
                </a:solidFill>
              </a:rPr>
              <a:t>Resuming thread Two</a:t>
            </a:r>
          </a:p>
          <a:p>
            <a:r>
              <a:rPr lang="en-IN" sz="1500" b="1" dirty="0">
                <a:solidFill>
                  <a:srgbClr val="FFFF66"/>
                </a:solidFill>
              </a:rPr>
              <a:t>Thread: Thread-2, 3</a:t>
            </a:r>
          </a:p>
          <a:p>
            <a:r>
              <a:rPr lang="en-IN" sz="1500" b="1" dirty="0">
                <a:solidFill>
                  <a:srgbClr val="FFFF66"/>
                </a:solidFill>
              </a:rPr>
              <a:t>Waiting for threads to finish.</a:t>
            </a:r>
          </a:p>
          <a:p>
            <a:r>
              <a:rPr lang="en-IN" sz="1500" b="1" dirty="0">
                <a:solidFill>
                  <a:srgbClr val="FFFF66"/>
                </a:solidFill>
              </a:rPr>
              <a:t>Thread: Thread-1, 2</a:t>
            </a:r>
          </a:p>
          <a:p>
            <a:r>
              <a:rPr lang="en-IN" sz="1500" b="1" dirty="0">
                <a:solidFill>
                  <a:srgbClr val="FFFF66"/>
                </a:solidFill>
              </a:rPr>
              <a:t>Thread: Thread-2, 2</a:t>
            </a:r>
          </a:p>
          <a:p>
            <a:r>
              <a:rPr lang="en-IN" sz="1500" b="1" dirty="0">
                <a:solidFill>
                  <a:srgbClr val="FFFF66"/>
                </a:solidFill>
              </a:rPr>
              <a:t>Thread: Thread-1, 1</a:t>
            </a:r>
          </a:p>
          <a:p>
            <a:r>
              <a:rPr lang="en-IN" sz="1500" b="1" dirty="0">
                <a:solidFill>
                  <a:srgbClr val="FFFF66"/>
                </a:solidFill>
              </a:rPr>
              <a:t>Thread: Thread-2, 1</a:t>
            </a:r>
          </a:p>
          <a:p>
            <a:r>
              <a:rPr lang="en-IN" sz="1500" b="1" dirty="0">
                <a:solidFill>
                  <a:srgbClr val="FFFF66"/>
                </a:solidFill>
              </a:rPr>
              <a:t>Thread Thread-1 exiting.</a:t>
            </a:r>
          </a:p>
          <a:p>
            <a:r>
              <a:rPr lang="en-IN" sz="1500" b="1" dirty="0">
                <a:solidFill>
                  <a:srgbClr val="FFFF66"/>
                </a:solidFill>
              </a:rPr>
              <a:t>Thread Thread-2 exiting.</a:t>
            </a:r>
          </a:p>
          <a:p>
            <a:r>
              <a:rPr lang="en-IN" sz="1500" b="1" dirty="0">
                <a:solidFill>
                  <a:srgbClr val="FFFF66"/>
                </a:solidFill>
              </a:rPr>
              <a:t>Main thread exiting.</a:t>
            </a:r>
          </a:p>
        </p:txBody>
      </p:sp>
    </p:spTree>
    <p:extLst>
      <p:ext uri="{BB962C8B-B14F-4D97-AF65-F5344CB8AC3E}">
        <p14:creationId xmlns:p14="http://schemas.microsoft.com/office/powerpoint/2010/main" val="29460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9108504" cy="626258"/>
          </a:xfrm>
        </p:spPr>
        <p:txBody>
          <a:bodyPr/>
          <a:lstStyle/>
          <a:p>
            <a:r>
              <a:rPr lang="en-IN" dirty="0" smtClean="0"/>
              <a:t>Thread pools (To execute tasks efficiently)</a:t>
            </a:r>
            <a:endParaRPr lang="en-IN" dirty="0"/>
          </a:p>
        </p:txBody>
      </p:sp>
      <p:sp>
        <p:nvSpPr>
          <p:cNvPr id="3" name="Content Placeholder 2"/>
          <p:cNvSpPr>
            <a:spLocks noGrp="1"/>
          </p:cNvSpPr>
          <p:nvPr>
            <p:ph sz="quarter" idx="13"/>
          </p:nvPr>
        </p:nvSpPr>
        <p:spPr>
          <a:xfrm>
            <a:off x="107504" y="692696"/>
            <a:ext cx="8928992" cy="6048672"/>
          </a:xfrm>
        </p:spPr>
        <p:txBody>
          <a:bodyPr>
            <a:normAutofit/>
          </a:bodyPr>
          <a:lstStyle/>
          <a:p>
            <a:r>
              <a:rPr lang="en-IN" sz="2200" dirty="0"/>
              <a:t>S</a:t>
            </a:r>
            <a:r>
              <a:rPr lang="en-IN" sz="2200" dirty="0" smtClean="0"/>
              <a:t>ingle </a:t>
            </a:r>
            <a:r>
              <a:rPr lang="en-IN" sz="2200" dirty="0"/>
              <a:t>task </a:t>
            </a:r>
            <a:r>
              <a:rPr lang="en-IN" sz="2200" dirty="0" smtClean="0"/>
              <a:t>execution using </a:t>
            </a:r>
            <a:r>
              <a:rPr lang="en-IN" sz="2200" b="1" dirty="0" err="1" smtClean="0"/>
              <a:t>java.lang.Runnable</a:t>
            </a:r>
            <a:r>
              <a:rPr lang="en-IN" sz="2200" dirty="0" smtClean="0"/>
              <a:t> </a:t>
            </a:r>
            <a:r>
              <a:rPr lang="en-IN" sz="2200" dirty="0"/>
              <a:t> </a:t>
            </a:r>
            <a:r>
              <a:rPr lang="en-IN" sz="2200" dirty="0" smtClean="0"/>
              <a:t>is </a:t>
            </a:r>
            <a:r>
              <a:rPr lang="en-IN" sz="2200" dirty="0"/>
              <a:t>not efficient for a </a:t>
            </a:r>
            <a:r>
              <a:rPr lang="en-IN" sz="2200" dirty="0" smtClean="0"/>
              <a:t>large number </a:t>
            </a:r>
            <a:r>
              <a:rPr lang="en-IN" sz="2200" dirty="0"/>
              <a:t>of tasks </a:t>
            </a:r>
            <a:endParaRPr lang="en-IN" sz="2200" dirty="0" smtClean="0"/>
          </a:p>
          <a:p>
            <a:r>
              <a:rPr lang="en-IN" sz="2200" dirty="0"/>
              <a:t>A</a:t>
            </a:r>
            <a:r>
              <a:rPr lang="en-IN" sz="2200" dirty="0" smtClean="0"/>
              <a:t> </a:t>
            </a:r>
            <a:r>
              <a:rPr lang="en-IN" sz="2200"/>
              <a:t>thread </a:t>
            </a:r>
            <a:r>
              <a:rPr lang="en-IN" sz="2200" smtClean="0"/>
              <a:t>has </a:t>
            </a:r>
            <a:r>
              <a:rPr lang="en-IN" sz="2200" dirty="0" smtClean="0"/>
              <a:t>to be created for each task</a:t>
            </a:r>
          </a:p>
          <a:p>
            <a:pPr lvl="1"/>
            <a:r>
              <a:rPr lang="en-IN" sz="2200" dirty="0"/>
              <a:t>C</a:t>
            </a:r>
            <a:r>
              <a:rPr lang="en-IN" sz="2200" dirty="0" smtClean="0"/>
              <a:t>ould </a:t>
            </a:r>
            <a:r>
              <a:rPr lang="en-IN" sz="2200" dirty="0"/>
              <a:t>limit throughput and cause poor performance. </a:t>
            </a:r>
            <a:endParaRPr lang="en-IN" sz="2200" dirty="0" smtClean="0"/>
          </a:p>
          <a:p>
            <a:r>
              <a:rPr lang="en-IN" sz="2200" i="1" dirty="0" smtClean="0"/>
              <a:t>thread </a:t>
            </a:r>
            <a:r>
              <a:rPr lang="en-IN" sz="2200" i="1" dirty="0"/>
              <a:t>pool </a:t>
            </a:r>
            <a:r>
              <a:rPr lang="en-IN" sz="2200" dirty="0"/>
              <a:t>is an </a:t>
            </a:r>
            <a:r>
              <a:rPr lang="en-IN" sz="2200" dirty="0" smtClean="0"/>
              <a:t>ideal way </a:t>
            </a:r>
            <a:r>
              <a:rPr lang="en-IN" sz="2200" dirty="0"/>
              <a:t>to manage the number of tasks executing concurrently. </a:t>
            </a:r>
            <a:endParaRPr lang="en-IN" sz="2200" dirty="0" smtClean="0"/>
          </a:p>
          <a:p>
            <a:pPr lvl="1"/>
            <a:r>
              <a:rPr lang="en-IN" sz="2200" b="1" dirty="0" smtClean="0"/>
              <a:t>Executor </a:t>
            </a:r>
            <a:r>
              <a:rPr lang="en-IN" sz="2200" dirty="0" smtClean="0"/>
              <a:t>interface </a:t>
            </a:r>
            <a:r>
              <a:rPr lang="en-IN" sz="2200" dirty="0"/>
              <a:t>for executing tasks in a thread pool and the </a:t>
            </a:r>
            <a:endParaRPr lang="en-IN" sz="2200" dirty="0" smtClean="0"/>
          </a:p>
          <a:p>
            <a:pPr lvl="1"/>
            <a:r>
              <a:rPr lang="en-IN" sz="2200" b="1" dirty="0" err="1" smtClean="0"/>
              <a:t>ExecutorService</a:t>
            </a:r>
            <a:r>
              <a:rPr lang="en-IN" sz="2200" b="1" dirty="0" smtClean="0"/>
              <a:t> </a:t>
            </a:r>
            <a:r>
              <a:rPr lang="en-IN" sz="2200" dirty="0"/>
              <a:t>interface for </a:t>
            </a:r>
            <a:r>
              <a:rPr lang="en-IN" sz="2200" dirty="0" smtClean="0"/>
              <a:t>managing and </a:t>
            </a:r>
            <a:r>
              <a:rPr lang="en-IN" sz="2200" dirty="0"/>
              <a:t>controlling </a:t>
            </a:r>
            <a:r>
              <a:rPr lang="en-IN" sz="2200" dirty="0" smtClean="0"/>
              <a:t>tasks in Java</a:t>
            </a:r>
            <a:endParaRPr lang="en-IN" sz="2200" dirty="0"/>
          </a:p>
        </p:txBody>
      </p:sp>
    </p:spTree>
    <p:extLst>
      <p:ext uri="{BB962C8B-B14F-4D97-AF65-F5344CB8AC3E}">
        <p14:creationId xmlns:p14="http://schemas.microsoft.com/office/powerpoint/2010/main" val="180486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5"/>
            <a:ext cx="7740352" cy="614683"/>
          </a:xfrm>
        </p:spPr>
        <p:txBody>
          <a:bodyPr/>
          <a:lstStyle/>
          <a:p>
            <a:r>
              <a:rPr lang="en-IN" dirty="0" smtClean="0"/>
              <a:t>Synchronization and locks</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algn="just"/>
            <a:r>
              <a:rPr lang="en-IN" sz="2400" dirty="0"/>
              <a:t>A shared resource may become corrupted if it is </a:t>
            </a:r>
            <a:r>
              <a:rPr lang="en-IN" sz="2400" dirty="0" smtClean="0"/>
              <a:t>accessed simultaneously </a:t>
            </a:r>
            <a:r>
              <a:rPr lang="en-IN" sz="2400" dirty="0"/>
              <a:t>by multiple threads</a:t>
            </a:r>
            <a:r>
              <a:rPr lang="en-IN" sz="2400" dirty="0" smtClean="0"/>
              <a:t>.</a:t>
            </a:r>
          </a:p>
          <a:p>
            <a:endParaRPr lang="en-IN" sz="2400" dirty="0" smtClean="0"/>
          </a:p>
          <a:p>
            <a:r>
              <a:rPr lang="en-IN" sz="2400" dirty="0" smtClean="0"/>
              <a:t>Example:</a:t>
            </a:r>
          </a:p>
          <a:p>
            <a:pPr lvl="1"/>
            <a:r>
              <a:rPr lang="en-IN" sz="2400" dirty="0" smtClean="0"/>
              <a:t>Consider an application that creates and launches 100 threads</a:t>
            </a:r>
          </a:p>
          <a:p>
            <a:pPr lvl="1"/>
            <a:r>
              <a:rPr lang="en-IN" sz="2400" dirty="0" smtClean="0"/>
              <a:t>Each thread adds a rupee to an account</a:t>
            </a:r>
          </a:p>
          <a:p>
            <a:pPr lvl="1"/>
            <a:endParaRPr lang="en-IN" sz="2400" dirty="0" smtClean="0"/>
          </a:p>
          <a:p>
            <a:pPr marL="342900" lvl="1" indent="-342900"/>
            <a:r>
              <a:rPr lang="en-IN" sz="2400" dirty="0" smtClean="0"/>
              <a:t>Classes Required for the above application:</a:t>
            </a:r>
            <a:endParaRPr lang="en-IN" sz="2400" dirty="0"/>
          </a:p>
          <a:p>
            <a:pPr lvl="1"/>
            <a:r>
              <a:rPr lang="en-IN" sz="2400" dirty="0"/>
              <a:t>Define a class named Account to model the account, </a:t>
            </a:r>
            <a:endParaRPr lang="en-IN" sz="2400" dirty="0" smtClean="0"/>
          </a:p>
          <a:p>
            <a:pPr lvl="1"/>
            <a:r>
              <a:rPr lang="en-IN" sz="2400" dirty="0" smtClean="0"/>
              <a:t>a </a:t>
            </a:r>
            <a:r>
              <a:rPr lang="en-IN" sz="2400" dirty="0"/>
              <a:t>class named </a:t>
            </a:r>
            <a:r>
              <a:rPr lang="en-IN" sz="2400" dirty="0" err="1"/>
              <a:t>AddAPennyTask</a:t>
            </a:r>
            <a:r>
              <a:rPr lang="en-IN" sz="2400" dirty="0"/>
              <a:t> to </a:t>
            </a:r>
            <a:r>
              <a:rPr lang="en-IN" sz="2400" dirty="0" smtClean="0"/>
              <a:t>add a </a:t>
            </a:r>
            <a:r>
              <a:rPr lang="en-IN" sz="2400" dirty="0"/>
              <a:t>penny to the account, and </a:t>
            </a:r>
            <a:endParaRPr lang="en-IN" sz="2400" dirty="0" smtClean="0"/>
          </a:p>
          <a:p>
            <a:pPr lvl="1"/>
            <a:r>
              <a:rPr lang="en-IN" sz="2400" dirty="0" smtClean="0"/>
              <a:t>a </a:t>
            </a:r>
            <a:r>
              <a:rPr lang="en-IN" sz="2400" dirty="0"/>
              <a:t>main class that creates and launches threads.</a:t>
            </a:r>
          </a:p>
        </p:txBody>
      </p:sp>
    </p:spTree>
    <p:extLst>
      <p:ext uri="{BB962C8B-B14F-4D97-AF65-F5344CB8AC3E}">
        <p14:creationId xmlns:p14="http://schemas.microsoft.com/office/powerpoint/2010/main" val="309104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9073008" cy="6768752"/>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200" b="1" dirty="0">
                <a:solidFill>
                  <a:srgbClr val="FFFF66"/>
                </a:solidFill>
              </a:rPr>
              <a:t>import </a:t>
            </a:r>
            <a:r>
              <a:rPr lang="en-IN" sz="1200" b="1" dirty="0" err="1">
                <a:solidFill>
                  <a:srgbClr val="FFFF66"/>
                </a:solidFill>
              </a:rPr>
              <a:t>java.util.concurrent</a:t>
            </a:r>
            <a:r>
              <a:rPr lang="en-IN" sz="1200" b="1" dirty="0">
                <a:solidFill>
                  <a:srgbClr val="FFFF66"/>
                </a:solidFill>
              </a:rPr>
              <a:t>.*;</a:t>
            </a:r>
          </a:p>
          <a:p>
            <a:r>
              <a:rPr lang="en-IN" sz="1200" b="1" dirty="0">
                <a:solidFill>
                  <a:srgbClr val="FFFF66"/>
                </a:solidFill>
              </a:rPr>
              <a:t>public class </a:t>
            </a:r>
            <a:r>
              <a:rPr lang="en-IN" sz="1200" b="1" dirty="0" err="1">
                <a:solidFill>
                  <a:srgbClr val="FFFF66"/>
                </a:solidFill>
              </a:rPr>
              <a:t>AccountWithoutSync</a:t>
            </a:r>
            <a:r>
              <a:rPr lang="en-IN" sz="1200" b="1" dirty="0">
                <a:solidFill>
                  <a:srgbClr val="FFFF66"/>
                </a:solidFill>
              </a:rPr>
              <a:t> {</a:t>
            </a:r>
          </a:p>
          <a:p>
            <a:r>
              <a:rPr lang="en-IN" sz="1200" b="1" dirty="0">
                <a:solidFill>
                  <a:srgbClr val="FFFF66"/>
                </a:solidFill>
              </a:rPr>
              <a:t>private static Account </a:t>
            </a:r>
            <a:r>
              <a:rPr lang="en-IN" sz="1200" b="1" dirty="0" err="1">
                <a:solidFill>
                  <a:srgbClr val="FFFF66"/>
                </a:solidFill>
              </a:rPr>
              <a:t>account</a:t>
            </a:r>
            <a:r>
              <a:rPr lang="en-IN" sz="1200" b="1" dirty="0">
                <a:solidFill>
                  <a:srgbClr val="FFFF66"/>
                </a:solidFill>
              </a:rPr>
              <a:t> = new Account();</a:t>
            </a:r>
          </a:p>
          <a:p>
            <a:endParaRPr lang="en-IN" sz="1200" b="1" dirty="0">
              <a:solidFill>
                <a:srgbClr val="FFFF66"/>
              </a:solidFill>
            </a:endParaRPr>
          </a:p>
          <a:p>
            <a:r>
              <a:rPr lang="en-IN" sz="1200" b="1" dirty="0">
                <a:solidFill>
                  <a:srgbClr val="FFFF66"/>
                </a:solidFill>
              </a:rPr>
              <a:t>public static void main(String[] </a:t>
            </a:r>
            <a:r>
              <a:rPr lang="en-IN" sz="1200" b="1" dirty="0" err="1">
                <a:solidFill>
                  <a:srgbClr val="FFFF66"/>
                </a:solidFill>
              </a:rPr>
              <a:t>args</a:t>
            </a:r>
            <a:r>
              <a:rPr lang="en-IN" sz="1200" b="1" dirty="0">
                <a:solidFill>
                  <a:srgbClr val="FFFF66"/>
                </a:solidFill>
              </a:rPr>
              <a:t>) {</a:t>
            </a:r>
          </a:p>
          <a:p>
            <a:r>
              <a:rPr lang="en-IN" sz="1200" b="1" dirty="0" err="1">
                <a:solidFill>
                  <a:srgbClr val="FFFF66"/>
                </a:solidFill>
              </a:rPr>
              <a:t>ExecutorService</a:t>
            </a:r>
            <a:r>
              <a:rPr lang="en-IN" sz="1200" b="1" dirty="0">
                <a:solidFill>
                  <a:srgbClr val="FFFF66"/>
                </a:solidFill>
              </a:rPr>
              <a:t> executor = </a:t>
            </a:r>
            <a:r>
              <a:rPr lang="en-IN" sz="1200" b="1" dirty="0" err="1">
                <a:solidFill>
                  <a:srgbClr val="FFFF66"/>
                </a:solidFill>
              </a:rPr>
              <a:t>Executors.newCachedThreadPool</a:t>
            </a:r>
            <a:r>
              <a:rPr lang="en-IN" sz="1200" b="1" dirty="0">
                <a:solidFill>
                  <a:srgbClr val="FFFF66"/>
                </a:solidFill>
              </a:rPr>
              <a:t>(); //create executor</a:t>
            </a:r>
          </a:p>
          <a:p>
            <a:endParaRPr lang="en-IN" sz="1200" b="1" dirty="0">
              <a:solidFill>
                <a:srgbClr val="FFFF66"/>
              </a:solidFill>
            </a:endParaRPr>
          </a:p>
          <a:p>
            <a:r>
              <a:rPr lang="en-IN" sz="1200" b="1" dirty="0">
                <a:solidFill>
                  <a:srgbClr val="FFFF66"/>
                </a:solidFill>
              </a:rPr>
              <a:t>// Create and launch 100 threads</a:t>
            </a:r>
          </a:p>
          <a:p>
            <a:r>
              <a:rPr lang="en-IN" sz="1200" b="1" dirty="0">
                <a:solidFill>
                  <a:srgbClr val="FFFF66"/>
                </a:solidFill>
              </a:rPr>
              <a:t>for (</a:t>
            </a:r>
            <a:r>
              <a:rPr lang="en-IN" sz="1200" b="1" dirty="0" err="1">
                <a:solidFill>
                  <a:srgbClr val="FFFF66"/>
                </a:solidFill>
              </a:rPr>
              <a:t>int</a:t>
            </a:r>
            <a:r>
              <a:rPr lang="en-IN" sz="1200" b="1" dirty="0">
                <a:solidFill>
                  <a:srgbClr val="FFFF66"/>
                </a:solidFill>
              </a:rPr>
              <a:t> </a:t>
            </a:r>
            <a:r>
              <a:rPr lang="en-IN" sz="1200" b="1" dirty="0" err="1">
                <a:solidFill>
                  <a:srgbClr val="FFFF66"/>
                </a:solidFill>
              </a:rPr>
              <a:t>i</a:t>
            </a:r>
            <a:r>
              <a:rPr lang="en-IN" sz="1200" b="1" dirty="0">
                <a:solidFill>
                  <a:srgbClr val="FFFF66"/>
                </a:solidFill>
              </a:rPr>
              <a:t> = 0; </a:t>
            </a:r>
            <a:r>
              <a:rPr lang="en-IN" sz="1200" b="1" dirty="0" err="1">
                <a:solidFill>
                  <a:srgbClr val="FFFF66"/>
                </a:solidFill>
              </a:rPr>
              <a:t>i</a:t>
            </a:r>
            <a:r>
              <a:rPr lang="en-IN" sz="1200" b="1" dirty="0">
                <a:solidFill>
                  <a:srgbClr val="FFFF66"/>
                </a:solidFill>
              </a:rPr>
              <a:t> &lt; 100; </a:t>
            </a:r>
            <a:r>
              <a:rPr lang="en-IN" sz="1200" b="1" dirty="0" err="1">
                <a:solidFill>
                  <a:srgbClr val="FFFF66"/>
                </a:solidFill>
              </a:rPr>
              <a:t>i</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executor.execute</a:t>
            </a:r>
            <a:r>
              <a:rPr lang="en-IN" sz="1200" b="1" dirty="0">
                <a:solidFill>
                  <a:srgbClr val="FFFF66"/>
                </a:solidFill>
              </a:rPr>
              <a:t>(new </a:t>
            </a:r>
            <a:r>
              <a:rPr lang="en-IN" sz="1200" b="1" dirty="0" err="1">
                <a:solidFill>
                  <a:srgbClr val="FFFF66"/>
                </a:solidFill>
              </a:rPr>
              <a:t>AddAPennyTask</a:t>
            </a:r>
            <a:r>
              <a:rPr lang="en-IN" sz="1200" b="1" dirty="0">
                <a:solidFill>
                  <a:srgbClr val="FFFF66"/>
                </a:solidFill>
              </a:rPr>
              <a:t>());  //submit task</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a:t>
            </a:r>
            <a:r>
              <a:rPr lang="en-IN" sz="1200" b="1" dirty="0" err="1">
                <a:solidFill>
                  <a:srgbClr val="FFFF66"/>
                </a:solidFill>
              </a:rPr>
              <a:t>executor.shutdown</a:t>
            </a:r>
            <a:r>
              <a:rPr lang="en-IN" sz="1200" b="1" dirty="0">
                <a:solidFill>
                  <a:srgbClr val="FFFF66"/>
                </a:solidFill>
              </a:rPr>
              <a:t>();                    //shut down executor</a:t>
            </a:r>
          </a:p>
          <a:p>
            <a:endParaRPr lang="en-IN" sz="1200" b="1" dirty="0">
              <a:solidFill>
                <a:srgbClr val="FFFF66"/>
              </a:solidFill>
            </a:endParaRPr>
          </a:p>
          <a:p>
            <a:r>
              <a:rPr lang="en-IN" sz="1200" b="1" dirty="0">
                <a:solidFill>
                  <a:srgbClr val="FFFF66"/>
                </a:solidFill>
              </a:rPr>
              <a:t>   // Wait until all tasks are finished</a:t>
            </a:r>
          </a:p>
          <a:p>
            <a:r>
              <a:rPr lang="en-IN" sz="1200" b="1" dirty="0">
                <a:solidFill>
                  <a:srgbClr val="FFFF66"/>
                </a:solidFill>
              </a:rPr>
              <a:t>   while (!</a:t>
            </a:r>
            <a:r>
              <a:rPr lang="en-IN" sz="1200" b="1" dirty="0" err="1">
                <a:solidFill>
                  <a:srgbClr val="FFFF66"/>
                </a:solidFill>
              </a:rPr>
              <a:t>executor.isTerminated</a:t>
            </a:r>
            <a:r>
              <a:rPr lang="en-IN" sz="1200" b="1" dirty="0">
                <a:solidFill>
                  <a:srgbClr val="FFFF66"/>
                </a:solidFill>
              </a:rPr>
              <a:t>()) {      //wait for all tasks to                                            //terminate</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a:t>
            </a:r>
            <a:r>
              <a:rPr lang="en-IN" sz="1200" b="1" dirty="0" err="1">
                <a:solidFill>
                  <a:srgbClr val="FFFF66"/>
                </a:solidFill>
              </a:rPr>
              <a:t>System.out.println</a:t>
            </a:r>
            <a:r>
              <a:rPr lang="en-IN" sz="1200" b="1" dirty="0">
                <a:solidFill>
                  <a:srgbClr val="FFFF66"/>
                </a:solidFill>
              </a:rPr>
              <a:t>("What is balance? " + </a:t>
            </a:r>
            <a:r>
              <a:rPr lang="en-IN" sz="1200" b="1" dirty="0" err="1">
                <a:solidFill>
                  <a:srgbClr val="FFFF66"/>
                </a:solidFill>
              </a:rPr>
              <a:t>account.getBalance</a:t>
            </a:r>
            <a:r>
              <a:rPr lang="en-IN" sz="1200" b="1" dirty="0">
                <a:solidFill>
                  <a:srgbClr val="FFFF66"/>
                </a:solidFill>
              </a:rPr>
              <a:t>());</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 A thread for adding a penny to the account</a:t>
            </a:r>
          </a:p>
          <a:p>
            <a:r>
              <a:rPr lang="en-IN" sz="1200" b="1" dirty="0">
                <a:solidFill>
                  <a:srgbClr val="FFFF66"/>
                </a:solidFill>
              </a:rPr>
              <a:t>   private static class </a:t>
            </a:r>
            <a:r>
              <a:rPr lang="en-IN" sz="1200" b="1" dirty="0" err="1">
                <a:solidFill>
                  <a:srgbClr val="FFFF66"/>
                </a:solidFill>
              </a:rPr>
              <a:t>AddAPennyTask</a:t>
            </a:r>
            <a:r>
              <a:rPr lang="en-IN" sz="1200" b="1" dirty="0">
                <a:solidFill>
                  <a:srgbClr val="FFFF66"/>
                </a:solidFill>
              </a:rPr>
              <a:t> implements Runnable {</a:t>
            </a:r>
          </a:p>
          <a:p>
            <a:r>
              <a:rPr lang="en-IN" sz="1200" b="1" dirty="0">
                <a:solidFill>
                  <a:srgbClr val="FFFF66"/>
                </a:solidFill>
              </a:rPr>
              <a:t>   public void run() {</a:t>
            </a:r>
          </a:p>
          <a:p>
            <a:r>
              <a:rPr lang="en-IN" sz="1200" b="1" dirty="0">
                <a:solidFill>
                  <a:srgbClr val="FFFF66"/>
                </a:solidFill>
              </a:rPr>
              <a:t>   </a:t>
            </a:r>
            <a:r>
              <a:rPr lang="en-IN" sz="1200" b="1" dirty="0" err="1">
                <a:solidFill>
                  <a:srgbClr val="FFFF66"/>
                </a:solidFill>
              </a:rPr>
              <a:t>account.deposit</a:t>
            </a:r>
            <a:r>
              <a:rPr lang="en-IN" sz="1200" b="1" dirty="0">
                <a:solidFill>
                  <a:srgbClr val="FFFF66"/>
                </a:solidFill>
              </a:rPr>
              <a:t>(1);</a:t>
            </a:r>
          </a:p>
          <a:p>
            <a:r>
              <a:rPr lang="en-IN" sz="1200" b="1" dirty="0">
                <a:solidFill>
                  <a:srgbClr val="FFFF66"/>
                </a:solidFill>
              </a:rPr>
              <a:t>   }</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 An inner class for account</a:t>
            </a:r>
          </a:p>
          <a:p>
            <a:r>
              <a:rPr lang="en-IN" sz="1200" b="1" dirty="0">
                <a:solidFill>
                  <a:srgbClr val="FFFF66"/>
                </a:solidFill>
              </a:rPr>
              <a:t>   private static class Account {</a:t>
            </a:r>
          </a:p>
          <a:p>
            <a:r>
              <a:rPr lang="en-IN" sz="1200" b="1" dirty="0">
                <a:solidFill>
                  <a:srgbClr val="FFFF66"/>
                </a:solidFill>
              </a:rPr>
              <a:t>   private </a:t>
            </a:r>
            <a:r>
              <a:rPr lang="en-IN" sz="1200" b="1" dirty="0" err="1">
                <a:solidFill>
                  <a:srgbClr val="FFFF66"/>
                </a:solidFill>
              </a:rPr>
              <a:t>int</a:t>
            </a:r>
            <a:r>
              <a:rPr lang="en-IN" sz="1200" b="1" dirty="0">
                <a:solidFill>
                  <a:srgbClr val="FFFF66"/>
                </a:solidFill>
              </a:rPr>
              <a:t> balance = 0;</a:t>
            </a:r>
          </a:p>
          <a:p>
            <a:r>
              <a:rPr lang="en-IN" sz="1200" b="1" dirty="0">
                <a:solidFill>
                  <a:srgbClr val="FFFF66"/>
                </a:solidFill>
              </a:rPr>
              <a:t>  </a:t>
            </a:r>
          </a:p>
          <a:p>
            <a:r>
              <a:rPr lang="en-IN" sz="1200" b="1" dirty="0">
                <a:solidFill>
                  <a:srgbClr val="FFFF66"/>
                </a:solidFill>
              </a:rPr>
              <a:t>   public </a:t>
            </a:r>
            <a:r>
              <a:rPr lang="en-IN" sz="1200" b="1" dirty="0" err="1">
                <a:solidFill>
                  <a:srgbClr val="FFFF66"/>
                </a:solidFill>
              </a:rPr>
              <a:t>int</a:t>
            </a:r>
            <a:r>
              <a:rPr lang="en-IN" sz="1200" b="1" dirty="0">
                <a:solidFill>
                  <a:srgbClr val="FFFF66"/>
                </a:solidFill>
              </a:rPr>
              <a:t> </a:t>
            </a:r>
            <a:r>
              <a:rPr lang="en-IN" sz="1200" b="1" dirty="0" err="1">
                <a:solidFill>
                  <a:srgbClr val="FFFF66"/>
                </a:solidFill>
              </a:rPr>
              <a:t>getBalance</a:t>
            </a:r>
            <a:r>
              <a:rPr lang="en-IN" sz="1200" b="1" dirty="0">
                <a:solidFill>
                  <a:srgbClr val="FFFF66"/>
                </a:solidFill>
              </a:rPr>
              <a:t>() {</a:t>
            </a:r>
          </a:p>
          <a:p>
            <a:r>
              <a:rPr lang="en-IN" sz="1200" b="1" dirty="0">
                <a:solidFill>
                  <a:srgbClr val="FFFF66"/>
                </a:solidFill>
              </a:rPr>
              <a:t>   return balance;</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public void deposit(</a:t>
            </a:r>
            <a:r>
              <a:rPr lang="en-IN" sz="1200" b="1" dirty="0" err="1">
                <a:solidFill>
                  <a:srgbClr val="FFFF66"/>
                </a:solidFill>
              </a:rPr>
              <a:t>int</a:t>
            </a:r>
            <a:r>
              <a:rPr lang="en-IN" sz="1200" b="1" dirty="0">
                <a:solidFill>
                  <a:srgbClr val="FFFF66"/>
                </a:solidFill>
              </a:rPr>
              <a:t> amount) {</a:t>
            </a:r>
          </a:p>
          <a:p>
            <a:r>
              <a:rPr lang="en-IN" sz="1200" b="1" dirty="0">
                <a:solidFill>
                  <a:srgbClr val="FFFF66"/>
                </a:solidFill>
              </a:rPr>
              <a:t>   </a:t>
            </a:r>
            <a:r>
              <a:rPr lang="en-IN" sz="1200" b="1" dirty="0" err="1">
                <a:solidFill>
                  <a:srgbClr val="FFFF66"/>
                </a:solidFill>
              </a:rPr>
              <a:t>int</a:t>
            </a:r>
            <a:r>
              <a:rPr lang="en-IN" sz="1200" b="1" dirty="0">
                <a:solidFill>
                  <a:srgbClr val="FFFF66"/>
                </a:solidFill>
              </a:rPr>
              <a:t> </a:t>
            </a:r>
            <a:r>
              <a:rPr lang="en-IN" sz="1200" b="1" dirty="0" err="1">
                <a:solidFill>
                  <a:srgbClr val="FFFF66"/>
                </a:solidFill>
              </a:rPr>
              <a:t>newBalance</a:t>
            </a:r>
            <a:r>
              <a:rPr lang="en-IN" sz="1200" b="1" dirty="0">
                <a:solidFill>
                  <a:srgbClr val="FFFF66"/>
                </a:solidFill>
              </a:rPr>
              <a:t> = balance + amount;</a:t>
            </a:r>
          </a:p>
          <a:p>
            <a:r>
              <a:rPr lang="en-IN" sz="1200" b="1" dirty="0">
                <a:solidFill>
                  <a:srgbClr val="FFFF66"/>
                </a:solidFill>
              </a:rPr>
              <a:t>  </a:t>
            </a:r>
          </a:p>
          <a:p>
            <a:r>
              <a:rPr lang="en-IN" sz="1200" b="1" dirty="0">
                <a:solidFill>
                  <a:srgbClr val="FFFF66"/>
                </a:solidFill>
              </a:rPr>
              <a:t>   // This delay is deliberately added to magnify the</a:t>
            </a:r>
          </a:p>
          <a:p>
            <a:r>
              <a:rPr lang="en-IN" sz="1200" b="1" dirty="0">
                <a:solidFill>
                  <a:srgbClr val="FFFF66"/>
                </a:solidFill>
              </a:rPr>
              <a:t>   // data-corruption problem and make it easy to see.</a:t>
            </a:r>
          </a:p>
          <a:p>
            <a:r>
              <a:rPr lang="en-IN" sz="1200" b="1" dirty="0">
                <a:solidFill>
                  <a:srgbClr val="FFFF66"/>
                </a:solidFill>
              </a:rPr>
              <a:t>   try {</a:t>
            </a:r>
          </a:p>
          <a:p>
            <a:r>
              <a:rPr lang="en-IN" sz="1200" b="1" dirty="0">
                <a:solidFill>
                  <a:srgbClr val="FFFF66"/>
                </a:solidFill>
              </a:rPr>
              <a:t>   </a:t>
            </a:r>
            <a:r>
              <a:rPr lang="en-IN" sz="1200" b="1" dirty="0" err="1">
                <a:solidFill>
                  <a:srgbClr val="FFFF66"/>
                </a:solidFill>
              </a:rPr>
              <a:t>Thread.sleep</a:t>
            </a:r>
            <a:r>
              <a:rPr lang="en-IN" sz="1200" b="1" dirty="0">
                <a:solidFill>
                  <a:srgbClr val="FFFF66"/>
                </a:solidFill>
              </a:rPr>
              <a:t>(5);</a:t>
            </a:r>
          </a:p>
          <a:p>
            <a:r>
              <a:rPr lang="en-IN" sz="1200" b="1" dirty="0">
                <a:solidFill>
                  <a:srgbClr val="FFFF66"/>
                </a:solidFill>
              </a:rPr>
              <a:t>   }</a:t>
            </a:r>
          </a:p>
          <a:p>
            <a:r>
              <a:rPr lang="en-IN" sz="1200" b="1" dirty="0">
                <a:solidFill>
                  <a:srgbClr val="FFFF66"/>
                </a:solidFill>
              </a:rPr>
              <a:t>   catch (</a:t>
            </a:r>
            <a:r>
              <a:rPr lang="en-IN" sz="1200" b="1" dirty="0" err="1">
                <a:solidFill>
                  <a:srgbClr val="FFFF66"/>
                </a:solidFill>
              </a:rPr>
              <a:t>InterruptedException</a:t>
            </a:r>
            <a:r>
              <a:rPr lang="en-IN" sz="1200" b="1" dirty="0">
                <a:solidFill>
                  <a:srgbClr val="FFFF66"/>
                </a:solidFill>
              </a:rPr>
              <a:t> ex) {</a:t>
            </a:r>
          </a:p>
          <a:p>
            <a:r>
              <a:rPr lang="en-IN" sz="1200" b="1" dirty="0">
                <a:solidFill>
                  <a:srgbClr val="FFFF66"/>
                </a:solidFill>
              </a:rPr>
              <a:t>   }</a:t>
            </a:r>
          </a:p>
          <a:p>
            <a:endParaRPr lang="en-IN" sz="1200" b="1" dirty="0">
              <a:solidFill>
                <a:srgbClr val="FFFF66"/>
              </a:solidFill>
            </a:endParaRPr>
          </a:p>
          <a:p>
            <a:r>
              <a:rPr lang="en-IN" sz="1200" b="1" dirty="0">
                <a:solidFill>
                  <a:srgbClr val="FFFF66"/>
                </a:solidFill>
              </a:rPr>
              <a:t>   balance = </a:t>
            </a:r>
            <a:r>
              <a:rPr lang="en-IN" sz="1200" b="1" dirty="0" err="1">
                <a:solidFill>
                  <a:srgbClr val="FFFF66"/>
                </a:solidFill>
              </a:rPr>
              <a:t>newBalance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r>
              <a:rPr lang="en-IN" sz="1200" b="1" dirty="0" smtClean="0">
                <a:solidFill>
                  <a:srgbClr val="FFFF66"/>
                </a:solidFill>
              </a:rPr>
              <a:t>}</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2</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AccountWithoutSync</a:t>
            </a:r>
            <a:endParaRPr lang="en-IN" sz="1200" b="1" dirty="0">
              <a:solidFill>
                <a:srgbClr val="FFFF66"/>
              </a:solidFill>
            </a:endParaRPr>
          </a:p>
          <a:p>
            <a:r>
              <a:rPr lang="en-IN" sz="1200" b="1" dirty="0">
                <a:solidFill>
                  <a:srgbClr val="FFFF66"/>
                </a:solidFill>
              </a:rPr>
              <a:t>What is balance? 3</a:t>
            </a:r>
          </a:p>
        </p:txBody>
      </p:sp>
    </p:spTree>
    <p:extLst>
      <p:ext uri="{BB962C8B-B14F-4D97-AF65-F5344CB8AC3E}">
        <p14:creationId xmlns:p14="http://schemas.microsoft.com/office/powerpoint/2010/main" val="5744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lstStyle/>
          <a:p>
            <a:r>
              <a:rPr lang="en-IN" dirty="0" smtClean="0"/>
              <a:t>Race condition </a:t>
            </a:r>
            <a:r>
              <a:rPr lang="en-IN" dirty="0"/>
              <a:t>in multithreaded programs</a:t>
            </a:r>
          </a:p>
        </p:txBody>
      </p:sp>
      <p:sp>
        <p:nvSpPr>
          <p:cNvPr id="3" name="Content Placeholder 2"/>
          <p:cNvSpPr>
            <a:spLocks noGrp="1"/>
          </p:cNvSpPr>
          <p:nvPr>
            <p:ph sz="quarter" idx="13"/>
          </p:nvPr>
        </p:nvSpPr>
        <p:spPr>
          <a:xfrm>
            <a:off x="107504" y="3356992"/>
            <a:ext cx="8784976" cy="3384376"/>
          </a:xfrm>
        </p:spPr>
        <p:txBody>
          <a:bodyPr/>
          <a:lstStyle/>
          <a:p>
            <a:r>
              <a:rPr lang="en-IN" dirty="0"/>
              <a:t>Task 1 and Task 2 both add 1 to the same </a:t>
            </a:r>
            <a:r>
              <a:rPr lang="en-IN" dirty="0" smtClean="0"/>
              <a:t>balance</a:t>
            </a:r>
          </a:p>
          <a:p>
            <a:r>
              <a:rPr lang="en-IN" dirty="0"/>
              <a:t>In Step 1, Task 1 gets the balance from the account. </a:t>
            </a:r>
            <a:endParaRPr lang="en-IN" dirty="0" smtClean="0"/>
          </a:p>
          <a:p>
            <a:r>
              <a:rPr lang="en-IN" dirty="0" smtClean="0"/>
              <a:t>In </a:t>
            </a:r>
            <a:r>
              <a:rPr lang="en-IN" dirty="0"/>
              <a:t>Step 2, Task 2 gets the same </a:t>
            </a:r>
            <a:r>
              <a:rPr lang="en-IN" dirty="0" smtClean="0"/>
              <a:t>balance from </a:t>
            </a:r>
            <a:r>
              <a:rPr lang="en-IN" dirty="0"/>
              <a:t>the account. </a:t>
            </a:r>
            <a:endParaRPr lang="en-IN" dirty="0" smtClean="0"/>
          </a:p>
          <a:p>
            <a:r>
              <a:rPr lang="en-IN" dirty="0" smtClean="0"/>
              <a:t>In </a:t>
            </a:r>
            <a:r>
              <a:rPr lang="en-IN" dirty="0"/>
              <a:t>Step 3, Task 1 writes a new balance to the account. </a:t>
            </a:r>
            <a:endParaRPr lang="en-IN" dirty="0" smtClean="0"/>
          </a:p>
          <a:p>
            <a:r>
              <a:rPr lang="en-IN" dirty="0" smtClean="0"/>
              <a:t>In </a:t>
            </a:r>
            <a:r>
              <a:rPr lang="en-IN" dirty="0"/>
              <a:t>Step 4, Task </a:t>
            </a:r>
            <a:r>
              <a:rPr lang="en-IN" dirty="0" smtClean="0"/>
              <a:t>2 writes </a:t>
            </a:r>
            <a:r>
              <a:rPr lang="en-IN" dirty="0"/>
              <a:t>a new balance to the account.</a:t>
            </a:r>
          </a:p>
          <a:p>
            <a:r>
              <a:rPr lang="en-IN" dirty="0"/>
              <a:t>The effect of this scenario is that Task 1 does nothing because in Step 4 </a:t>
            </a:r>
            <a:endParaRPr lang="en-IN" dirty="0" smtClean="0"/>
          </a:p>
          <a:p>
            <a:r>
              <a:rPr lang="en-IN" dirty="0" smtClean="0"/>
              <a:t>Task </a:t>
            </a:r>
            <a:r>
              <a:rPr lang="en-IN" dirty="0"/>
              <a:t>2 </a:t>
            </a:r>
            <a:r>
              <a:rPr lang="en-IN" dirty="0" smtClean="0"/>
              <a:t>overrides Task </a:t>
            </a:r>
            <a:r>
              <a:rPr lang="en-IN" dirty="0"/>
              <a:t>1’s result. </a:t>
            </a:r>
            <a:endParaRPr lang="en-IN" dirty="0" smtClean="0"/>
          </a:p>
          <a:p>
            <a:r>
              <a:rPr lang="en-IN" dirty="0"/>
              <a:t>T</a:t>
            </a:r>
            <a:r>
              <a:rPr lang="en-IN" dirty="0" smtClean="0"/>
              <a:t>he </a:t>
            </a:r>
            <a:r>
              <a:rPr lang="en-IN" dirty="0"/>
              <a:t>problem is that Task 1 and Task 2 are accessing a </a:t>
            </a:r>
            <a:r>
              <a:rPr lang="en-IN" dirty="0" smtClean="0"/>
              <a:t>common resource </a:t>
            </a:r>
            <a:r>
              <a:rPr lang="en-IN" dirty="0"/>
              <a:t>in a way that causes a conflict.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482047"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lstStyle/>
          <a:p>
            <a:r>
              <a:rPr lang="en-IN" dirty="0"/>
              <a:t>The </a:t>
            </a:r>
            <a:r>
              <a:rPr lang="en-IN" b="1" dirty="0"/>
              <a:t>synchronized </a:t>
            </a:r>
            <a:r>
              <a:rPr lang="en-IN" dirty="0"/>
              <a:t>Keyword</a:t>
            </a:r>
          </a:p>
        </p:txBody>
      </p:sp>
      <p:sp>
        <p:nvSpPr>
          <p:cNvPr id="3" name="Content Placeholder 2"/>
          <p:cNvSpPr>
            <a:spLocks noGrp="1"/>
          </p:cNvSpPr>
          <p:nvPr>
            <p:ph sz="quarter" idx="13"/>
          </p:nvPr>
        </p:nvSpPr>
        <p:spPr>
          <a:xfrm>
            <a:off x="107504" y="764704"/>
            <a:ext cx="8928992" cy="5976664"/>
          </a:xfrm>
        </p:spPr>
        <p:txBody>
          <a:bodyPr>
            <a:normAutofit/>
          </a:bodyPr>
          <a:lstStyle/>
          <a:p>
            <a:r>
              <a:rPr lang="en-IN" sz="2200" dirty="0" smtClean="0"/>
              <a:t>Used to access the critical region (E.g., deposit method) by only one thread at a time using</a:t>
            </a:r>
          </a:p>
          <a:p>
            <a:pPr marL="0" indent="0" algn="ctr">
              <a:buNone/>
            </a:pPr>
            <a:r>
              <a:rPr lang="en-IN" sz="2200" b="1" dirty="0"/>
              <a:t>public synchronized void </a:t>
            </a:r>
            <a:r>
              <a:rPr lang="en-IN" sz="2200" dirty="0"/>
              <a:t>deposit(</a:t>
            </a:r>
            <a:r>
              <a:rPr lang="en-IN" sz="2200" b="1" dirty="0"/>
              <a:t>double </a:t>
            </a:r>
            <a:r>
              <a:rPr lang="en-IN" sz="2200" dirty="0"/>
              <a:t>amount</a:t>
            </a:r>
            <a:r>
              <a:rPr lang="en-IN" sz="2200" dirty="0" smtClean="0"/>
              <a:t>)</a:t>
            </a:r>
          </a:p>
          <a:p>
            <a:r>
              <a:rPr lang="en-IN" sz="2200" dirty="0"/>
              <a:t>A synchronized method acquires a lock before it executes</a:t>
            </a:r>
            <a:r>
              <a:rPr lang="en-IN" sz="2200" dirty="0" smtClean="0"/>
              <a:t>.</a:t>
            </a:r>
          </a:p>
          <a:p>
            <a:r>
              <a:rPr lang="en-IN" sz="2200" dirty="0" smtClean="0"/>
              <a:t>Lock</a:t>
            </a:r>
          </a:p>
          <a:p>
            <a:pPr lvl="1"/>
            <a:r>
              <a:rPr lang="en-IN" sz="1800" dirty="0" smtClean="0"/>
              <a:t>A mechanism </a:t>
            </a:r>
            <a:r>
              <a:rPr lang="en-IN" sz="1800" dirty="0"/>
              <a:t>for </a:t>
            </a:r>
            <a:r>
              <a:rPr lang="en-IN" sz="1800" dirty="0" smtClean="0"/>
              <a:t>exclusive use </a:t>
            </a:r>
            <a:r>
              <a:rPr lang="en-IN" sz="1800" dirty="0"/>
              <a:t>of a </a:t>
            </a:r>
            <a:r>
              <a:rPr lang="en-IN" sz="1800" dirty="0" smtClean="0"/>
              <a:t>resource</a:t>
            </a:r>
          </a:p>
          <a:p>
            <a:pPr lvl="1"/>
            <a:r>
              <a:rPr lang="en-IN" sz="1800" dirty="0" smtClean="0"/>
              <a:t>For instance </a:t>
            </a:r>
            <a:r>
              <a:rPr lang="en-IN" sz="1800" dirty="0"/>
              <a:t>method, the lock is on the object for </a:t>
            </a:r>
            <a:r>
              <a:rPr lang="en-IN" sz="1800" dirty="0" smtClean="0"/>
              <a:t>which the </a:t>
            </a:r>
            <a:r>
              <a:rPr lang="en-IN" sz="1800" dirty="0"/>
              <a:t>method was </a:t>
            </a:r>
            <a:r>
              <a:rPr lang="en-IN" sz="1800" dirty="0" smtClean="0"/>
              <a:t>invoked</a:t>
            </a:r>
          </a:p>
          <a:p>
            <a:pPr lvl="1">
              <a:lnSpc>
                <a:spcPct val="110000"/>
              </a:lnSpc>
            </a:pPr>
            <a:r>
              <a:rPr lang="en-IN" sz="1800" dirty="0" smtClean="0"/>
              <a:t>For static </a:t>
            </a:r>
            <a:r>
              <a:rPr lang="en-IN" sz="1800" dirty="0"/>
              <a:t>method, the lock is on the </a:t>
            </a:r>
            <a:r>
              <a:rPr lang="en-IN" sz="1800" dirty="0" smtClean="0"/>
              <a:t>class</a:t>
            </a:r>
          </a:p>
          <a:p>
            <a:pPr lvl="1" algn="just"/>
            <a:r>
              <a:rPr lang="en-IN" sz="1800" dirty="0"/>
              <a:t>If one </a:t>
            </a:r>
            <a:r>
              <a:rPr lang="en-IN" sz="1800" dirty="0" smtClean="0"/>
              <a:t>thread invokes </a:t>
            </a:r>
            <a:r>
              <a:rPr lang="en-IN" sz="1800" dirty="0"/>
              <a:t>a synchronized instance method (respectively, static method) on an object, the lock </a:t>
            </a:r>
            <a:r>
              <a:rPr lang="en-IN" sz="1800" dirty="0" smtClean="0"/>
              <a:t>of that </a:t>
            </a:r>
            <a:r>
              <a:rPr lang="en-IN" sz="1800" dirty="0"/>
              <a:t>object (respectively, class) is acquired first, then the method is executed, and finally </a:t>
            </a:r>
            <a:r>
              <a:rPr lang="en-IN" sz="1800" dirty="0" smtClean="0"/>
              <a:t>the lock </a:t>
            </a:r>
            <a:r>
              <a:rPr lang="en-IN" sz="1800" dirty="0"/>
              <a:t>is released</a:t>
            </a:r>
            <a:r>
              <a:rPr lang="en-IN" sz="1800" dirty="0" smtClean="0"/>
              <a:t>.</a:t>
            </a:r>
          </a:p>
          <a:p>
            <a:pPr lvl="1"/>
            <a:r>
              <a:rPr lang="en-IN" sz="1800" dirty="0"/>
              <a:t>Another thread invoking the same method of that object (respectively, </a:t>
            </a:r>
            <a:r>
              <a:rPr lang="en-IN" sz="1800" dirty="0" smtClean="0"/>
              <a:t>class) is </a:t>
            </a:r>
            <a:r>
              <a:rPr lang="en-IN" sz="1800" dirty="0"/>
              <a:t>blocked until the lock is released.</a:t>
            </a:r>
            <a:endParaRPr lang="en-IN" sz="7200" dirty="0"/>
          </a:p>
          <a:p>
            <a:endParaRPr lang="en-IN" dirty="0"/>
          </a:p>
        </p:txBody>
      </p:sp>
    </p:spTree>
    <p:extLst>
      <p:ext uri="{BB962C8B-B14F-4D97-AF65-F5344CB8AC3E}">
        <p14:creationId xmlns:p14="http://schemas.microsoft.com/office/powerpoint/2010/main" val="31446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7812360" cy="792088"/>
          </a:xfrm>
        </p:spPr>
        <p:txBody>
          <a:bodyPr/>
          <a:lstStyle/>
          <a:p>
            <a:r>
              <a:rPr lang="en-IN" dirty="0" smtClean="0"/>
              <a:t>Deposit after synchronisation</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196869"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7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 y="0"/>
            <a:ext cx="7801679" cy="692696"/>
          </a:xfrm>
        </p:spPr>
        <p:txBody>
          <a:bodyPr/>
          <a:lstStyle/>
          <a:p>
            <a:r>
              <a:rPr lang="en-IN" dirty="0" smtClean="0"/>
              <a:t>Synchronised statement / block</a:t>
            </a:r>
            <a:endParaRPr lang="en-IN" dirty="0"/>
          </a:p>
        </p:txBody>
      </p:sp>
      <p:sp>
        <p:nvSpPr>
          <p:cNvPr id="3" name="Content Placeholder 2"/>
          <p:cNvSpPr>
            <a:spLocks noGrp="1"/>
          </p:cNvSpPr>
          <p:nvPr>
            <p:ph sz="quarter" idx="13"/>
          </p:nvPr>
        </p:nvSpPr>
        <p:spPr>
          <a:xfrm>
            <a:off x="107504" y="692696"/>
            <a:ext cx="8928992" cy="5976664"/>
          </a:xfrm>
        </p:spPr>
        <p:txBody>
          <a:bodyPr>
            <a:normAutofit/>
          </a:bodyPr>
          <a:lstStyle/>
          <a:p>
            <a:pPr marL="3086100" lvl="7" indent="0">
              <a:buNone/>
            </a:pPr>
            <a:r>
              <a:rPr lang="en-IN" sz="2200" b="1" dirty="0"/>
              <a:t>synchronized </a:t>
            </a:r>
            <a:r>
              <a:rPr lang="en-IN" sz="2200" dirty="0"/>
              <a:t>(expr) {</a:t>
            </a:r>
          </a:p>
          <a:p>
            <a:pPr marL="3086100" lvl="7" indent="0">
              <a:buNone/>
            </a:pPr>
            <a:r>
              <a:rPr lang="en-IN" sz="2200" dirty="0"/>
              <a:t>statements;</a:t>
            </a:r>
          </a:p>
          <a:p>
            <a:pPr marL="3086100" lvl="7" indent="0">
              <a:buNone/>
            </a:pPr>
            <a:r>
              <a:rPr lang="en-IN" sz="2200" dirty="0" smtClean="0"/>
              <a:t>}</a:t>
            </a:r>
          </a:p>
          <a:p>
            <a:r>
              <a:rPr lang="en-IN" sz="2400" dirty="0"/>
              <a:t>The expression </a:t>
            </a:r>
            <a:r>
              <a:rPr lang="en-IN" sz="2400" b="1" dirty="0"/>
              <a:t>expr </a:t>
            </a:r>
            <a:r>
              <a:rPr lang="en-IN" sz="2400" dirty="0"/>
              <a:t>must evaluate to an object reference. </a:t>
            </a:r>
            <a:endParaRPr lang="en-IN" sz="2400" dirty="0" smtClean="0"/>
          </a:p>
          <a:p>
            <a:r>
              <a:rPr lang="en-IN" sz="2400" dirty="0" smtClean="0"/>
              <a:t>Example:</a:t>
            </a:r>
          </a:p>
          <a:p>
            <a:pPr marL="3086100" lvl="7" indent="0">
              <a:buNone/>
            </a:pPr>
            <a:r>
              <a:rPr lang="en-IN" sz="2200" b="1" dirty="0"/>
              <a:t>synchronized </a:t>
            </a:r>
            <a:r>
              <a:rPr lang="en-IN" sz="2200" dirty="0"/>
              <a:t>(account) {</a:t>
            </a:r>
          </a:p>
          <a:p>
            <a:pPr marL="3086100" lvl="7" indent="0">
              <a:buNone/>
            </a:pPr>
            <a:r>
              <a:rPr lang="en-IN" sz="2200" dirty="0" err="1"/>
              <a:t>account.deposit</a:t>
            </a:r>
            <a:r>
              <a:rPr lang="en-IN" sz="2200" dirty="0"/>
              <a:t>(</a:t>
            </a:r>
            <a:r>
              <a:rPr lang="en-IN" sz="2200" b="1" dirty="0"/>
              <a:t>1</a:t>
            </a:r>
            <a:r>
              <a:rPr lang="en-IN" sz="2200" dirty="0"/>
              <a:t>);</a:t>
            </a:r>
          </a:p>
          <a:p>
            <a:pPr marL="3086100" lvl="7" indent="0">
              <a:buNone/>
            </a:pPr>
            <a:r>
              <a:rPr lang="en-IN" sz="2200" dirty="0"/>
              <a:t>}</a:t>
            </a:r>
            <a:endParaRPr lang="en-IN" sz="2200" dirty="0" smtClean="0"/>
          </a:p>
          <a:p>
            <a:r>
              <a:rPr lang="en-IN" sz="2400" dirty="0" smtClean="0"/>
              <a:t>If </a:t>
            </a:r>
            <a:r>
              <a:rPr lang="en-IN" sz="2400" dirty="0"/>
              <a:t>the object is already locked </a:t>
            </a:r>
            <a:r>
              <a:rPr lang="en-IN" sz="2400" dirty="0" smtClean="0"/>
              <a:t>by another </a:t>
            </a:r>
            <a:r>
              <a:rPr lang="en-IN" sz="2400" dirty="0"/>
              <a:t>thread, the thread is blocked until the lock is released. </a:t>
            </a:r>
            <a:endParaRPr lang="en-IN" sz="2400" dirty="0" smtClean="0"/>
          </a:p>
          <a:p>
            <a:r>
              <a:rPr lang="en-IN" sz="2400" dirty="0" smtClean="0"/>
              <a:t>When </a:t>
            </a:r>
            <a:r>
              <a:rPr lang="en-IN" sz="2400" dirty="0"/>
              <a:t>a lock is obtained on </a:t>
            </a:r>
            <a:r>
              <a:rPr lang="en-IN" sz="2400" dirty="0" smtClean="0"/>
              <a:t>the object</a:t>
            </a:r>
            <a:r>
              <a:rPr lang="en-IN" sz="2400" dirty="0"/>
              <a:t>, the statements in the synchronized block are executed and then the lock is released</a:t>
            </a:r>
            <a:r>
              <a:rPr lang="en-IN" sz="2400" dirty="0" smtClean="0"/>
              <a:t>.</a:t>
            </a:r>
          </a:p>
          <a:p>
            <a:endParaRPr lang="en-IN" sz="2200" dirty="0"/>
          </a:p>
        </p:txBody>
      </p:sp>
    </p:spTree>
    <p:extLst>
      <p:ext uri="{BB962C8B-B14F-4D97-AF65-F5344CB8AC3E}">
        <p14:creationId xmlns:p14="http://schemas.microsoft.com/office/powerpoint/2010/main" val="233942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7704856" cy="548680"/>
          </a:xfrm>
        </p:spPr>
        <p:txBody>
          <a:bodyPr/>
          <a:lstStyle/>
          <a:p>
            <a:r>
              <a:rPr lang="en-IN" dirty="0" smtClean="0"/>
              <a:t>Synchronization using locks in java</a:t>
            </a:r>
            <a:endParaRPr lang="en-IN" dirty="0"/>
          </a:p>
        </p:txBody>
      </p:sp>
      <p:sp>
        <p:nvSpPr>
          <p:cNvPr id="3" name="Content Placeholder 2"/>
          <p:cNvSpPr>
            <a:spLocks noGrp="1"/>
          </p:cNvSpPr>
          <p:nvPr>
            <p:ph sz="quarter" idx="13"/>
          </p:nvPr>
        </p:nvSpPr>
        <p:spPr>
          <a:xfrm>
            <a:off x="35496" y="3068960"/>
            <a:ext cx="9108504" cy="3744416"/>
          </a:xfrm>
        </p:spPr>
        <p:txBody>
          <a:bodyPr>
            <a:noAutofit/>
          </a:bodyPr>
          <a:lstStyle/>
          <a:p>
            <a:r>
              <a:rPr lang="en-IN" sz="1800" dirty="0" smtClean="0"/>
              <a:t>Lock: instance of the </a:t>
            </a:r>
            <a:r>
              <a:rPr lang="en-IN" sz="1800" b="1" dirty="0" smtClean="0"/>
              <a:t>Lock </a:t>
            </a:r>
            <a:r>
              <a:rPr lang="en-IN" sz="1800" dirty="0" smtClean="0"/>
              <a:t>interface - defines the methods for acquiring and releasing locks</a:t>
            </a:r>
          </a:p>
          <a:p>
            <a:r>
              <a:rPr lang="en-IN" sz="1800" b="1" dirty="0" err="1"/>
              <a:t>newCondition</a:t>
            </a:r>
            <a:r>
              <a:rPr lang="en-IN" sz="1800" b="1" dirty="0"/>
              <a:t>() </a:t>
            </a:r>
            <a:r>
              <a:rPr lang="en-IN" sz="1800" dirty="0" smtClean="0"/>
              <a:t>method: to </a:t>
            </a:r>
            <a:r>
              <a:rPr lang="en-IN" sz="1800" dirty="0"/>
              <a:t>create any number of </a:t>
            </a:r>
            <a:r>
              <a:rPr lang="en-IN" sz="1800" b="1" dirty="0"/>
              <a:t>Condition </a:t>
            </a:r>
            <a:r>
              <a:rPr lang="en-IN" sz="1800" dirty="0" smtClean="0"/>
              <a:t>objects - can </a:t>
            </a:r>
            <a:r>
              <a:rPr lang="en-IN" sz="1800" dirty="0"/>
              <a:t>be used for thread </a:t>
            </a:r>
            <a:r>
              <a:rPr lang="en-IN" sz="1800" dirty="0" smtClean="0"/>
              <a:t>communications</a:t>
            </a:r>
          </a:p>
          <a:p>
            <a:r>
              <a:rPr lang="en-IN" sz="1800" b="1" dirty="0" err="1" smtClean="0"/>
              <a:t>ReentrantLock</a:t>
            </a:r>
            <a:r>
              <a:rPr lang="en-IN" sz="1800" b="1" dirty="0" smtClean="0"/>
              <a:t>: </a:t>
            </a:r>
            <a:r>
              <a:rPr lang="en-IN" sz="1800" dirty="0" smtClean="0"/>
              <a:t>concrete </a:t>
            </a:r>
            <a:r>
              <a:rPr lang="en-IN" sz="1800" dirty="0"/>
              <a:t>implementation of </a:t>
            </a:r>
            <a:r>
              <a:rPr lang="en-IN" sz="1800" b="1" dirty="0" smtClean="0"/>
              <a:t>Lock - </a:t>
            </a:r>
            <a:r>
              <a:rPr lang="en-IN" sz="1800" dirty="0" smtClean="0"/>
              <a:t>creating </a:t>
            </a:r>
            <a:r>
              <a:rPr lang="en-IN" sz="1800" dirty="0"/>
              <a:t>mutually </a:t>
            </a:r>
            <a:r>
              <a:rPr lang="en-IN" sz="1800" dirty="0" smtClean="0"/>
              <a:t>exclusive locks.</a:t>
            </a:r>
          </a:p>
          <a:p>
            <a:r>
              <a:rPr lang="en-IN" sz="1800" dirty="0" smtClean="0"/>
              <a:t>Fairness Policy: </a:t>
            </a:r>
          </a:p>
          <a:p>
            <a:pPr lvl="1"/>
            <a:r>
              <a:rPr lang="en-IN" sz="1800" dirty="0" smtClean="0"/>
              <a:t>True – guarantees that </a:t>
            </a:r>
            <a:r>
              <a:rPr lang="en-IN" sz="1800" dirty="0"/>
              <a:t>the longest-waiting thread will obtain the lock first. </a:t>
            </a:r>
            <a:endParaRPr lang="en-IN" sz="1800" dirty="0" smtClean="0"/>
          </a:p>
          <a:p>
            <a:pPr lvl="1"/>
            <a:r>
              <a:rPr lang="en-IN" sz="1800" dirty="0" smtClean="0"/>
              <a:t>False – grants a lock </a:t>
            </a:r>
            <a:r>
              <a:rPr lang="en-IN" sz="1800" dirty="0"/>
              <a:t>to a waiting thread arbitrarily</a:t>
            </a:r>
            <a:r>
              <a:rPr lang="en-IN" sz="1800" dirty="0" smtClean="0"/>
              <a:t>.</a:t>
            </a:r>
          </a:p>
          <a:p>
            <a:pPr algn="just"/>
            <a:r>
              <a:rPr lang="en-IN" sz="1800" dirty="0" smtClean="0"/>
              <a:t>Programs </a:t>
            </a:r>
            <a:r>
              <a:rPr lang="en-IN" sz="1800" dirty="0"/>
              <a:t>using fair locks accessed by many threads </a:t>
            </a:r>
            <a:r>
              <a:rPr lang="en-IN" sz="1800" dirty="0" smtClean="0"/>
              <a:t>may have </a:t>
            </a:r>
            <a:r>
              <a:rPr lang="en-IN" sz="1800" dirty="0"/>
              <a:t>poorer overall performance than those using the default setting, but they have </a:t>
            </a:r>
            <a:r>
              <a:rPr lang="en-IN" sz="1800" dirty="0" smtClean="0"/>
              <a:t>smaller variances </a:t>
            </a:r>
            <a:r>
              <a:rPr lang="en-IN" sz="1800" dirty="0"/>
              <a:t>in times to obtain locks and </a:t>
            </a:r>
            <a:r>
              <a:rPr lang="en-IN" sz="1800" dirty="0" smtClean="0"/>
              <a:t>prevent starvation</a:t>
            </a:r>
            <a:r>
              <a:rPr lang="en-IN" sz="1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79" y="548680"/>
            <a:ext cx="5832648" cy="244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29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620688"/>
          </a:xfrm>
        </p:spPr>
        <p:txBody>
          <a:bodyPr/>
          <a:lstStyle/>
          <a:p>
            <a:r>
              <a:rPr lang="en-IN" dirty="0" smtClean="0"/>
              <a:t>Concurrency </a:t>
            </a:r>
            <a:endParaRPr lang="en-IN" dirty="0"/>
          </a:p>
        </p:txBody>
      </p:sp>
      <p:sp>
        <p:nvSpPr>
          <p:cNvPr id="3" name="Content Placeholder 2"/>
          <p:cNvSpPr>
            <a:spLocks noGrp="1"/>
          </p:cNvSpPr>
          <p:nvPr>
            <p:ph sz="quarter" idx="13"/>
          </p:nvPr>
        </p:nvSpPr>
        <p:spPr>
          <a:xfrm>
            <a:off x="107504" y="692696"/>
            <a:ext cx="8928992" cy="5976664"/>
          </a:xfrm>
        </p:spPr>
        <p:txBody>
          <a:bodyPr>
            <a:normAutofit/>
          </a:bodyPr>
          <a:lstStyle/>
          <a:p>
            <a:r>
              <a:rPr lang="en-IN" sz="2400" dirty="0"/>
              <a:t>W</a:t>
            </a:r>
            <a:r>
              <a:rPr lang="en-IN" sz="2400" dirty="0" smtClean="0"/>
              <a:t>hen </a:t>
            </a:r>
            <a:r>
              <a:rPr lang="en-IN" sz="2400" dirty="0"/>
              <a:t>more than one task can start and complete in overlapping time</a:t>
            </a:r>
          </a:p>
          <a:p>
            <a:pPr marL="0" indent="0">
              <a:buNone/>
            </a:pPr>
            <a:r>
              <a:rPr lang="en-IN" sz="2400" dirty="0" smtClean="0"/>
              <a:t>     periods</a:t>
            </a:r>
          </a:p>
          <a:p>
            <a:r>
              <a:rPr lang="en-IN" sz="2400" dirty="0"/>
              <a:t>Need not be running in the same instant</a:t>
            </a:r>
          </a:p>
          <a:p>
            <a:r>
              <a:rPr lang="en-IN" sz="2400" dirty="0"/>
              <a:t>Concurrent programs can be written on a single CPU </a:t>
            </a:r>
            <a:r>
              <a:rPr lang="en-IN" sz="2400" dirty="0" smtClean="0"/>
              <a:t>too</a:t>
            </a:r>
            <a:endParaRPr lang="en-IN" sz="2400" dirty="0"/>
          </a:p>
          <a:p>
            <a:r>
              <a:rPr lang="en-IN" sz="2400" dirty="0"/>
              <a:t>M</a:t>
            </a:r>
            <a:r>
              <a:rPr lang="en-IN" sz="2400" dirty="0" smtClean="0"/>
              <a:t>ultiple </a:t>
            </a:r>
            <a:r>
              <a:rPr lang="en-IN" sz="2400" dirty="0"/>
              <a:t>tasks are executed </a:t>
            </a:r>
            <a:r>
              <a:rPr lang="en-IN" sz="2400" dirty="0" smtClean="0"/>
              <a:t>in a </a:t>
            </a:r>
            <a:r>
              <a:rPr lang="en-IN" sz="2400" dirty="0"/>
              <a:t>time-slice manner, where a scheduler (such as the JVM) will guarantee each </a:t>
            </a:r>
            <a:r>
              <a:rPr lang="en-IN" sz="2400" dirty="0" smtClean="0"/>
              <a:t>process a </a:t>
            </a:r>
            <a:r>
              <a:rPr lang="en-IN" sz="2400" dirty="0"/>
              <a:t>regular “slice” of operating </a:t>
            </a:r>
            <a:r>
              <a:rPr lang="en-IN" sz="2400" dirty="0" smtClean="0"/>
              <a:t>time (Implemented using threads)</a:t>
            </a:r>
          </a:p>
          <a:p>
            <a:r>
              <a:rPr lang="en-IN" sz="2400" dirty="0" smtClean="0"/>
              <a:t>An Illusion of parallelism to users</a:t>
            </a:r>
          </a:p>
          <a:p>
            <a:pPr marL="0" indent="0">
              <a:buNone/>
            </a:pPr>
            <a:endParaRPr lang="en-IN" sz="2400" dirty="0" smtClean="0"/>
          </a:p>
          <a:p>
            <a:pPr marL="0" indent="0">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35032"/>
            <a:ext cx="4032448" cy="2895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67544" y="4869160"/>
            <a:ext cx="4608512" cy="1656184"/>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 </a:t>
            </a:r>
            <a:r>
              <a:rPr lang="en-IN" dirty="0" smtClean="0"/>
              <a:t>concurrent application </a:t>
            </a:r>
            <a:r>
              <a:rPr lang="en-IN" dirty="0"/>
              <a:t>running in a single</a:t>
            </a:r>
          </a:p>
          <a:p>
            <a:r>
              <a:rPr lang="en-IN" dirty="0"/>
              <a:t>CPU core with two threads</a:t>
            </a:r>
          </a:p>
        </p:txBody>
      </p:sp>
    </p:spTree>
    <p:extLst>
      <p:ext uri="{BB962C8B-B14F-4D97-AF65-F5344CB8AC3E}">
        <p14:creationId xmlns:p14="http://schemas.microsoft.com/office/powerpoint/2010/main" val="306879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9073008" cy="6768752"/>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sz="1200" b="1" dirty="0">
                <a:solidFill>
                  <a:srgbClr val="FFFF66"/>
                </a:solidFill>
              </a:rPr>
              <a:t> import </a:t>
            </a:r>
            <a:r>
              <a:rPr lang="en-IN" sz="1200" b="1" dirty="0" err="1">
                <a:solidFill>
                  <a:srgbClr val="FFFF66"/>
                </a:solidFill>
              </a:rPr>
              <a:t>java.util.concurrent</a:t>
            </a:r>
            <a:r>
              <a:rPr lang="en-IN" sz="1200" b="1" dirty="0">
                <a:solidFill>
                  <a:srgbClr val="FFFF66"/>
                </a:solidFill>
              </a:rPr>
              <a:t>.*;</a:t>
            </a:r>
          </a:p>
          <a:p>
            <a:r>
              <a:rPr lang="en-IN" sz="1200" b="1" dirty="0">
                <a:solidFill>
                  <a:srgbClr val="FFFF66"/>
                </a:solidFill>
              </a:rPr>
              <a:t>  import </a:t>
            </a:r>
            <a:r>
              <a:rPr lang="en-IN" sz="1200" b="1" dirty="0" err="1">
                <a:solidFill>
                  <a:srgbClr val="FFFF66"/>
                </a:solidFill>
              </a:rPr>
              <a:t>java.util.concurrent.locks</a:t>
            </a:r>
            <a:r>
              <a:rPr lang="en-IN" sz="1200" b="1" dirty="0">
                <a:solidFill>
                  <a:srgbClr val="FFFF66"/>
                </a:solidFill>
              </a:rPr>
              <a:t>.*;</a:t>
            </a:r>
          </a:p>
          <a:p>
            <a:r>
              <a:rPr lang="en-IN" sz="1200" b="1" dirty="0">
                <a:solidFill>
                  <a:srgbClr val="FFFF66"/>
                </a:solidFill>
              </a:rPr>
              <a:t> </a:t>
            </a:r>
          </a:p>
          <a:p>
            <a:r>
              <a:rPr lang="en-IN" sz="1200" b="1" dirty="0">
                <a:solidFill>
                  <a:srgbClr val="FFFF66"/>
                </a:solidFill>
              </a:rPr>
              <a:t>  public class </a:t>
            </a:r>
            <a:r>
              <a:rPr lang="en-IN" sz="1200" b="1" dirty="0" err="1">
                <a:solidFill>
                  <a:srgbClr val="FFFF66"/>
                </a:solidFill>
              </a:rPr>
              <a:t>AccountWithSyncUsingLock</a:t>
            </a:r>
            <a:r>
              <a:rPr lang="en-IN" sz="1200" b="1" dirty="0">
                <a:solidFill>
                  <a:srgbClr val="FFFF66"/>
                </a:solidFill>
              </a:rPr>
              <a:t> {</a:t>
            </a:r>
          </a:p>
          <a:p>
            <a:r>
              <a:rPr lang="en-IN" sz="1200" b="1" dirty="0">
                <a:solidFill>
                  <a:srgbClr val="FFFF66"/>
                </a:solidFill>
              </a:rPr>
              <a:t>  private static Account </a:t>
            </a:r>
            <a:r>
              <a:rPr lang="en-IN" sz="1200" b="1" dirty="0" err="1">
                <a:solidFill>
                  <a:srgbClr val="FFFF66"/>
                </a:solidFill>
              </a:rPr>
              <a:t>account</a:t>
            </a:r>
            <a:r>
              <a:rPr lang="en-IN" sz="1200" b="1" dirty="0">
                <a:solidFill>
                  <a:srgbClr val="FFFF66"/>
                </a:solidFill>
              </a:rPr>
              <a:t> = new Account();</a:t>
            </a:r>
          </a:p>
          <a:p>
            <a:r>
              <a:rPr lang="en-IN" sz="1200" b="1" dirty="0">
                <a:solidFill>
                  <a:srgbClr val="FFFF66"/>
                </a:solidFill>
              </a:rPr>
              <a:t> </a:t>
            </a:r>
          </a:p>
          <a:p>
            <a:r>
              <a:rPr lang="en-IN" sz="1200" b="1" dirty="0">
                <a:solidFill>
                  <a:srgbClr val="FFFF66"/>
                </a:solidFill>
              </a:rPr>
              <a:t>  public static void main(String[] </a:t>
            </a:r>
            <a:r>
              <a:rPr lang="en-IN" sz="1200" b="1" dirty="0" err="1">
                <a:solidFill>
                  <a:srgbClr val="FFFF66"/>
                </a:solidFill>
              </a:rPr>
              <a:t>args</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ExecutorService</a:t>
            </a:r>
            <a:r>
              <a:rPr lang="en-IN" sz="1200" b="1" dirty="0">
                <a:solidFill>
                  <a:srgbClr val="FFFF66"/>
                </a:solidFill>
              </a:rPr>
              <a:t> executor = </a:t>
            </a:r>
            <a:r>
              <a:rPr lang="en-IN" sz="1200" b="1" dirty="0" err="1">
                <a:solidFill>
                  <a:srgbClr val="FFFF66"/>
                </a:solidFill>
              </a:rPr>
              <a:t>Executors.newCachedThreadPool</a:t>
            </a:r>
            <a:r>
              <a:rPr lang="en-IN" sz="1200" b="1" dirty="0">
                <a:solidFill>
                  <a:srgbClr val="FFFF66"/>
                </a:solidFill>
              </a:rPr>
              <a:t>();</a:t>
            </a:r>
          </a:p>
          <a:p>
            <a:r>
              <a:rPr lang="en-IN" sz="1200" b="1" dirty="0">
                <a:solidFill>
                  <a:srgbClr val="FFFF66"/>
                </a:solidFill>
              </a:rPr>
              <a:t> </a:t>
            </a:r>
          </a:p>
          <a:p>
            <a:r>
              <a:rPr lang="en-IN" sz="1200" b="1" dirty="0">
                <a:solidFill>
                  <a:srgbClr val="FFFF66"/>
                </a:solidFill>
              </a:rPr>
              <a:t>   // Create and launch 100 threads</a:t>
            </a:r>
          </a:p>
          <a:p>
            <a:r>
              <a:rPr lang="en-IN" sz="1200" b="1" dirty="0">
                <a:solidFill>
                  <a:srgbClr val="FFFF66"/>
                </a:solidFill>
              </a:rPr>
              <a:t>   for (</a:t>
            </a:r>
            <a:r>
              <a:rPr lang="en-IN" sz="1200" b="1" dirty="0" err="1">
                <a:solidFill>
                  <a:srgbClr val="FFFF66"/>
                </a:solidFill>
              </a:rPr>
              <a:t>int</a:t>
            </a:r>
            <a:r>
              <a:rPr lang="en-IN" sz="1200" b="1" dirty="0">
                <a:solidFill>
                  <a:srgbClr val="FFFF66"/>
                </a:solidFill>
              </a:rPr>
              <a:t> </a:t>
            </a:r>
            <a:r>
              <a:rPr lang="en-IN" sz="1200" b="1" dirty="0" err="1">
                <a:solidFill>
                  <a:srgbClr val="FFFF66"/>
                </a:solidFill>
              </a:rPr>
              <a:t>i</a:t>
            </a:r>
            <a:r>
              <a:rPr lang="en-IN" sz="1200" b="1" dirty="0">
                <a:solidFill>
                  <a:srgbClr val="FFFF66"/>
                </a:solidFill>
              </a:rPr>
              <a:t> = 0; </a:t>
            </a:r>
            <a:r>
              <a:rPr lang="en-IN" sz="1200" b="1" dirty="0" err="1">
                <a:solidFill>
                  <a:srgbClr val="FFFF66"/>
                </a:solidFill>
              </a:rPr>
              <a:t>i</a:t>
            </a:r>
            <a:r>
              <a:rPr lang="en-IN" sz="1200" b="1" dirty="0">
                <a:solidFill>
                  <a:srgbClr val="FFFF66"/>
                </a:solidFill>
              </a:rPr>
              <a:t> &lt; 100; </a:t>
            </a:r>
            <a:r>
              <a:rPr lang="en-IN" sz="1200" b="1" dirty="0" err="1">
                <a:solidFill>
                  <a:srgbClr val="FFFF66"/>
                </a:solidFill>
              </a:rPr>
              <a:t>i</a:t>
            </a:r>
            <a:r>
              <a:rPr lang="en-IN" sz="1200" b="1" dirty="0">
                <a:solidFill>
                  <a:srgbClr val="FFFF66"/>
                </a:solidFill>
              </a:rPr>
              <a:t>++) {</a:t>
            </a:r>
          </a:p>
          <a:p>
            <a:r>
              <a:rPr lang="en-IN" sz="1200" b="1" dirty="0">
                <a:solidFill>
                  <a:srgbClr val="FFFF66"/>
                </a:solidFill>
              </a:rPr>
              <a:t>   </a:t>
            </a:r>
            <a:r>
              <a:rPr lang="en-IN" sz="1200" b="1" dirty="0" err="1">
                <a:solidFill>
                  <a:srgbClr val="FFFF66"/>
                </a:solidFill>
              </a:rPr>
              <a:t>executor.execute</a:t>
            </a:r>
            <a:r>
              <a:rPr lang="en-IN" sz="1200" b="1" dirty="0">
                <a:solidFill>
                  <a:srgbClr val="FFFF66"/>
                </a:solidFill>
              </a:rPr>
              <a:t>(new </a:t>
            </a:r>
            <a:r>
              <a:rPr lang="en-IN" sz="1200" b="1" dirty="0" err="1">
                <a:solidFill>
                  <a:srgbClr val="FFFF66"/>
                </a:solidFill>
              </a:rPr>
              <a:t>AddAPennyTask</a:t>
            </a:r>
            <a:r>
              <a:rPr lang="en-IN" sz="1200" b="1" dirty="0">
                <a:solidFill>
                  <a:srgbClr val="FFFF66"/>
                </a:solidFill>
              </a:rPr>
              <a:t>());</a:t>
            </a:r>
          </a:p>
          <a:p>
            <a:r>
              <a:rPr lang="en-IN" sz="1200" b="1" dirty="0">
                <a:solidFill>
                  <a:srgbClr val="FFFF66"/>
                </a:solidFill>
              </a:rPr>
              <a:t>   }  </a:t>
            </a:r>
          </a:p>
          <a:p>
            <a:r>
              <a:rPr lang="en-IN" sz="1200" b="1" dirty="0">
                <a:solidFill>
                  <a:srgbClr val="FFFF66"/>
                </a:solidFill>
              </a:rPr>
              <a:t>   </a:t>
            </a:r>
            <a:r>
              <a:rPr lang="en-IN" sz="1200" b="1" dirty="0" err="1">
                <a:solidFill>
                  <a:srgbClr val="FFFF66"/>
                </a:solidFill>
              </a:rPr>
              <a:t>executor.shutdown</a:t>
            </a:r>
            <a:r>
              <a:rPr lang="en-IN" sz="1200" b="1" dirty="0">
                <a:solidFill>
                  <a:srgbClr val="FFFF66"/>
                </a:solidFill>
              </a:rPr>
              <a:t>();  </a:t>
            </a:r>
          </a:p>
          <a:p>
            <a:r>
              <a:rPr lang="en-IN" sz="1200" b="1" dirty="0">
                <a:solidFill>
                  <a:srgbClr val="FFFF66"/>
                </a:solidFill>
              </a:rPr>
              <a:t>   // Wait until all tasks are finished</a:t>
            </a:r>
          </a:p>
          <a:p>
            <a:r>
              <a:rPr lang="en-IN" sz="1200" b="1" dirty="0">
                <a:solidFill>
                  <a:srgbClr val="FFFF66"/>
                </a:solidFill>
              </a:rPr>
              <a:t>   while (!</a:t>
            </a:r>
            <a:r>
              <a:rPr lang="en-IN" sz="1200" b="1" dirty="0" err="1">
                <a:solidFill>
                  <a:srgbClr val="FFFF66"/>
                </a:solidFill>
              </a:rPr>
              <a:t>executor.isTerminated</a:t>
            </a:r>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r>
              <a:rPr lang="en-IN" sz="1200" b="1" dirty="0" err="1">
                <a:solidFill>
                  <a:srgbClr val="FFFF66"/>
                </a:solidFill>
              </a:rPr>
              <a:t>System.out.println</a:t>
            </a:r>
            <a:r>
              <a:rPr lang="en-IN" sz="1200" b="1" dirty="0">
                <a:solidFill>
                  <a:srgbClr val="FFFF66"/>
                </a:solidFill>
              </a:rPr>
              <a:t>("What is balance? " + </a:t>
            </a:r>
            <a:r>
              <a:rPr lang="en-IN" sz="1200" b="1" dirty="0" err="1">
                <a:solidFill>
                  <a:srgbClr val="FFFF66"/>
                </a:solidFill>
              </a:rPr>
              <a:t>account.getBalance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 A thread for adding a penny to the account</a:t>
            </a:r>
          </a:p>
          <a:p>
            <a:r>
              <a:rPr lang="en-IN" sz="1200" b="1" dirty="0">
                <a:solidFill>
                  <a:srgbClr val="FFFF66"/>
                </a:solidFill>
              </a:rPr>
              <a:t>   public static class </a:t>
            </a:r>
            <a:r>
              <a:rPr lang="en-IN" sz="1200" b="1" dirty="0" err="1">
                <a:solidFill>
                  <a:srgbClr val="FFFF66"/>
                </a:solidFill>
              </a:rPr>
              <a:t>AddAPennyTask</a:t>
            </a:r>
            <a:r>
              <a:rPr lang="en-IN" sz="1200" b="1" dirty="0">
                <a:solidFill>
                  <a:srgbClr val="FFFF66"/>
                </a:solidFill>
              </a:rPr>
              <a:t> implements Runnable {</a:t>
            </a:r>
          </a:p>
          <a:p>
            <a:r>
              <a:rPr lang="en-IN" sz="1200" b="1" dirty="0">
                <a:solidFill>
                  <a:srgbClr val="FFFF66"/>
                </a:solidFill>
              </a:rPr>
              <a:t>   public void run() {</a:t>
            </a:r>
          </a:p>
          <a:p>
            <a:r>
              <a:rPr lang="en-IN" sz="1200" b="1" dirty="0">
                <a:solidFill>
                  <a:srgbClr val="FFFF66"/>
                </a:solidFill>
              </a:rPr>
              <a:t>   </a:t>
            </a:r>
            <a:r>
              <a:rPr lang="en-IN" sz="1200" b="1" dirty="0" err="1">
                <a:solidFill>
                  <a:srgbClr val="FFFF66"/>
                </a:solidFill>
              </a:rPr>
              <a:t>account.deposit</a:t>
            </a:r>
            <a:r>
              <a:rPr lang="en-IN" sz="1200" b="1" dirty="0">
                <a:solidFill>
                  <a:srgbClr val="FFFF66"/>
                </a:solidFill>
              </a:rPr>
              <a:t>(1);</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 An inner class for Account</a:t>
            </a:r>
          </a:p>
          <a:p>
            <a:r>
              <a:rPr lang="en-IN" sz="1200" b="1" dirty="0">
                <a:solidFill>
                  <a:srgbClr val="FFFF66"/>
                </a:solidFill>
              </a:rPr>
              <a:t>   public static class Account {</a:t>
            </a:r>
          </a:p>
          <a:p>
            <a:r>
              <a:rPr lang="en-IN" sz="1200" b="1" dirty="0">
                <a:solidFill>
                  <a:srgbClr val="FFFF66"/>
                </a:solidFill>
              </a:rPr>
              <a:t>   private static Lock </a:t>
            </a:r>
            <a:r>
              <a:rPr lang="en-IN" sz="1200" b="1" dirty="0" err="1">
                <a:solidFill>
                  <a:srgbClr val="FFFF66"/>
                </a:solidFill>
              </a:rPr>
              <a:t>lock</a:t>
            </a:r>
            <a:r>
              <a:rPr lang="en-IN" sz="1200" b="1" dirty="0">
                <a:solidFill>
                  <a:srgbClr val="FFFF66"/>
                </a:solidFill>
              </a:rPr>
              <a:t> = new </a:t>
            </a:r>
            <a:r>
              <a:rPr lang="en-IN" sz="1200" b="1" dirty="0" err="1">
                <a:solidFill>
                  <a:srgbClr val="FFFF66"/>
                </a:solidFill>
              </a:rPr>
              <a:t>ReentrantLock</a:t>
            </a:r>
            <a:r>
              <a:rPr lang="en-IN" sz="1200" b="1" dirty="0">
                <a:solidFill>
                  <a:srgbClr val="FFFF66"/>
                </a:solidFill>
              </a:rPr>
              <a:t>(); // Create a lock</a:t>
            </a:r>
          </a:p>
          <a:p>
            <a:r>
              <a:rPr lang="en-IN" sz="1200" b="1" dirty="0">
                <a:solidFill>
                  <a:srgbClr val="FFFF66"/>
                </a:solidFill>
              </a:rPr>
              <a:t>   private </a:t>
            </a:r>
            <a:r>
              <a:rPr lang="en-IN" sz="1200" b="1" dirty="0" err="1">
                <a:solidFill>
                  <a:srgbClr val="FFFF66"/>
                </a:solidFill>
              </a:rPr>
              <a:t>int</a:t>
            </a:r>
            <a:r>
              <a:rPr lang="en-IN" sz="1200" b="1" dirty="0">
                <a:solidFill>
                  <a:srgbClr val="FFFF66"/>
                </a:solidFill>
              </a:rPr>
              <a:t> balance = 0;</a:t>
            </a:r>
          </a:p>
          <a:p>
            <a:r>
              <a:rPr lang="en-IN" sz="1200" b="1" dirty="0">
                <a:solidFill>
                  <a:srgbClr val="FFFF66"/>
                </a:solidFill>
              </a:rPr>
              <a:t>  </a:t>
            </a:r>
          </a:p>
          <a:p>
            <a:r>
              <a:rPr lang="en-IN" sz="1200" b="1" dirty="0">
                <a:solidFill>
                  <a:srgbClr val="FFFF66"/>
                </a:solidFill>
              </a:rPr>
              <a:t>   public </a:t>
            </a:r>
            <a:r>
              <a:rPr lang="en-IN" sz="1200" b="1" dirty="0" err="1">
                <a:solidFill>
                  <a:srgbClr val="FFFF66"/>
                </a:solidFill>
              </a:rPr>
              <a:t>int</a:t>
            </a:r>
            <a:r>
              <a:rPr lang="en-IN" sz="1200" b="1" dirty="0">
                <a:solidFill>
                  <a:srgbClr val="FFFF66"/>
                </a:solidFill>
              </a:rPr>
              <a:t> </a:t>
            </a:r>
            <a:r>
              <a:rPr lang="en-IN" sz="1200" b="1" dirty="0" err="1">
                <a:solidFill>
                  <a:srgbClr val="FFFF66"/>
                </a:solidFill>
              </a:rPr>
              <a:t>getBalance</a:t>
            </a:r>
            <a:r>
              <a:rPr lang="en-IN" sz="1200" b="1" dirty="0">
                <a:solidFill>
                  <a:srgbClr val="FFFF66"/>
                </a:solidFill>
              </a:rPr>
              <a:t>() {</a:t>
            </a:r>
          </a:p>
          <a:p>
            <a:r>
              <a:rPr lang="en-IN" sz="1200" b="1" dirty="0">
                <a:solidFill>
                  <a:srgbClr val="FFFF66"/>
                </a:solidFill>
              </a:rPr>
              <a:t>   return balance;</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public void deposit(</a:t>
            </a:r>
            <a:r>
              <a:rPr lang="en-IN" sz="1200" b="1" dirty="0" err="1">
                <a:solidFill>
                  <a:srgbClr val="FFFF66"/>
                </a:solidFill>
              </a:rPr>
              <a:t>int</a:t>
            </a:r>
            <a:r>
              <a:rPr lang="en-IN" sz="1200" b="1" dirty="0">
                <a:solidFill>
                  <a:srgbClr val="FFFF66"/>
                </a:solidFill>
              </a:rPr>
              <a:t> amount) {</a:t>
            </a:r>
          </a:p>
          <a:p>
            <a:r>
              <a:rPr lang="en-IN" sz="1200" b="1" dirty="0">
                <a:solidFill>
                  <a:srgbClr val="FFFF66"/>
                </a:solidFill>
              </a:rPr>
              <a:t>   </a:t>
            </a:r>
            <a:r>
              <a:rPr lang="en-IN" sz="1200" b="1" dirty="0" err="1">
                <a:solidFill>
                  <a:srgbClr val="FFFF66"/>
                </a:solidFill>
              </a:rPr>
              <a:t>lock.lock</a:t>
            </a:r>
            <a:r>
              <a:rPr lang="en-IN" sz="1200" b="1" dirty="0">
                <a:solidFill>
                  <a:srgbClr val="FFFF66"/>
                </a:solidFill>
              </a:rPr>
              <a:t>(); // Acquire the lock</a:t>
            </a:r>
          </a:p>
          <a:p>
            <a:r>
              <a:rPr lang="en-IN" sz="1200" b="1" dirty="0">
                <a:solidFill>
                  <a:srgbClr val="FFFF66"/>
                </a:solidFill>
              </a:rPr>
              <a:t>  </a:t>
            </a:r>
          </a:p>
          <a:p>
            <a:r>
              <a:rPr lang="en-IN" sz="1200" b="1" dirty="0">
                <a:solidFill>
                  <a:srgbClr val="FFFF66"/>
                </a:solidFill>
              </a:rPr>
              <a:t>   try {</a:t>
            </a:r>
          </a:p>
          <a:p>
            <a:r>
              <a:rPr lang="en-IN" sz="1200" b="1" dirty="0">
                <a:solidFill>
                  <a:srgbClr val="FFFF66"/>
                </a:solidFill>
              </a:rPr>
              <a:t>   </a:t>
            </a:r>
            <a:r>
              <a:rPr lang="en-IN" sz="1200" b="1" dirty="0" err="1">
                <a:solidFill>
                  <a:srgbClr val="FFFF66"/>
                </a:solidFill>
              </a:rPr>
              <a:t>int</a:t>
            </a:r>
            <a:r>
              <a:rPr lang="en-IN" sz="1200" b="1" dirty="0">
                <a:solidFill>
                  <a:srgbClr val="FFFF66"/>
                </a:solidFill>
              </a:rPr>
              <a:t> </a:t>
            </a:r>
            <a:r>
              <a:rPr lang="en-IN" sz="1200" b="1" dirty="0" err="1">
                <a:solidFill>
                  <a:srgbClr val="FFFF66"/>
                </a:solidFill>
              </a:rPr>
              <a:t>newBalance</a:t>
            </a:r>
            <a:r>
              <a:rPr lang="en-IN" sz="1200" b="1" dirty="0">
                <a:solidFill>
                  <a:srgbClr val="FFFF66"/>
                </a:solidFill>
              </a:rPr>
              <a:t> = balance + amount;</a:t>
            </a:r>
          </a:p>
          <a:p>
            <a:r>
              <a:rPr lang="en-IN" sz="1200" b="1" dirty="0">
                <a:solidFill>
                  <a:srgbClr val="FFFF66"/>
                </a:solidFill>
              </a:rPr>
              <a:t>  </a:t>
            </a:r>
          </a:p>
          <a:p>
            <a:r>
              <a:rPr lang="en-IN" sz="1200" b="1" dirty="0">
                <a:solidFill>
                  <a:srgbClr val="FFFF66"/>
                </a:solidFill>
              </a:rPr>
              <a:t>   // This delay is deliberately added to magnify the</a:t>
            </a:r>
          </a:p>
          <a:p>
            <a:r>
              <a:rPr lang="en-IN" sz="1200" b="1" dirty="0">
                <a:solidFill>
                  <a:srgbClr val="FFFF66"/>
                </a:solidFill>
              </a:rPr>
              <a:t>   // data-corruption problem and make it easy to see.</a:t>
            </a:r>
          </a:p>
          <a:p>
            <a:r>
              <a:rPr lang="en-IN" sz="1200" b="1" dirty="0">
                <a:solidFill>
                  <a:srgbClr val="FFFF66"/>
                </a:solidFill>
              </a:rPr>
              <a:t>   </a:t>
            </a:r>
            <a:r>
              <a:rPr lang="en-IN" sz="1200" b="1" dirty="0" err="1">
                <a:solidFill>
                  <a:srgbClr val="FFFF66"/>
                </a:solidFill>
              </a:rPr>
              <a:t>Thread.sleep</a:t>
            </a:r>
            <a:r>
              <a:rPr lang="en-IN" sz="1200" b="1" dirty="0">
                <a:solidFill>
                  <a:srgbClr val="FFFF66"/>
                </a:solidFill>
              </a:rPr>
              <a:t>(5);</a:t>
            </a:r>
          </a:p>
          <a:p>
            <a:r>
              <a:rPr lang="en-IN" sz="1200" b="1" dirty="0">
                <a:solidFill>
                  <a:srgbClr val="FFFF66"/>
                </a:solidFill>
              </a:rPr>
              <a:t>  </a:t>
            </a:r>
          </a:p>
          <a:p>
            <a:r>
              <a:rPr lang="en-IN" sz="1200" b="1" dirty="0">
                <a:solidFill>
                  <a:srgbClr val="FFFF66"/>
                </a:solidFill>
              </a:rPr>
              <a:t>   balance = </a:t>
            </a:r>
            <a:r>
              <a:rPr lang="en-IN" sz="1200" b="1" dirty="0" err="1">
                <a:solidFill>
                  <a:srgbClr val="FFFF66"/>
                </a:solidFill>
              </a:rPr>
              <a:t>newBalance</a:t>
            </a:r>
            <a:r>
              <a:rPr lang="en-IN" sz="1200" b="1" dirty="0">
                <a:solidFill>
                  <a:srgbClr val="FFFF66"/>
                </a:solidFill>
              </a:rPr>
              <a:t>;</a:t>
            </a:r>
          </a:p>
          <a:p>
            <a:r>
              <a:rPr lang="en-IN" sz="1200" b="1" dirty="0">
                <a:solidFill>
                  <a:srgbClr val="FFFF66"/>
                </a:solidFill>
              </a:rPr>
              <a:t>   }</a:t>
            </a:r>
          </a:p>
          <a:p>
            <a:r>
              <a:rPr lang="en-IN" sz="1200" b="1" dirty="0">
                <a:solidFill>
                  <a:srgbClr val="FFFF66"/>
                </a:solidFill>
              </a:rPr>
              <a:t>   catch (</a:t>
            </a:r>
            <a:r>
              <a:rPr lang="en-IN" sz="1200" b="1" dirty="0" err="1">
                <a:solidFill>
                  <a:srgbClr val="FFFF66"/>
                </a:solidFill>
              </a:rPr>
              <a:t>InterruptedException</a:t>
            </a:r>
            <a:r>
              <a:rPr lang="en-IN" sz="1200" b="1" dirty="0">
                <a:solidFill>
                  <a:srgbClr val="FFFF66"/>
                </a:solidFill>
              </a:rPr>
              <a:t> ex) {</a:t>
            </a:r>
          </a:p>
          <a:p>
            <a:r>
              <a:rPr lang="en-IN" sz="1200" b="1" dirty="0">
                <a:solidFill>
                  <a:srgbClr val="FFFF66"/>
                </a:solidFill>
              </a:rPr>
              <a:t>   }</a:t>
            </a:r>
          </a:p>
          <a:p>
            <a:r>
              <a:rPr lang="en-IN" sz="1200" b="1" dirty="0">
                <a:solidFill>
                  <a:srgbClr val="FFFF66"/>
                </a:solidFill>
              </a:rPr>
              <a:t>   finally {</a:t>
            </a:r>
          </a:p>
          <a:p>
            <a:r>
              <a:rPr lang="en-IN" sz="1200" b="1" dirty="0">
                <a:solidFill>
                  <a:srgbClr val="FFFF66"/>
                </a:solidFill>
              </a:rPr>
              <a:t>   </a:t>
            </a:r>
            <a:r>
              <a:rPr lang="en-IN" sz="1200" b="1" dirty="0" err="1">
                <a:solidFill>
                  <a:srgbClr val="FFFF66"/>
                </a:solidFill>
              </a:rPr>
              <a:t>lock.unlock</a:t>
            </a:r>
            <a:r>
              <a:rPr lang="en-IN" sz="1200" b="1" dirty="0">
                <a:solidFill>
                  <a:srgbClr val="FFFF66"/>
                </a:solidFill>
              </a:rPr>
              <a:t>(); // Release the lock</a:t>
            </a:r>
          </a:p>
          <a:p>
            <a:r>
              <a:rPr lang="en-IN" sz="1200" b="1" dirty="0">
                <a:solidFill>
                  <a:srgbClr val="FFFF66"/>
                </a:solidFill>
              </a:rPr>
              <a:t>   }</a:t>
            </a:r>
          </a:p>
          <a:p>
            <a:r>
              <a:rPr lang="en-IN" sz="1200" b="1" dirty="0">
                <a:solidFill>
                  <a:srgbClr val="FFFF66"/>
                </a:solidFill>
              </a:rPr>
              <a:t>  }</a:t>
            </a:r>
          </a:p>
          <a:p>
            <a:r>
              <a:rPr lang="en-IN" sz="1200" b="1" dirty="0">
                <a:solidFill>
                  <a:srgbClr val="FFFF66"/>
                </a:solidFill>
              </a:rPr>
              <a:t> }</a:t>
            </a:r>
          </a:p>
          <a:p>
            <a:r>
              <a:rPr lang="en-IN" sz="1200" b="1" dirty="0" smtClean="0">
                <a:solidFill>
                  <a:srgbClr val="FFFF66"/>
                </a:solidFill>
              </a:rPr>
              <a:t>}</a:t>
            </a:r>
          </a:p>
          <a:p>
            <a:endParaRPr lang="en-IN" sz="1200" b="1" dirty="0">
              <a:solidFill>
                <a:srgbClr val="FFFF66"/>
              </a:solidFill>
            </a:endParaRPr>
          </a:p>
          <a:p>
            <a:r>
              <a:rPr lang="en-IN" sz="1200" b="1" dirty="0">
                <a:solidFill>
                  <a:srgbClr val="FFFF66"/>
                </a:solidFill>
              </a:rPr>
              <a:t>D:\PPL\Java&gt;javac AccountWithSyncUsingLock.java</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a:p>
            <a:endParaRPr lang="en-IN" sz="1200" b="1" dirty="0">
              <a:solidFill>
                <a:srgbClr val="FFFF66"/>
              </a:solidFill>
            </a:endParaRPr>
          </a:p>
          <a:p>
            <a:r>
              <a:rPr lang="en-IN" sz="1200" b="1" dirty="0">
                <a:solidFill>
                  <a:srgbClr val="FFFF66"/>
                </a:solidFill>
              </a:rPr>
              <a:t>D:\PPL\Java&gt;java </a:t>
            </a:r>
            <a:r>
              <a:rPr lang="en-IN" sz="1200" b="1" dirty="0" err="1">
                <a:solidFill>
                  <a:srgbClr val="FFFF66"/>
                </a:solidFill>
              </a:rPr>
              <a:t>AccountWithSyncUsingLock</a:t>
            </a:r>
            <a:endParaRPr lang="en-IN" sz="1200" b="1" dirty="0">
              <a:solidFill>
                <a:srgbClr val="FFFF66"/>
              </a:solidFill>
            </a:endParaRPr>
          </a:p>
          <a:p>
            <a:r>
              <a:rPr lang="en-IN" sz="1200" b="1" dirty="0">
                <a:solidFill>
                  <a:srgbClr val="FFFF66"/>
                </a:solidFill>
              </a:rPr>
              <a:t>What is balance? 100</a:t>
            </a:r>
          </a:p>
        </p:txBody>
      </p:sp>
    </p:spTree>
    <p:extLst>
      <p:ext uri="{BB962C8B-B14F-4D97-AF65-F5344CB8AC3E}">
        <p14:creationId xmlns:p14="http://schemas.microsoft.com/office/powerpoint/2010/main" val="530735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12360" cy="620688"/>
          </a:xfrm>
        </p:spPr>
        <p:txBody>
          <a:bodyPr/>
          <a:lstStyle/>
          <a:p>
            <a:r>
              <a:rPr lang="en-IN" dirty="0" smtClean="0"/>
              <a:t>Future and callable</a:t>
            </a:r>
            <a:endParaRPr lang="en-IN" dirty="0"/>
          </a:p>
        </p:txBody>
      </p:sp>
      <p:sp>
        <p:nvSpPr>
          <p:cNvPr id="3" name="Content Placeholder 2"/>
          <p:cNvSpPr>
            <a:spLocks noGrp="1"/>
          </p:cNvSpPr>
          <p:nvPr>
            <p:ph sz="quarter" idx="13"/>
          </p:nvPr>
        </p:nvSpPr>
        <p:spPr>
          <a:xfrm>
            <a:off x="107504" y="692696"/>
            <a:ext cx="8928992" cy="6048672"/>
          </a:xfrm>
        </p:spPr>
        <p:txBody>
          <a:bodyPr>
            <a:normAutofit/>
          </a:bodyPr>
          <a:lstStyle/>
          <a:p>
            <a:r>
              <a:rPr lang="en-IN" sz="2200" dirty="0" smtClean="0"/>
              <a:t>Runnable </a:t>
            </a:r>
            <a:r>
              <a:rPr lang="en-IN" sz="2200" dirty="0"/>
              <a:t>interface </a:t>
            </a:r>
            <a:r>
              <a:rPr lang="en-IN" sz="2200" dirty="0" smtClean="0"/>
              <a:t>can </a:t>
            </a:r>
            <a:r>
              <a:rPr lang="en-IN" sz="2200" dirty="0"/>
              <a:t>only run the </a:t>
            </a:r>
            <a:r>
              <a:rPr lang="en-IN" sz="2200" dirty="0" smtClean="0"/>
              <a:t>thread</a:t>
            </a:r>
          </a:p>
          <a:p>
            <a:r>
              <a:rPr lang="en-IN" sz="2200" dirty="0" smtClean="0"/>
              <a:t>In contrast, </a:t>
            </a:r>
            <a:r>
              <a:rPr lang="en-IN" sz="2200" dirty="0" err="1" smtClean="0"/>
              <a:t>java.util.concurrent.Callable</a:t>
            </a:r>
            <a:r>
              <a:rPr lang="en-IN" sz="2200" dirty="0" smtClean="0"/>
              <a:t> </a:t>
            </a:r>
            <a:r>
              <a:rPr lang="en-IN" sz="2200" dirty="0"/>
              <a:t>object can return the computed result done by a </a:t>
            </a:r>
            <a:r>
              <a:rPr lang="en-IN" sz="2200" dirty="0" smtClean="0"/>
              <a:t>thread</a:t>
            </a:r>
          </a:p>
          <a:p>
            <a:r>
              <a:rPr lang="en-IN" sz="2400" dirty="0"/>
              <a:t>Callable </a:t>
            </a:r>
            <a:r>
              <a:rPr lang="en-IN" sz="2400" dirty="0" smtClean="0"/>
              <a:t>object:  </a:t>
            </a:r>
          </a:p>
          <a:p>
            <a:pPr lvl="1"/>
            <a:r>
              <a:rPr lang="en-IN" sz="2400" dirty="0" smtClean="0"/>
              <a:t>returns </a:t>
            </a:r>
            <a:r>
              <a:rPr lang="en-IN" sz="2400" dirty="0"/>
              <a:t>Future object which provides methods to monitor the progress of a task being executed by a thread</a:t>
            </a:r>
            <a:r>
              <a:rPr lang="en-IN" sz="2400" dirty="0" smtClean="0"/>
              <a:t>.</a:t>
            </a:r>
          </a:p>
          <a:p>
            <a:pPr marL="342900" lvl="1" indent="-342900"/>
            <a:r>
              <a:rPr lang="en-IN" sz="2400" dirty="0"/>
              <a:t>Future </a:t>
            </a:r>
            <a:r>
              <a:rPr lang="en-IN" sz="2400" dirty="0" smtClean="0"/>
              <a:t>object:</a:t>
            </a:r>
          </a:p>
          <a:p>
            <a:pPr marL="742950" lvl="2" indent="-342900"/>
            <a:r>
              <a:rPr lang="en-IN" sz="2400" dirty="0"/>
              <a:t>can be used to check the status of a Callable and then retrieve the result from the Callable once the thread </a:t>
            </a:r>
            <a:r>
              <a:rPr lang="en-IN" sz="2400" dirty="0" smtClean="0"/>
              <a:t>has completed execution</a:t>
            </a:r>
          </a:p>
          <a:p>
            <a:pPr marL="742950" lvl="2" indent="-342900"/>
            <a:r>
              <a:rPr lang="en-IN" sz="2400" dirty="0" smtClean="0"/>
              <a:t>Also provides </a:t>
            </a:r>
            <a:r>
              <a:rPr lang="en-IN" sz="2400" dirty="0"/>
              <a:t>timeout functionality</a:t>
            </a:r>
          </a:p>
        </p:txBody>
      </p:sp>
    </p:spTree>
    <p:extLst>
      <p:ext uri="{BB962C8B-B14F-4D97-AF65-F5344CB8AC3E}">
        <p14:creationId xmlns:p14="http://schemas.microsoft.com/office/powerpoint/2010/main" val="10349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 y="0"/>
            <a:ext cx="7924800" cy="620688"/>
          </a:xfrm>
        </p:spPr>
        <p:txBody>
          <a:bodyPr/>
          <a:lstStyle/>
          <a:p>
            <a:r>
              <a:rPr lang="en-IN" dirty="0"/>
              <a:t>Future and </a:t>
            </a:r>
            <a:r>
              <a:rPr lang="en-IN" dirty="0" smtClean="0"/>
              <a:t>callable - syntax</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marL="0" indent="0">
              <a:buNone/>
            </a:pPr>
            <a:r>
              <a:rPr lang="en-IN" sz="2200" dirty="0">
                <a:solidFill>
                  <a:srgbClr val="FF99FF"/>
                </a:solidFill>
              </a:rPr>
              <a:t>//submit the callable using </a:t>
            </a:r>
            <a:r>
              <a:rPr lang="en-IN" sz="2200" dirty="0" err="1" smtClean="0">
                <a:solidFill>
                  <a:srgbClr val="FF99FF"/>
                </a:solidFill>
              </a:rPr>
              <a:t>ThreadExecutor</a:t>
            </a:r>
            <a:r>
              <a:rPr lang="en-IN" sz="2200" dirty="0">
                <a:solidFill>
                  <a:srgbClr val="FF99FF"/>
                </a:solidFill>
              </a:rPr>
              <a:t> </a:t>
            </a:r>
            <a:r>
              <a:rPr lang="en-IN" sz="2200" dirty="0" smtClean="0">
                <a:solidFill>
                  <a:srgbClr val="FF99FF"/>
                </a:solidFill>
              </a:rPr>
              <a:t>and get </a:t>
            </a:r>
            <a:r>
              <a:rPr lang="en-IN" sz="2200" dirty="0">
                <a:solidFill>
                  <a:srgbClr val="FF99FF"/>
                </a:solidFill>
              </a:rPr>
              <a:t>the result as a Future object </a:t>
            </a:r>
            <a:endParaRPr lang="en-IN" sz="2200" dirty="0" smtClean="0">
              <a:solidFill>
                <a:srgbClr val="FF99FF"/>
              </a:solidFill>
            </a:endParaRPr>
          </a:p>
          <a:p>
            <a:pPr marL="0" indent="0">
              <a:buNone/>
            </a:pPr>
            <a:endParaRPr lang="en-IN" sz="2200" dirty="0" smtClean="0"/>
          </a:p>
          <a:p>
            <a:pPr marL="0" indent="0" algn="ctr">
              <a:buNone/>
            </a:pPr>
            <a:r>
              <a:rPr lang="en-IN" sz="2200" dirty="0" smtClean="0">
                <a:solidFill>
                  <a:srgbClr val="FFFF66"/>
                </a:solidFill>
              </a:rPr>
              <a:t>Future&lt;Long</a:t>
            </a:r>
            <a:r>
              <a:rPr lang="en-IN" sz="2200" dirty="0">
                <a:solidFill>
                  <a:srgbClr val="FFFF66"/>
                </a:solidFill>
              </a:rPr>
              <a:t>&gt; result10 = </a:t>
            </a:r>
            <a:r>
              <a:rPr lang="en-IN" sz="2200" dirty="0" err="1">
                <a:solidFill>
                  <a:srgbClr val="FFFF66"/>
                </a:solidFill>
              </a:rPr>
              <a:t>executor.submit</a:t>
            </a:r>
            <a:r>
              <a:rPr lang="en-IN" sz="2200" dirty="0">
                <a:solidFill>
                  <a:srgbClr val="FFFF66"/>
                </a:solidFill>
              </a:rPr>
              <a:t>(new </a:t>
            </a:r>
            <a:r>
              <a:rPr lang="en-IN" sz="2200" dirty="0" err="1">
                <a:solidFill>
                  <a:srgbClr val="FFFF66"/>
                </a:solidFill>
              </a:rPr>
              <a:t>FactorialService</a:t>
            </a:r>
            <a:r>
              <a:rPr lang="en-IN" sz="2200" dirty="0">
                <a:solidFill>
                  <a:srgbClr val="FFFF66"/>
                </a:solidFill>
              </a:rPr>
              <a:t>(10))</a:t>
            </a:r>
            <a:r>
              <a:rPr lang="en-IN" sz="2200" dirty="0"/>
              <a:t>; </a:t>
            </a:r>
            <a:endParaRPr lang="en-IN" sz="2200" dirty="0" smtClean="0"/>
          </a:p>
          <a:p>
            <a:pPr marL="0" indent="0">
              <a:buNone/>
            </a:pPr>
            <a:endParaRPr lang="en-IN" sz="2200" dirty="0" smtClean="0"/>
          </a:p>
          <a:p>
            <a:pPr marL="0" indent="0">
              <a:buNone/>
            </a:pPr>
            <a:endParaRPr lang="en-IN" sz="2200" dirty="0" smtClean="0"/>
          </a:p>
          <a:p>
            <a:pPr marL="0" indent="0">
              <a:buNone/>
            </a:pPr>
            <a:r>
              <a:rPr lang="en-IN" sz="2200" dirty="0" smtClean="0">
                <a:solidFill>
                  <a:srgbClr val="FF99FF"/>
                </a:solidFill>
              </a:rPr>
              <a:t>//</a:t>
            </a:r>
            <a:r>
              <a:rPr lang="en-IN" sz="2200" dirty="0">
                <a:solidFill>
                  <a:srgbClr val="FF99FF"/>
                </a:solidFill>
              </a:rPr>
              <a:t>get the result using get method of the Future object </a:t>
            </a:r>
            <a:endParaRPr lang="en-IN" sz="2200" dirty="0" smtClean="0">
              <a:solidFill>
                <a:srgbClr val="FF99FF"/>
              </a:solidFill>
            </a:endParaRPr>
          </a:p>
          <a:p>
            <a:pPr marL="0" indent="0">
              <a:buNone/>
            </a:pPr>
            <a:r>
              <a:rPr lang="en-IN" sz="2200" dirty="0" smtClean="0">
                <a:solidFill>
                  <a:srgbClr val="FF99FF"/>
                </a:solidFill>
              </a:rPr>
              <a:t>//</a:t>
            </a:r>
            <a:r>
              <a:rPr lang="en-IN" sz="2200" dirty="0">
                <a:solidFill>
                  <a:srgbClr val="FF99FF"/>
                </a:solidFill>
              </a:rPr>
              <a:t>get method waits till the thread execution and then return the result of the execution. </a:t>
            </a:r>
            <a:endParaRPr lang="en-IN" sz="2200" dirty="0" smtClean="0">
              <a:solidFill>
                <a:srgbClr val="FF99FF"/>
              </a:solidFill>
            </a:endParaRPr>
          </a:p>
          <a:p>
            <a:pPr marL="0" indent="0" algn="ctr">
              <a:buNone/>
            </a:pPr>
            <a:r>
              <a:rPr lang="en-IN" sz="2200" dirty="0" smtClean="0">
                <a:solidFill>
                  <a:srgbClr val="66FF66"/>
                </a:solidFill>
              </a:rPr>
              <a:t>Long </a:t>
            </a:r>
            <a:r>
              <a:rPr lang="en-IN" sz="2200" dirty="0">
                <a:solidFill>
                  <a:srgbClr val="66FF66"/>
                </a:solidFill>
              </a:rPr>
              <a:t>factorial10 = result10.get();</a:t>
            </a:r>
          </a:p>
        </p:txBody>
      </p:sp>
    </p:spTree>
    <p:extLst>
      <p:ext uri="{BB962C8B-B14F-4D97-AF65-F5344CB8AC3E}">
        <p14:creationId xmlns:p14="http://schemas.microsoft.com/office/powerpoint/2010/main" val="20577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b="1" dirty="0">
                <a:solidFill>
                  <a:srgbClr val="FFFF66"/>
                </a:solidFill>
              </a:rPr>
              <a:t>import </a:t>
            </a:r>
            <a:r>
              <a:rPr lang="en-IN" b="1" dirty="0" err="1">
                <a:solidFill>
                  <a:srgbClr val="FFFF66"/>
                </a:solidFill>
              </a:rPr>
              <a:t>java.util.concurrent.Callable</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java.util.concurrent.ExecutionException</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java.util.concurrent.ExecutorService</a:t>
            </a:r>
            <a:r>
              <a:rPr lang="en-IN" b="1" dirty="0">
                <a:solidFill>
                  <a:srgbClr val="FFFF66"/>
                </a:solidFill>
              </a:rPr>
              <a:t>;</a:t>
            </a:r>
          </a:p>
          <a:p>
            <a:r>
              <a:rPr lang="en-IN" b="1" dirty="0">
                <a:solidFill>
                  <a:srgbClr val="FFFF66"/>
                </a:solidFill>
              </a:rPr>
              <a:t>import </a:t>
            </a:r>
            <a:r>
              <a:rPr lang="en-IN" b="1" dirty="0" err="1">
                <a:solidFill>
                  <a:srgbClr val="FFFF66"/>
                </a:solidFill>
              </a:rPr>
              <a:t>java.util.concurrent.Executors</a:t>
            </a:r>
            <a:r>
              <a:rPr lang="en-IN" b="1" dirty="0">
                <a:solidFill>
                  <a:srgbClr val="FFFF66"/>
                </a:solidFill>
              </a:rPr>
              <a:t>;</a:t>
            </a:r>
          </a:p>
          <a:p>
            <a:r>
              <a:rPr lang="en-IN" b="1" dirty="0">
                <a:solidFill>
                  <a:srgbClr val="FFFF66"/>
                </a:solidFill>
              </a:rPr>
              <a:t>import </a:t>
            </a:r>
            <a:r>
              <a:rPr lang="en-IN" b="1" dirty="0" err="1">
                <a:solidFill>
                  <a:srgbClr val="FFFF66"/>
                </a:solidFill>
              </a:rPr>
              <a:t>java.util.concurrent.Future</a:t>
            </a:r>
            <a:r>
              <a:rPr lang="en-IN" b="1" dirty="0" smtClean="0">
                <a:solidFill>
                  <a:srgbClr val="FFFF66"/>
                </a:solidFill>
              </a:rPr>
              <a:t>;</a:t>
            </a:r>
            <a:endParaRPr lang="en-IN" b="1" dirty="0">
              <a:solidFill>
                <a:srgbClr val="FFFF66"/>
              </a:solidFill>
            </a:endParaRPr>
          </a:p>
          <a:p>
            <a:r>
              <a:rPr lang="en-IN" b="1" dirty="0">
                <a:solidFill>
                  <a:srgbClr val="FFFF66"/>
                </a:solidFill>
              </a:rPr>
              <a:t>public class </a:t>
            </a:r>
            <a:r>
              <a:rPr lang="en-IN" b="1" dirty="0" err="1">
                <a:solidFill>
                  <a:srgbClr val="FFFF66"/>
                </a:solidFill>
              </a:rPr>
              <a:t>FutCall</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public static void main(final String[] arguments) throws </a:t>
            </a:r>
            <a:r>
              <a:rPr lang="en-IN" b="1" dirty="0" err="1">
                <a:solidFill>
                  <a:srgbClr val="FFFF66"/>
                </a:solidFill>
              </a:rPr>
              <a:t>InterruptedException</a:t>
            </a:r>
            <a:r>
              <a:rPr lang="en-IN" b="1" dirty="0">
                <a:solidFill>
                  <a:srgbClr val="FFFF66"/>
                </a:solidFill>
              </a:rPr>
              <a:t>,</a:t>
            </a:r>
          </a:p>
          <a:p>
            <a:r>
              <a:rPr lang="en-IN" b="1" dirty="0">
                <a:solidFill>
                  <a:srgbClr val="FFFF66"/>
                </a:solidFill>
              </a:rPr>
              <a:t>      </a:t>
            </a:r>
            <a:r>
              <a:rPr lang="en-IN" b="1" dirty="0" err="1">
                <a:solidFill>
                  <a:srgbClr val="FFFF66"/>
                </a:solidFill>
              </a:rPr>
              <a:t>ExecutionException</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ExecutorService</a:t>
            </a:r>
            <a:r>
              <a:rPr lang="en-IN" b="1" dirty="0">
                <a:solidFill>
                  <a:srgbClr val="FFFF66"/>
                </a:solidFill>
              </a:rPr>
              <a:t> executor = </a:t>
            </a:r>
            <a:r>
              <a:rPr lang="en-IN" b="1" dirty="0" err="1">
                <a:solidFill>
                  <a:srgbClr val="FFFF66"/>
                </a:solidFill>
              </a:rPr>
              <a:t>Executors.newSingleThreadExecutor</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System.out.println</a:t>
            </a:r>
            <a:r>
              <a:rPr lang="en-IN" b="1" dirty="0">
                <a:solidFill>
                  <a:srgbClr val="FFFF66"/>
                </a:solidFill>
              </a:rPr>
              <a:t>("Factorial Service called for 10!");</a:t>
            </a:r>
          </a:p>
          <a:p>
            <a:r>
              <a:rPr lang="en-IN" b="1" dirty="0">
                <a:solidFill>
                  <a:srgbClr val="FFFF66"/>
                </a:solidFill>
              </a:rPr>
              <a:t>      Future&lt;Long&gt; result10 = </a:t>
            </a:r>
            <a:r>
              <a:rPr lang="en-IN" b="1" dirty="0" err="1">
                <a:solidFill>
                  <a:srgbClr val="FFFF66"/>
                </a:solidFill>
              </a:rPr>
              <a:t>executor.submit</a:t>
            </a:r>
            <a:r>
              <a:rPr lang="en-IN" b="1" dirty="0">
                <a:solidFill>
                  <a:srgbClr val="FFFF66"/>
                </a:solidFill>
              </a:rPr>
              <a:t>(new </a:t>
            </a:r>
            <a:r>
              <a:rPr lang="en-IN" b="1" dirty="0" err="1">
                <a:solidFill>
                  <a:srgbClr val="FFFF66"/>
                </a:solidFill>
              </a:rPr>
              <a:t>FactorialService</a:t>
            </a:r>
            <a:r>
              <a:rPr lang="en-IN" b="1" dirty="0">
                <a:solidFill>
                  <a:srgbClr val="FFFF66"/>
                </a:solidFill>
              </a:rPr>
              <a:t>(10</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System.out.println</a:t>
            </a:r>
            <a:r>
              <a:rPr lang="en-IN" b="1" dirty="0">
                <a:solidFill>
                  <a:srgbClr val="FFFF66"/>
                </a:solidFill>
              </a:rPr>
              <a:t>("Factorial Service called for 20!");</a:t>
            </a:r>
          </a:p>
          <a:p>
            <a:r>
              <a:rPr lang="en-IN" b="1" dirty="0">
                <a:solidFill>
                  <a:srgbClr val="FFFF66"/>
                </a:solidFill>
              </a:rPr>
              <a:t>      Future&lt;Long&gt; result20 = </a:t>
            </a:r>
            <a:r>
              <a:rPr lang="en-IN" b="1" dirty="0" err="1">
                <a:solidFill>
                  <a:srgbClr val="FFFF66"/>
                </a:solidFill>
              </a:rPr>
              <a:t>executor.submit</a:t>
            </a:r>
            <a:r>
              <a:rPr lang="en-IN" b="1" dirty="0">
                <a:solidFill>
                  <a:srgbClr val="FFFF66"/>
                </a:solidFill>
              </a:rPr>
              <a:t>(new </a:t>
            </a:r>
            <a:r>
              <a:rPr lang="en-IN" b="1" dirty="0" err="1">
                <a:solidFill>
                  <a:srgbClr val="FFFF66"/>
                </a:solidFill>
              </a:rPr>
              <a:t>FactorialService</a:t>
            </a:r>
            <a:r>
              <a:rPr lang="en-IN" b="1" dirty="0">
                <a:solidFill>
                  <a:srgbClr val="FFFF66"/>
                </a:solidFill>
              </a:rPr>
              <a:t>(20</a:t>
            </a:r>
            <a:r>
              <a:rPr lang="en-IN" b="1" dirty="0" smtClean="0">
                <a:solidFill>
                  <a:srgbClr val="FFFF66"/>
                </a:solidFill>
              </a:rPr>
              <a:t>));</a:t>
            </a:r>
            <a:endParaRPr lang="en-IN" b="1" dirty="0">
              <a:solidFill>
                <a:srgbClr val="FFFF66"/>
              </a:solidFill>
            </a:endParaRPr>
          </a:p>
          <a:p>
            <a:r>
              <a:rPr lang="en-IN" b="1" dirty="0">
                <a:solidFill>
                  <a:srgbClr val="FFFF66"/>
                </a:solidFill>
              </a:rPr>
              <a:t>      Long factorial10 = result10.get();</a:t>
            </a:r>
          </a:p>
          <a:p>
            <a:r>
              <a:rPr lang="en-IN" b="1" dirty="0">
                <a:solidFill>
                  <a:srgbClr val="FFFF66"/>
                </a:solidFill>
              </a:rPr>
              <a:t>      </a:t>
            </a:r>
            <a:r>
              <a:rPr lang="en-IN" b="1" dirty="0" err="1">
                <a:solidFill>
                  <a:srgbClr val="FFFF66"/>
                </a:solidFill>
              </a:rPr>
              <a:t>System.out.println</a:t>
            </a:r>
            <a:r>
              <a:rPr lang="en-IN" b="1" dirty="0">
                <a:solidFill>
                  <a:srgbClr val="FFFF66"/>
                </a:solidFill>
              </a:rPr>
              <a:t>("10! = " + factorial10</a:t>
            </a:r>
            <a:r>
              <a:rPr lang="en-IN" b="1" dirty="0" smtClean="0">
                <a:solidFill>
                  <a:srgbClr val="FFFF66"/>
                </a:solidFill>
              </a:rPr>
              <a:t>);</a:t>
            </a:r>
            <a:endParaRPr lang="en-IN" b="1" dirty="0">
              <a:solidFill>
                <a:srgbClr val="FFFF66"/>
              </a:solidFill>
            </a:endParaRPr>
          </a:p>
          <a:p>
            <a:r>
              <a:rPr lang="en-IN" b="1" dirty="0">
                <a:solidFill>
                  <a:srgbClr val="FFFF66"/>
                </a:solidFill>
              </a:rPr>
              <a:t>      Long factorial20 = result20.get();</a:t>
            </a:r>
          </a:p>
          <a:p>
            <a:r>
              <a:rPr lang="en-IN" b="1" dirty="0">
                <a:solidFill>
                  <a:srgbClr val="FFFF66"/>
                </a:solidFill>
              </a:rPr>
              <a:t>      </a:t>
            </a:r>
            <a:r>
              <a:rPr lang="en-IN" b="1" dirty="0" err="1">
                <a:solidFill>
                  <a:srgbClr val="FFFF66"/>
                </a:solidFill>
              </a:rPr>
              <a:t>System.out.println</a:t>
            </a:r>
            <a:r>
              <a:rPr lang="en-IN" b="1" dirty="0">
                <a:solidFill>
                  <a:srgbClr val="FFFF66"/>
                </a:solidFill>
              </a:rPr>
              <a:t>("20! = " + factorial20</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executor.shutdown</a:t>
            </a:r>
            <a:r>
              <a:rPr lang="en-IN" b="1" dirty="0">
                <a:solidFill>
                  <a:srgbClr val="FFFF66"/>
                </a:solidFill>
              </a:rPr>
              <a:t>();</a:t>
            </a:r>
          </a:p>
          <a:p>
            <a:r>
              <a:rPr lang="en-IN" b="1" dirty="0">
                <a:solidFill>
                  <a:srgbClr val="FFFF66"/>
                </a:solidFill>
              </a:rPr>
              <a:t>   }  </a:t>
            </a:r>
          </a:p>
          <a:p>
            <a:endParaRPr lang="en-IN" b="1" dirty="0">
              <a:solidFill>
                <a:srgbClr val="FFFF66"/>
              </a:solidFill>
            </a:endParaRPr>
          </a:p>
          <a:p>
            <a:r>
              <a:rPr lang="en-IN" b="1" dirty="0">
                <a:solidFill>
                  <a:srgbClr val="FFFF66"/>
                </a:solidFill>
              </a:rPr>
              <a:t>   static class </a:t>
            </a:r>
            <a:r>
              <a:rPr lang="en-IN" b="1" dirty="0" err="1">
                <a:solidFill>
                  <a:srgbClr val="FFFF66"/>
                </a:solidFill>
              </a:rPr>
              <a:t>FactorialService</a:t>
            </a:r>
            <a:r>
              <a:rPr lang="en-IN" b="1" dirty="0">
                <a:solidFill>
                  <a:srgbClr val="FFFF66"/>
                </a:solidFill>
              </a:rPr>
              <a:t> implements Callable&lt;Long&gt; {</a:t>
            </a:r>
          </a:p>
          <a:p>
            <a:r>
              <a:rPr lang="en-IN" b="1" dirty="0">
                <a:solidFill>
                  <a:srgbClr val="FFFF66"/>
                </a:solidFill>
              </a:rPr>
              <a:t>      private </a:t>
            </a:r>
            <a:r>
              <a:rPr lang="en-IN" b="1" dirty="0" err="1">
                <a:solidFill>
                  <a:srgbClr val="FFFF66"/>
                </a:solidFill>
              </a:rPr>
              <a:t>int</a:t>
            </a:r>
            <a:r>
              <a:rPr lang="en-IN" b="1" dirty="0">
                <a:solidFill>
                  <a:srgbClr val="FFFF66"/>
                </a:solidFill>
              </a:rPr>
              <a:t> number</a:t>
            </a:r>
            <a:r>
              <a:rPr lang="en-IN" b="1" dirty="0" smtClean="0">
                <a:solidFill>
                  <a:srgbClr val="FFFF66"/>
                </a:solidFill>
              </a:rPr>
              <a:t>;</a:t>
            </a:r>
            <a:endParaRPr lang="en-IN" b="1" dirty="0">
              <a:solidFill>
                <a:srgbClr val="FFFF66"/>
              </a:solidFill>
            </a:endParaRPr>
          </a:p>
          <a:p>
            <a:r>
              <a:rPr lang="en-IN" b="1" dirty="0">
                <a:solidFill>
                  <a:srgbClr val="FFFF66"/>
                </a:solidFill>
              </a:rPr>
              <a:t>      public </a:t>
            </a:r>
            <a:r>
              <a:rPr lang="en-IN" b="1" dirty="0" err="1">
                <a:solidFill>
                  <a:srgbClr val="FFFF66"/>
                </a:solidFill>
              </a:rPr>
              <a:t>FactorialService</a:t>
            </a:r>
            <a:r>
              <a:rPr lang="en-IN" b="1" dirty="0">
                <a:solidFill>
                  <a:srgbClr val="FFFF66"/>
                </a:solidFill>
              </a:rPr>
              <a:t>(</a:t>
            </a:r>
            <a:r>
              <a:rPr lang="en-IN" b="1" dirty="0" err="1">
                <a:solidFill>
                  <a:srgbClr val="FFFF66"/>
                </a:solidFill>
              </a:rPr>
              <a:t>int</a:t>
            </a:r>
            <a:r>
              <a:rPr lang="en-IN" b="1" dirty="0">
                <a:solidFill>
                  <a:srgbClr val="FFFF66"/>
                </a:solidFill>
              </a:rPr>
              <a:t> number) {</a:t>
            </a:r>
          </a:p>
          <a:p>
            <a:r>
              <a:rPr lang="en-IN" b="1" dirty="0">
                <a:solidFill>
                  <a:srgbClr val="FFFF66"/>
                </a:solidFill>
              </a:rPr>
              <a:t>         </a:t>
            </a:r>
            <a:r>
              <a:rPr lang="en-IN" b="1" dirty="0" err="1">
                <a:solidFill>
                  <a:srgbClr val="FFFF66"/>
                </a:solidFill>
              </a:rPr>
              <a:t>this.number</a:t>
            </a:r>
            <a:r>
              <a:rPr lang="en-IN" b="1" dirty="0">
                <a:solidFill>
                  <a:srgbClr val="FFFF66"/>
                </a:solidFill>
              </a:rPr>
              <a:t> = number;</a:t>
            </a:r>
          </a:p>
          <a:p>
            <a:r>
              <a:rPr lang="en-IN" b="1" dirty="0">
                <a:solidFill>
                  <a:srgbClr val="FFFF66"/>
                </a:solidFill>
              </a:rPr>
              <a:t>      }</a:t>
            </a:r>
          </a:p>
          <a:p>
            <a:r>
              <a:rPr lang="en-IN" b="1" dirty="0" smtClean="0">
                <a:solidFill>
                  <a:srgbClr val="FFFF66"/>
                </a:solidFill>
              </a:rPr>
              <a:t>      </a:t>
            </a:r>
            <a:r>
              <a:rPr lang="en-IN" b="1" dirty="0">
                <a:solidFill>
                  <a:srgbClr val="FFFF66"/>
                </a:solidFill>
              </a:rPr>
              <a:t>@Override</a:t>
            </a:r>
          </a:p>
          <a:p>
            <a:r>
              <a:rPr lang="en-IN" b="1" dirty="0">
                <a:solidFill>
                  <a:srgbClr val="FFFF66"/>
                </a:solidFill>
              </a:rPr>
              <a:t>      public Long call() throws Exception {</a:t>
            </a:r>
          </a:p>
          <a:p>
            <a:r>
              <a:rPr lang="en-IN" b="1" dirty="0">
                <a:solidFill>
                  <a:srgbClr val="FFFF66"/>
                </a:solidFill>
              </a:rPr>
              <a:t>         return factorial();</a:t>
            </a:r>
          </a:p>
          <a:p>
            <a:r>
              <a:rPr lang="en-IN" b="1" dirty="0">
                <a:solidFill>
                  <a:srgbClr val="FFFF66"/>
                </a:solidFill>
              </a:rPr>
              <a:t>      }</a:t>
            </a:r>
          </a:p>
          <a:p>
            <a:endParaRPr lang="en-IN" b="1" dirty="0">
              <a:solidFill>
                <a:srgbClr val="FFFF66"/>
              </a:solidFill>
            </a:endParaRPr>
          </a:p>
          <a:p>
            <a:r>
              <a:rPr lang="en-IN" b="1" dirty="0">
                <a:solidFill>
                  <a:srgbClr val="FFFF66"/>
                </a:solidFill>
              </a:rPr>
              <a:t>      private Long factorial() throws </a:t>
            </a:r>
            <a:r>
              <a:rPr lang="en-IN" b="1" dirty="0" err="1">
                <a:solidFill>
                  <a:srgbClr val="FFFF66"/>
                </a:solidFill>
              </a:rPr>
              <a:t>InterruptedException</a:t>
            </a:r>
            <a:r>
              <a:rPr lang="en-IN" b="1" dirty="0">
                <a:solidFill>
                  <a:srgbClr val="FFFF66"/>
                </a:solidFill>
              </a:rPr>
              <a:t> {</a:t>
            </a:r>
          </a:p>
          <a:p>
            <a:r>
              <a:rPr lang="en-IN" b="1" dirty="0">
                <a:solidFill>
                  <a:srgbClr val="FFFF66"/>
                </a:solidFill>
              </a:rPr>
              <a:t>         long result = 1; </a:t>
            </a:r>
            <a:r>
              <a:rPr lang="en-IN" b="1" dirty="0" smtClean="0">
                <a:solidFill>
                  <a:srgbClr val="FFFF66"/>
                </a:solidFill>
              </a:rPr>
              <a:t>         </a:t>
            </a:r>
            <a:endParaRPr lang="en-IN" b="1" dirty="0">
              <a:solidFill>
                <a:srgbClr val="FFFF66"/>
              </a:solidFill>
            </a:endParaRPr>
          </a:p>
          <a:p>
            <a:r>
              <a:rPr lang="en-IN" b="1" dirty="0">
                <a:solidFill>
                  <a:srgbClr val="FFFF66"/>
                </a:solidFill>
              </a:rPr>
              <a:t>         while (number != 0) { </a:t>
            </a:r>
          </a:p>
          <a:p>
            <a:r>
              <a:rPr lang="en-IN" b="1" dirty="0">
                <a:solidFill>
                  <a:srgbClr val="FFFF66"/>
                </a:solidFill>
              </a:rPr>
              <a:t>            result = number * result; </a:t>
            </a:r>
          </a:p>
          <a:p>
            <a:r>
              <a:rPr lang="en-IN" b="1" dirty="0">
                <a:solidFill>
                  <a:srgbClr val="FFFF66"/>
                </a:solidFill>
              </a:rPr>
              <a:t>            number--; </a:t>
            </a:r>
          </a:p>
          <a:p>
            <a:r>
              <a:rPr lang="en-IN" b="1" dirty="0">
                <a:solidFill>
                  <a:srgbClr val="FFFF66"/>
                </a:solidFill>
              </a:rPr>
              <a:t>            </a:t>
            </a:r>
            <a:r>
              <a:rPr lang="en-IN" b="1" dirty="0" err="1">
                <a:solidFill>
                  <a:srgbClr val="FFFF66"/>
                </a:solidFill>
              </a:rPr>
              <a:t>Thread.sleep</a:t>
            </a:r>
            <a:r>
              <a:rPr lang="en-IN" b="1" dirty="0">
                <a:solidFill>
                  <a:srgbClr val="FFFF66"/>
                </a:solidFill>
              </a:rPr>
              <a:t>(100); </a:t>
            </a:r>
          </a:p>
          <a:p>
            <a:r>
              <a:rPr lang="en-IN" b="1" dirty="0">
                <a:solidFill>
                  <a:srgbClr val="FFFF66"/>
                </a:solidFill>
              </a:rPr>
              <a:t>         }</a:t>
            </a:r>
          </a:p>
          <a:p>
            <a:r>
              <a:rPr lang="en-IN" b="1" dirty="0">
                <a:solidFill>
                  <a:srgbClr val="FFFF66"/>
                </a:solidFill>
              </a:rPr>
              <a:t>         return result;	</a:t>
            </a:r>
          </a:p>
          <a:p>
            <a:r>
              <a:rPr lang="en-IN" b="1" dirty="0">
                <a:solidFill>
                  <a:srgbClr val="FFFF66"/>
                </a:solidFill>
              </a:rPr>
              <a:t>      }</a:t>
            </a:r>
          </a:p>
          <a:p>
            <a:r>
              <a:rPr lang="en-IN" b="1" dirty="0">
                <a:solidFill>
                  <a:srgbClr val="FFFF66"/>
                </a:solidFill>
              </a:rPr>
              <a:t>   }</a:t>
            </a:r>
          </a:p>
          <a:p>
            <a:r>
              <a:rPr lang="en-IN" b="1" dirty="0">
                <a:solidFill>
                  <a:srgbClr val="FFFF66"/>
                </a:solidFill>
              </a:rPr>
              <a:t>}</a:t>
            </a:r>
          </a:p>
        </p:txBody>
      </p:sp>
      <p:sp>
        <p:nvSpPr>
          <p:cNvPr id="6" name="Title 1"/>
          <p:cNvSpPr>
            <a:spLocks noGrp="1"/>
          </p:cNvSpPr>
          <p:nvPr>
            <p:ph type="title"/>
          </p:nvPr>
        </p:nvSpPr>
        <p:spPr>
          <a:xfrm>
            <a:off x="7380312" y="6309320"/>
            <a:ext cx="1728192" cy="476454"/>
          </a:xfrm>
        </p:spPr>
        <p:txBody>
          <a:bodyPr/>
          <a:lstStyle/>
          <a:p>
            <a:r>
              <a:rPr lang="en-IN" dirty="0" smtClean="0"/>
              <a:t>Example</a:t>
            </a:r>
            <a:endParaRPr lang="en-IN" dirty="0"/>
          </a:p>
        </p:txBody>
      </p:sp>
    </p:spTree>
    <p:extLst>
      <p:ext uri="{BB962C8B-B14F-4D97-AF65-F5344CB8AC3E}">
        <p14:creationId xmlns:p14="http://schemas.microsoft.com/office/powerpoint/2010/main" val="1925954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 y="0"/>
            <a:ext cx="9141556" cy="548680"/>
          </a:xfrm>
        </p:spPr>
        <p:txBody>
          <a:bodyPr/>
          <a:lstStyle/>
          <a:p>
            <a:r>
              <a:rPr lang="en-IN" dirty="0" smtClean="0"/>
              <a:t>Example - output</a:t>
            </a:r>
            <a:endParaRPr lang="en-IN" dirty="0"/>
          </a:p>
        </p:txBody>
      </p:sp>
      <p:sp>
        <p:nvSpPr>
          <p:cNvPr id="3" name="Content Placeholder 2"/>
          <p:cNvSpPr>
            <a:spLocks noGrp="1"/>
          </p:cNvSpPr>
          <p:nvPr>
            <p:ph sz="quarter" idx="13"/>
          </p:nvPr>
        </p:nvSpPr>
        <p:spPr>
          <a:xfrm>
            <a:off x="107504" y="1268760"/>
            <a:ext cx="9036496" cy="5472608"/>
          </a:xfrm>
        </p:spPr>
        <p:txBody>
          <a:bodyPr>
            <a:normAutofit/>
          </a:bodyPr>
          <a:lstStyle/>
          <a:p>
            <a:pPr marL="0" indent="0">
              <a:buNone/>
            </a:pPr>
            <a:r>
              <a:rPr lang="en-IN" sz="2200" dirty="0"/>
              <a:t>D:\PPL\Java&gt;javac </a:t>
            </a:r>
            <a:r>
              <a:rPr lang="en-IN" sz="2200" dirty="0" smtClean="0"/>
              <a:t>FutCall.java</a:t>
            </a:r>
          </a:p>
          <a:p>
            <a:pPr marL="0" indent="0">
              <a:buNone/>
            </a:pPr>
            <a:r>
              <a:rPr lang="en-IN" sz="2200" dirty="0"/>
              <a:t>D:\PPL\Java&gt;java </a:t>
            </a:r>
            <a:r>
              <a:rPr lang="en-IN" sz="2200" dirty="0" err="1"/>
              <a:t>FutCall</a:t>
            </a:r>
            <a:endParaRPr lang="en-IN" sz="2200" dirty="0"/>
          </a:p>
          <a:p>
            <a:pPr marL="0" indent="0">
              <a:buNone/>
            </a:pPr>
            <a:r>
              <a:rPr lang="en-IN" sz="2200" dirty="0"/>
              <a:t>Factorial Service called for 10!</a:t>
            </a:r>
          </a:p>
          <a:p>
            <a:pPr marL="0" indent="0">
              <a:buNone/>
            </a:pPr>
            <a:r>
              <a:rPr lang="en-IN" sz="2200" dirty="0"/>
              <a:t>Factorial Service called for 20!</a:t>
            </a:r>
          </a:p>
          <a:p>
            <a:pPr marL="0" indent="0">
              <a:buNone/>
            </a:pPr>
            <a:r>
              <a:rPr lang="en-IN" sz="2200" dirty="0"/>
              <a:t>10! = 3628800</a:t>
            </a:r>
          </a:p>
          <a:p>
            <a:pPr marL="0" indent="0">
              <a:buNone/>
            </a:pPr>
            <a:r>
              <a:rPr lang="en-IN" sz="2200" dirty="0"/>
              <a:t>20! = 2432902008176640000</a:t>
            </a:r>
          </a:p>
        </p:txBody>
      </p:sp>
    </p:spTree>
    <p:extLst>
      <p:ext uri="{BB962C8B-B14F-4D97-AF65-F5344CB8AC3E}">
        <p14:creationId xmlns:p14="http://schemas.microsoft.com/office/powerpoint/2010/main" val="2449831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4368" cy="764704"/>
          </a:xfrm>
        </p:spPr>
        <p:txBody>
          <a:bodyPr/>
          <a:lstStyle/>
          <a:p>
            <a:r>
              <a:rPr lang="en-IN" dirty="0"/>
              <a:t>Parallel Programming</a:t>
            </a:r>
            <a:endParaRPr lang="en-IN" dirty="0"/>
          </a:p>
        </p:txBody>
      </p:sp>
      <p:sp>
        <p:nvSpPr>
          <p:cNvPr id="3" name="Content Placeholder 2"/>
          <p:cNvSpPr>
            <a:spLocks noGrp="1"/>
          </p:cNvSpPr>
          <p:nvPr>
            <p:ph sz="quarter" idx="13"/>
          </p:nvPr>
        </p:nvSpPr>
        <p:spPr>
          <a:xfrm>
            <a:off x="107504" y="764704"/>
            <a:ext cx="8928992" cy="3240360"/>
          </a:xfrm>
        </p:spPr>
        <p:txBody>
          <a:bodyPr>
            <a:normAutofit lnSpcReduction="10000"/>
          </a:bodyPr>
          <a:lstStyle/>
          <a:p>
            <a:pPr algn="just"/>
            <a:r>
              <a:rPr lang="en-IN" sz="2400" i="1" dirty="0"/>
              <a:t>The Fork/Join Framework is used for parallel programming in Java</a:t>
            </a:r>
            <a:r>
              <a:rPr lang="en-IN" sz="2400" i="1" dirty="0" smtClean="0"/>
              <a:t>.</a:t>
            </a:r>
          </a:p>
          <a:p>
            <a:pPr algn="just"/>
            <a:r>
              <a:rPr lang="en-IN" sz="2400" dirty="0"/>
              <a:t>A problem is divided into </a:t>
            </a:r>
            <a:r>
              <a:rPr lang="en-IN" sz="2400" dirty="0" smtClean="0"/>
              <a:t>non-overlapping sub-problems</a:t>
            </a:r>
            <a:r>
              <a:rPr lang="en-IN" sz="2400" dirty="0"/>
              <a:t>, which can be solved </a:t>
            </a:r>
            <a:r>
              <a:rPr lang="en-IN" sz="2400" dirty="0" smtClean="0"/>
              <a:t>independently in </a:t>
            </a:r>
            <a:r>
              <a:rPr lang="en-IN" sz="2400" dirty="0"/>
              <a:t>parallel</a:t>
            </a:r>
            <a:r>
              <a:rPr lang="en-IN" sz="2400" dirty="0" smtClean="0"/>
              <a:t>.</a:t>
            </a:r>
          </a:p>
          <a:p>
            <a:pPr algn="just"/>
            <a:r>
              <a:rPr lang="en-IN" sz="2400" dirty="0"/>
              <a:t>A</a:t>
            </a:r>
            <a:r>
              <a:rPr lang="en-IN" sz="2400" dirty="0" smtClean="0"/>
              <a:t> </a:t>
            </a:r>
            <a:r>
              <a:rPr lang="en-IN" sz="2400" i="1" dirty="0"/>
              <a:t>fork </a:t>
            </a:r>
            <a:r>
              <a:rPr lang="en-IN" sz="2400" dirty="0"/>
              <a:t>can be viewed as an independent task that runs on a thread</a:t>
            </a:r>
            <a:endParaRPr lang="en-IN" sz="2400" dirty="0" smtClean="0"/>
          </a:p>
          <a:p>
            <a:pPr algn="just"/>
            <a:r>
              <a:rPr lang="en-IN" sz="2400" dirty="0"/>
              <a:t>The solutions to all </a:t>
            </a:r>
            <a:r>
              <a:rPr lang="en-IN" sz="2400" dirty="0" smtClean="0"/>
              <a:t>sub-problems </a:t>
            </a:r>
            <a:r>
              <a:rPr lang="en-IN" sz="2400" dirty="0"/>
              <a:t>are then joined to obtain an overall </a:t>
            </a:r>
            <a:r>
              <a:rPr lang="en-IN" sz="2400" dirty="0" smtClean="0"/>
              <a:t>solution for </a:t>
            </a:r>
            <a:r>
              <a:rPr lang="en-IN" sz="2400" dirty="0"/>
              <a:t>the problem</a:t>
            </a:r>
            <a:r>
              <a:rPr lang="en-IN" sz="2400" dirty="0" smtClean="0"/>
              <a:t>.</a:t>
            </a:r>
          </a:p>
          <a:p>
            <a:pPr algn="just"/>
            <a:r>
              <a:rPr lang="en-IN" sz="2400" dirty="0" smtClean="0"/>
              <a:t>A parallel </a:t>
            </a:r>
            <a:r>
              <a:rPr lang="en-IN" sz="2400" dirty="0"/>
              <a:t>implementation of the divide-and-conquer approach.</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05063"/>
            <a:ext cx="8208912" cy="2672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4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lstStyle/>
          <a:p>
            <a:r>
              <a:rPr lang="en-IN" dirty="0"/>
              <a:t>Fork-Join </a:t>
            </a:r>
            <a:r>
              <a:rPr lang="en-IN" dirty="0" smtClean="0"/>
              <a:t>Task </a:t>
            </a:r>
            <a:r>
              <a:rPr lang="en-IN" sz="2000" dirty="0" smtClean="0"/>
              <a:t>(</a:t>
            </a:r>
            <a:r>
              <a:rPr lang="en-IN" sz="2000" dirty="0"/>
              <a:t>defines a task for asynchronous </a:t>
            </a:r>
            <a:r>
              <a:rPr lang="en-IN" sz="2000" dirty="0" smtClean="0"/>
              <a:t>execution)</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8856984" cy="5803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9387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1" y="-27384"/>
            <a:ext cx="7837071" cy="792088"/>
          </a:xfrm>
        </p:spPr>
        <p:txBody>
          <a:bodyPr/>
          <a:lstStyle/>
          <a:p>
            <a:r>
              <a:rPr lang="en-IN" dirty="0" smtClean="0"/>
              <a:t>Fork-</a:t>
            </a:r>
            <a:r>
              <a:rPr lang="en-IN" dirty="0" err="1" smtClean="0"/>
              <a:t>JoinTask</a:t>
            </a:r>
            <a:r>
              <a:rPr lang="en-IN" dirty="0" smtClean="0"/>
              <a:t> class</a:t>
            </a:r>
            <a:endParaRPr lang="en-IN" dirty="0"/>
          </a:p>
        </p:txBody>
      </p:sp>
      <p:sp>
        <p:nvSpPr>
          <p:cNvPr id="3" name="Content Placeholder 2"/>
          <p:cNvSpPr>
            <a:spLocks noGrp="1"/>
          </p:cNvSpPr>
          <p:nvPr>
            <p:ph sz="quarter" idx="13"/>
          </p:nvPr>
        </p:nvSpPr>
        <p:spPr>
          <a:xfrm>
            <a:off x="107504" y="764704"/>
            <a:ext cx="8928992" cy="5976664"/>
          </a:xfrm>
        </p:spPr>
        <p:txBody>
          <a:bodyPr/>
          <a:lstStyle/>
          <a:p>
            <a:r>
              <a:rPr lang="en-IN" sz="2200" dirty="0"/>
              <a:t>A</a:t>
            </a:r>
            <a:r>
              <a:rPr lang="en-IN" sz="2200" dirty="0" smtClean="0"/>
              <a:t>bstract </a:t>
            </a:r>
            <a:r>
              <a:rPr lang="en-IN" sz="2200" dirty="0"/>
              <a:t>base class for </a:t>
            </a:r>
            <a:r>
              <a:rPr lang="en-IN" sz="2200" dirty="0" smtClean="0"/>
              <a:t>tasks</a:t>
            </a:r>
          </a:p>
          <a:p>
            <a:r>
              <a:rPr lang="en-IN" sz="2200" dirty="0"/>
              <a:t>I</a:t>
            </a:r>
            <a:r>
              <a:rPr lang="en-IN" sz="2200" dirty="0" smtClean="0"/>
              <a:t>s </a:t>
            </a:r>
            <a:r>
              <a:rPr lang="en-IN" sz="2200" dirty="0"/>
              <a:t>a </a:t>
            </a:r>
            <a:r>
              <a:rPr lang="en-IN" sz="2200" dirty="0" smtClean="0"/>
              <a:t>thread-like entity</a:t>
            </a:r>
            <a:r>
              <a:rPr lang="en-IN" sz="2200" dirty="0"/>
              <a:t>, but it is much lighter than a normal thread because huge numbers of tasks and </a:t>
            </a:r>
            <a:r>
              <a:rPr lang="en-IN" sz="2200" dirty="0" smtClean="0"/>
              <a:t>subtasks can </a:t>
            </a:r>
            <a:r>
              <a:rPr lang="en-IN" sz="2200" dirty="0"/>
              <a:t>be executed by a small number of actual threads in a </a:t>
            </a:r>
            <a:r>
              <a:rPr lang="en-IN" sz="2200" b="1" dirty="0" err="1" smtClean="0"/>
              <a:t>ForkJoinPool</a:t>
            </a:r>
            <a:endParaRPr lang="en-IN" sz="2200" b="1" dirty="0" smtClean="0"/>
          </a:p>
          <a:p>
            <a:r>
              <a:rPr lang="en-IN" sz="2200" dirty="0"/>
              <a:t>T</a:t>
            </a:r>
            <a:r>
              <a:rPr lang="en-IN" sz="2200" dirty="0" smtClean="0"/>
              <a:t>asks are primarily </a:t>
            </a:r>
            <a:r>
              <a:rPr lang="en-IN" sz="2200" dirty="0"/>
              <a:t>coordinated using </a:t>
            </a:r>
            <a:r>
              <a:rPr lang="en-IN" sz="2200" b="1" dirty="0"/>
              <a:t>fork() </a:t>
            </a:r>
            <a:r>
              <a:rPr lang="en-IN" sz="2200" dirty="0"/>
              <a:t>and </a:t>
            </a:r>
            <a:r>
              <a:rPr lang="en-IN" sz="2200" b="1" dirty="0"/>
              <a:t>join</a:t>
            </a:r>
            <a:r>
              <a:rPr lang="en-IN" sz="2200" b="1" dirty="0" smtClean="0"/>
              <a:t>()</a:t>
            </a:r>
            <a:r>
              <a:rPr lang="en-IN" sz="2200" dirty="0" smtClean="0"/>
              <a:t>.</a:t>
            </a:r>
          </a:p>
          <a:p>
            <a:r>
              <a:rPr lang="en-IN" sz="2200" dirty="0"/>
              <a:t>Invoking </a:t>
            </a:r>
            <a:r>
              <a:rPr lang="en-IN" sz="2200" b="1" dirty="0"/>
              <a:t>fork() </a:t>
            </a:r>
            <a:r>
              <a:rPr lang="en-IN" sz="2200" dirty="0"/>
              <a:t>on a task arranges </a:t>
            </a:r>
            <a:r>
              <a:rPr lang="en-IN" sz="2200" dirty="0" smtClean="0"/>
              <a:t>asynchronous execution</a:t>
            </a:r>
          </a:p>
          <a:p>
            <a:r>
              <a:rPr lang="en-IN" sz="2200" dirty="0"/>
              <a:t>I</a:t>
            </a:r>
            <a:r>
              <a:rPr lang="en-IN" sz="2200" dirty="0" smtClean="0"/>
              <a:t>nvoking </a:t>
            </a:r>
            <a:r>
              <a:rPr lang="en-IN" sz="2200" b="1" dirty="0"/>
              <a:t>join() </a:t>
            </a:r>
            <a:r>
              <a:rPr lang="en-IN" sz="2200" dirty="0"/>
              <a:t>waits until the task is </a:t>
            </a:r>
            <a:r>
              <a:rPr lang="en-IN" sz="2200" dirty="0" smtClean="0"/>
              <a:t>completed</a:t>
            </a:r>
          </a:p>
          <a:p>
            <a:r>
              <a:rPr lang="en-IN" sz="2200" b="1" dirty="0"/>
              <a:t>invoke</a:t>
            </a:r>
            <a:r>
              <a:rPr lang="en-IN" sz="2200" b="1" dirty="0" smtClean="0"/>
              <a:t>() </a:t>
            </a:r>
            <a:r>
              <a:rPr lang="en-IN" sz="2200" dirty="0" smtClean="0"/>
              <a:t>and </a:t>
            </a:r>
            <a:r>
              <a:rPr lang="en-IN" sz="2200" b="1" dirty="0" err="1"/>
              <a:t>invokeAll</a:t>
            </a:r>
            <a:r>
              <a:rPr lang="en-IN" sz="2200" b="1" dirty="0"/>
              <a:t>(tasks) </a:t>
            </a:r>
            <a:r>
              <a:rPr lang="en-IN" sz="2200" dirty="0"/>
              <a:t>methods implicitly invoke </a:t>
            </a:r>
            <a:r>
              <a:rPr lang="en-IN" sz="2200" b="1" dirty="0"/>
              <a:t>fork() </a:t>
            </a:r>
            <a:r>
              <a:rPr lang="en-IN" sz="2200" dirty="0"/>
              <a:t>to execute the task and </a:t>
            </a:r>
            <a:r>
              <a:rPr lang="en-IN" sz="2200" b="1" dirty="0"/>
              <a:t>join</a:t>
            </a:r>
            <a:r>
              <a:rPr lang="en-IN" sz="2200" b="1" dirty="0" smtClean="0"/>
              <a:t>() </a:t>
            </a:r>
            <a:r>
              <a:rPr lang="en-IN" sz="2200" dirty="0" smtClean="0"/>
              <a:t>to </a:t>
            </a:r>
            <a:r>
              <a:rPr lang="en-IN" sz="2200" dirty="0"/>
              <a:t>wait for the tasks to complete, and return the result, if </a:t>
            </a:r>
            <a:r>
              <a:rPr lang="en-IN" sz="2200" dirty="0" smtClean="0"/>
              <a:t>any</a:t>
            </a:r>
          </a:p>
          <a:p>
            <a:r>
              <a:rPr lang="en-IN" sz="2200" dirty="0"/>
              <a:t>T</a:t>
            </a:r>
            <a:r>
              <a:rPr lang="en-IN" sz="2200" dirty="0" smtClean="0"/>
              <a:t>he </a:t>
            </a:r>
            <a:r>
              <a:rPr lang="en-IN" sz="2200" dirty="0"/>
              <a:t>static </a:t>
            </a:r>
            <a:r>
              <a:rPr lang="en-IN" sz="2200" dirty="0" smtClean="0"/>
              <a:t>method </a:t>
            </a:r>
            <a:r>
              <a:rPr lang="en-IN" sz="2200" b="1" dirty="0" err="1" smtClean="0"/>
              <a:t>invokeAll</a:t>
            </a:r>
            <a:r>
              <a:rPr lang="en-IN" sz="2200" b="1" dirty="0" smtClean="0"/>
              <a:t> </a:t>
            </a:r>
            <a:r>
              <a:rPr lang="en-IN" sz="2200" dirty="0"/>
              <a:t>takes a variable number of </a:t>
            </a:r>
            <a:r>
              <a:rPr lang="en-IN" sz="2200" b="1" dirty="0" err="1"/>
              <a:t>ForkJoinTask</a:t>
            </a:r>
            <a:r>
              <a:rPr lang="en-IN" sz="2200" b="1" dirty="0"/>
              <a:t> </a:t>
            </a:r>
            <a:r>
              <a:rPr lang="en-IN" sz="2200" dirty="0"/>
              <a:t>arguments using the </a:t>
            </a:r>
            <a:r>
              <a:rPr lang="en-IN" sz="2200" b="1" dirty="0"/>
              <a:t>... </a:t>
            </a:r>
            <a:r>
              <a:rPr lang="en-IN" sz="2200" dirty="0"/>
              <a:t>syntax</a:t>
            </a:r>
            <a:endParaRPr lang="en-IN" sz="2200" dirty="0" smtClean="0"/>
          </a:p>
          <a:p>
            <a:endParaRPr lang="en-IN" dirty="0"/>
          </a:p>
        </p:txBody>
      </p:sp>
    </p:spTree>
    <p:extLst>
      <p:ext uri="{BB962C8B-B14F-4D97-AF65-F5344CB8AC3E}">
        <p14:creationId xmlns:p14="http://schemas.microsoft.com/office/powerpoint/2010/main" val="203746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
            <a:ext cx="7884368" cy="620470"/>
          </a:xfrm>
        </p:spPr>
        <p:txBody>
          <a:bodyPr/>
          <a:lstStyle/>
          <a:p>
            <a:r>
              <a:rPr lang="en-IN" dirty="0"/>
              <a:t>Fork-Join </a:t>
            </a:r>
            <a:r>
              <a:rPr lang="en-IN" dirty="0" smtClean="0"/>
              <a:t>framework</a:t>
            </a:r>
            <a:endParaRPr lang="en-IN" dirty="0"/>
          </a:p>
        </p:txBody>
      </p:sp>
      <p:sp>
        <p:nvSpPr>
          <p:cNvPr id="3" name="Content Placeholder 2"/>
          <p:cNvSpPr>
            <a:spLocks noGrp="1"/>
          </p:cNvSpPr>
          <p:nvPr>
            <p:ph sz="quarter" idx="13"/>
          </p:nvPr>
        </p:nvSpPr>
        <p:spPr>
          <a:xfrm>
            <a:off x="107504" y="620688"/>
            <a:ext cx="8928992" cy="6120680"/>
          </a:xfrm>
        </p:spPr>
        <p:txBody>
          <a:bodyPr>
            <a:normAutofit lnSpcReduction="10000"/>
          </a:bodyPr>
          <a:lstStyle/>
          <a:p>
            <a:r>
              <a:rPr lang="en-IN" sz="2200" dirty="0"/>
              <a:t>F</a:t>
            </a:r>
            <a:r>
              <a:rPr lang="en-IN" sz="2200" dirty="0" smtClean="0"/>
              <a:t>ork-join </a:t>
            </a:r>
            <a:r>
              <a:rPr lang="en-IN" sz="2200" dirty="0"/>
              <a:t>framework </a:t>
            </a:r>
            <a:endParaRPr lang="en-IN" sz="2200" dirty="0"/>
          </a:p>
          <a:p>
            <a:pPr lvl="1">
              <a:lnSpc>
                <a:spcPct val="110000"/>
              </a:lnSpc>
            </a:pPr>
            <a:r>
              <a:rPr lang="en-IN" sz="2200" dirty="0" smtClean="0"/>
              <a:t>designed </a:t>
            </a:r>
            <a:r>
              <a:rPr lang="en-IN" sz="2200" dirty="0"/>
              <a:t>to parallelize </a:t>
            </a:r>
            <a:r>
              <a:rPr lang="en-IN" sz="2200" dirty="0"/>
              <a:t>naturally recursive divide-and-conquer </a:t>
            </a:r>
            <a:r>
              <a:rPr lang="en-IN" sz="2200" dirty="0"/>
              <a:t>solutions</a:t>
            </a:r>
            <a:endParaRPr lang="en-IN" sz="2200" dirty="0"/>
          </a:p>
          <a:p>
            <a:pPr lvl="1"/>
            <a:r>
              <a:rPr lang="en-IN" sz="2200" dirty="0" smtClean="0"/>
              <a:t>allows </a:t>
            </a:r>
            <a:r>
              <a:rPr lang="en-IN" sz="2200" dirty="0"/>
              <a:t>to break a certain task on several workers and then wait for the result to combine them. </a:t>
            </a:r>
            <a:endParaRPr lang="en-IN" sz="2200" dirty="0" smtClean="0"/>
          </a:p>
          <a:p>
            <a:pPr lvl="1"/>
            <a:r>
              <a:rPr lang="en-IN" sz="2200" dirty="0" smtClean="0"/>
              <a:t>It </a:t>
            </a:r>
            <a:r>
              <a:rPr lang="en-IN" sz="2200" dirty="0"/>
              <a:t>leverages multi-processor machine's capacity to great extent</a:t>
            </a:r>
            <a:r>
              <a:rPr lang="en-IN" sz="2200" dirty="0" smtClean="0"/>
              <a:t>.</a:t>
            </a:r>
          </a:p>
          <a:p>
            <a:r>
              <a:rPr lang="en-IN" sz="2400" dirty="0" smtClean="0">
                <a:solidFill>
                  <a:srgbClr val="66FF66"/>
                </a:solidFill>
              </a:rPr>
              <a:t>Fork</a:t>
            </a:r>
          </a:p>
          <a:p>
            <a:pPr lvl="1"/>
            <a:r>
              <a:rPr lang="en-IN" sz="2400" dirty="0"/>
              <a:t>a process in which a task splits itself into smaller and independent sub-tasks which can be executed </a:t>
            </a:r>
            <a:r>
              <a:rPr lang="en-IN" sz="2400" dirty="0" smtClean="0"/>
              <a:t>concurrently</a:t>
            </a:r>
            <a:endParaRPr lang="en-IN" sz="2400" dirty="0"/>
          </a:p>
          <a:p>
            <a:pPr lvl="1"/>
            <a:r>
              <a:rPr lang="en-IN" sz="2400" dirty="0" smtClean="0">
                <a:solidFill>
                  <a:srgbClr val="FF99FF"/>
                </a:solidFill>
              </a:rPr>
              <a:t>Syntax: </a:t>
            </a:r>
          </a:p>
          <a:p>
            <a:pPr marL="2286000" lvl="5" indent="0">
              <a:buNone/>
            </a:pPr>
            <a:r>
              <a:rPr lang="en-IN" sz="2400" dirty="0">
                <a:solidFill>
                  <a:srgbClr val="FFFF66"/>
                </a:solidFill>
              </a:rPr>
              <a:t>Sum left = new Sum(array, low, mid); </a:t>
            </a:r>
            <a:endParaRPr lang="en-IN" sz="2400" dirty="0" smtClean="0">
              <a:solidFill>
                <a:srgbClr val="FFFF66"/>
              </a:solidFill>
            </a:endParaRPr>
          </a:p>
          <a:p>
            <a:pPr marL="2286000" lvl="5" indent="0">
              <a:buNone/>
            </a:pPr>
            <a:r>
              <a:rPr lang="en-IN" sz="2400" dirty="0" err="1" smtClean="0">
                <a:solidFill>
                  <a:srgbClr val="FFFF66"/>
                </a:solidFill>
              </a:rPr>
              <a:t>left.fork</a:t>
            </a:r>
            <a:r>
              <a:rPr lang="en-IN" sz="2400" dirty="0" smtClean="0">
                <a:solidFill>
                  <a:srgbClr val="FFFF66"/>
                </a:solidFill>
              </a:rPr>
              <a:t>();</a:t>
            </a:r>
          </a:p>
          <a:p>
            <a:pPr marL="457200" lvl="1" indent="0">
              <a:buNone/>
            </a:pPr>
            <a:r>
              <a:rPr lang="en-IN" sz="2400" dirty="0" smtClean="0"/>
              <a:t>	where </a:t>
            </a:r>
            <a:r>
              <a:rPr lang="en-IN" sz="2400" dirty="0"/>
              <a:t>Sum is a subclass of </a:t>
            </a:r>
            <a:r>
              <a:rPr lang="en-IN" sz="2400" dirty="0" err="1"/>
              <a:t>RecursiveTask</a:t>
            </a:r>
            <a:r>
              <a:rPr lang="en-IN" sz="2400" dirty="0"/>
              <a:t> and </a:t>
            </a:r>
            <a:r>
              <a:rPr lang="en-IN" sz="2400" dirty="0" err="1"/>
              <a:t>left.fork</a:t>
            </a:r>
            <a:r>
              <a:rPr lang="en-IN" sz="2400" dirty="0"/>
              <a:t>() </a:t>
            </a:r>
            <a:r>
              <a:rPr lang="en-IN" sz="2400" dirty="0" smtClean="0"/>
              <a:t>splits </a:t>
            </a:r>
            <a:r>
              <a:rPr lang="en-IN" sz="2400" dirty="0"/>
              <a:t>the </a:t>
            </a:r>
            <a:r>
              <a:rPr lang="en-IN" sz="2400" dirty="0" smtClean="0"/>
              <a:t>	task </a:t>
            </a:r>
            <a:r>
              <a:rPr lang="en-IN" sz="2400" dirty="0"/>
              <a:t>into sub-tasks.</a:t>
            </a:r>
          </a:p>
          <a:p>
            <a:pPr lvl="1"/>
            <a:endParaRPr lang="en-IN" sz="2400" dirty="0"/>
          </a:p>
          <a:p>
            <a:pPr lvl="1"/>
            <a:endParaRPr lang="en-IN" sz="2200" dirty="0"/>
          </a:p>
        </p:txBody>
      </p:sp>
    </p:spTree>
    <p:extLst>
      <p:ext uri="{BB962C8B-B14F-4D97-AF65-F5344CB8AC3E}">
        <p14:creationId xmlns:p14="http://schemas.microsoft.com/office/powerpoint/2010/main" val="166418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5"/>
            <a:ext cx="7740352" cy="542675"/>
          </a:xfrm>
        </p:spPr>
        <p:txBody>
          <a:bodyPr/>
          <a:lstStyle/>
          <a:p>
            <a:r>
              <a:rPr lang="en-IN" dirty="0"/>
              <a:t>Fork-Join framework</a:t>
            </a:r>
          </a:p>
        </p:txBody>
      </p:sp>
      <p:sp>
        <p:nvSpPr>
          <p:cNvPr id="3" name="Content Placeholder 2"/>
          <p:cNvSpPr>
            <a:spLocks noGrp="1"/>
          </p:cNvSpPr>
          <p:nvPr>
            <p:ph sz="quarter" idx="13"/>
          </p:nvPr>
        </p:nvSpPr>
        <p:spPr>
          <a:xfrm>
            <a:off x="107504" y="476672"/>
            <a:ext cx="8928992" cy="6264696"/>
          </a:xfrm>
        </p:spPr>
        <p:txBody>
          <a:bodyPr/>
          <a:lstStyle/>
          <a:p>
            <a:endParaRPr lang="en-IN" sz="2400" b="1" dirty="0" smtClean="0">
              <a:solidFill>
                <a:srgbClr val="66FF66"/>
              </a:solidFill>
            </a:endParaRPr>
          </a:p>
          <a:p>
            <a:r>
              <a:rPr lang="en-IN" sz="2400" b="1" dirty="0" smtClean="0">
                <a:solidFill>
                  <a:srgbClr val="66FF66"/>
                </a:solidFill>
              </a:rPr>
              <a:t>Join</a:t>
            </a:r>
          </a:p>
          <a:p>
            <a:pPr lvl="1"/>
            <a:r>
              <a:rPr lang="en-IN" sz="2400" dirty="0" smtClean="0"/>
              <a:t>A process in which a task join all the results of sub-tasks once the subtasks have finished executing, otherwise it keeps waiting.</a:t>
            </a:r>
          </a:p>
          <a:p>
            <a:pPr lvl="1"/>
            <a:endParaRPr lang="en-IN" sz="2400" dirty="0" smtClean="0"/>
          </a:p>
          <a:p>
            <a:pPr lvl="1"/>
            <a:r>
              <a:rPr lang="en-IN" sz="2400" dirty="0">
                <a:solidFill>
                  <a:srgbClr val="FF99FF"/>
                </a:solidFill>
              </a:rPr>
              <a:t>Syntax: </a:t>
            </a:r>
          </a:p>
          <a:p>
            <a:pPr marL="457200" lvl="1" indent="0">
              <a:buNone/>
            </a:pPr>
            <a:r>
              <a:rPr lang="en-IN" sz="2400" dirty="0" smtClean="0"/>
              <a:t>				</a:t>
            </a:r>
            <a:r>
              <a:rPr lang="en-IN" sz="2400" dirty="0" err="1" smtClean="0">
                <a:solidFill>
                  <a:srgbClr val="FFFF66"/>
                </a:solidFill>
              </a:rPr>
              <a:t>left.join</a:t>
            </a:r>
            <a:r>
              <a:rPr lang="en-IN" sz="2400" dirty="0" smtClean="0">
                <a:solidFill>
                  <a:srgbClr val="FFFF66"/>
                </a:solidFill>
              </a:rPr>
              <a:t>();</a:t>
            </a:r>
          </a:p>
          <a:p>
            <a:pPr marL="457200" lvl="1" indent="0">
              <a:buNone/>
            </a:pPr>
            <a:r>
              <a:rPr lang="en-IN" sz="2400" dirty="0" smtClean="0"/>
              <a:t>	</a:t>
            </a:r>
          </a:p>
          <a:p>
            <a:pPr marL="457200" lvl="1" indent="0">
              <a:buNone/>
            </a:pPr>
            <a:r>
              <a:rPr lang="en-IN" sz="2400" dirty="0"/>
              <a:t>	</a:t>
            </a:r>
            <a:r>
              <a:rPr lang="en-IN" sz="2400" dirty="0" smtClean="0"/>
              <a:t>were </a:t>
            </a:r>
            <a:r>
              <a:rPr lang="en-IN" sz="2400" dirty="0"/>
              <a:t>left is an object of Sum class.</a:t>
            </a:r>
            <a:endParaRPr lang="en-IN" sz="2200" dirty="0" smtClean="0">
              <a:solidFill>
                <a:srgbClr val="FFFF66"/>
              </a:solidFill>
            </a:endParaRPr>
          </a:p>
          <a:p>
            <a:endParaRPr lang="en-IN" dirty="0"/>
          </a:p>
        </p:txBody>
      </p:sp>
    </p:spTree>
    <p:extLst>
      <p:ext uri="{BB962C8B-B14F-4D97-AF65-F5344CB8AC3E}">
        <p14:creationId xmlns:p14="http://schemas.microsoft.com/office/powerpoint/2010/main" val="27059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9" y="0"/>
            <a:ext cx="7706816" cy="634082"/>
          </a:xfrm>
        </p:spPr>
        <p:txBody>
          <a:bodyPr/>
          <a:lstStyle/>
          <a:p>
            <a:r>
              <a:rPr lang="en-IN" dirty="0" smtClean="0"/>
              <a:t>Concurrency vs parallel programming</a:t>
            </a:r>
            <a:endParaRPr lang="en-IN" dirty="0"/>
          </a:p>
        </p:txBody>
      </p:sp>
      <p:sp>
        <p:nvSpPr>
          <p:cNvPr id="3" name="Content Placeholder 2"/>
          <p:cNvSpPr>
            <a:spLocks noGrp="1"/>
          </p:cNvSpPr>
          <p:nvPr>
            <p:ph sz="quarter" idx="13"/>
          </p:nvPr>
        </p:nvSpPr>
        <p:spPr>
          <a:xfrm>
            <a:off x="107504" y="620688"/>
            <a:ext cx="8928992" cy="6048672"/>
          </a:xfrm>
        </p:spPr>
        <p:txBody>
          <a:bodyPr>
            <a:normAutofit/>
          </a:bodyPr>
          <a:lstStyle/>
          <a:p>
            <a:r>
              <a:rPr lang="en-IN" sz="2400" dirty="0"/>
              <a:t>In parallel programming), multiple tasks can be run at the same time, </a:t>
            </a:r>
            <a:r>
              <a:rPr lang="en-IN" sz="2400" dirty="0" smtClean="0"/>
              <a:t>(possible </a:t>
            </a:r>
            <a:r>
              <a:rPr lang="en-IN" sz="2400" dirty="0"/>
              <a:t>with multicore </a:t>
            </a:r>
            <a:r>
              <a:rPr lang="en-IN" sz="2400" dirty="0" smtClean="0"/>
              <a:t>processors)</a:t>
            </a:r>
          </a:p>
          <a:p>
            <a:r>
              <a:rPr lang="en-IN" sz="2400" dirty="0"/>
              <a:t> A concurrent program </a:t>
            </a:r>
            <a:r>
              <a:rPr lang="en-IN" sz="2400" dirty="0" smtClean="0"/>
              <a:t>sometimes </a:t>
            </a:r>
            <a:r>
              <a:rPr lang="en-IN" sz="2400" dirty="0"/>
              <a:t>becomes a parallel program when it’s running in a multicore environment</a:t>
            </a:r>
            <a:r>
              <a:rPr lang="en-IN" sz="2400" dirty="0" smtClean="0"/>
              <a:t>.</a:t>
            </a:r>
          </a:p>
          <a:p>
            <a:r>
              <a:rPr lang="en-IN" sz="2400" i="1" dirty="0"/>
              <a:t>D</a:t>
            </a:r>
            <a:r>
              <a:rPr lang="en-IN" sz="2400" i="1" dirty="0" smtClean="0"/>
              <a:t>istributed computing: </a:t>
            </a:r>
            <a:r>
              <a:rPr lang="en-IN" sz="2400" dirty="0"/>
              <a:t>multiple computing nodes (computers, </a:t>
            </a:r>
            <a:r>
              <a:rPr lang="en-IN" sz="2400" dirty="0" smtClean="0"/>
              <a:t>virtual machines</a:t>
            </a:r>
            <a:r>
              <a:rPr lang="en-IN" sz="2400" dirty="0"/>
              <a:t>) spanned across the network, working together on a given problem. </a:t>
            </a:r>
            <a:r>
              <a:rPr lang="en-IN" sz="2400" dirty="0" smtClean="0"/>
              <a:t>A parallel process </a:t>
            </a:r>
            <a:r>
              <a:rPr lang="en-IN" sz="2400" dirty="0"/>
              <a:t>could be a distributed process when it’s running on multiple </a:t>
            </a:r>
            <a:r>
              <a:rPr lang="en-IN" sz="2400" dirty="0" smtClean="0"/>
              <a:t>network nodes</a:t>
            </a:r>
            <a:r>
              <a:rPr lang="en-IN" sz="2400" dirty="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717032"/>
            <a:ext cx="4435847"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251520" y="3933057"/>
            <a:ext cx="4320480" cy="2841500"/>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A concurrent </a:t>
            </a:r>
            <a:r>
              <a:rPr lang="en-IN" dirty="0" smtClean="0"/>
              <a:t>and parallel </a:t>
            </a:r>
            <a:r>
              <a:rPr lang="en-IN" dirty="0"/>
              <a:t>application running </a:t>
            </a:r>
            <a:r>
              <a:rPr lang="en-IN" dirty="0" smtClean="0"/>
              <a:t>in a </a:t>
            </a:r>
            <a:r>
              <a:rPr lang="en-IN" dirty="0"/>
              <a:t>two-CPU core with </a:t>
            </a:r>
            <a:r>
              <a:rPr lang="en-IN" dirty="0" smtClean="0"/>
              <a:t>two threads</a:t>
            </a:r>
            <a:r>
              <a:rPr lang="en-IN" dirty="0"/>
              <a:t>. Both threads </a:t>
            </a:r>
            <a:r>
              <a:rPr lang="en-IN" dirty="0" smtClean="0"/>
              <a:t>are running </a:t>
            </a:r>
            <a:r>
              <a:rPr lang="en-IN" dirty="0"/>
              <a:t>at the same time.</a:t>
            </a:r>
          </a:p>
        </p:txBody>
      </p:sp>
    </p:spTree>
    <p:extLst>
      <p:ext uri="{BB962C8B-B14F-4D97-AF65-F5344CB8AC3E}">
        <p14:creationId xmlns:p14="http://schemas.microsoft.com/office/powerpoint/2010/main" val="302135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4704"/>
          </a:xfrm>
        </p:spPr>
        <p:txBody>
          <a:bodyPr/>
          <a:lstStyle/>
          <a:p>
            <a:r>
              <a:rPr lang="en-IN" dirty="0" err="1" smtClean="0"/>
              <a:t>ForkJoinPool</a:t>
            </a:r>
            <a:endParaRPr lang="en-IN" dirty="0"/>
          </a:p>
        </p:txBody>
      </p:sp>
      <p:sp>
        <p:nvSpPr>
          <p:cNvPr id="3" name="Content Placeholder 2"/>
          <p:cNvSpPr>
            <a:spLocks noGrp="1"/>
          </p:cNvSpPr>
          <p:nvPr>
            <p:ph sz="quarter" idx="13"/>
          </p:nvPr>
        </p:nvSpPr>
        <p:spPr>
          <a:xfrm>
            <a:off x="107504" y="836712"/>
            <a:ext cx="8928992" cy="5904656"/>
          </a:xfrm>
        </p:spPr>
        <p:txBody>
          <a:bodyPr>
            <a:normAutofit/>
          </a:bodyPr>
          <a:lstStyle/>
          <a:p>
            <a:r>
              <a:rPr lang="en-IN" sz="2400" dirty="0"/>
              <a:t>a special thread pool designed to work with fork-and-join task </a:t>
            </a:r>
            <a:r>
              <a:rPr lang="en-IN" sz="2400" dirty="0" smtClean="0"/>
              <a:t>splitting</a:t>
            </a:r>
          </a:p>
          <a:p>
            <a:pPr lvl="1"/>
            <a:r>
              <a:rPr lang="en-IN" sz="2400" dirty="0" smtClean="0">
                <a:solidFill>
                  <a:srgbClr val="FF99FF"/>
                </a:solidFill>
              </a:rPr>
              <a:t>Syntax</a:t>
            </a:r>
          </a:p>
          <a:p>
            <a:pPr marL="457200" lvl="1" indent="0">
              <a:buNone/>
            </a:pPr>
            <a:r>
              <a:rPr lang="en-IN" sz="2400" dirty="0" smtClean="0">
                <a:solidFill>
                  <a:srgbClr val="FFFF66"/>
                </a:solidFill>
              </a:rPr>
              <a:t>	        </a:t>
            </a:r>
            <a:r>
              <a:rPr lang="en-IN" sz="2400" dirty="0" err="1" smtClean="0">
                <a:solidFill>
                  <a:srgbClr val="FFFF66"/>
                </a:solidFill>
              </a:rPr>
              <a:t>ForkJoinPool</a:t>
            </a:r>
            <a:r>
              <a:rPr lang="en-IN" sz="2400" dirty="0" smtClean="0">
                <a:solidFill>
                  <a:srgbClr val="FFFF66"/>
                </a:solidFill>
              </a:rPr>
              <a:t> </a:t>
            </a:r>
            <a:r>
              <a:rPr lang="en-IN" sz="2400" dirty="0" err="1">
                <a:solidFill>
                  <a:srgbClr val="FFFF66"/>
                </a:solidFill>
              </a:rPr>
              <a:t>forkJoinPool</a:t>
            </a:r>
            <a:r>
              <a:rPr lang="en-IN" sz="2400" dirty="0">
                <a:solidFill>
                  <a:srgbClr val="FFFF66"/>
                </a:solidFill>
              </a:rPr>
              <a:t> = new </a:t>
            </a:r>
            <a:r>
              <a:rPr lang="en-IN" sz="2400" dirty="0" err="1">
                <a:solidFill>
                  <a:srgbClr val="FFFF66"/>
                </a:solidFill>
              </a:rPr>
              <a:t>ForkJoinPool</a:t>
            </a:r>
            <a:r>
              <a:rPr lang="en-IN" sz="2400" dirty="0">
                <a:solidFill>
                  <a:srgbClr val="FFFF66"/>
                </a:solidFill>
              </a:rPr>
              <a:t>(4</a:t>
            </a:r>
            <a:r>
              <a:rPr lang="en-IN" sz="2400" dirty="0" smtClean="0">
                <a:solidFill>
                  <a:srgbClr val="FFFF66"/>
                </a:solidFill>
              </a:rPr>
              <a:t>);</a:t>
            </a:r>
          </a:p>
          <a:p>
            <a:pPr marL="457200" lvl="1" indent="0">
              <a:buNone/>
            </a:pPr>
            <a:r>
              <a:rPr lang="en-IN" sz="2400" dirty="0" smtClean="0"/>
              <a:t>Here </a:t>
            </a:r>
            <a:r>
              <a:rPr lang="en-IN" sz="2400" dirty="0"/>
              <a:t>a new </a:t>
            </a:r>
            <a:r>
              <a:rPr lang="en-IN" sz="2400" dirty="0" err="1" smtClean="0"/>
              <a:t>ForkJoinPool</a:t>
            </a:r>
            <a:r>
              <a:rPr lang="en-IN" sz="2400" dirty="0" smtClean="0"/>
              <a:t> is created </a:t>
            </a:r>
            <a:r>
              <a:rPr lang="en-IN" sz="2400" dirty="0"/>
              <a:t>with a parallelism level of 4 CPUs</a:t>
            </a:r>
            <a:r>
              <a:rPr lang="en-IN" sz="2400" dirty="0" smtClean="0"/>
              <a:t>.</a:t>
            </a:r>
          </a:p>
          <a:p>
            <a:pPr marL="457200" lvl="1" indent="0">
              <a:buNone/>
            </a:pPr>
            <a:endParaRPr lang="en-IN" sz="2400" b="1" dirty="0" smtClean="0"/>
          </a:p>
          <a:p>
            <a:pPr lvl="1"/>
            <a:endParaRPr lang="en-IN" sz="2400" dirty="0"/>
          </a:p>
          <a:p>
            <a:pPr marL="457200" lvl="1" indent="0">
              <a:buNone/>
            </a:pPr>
            <a:endParaRPr lang="en-IN" sz="2400" dirty="0">
              <a:solidFill>
                <a:srgbClr val="FFFF66"/>
              </a:solidFill>
            </a:endParaRPr>
          </a:p>
          <a:p>
            <a:endParaRPr lang="en-IN" sz="2400" dirty="0"/>
          </a:p>
        </p:txBody>
      </p:sp>
    </p:spTree>
    <p:extLst>
      <p:ext uri="{BB962C8B-B14F-4D97-AF65-F5344CB8AC3E}">
        <p14:creationId xmlns:p14="http://schemas.microsoft.com/office/powerpoint/2010/main" val="19190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 y="0"/>
            <a:ext cx="7924800" cy="548680"/>
          </a:xfrm>
        </p:spPr>
        <p:txBody>
          <a:bodyPr/>
          <a:lstStyle/>
          <a:p>
            <a:r>
              <a:rPr lang="en-IN" dirty="0" smtClean="0"/>
              <a:t>Recursive action and  recursive task</a:t>
            </a:r>
            <a:endParaRPr lang="en-IN" dirty="0"/>
          </a:p>
        </p:txBody>
      </p:sp>
      <p:sp>
        <p:nvSpPr>
          <p:cNvPr id="3" name="Content Placeholder 2"/>
          <p:cNvSpPr>
            <a:spLocks noGrp="1"/>
          </p:cNvSpPr>
          <p:nvPr>
            <p:ph sz="quarter" idx="13"/>
          </p:nvPr>
        </p:nvSpPr>
        <p:spPr>
          <a:xfrm>
            <a:off x="107504" y="548680"/>
            <a:ext cx="8928992" cy="6192688"/>
          </a:xfrm>
        </p:spPr>
        <p:txBody>
          <a:bodyPr>
            <a:normAutofit fontScale="62500" lnSpcReduction="20000"/>
          </a:bodyPr>
          <a:lstStyle/>
          <a:p>
            <a:r>
              <a:rPr lang="en-IN" sz="3200" dirty="0"/>
              <a:t>T</a:t>
            </a:r>
            <a:r>
              <a:rPr lang="en-IN" sz="3200" dirty="0"/>
              <a:t>wo </a:t>
            </a:r>
            <a:r>
              <a:rPr lang="en-IN" sz="3200" dirty="0"/>
              <a:t>subclasses </a:t>
            </a:r>
            <a:r>
              <a:rPr lang="en-IN" sz="3200" dirty="0"/>
              <a:t>of </a:t>
            </a:r>
            <a:r>
              <a:rPr lang="en-IN" sz="3200" dirty="0" err="1" smtClean="0"/>
              <a:t>ForkJoinTask</a:t>
            </a:r>
            <a:endParaRPr lang="en-IN" sz="3200" dirty="0" smtClean="0"/>
          </a:p>
          <a:p>
            <a:endParaRPr lang="en-IN" sz="2400" dirty="0" smtClean="0"/>
          </a:p>
          <a:p>
            <a:r>
              <a:rPr lang="en-IN" sz="2900" dirty="0"/>
              <a:t>To define a concrete task class, your class should extend </a:t>
            </a:r>
            <a:r>
              <a:rPr lang="en-IN" sz="2900" b="1" dirty="0" err="1" smtClean="0"/>
              <a:t>RecursiveAction</a:t>
            </a:r>
            <a:r>
              <a:rPr lang="en-IN" sz="2900" b="1" dirty="0" smtClean="0"/>
              <a:t> </a:t>
            </a:r>
            <a:r>
              <a:rPr lang="en-IN" sz="2900" dirty="0" smtClean="0"/>
              <a:t>or </a:t>
            </a:r>
            <a:r>
              <a:rPr lang="en-IN" sz="2900" b="1" dirty="0" err="1" smtClean="0"/>
              <a:t>RecursiveTask</a:t>
            </a:r>
            <a:endParaRPr lang="en-IN" sz="2900" b="1" dirty="0" smtClean="0"/>
          </a:p>
          <a:p>
            <a:endParaRPr lang="en-IN" sz="2900" b="1" dirty="0" smtClean="0"/>
          </a:p>
          <a:p>
            <a:r>
              <a:rPr lang="en-IN" sz="2900" dirty="0"/>
              <a:t>Your task class should override </a:t>
            </a:r>
            <a:r>
              <a:rPr lang="en-IN" sz="2900" dirty="0" smtClean="0"/>
              <a:t>the </a:t>
            </a:r>
            <a:r>
              <a:rPr lang="en-IN" sz="2900" b="1" dirty="0" smtClean="0"/>
              <a:t>compute</a:t>
            </a:r>
            <a:r>
              <a:rPr lang="en-IN" sz="2900" b="1" dirty="0"/>
              <a:t>() </a:t>
            </a:r>
            <a:r>
              <a:rPr lang="en-IN" sz="2900" dirty="0"/>
              <a:t>method to specify how a task is performed.</a:t>
            </a:r>
            <a:endParaRPr lang="en-IN" sz="2900" b="1" dirty="0" smtClean="0"/>
          </a:p>
          <a:p>
            <a:endParaRPr lang="en-IN" sz="2400" dirty="0"/>
          </a:p>
          <a:p>
            <a:pPr marL="342900" lvl="1" indent="-342900"/>
            <a:r>
              <a:rPr lang="en-IN" sz="2400" dirty="0" smtClean="0">
                <a:solidFill>
                  <a:srgbClr val="66FF66"/>
                </a:solidFill>
              </a:rPr>
              <a:t>Recursive </a:t>
            </a:r>
            <a:r>
              <a:rPr lang="en-IN" sz="2400" dirty="0" smtClean="0">
                <a:solidFill>
                  <a:srgbClr val="66FF66"/>
                </a:solidFill>
              </a:rPr>
              <a:t>Action</a:t>
            </a:r>
            <a:r>
              <a:rPr lang="en-IN" sz="2400" dirty="0">
                <a:solidFill>
                  <a:srgbClr val="66FF66"/>
                </a:solidFill>
              </a:rPr>
              <a:t>:</a:t>
            </a:r>
          </a:p>
          <a:p>
            <a:pPr lvl="1"/>
            <a:r>
              <a:rPr lang="en-IN" sz="2400" dirty="0"/>
              <a:t>represents a task which does not return any value</a:t>
            </a:r>
          </a:p>
          <a:p>
            <a:pPr lvl="1"/>
            <a:r>
              <a:rPr lang="en-IN" sz="2400" dirty="0">
                <a:solidFill>
                  <a:srgbClr val="FF99FF"/>
                </a:solidFill>
              </a:rPr>
              <a:t>Syntax</a:t>
            </a:r>
          </a:p>
          <a:p>
            <a:pPr marL="857250" lvl="2" indent="0">
              <a:buNone/>
            </a:pPr>
            <a:r>
              <a:rPr lang="en-IN" sz="2400" dirty="0">
                <a:solidFill>
                  <a:srgbClr val="FFFF66"/>
                </a:solidFill>
              </a:rPr>
              <a:t>class Writer extends </a:t>
            </a:r>
            <a:r>
              <a:rPr lang="en-IN" sz="2400" dirty="0" err="1">
                <a:solidFill>
                  <a:srgbClr val="FFFF66"/>
                </a:solidFill>
              </a:rPr>
              <a:t>RecursiveAction</a:t>
            </a:r>
            <a:r>
              <a:rPr lang="en-IN" sz="2400" dirty="0">
                <a:solidFill>
                  <a:srgbClr val="FFFF66"/>
                </a:solidFill>
              </a:rPr>
              <a:t> { </a:t>
            </a:r>
          </a:p>
          <a:p>
            <a:pPr marL="857250" lvl="2" indent="0">
              <a:buNone/>
            </a:pPr>
            <a:r>
              <a:rPr lang="en-IN" sz="2400" dirty="0">
                <a:solidFill>
                  <a:srgbClr val="FFFF66"/>
                </a:solidFill>
              </a:rPr>
              <a:t>@Override </a:t>
            </a:r>
          </a:p>
          <a:p>
            <a:pPr marL="857250" lvl="2" indent="0">
              <a:buNone/>
            </a:pPr>
            <a:r>
              <a:rPr lang="en-IN" sz="2400" dirty="0">
                <a:solidFill>
                  <a:srgbClr val="FFFF66"/>
                </a:solidFill>
              </a:rPr>
              <a:t>protected void compute() { } </a:t>
            </a:r>
          </a:p>
          <a:p>
            <a:pPr marL="857250" lvl="2" indent="0">
              <a:buNone/>
            </a:pPr>
            <a:r>
              <a:rPr lang="en-IN" sz="2400" dirty="0">
                <a:solidFill>
                  <a:srgbClr val="FFFF66"/>
                </a:solidFill>
              </a:rPr>
              <a:t>}</a:t>
            </a:r>
          </a:p>
          <a:p>
            <a:pPr marL="342900" lvl="1" indent="-342900"/>
            <a:r>
              <a:rPr lang="en-IN" sz="2400" dirty="0" smtClean="0">
                <a:solidFill>
                  <a:srgbClr val="66FF66"/>
                </a:solidFill>
              </a:rPr>
              <a:t>Recursive Task:</a:t>
            </a:r>
          </a:p>
          <a:p>
            <a:pPr marL="742950" lvl="2" indent="-342900"/>
            <a:r>
              <a:rPr lang="en-IN" sz="2400" dirty="0"/>
              <a:t>represents a task which returns a </a:t>
            </a:r>
            <a:r>
              <a:rPr lang="en-IN" sz="2400" dirty="0" smtClean="0"/>
              <a:t>value</a:t>
            </a:r>
          </a:p>
          <a:p>
            <a:pPr marL="742950" lvl="2" indent="-342900"/>
            <a:r>
              <a:rPr lang="en-IN" sz="2400" dirty="0">
                <a:solidFill>
                  <a:srgbClr val="FF99FF"/>
                </a:solidFill>
              </a:rPr>
              <a:t>Syntax</a:t>
            </a:r>
          </a:p>
          <a:p>
            <a:pPr marL="857250" lvl="3" indent="0">
              <a:buNone/>
            </a:pPr>
            <a:r>
              <a:rPr lang="en-IN" sz="2400" dirty="0"/>
              <a:t>class Sum extends </a:t>
            </a:r>
            <a:r>
              <a:rPr lang="en-IN" sz="2400" dirty="0" err="1"/>
              <a:t>RecursiveTask</a:t>
            </a:r>
            <a:r>
              <a:rPr lang="en-IN" sz="2400" dirty="0"/>
              <a:t>&lt;Long&gt; { </a:t>
            </a:r>
            <a:endParaRPr lang="en-IN" sz="2400" dirty="0" smtClean="0"/>
          </a:p>
          <a:p>
            <a:pPr marL="857250" lvl="3" indent="0">
              <a:buNone/>
            </a:pPr>
            <a:r>
              <a:rPr lang="en-IN" sz="2400" dirty="0" smtClean="0"/>
              <a:t>@</a:t>
            </a:r>
            <a:r>
              <a:rPr lang="en-IN" sz="2400" dirty="0"/>
              <a:t>Override protected Long compute() { return null; } </a:t>
            </a:r>
            <a:endParaRPr lang="en-IN" sz="2400" dirty="0" smtClean="0"/>
          </a:p>
          <a:p>
            <a:pPr marL="857250" lvl="3" indent="0">
              <a:buNone/>
            </a:pPr>
            <a:r>
              <a:rPr lang="en-IN" sz="2400" dirty="0" smtClean="0"/>
              <a:t>}</a:t>
            </a:r>
            <a:endParaRPr lang="en-IN" sz="2400" dirty="0">
              <a:solidFill>
                <a:srgbClr val="66FF66"/>
              </a:solidFill>
            </a:endParaRPr>
          </a:p>
        </p:txBody>
      </p:sp>
    </p:spTree>
    <p:extLst>
      <p:ext uri="{BB962C8B-B14F-4D97-AF65-F5344CB8AC3E}">
        <p14:creationId xmlns:p14="http://schemas.microsoft.com/office/powerpoint/2010/main" val="28812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IN" b="1" dirty="0">
                <a:solidFill>
                  <a:srgbClr val="FFFF66"/>
                </a:solidFill>
              </a:rPr>
              <a:t>import </a:t>
            </a:r>
            <a:r>
              <a:rPr lang="en-IN" b="1" dirty="0" err="1">
                <a:solidFill>
                  <a:srgbClr val="FFFF66"/>
                </a:solidFill>
              </a:rPr>
              <a:t>java.util.concurrent.ExecutionException</a:t>
            </a:r>
            <a:r>
              <a:rPr lang="en-IN" b="1" dirty="0">
                <a:solidFill>
                  <a:srgbClr val="FFFF66"/>
                </a:solidFill>
              </a:rPr>
              <a:t>;</a:t>
            </a:r>
          </a:p>
          <a:p>
            <a:r>
              <a:rPr lang="en-IN" b="1" dirty="0">
                <a:solidFill>
                  <a:srgbClr val="FFFF66"/>
                </a:solidFill>
              </a:rPr>
              <a:t>import </a:t>
            </a:r>
            <a:r>
              <a:rPr lang="en-IN" b="1" dirty="0" err="1">
                <a:solidFill>
                  <a:srgbClr val="FFFF66"/>
                </a:solidFill>
              </a:rPr>
              <a:t>java.util.concurrent.ForkJoinPool</a:t>
            </a:r>
            <a:r>
              <a:rPr lang="en-IN" b="1" dirty="0">
                <a:solidFill>
                  <a:srgbClr val="FFFF66"/>
                </a:solidFill>
              </a:rPr>
              <a:t>;</a:t>
            </a:r>
          </a:p>
          <a:p>
            <a:r>
              <a:rPr lang="en-IN" b="1" dirty="0">
                <a:solidFill>
                  <a:srgbClr val="FFFF66"/>
                </a:solidFill>
              </a:rPr>
              <a:t>import </a:t>
            </a:r>
            <a:r>
              <a:rPr lang="en-IN" b="1" dirty="0" err="1">
                <a:solidFill>
                  <a:srgbClr val="FFFF66"/>
                </a:solidFill>
              </a:rPr>
              <a:t>java.util.concurrent.RecursiveTask</a:t>
            </a:r>
            <a:r>
              <a:rPr lang="en-IN" b="1" dirty="0" smtClean="0">
                <a:solidFill>
                  <a:srgbClr val="FFFF66"/>
                </a:solidFill>
              </a:rPr>
              <a:t>;</a:t>
            </a:r>
            <a:endParaRPr lang="en-IN" b="1" dirty="0">
              <a:solidFill>
                <a:srgbClr val="FFFF66"/>
              </a:solidFill>
            </a:endParaRPr>
          </a:p>
          <a:p>
            <a:r>
              <a:rPr lang="en-IN" b="1" dirty="0">
                <a:solidFill>
                  <a:srgbClr val="FFFF66"/>
                </a:solidFill>
              </a:rPr>
              <a:t>public class </a:t>
            </a:r>
            <a:r>
              <a:rPr lang="en-IN" b="1" dirty="0" err="1">
                <a:solidFill>
                  <a:srgbClr val="FFFF66"/>
                </a:solidFill>
              </a:rPr>
              <a:t>ForkJoin</a:t>
            </a:r>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public static void main(final String[] arguments) throws </a:t>
            </a:r>
            <a:r>
              <a:rPr lang="en-IN" b="1" dirty="0" err="1">
                <a:solidFill>
                  <a:srgbClr val="FFFF66"/>
                </a:solidFill>
              </a:rPr>
              <a:t>InterruptedException</a:t>
            </a:r>
            <a:r>
              <a:rPr lang="en-IN" b="1" dirty="0">
                <a:solidFill>
                  <a:srgbClr val="FFFF66"/>
                </a:solidFill>
              </a:rPr>
              <a:t>, </a:t>
            </a:r>
          </a:p>
          <a:p>
            <a:r>
              <a:rPr lang="en-IN" b="1" dirty="0">
                <a:solidFill>
                  <a:srgbClr val="FFFF66"/>
                </a:solidFill>
              </a:rPr>
              <a:t>      </a:t>
            </a:r>
            <a:r>
              <a:rPr lang="en-IN" b="1" dirty="0" err="1">
                <a:solidFill>
                  <a:srgbClr val="FFFF66"/>
                </a:solidFill>
              </a:rPr>
              <a:t>ExecutionException</a:t>
            </a:r>
            <a:r>
              <a:rPr lang="en-IN" b="1" dirty="0">
                <a:solidFill>
                  <a:srgbClr val="FFFF66"/>
                </a:solidFill>
              </a:rPr>
              <a:t> </a:t>
            </a:r>
            <a:r>
              <a:rPr lang="en-IN" b="1" dirty="0" smtClean="0">
                <a:solidFill>
                  <a:srgbClr val="FFFF66"/>
                </a:solidFill>
              </a:rPr>
              <a:t>{      </a:t>
            </a:r>
            <a:endParaRPr lang="en-IN" b="1" dirty="0">
              <a:solidFill>
                <a:srgbClr val="FFFF66"/>
              </a:solidFill>
            </a:endParaRPr>
          </a:p>
          <a:p>
            <a:r>
              <a:rPr lang="en-IN" b="1" dirty="0">
                <a:solidFill>
                  <a:srgbClr val="FFFF66"/>
                </a:solidFill>
              </a:rPr>
              <a:t>      </a:t>
            </a:r>
            <a:r>
              <a:rPr lang="en-IN" b="1" dirty="0" err="1">
                <a:solidFill>
                  <a:srgbClr val="FFFF66"/>
                </a:solidFill>
              </a:rPr>
              <a:t>int</a:t>
            </a:r>
            <a:r>
              <a:rPr lang="en-IN" b="1" dirty="0">
                <a:solidFill>
                  <a:srgbClr val="FFFF66"/>
                </a:solidFill>
              </a:rPr>
              <a:t> </a:t>
            </a:r>
            <a:r>
              <a:rPr lang="en-IN" b="1" dirty="0" err="1">
                <a:solidFill>
                  <a:srgbClr val="FFFF66"/>
                </a:solidFill>
              </a:rPr>
              <a:t>nThreads</a:t>
            </a:r>
            <a:r>
              <a:rPr lang="en-IN" b="1" dirty="0">
                <a:solidFill>
                  <a:srgbClr val="FFFF66"/>
                </a:solidFill>
              </a:rPr>
              <a:t> = </a:t>
            </a:r>
            <a:r>
              <a:rPr lang="en-IN" b="1" dirty="0" err="1">
                <a:solidFill>
                  <a:srgbClr val="FFFF66"/>
                </a:solidFill>
              </a:rPr>
              <a:t>Runtime.getRuntime</a:t>
            </a:r>
            <a:r>
              <a:rPr lang="en-IN" b="1" dirty="0">
                <a:solidFill>
                  <a:srgbClr val="FFFF66"/>
                </a:solidFill>
              </a:rPr>
              <a:t>().</a:t>
            </a:r>
            <a:r>
              <a:rPr lang="en-IN" b="1" dirty="0" err="1">
                <a:solidFill>
                  <a:srgbClr val="FFFF66"/>
                </a:solidFill>
              </a:rPr>
              <a:t>availableProcessors</a:t>
            </a:r>
            <a:r>
              <a:rPr lang="en-IN" b="1" dirty="0">
                <a:solidFill>
                  <a:srgbClr val="FFFF66"/>
                </a:solidFill>
              </a:rPr>
              <a:t>();</a:t>
            </a:r>
          </a:p>
          <a:p>
            <a:r>
              <a:rPr lang="en-IN" b="1" dirty="0">
                <a:solidFill>
                  <a:srgbClr val="FFFF66"/>
                </a:solidFill>
              </a:rPr>
              <a:t>      </a:t>
            </a:r>
            <a:r>
              <a:rPr lang="en-IN" b="1" dirty="0" err="1">
                <a:solidFill>
                  <a:srgbClr val="FFFF66"/>
                </a:solidFill>
              </a:rPr>
              <a:t>System.out.println</a:t>
            </a:r>
            <a:r>
              <a:rPr lang="en-IN" b="1" dirty="0">
                <a:solidFill>
                  <a:srgbClr val="FFFF66"/>
                </a:solidFill>
              </a:rPr>
              <a:t>(</a:t>
            </a:r>
            <a:r>
              <a:rPr lang="en-IN" b="1" dirty="0" err="1">
                <a:solidFill>
                  <a:srgbClr val="FFFF66"/>
                </a:solidFill>
              </a:rPr>
              <a:t>nThreads</a:t>
            </a:r>
            <a:r>
              <a:rPr lang="en-IN" b="1" dirty="0" smtClean="0">
                <a:solidFill>
                  <a:srgbClr val="FFFF66"/>
                </a:solidFill>
              </a:rPr>
              <a:t>);      </a:t>
            </a:r>
            <a:endParaRPr lang="en-IN" b="1" dirty="0">
              <a:solidFill>
                <a:srgbClr val="FFFF66"/>
              </a:solidFill>
            </a:endParaRPr>
          </a:p>
          <a:p>
            <a:r>
              <a:rPr lang="en-IN" b="1" dirty="0">
                <a:solidFill>
                  <a:srgbClr val="FFFF66"/>
                </a:solidFill>
              </a:rPr>
              <a:t>      </a:t>
            </a:r>
            <a:r>
              <a:rPr lang="en-IN" b="1" dirty="0" err="1">
                <a:solidFill>
                  <a:srgbClr val="FFFF66"/>
                </a:solidFill>
              </a:rPr>
              <a:t>int</a:t>
            </a:r>
            <a:r>
              <a:rPr lang="en-IN" b="1" dirty="0">
                <a:solidFill>
                  <a:srgbClr val="FFFF66"/>
                </a:solidFill>
              </a:rPr>
              <a:t>[] numbers = new </a:t>
            </a:r>
            <a:r>
              <a:rPr lang="en-IN" b="1" dirty="0" err="1">
                <a:solidFill>
                  <a:srgbClr val="FFFF66"/>
                </a:solidFill>
              </a:rPr>
              <a:t>int</a:t>
            </a:r>
            <a:r>
              <a:rPr lang="en-IN" b="1" dirty="0">
                <a:solidFill>
                  <a:srgbClr val="FFFF66"/>
                </a:solidFill>
              </a:rPr>
              <a:t>[1000]; </a:t>
            </a:r>
          </a:p>
          <a:p>
            <a:r>
              <a:rPr lang="en-IN" b="1" dirty="0">
                <a:solidFill>
                  <a:srgbClr val="FFFF66"/>
                </a:solidFill>
              </a:rPr>
              <a:t>      for(</a:t>
            </a:r>
            <a:r>
              <a:rPr lang="en-IN" b="1" dirty="0" err="1">
                <a:solidFill>
                  <a:srgbClr val="FFFF66"/>
                </a:solidFill>
              </a:rPr>
              <a:t>int</a:t>
            </a:r>
            <a:r>
              <a:rPr lang="en-IN" b="1" dirty="0">
                <a:solidFill>
                  <a:srgbClr val="FFFF66"/>
                </a:solidFill>
              </a:rPr>
              <a:t> </a:t>
            </a:r>
            <a:r>
              <a:rPr lang="en-IN" b="1" dirty="0" err="1">
                <a:solidFill>
                  <a:srgbClr val="FFFF66"/>
                </a:solidFill>
              </a:rPr>
              <a:t>i</a:t>
            </a:r>
            <a:r>
              <a:rPr lang="en-IN" b="1" dirty="0">
                <a:solidFill>
                  <a:srgbClr val="FFFF66"/>
                </a:solidFill>
              </a:rPr>
              <a:t> = 0; </a:t>
            </a:r>
            <a:r>
              <a:rPr lang="en-IN" b="1" dirty="0" err="1">
                <a:solidFill>
                  <a:srgbClr val="FFFF66"/>
                </a:solidFill>
              </a:rPr>
              <a:t>i</a:t>
            </a:r>
            <a:r>
              <a:rPr lang="en-IN" b="1" dirty="0">
                <a:solidFill>
                  <a:srgbClr val="FFFF66"/>
                </a:solidFill>
              </a:rPr>
              <a:t> &lt; </a:t>
            </a:r>
            <a:r>
              <a:rPr lang="en-IN" b="1" dirty="0" err="1">
                <a:solidFill>
                  <a:srgbClr val="FFFF66"/>
                </a:solidFill>
              </a:rPr>
              <a:t>numbers.length</a:t>
            </a:r>
            <a:r>
              <a:rPr lang="en-IN" b="1" dirty="0">
                <a:solidFill>
                  <a:srgbClr val="FFFF66"/>
                </a:solidFill>
              </a:rPr>
              <a:t>; </a:t>
            </a:r>
            <a:r>
              <a:rPr lang="en-IN" b="1" dirty="0" err="1">
                <a:solidFill>
                  <a:srgbClr val="FFFF66"/>
                </a:solidFill>
              </a:rPr>
              <a:t>i</a:t>
            </a:r>
            <a:r>
              <a:rPr lang="en-IN" b="1" dirty="0">
                <a:solidFill>
                  <a:srgbClr val="FFFF66"/>
                </a:solidFill>
              </a:rPr>
              <a:t>++) {</a:t>
            </a:r>
          </a:p>
          <a:p>
            <a:r>
              <a:rPr lang="en-IN" b="1" dirty="0">
                <a:solidFill>
                  <a:srgbClr val="FFFF66"/>
                </a:solidFill>
              </a:rPr>
              <a:t>         numbers[</a:t>
            </a:r>
            <a:r>
              <a:rPr lang="en-IN" b="1" dirty="0" err="1">
                <a:solidFill>
                  <a:srgbClr val="FFFF66"/>
                </a:solidFill>
              </a:rPr>
              <a:t>i</a:t>
            </a:r>
            <a:r>
              <a:rPr lang="en-IN" b="1" dirty="0">
                <a:solidFill>
                  <a:srgbClr val="FFFF66"/>
                </a:solidFill>
              </a:rPr>
              <a:t>] = </a:t>
            </a:r>
            <a:r>
              <a:rPr lang="en-IN" b="1" dirty="0" err="1">
                <a:solidFill>
                  <a:srgbClr val="FFFF66"/>
                </a:solidFill>
              </a:rPr>
              <a:t>i</a:t>
            </a:r>
            <a:r>
              <a:rPr lang="en-IN" b="1" dirty="0">
                <a:solidFill>
                  <a:srgbClr val="FFFF66"/>
                </a:solidFill>
              </a:rPr>
              <a:t>;</a:t>
            </a:r>
          </a:p>
          <a:p>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a:t>
            </a:r>
            <a:r>
              <a:rPr lang="en-IN" b="1" dirty="0" err="1">
                <a:solidFill>
                  <a:srgbClr val="FFFF66"/>
                </a:solidFill>
              </a:rPr>
              <a:t>ForkJoinPool</a:t>
            </a:r>
            <a:r>
              <a:rPr lang="en-IN" b="1" dirty="0">
                <a:solidFill>
                  <a:srgbClr val="FFFF66"/>
                </a:solidFill>
              </a:rPr>
              <a:t> </a:t>
            </a:r>
            <a:r>
              <a:rPr lang="en-IN" b="1" dirty="0" err="1">
                <a:solidFill>
                  <a:srgbClr val="FFFF66"/>
                </a:solidFill>
              </a:rPr>
              <a:t>forkJoinPool</a:t>
            </a:r>
            <a:r>
              <a:rPr lang="en-IN" b="1" dirty="0">
                <a:solidFill>
                  <a:srgbClr val="FFFF66"/>
                </a:solidFill>
              </a:rPr>
              <a:t> = new </a:t>
            </a:r>
            <a:r>
              <a:rPr lang="en-IN" b="1" dirty="0" err="1">
                <a:solidFill>
                  <a:srgbClr val="FFFF66"/>
                </a:solidFill>
              </a:rPr>
              <a:t>ForkJoinPool</a:t>
            </a:r>
            <a:r>
              <a:rPr lang="en-IN" b="1" dirty="0">
                <a:solidFill>
                  <a:srgbClr val="FFFF66"/>
                </a:solidFill>
              </a:rPr>
              <a:t>(</a:t>
            </a:r>
            <a:r>
              <a:rPr lang="en-IN" b="1" dirty="0" err="1">
                <a:solidFill>
                  <a:srgbClr val="FFFF66"/>
                </a:solidFill>
              </a:rPr>
              <a:t>nThreads</a:t>
            </a:r>
            <a:r>
              <a:rPr lang="en-IN" b="1" dirty="0">
                <a:solidFill>
                  <a:srgbClr val="FFFF66"/>
                </a:solidFill>
              </a:rPr>
              <a:t>);</a:t>
            </a:r>
          </a:p>
          <a:p>
            <a:r>
              <a:rPr lang="en-IN" b="1" dirty="0">
                <a:solidFill>
                  <a:srgbClr val="FFFF66"/>
                </a:solidFill>
              </a:rPr>
              <a:t>      Long result = </a:t>
            </a:r>
            <a:r>
              <a:rPr lang="en-IN" b="1" dirty="0" err="1">
                <a:solidFill>
                  <a:srgbClr val="FFFF66"/>
                </a:solidFill>
              </a:rPr>
              <a:t>forkJoinPool.invoke</a:t>
            </a:r>
            <a:r>
              <a:rPr lang="en-IN" b="1" dirty="0">
                <a:solidFill>
                  <a:srgbClr val="FFFF66"/>
                </a:solidFill>
              </a:rPr>
              <a:t>(new Sum(numbers,0,numbers.length));</a:t>
            </a:r>
          </a:p>
          <a:p>
            <a:r>
              <a:rPr lang="en-IN" b="1" dirty="0">
                <a:solidFill>
                  <a:srgbClr val="FFFF66"/>
                </a:solidFill>
              </a:rPr>
              <a:t>      </a:t>
            </a:r>
            <a:r>
              <a:rPr lang="en-IN" b="1" dirty="0" err="1">
                <a:solidFill>
                  <a:srgbClr val="FFFF66"/>
                </a:solidFill>
              </a:rPr>
              <a:t>System.out.println</a:t>
            </a:r>
            <a:r>
              <a:rPr lang="en-IN" b="1" dirty="0">
                <a:solidFill>
                  <a:srgbClr val="FFFF66"/>
                </a:solidFill>
              </a:rPr>
              <a:t>(result);</a:t>
            </a:r>
          </a:p>
          <a:p>
            <a:r>
              <a:rPr lang="en-IN" b="1" dirty="0">
                <a:solidFill>
                  <a:srgbClr val="FFFF66"/>
                </a:solidFill>
              </a:rPr>
              <a:t>   }  </a:t>
            </a:r>
          </a:p>
          <a:p>
            <a:r>
              <a:rPr lang="en-IN" b="1" dirty="0">
                <a:solidFill>
                  <a:srgbClr val="FFFF66"/>
                </a:solidFill>
              </a:rPr>
              <a:t>   static class Sum extends </a:t>
            </a:r>
            <a:r>
              <a:rPr lang="en-IN" b="1" dirty="0" err="1">
                <a:solidFill>
                  <a:srgbClr val="FFFF66"/>
                </a:solidFill>
              </a:rPr>
              <a:t>RecursiveTask</a:t>
            </a:r>
            <a:r>
              <a:rPr lang="en-IN" b="1" dirty="0">
                <a:solidFill>
                  <a:srgbClr val="FFFF66"/>
                </a:solidFill>
              </a:rPr>
              <a:t>&lt;Long&gt; {</a:t>
            </a:r>
          </a:p>
          <a:p>
            <a:r>
              <a:rPr lang="en-IN" b="1" dirty="0">
                <a:solidFill>
                  <a:srgbClr val="FFFF66"/>
                </a:solidFill>
              </a:rPr>
              <a:t>      </a:t>
            </a:r>
            <a:r>
              <a:rPr lang="en-IN" b="1" dirty="0" err="1">
                <a:solidFill>
                  <a:srgbClr val="FFFF66"/>
                </a:solidFill>
              </a:rPr>
              <a:t>int</a:t>
            </a:r>
            <a:r>
              <a:rPr lang="en-IN" b="1" dirty="0">
                <a:solidFill>
                  <a:srgbClr val="FFFF66"/>
                </a:solidFill>
              </a:rPr>
              <a:t> low;</a:t>
            </a:r>
          </a:p>
          <a:p>
            <a:r>
              <a:rPr lang="en-IN" b="1" dirty="0">
                <a:solidFill>
                  <a:srgbClr val="FFFF66"/>
                </a:solidFill>
              </a:rPr>
              <a:t>      </a:t>
            </a:r>
            <a:r>
              <a:rPr lang="en-IN" b="1" dirty="0" err="1">
                <a:solidFill>
                  <a:srgbClr val="FFFF66"/>
                </a:solidFill>
              </a:rPr>
              <a:t>int</a:t>
            </a:r>
            <a:r>
              <a:rPr lang="en-IN" b="1" dirty="0">
                <a:solidFill>
                  <a:srgbClr val="FFFF66"/>
                </a:solidFill>
              </a:rPr>
              <a:t> high;</a:t>
            </a:r>
          </a:p>
          <a:p>
            <a:r>
              <a:rPr lang="en-IN" b="1" dirty="0">
                <a:solidFill>
                  <a:srgbClr val="FFFF66"/>
                </a:solidFill>
              </a:rPr>
              <a:t>      </a:t>
            </a:r>
            <a:r>
              <a:rPr lang="en-IN" b="1" dirty="0" err="1">
                <a:solidFill>
                  <a:srgbClr val="FFFF66"/>
                </a:solidFill>
              </a:rPr>
              <a:t>int</a:t>
            </a:r>
            <a:r>
              <a:rPr lang="en-IN" b="1" dirty="0">
                <a:solidFill>
                  <a:srgbClr val="FFFF66"/>
                </a:solidFill>
              </a:rPr>
              <a:t>[] array;</a:t>
            </a:r>
          </a:p>
          <a:p>
            <a:endParaRPr lang="en-IN" b="1" dirty="0">
              <a:solidFill>
                <a:srgbClr val="FFFF66"/>
              </a:solidFill>
            </a:endParaRPr>
          </a:p>
          <a:p>
            <a:r>
              <a:rPr lang="en-IN" b="1" dirty="0">
                <a:solidFill>
                  <a:srgbClr val="FFFF66"/>
                </a:solidFill>
              </a:rPr>
              <a:t>      Sum(</a:t>
            </a:r>
            <a:r>
              <a:rPr lang="en-IN" b="1" dirty="0" err="1">
                <a:solidFill>
                  <a:srgbClr val="FFFF66"/>
                </a:solidFill>
              </a:rPr>
              <a:t>int</a:t>
            </a:r>
            <a:r>
              <a:rPr lang="en-IN" b="1" dirty="0">
                <a:solidFill>
                  <a:srgbClr val="FFFF66"/>
                </a:solidFill>
              </a:rPr>
              <a:t>[] array, </a:t>
            </a:r>
            <a:r>
              <a:rPr lang="en-IN" b="1" dirty="0" err="1">
                <a:solidFill>
                  <a:srgbClr val="FFFF66"/>
                </a:solidFill>
              </a:rPr>
              <a:t>int</a:t>
            </a:r>
            <a:r>
              <a:rPr lang="en-IN" b="1" dirty="0">
                <a:solidFill>
                  <a:srgbClr val="FFFF66"/>
                </a:solidFill>
              </a:rPr>
              <a:t> low, </a:t>
            </a:r>
            <a:r>
              <a:rPr lang="en-IN" b="1" dirty="0" err="1">
                <a:solidFill>
                  <a:srgbClr val="FFFF66"/>
                </a:solidFill>
              </a:rPr>
              <a:t>int</a:t>
            </a:r>
            <a:r>
              <a:rPr lang="en-IN" b="1" dirty="0">
                <a:solidFill>
                  <a:srgbClr val="FFFF66"/>
                </a:solidFill>
              </a:rPr>
              <a:t> high) {</a:t>
            </a:r>
          </a:p>
          <a:p>
            <a:r>
              <a:rPr lang="en-IN" b="1" dirty="0">
                <a:solidFill>
                  <a:srgbClr val="FFFF66"/>
                </a:solidFill>
              </a:rPr>
              <a:t>         </a:t>
            </a:r>
            <a:r>
              <a:rPr lang="en-IN" b="1" dirty="0" err="1">
                <a:solidFill>
                  <a:srgbClr val="FFFF66"/>
                </a:solidFill>
              </a:rPr>
              <a:t>this.array</a:t>
            </a:r>
            <a:r>
              <a:rPr lang="en-IN" b="1" dirty="0">
                <a:solidFill>
                  <a:srgbClr val="FFFF66"/>
                </a:solidFill>
              </a:rPr>
              <a:t> = array;</a:t>
            </a:r>
          </a:p>
          <a:p>
            <a:r>
              <a:rPr lang="en-IN" b="1" dirty="0">
                <a:solidFill>
                  <a:srgbClr val="FFFF66"/>
                </a:solidFill>
              </a:rPr>
              <a:t>         </a:t>
            </a:r>
            <a:r>
              <a:rPr lang="en-IN" b="1" dirty="0" err="1">
                <a:solidFill>
                  <a:srgbClr val="FFFF66"/>
                </a:solidFill>
              </a:rPr>
              <a:t>this.low</a:t>
            </a:r>
            <a:r>
              <a:rPr lang="en-IN" b="1" dirty="0">
                <a:solidFill>
                  <a:srgbClr val="FFFF66"/>
                </a:solidFill>
              </a:rPr>
              <a:t>   = low;</a:t>
            </a:r>
          </a:p>
          <a:p>
            <a:r>
              <a:rPr lang="en-IN" b="1" dirty="0">
                <a:solidFill>
                  <a:srgbClr val="FFFF66"/>
                </a:solidFill>
              </a:rPr>
              <a:t>         </a:t>
            </a:r>
            <a:r>
              <a:rPr lang="en-IN" b="1" dirty="0" err="1">
                <a:solidFill>
                  <a:srgbClr val="FFFF66"/>
                </a:solidFill>
              </a:rPr>
              <a:t>this.high</a:t>
            </a:r>
            <a:r>
              <a:rPr lang="en-IN" b="1" dirty="0">
                <a:solidFill>
                  <a:srgbClr val="FFFF66"/>
                </a:solidFill>
              </a:rPr>
              <a:t>  = high;</a:t>
            </a:r>
          </a:p>
          <a:p>
            <a:r>
              <a:rPr lang="en-IN" b="1" dirty="0">
                <a:solidFill>
                  <a:srgbClr val="FFFF66"/>
                </a:solidFill>
              </a:rPr>
              <a:t>      </a:t>
            </a:r>
            <a:r>
              <a:rPr lang="en-IN" b="1" dirty="0" smtClean="0">
                <a:solidFill>
                  <a:srgbClr val="FFFF66"/>
                </a:solidFill>
              </a:rPr>
              <a:t>}</a:t>
            </a:r>
            <a:endParaRPr lang="en-IN" b="1" dirty="0">
              <a:solidFill>
                <a:srgbClr val="FFFF66"/>
              </a:solidFill>
            </a:endParaRPr>
          </a:p>
          <a:p>
            <a:r>
              <a:rPr lang="en-IN" b="1" dirty="0">
                <a:solidFill>
                  <a:srgbClr val="FFFF66"/>
                </a:solidFill>
              </a:rPr>
              <a:t>      protected Long compute() </a:t>
            </a:r>
            <a:r>
              <a:rPr lang="en-IN" b="1" dirty="0" smtClean="0">
                <a:solidFill>
                  <a:srgbClr val="FFFF66"/>
                </a:solidFill>
              </a:rPr>
              <a:t>{         </a:t>
            </a:r>
            <a:endParaRPr lang="en-IN" b="1" dirty="0">
              <a:solidFill>
                <a:srgbClr val="FFFF66"/>
              </a:solidFill>
            </a:endParaRPr>
          </a:p>
          <a:p>
            <a:r>
              <a:rPr lang="en-IN" b="1" dirty="0">
                <a:solidFill>
                  <a:srgbClr val="FFFF66"/>
                </a:solidFill>
              </a:rPr>
              <a:t>         if(high - low &lt;= 10) {</a:t>
            </a:r>
          </a:p>
          <a:p>
            <a:r>
              <a:rPr lang="en-IN" b="1" dirty="0">
                <a:solidFill>
                  <a:srgbClr val="FFFF66"/>
                </a:solidFill>
              </a:rPr>
              <a:t>            long sum = 0</a:t>
            </a:r>
            <a:r>
              <a:rPr lang="en-IN" b="1" dirty="0" smtClean="0">
                <a:solidFill>
                  <a:srgbClr val="FFFF66"/>
                </a:solidFill>
              </a:rPr>
              <a:t>;            </a:t>
            </a:r>
            <a:endParaRPr lang="en-IN" b="1" dirty="0">
              <a:solidFill>
                <a:srgbClr val="FFFF66"/>
              </a:solidFill>
            </a:endParaRPr>
          </a:p>
          <a:p>
            <a:r>
              <a:rPr lang="en-IN" b="1" dirty="0">
                <a:solidFill>
                  <a:srgbClr val="FFFF66"/>
                </a:solidFill>
              </a:rPr>
              <a:t>            for(</a:t>
            </a:r>
            <a:r>
              <a:rPr lang="en-IN" b="1" dirty="0" err="1">
                <a:solidFill>
                  <a:srgbClr val="FFFF66"/>
                </a:solidFill>
              </a:rPr>
              <a:t>int</a:t>
            </a:r>
            <a:r>
              <a:rPr lang="en-IN" b="1" dirty="0">
                <a:solidFill>
                  <a:srgbClr val="FFFF66"/>
                </a:solidFill>
              </a:rPr>
              <a:t> </a:t>
            </a:r>
            <a:r>
              <a:rPr lang="en-IN" b="1" dirty="0" err="1">
                <a:solidFill>
                  <a:srgbClr val="FFFF66"/>
                </a:solidFill>
              </a:rPr>
              <a:t>i</a:t>
            </a:r>
            <a:r>
              <a:rPr lang="en-IN" b="1" dirty="0">
                <a:solidFill>
                  <a:srgbClr val="FFFF66"/>
                </a:solidFill>
              </a:rPr>
              <a:t> = low; </a:t>
            </a:r>
            <a:r>
              <a:rPr lang="en-IN" b="1" dirty="0" err="1">
                <a:solidFill>
                  <a:srgbClr val="FFFF66"/>
                </a:solidFill>
              </a:rPr>
              <a:t>i</a:t>
            </a:r>
            <a:r>
              <a:rPr lang="en-IN" b="1" dirty="0">
                <a:solidFill>
                  <a:srgbClr val="FFFF66"/>
                </a:solidFill>
              </a:rPr>
              <a:t> &lt; high; ++</a:t>
            </a:r>
            <a:r>
              <a:rPr lang="en-IN" b="1" dirty="0" err="1">
                <a:solidFill>
                  <a:srgbClr val="FFFF66"/>
                </a:solidFill>
              </a:rPr>
              <a:t>i</a:t>
            </a:r>
            <a:r>
              <a:rPr lang="en-IN" b="1" dirty="0">
                <a:solidFill>
                  <a:srgbClr val="FFFF66"/>
                </a:solidFill>
              </a:rPr>
              <a:t>) </a:t>
            </a:r>
          </a:p>
          <a:p>
            <a:r>
              <a:rPr lang="en-IN" b="1" dirty="0">
                <a:solidFill>
                  <a:srgbClr val="FFFF66"/>
                </a:solidFill>
              </a:rPr>
              <a:t>               sum += array[</a:t>
            </a:r>
            <a:r>
              <a:rPr lang="en-IN" b="1" dirty="0" err="1">
                <a:solidFill>
                  <a:srgbClr val="FFFF66"/>
                </a:solidFill>
              </a:rPr>
              <a:t>i</a:t>
            </a:r>
            <a:r>
              <a:rPr lang="en-IN" b="1" dirty="0">
                <a:solidFill>
                  <a:srgbClr val="FFFF66"/>
                </a:solidFill>
              </a:rPr>
              <a:t>];</a:t>
            </a:r>
          </a:p>
          <a:p>
            <a:r>
              <a:rPr lang="en-IN" b="1" dirty="0">
                <a:solidFill>
                  <a:srgbClr val="FFFF66"/>
                </a:solidFill>
              </a:rPr>
              <a:t>               return sum;</a:t>
            </a:r>
          </a:p>
          <a:p>
            <a:r>
              <a:rPr lang="en-IN" b="1" dirty="0">
                <a:solidFill>
                  <a:srgbClr val="FFFF66"/>
                </a:solidFill>
              </a:rPr>
              <a:t>         } else {	    	</a:t>
            </a:r>
          </a:p>
          <a:p>
            <a:r>
              <a:rPr lang="en-IN" b="1" dirty="0">
                <a:solidFill>
                  <a:srgbClr val="FFFF66"/>
                </a:solidFill>
              </a:rPr>
              <a:t>            </a:t>
            </a:r>
            <a:r>
              <a:rPr lang="en-IN" b="1" dirty="0" err="1">
                <a:solidFill>
                  <a:srgbClr val="FFFF66"/>
                </a:solidFill>
              </a:rPr>
              <a:t>int</a:t>
            </a:r>
            <a:r>
              <a:rPr lang="en-IN" b="1" dirty="0">
                <a:solidFill>
                  <a:srgbClr val="FFFF66"/>
                </a:solidFill>
              </a:rPr>
              <a:t> mid = low + (high - low) / 2;</a:t>
            </a:r>
          </a:p>
          <a:p>
            <a:r>
              <a:rPr lang="en-IN" b="1" dirty="0">
                <a:solidFill>
                  <a:srgbClr val="FFFF66"/>
                </a:solidFill>
              </a:rPr>
              <a:t>            Sum left  = new Sum(array, low, mid);</a:t>
            </a:r>
          </a:p>
          <a:p>
            <a:r>
              <a:rPr lang="en-IN" b="1" dirty="0">
                <a:solidFill>
                  <a:srgbClr val="FFFF66"/>
                </a:solidFill>
              </a:rPr>
              <a:t>            Sum right = new Sum(array, mid, high);</a:t>
            </a:r>
          </a:p>
          <a:p>
            <a:r>
              <a:rPr lang="en-IN" b="1" dirty="0">
                <a:solidFill>
                  <a:srgbClr val="FFFF66"/>
                </a:solidFill>
              </a:rPr>
              <a:t>            </a:t>
            </a:r>
            <a:r>
              <a:rPr lang="en-IN" b="1" dirty="0" err="1">
                <a:solidFill>
                  <a:srgbClr val="FFFF66"/>
                </a:solidFill>
              </a:rPr>
              <a:t>left.fork</a:t>
            </a:r>
            <a:r>
              <a:rPr lang="en-IN" b="1" dirty="0">
                <a:solidFill>
                  <a:srgbClr val="FFFF66"/>
                </a:solidFill>
              </a:rPr>
              <a:t>();</a:t>
            </a:r>
          </a:p>
          <a:p>
            <a:r>
              <a:rPr lang="en-IN" b="1" dirty="0">
                <a:solidFill>
                  <a:srgbClr val="FFFF66"/>
                </a:solidFill>
              </a:rPr>
              <a:t>            long </a:t>
            </a:r>
            <a:r>
              <a:rPr lang="en-IN" b="1" dirty="0" err="1">
                <a:solidFill>
                  <a:srgbClr val="FFFF66"/>
                </a:solidFill>
              </a:rPr>
              <a:t>rightResult</a:t>
            </a:r>
            <a:r>
              <a:rPr lang="en-IN" b="1" dirty="0">
                <a:solidFill>
                  <a:srgbClr val="FFFF66"/>
                </a:solidFill>
              </a:rPr>
              <a:t> = </a:t>
            </a:r>
            <a:r>
              <a:rPr lang="en-IN" b="1" dirty="0" err="1">
                <a:solidFill>
                  <a:srgbClr val="FFFF66"/>
                </a:solidFill>
              </a:rPr>
              <a:t>right.compute</a:t>
            </a:r>
            <a:r>
              <a:rPr lang="en-IN" b="1" dirty="0">
                <a:solidFill>
                  <a:srgbClr val="FFFF66"/>
                </a:solidFill>
              </a:rPr>
              <a:t>();</a:t>
            </a:r>
          </a:p>
          <a:p>
            <a:r>
              <a:rPr lang="en-IN" b="1" dirty="0">
                <a:solidFill>
                  <a:srgbClr val="FFFF66"/>
                </a:solidFill>
              </a:rPr>
              <a:t>            long </a:t>
            </a:r>
            <a:r>
              <a:rPr lang="en-IN" b="1" dirty="0" err="1">
                <a:solidFill>
                  <a:srgbClr val="FFFF66"/>
                </a:solidFill>
              </a:rPr>
              <a:t>leftResult</a:t>
            </a:r>
            <a:r>
              <a:rPr lang="en-IN" b="1" dirty="0">
                <a:solidFill>
                  <a:srgbClr val="FFFF66"/>
                </a:solidFill>
              </a:rPr>
              <a:t>  = </a:t>
            </a:r>
            <a:r>
              <a:rPr lang="en-IN" b="1" dirty="0" err="1">
                <a:solidFill>
                  <a:srgbClr val="FFFF66"/>
                </a:solidFill>
              </a:rPr>
              <a:t>left.join</a:t>
            </a:r>
            <a:r>
              <a:rPr lang="en-IN" b="1" dirty="0">
                <a:solidFill>
                  <a:srgbClr val="FFFF66"/>
                </a:solidFill>
              </a:rPr>
              <a:t>();</a:t>
            </a:r>
          </a:p>
          <a:p>
            <a:r>
              <a:rPr lang="en-IN" b="1" dirty="0">
                <a:solidFill>
                  <a:srgbClr val="FFFF66"/>
                </a:solidFill>
              </a:rPr>
              <a:t>            return </a:t>
            </a:r>
            <a:r>
              <a:rPr lang="en-IN" b="1" dirty="0" err="1">
                <a:solidFill>
                  <a:srgbClr val="FFFF66"/>
                </a:solidFill>
              </a:rPr>
              <a:t>leftResult</a:t>
            </a:r>
            <a:r>
              <a:rPr lang="en-IN" b="1" dirty="0">
                <a:solidFill>
                  <a:srgbClr val="FFFF66"/>
                </a:solidFill>
              </a:rPr>
              <a:t> + </a:t>
            </a:r>
            <a:r>
              <a:rPr lang="en-IN" b="1" dirty="0" err="1">
                <a:solidFill>
                  <a:srgbClr val="FFFF66"/>
                </a:solidFill>
              </a:rPr>
              <a:t>rightResult</a:t>
            </a:r>
            <a:r>
              <a:rPr lang="en-IN" b="1" dirty="0">
                <a:solidFill>
                  <a:srgbClr val="FFFF66"/>
                </a:solidFill>
              </a:rPr>
              <a:t>;</a:t>
            </a:r>
          </a:p>
          <a:p>
            <a:r>
              <a:rPr lang="en-IN" b="1" dirty="0">
                <a:solidFill>
                  <a:srgbClr val="FFFF66"/>
                </a:solidFill>
              </a:rPr>
              <a:t>         }</a:t>
            </a:r>
          </a:p>
          <a:p>
            <a:r>
              <a:rPr lang="en-IN" b="1" dirty="0">
                <a:solidFill>
                  <a:srgbClr val="FFFF66"/>
                </a:solidFill>
              </a:rPr>
              <a:t>      }</a:t>
            </a:r>
          </a:p>
          <a:p>
            <a:r>
              <a:rPr lang="en-IN" b="1" dirty="0">
                <a:solidFill>
                  <a:srgbClr val="FFFF66"/>
                </a:solidFill>
              </a:rPr>
              <a:t>   }</a:t>
            </a:r>
          </a:p>
          <a:p>
            <a:r>
              <a:rPr lang="en-IN" b="1" dirty="0">
                <a:solidFill>
                  <a:srgbClr val="FFFF66"/>
                </a:solidFill>
              </a:rPr>
              <a:t>}</a:t>
            </a:r>
          </a:p>
        </p:txBody>
      </p:sp>
      <p:sp>
        <p:nvSpPr>
          <p:cNvPr id="6" name="Title 1"/>
          <p:cNvSpPr>
            <a:spLocks noGrp="1"/>
          </p:cNvSpPr>
          <p:nvPr>
            <p:ph type="title"/>
          </p:nvPr>
        </p:nvSpPr>
        <p:spPr>
          <a:xfrm>
            <a:off x="7380312" y="6309320"/>
            <a:ext cx="1728192" cy="476454"/>
          </a:xfrm>
        </p:spPr>
        <p:txBody>
          <a:bodyPr/>
          <a:lstStyle/>
          <a:p>
            <a:r>
              <a:rPr lang="en-IN" dirty="0" smtClean="0"/>
              <a:t>Example</a:t>
            </a:r>
            <a:endParaRPr lang="en-IN" dirty="0"/>
          </a:p>
        </p:txBody>
      </p:sp>
    </p:spTree>
    <p:extLst>
      <p:ext uri="{BB962C8B-B14F-4D97-AF65-F5344CB8AC3E}">
        <p14:creationId xmlns:p14="http://schemas.microsoft.com/office/powerpoint/2010/main" val="3408954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 y="0"/>
            <a:ext cx="9141556" cy="548680"/>
          </a:xfrm>
        </p:spPr>
        <p:txBody>
          <a:bodyPr/>
          <a:lstStyle/>
          <a:p>
            <a:r>
              <a:rPr lang="en-IN" dirty="0" smtClean="0"/>
              <a:t>Example - output</a:t>
            </a:r>
            <a:endParaRPr lang="en-IN" dirty="0"/>
          </a:p>
        </p:txBody>
      </p:sp>
      <p:sp>
        <p:nvSpPr>
          <p:cNvPr id="3" name="Content Placeholder 2"/>
          <p:cNvSpPr>
            <a:spLocks noGrp="1"/>
          </p:cNvSpPr>
          <p:nvPr>
            <p:ph sz="quarter" idx="13"/>
          </p:nvPr>
        </p:nvSpPr>
        <p:spPr>
          <a:xfrm>
            <a:off x="92475" y="1484784"/>
            <a:ext cx="9036496" cy="4608512"/>
          </a:xfrm>
        </p:spPr>
        <p:txBody>
          <a:bodyPr>
            <a:normAutofit/>
          </a:bodyPr>
          <a:lstStyle/>
          <a:p>
            <a:pPr marL="0" indent="0">
              <a:buNone/>
            </a:pPr>
            <a:r>
              <a:rPr lang="en-IN" sz="2400" dirty="0" smtClean="0"/>
              <a:t>D</a:t>
            </a:r>
            <a:r>
              <a:rPr lang="en-IN" sz="2400" dirty="0"/>
              <a:t>:\PPL\Java&gt;java </a:t>
            </a:r>
            <a:r>
              <a:rPr lang="en-IN" sz="2400" dirty="0" err="1"/>
              <a:t>ForkJoin</a:t>
            </a:r>
            <a:endParaRPr lang="en-IN" sz="2400" dirty="0"/>
          </a:p>
          <a:p>
            <a:pPr marL="0" indent="0">
              <a:buNone/>
            </a:pPr>
            <a:r>
              <a:rPr lang="en-IN" sz="2400" dirty="0"/>
              <a:t>4</a:t>
            </a:r>
          </a:p>
          <a:p>
            <a:pPr marL="0" indent="0">
              <a:buNone/>
            </a:pPr>
            <a:r>
              <a:rPr lang="en-IN" sz="2400" dirty="0"/>
              <a:t>499500</a:t>
            </a:r>
          </a:p>
          <a:p>
            <a:pPr marL="0" indent="0">
              <a:buNone/>
            </a:pPr>
            <a:endParaRPr lang="en-IN" sz="2200" dirty="0"/>
          </a:p>
        </p:txBody>
      </p:sp>
      <p:sp>
        <p:nvSpPr>
          <p:cNvPr id="5" name="Content Placeholder 2"/>
          <p:cNvSpPr txBox="1">
            <a:spLocks/>
          </p:cNvSpPr>
          <p:nvPr/>
        </p:nvSpPr>
        <p:spPr>
          <a:xfrm>
            <a:off x="323528" y="2708920"/>
            <a:ext cx="9036496" cy="547260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Arial" pitchFamily="34" charset="0"/>
              <a:buNone/>
            </a:pPr>
            <a:r>
              <a:rPr lang="en-IN" sz="2200" dirty="0" smtClean="0"/>
              <a:t> </a:t>
            </a:r>
            <a:endParaRPr lang="en-IN" sz="2200" dirty="0"/>
          </a:p>
        </p:txBody>
      </p:sp>
    </p:spTree>
    <p:extLst>
      <p:ext uri="{BB962C8B-B14F-4D97-AF65-F5344CB8AC3E}">
        <p14:creationId xmlns:p14="http://schemas.microsoft.com/office/powerpoint/2010/main" val="1897006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7924800" cy="692696"/>
          </a:xfrm>
        </p:spPr>
        <p:txBody>
          <a:bodyPr>
            <a:scene3d>
              <a:camera prst="orthographicFront">
                <a:rot lat="0" lon="0" rev="900000"/>
              </a:camera>
              <a:lightRig rig="threePt" dir="t"/>
            </a:scene3d>
          </a:bodyPr>
          <a:lstStyle/>
          <a:p>
            <a:pPr algn="ctr"/>
            <a:r>
              <a:rPr lang="en-IN" dirty="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latin typeface="Comic Sans MS" panose="030F0702030302020204" pitchFamily="66" charset="0"/>
              </a:rPr>
              <a:t>Thank you</a:t>
            </a:r>
            <a:endParaRPr lang="en-IN" dirty="0">
              <a:gradFill>
                <a:gsLst>
                  <a:gs pos="0">
                    <a:srgbClr val="FBEAC7"/>
                  </a:gs>
                  <a:gs pos="17999">
                    <a:srgbClr val="FEE7F2"/>
                  </a:gs>
                  <a:gs pos="36000">
                    <a:srgbClr val="FAC77D"/>
                  </a:gs>
                  <a:gs pos="61000">
                    <a:srgbClr val="FBA97D"/>
                  </a:gs>
                  <a:gs pos="82001">
                    <a:srgbClr val="FBD49C"/>
                  </a:gs>
                  <a:gs pos="100000">
                    <a:srgbClr val="FEE7F2"/>
                  </a:gs>
                </a:gsLst>
                <a:lin ang="5400000" scaled="0"/>
              </a:gradFill>
              <a:latin typeface="Comic Sans MS" panose="030F0702030302020204" pitchFamily="66" charset="0"/>
            </a:endParaRPr>
          </a:p>
        </p:txBody>
      </p:sp>
    </p:spTree>
    <p:extLst>
      <p:ext uri="{BB962C8B-B14F-4D97-AF65-F5344CB8AC3E}">
        <p14:creationId xmlns:p14="http://schemas.microsoft.com/office/powerpoint/2010/main" val="73507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 y="44624"/>
            <a:ext cx="7864630" cy="792088"/>
          </a:xfrm>
        </p:spPr>
        <p:txBody>
          <a:bodyPr/>
          <a:lstStyle/>
          <a:p>
            <a:r>
              <a:rPr lang="en-IN" dirty="0" smtClean="0"/>
              <a:t>Process vs threads</a:t>
            </a:r>
            <a:endParaRPr lang="en-I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34566296"/>
              </p:ext>
            </p:extLst>
          </p:nvPr>
        </p:nvGraphicFramePr>
        <p:xfrm>
          <a:off x="107950" y="908050"/>
          <a:ext cx="8928100" cy="2839720"/>
        </p:xfrm>
        <a:graphic>
          <a:graphicData uri="http://schemas.openxmlformats.org/drawingml/2006/table">
            <a:tbl>
              <a:tblPr firstRow="1" bandRow="1">
                <a:tableStyleId>{21E4AEA4-8DFA-4A89-87EB-49C32662AFE0}</a:tableStyleId>
              </a:tblPr>
              <a:tblGrid>
                <a:gridCol w="4464050"/>
                <a:gridCol w="4464050"/>
              </a:tblGrid>
              <a:tr h="370840">
                <a:tc>
                  <a:txBody>
                    <a:bodyPr/>
                    <a:lstStyle/>
                    <a:p>
                      <a:pPr algn="ctr"/>
                      <a:r>
                        <a:rPr lang="en-IN" dirty="0" smtClean="0"/>
                        <a:t>Process</a:t>
                      </a:r>
                      <a:endParaRPr lang="en-IN" dirty="0"/>
                    </a:p>
                  </a:txBody>
                  <a:tcPr/>
                </a:tc>
                <a:tc>
                  <a:txBody>
                    <a:bodyPr/>
                    <a:lstStyle/>
                    <a:p>
                      <a:pPr algn="ctr"/>
                      <a:r>
                        <a:rPr lang="en-IN" dirty="0" smtClean="0"/>
                        <a:t>Thread</a:t>
                      </a:r>
                      <a:endParaRPr lang="en-IN" dirty="0"/>
                    </a:p>
                  </a:txBody>
                  <a:tcPr/>
                </a:tc>
              </a:tr>
              <a:tr h="370840">
                <a:tc>
                  <a:txBody>
                    <a:bodyPr/>
                    <a:lstStyle/>
                    <a:p>
                      <a:r>
                        <a:rPr lang="en-IN" dirty="0" smtClean="0"/>
                        <a:t>Runs independently and isolated of other processes</a:t>
                      </a:r>
                      <a:endParaRPr lang="en-IN" dirty="0"/>
                    </a:p>
                  </a:txBody>
                  <a:tcPr/>
                </a:tc>
                <a:tc>
                  <a:txBody>
                    <a:bodyPr/>
                    <a:lstStyle/>
                    <a:p>
                      <a:r>
                        <a:rPr lang="en-IN" dirty="0" smtClean="0"/>
                        <a:t>A thread is a so called lightweight process</a:t>
                      </a:r>
                      <a:endParaRPr lang="en-IN" dirty="0"/>
                    </a:p>
                  </a:txBody>
                  <a:tcPr/>
                </a:tc>
              </a:tr>
              <a:tr h="370840">
                <a:tc>
                  <a:txBody>
                    <a:bodyPr/>
                    <a:lstStyle/>
                    <a:p>
                      <a:r>
                        <a:rPr lang="en-IN" dirty="0" smtClean="0"/>
                        <a:t>Cannot directly access shared data in other processes</a:t>
                      </a:r>
                      <a:endParaRPr lang="en-IN" dirty="0"/>
                    </a:p>
                  </a:txBody>
                  <a:tcPr/>
                </a:tc>
                <a:tc>
                  <a:txBody>
                    <a:bodyPr/>
                    <a:lstStyle/>
                    <a:p>
                      <a:r>
                        <a:rPr lang="en-IN" dirty="0" smtClean="0"/>
                        <a:t>Has its own call stack, but can access shared data of other threads in the same process</a:t>
                      </a:r>
                      <a:endParaRPr lang="en-IN" dirty="0"/>
                    </a:p>
                  </a:txBody>
                  <a:tcPr/>
                </a:tc>
              </a:tr>
              <a:tr h="370840">
                <a:tc>
                  <a:txBody>
                    <a:bodyPr/>
                    <a:lstStyle/>
                    <a:p>
                      <a:r>
                        <a:rPr lang="en-IN" dirty="0" smtClean="0"/>
                        <a:t>The resources of the process, e.g. memory and CPU time, are allocated to it via the operating system.</a:t>
                      </a:r>
                      <a:endParaRPr lang="en-IN" dirty="0"/>
                    </a:p>
                  </a:txBody>
                  <a:tcPr/>
                </a:tc>
                <a:tc>
                  <a:txBody>
                    <a:bodyPr/>
                    <a:lstStyle/>
                    <a:p>
                      <a:r>
                        <a:rPr lang="en-IN" dirty="0" smtClean="0"/>
                        <a:t>Every thread has its own memory cache. If a thread reads shared data, it stores this data in its own memory cache. A thread can re-read the shared data</a:t>
                      </a:r>
                      <a:endParaRPr lang="en-IN" dirty="0"/>
                    </a:p>
                  </a:txBody>
                  <a:tcPr/>
                </a:tc>
              </a:tr>
            </a:tbl>
          </a:graphicData>
        </a:graphic>
      </p:graphicFrame>
      <p:sp>
        <p:nvSpPr>
          <p:cNvPr id="5" name="TextBox 4"/>
          <p:cNvSpPr txBox="1"/>
          <p:nvPr/>
        </p:nvSpPr>
        <p:spPr>
          <a:xfrm>
            <a:off x="107504" y="4191471"/>
            <a:ext cx="8866530" cy="1200329"/>
          </a:xfrm>
          <a:prstGeom prst="rect">
            <a:avLst/>
          </a:prstGeom>
          <a:noFill/>
        </p:spPr>
        <p:txBody>
          <a:bodyPr wrap="none" rtlCol="0">
            <a:spAutoFit/>
          </a:bodyPr>
          <a:lstStyle/>
          <a:p>
            <a:pPr marL="285750" indent="-285750">
              <a:buFont typeface="Arial" panose="020B0604020202020204" pitchFamily="34" charset="0"/>
              <a:buChar char="•"/>
            </a:pPr>
            <a:r>
              <a:rPr lang="en-IN" sz="2400" dirty="0"/>
              <a:t>A Java application runs by default in one process</a:t>
            </a:r>
            <a:r>
              <a:rPr lang="en-IN" sz="2400" dirty="0" smtClean="0"/>
              <a:t>.</a:t>
            </a:r>
          </a:p>
          <a:p>
            <a:pPr marL="285750" indent="-285750">
              <a:buFont typeface="Arial" panose="020B0604020202020204" pitchFamily="34" charset="0"/>
              <a:buChar char="•"/>
            </a:pPr>
            <a:r>
              <a:rPr lang="en-IN" sz="2400" dirty="0" smtClean="0"/>
              <a:t>Within </a:t>
            </a:r>
            <a:r>
              <a:rPr lang="en-IN" sz="2400" dirty="0"/>
              <a:t>a Java application you work with several threads to achieve parallel </a:t>
            </a:r>
            <a:endParaRPr lang="en-IN" sz="2400" dirty="0" smtClean="0"/>
          </a:p>
          <a:p>
            <a:r>
              <a:rPr lang="en-IN" sz="2400" dirty="0"/>
              <a:t> </a:t>
            </a:r>
            <a:r>
              <a:rPr lang="en-IN" sz="2400" dirty="0" smtClean="0"/>
              <a:t>   processing </a:t>
            </a:r>
            <a:r>
              <a:rPr lang="en-IN" sz="2400" dirty="0"/>
              <a:t>or </a:t>
            </a:r>
            <a:r>
              <a:rPr lang="en-IN" sz="2400" dirty="0" smtClean="0"/>
              <a:t>asynchronous behaviour.</a:t>
            </a:r>
            <a:endParaRPr lang="en-IN" sz="2400" dirty="0"/>
          </a:p>
        </p:txBody>
      </p:sp>
    </p:spTree>
    <p:extLst>
      <p:ext uri="{BB962C8B-B14F-4D97-AF65-F5344CB8AC3E}">
        <p14:creationId xmlns:p14="http://schemas.microsoft.com/office/powerpoint/2010/main" val="108733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
            <a:ext cx="9144000" cy="692478"/>
          </a:xfrm>
        </p:spPr>
        <p:txBody>
          <a:bodyPr/>
          <a:lstStyle/>
          <a:p>
            <a:r>
              <a:rPr lang="en-IN" dirty="0"/>
              <a:t>Concurrency </a:t>
            </a:r>
            <a:r>
              <a:rPr lang="en-IN" dirty="0" smtClean="0"/>
              <a:t>issues – Safety, Liveness, fairness</a:t>
            </a:r>
            <a:endParaRPr lang="en-IN" dirty="0"/>
          </a:p>
        </p:txBody>
      </p:sp>
      <p:sp>
        <p:nvSpPr>
          <p:cNvPr id="3" name="Content Placeholder 2"/>
          <p:cNvSpPr>
            <a:spLocks noGrp="1"/>
          </p:cNvSpPr>
          <p:nvPr>
            <p:ph sz="quarter" idx="13"/>
          </p:nvPr>
        </p:nvSpPr>
        <p:spPr>
          <a:xfrm>
            <a:off x="107504" y="620688"/>
            <a:ext cx="8928992" cy="6120680"/>
          </a:xfrm>
        </p:spPr>
        <p:txBody>
          <a:bodyPr>
            <a:normAutofit fontScale="92500"/>
          </a:bodyPr>
          <a:lstStyle/>
          <a:p>
            <a:r>
              <a:rPr lang="en-IN" sz="2400" dirty="0"/>
              <a:t>Threads have their own call stack, but can also access shared data. </a:t>
            </a:r>
            <a:endParaRPr lang="en-IN" sz="2400" dirty="0" smtClean="0"/>
          </a:p>
          <a:p>
            <a:r>
              <a:rPr lang="en-IN" sz="2400" dirty="0" smtClean="0"/>
              <a:t>Therefore there are two </a:t>
            </a:r>
            <a:r>
              <a:rPr lang="en-IN" sz="2400" dirty="0"/>
              <a:t>basic </a:t>
            </a:r>
            <a:r>
              <a:rPr lang="en-IN" sz="2400" dirty="0" smtClean="0"/>
              <a:t>problems of visibility </a:t>
            </a:r>
            <a:r>
              <a:rPr lang="en-IN" sz="2400" dirty="0"/>
              <a:t>and </a:t>
            </a:r>
            <a:r>
              <a:rPr lang="en-IN" sz="2400" dirty="0" smtClean="0"/>
              <a:t>access.</a:t>
            </a:r>
          </a:p>
          <a:p>
            <a:r>
              <a:rPr lang="en-IN" sz="2400" dirty="0" smtClean="0"/>
              <a:t>Visibility problem: </a:t>
            </a:r>
            <a:r>
              <a:rPr lang="en-IN" sz="2400" dirty="0"/>
              <a:t>occurs if thread A reads shared data which is later changed by thread B and thread A is unaware of this change</a:t>
            </a:r>
            <a:r>
              <a:rPr lang="en-IN" sz="2400" dirty="0" smtClean="0"/>
              <a:t>.</a:t>
            </a:r>
          </a:p>
          <a:p>
            <a:r>
              <a:rPr lang="en-IN" sz="2400" dirty="0"/>
              <a:t>A</a:t>
            </a:r>
            <a:r>
              <a:rPr lang="en-IN" sz="2400" dirty="0" smtClean="0"/>
              <a:t>ccess problem: </a:t>
            </a:r>
            <a:r>
              <a:rPr lang="en-IN" sz="2400" dirty="0"/>
              <a:t>can occur if several threads access and change the same shared data at the same time</a:t>
            </a:r>
            <a:r>
              <a:rPr lang="en-IN" sz="2400" dirty="0" smtClean="0"/>
              <a:t>.</a:t>
            </a:r>
          </a:p>
          <a:p>
            <a:r>
              <a:rPr lang="en-IN" sz="2400" dirty="0" smtClean="0"/>
              <a:t>Visibility </a:t>
            </a:r>
            <a:r>
              <a:rPr lang="en-IN" sz="2400" dirty="0"/>
              <a:t>and access problem can lead to:</a:t>
            </a:r>
          </a:p>
          <a:p>
            <a:pPr lvl="1"/>
            <a:r>
              <a:rPr lang="en-IN" sz="2400" dirty="0"/>
              <a:t>Liveness failure: The program does not react anymore due to problems in the concurrent access of data, e.g. deadlocks.</a:t>
            </a:r>
          </a:p>
          <a:p>
            <a:pPr lvl="1"/>
            <a:r>
              <a:rPr lang="en-IN" sz="2400" dirty="0"/>
              <a:t>Safety failure: The program creates incorrect </a:t>
            </a:r>
            <a:r>
              <a:rPr lang="en-IN" sz="2400" dirty="0" smtClean="0"/>
              <a:t>data.</a:t>
            </a:r>
          </a:p>
          <a:p>
            <a:pPr marL="342900" lvl="1" indent="-342900"/>
            <a:r>
              <a:rPr lang="en-IN" sz="2400" dirty="0"/>
              <a:t>If a thread is not granted CPU time because other threads grab it all, it is called "starvation". The thread is "starved to death" because other threads are allowed the CPU time instead of it. The solution to starvation is called "fairness" - that all threads are fairly granted a chance to execute. </a:t>
            </a:r>
          </a:p>
          <a:p>
            <a:endParaRPr lang="en-IN" sz="2400" dirty="0"/>
          </a:p>
        </p:txBody>
      </p:sp>
    </p:spTree>
    <p:extLst>
      <p:ext uri="{BB962C8B-B14F-4D97-AF65-F5344CB8AC3E}">
        <p14:creationId xmlns:p14="http://schemas.microsoft.com/office/powerpoint/2010/main" val="24498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67"/>
            <a:ext cx="7490792" cy="634082"/>
          </a:xfrm>
        </p:spPr>
        <p:txBody>
          <a:bodyPr/>
          <a:lstStyle/>
          <a:p>
            <a:r>
              <a:rPr lang="en-IN" dirty="0"/>
              <a:t>Causes of Starvation in Java</a:t>
            </a:r>
          </a:p>
        </p:txBody>
      </p:sp>
      <p:sp>
        <p:nvSpPr>
          <p:cNvPr id="3" name="Content Placeholder 2"/>
          <p:cNvSpPr>
            <a:spLocks noGrp="1"/>
          </p:cNvSpPr>
          <p:nvPr>
            <p:ph sz="quarter" idx="13"/>
          </p:nvPr>
        </p:nvSpPr>
        <p:spPr>
          <a:xfrm>
            <a:off x="107504" y="692696"/>
            <a:ext cx="8928992" cy="5904656"/>
          </a:xfrm>
        </p:spPr>
        <p:txBody>
          <a:bodyPr>
            <a:normAutofit/>
          </a:bodyPr>
          <a:lstStyle/>
          <a:p>
            <a:r>
              <a:rPr lang="en-IN" sz="2400" dirty="0"/>
              <a:t>Threads with high priority swallow all CPU time from threads with lower priority</a:t>
            </a:r>
            <a:r>
              <a:rPr lang="en-IN" sz="2400" dirty="0" smtClean="0"/>
              <a:t>.</a:t>
            </a:r>
            <a:endParaRPr lang="en-IN" sz="2400" dirty="0"/>
          </a:p>
          <a:p>
            <a:r>
              <a:rPr lang="en-IN" sz="2400" dirty="0"/>
              <a:t>Threads are blocked </a:t>
            </a:r>
            <a:r>
              <a:rPr lang="en-IN" sz="2400" dirty="0" smtClean="0"/>
              <a:t>indefinitely </a:t>
            </a:r>
            <a:r>
              <a:rPr lang="en-IN" sz="2400" dirty="0"/>
              <a:t>waiting to enter a synchronized block, because other threads are constantly allowed access before it</a:t>
            </a:r>
            <a:r>
              <a:rPr lang="en-IN" sz="2400" dirty="0" smtClean="0"/>
              <a:t>.</a:t>
            </a:r>
            <a:endParaRPr lang="en-IN" sz="2400" dirty="0"/>
          </a:p>
          <a:p>
            <a:r>
              <a:rPr lang="en-IN" sz="2400" dirty="0"/>
              <a:t>Threads waiting on an object (called wait() on it) remain waiting indefinitely because other threads are constantly awakened instead of it</a:t>
            </a:r>
          </a:p>
        </p:txBody>
      </p:sp>
    </p:spTree>
    <p:extLst>
      <p:ext uri="{BB962C8B-B14F-4D97-AF65-F5344CB8AC3E}">
        <p14:creationId xmlns:p14="http://schemas.microsoft.com/office/powerpoint/2010/main" val="4812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4624"/>
            <a:ext cx="8784976" cy="706090"/>
          </a:xfrm>
        </p:spPr>
        <p:txBody>
          <a:bodyPr/>
          <a:lstStyle/>
          <a:p>
            <a:r>
              <a:rPr lang="en-IN" dirty="0"/>
              <a:t>Challenges with concurrent programming</a:t>
            </a:r>
          </a:p>
        </p:txBody>
      </p:sp>
      <p:sp>
        <p:nvSpPr>
          <p:cNvPr id="3" name="Content Placeholder 2"/>
          <p:cNvSpPr>
            <a:spLocks noGrp="1"/>
          </p:cNvSpPr>
          <p:nvPr>
            <p:ph sz="quarter" idx="13"/>
          </p:nvPr>
        </p:nvSpPr>
        <p:spPr>
          <a:xfrm>
            <a:off x="107504" y="836712"/>
            <a:ext cx="8928992" cy="5832648"/>
          </a:xfrm>
        </p:spPr>
        <p:txBody>
          <a:bodyPr>
            <a:normAutofit/>
          </a:bodyPr>
          <a:lstStyle/>
          <a:p>
            <a:r>
              <a:rPr lang="en-IN" sz="2400" dirty="0" smtClean="0"/>
              <a:t>Writing </a:t>
            </a:r>
            <a:r>
              <a:rPr lang="en-IN" sz="2400" dirty="0"/>
              <a:t>a correct, concurrent </a:t>
            </a:r>
            <a:r>
              <a:rPr lang="en-IN" sz="2400" dirty="0" smtClean="0"/>
              <a:t>application or program. </a:t>
            </a:r>
            <a:r>
              <a:rPr lang="en-IN" sz="2400" dirty="0"/>
              <a:t>The </a:t>
            </a:r>
            <a:r>
              <a:rPr lang="en-IN" sz="2400" i="1" dirty="0"/>
              <a:t>correctness </a:t>
            </a:r>
            <a:r>
              <a:rPr lang="en-IN" sz="2400" dirty="0"/>
              <a:t>of the program is important.</a:t>
            </a:r>
          </a:p>
          <a:p>
            <a:r>
              <a:rPr lang="en-IN" sz="2400" dirty="0" smtClean="0"/>
              <a:t>Debugging </a:t>
            </a:r>
            <a:r>
              <a:rPr lang="en-IN" sz="2400" dirty="0"/>
              <a:t>multithreaded programs is difficult. The same program that </a:t>
            </a:r>
            <a:r>
              <a:rPr lang="en-IN" sz="2400" dirty="0" smtClean="0"/>
              <a:t>causes deadlock </a:t>
            </a:r>
            <a:r>
              <a:rPr lang="en-IN" sz="2400" dirty="0"/>
              <a:t>in production might not have any locking issues when </a:t>
            </a:r>
            <a:r>
              <a:rPr lang="en-IN" sz="2400" dirty="0" smtClean="0"/>
              <a:t>debugging locally</a:t>
            </a:r>
            <a:r>
              <a:rPr lang="en-IN" sz="2400" dirty="0"/>
              <a:t>. </a:t>
            </a:r>
            <a:r>
              <a:rPr lang="en-IN" sz="2400" dirty="0" smtClean="0"/>
              <a:t>Sometimes </a:t>
            </a:r>
            <a:r>
              <a:rPr lang="en-IN" sz="2400" dirty="0"/>
              <a:t>threading issues show up after years of running in production.</a:t>
            </a:r>
          </a:p>
          <a:p>
            <a:r>
              <a:rPr lang="en-IN" sz="2400" dirty="0" smtClean="0"/>
              <a:t>Threading </a:t>
            </a:r>
            <a:r>
              <a:rPr lang="en-IN" sz="2400" dirty="0"/>
              <a:t>encourages shared state concurrency, and it’s hard to make </a:t>
            </a:r>
            <a:r>
              <a:rPr lang="en-IN" sz="2400" dirty="0" smtClean="0"/>
              <a:t>programs run </a:t>
            </a:r>
            <a:r>
              <a:rPr lang="en-IN" sz="2400" dirty="0"/>
              <a:t>in parallel because of locks, semaphores, and dependencies </a:t>
            </a:r>
            <a:r>
              <a:rPr lang="en-IN" sz="2400" dirty="0" smtClean="0"/>
              <a:t>between threads</a:t>
            </a:r>
            <a:r>
              <a:rPr lang="en-IN" sz="2400" dirty="0"/>
              <a:t>.</a:t>
            </a:r>
          </a:p>
        </p:txBody>
      </p:sp>
    </p:spTree>
    <p:extLst>
      <p:ext uri="{BB962C8B-B14F-4D97-AF65-F5344CB8AC3E}">
        <p14:creationId xmlns:p14="http://schemas.microsoft.com/office/powerpoint/2010/main" val="2919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0"/>
            <a:ext cx="7884368" cy="554250"/>
          </a:xfrm>
        </p:spPr>
        <p:txBody>
          <a:bodyPr/>
          <a:lstStyle/>
          <a:p>
            <a:r>
              <a:rPr lang="en-IN" dirty="0" smtClean="0"/>
              <a:t>Multi-tasking vs multi-threading</a:t>
            </a:r>
            <a:endParaRPr lang="en-IN" dirty="0"/>
          </a:p>
        </p:txBody>
      </p:sp>
      <p:sp>
        <p:nvSpPr>
          <p:cNvPr id="3" name="Content Placeholder 2"/>
          <p:cNvSpPr>
            <a:spLocks noGrp="1"/>
          </p:cNvSpPr>
          <p:nvPr>
            <p:ph sz="quarter" idx="13"/>
          </p:nvPr>
        </p:nvSpPr>
        <p:spPr>
          <a:xfrm>
            <a:off x="107504" y="620688"/>
            <a:ext cx="8928992" cy="6120680"/>
          </a:xfrm>
        </p:spPr>
        <p:txBody>
          <a:bodyPr>
            <a:normAutofit/>
          </a:bodyPr>
          <a:lstStyle/>
          <a:p>
            <a:pPr algn="just"/>
            <a:r>
              <a:rPr lang="en-IN" sz="2400" dirty="0" smtClean="0"/>
              <a:t>Multitasking </a:t>
            </a:r>
            <a:r>
              <a:rPr lang="en-IN" sz="2400" dirty="0"/>
              <a:t>is when multiple processes share common processing resources such as a </a:t>
            </a:r>
            <a:r>
              <a:rPr lang="en-IN" sz="2400" dirty="0" smtClean="0"/>
              <a:t>CPU</a:t>
            </a:r>
          </a:p>
          <a:p>
            <a:pPr algn="just"/>
            <a:r>
              <a:rPr lang="en-IN" sz="2400" dirty="0"/>
              <a:t>Multi-threading extends the idea of multitasking into applications where you can subdivide specific operations within a single application into individual threads. </a:t>
            </a:r>
            <a:endParaRPr lang="en-IN" sz="2400" dirty="0" smtClean="0"/>
          </a:p>
          <a:p>
            <a:pPr lvl="1" algn="just"/>
            <a:r>
              <a:rPr lang="en-IN" sz="2400" dirty="0" smtClean="0"/>
              <a:t>Each </a:t>
            </a:r>
            <a:r>
              <a:rPr lang="en-IN" sz="2400" dirty="0"/>
              <a:t>of the threads can run in parallel. </a:t>
            </a:r>
            <a:endParaRPr lang="en-IN" sz="2400" dirty="0" smtClean="0"/>
          </a:p>
          <a:p>
            <a:pPr lvl="1" algn="just"/>
            <a:r>
              <a:rPr lang="en-IN" sz="2400" dirty="0" smtClean="0"/>
              <a:t>The </a:t>
            </a:r>
            <a:r>
              <a:rPr lang="en-IN" sz="2400" dirty="0"/>
              <a:t>OS divides processing time not only among different applications, but also among each thread within an application</a:t>
            </a:r>
            <a:r>
              <a:rPr lang="en-IN" sz="2400" dirty="0" smtClean="0"/>
              <a:t>.</a:t>
            </a:r>
          </a:p>
          <a:p>
            <a:pPr lvl="1" algn="just"/>
            <a:r>
              <a:rPr lang="en-IN" sz="2400" dirty="0" smtClean="0"/>
              <a:t>Enables </a:t>
            </a:r>
            <a:r>
              <a:rPr lang="en-IN" sz="2400" dirty="0"/>
              <a:t>you to write in a way where multiple activities can proceed concurrently in the same program</a:t>
            </a:r>
            <a:r>
              <a:rPr lang="en-IN" sz="2400" dirty="0" smtClean="0"/>
              <a:t>.</a:t>
            </a:r>
          </a:p>
          <a:p>
            <a:pPr algn="just"/>
            <a:r>
              <a:rPr lang="en-IN" sz="2400" dirty="0"/>
              <a:t>Java is a </a:t>
            </a:r>
            <a:r>
              <a:rPr lang="en-IN" sz="2400" i="1" dirty="0"/>
              <a:t>multi-threaded programming language</a:t>
            </a:r>
            <a:r>
              <a:rPr lang="en-IN" sz="2400" dirty="0"/>
              <a:t> which means we can develop multi-threaded program using Java.</a:t>
            </a:r>
          </a:p>
        </p:txBody>
      </p:sp>
    </p:spTree>
    <p:extLst>
      <p:ext uri="{BB962C8B-B14F-4D97-AF65-F5344CB8AC3E}">
        <p14:creationId xmlns:p14="http://schemas.microsoft.com/office/powerpoint/2010/main" val="320022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1C661B089C9E4BB9720E11B70E1967" ma:contentTypeVersion="2" ma:contentTypeDescription="Create a new document." ma:contentTypeScope="" ma:versionID="de118651d71c428e49e2d72de46e7cf9">
  <xsd:schema xmlns:xsd="http://www.w3.org/2001/XMLSchema" xmlns:xs="http://www.w3.org/2001/XMLSchema" xmlns:p="http://schemas.microsoft.com/office/2006/metadata/properties" xmlns:ns2="be9e1309-28de-457c-82ba-69ead95e2d70" targetNamespace="http://schemas.microsoft.com/office/2006/metadata/properties" ma:root="true" ma:fieldsID="84876cdf18bd9c5ba7a0954996abbc60" ns2:_="">
    <xsd:import namespace="be9e1309-28de-457c-82ba-69ead95e2d7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e1309-28de-457c-82ba-69ead95e2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22BEA2-400F-4FDF-940C-5F52B09D029F}"/>
</file>

<file path=customXml/itemProps2.xml><?xml version="1.0" encoding="utf-8"?>
<ds:datastoreItem xmlns:ds="http://schemas.openxmlformats.org/officeDocument/2006/customXml" ds:itemID="{9494801A-7A70-4FCD-A6E9-DC6EC047CC58}"/>
</file>

<file path=customXml/itemProps3.xml><?xml version="1.0" encoding="utf-8"?>
<ds:datastoreItem xmlns:ds="http://schemas.openxmlformats.org/officeDocument/2006/customXml" ds:itemID="{52A79D20-785E-4993-AE75-9F8E14F39555}"/>
</file>

<file path=docProps/app.xml><?xml version="1.0" encoding="utf-8"?>
<Properties xmlns="http://schemas.openxmlformats.org/officeDocument/2006/extended-properties" xmlns:vt="http://schemas.openxmlformats.org/officeDocument/2006/docPropsVTypes">
  <Template>Horizon</Template>
  <TotalTime>2928</TotalTime>
  <Words>4620</Words>
  <Application>Microsoft Office PowerPoint</Application>
  <PresentationFormat>On-screen Show (4:3)</PresentationFormat>
  <Paragraphs>736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Horizon</vt:lpstr>
      <vt:lpstr>19CSE313 – Principles of Programming Languages</vt:lpstr>
      <vt:lpstr>concurrency</vt:lpstr>
      <vt:lpstr>Concurrency </vt:lpstr>
      <vt:lpstr>Concurrency vs parallel programming</vt:lpstr>
      <vt:lpstr>Process vs threads</vt:lpstr>
      <vt:lpstr>Concurrency issues – Safety, Liveness, fairness</vt:lpstr>
      <vt:lpstr>Causes of Starvation in Java</vt:lpstr>
      <vt:lpstr>Challenges with concurrent programming</vt:lpstr>
      <vt:lpstr>Multi-tasking vs multi-threading</vt:lpstr>
      <vt:lpstr>Life Cycle of a Thread</vt:lpstr>
      <vt:lpstr>Thread Priorities</vt:lpstr>
      <vt:lpstr>Create a Thread by Implementing a Runnable Interface (to execute your class as a thread)</vt:lpstr>
      <vt:lpstr>Example to create a new thread and run it</vt:lpstr>
      <vt:lpstr>Testing the thread and output</vt:lpstr>
      <vt:lpstr>Create a Thread by Extending a Thread Class</vt:lpstr>
      <vt:lpstr>Example to create a new thread and run it</vt:lpstr>
      <vt:lpstr>Testing the thread and output</vt:lpstr>
      <vt:lpstr>Operations on threads</vt:lpstr>
      <vt:lpstr>Example</vt:lpstr>
      <vt:lpstr>Example</vt:lpstr>
      <vt:lpstr>Example</vt:lpstr>
      <vt:lpstr>Thread pools (To execute tasks efficiently)</vt:lpstr>
      <vt:lpstr>Synchronization and locks</vt:lpstr>
      <vt:lpstr>PowerPoint Presentation</vt:lpstr>
      <vt:lpstr>Race condition in multithreaded programs</vt:lpstr>
      <vt:lpstr>The synchronized Keyword</vt:lpstr>
      <vt:lpstr>Deposit after synchronisation</vt:lpstr>
      <vt:lpstr>Synchronised statement / block</vt:lpstr>
      <vt:lpstr>Synchronization using locks in java</vt:lpstr>
      <vt:lpstr>PowerPoint Presentation</vt:lpstr>
      <vt:lpstr>Future and callable</vt:lpstr>
      <vt:lpstr>Future and callable - syntax</vt:lpstr>
      <vt:lpstr>Example</vt:lpstr>
      <vt:lpstr>Example - output</vt:lpstr>
      <vt:lpstr>Parallel Programming</vt:lpstr>
      <vt:lpstr>Fork-Join Task (defines a task for asynchronous execution)</vt:lpstr>
      <vt:lpstr>Fork-JoinTask class</vt:lpstr>
      <vt:lpstr>Fork-Join framework</vt:lpstr>
      <vt:lpstr>Fork-Join framework</vt:lpstr>
      <vt:lpstr>ForkJoinPool</vt:lpstr>
      <vt:lpstr>Recursive action and  recursive task</vt:lpstr>
      <vt:lpstr>Example</vt:lpstr>
      <vt:lpstr>Example -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19CSE313 – Principles of Programming Languages</dc:title>
  <dc:creator>admin</dc:creator>
  <cp:lastModifiedBy>admin</cp:lastModifiedBy>
  <cp:revision>1054</cp:revision>
  <dcterms:created xsi:type="dcterms:W3CDTF">2021-12-18T08:57:35Z</dcterms:created>
  <dcterms:modified xsi:type="dcterms:W3CDTF">2022-04-18T07:49:53Z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0x010100FF1C661B089C9E4BB9720E11B70E1967</vt:lpwstr>
  </property>
</Properties>
</file>