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66FF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FBC55-4722-4DAF-A65D-611A4A192C4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07210-E79F-4776-8E93-B25B22A0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Classes and Objects</a:t>
            </a:r>
            <a:endParaRPr lang="en-IN" sz="28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036496" cy="758699"/>
          </a:xfrm>
        </p:spPr>
        <p:txBody>
          <a:bodyPr/>
          <a:lstStyle/>
          <a:p>
            <a:r>
              <a:rPr lang="en-IN" dirty="0" smtClean="0"/>
              <a:t>SINGLETON and companion </a:t>
            </a:r>
            <a:r>
              <a:rPr lang="en-IN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832648"/>
          </a:xfrm>
        </p:spPr>
        <p:txBody>
          <a:bodyPr>
            <a:normAutofit/>
          </a:bodyPr>
          <a:lstStyle/>
          <a:p>
            <a:r>
              <a:rPr lang="en-IN" sz="2400" dirty="0"/>
              <a:t>Scala is more object-oriented than Java is that classes </a:t>
            </a:r>
            <a:r>
              <a:rPr lang="en-IN" sz="2400" dirty="0" smtClean="0"/>
              <a:t>in Scala </a:t>
            </a:r>
            <a:r>
              <a:rPr lang="en-IN" sz="2400" dirty="0"/>
              <a:t>cannot have static members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Instead, Scala has </a:t>
            </a:r>
            <a:r>
              <a:rPr lang="en-IN" sz="2400" i="1" dirty="0"/>
              <a:t>singleton objects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 singleton object </a:t>
            </a:r>
            <a:r>
              <a:rPr lang="en-IN" sz="2400" dirty="0" smtClean="0"/>
              <a:t>definition looks </a:t>
            </a:r>
            <a:r>
              <a:rPr lang="en-IN" sz="2400" dirty="0"/>
              <a:t>like a class definition, except instead of the keyword class you use the keyword </a:t>
            </a:r>
            <a:r>
              <a:rPr lang="en-IN" sz="2400" dirty="0" smtClean="0"/>
              <a:t>object</a:t>
            </a:r>
          </a:p>
          <a:p>
            <a:r>
              <a:rPr lang="en-IN" sz="2400" dirty="0"/>
              <a:t>When a singleton object shares the same name with a class, it is called </a:t>
            </a:r>
            <a:r>
              <a:rPr lang="en-IN" sz="2400" dirty="0" smtClean="0"/>
              <a:t>that class's </a:t>
            </a:r>
            <a:r>
              <a:rPr lang="en-IN" sz="2400" i="1" dirty="0"/>
              <a:t>companion object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You must define both the class and its companion object in the same </a:t>
            </a:r>
            <a:r>
              <a:rPr lang="en-IN" sz="2400" dirty="0" smtClean="0"/>
              <a:t>source file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class is called the </a:t>
            </a:r>
            <a:r>
              <a:rPr lang="en-IN" sz="2400" i="1" dirty="0"/>
              <a:t>companion class </a:t>
            </a:r>
            <a:r>
              <a:rPr lang="en-IN" sz="2400" dirty="0"/>
              <a:t>of the singleton object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A class and its companion </a:t>
            </a:r>
            <a:r>
              <a:rPr lang="en-IN" sz="2400" dirty="0" smtClean="0"/>
              <a:t>object can </a:t>
            </a:r>
            <a:r>
              <a:rPr lang="en-IN" sz="2400" dirty="0"/>
              <a:t>access each other's private members.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82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2" y="0"/>
            <a:ext cx="7923324" cy="620688"/>
          </a:xfrm>
        </p:spPr>
        <p:txBody>
          <a:bodyPr/>
          <a:lstStyle/>
          <a:p>
            <a:r>
              <a:rPr lang="en-IN" dirty="0" err="1" smtClean="0"/>
              <a:t>ChecksumAccumulator</a:t>
            </a:r>
            <a:r>
              <a:rPr lang="en-IN" dirty="0" smtClean="0"/>
              <a:t> singleton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// In file </a:t>
            </a:r>
            <a:r>
              <a:rPr lang="en-IN" sz="2000" dirty="0" err="1"/>
              <a:t>ChecksumAccumulator.scala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scala.collection.mutable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object </a:t>
            </a:r>
            <a:r>
              <a:rPr lang="en-IN" sz="2000" dirty="0" err="1"/>
              <a:t>ChecksumAccumulator</a:t>
            </a:r>
            <a:r>
              <a:rPr lang="en-IN" sz="2000" dirty="0"/>
              <a:t> </a:t>
            </a:r>
            <a:r>
              <a:rPr lang="en-IN" sz="2000" dirty="0" smtClean="0"/>
              <a:t>{             //key word class used instead of object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private </a:t>
            </a:r>
            <a:r>
              <a:rPr lang="en-IN" sz="2000" dirty="0" err="1"/>
              <a:t>val</a:t>
            </a:r>
            <a:r>
              <a:rPr lang="en-IN" sz="2000" dirty="0"/>
              <a:t> cache = </a:t>
            </a:r>
            <a:r>
              <a:rPr lang="en-IN" sz="2000" dirty="0" err="1"/>
              <a:t>mutable.Map.empty</a:t>
            </a:r>
            <a:r>
              <a:rPr lang="en-IN" sz="2000" dirty="0"/>
              <a:t>[String, </a:t>
            </a:r>
            <a:r>
              <a:rPr lang="en-IN" sz="2000" dirty="0" err="1"/>
              <a:t>Int</a:t>
            </a:r>
            <a:r>
              <a:rPr lang="en-IN" sz="1800" dirty="0" smtClean="0"/>
              <a:t>]   //previous </a:t>
            </a:r>
            <a:r>
              <a:rPr lang="en-IN" sz="1800" dirty="0" err="1" smtClean="0"/>
              <a:t>calc’d</a:t>
            </a:r>
            <a:r>
              <a:rPr lang="en-IN" sz="1800" dirty="0" smtClean="0"/>
              <a:t> checksums </a:t>
            </a:r>
            <a:r>
              <a:rPr lang="en-IN" sz="1800" dirty="0"/>
              <a:t>are cached</a:t>
            </a:r>
          </a:p>
          <a:p>
            <a:pPr marL="0" indent="0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def</a:t>
            </a:r>
            <a:r>
              <a:rPr lang="en-IN" sz="2000" dirty="0" smtClean="0"/>
              <a:t> </a:t>
            </a:r>
            <a:r>
              <a:rPr lang="en-IN" sz="2000" dirty="0"/>
              <a:t>calculate(s: String):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smtClean="0"/>
              <a:t>=      //inputs string and calculates checksum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 if (</a:t>
            </a:r>
            <a:r>
              <a:rPr lang="en-IN" sz="2000" dirty="0" err="1" smtClean="0"/>
              <a:t>cache.contains</a:t>
            </a:r>
            <a:r>
              <a:rPr lang="en-IN" sz="2000" dirty="0" smtClean="0"/>
              <a:t>(s))            // check if already present as key in map  </a:t>
            </a:r>
          </a:p>
          <a:p>
            <a:pPr marL="0" indent="0">
              <a:buNone/>
            </a:pPr>
            <a:r>
              <a:rPr lang="en-IN" sz="2000" dirty="0" smtClean="0"/>
              <a:t>           cache(s)                            // if present, return the mapped value</a:t>
            </a:r>
          </a:p>
          <a:p>
            <a:pPr marL="0" indent="0">
              <a:buNone/>
            </a:pPr>
            <a:r>
              <a:rPr lang="en-IN" sz="2000" dirty="0" smtClean="0"/>
              <a:t>        else {                                   //calculate check sum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    </a:t>
            </a:r>
            <a:r>
              <a:rPr lang="en-IN" sz="2000" dirty="0" err="1" smtClean="0"/>
              <a:t>val</a:t>
            </a:r>
            <a:r>
              <a:rPr lang="en-IN" sz="2000" dirty="0" smtClean="0"/>
              <a:t> </a:t>
            </a:r>
            <a:r>
              <a:rPr lang="en-IN" sz="2000" dirty="0" err="1"/>
              <a:t>acc</a:t>
            </a:r>
            <a:r>
              <a:rPr lang="en-IN" sz="2000" dirty="0"/>
              <a:t> = new </a:t>
            </a:r>
            <a:r>
              <a:rPr lang="en-IN" sz="2000" dirty="0" err="1" smtClean="0"/>
              <a:t>ChecksumAccumulator</a:t>
            </a:r>
            <a:r>
              <a:rPr lang="en-IN" sz="2000" dirty="0" smtClean="0"/>
              <a:t>          //new check sum instance</a:t>
            </a:r>
            <a:endParaRPr lang="en-IN" sz="2000" dirty="0"/>
          </a:p>
          <a:p>
            <a:r>
              <a:rPr lang="en-IN" sz="2000" dirty="0" smtClean="0"/>
              <a:t>           for </a:t>
            </a:r>
            <a:r>
              <a:rPr lang="en-IN" sz="2000" dirty="0"/>
              <a:t>(c &lt;- s</a:t>
            </a:r>
            <a:r>
              <a:rPr lang="en-IN" sz="2000" dirty="0" smtClean="0"/>
              <a:t>)                                              //</a:t>
            </a:r>
            <a:r>
              <a:rPr lang="en-IN" sz="2000" dirty="0"/>
              <a:t>cycles through </a:t>
            </a:r>
            <a:r>
              <a:rPr lang="en-IN" sz="2000" dirty="0" smtClean="0"/>
              <a:t>each character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       </a:t>
            </a:r>
            <a:r>
              <a:rPr lang="en-IN" sz="2000" dirty="0" err="1" smtClean="0"/>
              <a:t>acc.add</a:t>
            </a:r>
            <a:r>
              <a:rPr lang="en-IN" sz="2000" dirty="0" smtClean="0"/>
              <a:t>(</a:t>
            </a:r>
            <a:r>
              <a:rPr lang="en-IN" sz="2000" dirty="0" err="1" smtClean="0"/>
              <a:t>c.toByte</a:t>
            </a:r>
            <a:r>
              <a:rPr lang="en-IN" sz="2000" dirty="0" smtClean="0"/>
              <a:t>)                     //</a:t>
            </a:r>
            <a:r>
              <a:rPr lang="en-IN" sz="2000" dirty="0"/>
              <a:t>converts the character to a </a:t>
            </a:r>
            <a:r>
              <a:rPr lang="en-IN" sz="2000" dirty="0" smtClean="0"/>
              <a:t>Byte and calls add()</a:t>
            </a:r>
            <a:endParaRPr lang="en-IN" sz="2000" dirty="0"/>
          </a:p>
          <a:p>
            <a:pPr marL="400050" lvl="1" indent="0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val</a:t>
            </a:r>
            <a:r>
              <a:rPr lang="en-IN" sz="2000" dirty="0" smtClean="0"/>
              <a:t> </a:t>
            </a:r>
            <a:r>
              <a:rPr lang="en-IN" sz="2000" dirty="0" err="1"/>
              <a:t>cs</a:t>
            </a:r>
            <a:r>
              <a:rPr lang="en-IN" sz="2000" dirty="0"/>
              <a:t> = </a:t>
            </a:r>
            <a:r>
              <a:rPr lang="en-IN" sz="2000" dirty="0" err="1"/>
              <a:t>acc.checksum</a:t>
            </a:r>
            <a:r>
              <a:rPr lang="en-IN" sz="2000" dirty="0" smtClean="0"/>
              <a:t>()                         //invokes checksum() on </a:t>
            </a:r>
            <a:r>
              <a:rPr lang="en-IN" sz="2000" dirty="0" err="1" smtClean="0"/>
              <a:t>acc</a:t>
            </a:r>
            <a:endParaRPr lang="en-IN" sz="2000" dirty="0"/>
          </a:p>
          <a:p>
            <a:pPr marL="400050" lvl="1" indent="0">
              <a:buNone/>
            </a:pPr>
            <a:r>
              <a:rPr lang="en-IN" sz="2000" dirty="0" smtClean="0"/>
              <a:t>    cache </a:t>
            </a:r>
            <a:r>
              <a:rPr lang="en-IN" sz="2000" dirty="0"/>
              <a:t>+= (s -&gt; </a:t>
            </a:r>
            <a:r>
              <a:rPr lang="en-IN" sz="2000" dirty="0" err="1"/>
              <a:t>cs</a:t>
            </a:r>
            <a:r>
              <a:rPr lang="en-IN" sz="2000" dirty="0" smtClean="0"/>
              <a:t>)            //string key mapped to checksum value &amp; added to cache                              </a:t>
            </a:r>
            <a:endParaRPr lang="en-IN" sz="2000" dirty="0"/>
          </a:p>
          <a:p>
            <a:pPr marL="400050" lvl="1" indent="0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cs</a:t>
            </a:r>
            <a:r>
              <a:rPr lang="en-IN" sz="2000" dirty="0" smtClean="0"/>
              <a:t>     }   }                          // </a:t>
            </a:r>
            <a:r>
              <a:rPr lang="en-IN" sz="2000" dirty="0" err="1" smtClean="0"/>
              <a:t>cs</a:t>
            </a:r>
            <a:r>
              <a:rPr lang="en-IN" sz="2000" dirty="0" smtClean="0"/>
              <a:t> is the result of the method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07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2" y="-5570"/>
            <a:ext cx="7128566" cy="698266"/>
          </a:xfrm>
        </p:spPr>
        <p:txBody>
          <a:bodyPr/>
          <a:lstStyle/>
          <a:p>
            <a:r>
              <a:rPr lang="en-IN" dirty="0" smtClean="0"/>
              <a:t>Scala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// In file </a:t>
            </a:r>
            <a:r>
              <a:rPr lang="en-IN" sz="2400" dirty="0" err="1"/>
              <a:t>Summer.scala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import </a:t>
            </a:r>
            <a:r>
              <a:rPr lang="en-IN" sz="2400" dirty="0" err="1"/>
              <a:t>ChecksumAccumulator.calculate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object Summer {</a:t>
            </a:r>
          </a:p>
          <a:p>
            <a:pPr marL="0" indent="0">
              <a:buNone/>
            </a:pPr>
            <a:r>
              <a:rPr lang="en-IN" sz="2400" dirty="0" err="1"/>
              <a:t>def</a:t>
            </a:r>
            <a:r>
              <a:rPr lang="en-IN" sz="2400" dirty="0"/>
              <a:t> main(</a:t>
            </a:r>
            <a:r>
              <a:rPr lang="en-IN" sz="2400" dirty="0" err="1"/>
              <a:t>args</a:t>
            </a:r>
            <a:r>
              <a:rPr lang="en-IN" sz="2400" dirty="0"/>
              <a:t>: Array[String]) = {</a:t>
            </a:r>
          </a:p>
          <a:p>
            <a:pPr marL="0" indent="0">
              <a:buNone/>
            </a:pPr>
            <a:r>
              <a:rPr lang="en-IN" sz="2400" dirty="0"/>
              <a:t>for (</a:t>
            </a:r>
            <a:r>
              <a:rPr lang="en-IN" sz="2400" dirty="0" err="1"/>
              <a:t>arg</a:t>
            </a:r>
            <a:r>
              <a:rPr lang="en-IN" sz="2400" dirty="0"/>
              <a:t> &lt;- </a:t>
            </a:r>
            <a:r>
              <a:rPr lang="en-IN" sz="2400" dirty="0" err="1"/>
              <a:t>args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 err="1"/>
              <a:t>println</a:t>
            </a:r>
            <a:r>
              <a:rPr lang="en-IN" sz="2400" dirty="0"/>
              <a:t>(</a:t>
            </a:r>
            <a:r>
              <a:rPr lang="en-IN" sz="2400" dirty="0" err="1"/>
              <a:t>arg</a:t>
            </a:r>
            <a:r>
              <a:rPr lang="en-IN" sz="2400" dirty="0"/>
              <a:t> + ": " + calculate(</a:t>
            </a:r>
            <a:r>
              <a:rPr lang="en-IN" sz="2400" dirty="0" err="1"/>
              <a:t>arg</a:t>
            </a:r>
            <a:r>
              <a:rPr lang="en-IN" sz="2400" dirty="0"/>
              <a:t>))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D:\PPL\Scala&gt;scalac </a:t>
            </a:r>
            <a:r>
              <a:rPr lang="en-IN" sz="2400" dirty="0" err="1"/>
              <a:t>ChecksumAccumulator.scala</a:t>
            </a:r>
            <a:r>
              <a:rPr lang="en-IN" sz="2400" dirty="0"/>
              <a:t> </a:t>
            </a:r>
            <a:r>
              <a:rPr lang="en-IN" sz="2400" dirty="0" err="1"/>
              <a:t>Summer.scala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D:\PPL\Scala&gt;scala Summer of love</a:t>
            </a:r>
          </a:p>
          <a:p>
            <a:pPr marL="0" indent="0">
              <a:buNone/>
            </a:pPr>
            <a:r>
              <a:rPr lang="en-IN" sz="2400" dirty="0"/>
              <a:t>of: -213</a:t>
            </a:r>
          </a:p>
          <a:p>
            <a:pPr marL="0" indent="0">
              <a:buNone/>
            </a:pPr>
            <a:r>
              <a:rPr lang="en-IN" sz="2400" dirty="0"/>
              <a:t>love: -182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97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58744" cy="706090"/>
          </a:xfrm>
        </p:spPr>
        <p:txBody>
          <a:bodyPr/>
          <a:lstStyle/>
          <a:p>
            <a:r>
              <a:rPr lang="en-IN" dirty="0" smtClean="0"/>
              <a:t>Classes vs singleton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S</a:t>
            </a:r>
            <a:r>
              <a:rPr lang="en-IN" sz="2400" dirty="0" smtClean="0"/>
              <a:t>ingleton </a:t>
            </a:r>
            <a:r>
              <a:rPr lang="en-IN" sz="2400" dirty="0"/>
              <a:t>objects cannot take </a:t>
            </a:r>
            <a:r>
              <a:rPr lang="en-IN" sz="2400" dirty="0" smtClean="0"/>
              <a:t>parameters, whereas </a:t>
            </a:r>
            <a:r>
              <a:rPr lang="en-IN" sz="2400" dirty="0"/>
              <a:t>classes can. </a:t>
            </a:r>
            <a:endParaRPr lang="en-IN" sz="2400" dirty="0" smtClean="0"/>
          </a:p>
          <a:p>
            <a:pPr algn="just"/>
            <a:r>
              <a:rPr lang="en-IN" sz="2400" dirty="0"/>
              <a:t>S</a:t>
            </a:r>
            <a:r>
              <a:rPr lang="en-IN" sz="2400" dirty="0" smtClean="0"/>
              <a:t>ingleton object cannot be instantiated </a:t>
            </a:r>
            <a:r>
              <a:rPr lang="en-IN" sz="2400" dirty="0"/>
              <a:t>with the </a:t>
            </a:r>
            <a:r>
              <a:rPr lang="en-IN" sz="2400" dirty="0" err="1"/>
              <a:t>newkeyword</a:t>
            </a:r>
            <a:r>
              <a:rPr lang="en-IN" sz="2400" dirty="0"/>
              <a:t>, </a:t>
            </a:r>
            <a:r>
              <a:rPr lang="en-IN" sz="2400" dirty="0" smtClean="0"/>
              <a:t>hence no </a:t>
            </a:r>
            <a:r>
              <a:rPr lang="en-IN" sz="2400" dirty="0"/>
              <a:t>way to pass parameters to it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/>
              <a:t>Each </a:t>
            </a:r>
            <a:r>
              <a:rPr lang="en-IN" sz="2400" dirty="0"/>
              <a:t>singleton object is implemented </a:t>
            </a:r>
            <a:r>
              <a:rPr lang="en-IN" sz="2400" dirty="0" smtClean="0"/>
              <a:t>as an </a:t>
            </a:r>
            <a:r>
              <a:rPr lang="en-IN" sz="2400" dirty="0"/>
              <a:t>instance of a </a:t>
            </a:r>
            <a:r>
              <a:rPr lang="en-IN" sz="2400" i="1" dirty="0" smtClean="0"/>
              <a:t>synthetic class </a:t>
            </a:r>
            <a:r>
              <a:rPr lang="en-IN" sz="2400" dirty="0"/>
              <a:t>referenced from a static variable, so they have the same initialization semantics as Java statics.</a:t>
            </a:r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particular, a singleton object is initialized the first time some code accesses it.</a:t>
            </a:r>
          </a:p>
          <a:p>
            <a:pPr algn="just"/>
            <a:r>
              <a:rPr lang="en-IN" sz="2400" dirty="0"/>
              <a:t>A singleton object that does not share the same name with a companion class is called </a:t>
            </a:r>
            <a:r>
              <a:rPr lang="en-IN" sz="2400" dirty="0" smtClean="0"/>
              <a:t>a </a:t>
            </a:r>
            <a:r>
              <a:rPr lang="en-IN" sz="2400" i="1" dirty="0" smtClean="0"/>
              <a:t>standalone object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/>
              <a:t>S</a:t>
            </a:r>
            <a:r>
              <a:rPr lang="en-IN" sz="2400" dirty="0" smtClean="0"/>
              <a:t>tandalone objects can be used </a:t>
            </a:r>
            <a:r>
              <a:rPr lang="en-IN" sz="2400" dirty="0"/>
              <a:t>for many purposes, including collecting related utility </a:t>
            </a:r>
            <a:r>
              <a:rPr lang="en-IN" sz="2400" dirty="0" smtClean="0"/>
              <a:t>methods together </a:t>
            </a:r>
            <a:r>
              <a:rPr lang="en-IN" sz="2400" dirty="0"/>
              <a:t>or defining an entry point to a Scala application. 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93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  <a:endParaRPr lang="en-IN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CLASSES, FIELDS,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ChecksumAccumulator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IN" sz="2400" dirty="0"/>
              <a:t>// class definition goes here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new </a:t>
            </a:r>
            <a:r>
              <a:rPr lang="en-IN" sz="2400" dirty="0" err="1"/>
              <a:t>ChecksumAccumulator</a:t>
            </a:r>
            <a:endParaRPr lang="en-IN" sz="2400" dirty="0"/>
          </a:p>
        </p:txBody>
      </p:sp>
      <p:sp>
        <p:nvSpPr>
          <p:cNvPr id="6" name="Left Arrow 5"/>
          <p:cNvSpPr/>
          <p:nvPr/>
        </p:nvSpPr>
        <p:spPr>
          <a:xfrm>
            <a:off x="3851920" y="2420888"/>
            <a:ext cx="4752528" cy="1152128"/>
          </a:xfrm>
          <a:prstGeom prst="left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ChecksumAccumulator</a:t>
            </a:r>
            <a:r>
              <a:rPr lang="en-IN" dirty="0"/>
              <a:t> </a:t>
            </a:r>
            <a:r>
              <a:rPr lang="en-IN" dirty="0" smtClean="0"/>
              <a:t>objects creation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7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2" y="-5570"/>
            <a:ext cx="6949826" cy="554250"/>
          </a:xfrm>
        </p:spPr>
        <p:txBody>
          <a:bodyPr/>
          <a:lstStyle/>
          <a:p>
            <a:r>
              <a:rPr lang="en-IN" dirty="0" smtClean="0"/>
              <a:t>Members (Fields and methods)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ChecksumAccumulator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sum = 0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err="1"/>
              <a:t>val</a:t>
            </a:r>
            <a:r>
              <a:rPr lang="en-IN" sz="2400" dirty="0"/>
              <a:t> </a:t>
            </a:r>
            <a:r>
              <a:rPr lang="en-IN" sz="2400" dirty="0" err="1"/>
              <a:t>acc</a:t>
            </a:r>
            <a:r>
              <a:rPr lang="en-IN" sz="2400" dirty="0"/>
              <a:t> = new </a:t>
            </a:r>
            <a:r>
              <a:rPr lang="en-IN" sz="2400" dirty="0" err="1"/>
              <a:t>ChecksumAccumulator</a:t>
            </a:r>
            <a:endParaRPr lang="en-IN" sz="2400" dirty="0"/>
          </a:p>
          <a:p>
            <a:r>
              <a:rPr lang="en-IN" sz="2400" dirty="0" err="1"/>
              <a:t>val</a:t>
            </a:r>
            <a:r>
              <a:rPr lang="en-IN" sz="2400" dirty="0"/>
              <a:t> </a:t>
            </a:r>
            <a:r>
              <a:rPr lang="en-IN" sz="2400" dirty="0" err="1"/>
              <a:t>csa</a:t>
            </a:r>
            <a:r>
              <a:rPr lang="en-IN" sz="2400" dirty="0"/>
              <a:t> = new </a:t>
            </a:r>
            <a:r>
              <a:rPr lang="en-IN" sz="2400" dirty="0" err="1" smtClean="0"/>
              <a:t>ChecksumAccumulator</a:t>
            </a:r>
            <a:endParaRPr lang="en-IN" sz="2400" dirty="0" smtClean="0"/>
          </a:p>
          <a:p>
            <a:r>
              <a:rPr lang="en-IN" sz="2400" dirty="0" err="1" smtClean="0"/>
              <a:t>acc.sum</a:t>
            </a:r>
            <a:r>
              <a:rPr lang="en-IN" sz="2400" dirty="0" smtClean="0"/>
              <a:t> = 3	</a:t>
            </a:r>
            <a:endParaRPr lang="en-IN" sz="2400" dirty="0"/>
          </a:p>
        </p:txBody>
      </p:sp>
      <p:sp>
        <p:nvSpPr>
          <p:cNvPr id="4" name="Left Arrow 3"/>
          <p:cNvSpPr/>
          <p:nvPr/>
        </p:nvSpPr>
        <p:spPr>
          <a:xfrm rot="18780365">
            <a:off x="3050897" y="1383219"/>
            <a:ext cx="2000958" cy="936104"/>
          </a:xfrm>
          <a:prstGeom prst="lef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Two Instantiations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397827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4257707"/>
            <a:ext cx="3978274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1468823">
            <a:off x="2113441" y="4025476"/>
            <a:ext cx="2938032" cy="1152128"/>
          </a:xfrm>
          <a:prstGeom prst="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2060"/>
                </a:solidFill>
              </a:rPr>
              <a:t>Since sum is </a:t>
            </a:r>
            <a:r>
              <a:rPr lang="en-IN" dirty="0" err="1" smtClean="0">
                <a:solidFill>
                  <a:srgbClr val="002060"/>
                </a:solidFill>
              </a:rPr>
              <a:t>var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9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67944" cy="620688"/>
          </a:xfrm>
        </p:spPr>
        <p:txBody>
          <a:bodyPr/>
          <a:lstStyle/>
          <a:p>
            <a:r>
              <a:rPr lang="en-IN" dirty="0" smtClean="0"/>
              <a:t>Private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ChecksumAccumulator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IN" sz="2400" dirty="0"/>
              <a:t>private </a:t>
            </a:r>
            <a:r>
              <a:rPr lang="en-IN" sz="2400" dirty="0" err="1"/>
              <a:t>var</a:t>
            </a:r>
            <a:r>
              <a:rPr lang="en-IN" sz="2400" dirty="0"/>
              <a:t> sum = 0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P</a:t>
            </a:r>
            <a:r>
              <a:rPr lang="en-IN" sz="2400" dirty="0" smtClean="0"/>
              <a:t>rivate </a:t>
            </a:r>
            <a:r>
              <a:rPr lang="en-IN" sz="2400" dirty="0"/>
              <a:t>fields can only </a:t>
            </a:r>
            <a:r>
              <a:rPr lang="en-IN" sz="2400" dirty="0" smtClean="0"/>
              <a:t>be accessed </a:t>
            </a:r>
            <a:r>
              <a:rPr lang="en-IN" sz="2400" dirty="0"/>
              <a:t>by methods defined in the same </a:t>
            </a:r>
            <a:r>
              <a:rPr lang="en-IN" sz="2400" dirty="0" smtClean="0"/>
              <a:t>class</a:t>
            </a:r>
          </a:p>
          <a:p>
            <a:r>
              <a:rPr lang="en-IN" sz="2400" dirty="0"/>
              <a:t>M</a:t>
            </a:r>
            <a:r>
              <a:rPr lang="en-IN" sz="2400" dirty="0" smtClean="0"/>
              <a:t>embers are made public </a:t>
            </a:r>
            <a:r>
              <a:rPr lang="en-IN" sz="2400" dirty="0"/>
              <a:t>in Scala is by not explicitly specifying any access </a:t>
            </a:r>
            <a:r>
              <a:rPr lang="en-IN" sz="2400" dirty="0" smtClean="0"/>
              <a:t>modifier</a:t>
            </a:r>
          </a:p>
          <a:p>
            <a:r>
              <a:rPr lang="en-IN" sz="2400" dirty="0"/>
              <a:t>Public is </a:t>
            </a:r>
            <a:r>
              <a:rPr lang="en-IN" sz="2400" dirty="0" smtClean="0"/>
              <a:t>Scala's default </a:t>
            </a:r>
            <a:r>
              <a:rPr lang="en-IN" sz="2400" dirty="0"/>
              <a:t>access level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644008" y="764704"/>
            <a:ext cx="4104456" cy="1800200"/>
          </a:xfrm>
          <a:prstGeom prst="flowChartAlternate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acc</a:t>
            </a:r>
            <a:r>
              <a:rPr lang="en-IN" dirty="0"/>
              <a:t> = new </a:t>
            </a:r>
            <a:r>
              <a:rPr lang="en-IN" dirty="0" err="1"/>
              <a:t>ChecksumAccumulator</a:t>
            </a:r>
            <a:endParaRPr lang="en-IN" dirty="0"/>
          </a:p>
          <a:p>
            <a:r>
              <a:rPr lang="en-IN" dirty="0" err="1"/>
              <a:t>acc.sum</a:t>
            </a:r>
            <a:r>
              <a:rPr lang="en-IN" dirty="0"/>
              <a:t> = 5 // Won't compile, because sum is private</a:t>
            </a:r>
          </a:p>
        </p:txBody>
      </p:sp>
    </p:spTree>
    <p:extLst>
      <p:ext uri="{BB962C8B-B14F-4D97-AF65-F5344CB8AC3E}">
        <p14:creationId xmlns:p14="http://schemas.microsoft.com/office/powerpoint/2010/main" val="8846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5" y="0"/>
            <a:ext cx="7208811" cy="692696"/>
          </a:xfrm>
        </p:spPr>
        <p:txBody>
          <a:bodyPr/>
          <a:lstStyle/>
          <a:p>
            <a:r>
              <a:rPr lang="en-IN" dirty="0" smtClean="0"/>
              <a:t>Methods to access private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6034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ChecksumAccumulator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IN" sz="2400" dirty="0" smtClean="0"/>
              <a:t>      private </a:t>
            </a:r>
            <a:r>
              <a:rPr lang="en-IN" sz="2400" dirty="0" err="1"/>
              <a:t>var</a:t>
            </a:r>
            <a:r>
              <a:rPr lang="en-IN" sz="2400" dirty="0"/>
              <a:t> sum = 0</a:t>
            </a:r>
          </a:p>
          <a:p>
            <a:pPr marL="0" indent="0">
              <a:buNone/>
            </a:pPr>
            <a:r>
              <a:rPr lang="en-IN" sz="2400" dirty="0" smtClean="0"/>
              <a:t>      </a:t>
            </a:r>
            <a:r>
              <a:rPr lang="en-IN" sz="2400" dirty="0" err="1" smtClean="0">
                <a:solidFill>
                  <a:srgbClr val="FFFF66"/>
                </a:solidFill>
              </a:rPr>
              <a:t>def</a:t>
            </a:r>
            <a:r>
              <a:rPr lang="en-IN" sz="2400" dirty="0" smtClean="0">
                <a:solidFill>
                  <a:srgbClr val="FFFF66"/>
                </a:solidFill>
              </a:rPr>
              <a:t> </a:t>
            </a:r>
            <a:r>
              <a:rPr lang="en-IN" sz="2400" dirty="0">
                <a:solidFill>
                  <a:srgbClr val="FFFF66"/>
                </a:solidFill>
              </a:rPr>
              <a:t>add(b: Byte): Unit = 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FF66"/>
                </a:solidFill>
              </a:rPr>
              <a:t>          sum </a:t>
            </a:r>
            <a:r>
              <a:rPr lang="en-IN" sz="2400" dirty="0">
                <a:solidFill>
                  <a:srgbClr val="FFFF66"/>
                </a:solidFill>
              </a:rPr>
              <a:t>+= b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FF66"/>
                </a:solidFill>
              </a:rPr>
              <a:t>        }</a:t>
            </a:r>
            <a:endParaRPr lang="en-IN" sz="2400" dirty="0">
              <a:solidFill>
                <a:srgbClr val="FFFF66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      </a:t>
            </a:r>
            <a:r>
              <a:rPr lang="en-IN" sz="2400" dirty="0" err="1" smtClean="0">
                <a:solidFill>
                  <a:srgbClr val="66FFFF"/>
                </a:solidFill>
              </a:rPr>
              <a:t>def</a:t>
            </a:r>
            <a:r>
              <a:rPr lang="en-IN" sz="2400" dirty="0" smtClean="0">
                <a:solidFill>
                  <a:srgbClr val="66FFFF"/>
                </a:solidFill>
              </a:rPr>
              <a:t> </a:t>
            </a:r>
            <a:r>
              <a:rPr lang="en-IN" sz="2400" dirty="0">
                <a:solidFill>
                  <a:srgbClr val="66FFFF"/>
                </a:solidFill>
              </a:rPr>
              <a:t>checksum(): </a:t>
            </a:r>
            <a:r>
              <a:rPr lang="en-IN" sz="2400" dirty="0" err="1">
                <a:solidFill>
                  <a:srgbClr val="66FFFF"/>
                </a:solidFill>
              </a:rPr>
              <a:t>Int</a:t>
            </a:r>
            <a:r>
              <a:rPr lang="en-IN" sz="2400" dirty="0">
                <a:solidFill>
                  <a:srgbClr val="66FFFF"/>
                </a:solidFill>
              </a:rPr>
              <a:t> = {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66FFFF"/>
                </a:solidFill>
              </a:rPr>
              <a:t>         return </a:t>
            </a:r>
            <a:r>
              <a:rPr lang="en-IN" sz="2400" dirty="0">
                <a:solidFill>
                  <a:srgbClr val="66FFFF"/>
                </a:solidFill>
              </a:rPr>
              <a:t>~(sum &amp; 0xFF) + 1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66FFFF"/>
                </a:solidFill>
              </a:rPr>
              <a:t>        }</a:t>
            </a:r>
            <a:endParaRPr lang="en-IN" sz="2400" dirty="0">
              <a:solidFill>
                <a:srgbClr val="66FFFF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    }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644008" y="1340768"/>
            <a:ext cx="3888432" cy="1656184"/>
          </a:xfrm>
          <a:prstGeom prst="flowChartAlternate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parameters to a method can be used inside the method.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</a:t>
            </a:r>
            <a:r>
              <a:rPr lang="en-IN" dirty="0" smtClean="0"/>
              <a:t>ethod parameters </a:t>
            </a:r>
            <a:r>
              <a:rPr lang="en-IN" dirty="0"/>
              <a:t>in Scala </a:t>
            </a:r>
            <a:r>
              <a:rPr lang="en-IN" dirty="0" smtClean="0"/>
              <a:t>are </a:t>
            </a:r>
            <a:r>
              <a:rPr lang="en-IN" dirty="0" err="1"/>
              <a:t>vals</a:t>
            </a:r>
            <a:r>
              <a:rPr lang="en-IN" dirty="0"/>
              <a:t>, not </a:t>
            </a:r>
            <a:r>
              <a:rPr lang="en-IN" dirty="0" err="1" smtClean="0"/>
              <a:t>vars</a:t>
            </a:r>
            <a:r>
              <a:rPr lang="en-IN" dirty="0" smtClean="0"/>
              <a:t> and cannot be reassigned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72015" y="5229200"/>
            <a:ext cx="5472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add(b: Byte): Unit = {</a:t>
            </a:r>
          </a:p>
          <a:p>
            <a:r>
              <a:rPr lang="en-IN" sz="2400" dirty="0"/>
              <a:t>b = 1 // This won't compile, because b is a </a:t>
            </a:r>
            <a:r>
              <a:rPr lang="en-IN" sz="2400" dirty="0" err="1"/>
              <a:t>val</a:t>
            </a:r>
            <a:endParaRPr lang="en-IN" sz="2400" dirty="0"/>
          </a:p>
          <a:p>
            <a:r>
              <a:rPr lang="en-IN" sz="2400" dirty="0"/>
              <a:t>sum += b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6" name="Down Arrow 5"/>
          <p:cNvSpPr/>
          <p:nvPr/>
        </p:nvSpPr>
        <p:spPr>
          <a:xfrm>
            <a:off x="6308319" y="3140968"/>
            <a:ext cx="927977" cy="2160240"/>
          </a:xfrm>
          <a:prstGeom prst="down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88832" cy="648072"/>
          </a:xfrm>
        </p:spPr>
        <p:txBody>
          <a:bodyPr/>
          <a:lstStyle/>
          <a:p>
            <a:r>
              <a:rPr lang="en-IN" dirty="0" smtClean="0"/>
              <a:t>A more concise </a:t>
            </a:r>
            <a:r>
              <a:rPr lang="en-IN" dirty="0" err="1"/>
              <a:t>ChecksumAccumulator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04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// In file </a:t>
            </a:r>
            <a:r>
              <a:rPr lang="en-IN" sz="2400" dirty="0" err="1"/>
              <a:t>ChecksumAccumulator.scala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ChecksumAccumulator</a:t>
            </a:r>
            <a:r>
              <a:rPr lang="en-IN" sz="2400" dirty="0"/>
              <a:t> {</a:t>
            </a:r>
          </a:p>
          <a:p>
            <a:pPr marL="400050" lvl="1" indent="0">
              <a:buNone/>
            </a:pPr>
            <a:r>
              <a:rPr lang="en-IN" sz="2400" dirty="0"/>
              <a:t>private </a:t>
            </a:r>
            <a:r>
              <a:rPr lang="en-IN" sz="2400" dirty="0" err="1"/>
              <a:t>var</a:t>
            </a:r>
            <a:r>
              <a:rPr lang="en-IN" sz="2400" dirty="0"/>
              <a:t> sum = 0</a:t>
            </a:r>
          </a:p>
          <a:p>
            <a:pPr marL="400050" lvl="1" indent="0">
              <a:buNone/>
            </a:pPr>
            <a:r>
              <a:rPr lang="en-IN" sz="2400" dirty="0" err="1"/>
              <a:t>def</a:t>
            </a:r>
            <a:r>
              <a:rPr lang="en-IN" sz="2400" dirty="0"/>
              <a:t> add(b: Byte): Unit = { sum += b }</a:t>
            </a:r>
          </a:p>
          <a:p>
            <a:pPr marL="400050" lvl="1" indent="0">
              <a:buNone/>
            </a:pPr>
            <a:r>
              <a:rPr lang="en-IN" sz="2400" dirty="0" err="1"/>
              <a:t>def</a:t>
            </a:r>
            <a:r>
              <a:rPr lang="en-IN" sz="2400" dirty="0"/>
              <a:t> checksum(): </a:t>
            </a:r>
            <a:r>
              <a:rPr lang="en-IN" sz="2400" dirty="0" err="1"/>
              <a:t>Int</a:t>
            </a:r>
            <a:r>
              <a:rPr lang="en-IN" sz="2400" dirty="0"/>
              <a:t> = ~(sum &amp; 0xFF) + 1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r>
              <a:rPr lang="en-IN" sz="2400" dirty="0"/>
              <a:t>Methods with a result type of Unit, such as </a:t>
            </a:r>
            <a:r>
              <a:rPr lang="en-IN" sz="2400" dirty="0" err="1"/>
              <a:t>ChecksumAccumulator's</a:t>
            </a:r>
            <a:r>
              <a:rPr lang="en-IN" sz="2400" dirty="0"/>
              <a:t> add method, are executed for </a:t>
            </a:r>
            <a:r>
              <a:rPr lang="en-IN" sz="2400" dirty="0" smtClean="0"/>
              <a:t>their side </a:t>
            </a:r>
            <a:r>
              <a:rPr lang="en-IN" sz="2400" dirty="0"/>
              <a:t>effects. </a:t>
            </a:r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dirty="0"/>
              <a:t>side effect is generally defined as mutating state somewhere external to the method </a:t>
            </a:r>
            <a:r>
              <a:rPr lang="en-IN" sz="2400" dirty="0" smtClean="0"/>
              <a:t>or performing </a:t>
            </a:r>
            <a:r>
              <a:rPr lang="en-IN" sz="2400" dirty="0"/>
              <a:t>an I/O action. </a:t>
            </a:r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 err="1"/>
              <a:t>add's</a:t>
            </a:r>
            <a:r>
              <a:rPr lang="en-IN" sz="2400" dirty="0"/>
              <a:t> case, the side effect is that sum is reassigned. </a:t>
            </a:r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dirty="0"/>
              <a:t>method that </a:t>
            </a:r>
            <a:r>
              <a:rPr lang="en-IN" sz="2400" dirty="0" smtClean="0"/>
              <a:t>is executed </a:t>
            </a:r>
            <a:r>
              <a:rPr lang="en-IN" sz="2400" dirty="0"/>
              <a:t>only for its side effects is known as a </a:t>
            </a:r>
            <a:r>
              <a:rPr lang="en-IN" sz="2400" i="1" dirty="0"/>
              <a:t>procedure</a:t>
            </a:r>
            <a:r>
              <a:rPr lang="en-IN" sz="2400" dirty="0"/>
              <a:t>.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580112" y="1844824"/>
            <a:ext cx="3240360" cy="1440160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solidFill>
                  <a:srgbClr val="002060"/>
                </a:solidFill>
              </a:rPr>
              <a:t>I</a:t>
            </a:r>
            <a:r>
              <a:rPr lang="en-IN" dirty="0" smtClean="0">
                <a:solidFill>
                  <a:srgbClr val="002060"/>
                </a:solidFill>
              </a:rPr>
              <a:t>t </a:t>
            </a:r>
            <a:r>
              <a:rPr lang="en-IN" dirty="0">
                <a:solidFill>
                  <a:srgbClr val="002060"/>
                </a:solidFill>
              </a:rPr>
              <a:t>is often better to explicitly provide the result types </a:t>
            </a:r>
            <a:r>
              <a:rPr lang="en-IN" dirty="0" smtClean="0">
                <a:solidFill>
                  <a:srgbClr val="002060"/>
                </a:solidFill>
              </a:rPr>
              <a:t>of public </a:t>
            </a:r>
            <a:r>
              <a:rPr lang="en-IN" dirty="0">
                <a:solidFill>
                  <a:srgbClr val="002060"/>
                </a:solidFill>
              </a:rPr>
              <a:t>methods declared in a class even when the compiler would infer it for you</a:t>
            </a:r>
          </a:p>
        </p:txBody>
      </p:sp>
    </p:spTree>
    <p:extLst>
      <p:ext uri="{BB962C8B-B14F-4D97-AF65-F5344CB8AC3E}">
        <p14:creationId xmlns:p14="http://schemas.microsoft.com/office/powerpoint/2010/main" val="13786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7200800" cy="720080"/>
          </a:xfrm>
        </p:spPr>
        <p:txBody>
          <a:bodyPr/>
          <a:lstStyle/>
          <a:p>
            <a:r>
              <a:rPr lang="en-IN" dirty="0"/>
              <a:t>SEMICOLON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92696"/>
            <a:ext cx="8928992" cy="5904656"/>
          </a:xfrm>
        </p:spPr>
        <p:txBody>
          <a:bodyPr>
            <a:normAutofit/>
          </a:bodyPr>
          <a:lstStyle/>
          <a:p>
            <a:r>
              <a:rPr lang="en-IN" sz="2400" dirty="0"/>
              <a:t>In a Scala program, a semicolon at the end of a statement is usually </a:t>
            </a:r>
            <a:r>
              <a:rPr lang="en-IN" sz="2400" dirty="0" smtClean="0"/>
              <a:t>optional if </a:t>
            </a:r>
            <a:r>
              <a:rPr lang="en-IN" sz="2400" dirty="0"/>
              <a:t>the statement appears by itself on a single line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 semicolon </a:t>
            </a:r>
            <a:r>
              <a:rPr lang="en-IN" sz="2400" dirty="0"/>
              <a:t>is required if you write multiple statements on a single </a:t>
            </a:r>
            <a:r>
              <a:rPr lang="en-IN" sz="2400" dirty="0" smtClean="0"/>
              <a:t>line</a:t>
            </a:r>
          </a:p>
          <a:p>
            <a:r>
              <a:rPr lang="en-IN" sz="2400" dirty="0" smtClean="0"/>
              <a:t>Example: </a:t>
            </a:r>
            <a:r>
              <a:rPr lang="en-IN" sz="2400" dirty="0" err="1" smtClean="0"/>
              <a:t>val</a:t>
            </a:r>
            <a:r>
              <a:rPr lang="en-IN" sz="2400" dirty="0" smtClean="0"/>
              <a:t> </a:t>
            </a:r>
            <a:r>
              <a:rPr lang="en-IN" sz="2400" dirty="0"/>
              <a:t>s = "hello"; </a:t>
            </a:r>
            <a:r>
              <a:rPr lang="en-IN" sz="2400" dirty="0" err="1"/>
              <a:t>println</a:t>
            </a:r>
            <a:r>
              <a:rPr lang="en-IN" sz="2400" dirty="0"/>
              <a:t>(s</a:t>
            </a:r>
            <a:r>
              <a:rPr lang="en-IN" sz="2400" dirty="0" smtClean="0"/>
              <a:t>)</a:t>
            </a:r>
          </a:p>
          <a:p>
            <a:endParaRPr lang="en-IN" sz="2400" dirty="0"/>
          </a:p>
          <a:p>
            <a:r>
              <a:rPr lang="en-IN" sz="2400" dirty="0" smtClean="0"/>
              <a:t>Parsing Multi-line statements</a:t>
            </a:r>
          </a:p>
          <a:p>
            <a:pPr marL="400050" lvl="1" indent="0">
              <a:buNone/>
            </a:pPr>
            <a:r>
              <a:rPr lang="en-IN" sz="2400" dirty="0"/>
              <a:t>if (x &lt; 2)</a:t>
            </a:r>
          </a:p>
          <a:p>
            <a:pPr marL="400050" lvl="1" indent="0"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println</a:t>
            </a:r>
            <a:r>
              <a:rPr lang="en-IN" sz="2400" dirty="0"/>
              <a:t>("too small")</a:t>
            </a:r>
          </a:p>
          <a:p>
            <a:pPr marL="400050" lvl="1" indent="0">
              <a:buNone/>
            </a:pPr>
            <a:r>
              <a:rPr lang="en-IN" sz="2400" dirty="0"/>
              <a:t>else</a:t>
            </a:r>
          </a:p>
          <a:p>
            <a:pPr marL="400050" lvl="1" indent="0">
              <a:buNone/>
            </a:pPr>
            <a:r>
              <a:rPr lang="en-IN" sz="2400" dirty="0" smtClean="0"/>
              <a:t>    </a:t>
            </a:r>
            <a:r>
              <a:rPr lang="en-IN" sz="2400" dirty="0" err="1" smtClean="0"/>
              <a:t>println</a:t>
            </a:r>
            <a:r>
              <a:rPr lang="en-IN" sz="2400" dirty="0"/>
              <a:t>("ok")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004048" y="3645024"/>
            <a:ext cx="3384376" cy="1584176"/>
          </a:xfrm>
          <a:prstGeom prst="flowChartAlternate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/>
              <a:t>If you want to enter a statement that spans multiple lines, most of the time you can simply enter it </a:t>
            </a:r>
            <a:r>
              <a:rPr lang="en-IN" dirty="0" smtClean="0"/>
              <a:t>and Scala </a:t>
            </a:r>
            <a:r>
              <a:rPr lang="en-IN" dirty="0"/>
              <a:t>will separate the statements in the correct place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Oval Callout 4"/>
          <p:cNvSpPr/>
          <p:nvPr/>
        </p:nvSpPr>
        <p:spPr>
          <a:xfrm>
            <a:off x="4868826" y="5661248"/>
            <a:ext cx="3168352" cy="1077978"/>
          </a:xfrm>
          <a:prstGeom prst="wedgeEllipseCallout">
            <a:avLst>
              <a:gd name="adj1" fmla="val -124550"/>
              <a:gd name="adj2" fmla="val -110281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Treated as single 4-line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0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24128" cy="692696"/>
          </a:xfrm>
        </p:spPr>
        <p:txBody>
          <a:bodyPr/>
          <a:lstStyle/>
          <a:p>
            <a:r>
              <a:rPr lang="en-IN" dirty="0" smtClean="0"/>
              <a:t>Parsing as single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Occasionally, however, Scala will split a statement into two parts against your wishes:</a:t>
            </a:r>
          </a:p>
          <a:p>
            <a:pPr marL="400050" lvl="1" indent="0">
              <a:buNone/>
            </a:pPr>
            <a:r>
              <a:rPr lang="en-IN" sz="2400" dirty="0"/>
              <a:t>x</a:t>
            </a:r>
          </a:p>
          <a:p>
            <a:pPr marL="400050" lvl="1" indent="0">
              <a:buNone/>
            </a:pPr>
            <a:r>
              <a:rPr lang="en-IN" sz="2400" dirty="0"/>
              <a:t>+ </a:t>
            </a:r>
            <a:r>
              <a:rPr lang="en-IN" sz="2400" dirty="0" smtClean="0"/>
              <a:t>y</a:t>
            </a:r>
          </a:p>
          <a:p>
            <a:pPr marL="400050" lvl="1" indent="0">
              <a:buNone/>
            </a:pPr>
            <a:r>
              <a:rPr lang="en-IN" sz="2400" dirty="0"/>
              <a:t>This parses as two statements x and +y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If you intend it to parse as one statement x + y, you can </a:t>
            </a:r>
            <a:r>
              <a:rPr lang="en-IN" sz="2400" dirty="0" smtClean="0"/>
              <a:t>always wrap </a:t>
            </a:r>
            <a:r>
              <a:rPr lang="en-IN" sz="2400" dirty="0"/>
              <a:t>it in parentheses:</a:t>
            </a:r>
          </a:p>
          <a:p>
            <a:pPr marL="400050" lvl="1" indent="0">
              <a:buNone/>
            </a:pPr>
            <a:r>
              <a:rPr lang="en-IN" sz="2400" dirty="0"/>
              <a:t>(x</a:t>
            </a:r>
          </a:p>
          <a:p>
            <a:pPr marL="400050" lvl="1" indent="0">
              <a:buNone/>
            </a:pPr>
            <a:r>
              <a:rPr lang="en-IN" sz="2400" dirty="0"/>
              <a:t>+ y</a:t>
            </a:r>
            <a:r>
              <a:rPr lang="en-IN" sz="2400" dirty="0" smtClean="0"/>
              <a:t>)</a:t>
            </a:r>
          </a:p>
          <a:p>
            <a:r>
              <a:rPr lang="en-IN" sz="2400" dirty="0"/>
              <a:t>Alternatively, you can put the + at the end of a line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/>
              <a:t>x +</a:t>
            </a:r>
          </a:p>
          <a:p>
            <a:pPr marL="400050" lvl="1" indent="0">
              <a:buNone/>
            </a:pPr>
            <a:r>
              <a:rPr lang="en-IN" sz="2400" dirty="0"/>
              <a:t>y +</a:t>
            </a:r>
          </a:p>
          <a:p>
            <a:pPr marL="400050" lvl="1" indent="0">
              <a:buNone/>
            </a:pPr>
            <a:r>
              <a:rPr lang="en-IN" sz="2400" dirty="0"/>
              <a:t>z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211960" y="5373216"/>
            <a:ext cx="4608512" cy="1296144"/>
          </a:xfrm>
          <a:prstGeom prst="flowChartAlternateProcess">
            <a:avLst/>
          </a:prstGeo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/>
              <a:t>W</a:t>
            </a:r>
            <a:r>
              <a:rPr lang="en-IN" dirty="0" smtClean="0"/>
              <a:t>henever </a:t>
            </a:r>
            <a:r>
              <a:rPr lang="en-IN" dirty="0"/>
              <a:t>you are chaining </a:t>
            </a:r>
            <a:r>
              <a:rPr lang="en-IN" dirty="0" smtClean="0"/>
              <a:t>an infix </a:t>
            </a:r>
            <a:r>
              <a:rPr lang="en-IN" dirty="0"/>
              <a:t>operation such as +, it is a common Scala style to put the operators at the end of the line instead </a:t>
            </a:r>
            <a:r>
              <a:rPr lang="en-IN" dirty="0" smtClean="0"/>
              <a:t>of the </a:t>
            </a:r>
            <a:r>
              <a:rPr lang="en-IN" dirty="0"/>
              <a:t>beginning</a:t>
            </a:r>
          </a:p>
        </p:txBody>
      </p:sp>
    </p:spTree>
    <p:extLst>
      <p:ext uri="{BB962C8B-B14F-4D97-AF65-F5344CB8AC3E}">
        <p14:creationId xmlns:p14="http://schemas.microsoft.com/office/powerpoint/2010/main" val="14860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0" y="23367"/>
            <a:ext cx="6415498" cy="669329"/>
          </a:xfrm>
        </p:spPr>
        <p:txBody>
          <a:bodyPr/>
          <a:lstStyle/>
          <a:p>
            <a:r>
              <a:rPr lang="en-IN" dirty="0"/>
              <a:t>RULES OF SEMICOLON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76064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line </a:t>
            </a:r>
            <a:r>
              <a:rPr lang="en-IN" sz="2400" dirty="0"/>
              <a:t>ending is treated as a semicolon unless one of the following conditions is true</a:t>
            </a:r>
            <a:r>
              <a:rPr lang="en-IN" sz="2400" dirty="0" smtClean="0"/>
              <a:t>:</a:t>
            </a:r>
          </a:p>
          <a:p>
            <a:endParaRPr lang="en-IN" sz="2400" dirty="0" smtClean="0"/>
          </a:p>
          <a:p>
            <a:pPr lvl="1">
              <a:buFont typeface="+mj-lt"/>
              <a:buAutoNum type="arabicPeriod"/>
            </a:pPr>
            <a:r>
              <a:rPr lang="en-IN" sz="2400" dirty="0"/>
              <a:t>The line in question ends in a word that would not be legal as the end of a statement, such as </a:t>
            </a:r>
            <a:r>
              <a:rPr lang="en-IN" sz="2400" dirty="0" smtClean="0"/>
              <a:t>a period </a:t>
            </a:r>
            <a:r>
              <a:rPr lang="en-IN" sz="2400" dirty="0"/>
              <a:t>or an infix operator</a:t>
            </a:r>
            <a:r>
              <a:rPr lang="en-IN" sz="2400" dirty="0" smtClean="0"/>
              <a:t>.</a:t>
            </a:r>
          </a:p>
          <a:p>
            <a:pPr lvl="1">
              <a:buFont typeface="+mj-lt"/>
              <a:buAutoNum type="arabicPeriod"/>
            </a:pPr>
            <a:endParaRPr lang="en-IN" sz="2400" dirty="0"/>
          </a:p>
          <a:p>
            <a:pPr lvl="1">
              <a:buFont typeface="+mj-lt"/>
              <a:buAutoNum type="arabicPeriod"/>
            </a:pPr>
            <a:r>
              <a:rPr lang="en-IN" sz="2400" dirty="0" smtClean="0"/>
              <a:t>The </a:t>
            </a:r>
            <a:r>
              <a:rPr lang="en-IN" sz="2400" dirty="0"/>
              <a:t>next line begins with a word that cannot start a statement</a:t>
            </a:r>
            <a:r>
              <a:rPr lang="en-IN" sz="2400" dirty="0" smtClean="0"/>
              <a:t>.</a:t>
            </a:r>
          </a:p>
          <a:p>
            <a:pPr lvl="1">
              <a:buFont typeface="+mj-lt"/>
              <a:buAutoNum type="arabicPeriod"/>
            </a:pPr>
            <a:endParaRPr lang="en-IN" sz="2400" dirty="0"/>
          </a:p>
          <a:p>
            <a:pPr lvl="1">
              <a:buFont typeface="+mj-lt"/>
              <a:buAutoNum type="arabicPeriod"/>
            </a:pPr>
            <a:r>
              <a:rPr lang="en-IN" sz="2400" dirty="0" smtClean="0"/>
              <a:t>The </a:t>
            </a:r>
            <a:r>
              <a:rPr lang="en-IN" sz="2400" dirty="0"/>
              <a:t>line ends while inside parentheses (...) or brackets [...], because these cannot </a:t>
            </a:r>
            <a:r>
              <a:rPr lang="en-IN" sz="2400" dirty="0" smtClean="0"/>
              <a:t>contain multiple </a:t>
            </a:r>
            <a:r>
              <a:rPr lang="en-IN" sz="2400" dirty="0"/>
              <a:t>statements anyway.</a:t>
            </a:r>
          </a:p>
        </p:txBody>
      </p:sp>
    </p:spTree>
    <p:extLst>
      <p:ext uri="{BB962C8B-B14F-4D97-AF65-F5344CB8AC3E}">
        <p14:creationId xmlns:p14="http://schemas.microsoft.com/office/powerpoint/2010/main" val="25175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1646</TotalTime>
  <Words>1104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19CSE313 – Principles of Programming Languages</vt:lpstr>
      <vt:lpstr>CLASSES, FIELDS, AND METHODS</vt:lpstr>
      <vt:lpstr>Members (Fields and methods)</vt:lpstr>
      <vt:lpstr>Private fields</vt:lpstr>
      <vt:lpstr>Methods to access private fields</vt:lpstr>
      <vt:lpstr>A more concise ChecksumAccumulator</vt:lpstr>
      <vt:lpstr>SEMICOLON INFERENCE</vt:lpstr>
      <vt:lpstr>Parsing as single statement</vt:lpstr>
      <vt:lpstr>RULES OF SEMICOLON INFERENCE</vt:lpstr>
      <vt:lpstr>SINGLETON and companion OBJECTS</vt:lpstr>
      <vt:lpstr>ChecksumAccumulator singleton object</vt:lpstr>
      <vt:lpstr>Scala application</vt:lpstr>
      <vt:lpstr>Classes vs singleton objects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691</cp:revision>
  <dcterms:created xsi:type="dcterms:W3CDTF">2021-12-18T08:57:35Z</dcterms:created>
  <dcterms:modified xsi:type="dcterms:W3CDTF">2022-02-24T16:42:00Z</dcterms:modified>
</cp:coreProperties>
</file>