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85" r:id="rId14"/>
    <p:sldId id="278" r:id="rId15"/>
    <p:sldId id="279" r:id="rId16"/>
    <p:sldId id="280" r:id="rId17"/>
    <p:sldId id="281" r:id="rId18"/>
    <p:sldId id="284" r:id="rId19"/>
    <p:sldId id="282" r:id="rId20"/>
    <p:sldId id="283" r:id="rId21"/>
    <p:sldId id="286" r:id="rId22"/>
    <p:sldId id="287" r:id="rId23"/>
    <p:sldId id="288" r:id="rId24"/>
    <p:sldId id="289" r:id="rId25"/>
    <p:sldId id="290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FF"/>
    <a:srgbClr val="66FF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DD50B-5C36-6070-0BE7-9CE43649082D}" v="1" dt="2022-03-28T10:06:05.053"/>
    <p1510:client id="{FAB15EA5-1DAD-D6EA-95E5-296433D5C477}" v="1" dt="2022-03-31T06:16:0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i D (CSE)" userId="S::d_bharathi@cb.amrita.edu::0b27461a-d24e-4814-9121-c3d3ce0aa476" providerId="AD" clId="Web-{60FDD50B-5C36-6070-0BE7-9CE43649082D}"/>
    <pc:docChg chg="addSld">
      <pc:chgData name="Bharathi D (CSE)" userId="S::d_bharathi@cb.amrita.edu::0b27461a-d24e-4814-9121-c3d3ce0aa476" providerId="AD" clId="Web-{60FDD50B-5C36-6070-0BE7-9CE43649082D}" dt="2022-03-28T10:06:05.053" v="0"/>
      <pc:docMkLst>
        <pc:docMk/>
      </pc:docMkLst>
      <pc:sldChg chg="new">
        <pc:chgData name="Bharathi D (CSE)" userId="S::d_bharathi@cb.amrita.edu::0b27461a-d24e-4814-9121-c3d3ce0aa476" providerId="AD" clId="Web-{60FDD50B-5C36-6070-0BE7-9CE43649082D}" dt="2022-03-28T10:06:05.053" v="0"/>
        <pc:sldMkLst>
          <pc:docMk/>
          <pc:sldMk cId="4184457293" sldId="291"/>
        </pc:sldMkLst>
      </pc:sldChg>
    </pc:docChg>
  </pc:docChgLst>
  <pc:docChgLst>
    <pc:chgData name="Bharathi D (CSE)" userId="S::d_bharathi@cb.amrita.edu::0b27461a-d24e-4814-9121-c3d3ce0aa476" providerId="AD" clId="Web-{FAB15EA5-1DAD-D6EA-95E5-296433D5C477}"/>
    <pc:docChg chg="delSld">
      <pc:chgData name="Bharathi D (CSE)" userId="S::d_bharathi@cb.amrita.edu::0b27461a-d24e-4814-9121-c3d3ce0aa476" providerId="AD" clId="Web-{FAB15EA5-1DAD-D6EA-95E5-296433D5C477}" dt="2022-03-31T06:16:04.131" v="0"/>
      <pc:docMkLst>
        <pc:docMk/>
      </pc:docMkLst>
      <pc:sldChg chg="del">
        <pc:chgData name="Bharathi D (CSE)" userId="S::d_bharathi@cb.amrita.edu::0b27461a-d24e-4814-9121-c3d3ce0aa476" providerId="AD" clId="Web-{FAB15EA5-1DAD-D6EA-95E5-296433D5C477}" dt="2022-03-31T06:16:04.131" v="0"/>
        <pc:sldMkLst>
          <pc:docMk/>
          <pc:sldMk cId="4184457293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BC55-4722-4DAF-A65D-611A4A192C4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07210-E79F-4776-8E93-B25B22A0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Functions, Closures, Higher order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001000" cy="634082"/>
          </a:xfrm>
        </p:spPr>
        <p:txBody>
          <a:bodyPr/>
          <a:lstStyle/>
          <a:p>
            <a:r>
              <a:rPr lang="en-IN"/>
              <a:t>underscores as placeholders for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err="1"/>
              <a:t>scala</a:t>
            </a:r>
            <a:r>
              <a:rPr lang="en-IN" sz="2000"/>
              <a:t>&gt; </a:t>
            </a:r>
            <a:r>
              <a:rPr lang="en-IN" sz="2000" err="1"/>
              <a:t>val</a:t>
            </a:r>
            <a:r>
              <a:rPr lang="en-IN" sz="2000"/>
              <a:t> f = _ + _</a:t>
            </a:r>
          </a:p>
          <a:p>
            <a:pPr marL="0" indent="0">
              <a:buNone/>
            </a:pPr>
            <a:r>
              <a:rPr lang="en-IN" sz="2000"/>
              <a:t>               ^</a:t>
            </a:r>
          </a:p>
          <a:p>
            <a:pPr marL="0" indent="0">
              <a:buNone/>
            </a:pPr>
            <a:r>
              <a:rPr lang="en-IN" sz="2000"/>
              <a:t>       error: missing parameter type for expanded function ((&lt;x$1: error&gt;, x$2) =&gt; 	  x$1.$plus(x$2))</a:t>
            </a:r>
          </a:p>
          <a:p>
            <a:pPr marL="0" indent="0">
              <a:buNone/>
            </a:pPr>
            <a:r>
              <a:rPr lang="en-IN" sz="2000"/>
              <a:t>                   ^</a:t>
            </a:r>
          </a:p>
          <a:p>
            <a:pPr marL="0" indent="0">
              <a:buNone/>
            </a:pPr>
            <a:r>
              <a:rPr lang="en-IN" sz="2000"/>
              <a:t>       error: missing parameter type for expanded function ((&lt;x$1: error&gt;, &lt;x$2: error&gt;) =&gt; x$1.$plus(x$2))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err="1"/>
              <a:t>scala</a:t>
            </a:r>
            <a:r>
              <a:rPr lang="en-IN" sz="2000"/>
              <a:t>&gt; </a:t>
            </a:r>
            <a:r>
              <a:rPr lang="en-IN" sz="2000" err="1"/>
              <a:t>val</a:t>
            </a:r>
            <a:r>
              <a:rPr lang="en-IN" sz="2000"/>
              <a:t> f = (_: </a:t>
            </a:r>
            <a:r>
              <a:rPr lang="en-IN" sz="2000" err="1"/>
              <a:t>Int</a:t>
            </a:r>
            <a:r>
              <a:rPr lang="en-IN" sz="2000"/>
              <a:t>) + (_: </a:t>
            </a:r>
            <a:r>
              <a:rPr lang="en-IN" sz="2000" err="1"/>
              <a:t>Int</a:t>
            </a:r>
            <a:r>
              <a:rPr lang="en-IN" sz="2000"/>
              <a:t>)</a:t>
            </a:r>
          </a:p>
          <a:p>
            <a:pPr marL="0" indent="0">
              <a:buNone/>
            </a:pPr>
            <a:r>
              <a:rPr lang="en-IN" sz="2000" err="1"/>
              <a:t>val</a:t>
            </a:r>
            <a:r>
              <a:rPr lang="en-IN" sz="2000"/>
              <a:t> f: (</a:t>
            </a:r>
            <a:r>
              <a:rPr lang="en-IN" sz="2000" err="1"/>
              <a:t>Int</a:t>
            </a:r>
            <a:r>
              <a:rPr lang="en-IN" sz="2000"/>
              <a:t>, </a:t>
            </a:r>
            <a:r>
              <a:rPr lang="en-IN" sz="2000" err="1"/>
              <a:t>Int</a:t>
            </a:r>
            <a:r>
              <a:rPr lang="en-IN" sz="2000"/>
              <a:t>) =&gt; </a:t>
            </a:r>
            <a:r>
              <a:rPr lang="en-IN" sz="2000" err="1"/>
              <a:t>Int</a:t>
            </a:r>
            <a:r>
              <a:rPr lang="en-IN" sz="2000"/>
              <a:t> = $Lambda$1071/650613770@5a640f98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err="1"/>
              <a:t>scala</a:t>
            </a:r>
            <a:r>
              <a:rPr lang="en-IN" sz="2000"/>
              <a:t>&gt; f(5, 10)</a:t>
            </a:r>
          </a:p>
          <a:p>
            <a:pPr marL="0" indent="0">
              <a:buNone/>
            </a:pPr>
            <a:r>
              <a:rPr lang="en-IN" sz="2000" err="1"/>
              <a:t>val</a:t>
            </a:r>
            <a:r>
              <a:rPr lang="en-IN" sz="2000"/>
              <a:t> res10: </a:t>
            </a:r>
            <a:r>
              <a:rPr lang="en-IN" sz="2000" err="1"/>
              <a:t>Int</a:t>
            </a:r>
            <a:r>
              <a:rPr lang="en-IN" sz="2000"/>
              <a:t> = 15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355976" y="3861048"/>
            <a:ext cx="4788024" cy="2996952"/>
          </a:xfrm>
          <a:prstGeom prst="flowChartAlternate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/>
              <a:t>Note:  _ + _ expands into a literal for a function that takes two parameters. Use this short form only if each parameter appears in the function literal exactly once. Multiple underscores mean multiple parameters, not reuse of a single parameter repeatedly. The first underscore represents the first parameter, the second underscore the second parameter, the third underscore the third</a:t>
            </a:r>
          </a:p>
          <a:p>
            <a:pPr algn="just"/>
            <a:r>
              <a:rPr lang="en-IN"/>
              <a:t>parameter, and so on.</a:t>
            </a:r>
          </a:p>
        </p:txBody>
      </p:sp>
    </p:spTree>
    <p:extLst>
      <p:ext uri="{BB962C8B-B14F-4D97-AF65-F5344CB8AC3E}">
        <p14:creationId xmlns:p14="http://schemas.microsoft.com/office/powerpoint/2010/main" val="12445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42"/>
            <a:ext cx="7812360" cy="585746"/>
          </a:xfrm>
        </p:spPr>
        <p:txBody>
          <a:bodyPr/>
          <a:lstStyle/>
          <a:p>
            <a:r>
              <a:rPr lang="en-IN"/>
              <a:t>PARTIALLY APPLIED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def</a:t>
            </a:r>
            <a:r>
              <a:rPr lang="en-IN" sz="2400"/>
              <a:t> sum(a: </a:t>
            </a:r>
            <a:r>
              <a:rPr lang="en-IN" sz="2400" err="1"/>
              <a:t>Int</a:t>
            </a:r>
            <a:r>
              <a:rPr lang="en-IN" sz="2400"/>
              <a:t>, b: </a:t>
            </a:r>
            <a:r>
              <a:rPr lang="en-IN" sz="2400" err="1"/>
              <a:t>Int</a:t>
            </a:r>
            <a:r>
              <a:rPr lang="en-IN" sz="2400"/>
              <a:t>, c: </a:t>
            </a:r>
            <a:r>
              <a:rPr lang="en-IN" sz="2400" err="1"/>
              <a:t>Int</a:t>
            </a:r>
            <a:r>
              <a:rPr lang="en-IN" sz="2400"/>
              <a:t>) = a + b + c</a:t>
            </a:r>
          </a:p>
          <a:p>
            <a:pPr marL="0" indent="0">
              <a:buNone/>
            </a:pPr>
            <a:r>
              <a:rPr lang="en-IN" sz="2400" err="1"/>
              <a:t>def</a:t>
            </a:r>
            <a:r>
              <a:rPr lang="en-IN" sz="2400"/>
              <a:t> sum(a: </a:t>
            </a:r>
            <a:r>
              <a:rPr lang="en-IN" sz="2400" err="1"/>
              <a:t>Int</a:t>
            </a:r>
            <a:r>
              <a:rPr lang="en-IN" sz="2400"/>
              <a:t>, b: </a:t>
            </a:r>
            <a:r>
              <a:rPr lang="en-IN" sz="2400" err="1"/>
              <a:t>Int</a:t>
            </a:r>
            <a:r>
              <a:rPr lang="en-IN" sz="2400"/>
              <a:t>, c: </a:t>
            </a:r>
            <a:r>
              <a:rPr lang="en-IN" sz="2400" err="1"/>
              <a:t>Int</a:t>
            </a:r>
            <a:r>
              <a:rPr lang="en-IN" sz="2400"/>
              <a:t>): </a:t>
            </a:r>
            <a:r>
              <a:rPr lang="en-IN" sz="2400" err="1"/>
              <a:t>Int</a:t>
            </a:r>
            <a:endParaRPr lang="en-IN" sz="2400"/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sum(1,2,3)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res11: </a:t>
            </a:r>
            <a:r>
              <a:rPr lang="en-IN" sz="2400" err="1"/>
              <a:t>Int</a:t>
            </a:r>
            <a:r>
              <a:rPr lang="en-IN" sz="2400"/>
              <a:t> = 6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val</a:t>
            </a:r>
            <a:r>
              <a:rPr lang="en-IN" sz="2400"/>
              <a:t> a = sum _          // a refers to a function value object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a: (</a:t>
            </a:r>
            <a:r>
              <a:rPr lang="en-IN" sz="2400" err="1"/>
              <a:t>Int</a:t>
            </a:r>
            <a:r>
              <a:rPr lang="en-IN" sz="2400"/>
              <a:t>, </a:t>
            </a:r>
            <a:r>
              <a:rPr lang="en-IN" sz="2400" err="1"/>
              <a:t>Int</a:t>
            </a:r>
            <a:r>
              <a:rPr lang="en-IN" sz="2400"/>
              <a:t>, </a:t>
            </a:r>
            <a:r>
              <a:rPr lang="en-IN" sz="2400" err="1"/>
              <a:t>Int</a:t>
            </a:r>
            <a:r>
              <a:rPr lang="en-IN" sz="2400"/>
              <a:t>) =&gt; </a:t>
            </a:r>
            <a:r>
              <a:rPr lang="en-IN" sz="2400" err="1"/>
              <a:t>Int</a:t>
            </a:r>
            <a:r>
              <a:rPr lang="en-IN" sz="2400"/>
              <a:t> = $Lambda$1082/862366104@3c0403a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it-IT" sz="2400"/>
              <a:t>scala&gt; a(1,2,3)                 //</a:t>
            </a:r>
            <a:r>
              <a:rPr lang="en-IN" sz="2400"/>
              <a:t>apply method takes three arguments</a:t>
            </a:r>
            <a:endParaRPr lang="it-IT" sz="2400"/>
          </a:p>
          <a:p>
            <a:pPr marL="0" indent="0">
              <a:buNone/>
            </a:pPr>
            <a:r>
              <a:rPr lang="it-IT" sz="2400"/>
              <a:t>val res13: Int = 6</a:t>
            </a:r>
            <a:endParaRPr lang="en-IN" sz="2400"/>
          </a:p>
        </p:txBody>
      </p:sp>
      <p:sp>
        <p:nvSpPr>
          <p:cNvPr id="4" name="Flowchart: Alternate Process 3"/>
          <p:cNvSpPr/>
          <p:nvPr/>
        </p:nvSpPr>
        <p:spPr>
          <a:xfrm>
            <a:off x="3131840" y="5877054"/>
            <a:ext cx="3672408" cy="936104"/>
          </a:xfrm>
          <a:prstGeom prst="flowChartAlternate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err="1"/>
              <a:t>scala</a:t>
            </a:r>
            <a:r>
              <a:rPr lang="en-IN"/>
              <a:t>&gt; </a:t>
            </a:r>
            <a:r>
              <a:rPr lang="en-IN" err="1"/>
              <a:t>a.apply</a:t>
            </a:r>
            <a:r>
              <a:rPr lang="en-IN"/>
              <a:t>(1, 2, 3)</a:t>
            </a:r>
          </a:p>
          <a:p>
            <a:r>
              <a:rPr lang="en-IN"/>
              <a:t>res12: </a:t>
            </a:r>
            <a:r>
              <a:rPr lang="en-IN" err="1"/>
              <a:t>Int</a:t>
            </a:r>
            <a:r>
              <a:rPr lang="en-IN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273661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" y="0"/>
            <a:ext cx="9140552" cy="1143000"/>
          </a:xfrm>
        </p:spPr>
        <p:txBody>
          <a:bodyPr/>
          <a:lstStyle/>
          <a:p>
            <a:r>
              <a:rPr lang="en-IN"/>
              <a:t>supplying only </a:t>
            </a:r>
            <a:r>
              <a:rPr lang="en-IN" i="1"/>
              <a:t>some </a:t>
            </a:r>
            <a:r>
              <a:rPr lang="en-IN"/>
              <a:t>of the required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892899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val</a:t>
            </a:r>
            <a:r>
              <a:rPr lang="en-IN" sz="2400"/>
              <a:t> b = sum(1, _: </a:t>
            </a:r>
            <a:r>
              <a:rPr lang="en-IN" sz="2400" err="1"/>
              <a:t>Int</a:t>
            </a:r>
            <a:r>
              <a:rPr lang="en-IN" sz="2400"/>
              <a:t>, 3)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b: </a:t>
            </a:r>
            <a:r>
              <a:rPr lang="en-IN" sz="2400" err="1"/>
              <a:t>Int</a:t>
            </a:r>
            <a:r>
              <a:rPr lang="en-IN" sz="2400"/>
              <a:t> =&gt; </a:t>
            </a:r>
            <a:r>
              <a:rPr lang="en-IN" sz="2400" err="1"/>
              <a:t>Int</a:t>
            </a:r>
            <a:r>
              <a:rPr lang="en-IN" sz="2400"/>
              <a:t> = $Lambda$1093/945470472@78067cc4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b(2)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res15: </a:t>
            </a:r>
            <a:r>
              <a:rPr lang="en-IN" sz="2400" err="1"/>
              <a:t>Int</a:t>
            </a:r>
            <a:r>
              <a:rPr lang="en-IN" sz="2400"/>
              <a:t> = 6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b(5)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res16: </a:t>
            </a:r>
            <a:r>
              <a:rPr lang="en-IN" sz="2400" err="1"/>
              <a:t>Int</a:t>
            </a:r>
            <a:r>
              <a:rPr lang="en-IN" sz="2400"/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12467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8" y="0"/>
            <a:ext cx="9122192" cy="620688"/>
          </a:xfrm>
        </p:spPr>
        <p:txBody>
          <a:bodyPr/>
          <a:lstStyle/>
          <a:p>
            <a:r>
              <a:rPr lang="en-IN"/>
              <a:t>Partial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/>
              <a:t>object Partial1</a:t>
            </a:r>
          </a:p>
          <a:p>
            <a:pPr marL="0" indent="0">
              <a:buNone/>
            </a:pPr>
            <a:r>
              <a:rPr lang="en-IN" sz="2300"/>
              <a:t>{</a:t>
            </a:r>
          </a:p>
          <a:p>
            <a:pPr marL="0" indent="0">
              <a:buNone/>
            </a:pPr>
            <a:r>
              <a:rPr lang="en-IN" sz="2300"/>
              <a:t> </a:t>
            </a:r>
            <a:r>
              <a:rPr lang="en-IN" sz="2300" err="1"/>
              <a:t>def</a:t>
            </a:r>
            <a:r>
              <a:rPr lang="en-IN" sz="2300"/>
              <a:t> main(</a:t>
            </a:r>
            <a:r>
              <a:rPr lang="en-IN" sz="2300" err="1"/>
              <a:t>args:Array</a:t>
            </a:r>
            <a:r>
              <a:rPr lang="en-IN" sz="2300"/>
              <a:t>[String])</a:t>
            </a:r>
          </a:p>
          <a:p>
            <a:pPr marL="0" indent="0">
              <a:buNone/>
            </a:pPr>
            <a:r>
              <a:rPr lang="en-IN" sz="2300"/>
              <a:t> {</a:t>
            </a:r>
          </a:p>
          <a:p>
            <a:pPr marL="0" indent="0">
              <a:buNone/>
            </a:pPr>
            <a:r>
              <a:rPr lang="en-IN" sz="2300"/>
              <a:t>   </a:t>
            </a:r>
            <a:r>
              <a:rPr lang="en-IN" sz="2300" err="1"/>
              <a:t>val</a:t>
            </a:r>
            <a:r>
              <a:rPr lang="en-IN" sz="2300"/>
              <a:t> sum = (a: </a:t>
            </a:r>
            <a:r>
              <a:rPr lang="en-IN" sz="2300" err="1"/>
              <a:t>Int</a:t>
            </a:r>
            <a:r>
              <a:rPr lang="en-IN" sz="2300"/>
              <a:t>, b: </a:t>
            </a:r>
            <a:r>
              <a:rPr lang="en-IN" sz="2300" err="1"/>
              <a:t>Int</a:t>
            </a:r>
            <a:r>
              <a:rPr lang="en-IN" sz="2300"/>
              <a:t>, c: </a:t>
            </a:r>
            <a:r>
              <a:rPr lang="en-IN" sz="2300" err="1"/>
              <a:t>Int</a:t>
            </a:r>
            <a:r>
              <a:rPr lang="en-IN" sz="2300"/>
              <a:t>) =&gt; a + b + c</a:t>
            </a:r>
          </a:p>
          <a:p>
            <a:pPr marL="0" indent="0">
              <a:buNone/>
            </a:pPr>
            <a:r>
              <a:rPr lang="en-IN" sz="2300"/>
              <a:t>   </a:t>
            </a:r>
            <a:r>
              <a:rPr lang="en-IN" sz="2300" err="1"/>
              <a:t>val</a:t>
            </a:r>
            <a:r>
              <a:rPr lang="en-IN" sz="2300"/>
              <a:t> f = sum(10,_:Int,30)</a:t>
            </a:r>
          </a:p>
          <a:p>
            <a:pPr marL="0" indent="0">
              <a:buNone/>
            </a:pPr>
            <a:r>
              <a:rPr lang="en-IN" sz="2300"/>
              <a:t>   </a:t>
            </a:r>
            <a:r>
              <a:rPr lang="en-IN" sz="2300" err="1"/>
              <a:t>println</a:t>
            </a:r>
            <a:r>
              <a:rPr lang="en-IN" sz="2300"/>
              <a:t>(f(20));</a:t>
            </a:r>
          </a:p>
          <a:p>
            <a:pPr marL="0" indent="0">
              <a:buNone/>
            </a:pPr>
            <a:r>
              <a:rPr lang="en-IN" sz="2300"/>
              <a:t> }</a:t>
            </a:r>
          </a:p>
          <a:p>
            <a:pPr marL="0" indent="0">
              <a:buNone/>
            </a:pPr>
            <a:r>
              <a:rPr lang="en-IN" sz="23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127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20272" cy="620688"/>
          </a:xfrm>
        </p:spPr>
        <p:txBody>
          <a:bodyPr/>
          <a:lstStyle/>
          <a:p>
            <a:r>
              <a:rPr lang="en-IN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(x: </a:t>
            </a:r>
            <a:r>
              <a:rPr lang="en-IN" sz="2400" err="1"/>
              <a:t>Int</a:t>
            </a:r>
            <a:r>
              <a:rPr lang="en-IN" sz="2400"/>
              <a:t>) =&gt; x + more</a:t>
            </a:r>
          </a:p>
          <a:p>
            <a:pPr marL="0" indent="0">
              <a:buNone/>
            </a:pPr>
            <a:r>
              <a:rPr lang="en-IN" sz="2400"/>
              <a:t>                       ^</a:t>
            </a:r>
          </a:p>
          <a:p>
            <a:pPr marL="0" indent="0">
              <a:buNone/>
            </a:pPr>
            <a:r>
              <a:rPr lang="en-IN" sz="2400"/>
              <a:t>       error: not found: value more</a:t>
            </a:r>
          </a:p>
          <a:p>
            <a:pPr marL="0" indent="0">
              <a:buNone/>
            </a:pPr>
            <a:endParaRPr lang="en-IN" sz="2400"/>
          </a:p>
          <a:p>
            <a:r>
              <a:rPr lang="en-IN" sz="2400"/>
              <a:t>This function adds "more" to its argument, but what is more? </a:t>
            </a:r>
          </a:p>
          <a:p>
            <a:r>
              <a:rPr lang="en-IN" sz="2400"/>
              <a:t>From the point of view of this function, more is a </a:t>
            </a:r>
            <a:r>
              <a:rPr lang="en-IN" sz="2400" i="1"/>
              <a:t>free variable </a:t>
            </a:r>
            <a:r>
              <a:rPr lang="en-IN" sz="2400"/>
              <a:t>because the function literal does not itself give a meaning to it.</a:t>
            </a:r>
          </a:p>
          <a:p>
            <a:r>
              <a:rPr lang="en-IN" sz="2400"/>
              <a:t>The x variable, by contrast, is a </a:t>
            </a:r>
            <a:r>
              <a:rPr lang="en-IN" sz="2400" i="1"/>
              <a:t>bound variable </a:t>
            </a:r>
            <a:r>
              <a:rPr lang="en-IN" sz="2400"/>
              <a:t>because it does have a meaning in the context of the function: it is defined as the function's lone parameter, an Int.</a:t>
            </a:r>
          </a:p>
        </p:txBody>
      </p:sp>
    </p:spTree>
    <p:extLst>
      <p:ext uri="{BB962C8B-B14F-4D97-AF65-F5344CB8AC3E}">
        <p14:creationId xmlns:p14="http://schemas.microsoft.com/office/powerpoint/2010/main" val="230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005"/>
            <a:ext cx="7560840" cy="686691"/>
          </a:xfrm>
        </p:spPr>
        <p:txBody>
          <a:bodyPr/>
          <a:lstStyle/>
          <a:p>
            <a:r>
              <a:rPr lang="en-IN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var</a:t>
            </a:r>
            <a:r>
              <a:rPr lang="en-IN" sz="2400"/>
              <a:t> more = 1</a:t>
            </a:r>
          </a:p>
          <a:p>
            <a:pPr marL="0" indent="0">
              <a:buNone/>
            </a:pPr>
            <a:r>
              <a:rPr lang="en-IN" sz="2400" err="1"/>
              <a:t>var</a:t>
            </a:r>
            <a:r>
              <a:rPr lang="en-IN" sz="2400"/>
              <a:t> more: </a:t>
            </a:r>
            <a:r>
              <a:rPr lang="en-IN" sz="2400" err="1"/>
              <a:t>Int</a:t>
            </a:r>
            <a:r>
              <a:rPr lang="en-IN" sz="2400"/>
              <a:t> = 1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val</a:t>
            </a:r>
            <a:r>
              <a:rPr lang="en-IN" sz="2400"/>
              <a:t> </a:t>
            </a:r>
            <a:r>
              <a:rPr lang="en-IN" sz="2400" err="1"/>
              <a:t>addMore</a:t>
            </a:r>
            <a:r>
              <a:rPr lang="en-IN" sz="2400"/>
              <a:t> = (x: </a:t>
            </a:r>
            <a:r>
              <a:rPr lang="en-IN" sz="2400" err="1"/>
              <a:t>Int</a:t>
            </a:r>
            <a:r>
              <a:rPr lang="en-IN" sz="2400"/>
              <a:t>) =&gt; x + more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</a:t>
            </a:r>
            <a:r>
              <a:rPr lang="en-IN" sz="2400" err="1"/>
              <a:t>addMore</a:t>
            </a:r>
            <a:r>
              <a:rPr lang="en-IN" sz="2400"/>
              <a:t>: </a:t>
            </a:r>
            <a:r>
              <a:rPr lang="en-IN" sz="2400" err="1"/>
              <a:t>Int</a:t>
            </a:r>
            <a:r>
              <a:rPr lang="en-IN" sz="2400"/>
              <a:t> =&gt; </a:t>
            </a:r>
            <a:r>
              <a:rPr lang="en-IN" sz="2400" err="1"/>
              <a:t>Int</a:t>
            </a:r>
            <a:r>
              <a:rPr lang="en-IN" sz="2400"/>
              <a:t> = $Lambda$1102/1795982619@2351ad5a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addMore</a:t>
            </a:r>
            <a:r>
              <a:rPr lang="en-IN" sz="2400"/>
              <a:t>(10)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res18: </a:t>
            </a:r>
            <a:r>
              <a:rPr lang="en-IN" sz="2400" err="1"/>
              <a:t>Int</a:t>
            </a:r>
            <a:r>
              <a:rPr lang="en-IN" sz="2400"/>
              <a:t> = 11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/>
              <a:t>The function value (the object) that's created at runtime from this function literal is called a </a:t>
            </a:r>
            <a:r>
              <a:rPr lang="en-IN" sz="2400" i="1"/>
              <a:t>closure</a:t>
            </a:r>
            <a:r>
              <a:rPr lang="en-I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1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620688"/>
          </a:xfrm>
        </p:spPr>
        <p:txBody>
          <a:bodyPr/>
          <a:lstStyle/>
          <a:p>
            <a:r>
              <a:rPr lang="en-IN"/>
              <a:t>Modifying the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more = 9999</a:t>
            </a:r>
          </a:p>
          <a:p>
            <a:pPr marL="0" indent="0">
              <a:buNone/>
            </a:pPr>
            <a:r>
              <a:rPr lang="en-IN" sz="2400"/>
              <a:t>// mutated more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addMore</a:t>
            </a:r>
            <a:r>
              <a:rPr lang="en-IN" sz="2400"/>
              <a:t>(10)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res19: </a:t>
            </a:r>
            <a:r>
              <a:rPr lang="en-IN" sz="2400" err="1"/>
              <a:t>Int</a:t>
            </a:r>
            <a:r>
              <a:rPr lang="en-IN" sz="2400"/>
              <a:t> = 10009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/>
              <a:t>Scala's closures capture variables themselves, not the value to which variables refer</a:t>
            </a:r>
          </a:p>
        </p:txBody>
      </p:sp>
    </p:spTree>
    <p:extLst>
      <p:ext uri="{BB962C8B-B14F-4D97-AF65-F5344CB8AC3E}">
        <p14:creationId xmlns:p14="http://schemas.microsoft.com/office/powerpoint/2010/main" val="29115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" y="0"/>
            <a:ext cx="9125082" cy="836712"/>
          </a:xfrm>
        </p:spPr>
        <p:txBody>
          <a:bodyPr/>
          <a:lstStyle/>
          <a:p>
            <a:r>
              <a:rPr lang="en-IN"/>
              <a:t>Higher order function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08720"/>
            <a:ext cx="9108504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/>
              <a:t>object higher1</a:t>
            </a:r>
          </a:p>
          <a:p>
            <a:pPr marL="0" indent="0">
              <a:buNone/>
            </a:pPr>
            <a:r>
              <a:rPr lang="en-IN" sz="2300"/>
              <a:t>{</a:t>
            </a:r>
          </a:p>
          <a:p>
            <a:pPr marL="0" indent="0">
              <a:buNone/>
            </a:pPr>
            <a:r>
              <a:rPr lang="en-IN" sz="2300" err="1"/>
              <a:t>def</a:t>
            </a:r>
            <a:r>
              <a:rPr lang="en-IN" sz="2300"/>
              <a:t> math(x: Double, y:Double, </a:t>
            </a:r>
            <a:r>
              <a:rPr lang="en-IN" sz="2300" err="1">
                <a:solidFill>
                  <a:srgbClr val="FFFF00"/>
                </a:solidFill>
              </a:rPr>
              <a:t>fn</a:t>
            </a:r>
            <a:r>
              <a:rPr lang="en-IN" sz="2300">
                <a:solidFill>
                  <a:srgbClr val="FFFF00"/>
                </a:solidFill>
              </a:rPr>
              <a:t>: (</a:t>
            </a:r>
            <a:r>
              <a:rPr lang="en-IN" sz="2300" err="1">
                <a:solidFill>
                  <a:srgbClr val="FFFF00"/>
                </a:solidFill>
              </a:rPr>
              <a:t>Double,Double</a:t>
            </a:r>
            <a:r>
              <a:rPr lang="en-IN" sz="2300">
                <a:solidFill>
                  <a:srgbClr val="FFFF00"/>
                </a:solidFill>
              </a:rPr>
              <a:t>)=&gt;Double</a:t>
            </a:r>
            <a:r>
              <a:rPr lang="en-IN" sz="2300"/>
              <a:t>): Double = </a:t>
            </a:r>
            <a:r>
              <a:rPr lang="en-IN" sz="2300" err="1">
                <a:solidFill>
                  <a:srgbClr val="FFFF00"/>
                </a:solidFill>
              </a:rPr>
              <a:t>fn</a:t>
            </a:r>
            <a:r>
              <a:rPr lang="en-IN" sz="2300">
                <a:solidFill>
                  <a:srgbClr val="FFFF00"/>
                </a:solidFill>
              </a:rPr>
              <a:t>(</a:t>
            </a:r>
            <a:r>
              <a:rPr lang="en-IN" sz="2300" err="1">
                <a:solidFill>
                  <a:srgbClr val="FFFF00"/>
                </a:solidFill>
              </a:rPr>
              <a:t>x,y</a:t>
            </a:r>
            <a:r>
              <a:rPr lang="en-IN" sz="2300">
                <a:solidFill>
                  <a:srgbClr val="FFFF00"/>
                </a:solidFill>
              </a:rPr>
              <a:t>)</a:t>
            </a:r>
            <a:r>
              <a:rPr lang="en-IN" sz="2300"/>
              <a:t>;      </a:t>
            </a:r>
          </a:p>
          <a:p>
            <a:pPr marL="0" indent="0">
              <a:buNone/>
            </a:pPr>
            <a:r>
              <a:rPr lang="en-IN" sz="2300"/>
              <a:t> </a:t>
            </a:r>
            <a:r>
              <a:rPr lang="en-IN" sz="2300" err="1"/>
              <a:t>def</a:t>
            </a:r>
            <a:r>
              <a:rPr lang="en-IN" sz="2300"/>
              <a:t> main(</a:t>
            </a:r>
            <a:r>
              <a:rPr lang="en-IN" sz="2300" err="1"/>
              <a:t>args:Array</a:t>
            </a:r>
            <a:r>
              <a:rPr lang="en-IN" sz="2300"/>
              <a:t>[String])</a:t>
            </a:r>
          </a:p>
          <a:p>
            <a:pPr marL="0" indent="0">
              <a:buNone/>
            </a:pPr>
            <a:r>
              <a:rPr lang="en-IN" sz="2300"/>
              <a:t> {</a:t>
            </a:r>
          </a:p>
          <a:p>
            <a:pPr marL="0" indent="0">
              <a:buNone/>
            </a:pPr>
            <a:r>
              <a:rPr lang="en-IN" sz="2300"/>
              <a:t>   </a:t>
            </a:r>
            <a:r>
              <a:rPr lang="en-IN" sz="2300" err="1"/>
              <a:t>val</a:t>
            </a:r>
            <a:r>
              <a:rPr lang="en-IN" sz="2300"/>
              <a:t> result = math(50,20,</a:t>
            </a:r>
            <a:r>
              <a:rPr lang="en-IN" sz="2300">
                <a:solidFill>
                  <a:srgbClr val="FFFF00"/>
                </a:solidFill>
              </a:rPr>
              <a:t>(</a:t>
            </a:r>
            <a:r>
              <a:rPr lang="en-IN" sz="2300" err="1">
                <a:solidFill>
                  <a:srgbClr val="FFFF00"/>
                </a:solidFill>
              </a:rPr>
              <a:t>x,y</a:t>
            </a:r>
            <a:r>
              <a:rPr lang="en-IN" sz="2300">
                <a:solidFill>
                  <a:srgbClr val="FFFF00"/>
                </a:solidFill>
              </a:rPr>
              <a:t>)=&gt;x max y)</a:t>
            </a:r>
            <a:r>
              <a:rPr lang="en-IN" sz="2300"/>
              <a:t>;</a:t>
            </a:r>
          </a:p>
          <a:p>
            <a:pPr marL="0" indent="0">
              <a:buNone/>
            </a:pPr>
            <a:r>
              <a:rPr lang="en-IN" sz="2300"/>
              <a:t>   </a:t>
            </a:r>
            <a:r>
              <a:rPr lang="en-IN" sz="2300" err="1"/>
              <a:t>println</a:t>
            </a:r>
            <a:r>
              <a:rPr lang="en-IN" sz="2300"/>
              <a:t>(result);</a:t>
            </a:r>
          </a:p>
          <a:p>
            <a:pPr marL="0" indent="0">
              <a:buNone/>
            </a:pPr>
            <a:r>
              <a:rPr lang="en-IN" sz="2300"/>
              <a:t> }</a:t>
            </a:r>
          </a:p>
          <a:p>
            <a:pPr marL="0" indent="0">
              <a:buNone/>
            </a:pPr>
            <a:r>
              <a:rPr lang="en-IN" sz="230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41704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740352" cy="548462"/>
          </a:xfrm>
        </p:spPr>
        <p:txBody>
          <a:bodyPr/>
          <a:lstStyle/>
          <a:p>
            <a:r>
              <a:rPr lang="en-IN"/>
              <a:t>Higher order function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/>
              <a:t>object higher2</a:t>
            </a:r>
          </a:p>
          <a:p>
            <a:pPr marL="0" indent="0">
              <a:buNone/>
            </a:pPr>
            <a:r>
              <a:rPr lang="en-IN" sz="2300"/>
              <a:t>{</a:t>
            </a:r>
          </a:p>
          <a:p>
            <a:pPr marL="0" indent="0">
              <a:buNone/>
            </a:pPr>
            <a:r>
              <a:rPr lang="en-IN" sz="2300" err="1"/>
              <a:t>def</a:t>
            </a:r>
            <a:r>
              <a:rPr lang="en-IN" sz="2300"/>
              <a:t> math(x: Double, y:Double, z:Double, </a:t>
            </a:r>
            <a:r>
              <a:rPr lang="en-IN" sz="2300" err="1">
                <a:solidFill>
                  <a:srgbClr val="FFFF00"/>
                </a:solidFill>
              </a:rPr>
              <a:t>fn</a:t>
            </a:r>
            <a:r>
              <a:rPr lang="en-IN" sz="2300">
                <a:solidFill>
                  <a:srgbClr val="FFFF00"/>
                </a:solidFill>
              </a:rPr>
              <a:t>: (</a:t>
            </a:r>
            <a:r>
              <a:rPr lang="en-IN" sz="2300" err="1">
                <a:solidFill>
                  <a:srgbClr val="FFFF00"/>
                </a:solidFill>
              </a:rPr>
              <a:t>Double,Double</a:t>
            </a:r>
            <a:r>
              <a:rPr lang="en-IN" sz="2300">
                <a:solidFill>
                  <a:srgbClr val="FFFF00"/>
                </a:solidFill>
              </a:rPr>
              <a:t>)=&gt;Double</a:t>
            </a:r>
            <a:r>
              <a:rPr lang="en-IN" sz="2300"/>
              <a:t>): Double = </a:t>
            </a:r>
            <a:r>
              <a:rPr lang="en-IN" sz="2300" err="1">
                <a:solidFill>
                  <a:srgbClr val="FFFF00"/>
                </a:solidFill>
              </a:rPr>
              <a:t>fn</a:t>
            </a:r>
            <a:r>
              <a:rPr lang="en-IN" sz="2300">
                <a:solidFill>
                  <a:srgbClr val="FFFF00"/>
                </a:solidFill>
              </a:rPr>
              <a:t>(</a:t>
            </a:r>
            <a:r>
              <a:rPr lang="en-IN" sz="2300" err="1">
                <a:solidFill>
                  <a:srgbClr val="FFFF00"/>
                </a:solidFill>
              </a:rPr>
              <a:t>fn</a:t>
            </a:r>
            <a:r>
              <a:rPr lang="en-IN" sz="2300">
                <a:solidFill>
                  <a:srgbClr val="FFFF00"/>
                </a:solidFill>
              </a:rPr>
              <a:t>(</a:t>
            </a:r>
            <a:r>
              <a:rPr lang="en-IN" sz="2300" err="1">
                <a:solidFill>
                  <a:srgbClr val="FFFF00"/>
                </a:solidFill>
              </a:rPr>
              <a:t>x,y</a:t>
            </a:r>
            <a:r>
              <a:rPr lang="en-IN" sz="2300">
                <a:solidFill>
                  <a:srgbClr val="FFFF00"/>
                </a:solidFill>
              </a:rPr>
              <a:t>),z)</a:t>
            </a:r>
            <a:r>
              <a:rPr lang="en-IN" sz="2300"/>
              <a:t>;      </a:t>
            </a:r>
          </a:p>
          <a:p>
            <a:pPr marL="0" indent="0">
              <a:buNone/>
            </a:pPr>
            <a:r>
              <a:rPr lang="en-IN" sz="2300"/>
              <a:t> </a:t>
            </a:r>
            <a:r>
              <a:rPr lang="en-IN" sz="2300" err="1"/>
              <a:t>def</a:t>
            </a:r>
            <a:r>
              <a:rPr lang="en-IN" sz="2300"/>
              <a:t> main(</a:t>
            </a:r>
            <a:r>
              <a:rPr lang="en-IN" sz="2300" err="1"/>
              <a:t>args:Array</a:t>
            </a:r>
            <a:r>
              <a:rPr lang="en-IN" sz="2300"/>
              <a:t>[String])</a:t>
            </a:r>
          </a:p>
          <a:p>
            <a:pPr marL="0" indent="0">
              <a:buNone/>
            </a:pPr>
            <a:r>
              <a:rPr lang="en-IN" sz="2300"/>
              <a:t> {</a:t>
            </a:r>
          </a:p>
          <a:p>
            <a:pPr marL="0" indent="0">
              <a:buNone/>
            </a:pPr>
            <a:r>
              <a:rPr lang="en-IN" sz="2300"/>
              <a:t>   </a:t>
            </a:r>
            <a:r>
              <a:rPr lang="en-IN" sz="2300" err="1"/>
              <a:t>val</a:t>
            </a:r>
            <a:r>
              <a:rPr lang="en-IN" sz="2300"/>
              <a:t> result = math(50,20,10,</a:t>
            </a:r>
            <a:r>
              <a:rPr lang="en-IN" sz="2300">
                <a:solidFill>
                  <a:srgbClr val="FFFF00"/>
                </a:solidFill>
              </a:rPr>
              <a:t>(</a:t>
            </a:r>
            <a:r>
              <a:rPr lang="en-IN" sz="2300" err="1">
                <a:solidFill>
                  <a:srgbClr val="FFFF00"/>
                </a:solidFill>
              </a:rPr>
              <a:t>x,y</a:t>
            </a:r>
            <a:r>
              <a:rPr lang="en-IN" sz="2300">
                <a:solidFill>
                  <a:srgbClr val="FFFF00"/>
                </a:solidFill>
              </a:rPr>
              <a:t>)=&gt;x * y</a:t>
            </a:r>
            <a:r>
              <a:rPr lang="en-IN" sz="2300"/>
              <a:t>);</a:t>
            </a:r>
          </a:p>
          <a:p>
            <a:pPr marL="0" indent="0">
              <a:buNone/>
            </a:pPr>
            <a:r>
              <a:rPr lang="en-IN" sz="2300"/>
              <a:t>   </a:t>
            </a:r>
            <a:r>
              <a:rPr lang="en-IN" sz="2300" err="1"/>
              <a:t>println</a:t>
            </a:r>
            <a:r>
              <a:rPr lang="en-IN" sz="2300"/>
              <a:t>(result);</a:t>
            </a:r>
          </a:p>
          <a:p>
            <a:pPr marL="0" indent="0">
              <a:buNone/>
            </a:pPr>
            <a:r>
              <a:rPr lang="en-IN" sz="2300"/>
              <a:t> }</a:t>
            </a:r>
          </a:p>
          <a:p>
            <a:pPr marL="0" indent="0">
              <a:buNone/>
            </a:pPr>
            <a:r>
              <a:rPr lang="en-IN" sz="23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130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/>
              <a:t>Currying in </a:t>
            </a:r>
            <a:r>
              <a:rPr lang="en-IN" err="1"/>
              <a:t>scala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76664"/>
          </a:xfrm>
        </p:spPr>
        <p:txBody>
          <a:bodyPr>
            <a:normAutofit/>
          </a:bodyPr>
          <a:lstStyle/>
          <a:p>
            <a:r>
              <a:rPr lang="en-IN" sz="2400"/>
              <a:t>Technique of transforming a function that takes multiple arguments to a function that takes a single argument.</a:t>
            </a:r>
          </a:p>
          <a:p>
            <a:endParaRPr lang="en-IN" sz="2400"/>
          </a:p>
        </p:txBody>
      </p:sp>
      <p:sp>
        <p:nvSpPr>
          <p:cNvPr id="4" name="Flowchart: Alternate Process 3"/>
          <p:cNvSpPr/>
          <p:nvPr/>
        </p:nvSpPr>
        <p:spPr>
          <a:xfrm>
            <a:off x="179512" y="1628800"/>
            <a:ext cx="7200800" cy="518457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>
                <a:solidFill>
                  <a:srgbClr val="FFFF66"/>
                </a:solidFill>
              </a:rPr>
              <a:t>object curry</a:t>
            </a:r>
          </a:p>
          <a:p>
            <a:r>
              <a:rPr lang="en-IN" sz="2000" b="1">
                <a:solidFill>
                  <a:srgbClr val="FFFF66"/>
                </a:solidFill>
              </a:rPr>
              <a:t>{</a:t>
            </a:r>
          </a:p>
          <a:p>
            <a:r>
              <a:rPr lang="en-IN" sz="2000" b="1">
                <a:solidFill>
                  <a:srgbClr val="FFFF66"/>
                </a:solidFill>
              </a:rPr>
              <a:t> </a:t>
            </a:r>
            <a:r>
              <a:rPr lang="en-IN" sz="2000" b="1" err="1">
                <a:solidFill>
                  <a:srgbClr val="FFFF66"/>
                </a:solidFill>
              </a:rPr>
              <a:t>def</a:t>
            </a:r>
            <a:r>
              <a:rPr lang="en-IN" sz="2000" b="1">
                <a:solidFill>
                  <a:srgbClr val="FFFF66"/>
                </a:solidFill>
              </a:rPr>
              <a:t> add(</a:t>
            </a:r>
            <a:r>
              <a:rPr lang="en-IN" sz="2000" b="1" err="1">
                <a:solidFill>
                  <a:srgbClr val="FFFF66"/>
                </a:solidFill>
              </a:rPr>
              <a:t>x:Int,y:Int</a:t>
            </a:r>
            <a:r>
              <a:rPr lang="en-IN" sz="2000" b="1">
                <a:solidFill>
                  <a:srgbClr val="FFFF66"/>
                </a:solidFill>
              </a:rPr>
              <a:t>) = x + y </a:t>
            </a:r>
          </a:p>
          <a:p>
            <a:r>
              <a:rPr lang="en-IN" sz="2000" b="1">
                <a:solidFill>
                  <a:srgbClr val="FFFF66"/>
                </a:solidFill>
              </a:rPr>
              <a:t> </a:t>
            </a:r>
            <a:r>
              <a:rPr lang="en-IN" sz="2000" b="1" err="1">
                <a:solidFill>
                  <a:srgbClr val="FFFF66"/>
                </a:solidFill>
              </a:rPr>
              <a:t>def</a:t>
            </a:r>
            <a:r>
              <a:rPr lang="en-IN" sz="2000" b="1">
                <a:solidFill>
                  <a:srgbClr val="FFFF66"/>
                </a:solidFill>
              </a:rPr>
              <a:t> add2(</a:t>
            </a:r>
            <a:r>
              <a:rPr lang="en-IN" sz="2000" b="1" err="1">
                <a:solidFill>
                  <a:srgbClr val="FFFF66"/>
                </a:solidFill>
              </a:rPr>
              <a:t>x:Int</a:t>
            </a:r>
            <a:r>
              <a:rPr lang="en-IN" sz="2000" b="1">
                <a:solidFill>
                  <a:srgbClr val="FFFF66"/>
                </a:solidFill>
              </a:rPr>
              <a:t>) = (</a:t>
            </a:r>
            <a:r>
              <a:rPr lang="en-IN" sz="2000" b="1" err="1">
                <a:solidFill>
                  <a:srgbClr val="FFFF66"/>
                </a:solidFill>
              </a:rPr>
              <a:t>y:Int</a:t>
            </a:r>
            <a:r>
              <a:rPr lang="en-IN" sz="2000" b="1">
                <a:solidFill>
                  <a:srgbClr val="FFFF66"/>
                </a:solidFill>
              </a:rPr>
              <a:t>) =&gt; x + y; //curried version</a:t>
            </a:r>
          </a:p>
          <a:p>
            <a:r>
              <a:rPr lang="en-IN" sz="2000" b="1">
                <a:solidFill>
                  <a:srgbClr val="FFFF66"/>
                </a:solidFill>
              </a:rPr>
              <a:t> </a:t>
            </a:r>
            <a:r>
              <a:rPr lang="en-IN" sz="2000" b="1" err="1">
                <a:solidFill>
                  <a:srgbClr val="FFFF66"/>
                </a:solidFill>
              </a:rPr>
              <a:t>def</a:t>
            </a:r>
            <a:r>
              <a:rPr lang="en-IN" sz="2000" b="1">
                <a:solidFill>
                  <a:srgbClr val="FFFF66"/>
                </a:solidFill>
              </a:rPr>
              <a:t> add3(</a:t>
            </a:r>
            <a:r>
              <a:rPr lang="en-IN" sz="2000" b="1" err="1">
                <a:solidFill>
                  <a:srgbClr val="FFFF66"/>
                </a:solidFill>
              </a:rPr>
              <a:t>x:Int</a:t>
            </a:r>
            <a:r>
              <a:rPr lang="en-IN" sz="2000" b="1">
                <a:solidFill>
                  <a:srgbClr val="FFFF66"/>
                </a:solidFill>
              </a:rPr>
              <a:t>)(</a:t>
            </a:r>
            <a:r>
              <a:rPr lang="en-IN" sz="2000" b="1" err="1">
                <a:solidFill>
                  <a:srgbClr val="FFFF66"/>
                </a:solidFill>
              </a:rPr>
              <a:t>y:Int</a:t>
            </a:r>
            <a:r>
              <a:rPr lang="en-IN" sz="2000" b="1">
                <a:solidFill>
                  <a:srgbClr val="FFFF66"/>
                </a:solidFill>
              </a:rPr>
              <a:t>) = x + y;   //Simpler </a:t>
            </a:r>
            <a:r>
              <a:rPr lang="en-IN" sz="2000" b="1" err="1">
                <a:solidFill>
                  <a:srgbClr val="FFFF66"/>
                </a:solidFill>
              </a:rPr>
              <a:t>scala</a:t>
            </a:r>
            <a:r>
              <a:rPr lang="en-IN" sz="2000" b="1">
                <a:solidFill>
                  <a:srgbClr val="FFFF66"/>
                </a:solidFill>
              </a:rPr>
              <a:t> version</a:t>
            </a:r>
          </a:p>
          <a:p>
            <a:r>
              <a:rPr lang="en-IN" sz="2000" b="1">
                <a:solidFill>
                  <a:srgbClr val="FFFF66"/>
                </a:solidFill>
              </a:rPr>
              <a:t> </a:t>
            </a:r>
            <a:r>
              <a:rPr lang="en-IN" sz="2000" b="1" err="1">
                <a:solidFill>
                  <a:srgbClr val="FFFF66"/>
                </a:solidFill>
              </a:rPr>
              <a:t>def</a:t>
            </a:r>
            <a:r>
              <a:rPr lang="en-IN" sz="2000" b="1">
                <a:solidFill>
                  <a:srgbClr val="FFFF66"/>
                </a:solidFill>
              </a:rPr>
              <a:t> main(</a:t>
            </a:r>
            <a:r>
              <a:rPr lang="en-IN" sz="2000" b="1" err="1">
                <a:solidFill>
                  <a:srgbClr val="FFFF66"/>
                </a:solidFill>
              </a:rPr>
              <a:t>args:Array</a:t>
            </a:r>
            <a:r>
              <a:rPr lang="en-IN" sz="2000" b="1">
                <a:solidFill>
                  <a:srgbClr val="FFFF66"/>
                </a:solidFill>
              </a:rPr>
              <a:t>[String])</a:t>
            </a:r>
          </a:p>
          <a:p>
            <a:r>
              <a:rPr lang="en-IN" sz="2000" b="1">
                <a:solidFill>
                  <a:srgbClr val="FFFF66"/>
                </a:solidFill>
              </a:rPr>
              <a:t> {</a:t>
            </a:r>
          </a:p>
          <a:p>
            <a:r>
              <a:rPr lang="en-IN" sz="2000" b="1">
                <a:solidFill>
                  <a:srgbClr val="FFFF66"/>
                </a:solidFill>
              </a:rPr>
              <a:t>  </a:t>
            </a:r>
            <a:r>
              <a:rPr lang="en-IN" sz="2000" b="1" err="1">
                <a:solidFill>
                  <a:srgbClr val="FFFF66"/>
                </a:solidFill>
              </a:rPr>
              <a:t>println</a:t>
            </a:r>
            <a:r>
              <a:rPr lang="en-IN" sz="2000" b="1">
                <a:solidFill>
                  <a:srgbClr val="FFFF66"/>
                </a:solidFill>
              </a:rPr>
              <a:t>(add(20,10));</a:t>
            </a:r>
          </a:p>
          <a:p>
            <a:r>
              <a:rPr lang="en-IN" sz="2000" b="1">
                <a:solidFill>
                  <a:srgbClr val="FFFF66"/>
                </a:solidFill>
              </a:rPr>
              <a:t>  </a:t>
            </a:r>
            <a:r>
              <a:rPr lang="en-IN" sz="2000" b="1" err="1">
                <a:solidFill>
                  <a:srgbClr val="FFFF66"/>
                </a:solidFill>
              </a:rPr>
              <a:t>println</a:t>
            </a:r>
            <a:r>
              <a:rPr lang="en-IN" sz="2000" b="1">
                <a:solidFill>
                  <a:srgbClr val="FFFF66"/>
                </a:solidFill>
              </a:rPr>
              <a:t>(add2(20)(10));          //calling  curried add2</a:t>
            </a:r>
          </a:p>
          <a:p>
            <a:r>
              <a:rPr lang="en-IN" sz="2000" b="1">
                <a:solidFill>
                  <a:srgbClr val="FFFF66"/>
                </a:solidFill>
              </a:rPr>
              <a:t>  </a:t>
            </a:r>
            <a:r>
              <a:rPr lang="en-IN" sz="2000" b="1" err="1">
                <a:solidFill>
                  <a:srgbClr val="FFFF66"/>
                </a:solidFill>
              </a:rPr>
              <a:t>val</a:t>
            </a:r>
            <a:r>
              <a:rPr lang="en-IN" sz="2000" b="1">
                <a:solidFill>
                  <a:srgbClr val="FFFF66"/>
                </a:solidFill>
              </a:rPr>
              <a:t> sum40 = add2(40);</a:t>
            </a:r>
          </a:p>
          <a:p>
            <a:r>
              <a:rPr lang="en-IN" sz="2000" b="1">
                <a:solidFill>
                  <a:srgbClr val="FFFF66"/>
                </a:solidFill>
              </a:rPr>
              <a:t>  </a:t>
            </a:r>
            <a:r>
              <a:rPr lang="en-IN" sz="2000" b="1" err="1">
                <a:solidFill>
                  <a:srgbClr val="FFFF66"/>
                </a:solidFill>
              </a:rPr>
              <a:t>println</a:t>
            </a:r>
            <a:r>
              <a:rPr lang="en-IN" sz="2000" b="1">
                <a:solidFill>
                  <a:srgbClr val="FFFF66"/>
                </a:solidFill>
              </a:rPr>
              <a:t>(sum40(100));           //Partial application </a:t>
            </a:r>
          </a:p>
          <a:p>
            <a:r>
              <a:rPr lang="en-IN" sz="2000" b="1">
                <a:solidFill>
                  <a:srgbClr val="FFFF66"/>
                </a:solidFill>
              </a:rPr>
              <a:t>  </a:t>
            </a:r>
            <a:r>
              <a:rPr lang="en-IN" sz="2000" b="1" err="1">
                <a:solidFill>
                  <a:srgbClr val="FFFF66"/>
                </a:solidFill>
              </a:rPr>
              <a:t>println</a:t>
            </a:r>
            <a:r>
              <a:rPr lang="en-IN" sz="2000" b="1">
                <a:solidFill>
                  <a:srgbClr val="FFFF66"/>
                </a:solidFill>
              </a:rPr>
              <a:t>(add3(100)(200));      //calling simpler </a:t>
            </a:r>
            <a:r>
              <a:rPr lang="en-IN" sz="2000" b="1" err="1">
                <a:solidFill>
                  <a:srgbClr val="FFFF66"/>
                </a:solidFill>
              </a:rPr>
              <a:t>scala</a:t>
            </a:r>
            <a:r>
              <a:rPr lang="en-IN" sz="2000" b="1">
                <a:solidFill>
                  <a:srgbClr val="FFFF66"/>
                </a:solidFill>
              </a:rPr>
              <a:t> version</a:t>
            </a:r>
          </a:p>
          <a:p>
            <a:r>
              <a:rPr lang="en-IN" sz="2000" b="1">
                <a:solidFill>
                  <a:srgbClr val="FFFF66"/>
                </a:solidFill>
              </a:rPr>
              <a:t>  </a:t>
            </a:r>
            <a:r>
              <a:rPr lang="en-IN" sz="2000" b="1" err="1">
                <a:solidFill>
                  <a:srgbClr val="FFFF66"/>
                </a:solidFill>
              </a:rPr>
              <a:t>val</a:t>
            </a:r>
            <a:r>
              <a:rPr lang="en-IN" sz="2000" b="1">
                <a:solidFill>
                  <a:srgbClr val="FFFF66"/>
                </a:solidFill>
              </a:rPr>
              <a:t> sum50 = add3(50)_;       //partial application of simple version</a:t>
            </a:r>
          </a:p>
          <a:p>
            <a:r>
              <a:rPr lang="en-IN" sz="2000" b="1">
                <a:solidFill>
                  <a:srgbClr val="FFFF66"/>
                </a:solidFill>
              </a:rPr>
              <a:t>  </a:t>
            </a:r>
            <a:r>
              <a:rPr lang="en-IN" sz="2000" b="1" err="1">
                <a:solidFill>
                  <a:srgbClr val="FFFF66"/>
                </a:solidFill>
              </a:rPr>
              <a:t>println</a:t>
            </a:r>
            <a:r>
              <a:rPr lang="en-IN" sz="2000" b="1">
                <a:solidFill>
                  <a:srgbClr val="FFFF66"/>
                </a:solidFill>
              </a:rPr>
              <a:t>(sum50(400)); </a:t>
            </a:r>
          </a:p>
          <a:p>
            <a:r>
              <a:rPr lang="en-IN" sz="2000" b="1">
                <a:solidFill>
                  <a:srgbClr val="FFFF66"/>
                </a:solidFill>
              </a:rPr>
              <a:t>}</a:t>
            </a:r>
          </a:p>
          <a:p>
            <a:r>
              <a:rPr lang="en-IN" sz="2000" b="1">
                <a:solidFill>
                  <a:srgbClr val="FFFF66"/>
                </a:solidFill>
              </a:rPr>
              <a:t>} 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7452320" y="4653136"/>
            <a:ext cx="1656184" cy="208823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>
                <a:solidFill>
                  <a:srgbClr val="FFFF66"/>
                </a:solidFill>
              </a:rPr>
              <a:t>D:\PPL\Scala&gt;scala curry</a:t>
            </a:r>
          </a:p>
          <a:p>
            <a:r>
              <a:rPr lang="it-IT" b="1">
                <a:solidFill>
                  <a:srgbClr val="FFFF66"/>
                </a:solidFill>
              </a:rPr>
              <a:t>30</a:t>
            </a:r>
          </a:p>
          <a:p>
            <a:r>
              <a:rPr lang="it-IT" b="1">
                <a:solidFill>
                  <a:srgbClr val="FFFF66"/>
                </a:solidFill>
              </a:rPr>
              <a:t>30</a:t>
            </a:r>
          </a:p>
          <a:p>
            <a:r>
              <a:rPr lang="it-IT" b="1">
                <a:solidFill>
                  <a:srgbClr val="FFFF66"/>
                </a:solidFill>
              </a:rPr>
              <a:t>140</a:t>
            </a:r>
          </a:p>
          <a:p>
            <a:r>
              <a:rPr lang="it-IT" b="1">
                <a:solidFill>
                  <a:srgbClr val="FFFF66"/>
                </a:solidFill>
              </a:rPr>
              <a:t>300</a:t>
            </a:r>
          </a:p>
          <a:p>
            <a:r>
              <a:rPr lang="it-IT" b="1">
                <a:solidFill>
                  <a:srgbClr val="FFFF66"/>
                </a:solidFill>
              </a:rPr>
              <a:t>450</a:t>
            </a:r>
            <a:endParaRPr lang="en-IN" b="1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/>
              <a:t>First-class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/>
              <a:t>Defining functions as unnamed </a:t>
            </a:r>
            <a:r>
              <a:rPr lang="en-IN" sz="2400" i="1"/>
              <a:t>literals </a:t>
            </a:r>
            <a:r>
              <a:rPr lang="en-IN" sz="2400"/>
              <a:t>and then passing them around as </a:t>
            </a:r>
            <a:r>
              <a:rPr lang="en-IN" sz="2400" i="1"/>
              <a:t>values</a:t>
            </a:r>
          </a:p>
          <a:p>
            <a:r>
              <a:rPr lang="en-IN" sz="2400"/>
              <a:t>A function literal is compiled into a class that when instantiated at runtime is a </a:t>
            </a:r>
            <a:r>
              <a:rPr lang="en-IN" sz="2400" i="1"/>
              <a:t>function value</a:t>
            </a:r>
          </a:p>
          <a:p>
            <a:r>
              <a:rPr lang="en-IN" sz="2400"/>
              <a:t>Function literals exist in the source </a:t>
            </a:r>
            <a:r>
              <a:rPr lang="en-IN" sz="2400" err="1"/>
              <a:t>code,whereas</a:t>
            </a:r>
            <a:r>
              <a:rPr lang="en-IN" sz="2400"/>
              <a:t> function values exist as objects at runtime</a:t>
            </a:r>
          </a:p>
          <a:p>
            <a:r>
              <a:rPr lang="en-IN" sz="2400"/>
              <a:t>The distinction is much like that between classes (source code) and objects (runtime)</a:t>
            </a:r>
          </a:p>
          <a:p>
            <a:r>
              <a:rPr lang="en-IN" sz="2400"/>
              <a:t>Example: </a:t>
            </a:r>
          </a:p>
          <a:p>
            <a:pPr marL="457200" lvl="1" indent="0">
              <a:buNone/>
            </a:pPr>
            <a:r>
              <a:rPr lang="en-IN" sz="2400"/>
              <a:t>	</a:t>
            </a:r>
            <a:r>
              <a:rPr lang="en-IN" sz="2400" err="1"/>
              <a:t>scala</a:t>
            </a:r>
            <a:r>
              <a:rPr lang="en-IN" sz="2400"/>
              <a:t>&gt; (x: </a:t>
            </a:r>
            <a:r>
              <a:rPr lang="en-IN" sz="2400" err="1"/>
              <a:t>Int</a:t>
            </a:r>
            <a:r>
              <a:rPr lang="en-IN" sz="2400"/>
              <a:t>) =&gt; x + 1</a:t>
            </a:r>
          </a:p>
          <a:p>
            <a:pPr marL="457200" lvl="1" indent="0">
              <a:buNone/>
            </a:pPr>
            <a:r>
              <a:rPr lang="en-IN" sz="2400"/>
              <a:t>      </a:t>
            </a:r>
            <a:r>
              <a:rPr lang="en-IN" sz="2400" err="1"/>
              <a:t>val</a:t>
            </a:r>
            <a:r>
              <a:rPr lang="en-IN" sz="2400"/>
              <a:t> res0: </a:t>
            </a:r>
            <a:r>
              <a:rPr lang="en-IN" sz="2400" err="1"/>
              <a:t>Int</a:t>
            </a:r>
            <a:r>
              <a:rPr lang="en-IN" sz="2400"/>
              <a:t> =&gt; </a:t>
            </a:r>
            <a:r>
              <a:rPr lang="en-IN" sz="2400" err="1"/>
              <a:t>Int</a:t>
            </a:r>
            <a:r>
              <a:rPr lang="en-IN" sz="2400"/>
              <a:t> = $Lambda$1006/891327883@6cc64028</a:t>
            </a:r>
          </a:p>
          <a:p>
            <a:pPr marL="457200" lvl="1" indent="0">
              <a:buNone/>
            </a:pPr>
            <a:r>
              <a:rPr lang="en-IN" sz="2400"/>
              <a:t>=&gt; designates that this function converts the thing on the left (any integer x) to the thing on the right (x + 1)</a:t>
            </a:r>
          </a:p>
        </p:txBody>
      </p:sp>
    </p:spTree>
    <p:extLst>
      <p:ext uri="{BB962C8B-B14F-4D97-AF65-F5344CB8AC3E}">
        <p14:creationId xmlns:p14="http://schemas.microsoft.com/office/powerpoint/2010/main" val="30687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75856" cy="548680"/>
          </a:xfrm>
        </p:spPr>
        <p:txBody>
          <a:bodyPr/>
          <a:lstStyle/>
          <a:p>
            <a:r>
              <a:rPr lang="en-IN"/>
              <a:t>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612845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object </a:t>
            </a:r>
            <a:r>
              <a:rPr lang="en-IN" sz="2400" err="1"/>
              <a:t>mymap</a:t>
            </a:r>
            <a:endParaRPr lang="en-IN" sz="2400"/>
          </a:p>
          <a:p>
            <a:r>
              <a:rPr lang="en-IN" sz="2400"/>
              <a:t>{</a:t>
            </a:r>
          </a:p>
          <a:p>
            <a:r>
              <a:rPr lang="en-IN" sz="2400"/>
              <a:t> </a:t>
            </a:r>
          </a:p>
          <a:p>
            <a:r>
              <a:rPr lang="en-IN" sz="2400"/>
              <a:t> </a:t>
            </a:r>
            <a:r>
              <a:rPr lang="en-IN" sz="2400" err="1"/>
              <a:t>val</a:t>
            </a:r>
            <a:r>
              <a:rPr lang="en-IN" sz="2400"/>
              <a:t> </a:t>
            </a:r>
            <a:r>
              <a:rPr lang="en-IN" sz="2400" err="1"/>
              <a:t>lst</a:t>
            </a:r>
            <a:r>
              <a:rPr lang="en-IN" sz="2400"/>
              <a:t> = List(1,2,3,5,7,10,13);</a:t>
            </a:r>
          </a:p>
          <a:p>
            <a:endParaRPr lang="en-IN" sz="2400"/>
          </a:p>
          <a:p>
            <a:r>
              <a:rPr lang="en-IN" sz="2400"/>
              <a:t> </a:t>
            </a:r>
            <a:r>
              <a:rPr lang="en-IN" sz="2400" err="1"/>
              <a:t>def</a:t>
            </a:r>
            <a:r>
              <a:rPr lang="en-IN" sz="2400"/>
              <a:t> main(</a:t>
            </a:r>
            <a:r>
              <a:rPr lang="en-IN" sz="2400" err="1"/>
              <a:t>args:Array</a:t>
            </a:r>
            <a:r>
              <a:rPr lang="en-IN" sz="2400"/>
              <a:t>[String])</a:t>
            </a:r>
          </a:p>
          <a:p>
            <a:r>
              <a:rPr lang="en-IN" sz="2400"/>
              <a:t> {</a:t>
            </a:r>
          </a:p>
          <a:p>
            <a:r>
              <a:rPr lang="en-IN" sz="2400"/>
              <a:t>   </a:t>
            </a:r>
            <a:r>
              <a:rPr lang="en-IN" sz="2400" err="1"/>
              <a:t>println</a:t>
            </a:r>
            <a:r>
              <a:rPr lang="en-IN" sz="2400">
                <a:solidFill>
                  <a:srgbClr val="FFFF66"/>
                </a:solidFill>
              </a:rPr>
              <a:t>(</a:t>
            </a:r>
            <a:r>
              <a:rPr lang="en-IN" sz="2400" err="1">
                <a:solidFill>
                  <a:srgbClr val="FFFF66"/>
                </a:solidFill>
              </a:rPr>
              <a:t>lst.map</a:t>
            </a:r>
            <a:r>
              <a:rPr lang="en-IN" sz="2400"/>
              <a:t>(_ * 2));                         //method 1</a:t>
            </a:r>
          </a:p>
          <a:p>
            <a:r>
              <a:rPr lang="en-IN" sz="2400"/>
              <a:t>   </a:t>
            </a:r>
            <a:r>
              <a:rPr lang="en-IN" sz="2400" err="1"/>
              <a:t>println</a:t>
            </a:r>
            <a:r>
              <a:rPr lang="en-IN" sz="2400"/>
              <a:t>(</a:t>
            </a:r>
            <a:r>
              <a:rPr lang="en-IN" sz="2400" err="1">
                <a:solidFill>
                  <a:srgbClr val="FFFF66"/>
                </a:solidFill>
              </a:rPr>
              <a:t>lst.map</a:t>
            </a:r>
            <a:r>
              <a:rPr lang="en-IN" sz="2400"/>
              <a:t>(x =&gt; x + 3));                //method 2 - using nameless function</a:t>
            </a:r>
          </a:p>
          <a:p>
            <a:r>
              <a:rPr lang="en-IN" sz="2400"/>
              <a:t>   </a:t>
            </a:r>
          </a:p>
          <a:p>
            <a:r>
              <a:rPr lang="en-IN" sz="2400"/>
              <a:t>   </a:t>
            </a:r>
            <a:r>
              <a:rPr lang="en-IN" sz="2400" err="1"/>
              <a:t>println</a:t>
            </a:r>
            <a:r>
              <a:rPr lang="en-IN" sz="2400"/>
              <a:t>(</a:t>
            </a:r>
            <a:r>
              <a:rPr lang="en-IN" sz="2400" err="1">
                <a:solidFill>
                  <a:srgbClr val="FFFF66"/>
                </a:solidFill>
              </a:rPr>
              <a:t>lst.map</a:t>
            </a:r>
            <a:r>
              <a:rPr lang="en-IN" sz="2400"/>
              <a:t>(x =&gt; "hi"+ x));            //string concatenation</a:t>
            </a:r>
          </a:p>
          <a:p>
            <a:r>
              <a:rPr lang="en-IN" sz="2400"/>
              <a:t>   </a:t>
            </a:r>
            <a:r>
              <a:rPr lang="en-IN" sz="2400" err="1"/>
              <a:t>println</a:t>
            </a:r>
            <a:r>
              <a:rPr lang="en-IN" sz="2400"/>
              <a:t>(</a:t>
            </a:r>
            <a:r>
              <a:rPr lang="en-IN" sz="2400" err="1">
                <a:solidFill>
                  <a:srgbClr val="FFFF66"/>
                </a:solidFill>
              </a:rPr>
              <a:t>lst.map</a:t>
            </a:r>
            <a:r>
              <a:rPr lang="en-IN" sz="2400"/>
              <a:t>(x =&gt; "hi" * x));           //string multiplication</a:t>
            </a:r>
          </a:p>
          <a:p>
            <a:endParaRPr lang="en-IN" sz="2400"/>
          </a:p>
          <a:p>
            <a:r>
              <a:rPr lang="en-IN" sz="2400"/>
              <a:t>   </a:t>
            </a:r>
            <a:r>
              <a:rPr lang="en-IN" sz="2400" err="1"/>
              <a:t>println</a:t>
            </a:r>
            <a:r>
              <a:rPr lang="en-IN" sz="2400"/>
              <a:t>("</a:t>
            </a:r>
            <a:r>
              <a:rPr lang="en-IN" sz="2400" err="1"/>
              <a:t>hello".</a:t>
            </a:r>
            <a:r>
              <a:rPr lang="en-IN" sz="2400" err="1">
                <a:solidFill>
                  <a:srgbClr val="FFFF66"/>
                </a:solidFill>
              </a:rPr>
              <a:t>map</a:t>
            </a:r>
            <a:r>
              <a:rPr lang="en-IN" sz="2400"/>
              <a:t>(_.</a:t>
            </a:r>
            <a:r>
              <a:rPr lang="en-IN" sz="2400" err="1"/>
              <a:t>toUpper</a:t>
            </a:r>
            <a:r>
              <a:rPr lang="en-IN" sz="2400"/>
              <a:t>));      //String is a list of characters</a:t>
            </a:r>
          </a:p>
          <a:p>
            <a:r>
              <a:rPr lang="en-IN" sz="2400"/>
              <a:t> }</a:t>
            </a:r>
          </a:p>
          <a:p>
            <a:r>
              <a:rPr lang="en-IN" sz="2400"/>
              <a:t>}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572000" y="61373"/>
            <a:ext cx="4464496" cy="216024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bg2"/>
                </a:solidFill>
              </a:rPr>
              <a:t>D:\PPL\Scala&gt;scala </a:t>
            </a:r>
            <a:r>
              <a:rPr lang="en-IN" err="1">
                <a:solidFill>
                  <a:schemeClr val="bg2"/>
                </a:solidFill>
              </a:rPr>
              <a:t>mymap</a:t>
            </a:r>
            <a:endParaRPr lang="en-IN">
              <a:solidFill>
                <a:schemeClr val="bg2"/>
              </a:solidFill>
            </a:endParaRPr>
          </a:p>
          <a:p>
            <a:r>
              <a:rPr lang="en-IN">
                <a:solidFill>
                  <a:schemeClr val="bg2"/>
                </a:solidFill>
              </a:rPr>
              <a:t>List(2, 4, 6, 10, 14, 20, 26)</a:t>
            </a:r>
          </a:p>
          <a:p>
            <a:r>
              <a:rPr lang="en-IN">
                <a:solidFill>
                  <a:schemeClr val="bg2"/>
                </a:solidFill>
              </a:rPr>
              <a:t>List(4, 5, 6, 8, 10, 13, 16)</a:t>
            </a:r>
          </a:p>
          <a:p>
            <a:r>
              <a:rPr lang="en-IN">
                <a:solidFill>
                  <a:schemeClr val="bg2"/>
                </a:solidFill>
              </a:rPr>
              <a:t>List(hi1, hi2, hi3, hi5, hi7, hi10, hi13)</a:t>
            </a:r>
          </a:p>
          <a:p>
            <a:r>
              <a:rPr lang="en-IN">
                <a:solidFill>
                  <a:schemeClr val="bg2"/>
                </a:solidFill>
              </a:rPr>
              <a:t>List(hi, </a:t>
            </a:r>
            <a:r>
              <a:rPr lang="en-IN" err="1">
                <a:solidFill>
                  <a:schemeClr val="bg2"/>
                </a:solidFill>
              </a:rPr>
              <a:t>hihi</a:t>
            </a:r>
            <a:r>
              <a:rPr lang="en-IN">
                <a:solidFill>
                  <a:schemeClr val="bg2"/>
                </a:solidFill>
              </a:rPr>
              <a:t>, </a:t>
            </a:r>
            <a:r>
              <a:rPr lang="en-IN" err="1">
                <a:solidFill>
                  <a:schemeClr val="bg2"/>
                </a:solidFill>
              </a:rPr>
              <a:t>hihihi</a:t>
            </a:r>
            <a:r>
              <a:rPr lang="en-IN">
                <a:solidFill>
                  <a:schemeClr val="bg2"/>
                </a:solidFill>
              </a:rPr>
              <a:t>, </a:t>
            </a:r>
            <a:r>
              <a:rPr lang="en-IN" err="1">
                <a:solidFill>
                  <a:schemeClr val="bg2"/>
                </a:solidFill>
              </a:rPr>
              <a:t>hihihihihi</a:t>
            </a:r>
            <a:r>
              <a:rPr lang="en-IN">
                <a:solidFill>
                  <a:schemeClr val="bg2"/>
                </a:solidFill>
              </a:rPr>
              <a:t>, </a:t>
            </a:r>
            <a:r>
              <a:rPr lang="en-IN" err="1">
                <a:solidFill>
                  <a:schemeClr val="bg2"/>
                </a:solidFill>
              </a:rPr>
              <a:t>hihihihihihihi</a:t>
            </a:r>
            <a:r>
              <a:rPr lang="en-IN">
                <a:solidFill>
                  <a:schemeClr val="bg2"/>
                </a:solidFill>
              </a:rPr>
              <a:t>, </a:t>
            </a:r>
            <a:r>
              <a:rPr lang="en-IN" err="1">
                <a:solidFill>
                  <a:schemeClr val="bg2"/>
                </a:solidFill>
              </a:rPr>
              <a:t>hihihihihihihihihihi</a:t>
            </a:r>
            <a:r>
              <a:rPr lang="en-IN">
                <a:solidFill>
                  <a:schemeClr val="bg2"/>
                </a:solidFill>
              </a:rPr>
              <a:t>, </a:t>
            </a:r>
            <a:r>
              <a:rPr lang="en-IN" err="1">
                <a:solidFill>
                  <a:schemeClr val="bg2"/>
                </a:solidFill>
              </a:rPr>
              <a:t>hihihihihihihihihihihihihi</a:t>
            </a:r>
            <a:r>
              <a:rPr lang="en-IN">
                <a:solidFill>
                  <a:schemeClr val="bg2"/>
                </a:solidFill>
              </a:rPr>
              <a:t>)</a:t>
            </a:r>
          </a:p>
          <a:p>
            <a:r>
              <a:rPr lang="en-IN">
                <a:solidFill>
                  <a:schemeClr val="bg2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7357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29" y="0"/>
            <a:ext cx="6590453" cy="764704"/>
          </a:xfrm>
        </p:spPr>
        <p:txBody>
          <a:bodyPr/>
          <a:lstStyle/>
          <a:p>
            <a:r>
              <a:rPr lang="en-IN"/>
              <a:t>Flattening a 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/>
              <a:t>object flatten</a:t>
            </a:r>
          </a:p>
          <a:p>
            <a:pPr marL="0" indent="0">
              <a:buNone/>
            </a:pPr>
            <a:r>
              <a:rPr lang="en-IN" sz="2400"/>
              <a:t>{</a:t>
            </a:r>
          </a:p>
          <a:p>
            <a:pPr marL="0" indent="0">
              <a:buNone/>
            </a:pPr>
            <a:r>
              <a:rPr lang="en-IN" sz="2400"/>
              <a:t>  </a:t>
            </a:r>
            <a:r>
              <a:rPr lang="en-IN" sz="2400" err="1"/>
              <a:t>def</a:t>
            </a:r>
            <a:r>
              <a:rPr lang="en-IN" sz="2400"/>
              <a:t> main(</a:t>
            </a:r>
            <a:r>
              <a:rPr lang="en-IN" sz="2400" err="1"/>
              <a:t>args:Array</a:t>
            </a:r>
            <a:r>
              <a:rPr lang="en-IN" sz="2400"/>
              <a:t>[String])</a:t>
            </a:r>
          </a:p>
          <a:p>
            <a:pPr marL="0" indent="0">
              <a:buNone/>
            </a:pPr>
            <a:r>
              <a:rPr lang="en-IN" sz="2400"/>
              <a:t> {</a:t>
            </a:r>
          </a:p>
          <a:p>
            <a:pPr marL="0" indent="0">
              <a:buNone/>
            </a:pPr>
            <a:r>
              <a:rPr lang="en-IN" sz="2400"/>
              <a:t>  </a:t>
            </a:r>
            <a:r>
              <a:rPr lang="en-IN" sz="2400" err="1"/>
              <a:t>println</a:t>
            </a:r>
            <a:r>
              <a:rPr lang="en-IN" sz="2400"/>
              <a:t>(List(List(1,2,3),List(4,5,6)).flatten);  </a:t>
            </a:r>
          </a:p>
          <a:p>
            <a:pPr marL="0" indent="0">
              <a:buNone/>
            </a:pPr>
            <a:r>
              <a:rPr lang="en-IN" sz="2400"/>
              <a:t> }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580112" y="3573016"/>
            <a:ext cx="3384376" cy="936104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/>
              <a:t>D:\PPL\Scala&gt;scala flatten</a:t>
            </a:r>
          </a:p>
          <a:p>
            <a:r>
              <a:rPr lang="it-IT"/>
              <a:t>List(1, 2, 3, 4, 5, 6)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0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548680"/>
          </a:xfrm>
        </p:spPr>
        <p:txBody>
          <a:bodyPr/>
          <a:lstStyle/>
          <a:p>
            <a:r>
              <a:rPr lang="en-IN" err="1"/>
              <a:t>flatMAp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/>
              <a:t>Maps and Flattens the list.</a:t>
            </a:r>
          </a:p>
          <a:p>
            <a:pPr marL="0" indent="0">
              <a:buNone/>
            </a:pPr>
            <a:r>
              <a:rPr lang="en-IN" sz="2400"/>
              <a:t>object </a:t>
            </a:r>
            <a:r>
              <a:rPr lang="en-IN" sz="2400" err="1"/>
              <a:t>flatmap</a:t>
            </a:r>
            <a:endParaRPr lang="en-IN" sz="2400"/>
          </a:p>
          <a:p>
            <a:pPr marL="0" indent="0">
              <a:buNone/>
            </a:pPr>
            <a:r>
              <a:rPr lang="en-IN" sz="2400"/>
              <a:t>{</a:t>
            </a:r>
          </a:p>
          <a:p>
            <a:pPr marL="0" indent="0">
              <a:buNone/>
            </a:pPr>
            <a:r>
              <a:rPr lang="en-IN" sz="2400"/>
              <a:t> </a:t>
            </a:r>
          </a:p>
          <a:p>
            <a:pPr marL="0" indent="0">
              <a:buNone/>
            </a:pPr>
            <a:r>
              <a:rPr lang="en-IN" sz="2400"/>
              <a:t> </a:t>
            </a:r>
            <a:r>
              <a:rPr lang="en-IN" sz="2400" err="1"/>
              <a:t>val</a:t>
            </a:r>
            <a:r>
              <a:rPr lang="en-IN" sz="2400"/>
              <a:t> </a:t>
            </a:r>
            <a:r>
              <a:rPr lang="en-IN" sz="2400" err="1"/>
              <a:t>lst</a:t>
            </a:r>
            <a:r>
              <a:rPr lang="en-IN" sz="2400"/>
              <a:t> = List(1,2,3,5,7,10,13);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/>
              <a:t> </a:t>
            </a:r>
            <a:r>
              <a:rPr lang="en-IN" sz="2400" err="1"/>
              <a:t>def</a:t>
            </a:r>
            <a:r>
              <a:rPr lang="en-IN" sz="2400"/>
              <a:t> main(</a:t>
            </a:r>
            <a:r>
              <a:rPr lang="en-IN" sz="2400" err="1"/>
              <a:t>args:Array</a:t>
            </a:r>
            <a:r>
              <a:rPr lang="en-IN" sz="2400"/>
              <a:t>[String])</a:t>
            </a:r>
          </a:p>
          <a:p>
            <a:pPr marL="0" indent="0">
              <a:buNone/>
            </a:pPr>
            <a:r>
              <a:rPr lang="en-IN" sz="2400"/>
              <a:t> {</a:t>
            </a:r>
          </a:p>
          <a:p>
            <a:pPr marL="0" indent="0">
              <a:buNone/>
            </a:pPr>
            <a:r>
              <a:rPr lang="en-IN" sz="2400"/>
              <a:t>  </a:t>
            </a:r>
            <a:r>
              <a:rPr lang="en-IN" sz="2400" err="1"/>
              <a:t>println</a:t>
            </a:r>
            <a:r>
              <a:rPr lang="en-IN" sz="2400"/>
              <a:t>(</a:t>
            </a:r>
            <a:r>
              <a:rPr lang="en-IN" sz="2400" err="1"/>
              <a:t>lst.flatMap</a:t>
            </a:r>
            <a:r>
              <a:rPr lang="en-IN" sz="2400"/>
              <a:t>(x=&gt;List(x,x+1)));  </a:t>
            </a:r>
          </a:p>
          <a:p>
            <a:pPr marL="0" indent="0">
              <a:buNone/>
            </a:pPr>
            <a:r>
              <a:rPr lang="en-IN" sz="2400"/>
              <a:t>  </a:t>
            </a:r>
            <a:r>
              <a:rPr lang="en-IN" sz="2400" err="1"/>
              <a:t>println</a:t>
            </a:r>
            <a:r>
              <a:rPr lang="en-IN" sz="2400"/>
              <a:t>(</a:t>
            </a:r>
            <a:r>
              <a:rPr lang="en-IN" sz="2400" err="1"/>
              <a:t>lst.map</a:t>
            </a:r>
            <a:r>
              <a:rPr lang="en-IN" sz="2400"/>
              <a:t>(x=&gt;List(x,x+1)));</a:t>
            </a:r>
          </a:p>
          <a:p>
            <a:pPr marL="0" indent="0">
              <a:buNone/>
            </a:pPr>
            <a:r>
              <a:rPr lang="en-IN" sz="2400"/>
              <a:t> }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2123728" y="5589240"/>
            <a:ext cx="6909657" cy="1080120"/>
          </a:xfrm>
          <a:prstGeom prst="flowChartAlternate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/>
              <a:t>D:\PPL\Scala&gt;scala flatmap</a:t>
            </a:r>
          </a:p>
          <a:p>
            <a:r>
              <a:rPr lang="it-IT"/>
              <a:t>List(1, 2, 2, 3, 3, 4, 5, 6, 7, 8, 10, 11, 13, 14)</a:t>
            </a:r>
          </a:p>
          <a:p>
            <a:r>
              <a:rPr lang="it-IT"/>
              <a:t>List(List(1, 2), List(2, 3), List(3, 4), List(5, 6), List(7, 8), List(10, 11), List(13, 14))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" y="0"/>
            <a:ext cx="7882702" cy="692696"/>
          </a:xfrm>
        </p:spPr>
        <p:txBody>
          <a:bodyPr/>
          <a:lstStyle/>
          <a:p>
            <a:r>
              <a:rPr lang="en-IN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100" y="680012"/>
            <a:ext cx="8930395" cy="6061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/>
              <a:t>object </a:t>
            </a:r>
            <a:r>
              <a:rPr lang="en-IN" sz="2400" err="1"/>
              <a:t>myfilter</a:t>
            </a:r>
            <a:endParaRPr lang="en-IN" sz="2400"/>
          </a:p>
          <a:p>
            <a:pPr marL="0" indent="0">
              <a:buNone/>
            </a:pPr>
            <a:r>
              <a:rPr lang="en-IN" sz="2400"/>
              <a:t>{</a:t>
            </a:r>
          </a:p>
          <a:p>
            <a:pPr marL="0" indent="0">
              <a:buNone/>
            </a:pPr>
            <a:r>
              <a:rPr lang="en-IN" sz="2400"/>
              <a:t> </a:t>
            </a:r>
          </a:p>
          <a:p>
            <a:pPr marL="0" indent="0">
              <a:buNone/>
            </a:pPr>
            <a:r>
              <a:rPr lang="en-IN" sz="2400"/>
              <a:t> </a:t>
            </a:r>
            <a:r>
              <a:rPr lang="en-IN" sz="2400" err="1"/>
              <a:t>val</a:t>
            </a:r>
            <a:r>
              <a:rPr lang="en-IN" sz="2400"/>
              <a:t> </a:t>
            </a:r>
            <a:r>
              <a:rPr lang="en-IN" sz="2400" err="1"/>
              <a:t>lst</a:t>
            </a:r>
            <a:r>
              <a:rPr lang="en-IN" sz="2400"/>
              <a:t> = List(1,2,3,5,7,10,13);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/>
              <a:t> </a:t>
            </a:r>
            <a:r>
              <a:rPr lang="en-IN" sz="2400" err="1"/>
              <a:t>def</a:t>
            </a:r>
            <a:r>
              <a:rPr lang="en-IN" sz="2400"/>
              <a:t> main(</a:t>
            </a:r>
            <a:r>
              <a:rPr lang="en-IN" sz="2400" err="1"/>
              <a:t>args:Array</a:t>
            </a:r>
            <a:r>
              <a:rPr lang="en-IN" sz="2400"/>
              <a:t>[String])</a:t>
            </a:r>
          </a:p>
          <a:p>
            <a:pPr marL="0" indent="0">
              <a:buNone/>
            </a:pPr>
            <a:r>
              <a:rPr lang="en-IN" sz="2400"/>
              <a:t> {</a:t>
            </a:r>
          </a:p>
          <a:p>
            <a:pPr marL="0" indent="0">
              <a:buNone/>
            </a:pPr>
            <a:r>
              <a:rPr lang="en-IN" sz="2400"/>
              <a:t>  </a:t>
            </a:r>
            <a:r>
              <a:rPr lang="en-IN" sz="2400" err="1"/>
              <a:t>println</a:t>
            </a:r>
            <a:r>
              <a:rPr lang="en-IN" sz="2400"/>
              <a:t>(</a:t>
            </a:r>
            <a:r>
              <a:rPr lang="en-IN" sz="2400" err="1"/>
              <a:t>lst.filter</a:t>
            </a:r>
            <a:r>
              <a:rPr lang="en-IN" sz="2400"/>
              <a:t>(x=&gt;x%2==0));   </a:t>
            </a:r>
          </a:p>
          <a:p>
            <a:pPr marL="0" indent="0">
              <a:buNone/>
            </a:pPr>
            <a:r>
              <a:rPr lang="en-IN" sz="2400"/>
              <a:t>  </a:t>
            </a:r>
            <a:r>
              <a:rPr lang="en-IN" sz="2400" err="1"/>
              <a:t>println</a:t>
            </a:r>
            <a:r>
              <a:rPr lang="en-IN" sz="2400"/>
              <a:t>(</a:t>
            </a:r>
            <a:r>
              <a:rPr lang="en-IN" sz="2400" err="1"/>
              <a:t>lst.filter</a:t>
            </a:r>
            <a:r>
              <a:rPr lang="en-IN" sz="2400"/>
              <a:t>(x=&gt;x%2!=0));  </a:t>
            </a:r>
          </a:p>
          <a:p>
            <a:pPr marL="0" indent="0">
              <a:buNone/>
            </a:pPr>
            <a:r>
              <a:rPr lang="en-IN" sz="2400"/>
              <a:t> }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580112" y="5157192"/>
            <a:ext cx="3240360" cy="756084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bg2"/>
                </a:solidFill>
              </a:rPr>
              <a:t>D:\PPL\Scala&gt;scala myfilter</a:t>
            </a:r>
          </a:p>
          <a:p>
            <a:r>
              <a:rPr lang="it-IT">
                <a:solidFill>
                  <a:schemeClr val="bg2"/>
                </a:solidFill>
              </a:rPr>
              <a:t>List(2, 10)</a:t>
            </a:r>
          </a:p>
          <a:p>
            <a:r>
              <a:rPr lang="da-DK">
                <a:solidFill>
                  <a:schemeClr val="bg2"/>
                </a:solidFill>
              </a:rPr>
              <a:t>List(1, 3, 5, 7, 13)</a:t>
            </a:r>
            <a:endParaRPr lang="en-I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/>
              <a:t>Reduce left / right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rmAutofit/>
          </a:bodyPr>
          <a:lstStyle/>
          <a:p>
            <a:r>
              <a:rPr lang="en-IN" sz="2000"/>
              <a:t>Takes an associative binary operator function as a parameter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7504" y="980728"/>
            <a:ext cx="6336704" cy="5616624"/>
          </a:xfrm>
          <a:prstGeom prst="round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>
                <a:solidFill>
                  <a:srgbClr val="FFFF66"/>
                </a:solidFill>
              </a:rPr>
              <a:t>object </a:t>
            </a:r>
            <a:r>
              <a:rPr lang="en-IN" sz="2000" err="1">
                <a:solidFill>
                  <a:srgbClr val="FFFF66"/>
                </a:solidFill>
              </a:rPr>
              <a:t>myreduce</a:t>
            </a:r>
            <a:endParaRPr lang="en-IN" sz="2000">
              <a:solidFill>
                <a:srgbClr val="FFFF66"/>
              </a:solidFill>
            </a:endParaRPr>
          </a:p>
          <a:p>
            <a:r>
              <a:rPr lang="en-IN" sz="2000">
                <a:solidFill>
                  <a:srgbClr val="FFFF66"/>
                </a:solidFill>
              </a:rPr>
              <a:t>{</a:t>
            </a:r>
          </a:p>
          <a:p>
            <a:r>
              <a:rPr lang="en-IN" sz="2000">
                <a:solidFill>
                  <a:srgbClr val="FFFF66"/>
                </a:solidFill>
              </a:rPr>
              <a:t> </a:t>
            </a:r>
          </a:p>
          <a:p>
            <a:r>
              <a:rPr lang="en-IN" sz="2000">
                <a:solidFill>
                  <a:srgbClr val="FFFF66"/>
                </a:solidFill>
              </a:rPr>
              <a:t> </a:t>
            </a:r>
            <a:r>
              <a:rPr lang="en-IN" sz="2000" err="1">
                <a:solidFill>
                  <a:srgbClr val="FFFF66"/>
                </a:solidFill>
              </a:rPr>
              <a:t>val</a:t>
            </a:r>
            <a:r>
              <a:rPr lang="en-IN" sz="2000">
                <a:solidFill>
                  <a:srgbClr val="FFFF66"/>
                </a:solidFill>
              </a:rPr>
              <a:t> </a:t>
            </a:r>
            <a:r>
              <a:rPr lang="en-IN" sz="2000" err="1">
                <a:solidFill>
                  <a:srgbClr val="FFFF66"/>
                </a:solidFill>
              </a:rPr>
              <a:t>lst</a:t>
            </a:r>
            <a:r>
              <a:rPr lang="en-IN" sz="2000">
                <a:solidFill>
                  <a:srgbClr val="FFFF66"/>
                </a:solidFill>
              </a:rPr>
              <a:t> = List(1,2,3,5,7,10,13);</a:t>
            </a:r>
          </a:p>
          <a:p>
            <a:r>
              <a:rPr lang="en-IN" sz="2000">
                <a:solidFill>
                  <a:srgbClr val="FFFF66"/>
                </a:solidFill>
              </a:rPr>
              <a:t> </a:t>
            </a:r>
            <a:r>
              <a:rPr lang="en-IN" sz="2000" err="1">
                <a:solidFill>
                  <a:srgbClr val="FFFF66"/>
                </a:solidFill>
              </a:rPr>
              <a:t>val</a:t>
            </a:r>
            <a:r>
              <a:rPr lang="en-IN" sz="2000">
                <a:solidFill>
                  <a:srgbClr val="FFFF66"/>
                </a:solidFill>
              </a:rPr>
              <a:t> lst2 = List("A","B","C");</a:t>
            </a:r>
          </a:p>
          <a:p>
            <a:r>
              <a:rPr lang="en-IN" sz="2000">
                <a:solidFill>
                  <a:srgbClr val="FFFF66"/>
                </a:solidFill>
              </a:rPr>
              <a:t> </a:t>
            </a:r>
            <a:r>
              <a:rPr lang="en-IN" sz="2000" err="1">
                <a:solidFill>
                  <a:srgbClr val="FFFF66"/>
                </a:solidFill>
              </a:rPr>
              <a:t>def</a:t>
            </a:r>
            <a:r>
              <a:rPr lang="en-IN" sz="2000">
                <a:solidFill>
                  <a:srgbClr val="FFFF66"/>
                </a:solidFill>
              </a:rPr>
              <a:t> main(</a:t>
            </a:r>
            <a:r>
              <a:rPr lang="en-IN" sz="2000" err="1">
                <a:solidFill>
                  <a:srgbClr val="FFFF66"/>
                </a:solidFill>
              </a:rPr>
              <a:t>args:Array</a:t>
            </a:r>
            <a:r>
              <a:rPr lang="en-IN" sz="2000">
                <a:solidFill>
                  <a:srgbClr val="FFFF66"/>
                </a:solidFill>
              </a:rPr>
              <a:t>[String])</a:t>
            </a:r>
          </a:p>
          <a:p>
            <a:r>
              <a:rPr lang="en-IN" sz="2000">
                <a:solidFill>
                  <a:srgbClr val="FFFF66"/>
                </a:solidFill>
              </a:rPr>
              <a:t> {</a:t>
            </a: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</a:t>
            </a:r>
            <a:r>
              <a:rPr lang="en-IN" sz="2000" err="1">
                <a:solidFill>
                  <a:srgbClr val="FFFF66"/>
                </a:solidFill>
              </a:rPr>
              <a:t>lst.reduceLeft</a:t>
            </a:r>
            <a:r>
              <a:rPr lang="en-IN" sz="2000">
                <a:solidFill>
                  <a:srgbClr val="FFFF66"/>
                </a:solidFill>
              </a:rPr>
              <a:t>(_+_));  //adds all the elements of </a:t>
            </a:r>
            <a:r>
              <a:rPr lang="en-IN" sz="2000" err="1">
                <a:solidFill>
                  <a:srgbClr val="FFFF66"/>
                </a:solidFill>
              </a:rPr>
              <a:t>lst</a:t>
            </a:r>
            <a:r>
              <a:rPr lang="en-IN" sz="2000">
                <a:solidFill>
                  <a:srgbClr val="FFFF66"/>
                </a:solidFill>
              </a:rPr>
              <a:t>     </a:t>
            </a: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</a:t>
            </a:r>
            <a:r>
              <a:rPr lang="en-IN" sz="2000" err="1">
                <a:solidFill>
                  <a:srgbClr val="FFFF66"/>
                </a:solidFill>
              </a:rPr>
              <a:t>lst.reduceLeft</a:t>
            </a:r>
            <a:r>
              <a:rPr lang="en-IN" sz="2000">
                <a:solidFill>
                  <a:srgbClr val="FFFF66"/>
                </a:solidFill>
              </a:rPr>
              <a:t>((</a:t>
            </a:r>
            <a:r>
              <a:rPr lang="en-IN" sz="2000" err="1">
                <a:solidFill>
                  <a:srgbClr val="FFFF66"/>
                </a:solidFill>
              </a:rPr>
              <a:t>x,y</a:t>
            </a:r>
            <a:r>
              <a:rPr lang="en-IN" sz="2000">
                <a:solidFill>
                  <a:srgbClr val="FFFF66"/>
                </a:solidFill>
              </a:rPr>
              <a:t>)=&gt;{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(x + "," + y);</a:t>
            </a:r>
            <a:r>
              <a:rPr lang="en-IN" sz="2000" err="1">
                <a:solidFill>
                  <a:srgbClr val="FFFF66"/>
                </a:solidFill>
              </a:rPr>
              <a:t>x+y</a:t>
            </a:r>
            <a:r>
              <a:rPr lang="en-IN" sz="2000">
                <a:solidFill>
                  <a:srgbClr val="FFFF66"/>
                </a:solidFill>
              </a:rPr>
              <a:t>;}))      </a:t>
            </a: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(lst2.reduceLeft(_+_));  //concatenates lst2</a:t>
            </a: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</a:t>
            </a:r>
            <a:r>
              <a:rPr lang="en-IN" sz="2000" err="1">
                <a:solidFill>
                  <a:srgbClr val="FFFF66"/>
                </a:solidFill>
              </a:rPr>
              <a:t>lst.reduceRight</a:t>
            </a:r>
            <a:r>
              <a:rPr lang="en-IN" sz="2000">
                <a:solidFill>
                  <a:srgbClr val="FFFF66"/>
                </a:solidFill>
              </a:rPr>
              <a:t>(_+_));  //adds all the elements of </a:t>
            </a:r>
            <a:r>
              <a:rPr lang="en-IN" sz="2000" err="1">
                <a:solidFill>
                  <a:srgbClr val="FFFF66"/>
                </a:solidFill>
              </a:rPr>
              <a:t>lst</a:t>
            </a:r>
            <a:endParaRPr lang="en-IN" sz="2000">
              <a:solidFill>
                <a:srgbClr val="FFFF66"/>
              </a:solidFill>
            </a:endParaRP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</a:t>
            </a:r>
            <a:r>
              <a:rPr lang="en-IN" sz="2000" err="1">
                <a:solidFill>
                  <a:srgbClr val="FFFF66"/>
                </a:solidFill>
              </a:rPr>
              <a:t>lst.reduceLeft</a:t>
            </a:r>
            <a:r>
              <a:rPr lang="en-IN" sz="2000">
                <a:solidFill>
                  <a:srgbClr val="FFFF66"/>
                </a:solidFill>
              </a:rPr>
              <a:t>(_-_));  //subtract using </a:t>
            </a:r>
            <a:r>
              <a:rPr lang="en-IN" sz="2000" err="1">
                <a:solidFill>
                  <a:srgbClr val="FFFF66"/>
                </a:solidFill>
              </a:rPr>
              <a:t>reduceRight</a:t>
            </a:r>
            <a:endParaRPr lang="en-IN" sz="2000">
              <a:solidFill>
                <a:srgbClr val="FFFF66"/>
              </a:solidFill>
            </a:endParaRP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</a:t>
            </a:r>
            <a:r>
              <a:rPr lang="en-IN" sz="2000" err="1">
                <a:solidFill>
                  <a:srgbClr val="FFFF66"/>
                </a:solidFill>
              </a:rPr>
              <a:t>lst.reduceRight</a:t>
            </a:r>
            <a:r>
              <a:rPr lang="en-IN" sz="2000">
                <a:solidFill>
                  <a:srgbClr val="FFFF66"/>
                </a:solidFill>
              </a:rPr>
              <a:t>(_-_)); //subtract using </a:t>
            </a:r>
            <a:r>
              <a:rPr lang="en-IN" sz="2000" err="1">
                <a:solidFill>
                  <a:srgbClr val="FFFF66"/>
                </a:solidFill>
              </a:rPr>
              <a:t>reduceRight</a:t>
            </a:r>
            <a:endParaRPr lang="en-IN" sz="2000">
              <a:solidFill>
                <a:srgbClr val="FFFF66"/>
              </a:solidFill>
            </a:endParaRP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</a:t>
            </a:r>
            <a:r>
              <a:rPr lang="en-IN" sz="2000" err="1">
                <a:solidFill>
                  <a:srgbClr val="FFFF66"/>
                </a:solidFill>
              </a:rPr>
              <a:t>lst.reduceLeft</a:t>
            </a:r>
            <a:r>
              <a:rPr lang="en-IN" sz="2000">
                <a:solidFill>
                  <a:srgbClr val="FFFF66"/>
                </a:solidFill>
              </a:rPr>
              <a:t>((</a:t>
            </a:r>
            <a:r>
              <a:rPr lang="en-IN" sz="2000" err="1">
                <a:solidFill>
                  <a:srgbClr val="FFFF66"/>
                </a:solidFill>
              </a:rPr>
              <a:t>x,y</a:t>
            </a:r>
            <a:r>
              <a:rPr lang="en-IN" sz="2000">
                <a:solidFill>
                  <a:srgbClr val="FFFF66"/>
                </a:solidFill>
              </a:rPr>
              <a:t>)=&gt;{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(x + "," + y);x-y;}))</a:t>
            </a:r>
          </a:p>
          <a:p>
            <a:r>
              <a:rPr lang="en-IN" sz="2000">
                <a:solidFill>
                  <a:srgbClr val="FFFF66"/>
                </a:solidFill>
              </a:rPr>
              <a:t>    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</a:t>
            </a:r>
            <a:r>
              <a:rPr lang="en-IN" sz="2000" err="1">
                <a:solidFill>
                  <a:srgbClr val="FFFF66"/>
                </a:solidFill>
              </a:rPr>
              <a:t>lst.reduceRight</a:t>
            </a:r>
            <a:r>
              <a:rPr lang="en-IN" sz="2000">
                <a:solidFill>
                  <a:srgbClr val="FFFF66"/>
                </a:solidFill>
              </a:rPr>
              <a:t>((</a:t>
            </a:r>
            <a:r>
              <a:rPr lang="en-IN" sz="2000" err="1">
                <a:solidFill>
                  <a:srgbClr val="FFFF66"/>
                </a:solidFill>
              </a:rPr>
              <a:t>x,y</a:t>
            </a:r>
            <a:r>
              <a:rPr lang="en-IN" sz="2000">
                <a:solidFill>
                  <a:srgbClr val="FFFF66"/>
                </a:solidFill>
              </a:rPr>
              <a:t>)=&gt;{</a:t>
            </a:r>
            <a:r>
              <a:rPr lang="en-IN" sz="2000" err="1">
                <a:solidFill>
                  <a:srgbClr val="FFFF66"/>
                </a:solidFill>
              </a:rPr>
              <a:t>println</a:t>
            </a:r>
            <a:r>
              <a:rPr lang="en-IN" sz="2000">
                <a:solidFill>
                  <a:srgbClr val="FFFF66"/>
                </a:solidFill>
              </a:rPr>
              <a:t>(x + "," + y);x-y;}))</a:t>
            </a:r>
          </a:p>
          <a:p>
            <a:r>
              <a:rPr lang="en-IN" sz="2000">
                <a:solidFill>
                  <a:srgbClr val="FFFF66"/>
                </a:solidFill>
              </a:rPr>
              <a:t> }</a:t>
            </a:r>
          </a:p>
          <a:p>
            <a:r>
              <a:rPr lang="en-IN" sz="2000">
                <a:solidFill>
                  <a:srgbClr val="FFFF66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1712" y="44624"/>
            <a:ext cx="2592288" cy="6813376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>
                <a:solidFill>
                  <a:srgbClr val="FFFF66"/>
                </a:solidFill>
              </a:rPr>
              <a:t>D:\PPL\Scala&gt;scala myreduce</a:t>
            </a:r>
          </a:p>
          <a:p>
            <a:r>
              <a:rPr lang="it-IT" sz="1600" b="1">
                <a:solidFill>
                  <a:srgbClr val="FFFF66"/>
                </a:solidFill>
              </a:rPr>
              <a:t>41</a:t>
            </a:r>
          </a:p>
          <a:p>
            <a:r>
              <a:rPr lang="it-IT" sz="1600" b="1">
                <a:solidFill>
                  <a:srgbClr val="FFFF66"/>
                </a:solidFill>
              </a:rPr>
              <a:t>1,2</a:t>
            </a:r>
          </a:p>
          <a:p>
            <a:r>
              <a:rPr lang="it-IT" sz="1600" b="1">
                <a:solidFill>
                  <a:srgbClr val="FFFF66"/>
                </a:solidFill>
              </a:rPr>
              <a:t>3,3</a:t>
            </a:r>
          </a:p>
          <a:p>
            <a:r>
              <a:rPr lang="it-IT" sz="1600" b="1">
                <a:solidFill>
                  <a:srgbClr val="FFFF66"/>
                </a:solidFill>
              </a:rPr>
              <a:t>6,5</a:t>
            </a:r>
          </a:p>
          <a:p>
            <a:r>
              <a:rPr lang="it-IT" sz="1600" b="1">
                <a:solidFill>
                  <a:srgbClr val="FFFF66"/>
                </a:solidFill>
              </a:rPr>
              <a:t>11,7</a:t>
            </a:r>
          </a:p>
          <a:p>
            <a:r>
              <a:rPr lang="it-IT" sz="1600" b="1">
                <a:solidFill>
                  <a:srgbClr val="FFFF66"/>
                </a:solidFill>
              </a:rPr>
              <a:t>18,10</a:t>
            </a:r>
          </a:p>
          <a:p>
            <a:r>
              <a:rPr lang="it-IT" sz="1600" b="1">
                <a:solidFill>
                  <a:srgbClr val="FFFF66"/>
                </a:solidFill>
              </a:rPr>
              <a:t>28,13</a:t>
            </a:r>
          </a:p>
          <a:p>
            <a:r>
              <a:rPr lang="it-IT" sz="1600" b="1">
                <a:solidFill>
                  <a:srgbClr val="FFFF66"/>
                </a:solidFill>
              </a:rPr>
              <a:t>41</a:t>
            </a:r>
          </a:p>
          <a:p>
            <a:r>
              <a:rPr lang="it-IT" sz="1600" b="1">
                <a:solidFill>
                  <a:srgbClr val="FFFF66"/>
                </a:solidFill>
              </a:rPr>
              <a:t>ABC</a:t>
            </a:r>
          </a:p>
          <a:p>
            <a:r>
              <a:rPr lang="it-IT" sz="1600" b="1">
                <a:solidFill>
                  <a:srgbClr val="FFFF66"/>
                </a:solidFill>
              </a:rPr>
              <a:t>41</a:t>
            </a:r>
          </a:p>
          <a:p>
            <a:r>
              <a:rPr lang="it-IT" sz="1600" b="1">
                <a:solidFill>
                  <a:srgbClr val="FFFF66"/>
                </a:solidFill>
              </a:rPr>
              <a:t>-39</a:t>
            </a:r>
          </a:p>
          <a:p>
            <a:r>
              <a:rPr lang="it-IT" sz="1600" b="1">
                <a:solidFill>
                  <a:srgbClr val="FFFF66"/>
                </a:solidFill>
              </a:rPr>
              <a:t>7</a:t>
            </a:r>
          </a:p>
          <a:p>
            <a:r>
              <a:rPr lang="it-IT" sz="1600" b="1">
                <a:solidFill>
                  <a:srgbClr val="FFFF66"/>
                </a:solidFill>
              </a:rPr>
              <a:t>1,2</a:t>
            </a:r>
          </a:p>
          <a:p>
            <a:r>
              <a:rPr lang="it-IT" sz="1600" b="1">
                <a:solidFill>
                  <a:srgbClr val="FFFF66"/>
                </a:solidFill>
              </a:rPr>
              <a:t>-1,3</a:t>
            </a:r>
          </a:p>
          <a:p>
            <a:r>
              <a:rPr lang="it-IT" sz="1600" b="1">
                <a:solidFill>
                  <a:srgbClr val="FFFF66"/>
                </a:solidFill>
              </a:rPr>
              <a:t>-4,5</a:t>
            </a:r>
          </a:p>
          <a:p>
            <a:r>
              <a:rPr lang="it-IT" sz="1600" b="1">
                <a:solidFill>
                  <a:srgbClr val="FFFF66"/>
                </a:solidFill>
              </a:rPr>
              <a:t>-9,7</a:t>
            </a:r>
          </a:p>
          <a:p>
            <a:r>
              <a:rPr lang="it-IT" sz="1600" b="1">
                <a:solidFill>
                  <a:srgbClr val="FFFF66"/>
                </a:solidFill>
              </a:rPr>
              <a:t>-16,10</a:t>
            </a:r>
          </a:p>
          <a:p>
            <a:r>
              <a:rPr lang="it-IT" sz="1600" b="1">
                <a:solidFill>
                  <a:srgbClr val="FFFF66"/>
                </a:solidFill>
              </a:rPr>
              <a:t>-26,13</a:t>
            </a:r>
          </a:p>
          <a:p>
            <a:r>
              <a:rPr lang="it-IT" sz="1600" b="1">
                <a:solidFill>
                  <a:srgbClr val="FFFF66"/>
                </a:solidFill>
              </a:rPr>
              <a:t>-39</a:t>
            </a:r>
          </a:p>
          <a:p>
            <a:r>
              <a:rPr lang="it-IT" sz="1600" b="1">
                <a:solidFill>
                  <a:srgbClr val="FFFF66"/>
                </a:solidFill>
              </a:rPr>
              <a:t>10,13</a:t>
            </a:r>
          </a:p>
          <a:p>
            <a:r>
              <a:rPr lang="it-IT" sz="1600" b="1">
                <a:solidFill>
                  <a:srgbClr val="FFFF66"/>
                </a:solidFill>
              </a:rPr>
              <a:t>7,-3</a:t>
            </a:r>
          </a:p>
          <a:p>
            <a:r>
              <a:rPr lang="it-IT" sz="1600" b="1">
                <a:solidFill>
                  <a:srgbClr val="FFFF66"/>
                </a:solidFill>
              </a:rPr>
              <a:t>5,10</a:t>
            </a:r>
          </a:p>
          <a:p>
            <a:r>
              <a:rPr lang="it-IT" sz="1600" b="1">
                <a:solidFill>
                  <a:srgbClr val="FFFF66"/>
                </a:solidFill>
              </a:rPr>
              <a:t>3,-5</a:t>
            </a:r>
          </a:p>
          <a:p>
            <a:r>
              <a:rPr lang="it-IT" sz="1600" b="1">
                <a:solidFill>
                  <a:srgbClr val="FFFF66"/>
                </a:solidFill>
              </a:rPr>
              <a:t>2,8</a:t>
            </a:r>
          </a:p>
          <a:p>
            <a:r>
              <a:rPr lang="it-IT" sz="1600" b="1">
                <a:solidFill>
                  <a:srgbClr val="FFFF66"/>
                </a:solidFill>
              </a:rPr>
              <a:t>1,-6</a:t>
            </a:r>
          </a:p>
          <a:p>
            <a:r>
              <a:rPr lang="it-IT" sz="1600" b="1">
                <a:solidFill>
                  <a:srgbClr val="FFFF66"/>
                </a:solidFill>
              </a:rPr>
              <a:t>7</a:t>
            </a:r>
            <a:endParaRPr lang="en-IN" sz="1600" b="1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692696"/>
          </a:xfrm>
        </p:spPr>
        <p:txBody>
          <a:bodyPr/>
          <a:lstStyle/>
          <a:p>
            <a:r>
              <a:rPr lang="en-IN"/>
              <a:t>Fold / scan - left / right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000"/>
              <a:t>Fold: Similar to </a:t>
            </a:r>
            <a:r>
              <a:rPr lang="en-IN" sz="2000" err="1"/>
              <a:t>reduceLeft</a:t>
            </a:r>
            <a:r>
              <a:rPr lang="en-IN" sz="2000"/>
              <a:t>/</a:t>
            </a:r>
            <a:r>
              <a:rPr lang="en-IN" sz="2000" err="1"/>
              <a:t>reduceRight</a:t>
            </a:r>
            <a:r>
              <a:rPr lang="en-IN" sz="2000"/>
              <a:t> but initial arguments </a:t>
            </a:r>
            <a:r>
              <a:rPr lang="en-IN" sz="2000" err="1"/>
              <a:t>cen</a:t>
            </a:r>
            <a:r>
              <a:rPr lang="en-IN" sz="2000"/>
              <a:t> be passed in folds.</a:t>
            </a:r>
          </a:p>
          <a:p>
            <a:r>
              <a:rPr lang="en-IN" sz="2000"/>
              <a:t>Scan – Prints the intermediate results.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520" y="1700808"/>
            <a:ext cx="5904656" cy="4896544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rgbClr val="002060"/>
                </a:solidFill>
              </a:rPr>
              <a:t>object </a:t>
            </a:r>
            <a:r>
              <a:rPr lang="en-IN" err="1">
                <a:solidFill>
                  <a:srgbClr val="002060"/>
                </a:solidFill>
              </a:rPr>
              <a:t>myfoldscan</a:t>
            </a:r>
            <a:endParaRPr lang="en-IN">
              <a:solidFill>
                <a:srgbClr val="002060"/>
              </a:solidFill>
            </a:endParaRPr>
          </a:p>
          <a:p>
            <a:r>
              <a:rPr lang="en-IN">
                <a:solidFill>
                  <a:srgbClr val="002060"/>
                </a:solidFill>
              </a:rPr>
              <a:t>{ </a:t>
            </a:r>
          </a:p>
          <a:p>
            <a:r>
              <a:rPr lang="en-IN">
                <a:solidFill>
                  <a:srgbClr val="002060"/>
                </a:solidFill>
              </a:rPr>
              <a:t> </a:t>
            </a:r>
            <a:r>
              <a:rPr lang="en-IN" err="1">
                <a:solidFill>
                  <a:srgbClr val="002060"/>
                </a:solidFill>
              </a:rPr>
              <a:t>val</a:t>
            </a:r>
            <a:r>
              <a:rPr lang="en-IN">
                <a:solidFill>
                  <a:srgbClr val="002060"/>
                </a:solidFill>
              </a:rPr>
              <a:t> </a:t>
            </a:r>
            <a:r>
              <a:rPr lang="en-IN" err="1">
                <a:solidFill>
                  <a:srgbClr val="002060"/>
                </a:solidFill>
              </a:rPr>
              <a:t>lst</a:t>
            </a:r>
            <a:r>
              <a:rPr lang="en-IN">
                <a:solidFill>
                  <a:srgbClr val="002060"/>
                </a:solidFill>
              </a:rPr>
              <a:t> = List(1,2,3,5,7,10,13);</a:t>
            </a:r>
          </a:p>
          <a:p>
            <a:r>
              <a:rPr lang="en-IN">
                <a:solidFill>
                  <a:srgbClr val="002060"/>
                </a:solidFill>
              </a:rPr>
              <a:t> </a:t>
            </a:r>
            <a:r>
              <a:rPr lang="en-IN" err="1">
                <a:solidFill>
                  <a:srgbClr val="002060"/>
                </a:solidFill>
              </a:rPr>
              <a:t>val</a:t>
            </a:r>
            <a:r>
              <a:rPr lang="en-IN">
                <a:solidFill>
                  <a:srgbClr val="002060"/>
                </a:solidFill>
              </a:rPr>
              <a:t> lst2 = List("A","B","C");</a:t>
            </a:r>
          </a:p>
          <a:p>
            <a:r>
              <a:rPr lang="en-IN">
                <a:solidFill>
                  <a:srgbClr val="002060"/>
                </a:solidFill>
              </a:rPr>
              <a:t> </a:t>
            </a:r>
          </a:p>
          <a:p>
            <a:r>
              <a:rPr lang="en-IN" err="1">
                <a:solidFill>
                  <a:srgbClr val="002060"/>
                </a:solidFill>
              </a:rPr>
              <a:t>def</a:t>
            </a:r>
            <a:r>
              <a:rPr lang="en-IN">
                <a:solidFill>
                  <a:srgbClr val="002060"/>
                </a:solidFill>
              </a:rPr>
              <a:t> main(</a:t>
            </a:r>
            <a:r>
              <a:rPr lang="en-IN" err="1">
                <a:solidFill>
                  <a:srgbClr val="002060"/>
                </a:solidFill>
              </a:rPr>
              <a:t>args:Array</a:t>
            </a:r>
            <a:r>
              <a:rPr lang="en-IN">
                <a:solidFill>
                  <a:srgbClr val="002060"/>
                </a:solidFill>
              </a:rPr>
              <a:t>[String])</a:t>
            </a:r>
          </a:p>
          <a:p>
            <a:r>
              <a:rPr lang="en-IN">
                <a:solidFill>
                  <a:srgbClr val="002060"/>
                </a:solidFill>
              </a:rPr>
              <a:t> {</a:t>
            </a:r>
          </a:p>
          <a:p>
            <a:r>
              <a:rPr lang="en-IN">
                <a:solidFill>
                  <a:srgbClr val="002060"/>
                </a:solidFill>
              </a:rPr>
              <a:t>    </a:t>
            </a:r>
            <a:r>
              <a:rPr lang="en-IN" err="1">
                <a:solidFill>
                  <a:srgbClr val="002060"/>
                </a:solidFill>
              </a:rPr>
              <a:t>println</a:t>
            </a:r>
            <a:r>
              <a:rPr lang="en-IN">
                <a:solidFill>
                  <a:srgbClr val="002060"/>
                </a:solidFill>
              </a:rPr>
              <a:t>(</a:t>
            </a:r>
            <a:r>
              <a:rPr lang="en-IN" err="1">
                <a:solidFill>
                  <a:srgbClr val="002060"/>
                </a:solidFill>
              </a:rPr>
              <a:t>lst.foldLeft</a:t>
            </a:r>
            <a:r>
              <a:rPr lang="en-IN">
                <a:solidFill>
                  <a:srgbClr val="002060"/>
                </a:solidFill>
              </a:rPr>
              <a:t>(0)(_+_));  //adds all the elements of </a:t>
            </a:r>
            <a:r>
              <a:rPr lang="en-IN" err="1">
                <a:solidFill>
                  <a:srgbClr val="002060"/>
                </a:solidFill>
              </a:rPr>
              <a:t>lst</a:t>
            </a:r>
            <a:endParaRPr lang="en-IN">
              <a:solidFill>
                <a:srgbClr val="002060"/>
              </a:solidFill>
            </a:endParaRPr>
          </a:p>
          <a:p>
            <a:r>
              <a:rPr lang="en-IN">
                <a:solidFill>
                  <a:srgbClr val="002060"/>
                </a:solidFill>
              </a:rPr>
              <a:t>    </a:t>
            </a:r>
            <a:r>
              <a:rPr lang="en-IN" err="1">
                <a:solidFill>
                  <a:srgbClr val="002060"/>
                </a:solidFill>
              </a:rPr>
              <a:t>println</a:t>
            </a:r>
            <a:r>
              <a:rPr lang="en-IN">
                <a:solidFill>
                  <a:srgbClr val="002060"/>
                </a:solidFill>
              </a:rPr>
              <a:t>(</a:t>
            </a:r>
            <a:r>
              <a:rPr lang="en-IN" err="1">
                <a:solidFill>
                  <a:srgbClr val="002060"/>
                </a:solidFill>
              </a:rPr>
              <a:t>lst.foldLeft</a:t>
            </a:r>
            <a:r>
              <a:rPr lang="en-IN">
                <a:solidFill>
                  <a:srgbClr val="002060"/>
                </a:solidFill>
              </a:rPr>
              <a:t>(100)(_+_));  //adds all the elements of </a:t>
            </a:r>
            <a:r>
              <a:rPr lang="en-IN" err="1">
                <a:solidFill>
                  <a:srgbClr val="002060"/>
                </a:solidFill>
              </a:rPr>
              <a:t>lst</a:t>
            </a:r>
            <a:endParaRPr lang="en-IN">
              <a:solidFill>
                <a:srgbClr val="002060"/>
              </a:solidFill>
            </a:endParaRPr>
          </a:p>
          <a:p>
            <a:r>
              <a:rPr lang="en-IN">
                <a:solidFill>
                  <a:srgbClr val="002060"/>
                </a:solidFill>
              </a:rPr>
              <a:t>  </a:t>
            </a:r>
          </a:p>
          <a:p>
            <a:r>
              <a:rPr lang="en-IN">
                <a:solidFill>
                  <a:srgbClr val="002060"/>
                </a:solidFill>
              </a:rPr>
              <a:t>    </a:t>
            </a:r>
            <a:r>
              <a:rPr lang="en-IN" err="1">
                <a:solidFill>
                  <a:srgbClr val="002060"/>
                </a:solidFill>
              </a:rPr>
              <a:t>println</a:t>
            </a:r>
            <a:r>
              <a:rPr lang="en-IN">
                <a:solidFill>
                  <a:srgbClr val="002060"/>
                </a:solidFill>
              </a:rPr>
              <a:t>(lst2.foldLeft("z")(_+_));  //concatenates</a:t>
            </a:r>
          </a:p>
          <a:p>
            <a:endParaRPr lang="en-IN">
              <a:solidFill>
                <a:srgbClr val="002060"/>
              </a:solidFill>
            </a:endParaRPr>
          </a:p>
          <a:p>
            <a:r>
              <a:rPr lang="en-IN">
                <a:solidFill>
                  <a:srgbClr val="002060"/>
                </a:solidFill>
              </a:rPr>
              <a:t>    </a:t>
            </a:r>
            <a:r>
              <a:rPr lang="en-IN" err="1">
                <a:solidFill>
                  <a:srgbClr val="002060"/>
                </a:solidFill>
              </a:rPr>
              <a:t>println</a:t>
            </a:r>
            <a:r>
              <a:rPr lang="en-IN">
                <a:solidFill>
                  <a:srgbClr val="002060"/>
                </a:solidFill>
              </a:rPr>
              <a:t>(</a:t>
            </a:r>
            <a:r>
              <a:rPr lang="en-IN" err="1">
                <a:solidFill>
                  <a:srgbClr val="002060"/>
                </a:solidFill>
              </a:rPr>
              <a:t>lst.scanLeft</a:t>
            </a:r>
            <a:r>
              <a:rPr lang="en-IN">
                <a:solidFill>
                  <a:srgbClr val="002060"/>
                </a:solidFill>
              </a:rPr>
              <a:t>(100)(_+_));  //adds all the elements of </a:t>
            </a:r>
            <a:r>
              <a:rPr lang="en-IN" err="1">
                <a:solidFill>
                  <a:srgbClr val="002060"/>
                </a:solidFill>
              </a:rPr>
              <a:t>lst</a:t>
            </a:r>
            <a:r>
              <a:rPr lang="en-IN">
                <a:solidFill>
                  <a:srgbClr val="002060"/>
                </a:solidFill>
              </a:rPr>
              <a:t>  </a:t>
            </a:r>
          </a:p>
          <a:p>
            <a:r>
              <a:rPr lang="en-IN">
                <a:solidFill>
                  <a:srgbClr val="002060"/>
                </a:solidFill>
              </a:rPr>
              <a:t>    </a:t>
            </a:r>
            <a:r>
              <a:rPr lang="en-IN" err="1">
                <a:solidFill>
                  <a:srgbClr val="002060"/>
                </a:solidFill>
              </a:rPr>
              <a:t>println</a:t>
            </a:r>
            <a:r>
              <a:rPr lang="en-IN">
                <a:solidFill>
                  <a:srgbClr val="002060"/>
                </a:solidFill>
              </a:rPr>
              <a:t>(lst2.scanLeft("z")(_+_));  //concatenates        </a:t>
            </a:r>
          </a:p>
          <a:p>
            <a:r>
              <a:rPr lang="en-IN">
                <a:solidFill>
                  <a:srgbClr val="002060"/>
                </a:solidFill>
              </a:rPr>
              <a:t> }</a:t>
            </a:r>
          </a:p>
          <a:p>
            <a:r>
              <a:rPr lang="en-IN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94348" y="4399044"/>
            <a:ext cx="2914156" cy="2448272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/>
              <a:t>D:\PPL\Scala&gt;scala myfoldscan</a:t>
            </a:r>
          </a:p>
          <a:p>
            <a:r>
              <a:rPr lang="pl-PL"/>
              <a:t>41</a:t>
            </a:r>
          </a:p>
          <a:p>
            <a:r>
              <a:rPr lang="pl-PL"/>
              <a:t>141</a:t>
            </a:r>
          </a:p>
          <a:p>
            <a:r>
              <a:rPr lang="pl-PL"/>
              <a:t>zABC</a:t>
            </a:r>
          </a:p>
          <a:p>
            <a:r>
              <a:rPr lang="pl-PL"/>
              <a:t>List(100, 101, 103, 106, 111, 118, 128, 141)</a:t>
            </a:r>
          </a:p>
          <a:p>
            <a:r>
              <a:rPr lang="pl-PL"/>
              <a:t>List(z, zA, zAB, zABC)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764704"/>
          </a:xfrm>
        </p:spPr>
        <p:txBody>
          <a:bodyPr/>
          <a:lstStyle/>
          <a:p>
            <a:r>
              <a:rPr lang="en-IN"/>
              <a:t>Function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760640"/>
          </a:xfrm>
        </p:spPr>
        <p:txBody>
          <a:bodyPr>
            <a:normAutofit/>
          </a:bodyPr>
          <a:lstStyle/>
          <a:p>
            <a:r>
              <a:rPr lang="en-IN" sz="2400"/>
              <a:t>Function values are objects and can be stored in variables</a:t>
            </a:r>
          </a:p>
          <a:p>
            <a:r>
              <a:rPr lang="en-IN" sz="2400"/>
              <a:t>Since they are functions, they can be invoked using the usual parentheses function-call notation</a:t>
            </a:r>
          </a:p>
          <a:p>
            <a:endParaRPr lang="en-IN" sz="2400"/>
          </a:p>
          <a:p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var</a:t>
            </a:r>
            <a:r>
              <a:rPr lang="en-IN" sz="2400"/>
              <a:t> increase = (x: </a:t>
            </a:r>
            <a:r>
              <a:rPr lang="en-IN" sz="2400" err="1"/>
              <a:t>Int</a:t>
            </a:r>
            <a:r>
              <a:rPr lang="en-IN" sz="2400"/>
              <a:t>) =&gt; x + 1</a:t>
            </a:r>
          </a:p>
          <a:p>
            <a:r>
              <a:rPr lang="en-IN" sz="2400" err="1"/>
              <a:t>var</a:t>
            </a:r>
            <a:r>
              <a:rPr lang="en-IN" sz="2400"/>
              <a:t> increase: </a:t>
            </a:r>
            <a:r>
              <a:rPr lang="en-IN" sz="2400" err="1"/>
              <a:t>Int</a:t>
            </a:r>
            <a:r>
              <a:rPr lang="en-IN" sz="2400"/>
              <a:t> =&gt; </a:t>
            </a:r>
            <a:r>
              <a:rPr lang="en-IN" sz="2400" err="1"/>
              <a:t>Int</a:t>
            </a:r>
            <a:r>
              <a:rPr lang="en-IN" sz="2400"/>
              <a:t> = $Lambda$1010/1600427200@6826b70f</a:t>
            </a:r>
          </a:p>
          <a:p>
            <a:endParaRPr lang="en-IN" sz="2400"/>
          </a:p>
          <a:p>
            <a:r>
              <a:rPr lang="en-IN" sz="2400" err="1"/>
              <a:t>scala</a:t>
            </a:r>
            <a:r>
              <a:rPr lang="en-IN" sz="2400"/>
              <a:t>&gt; increase(10)</a:t>
            </a:r>
          </a:p>
          <a:p>
            <a:r>
              <a:rPr lang="en-IN" sz="2400" err="1"/>
              <a:t>val</a:t>
            </a:r>
            <a:r>
              <a:rPr lang="en-IN" sz="2400"/>
              <a:t> res1: </a:t>
            </a:r>
            <a:r>
              <a:rPr lang="en-IN" sz="2400" err="1"/>
              <a:t>Int</a:t>
            </a:r>
            <a:r>
              <a:rPr lang="en-IN" sz="2400"/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15141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/>
              <a:t>Assigning different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712968" cy="5904656"/>
          </a:xfrm>
        </p:spPr>
        <p:txBody>
          <a:bodyPr>
            <a:normAutofit/>
          </a:bodyPr>
          <a:lstStyle/>
          <a:p>
            <a:r>
              <a:rPr lang="en-IN" sz="2400"/>
              <a:t>Because increase, in this example, is a </a:t>
            </a:r>
            <a:r>
              <a:rPr lang="en-IN" sz="2400" err="1"/>
              <a:t>var</a:t>
            </a:r>
            <a:r>
              <a:rPr lang="en-IN" sz="2400"/>
              <a:t>, a different function value can be assigned later on.</a:t>
            </a:r>
          </a:p>
          <a:p>
            <a:r>
              <a:rPr lang="en-IN" sz="2400"/>
              <a:t>Example:</a:t>
            </a:r>
          </a:p>
          <a:p>
            <a:endParaRPr lang="en-IN" sz="2400"/>
          </a:p>
          <a:p>
            <a:r>
              <a:rPr lang="en-IN" sz="2400" err="1"/>
              <a:t>scala</a:t>
            </a:r>
            <a:r>
              <a:rPr lang="en-IN" sz="2400"/>
              <a:t>&gt; increase = (x: </a:t>
            </a:r>
            <a:r>
              <a:rPr lang="en-IN" sz="2400" err="1"/>
              <a:t>Int</a:t>
            </a:r>
            <a:r>
              <a:rPr lang="en-IN" sz="2400"/>
              <a:t>) =&gt; x + 9999</a:t>
            </a:r>
          </a:p>
          <a:p>
            <a:r>
              <a:rPr lang="en-IN" sz="2400"/>
              <a:t>// mutated increase</a:t>
            </a:r>
          </a:p>
          <a:p>
            <a:endParaRPr lang="en-IN" sz="2400"/>
          </a:p>
          <a:p>
            <a:r>
              <a:rPr lang="en-IN" sz="2400" err="1"/>
              <a:t>scala</a:t>
            </a:r>
            <a:r>
              <a:rPr lang="en-IN" sz="2400"/>
              <a:t>&gt; increase(10)</a:t>
            </a:r>
          </a:p>
          <a:p>
            <a:r>
              <a:rPr lang="en-IN" sz="2400" err="1"/>
              <a:t>val</a:t>
            </a:r>
            <a:r>
              <a:rPr lang="en-IN" sz="2400"/>
              <a:t> res2: </a:t>
            </a:r>
            <a:r>
              <a:rPr lang="en-IN" sz="2400" err="1"/>
              <a:t>Int</a:t>
            </a:r>
            <a:r>
              <a:rPr lang="en-IN" sz="2400"/>
              <a:t> = 10009</a:t>
            </a:r>
          </a:p>
        </p:txBody>
      </p:sp>
    </p:spTree>
    <p:extLst>
      <p:ext uri="{BB962C8B-B14F-4D97-AF65-F5344CB8AC3E}">
        <p14:creationId xmlns:p14="http://schemas.microsoft.com/office/powerpoint/2010/main" val="30461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0" y="0"/>
            <a:ext cx="9001000" cy="922114"/>
          </a:xfrm>
        </p:spPr>
        <p:txBody>
          <a:bodyPr/>
          <a:lstStyle/>
          <a:p>
            <a:r>
              <a:rPr lang="en-IN"/>
              <a:t>more than one statement in the function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374441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err="1"/>
              <a:t>scala</a:t>
            </a:r>
            <a:r>
              <a:rPr lang="en-IN" sz="2000"/>
              <a:t>&gt; increase = (x: </a:t>
            </a:r>
            <a:r>
              <a:rPr lang="en-IN" sz="2000" err="1"/>
              <a:t>Int</a:t>
            </a:r>
            <a:r>
              <a:rPr lang="en-IN" sz="2000"/>
              <a:t>) =&gt; {</a:t>
            </a:r>
          </a:p>
          <a:p>
            <a:pPr marL="0" indent="0">
              <a:buNone/>
            </a:pPr>
            <a:r>
              <a:rPr lang="en-IN" sz="2000"/>
              <a:t>     | </a:t>
            </a:r>
            <a:r>
              <a:rPr lang="en-IN" sz="2000" err="1"/>
              <a:t>println</a:t>
            </a:r>
            <a:r>
              <a:rPr lang="en-IN" sz="2000"/>
              <a:t>("We")</a:t>
            </a:r>
          </a:p>
          <a:p>
            <a:pPr marL="0" indent="0">
              <a:buNone/>
            </a:pPr>
            <a:r>
              <a:rPr lang="en-IN" sz="2000"/>
              <a:t>     | </a:t>
            </a:r>
            <a:r>
              <a:rPr lang="en-IN" sz="2000" err="1"/>
              <a:t>println</a:t>
            </a:r>
            <a:r>
              <a:rPr lang="en-IN" sz="2000"/>
              <a:t>("are")</a:t>
            </a:r>
          </a:p>
          <a:p>
            <a:pPr marL="0" indent="0">
              <a:buNone/>
            </a:pPr>
            <a:r>
              <a:rPr lang="en-IN" sz="2000"/>
              <a:t>     | </a:t>
            </a:r>
            <a:r>
              <a:rPr lang="en-IN" sz="2000" err="1"/>
              <a:t>println</a:t>
            </a:r>
            <a:r>
              <a:rPr lang="en-IN" sz="2000"/>
              <a:t>("here!")</a:t>
            </a:r>
          </a:p>
          <a:p>
            <a:pPr marL="0" indent="0">
              <a:buNone/>
            </a:pPr>
            <a:r>
              <a:rPr lang="en-IN" sz="2000"/>
              <a:t>     | x + 1</a:t>
            </a:r>
          </a:p>
          <a:p>
            <a:pPr marL="0" indent="0">
              <a:buNone/>
            </a:pPr>
            <a:r>
              <a:rPr lang="en-IN" sz="2000"/>
              <a:t>     | }</a:t>
            </a:r>
          </a:p>
          <a:p>
            <a:pPr marL="0" indent="0">
              <a:buNone/>
            </a:pPr>
            <a:r>
              <a:rPr lang="en-IN" sz="2000"/>
              <a:t>// mutated increase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err="1"/>
              <a:t>scala</a:t>
            </a:r>
            <a:r>
              <a:rPr lang="en-IN" sz="2000"/>
              <a:t>&gt; increase(10)</a:t>
            </a:r>
          </a:p>
          <a:p>
            <a:pPr marL="0" indent="0">
              <a:buNone/>
            </a:pPr>
            <a:r>
              <a:rPr lang="en-IN" sz="2000"/>
              <a:t>We</a:t>
            </a:r>
          </a:p>
          <a:p>
            <a:pPr marL="0" indent="0">
              <a:buNone/>
            </a:pPr>
            <a:r>
              <a:rPr lang="en-IN" sz="2000"/>
              <a:t>are</a:t>
            </a:r>
          </a:p>
          <a:p>
            <a:pPr marL="0" indent="0">
              <a:buNone/>
            </a:pPr>
            <a:r>
              <a:rPr lang="en-IN" sz="2000"/>
              <a:t>here!</a:t>
            </a:r>
          </a:p>
          <a:p>
            <a:pPr marL="0" indent="0">
              <a:buNone/>
            </a:pPr>
            <a:r>
              <a:rPr lang="en-IN" sz="2000" err="1"/>
              <a:t>val</a:t>
            </a:r>
            <a:r>
              <a:rPr lang="en-IN" sz="2000"/>
              <a:t> res3: </a:t>
            </a:r>
            <a:r>
              <a:rPr lang="en-IN" sz="2000" err="1"/>
              <a:t>Int</a:t>
            </a:r>
            <a:r>
              <a:rPr lang="en-IN" sz="2000"/>
              <a:t> =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1412776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To have more than one statement in the function literal, surround its body by curly braces and put one statement per line, thus forming a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Just like a method, when the function value is invoked, all of the statements will be executed, and the value returned from the function is whatever results from evaluating the last expression.</a:t>
            </a:r>
          </a:p>
        </p:txBody>
      </p:sp>
    </p:spTree>
    <p:extLst>
      <p:ext uri="{BB962C8B-B14F-4D97-AF65-F5344CB8AC3E}">
        <p14:creationId xmlns:p14="http://schemas.microsoft.com/office/powerpoint/2010/main" val="9458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/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val</a:t>
            </a:r>
            <a:r>
              <a:rPr lang="en-IN" sz="2400"/>
              <a:t> </a:t>
            </a:r>
            <a:r>
              <a:rPr lang="en-IN" sz="2400" err="1"/>
              <a:t>someNumbers</a:t>
            </a:r>
            <a:r>
              <a:rPr lang="en-IN" sz="2400"/>
              <a:t> = List(-11, -10, -5, 0, 5, 10)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</a:t>
            </a:r>
            <a:r>
              <a:rPr lang="en-IN" sz="2400" err="1"/>
              <a:t>someNumbers</a:t>
            </a:r>
            <a:r>
              <a:rPr lang="en-IN" sz="2400"/>
              <a:t>: List[</a:t>
            </a:r>
            <a:r>
              <a:rPr lang="en-IN" sz="2400" err="1"/>
              <a:t>Int</a:t>
            </a:r>
            <a:r>
              <a:rPr lang="en-IN" sz="2400"/>
              <a:t>] = List(-11, -10, -5, 0, 5, 10)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someNumbers.foreach</a:t>
            </a:r>
            <a:r>
              <a:rPr lang="en-IN" sz="2400"/>
              <a:t>((x: </a:t>
            </a:r>
            <a:r>
              <a:rPr lang="en-IN" sz="2400" err="1"/>
              <a:t>Int</a:t>
            </a:r>
            <a:r>
              <a:rPr lang="en-IN" sz="2400"/>
              <a:t>) =&gt; </a:t>
            </a:r>
            <a:r>
              <a:rPr lang="en-IN" sz="2400" err="1"/>
              <a:t>println</a:t>
            </a:r>
            <a:r>
              <a:rPr lang="en-IN" sz="2400"/>
              <a:t>(x))</a:t>
            </a:r>
          </a:p>
          <a:p>
            <a:pPr marL="0" indent="0">
              <a:buNone/>
            </a:pPr>
            <a:r>
              <a:rPr lang="en-IN" sz="2400"/>
              <a:t>-11</a:t>
            </a:r>
          </a:p>
          <a:p>
            <a:pPr marL="0" indent="0">
              <a:buNone/>
            </a:pPr>
            <a:r>
              <a:rPr lang="en-IN" sz="2400"/>
              <a:t>-10</a:t>
            </a:r>
          </a:p>
          <a:p>
            <a:pPr marL="0" indent="0">
              <a:buNone/>
            </a:pPr>
            <a:r>
              <a:rPr lang="en-IN" sz="2400"/>
              <a:t>-5</a:t>
            </a:r>
          </a:p>
          <a:p>
            <a:pPr marL="0" indent="0">
              <a:buNone/>
            </a:pPr>
            <a:r>
              <a:rPr lang="en-IN" sz="2400"/>
              <a:t>0</a:t>
            </a:r>
          </a:p>
          <a:p>
            <a:pPr marL="0" indent="0">
              <a:buNone/>
            </a:pPr>
            <a:r>
              <a:rPr lang="en-IN" sz="2400"/>
              <a:t>5</a:t>
            </a:r>
          </a:p>
          <a:p>
            <a:pPr marL="0" indent="0">
              <a:buNone/>
            </a:pPr>
            <a:r>
              <a:rPr lang="en-IN" sz="2400"/>
              <a:t>10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foreach</a:t>
            </a:r>
            <a:r>
              <a:rPr lang="en-IN" sz="2400"/>
              <a:t> takes a function as an argument and invokes that function on each of its elements</a:t>
            </a:r>
          </a:p>
        </p:txBody>
      </p:sp>
    </p:spTree>
    <p:extLst>
      <p:ext uri="{BB962C8B-B14F-4D97-AF65-F5344CB8AC3E}">
        <p14:creationId xmlns:p14="http://schemas.microsoft.com/office/powerpoint/2010/main" val="40705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57"/>
            <a:ext cx="7452320" cy="704053"/>
          </a:xfrm>
        </p:spPr>
        <p:txBody>
          <a:bodyPr/>
          <a:lstStyle/>
          <a:p>
            <a:r>
              <a:rPr lang="en-IN"/>
              <a:t>Filter method for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someNumbers</a:t>
            </a:r>
            <a:endParaRPr lang="en-IN" sz="2400"/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res5: List[</a:t>
            </a:r>
            <a:r>
              <a:rPr lang="en-IN" sz="2400" err="1"/>
              <a:t>Int</a:t>
            </a:r>
            <a:r>
              <a:rPr lang="en-IN" sz="2400"/>
              <a:t>] = List(-11, -10, -5, 0, 5, 10)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someNumbers.filter</a:t>
            </a:r>
            <a:r>
              <a:rPr lang="en-IN" sz="2400"/>
              <a:t>((x: </a:t>
            </a:r>
            <a:r>
              <a:rPr lang="en-IN" sz="2400" err="1"/>
              <a:t>Int</a:t>
            </a:r>
            <a:r>
              <a:rPr lang="en-IN" sz="2400"/>
              <a:t>) =&gt; x &gt; 0)</a:t>
            </a:r>
          </a:p>
          <a:p>
            <a:pPr marL="0" indent="0">
              <a:buNone/>
            </a:pPr>
            <a:r>
              <a:rPr lang="en-IN" sz="2400" err="1"/>
              <a:t>val</a:t>
            </a:r>
            <a:r>
              <a:rPr lang="en-IN" sz="2400"/>
              <a:t> res6: List[</a:t>
            </a:r>
            <a:r>
              <a:rPr lang="en-IN" sz="2400" err="1"/>
              <a:t>Int</a:t>
            </a:r>
            <a:r>
              <a:rPr lang="en-IN" sz="2400"/>
              <a:t>] = List(5, 10)</a:t>
            </a:r>
          </a:p>
        </p:txBody>
      </p:sp>
    </p:spTree>
    <p:extLst>
      <p:ext uri="{BB962C8B-B14F-4D97-AF65-F5344CB8AC3E}">
        <p14:creationId xmlns:p14="http://schemas.microsoft.com/office/powerpoint/2010/main" val="27999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548680"/>
          </a:xfrm>
        </p:spPr>
        <p:txBody>
          <a:bodyPr/>
          <a:lstStyle/>
          <a:p>
            <a:r>
              <a:rPr lang="en-IN" sz="2400"/>
              <a:t>SHORT FORMS OF FUNCTION LITERALS – target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784976" cy="6048672"/>
          </a:xfrm>
        </p:spPr>
        <p:txBody>
          <a:bodyPr>
            <a:normAutofit/>
          </a:bodyPr>
          <a:lstStyle/>
          <a:p>
            <a:r>
              <a:rPr lang="en-IN" sz="2400"/>
              <a:t>leave off the parameter types</a:t>
            </a:r>
          </a:p>
          <a:p>
            <a:pPr marL="400050" lvl="1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someNumbers.filter</a:t>
            </a:r>
            <a:r>
              <a:rPr lang="en-IN" sz="2400"/>
              <a:t>((x) =&gt; x &gt; 0)        </a:t>
            </a:r>
          </a:p>
          <a:p>
            <a:pPr marL="400050" lvl="1" indent="0">
              <a:buNone/>
            </a:pPr>
            <a:r>
              <a:rPr lang="en-IN" sz="2400" err="1"/>
              <a:t>val</a:t>
            </a:r>
            <a:r>
              <a:rPr lang="en-IN" sz="2400"/>
              <a:t> res7: List[</a:t>
            </a:r>
            <a:r>
              <a:rPr lang="en-IN" sz="2400" err="1"/>
              <a:t>Int</a:t>
            </a:r>
            <a:r>
              <a:rPr lang="en-IN" sz="2400"/>
              <a:t>] = List(5, 10)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r>
              <a:rPr lang="en-IN" sz="2400"/>
              <a:t>leave out parentheses around a parameter whose type is inferred</a:t>
            </a:r>
          </a:p>
          <a:p>
            <a:pPr marL="400050" lvl="1" indent="0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someNumbers.filter</a:t>
            </a:r>
            <a:r>
              <a:rPr lang="en-IN" sz="2400"/>
              <a:t>(x =&gt; x &gt; 0) //</a:t>
            </a:r>
          </a:p>
          <a:p>
            <a:pPr marL="400050" lvl="1" indent="0">
              <a:buNone/>
            </a:pPr>
            <a:r>
              <a:rPr lang="en-IN" sz="2400" err="1"/>
              <a:t>val</a:t>
            </a:r>
            <a:r>
              <a:rPr lang="en-IN" sz="2400"/>
              <a:t> res8: List[</a:t>
            </a:r>
            <a:r>
              <a:rPr lang="en-IN" sz="2400" err="1"/>
              <a:t>Int</a:t>
            </a:r>
            <a:r>
              <a:rPr lang="en-IN" sz="2400"/>
              <a:t>] = List(5, 10)</a:t>
            </a:r>
          </a:p>
        </p:txBody>
      </p:sp>
    </p:spTree>
    <p:extLst>
      <p:ext uri="{BB962C8B-B14F-4D97-AF65-F5344CB8AC3E}">
        <p14:creationId xmlns:p14="http://schemas.microsoft.com/office/powerpoint/2010/main" val="36781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11357"/>
            <a:ext cx="7924800" cy="704053"/>
          </a:xfrm>
        </p:spPr>
        <p:txBody>
          <a:bodyPr/>
          <a:lstStyle/>
          <a:p>
            <a:r>
              <a:rPr lang="en-IN" sz="2400"/>
              <a:t>PLACEHOLDER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760640"/>
          </a:xfrm>
        </p:spPr>
        <p:txBody>
          <a:bodyPr>
            <a:normAutofit/>
          </a:bodyPr>
          <a:lstStyle/>
          <a:p>
            <a:pPr algn="just"/>
            <a:r>
              <a:rPr lang="en-IN" sz="2400"/>
              <a:t>To make a function literal even more concise, you can use underscores as placeholders for one or more parameters, so long as each parameter appears only one time within the function literal.</a:t>
            </a:r>
          </a:p>
          <a:p>
            <a:pPr marL="400050" lvl="1" indent="0" algn="just">
              <a:buNone/>
            </a:pPr>
            <a:endParaRPr lang="en-IN" sz="2400"/>
          </a:p>
          <a:p>
            <a:pPr marL="400050" lvl="1" indent="0" algn="just">
              <a:buNone/>
            </a:pPr>
            <a:r>
              <a:rPr lang="en-IN" sz="2400" err="1"/>
              <a:t>scala</a:t>
            </a:r>
            <a:r>
              <a:rPr lang="en-IN" sz="2400"/>
              <a:t>&gt; </a:t>
            </a:r>
            <a:r>
              <a:rPr lang="en-IN" sz="2400" err="1"/>
              <a:t>someNumbers.filter</a:t>
            </a:r>
            <a:r>
              <a:rPr lang="en-IN" sz="2400"/>
              <a:t>(_ &gt; 0)               //equivalent to x =&gt; x &gt; 0</a:t>
            </a:r>
          </a:p>
          <a:p>
            <a:pPr marL="400050" lvl="1" indent="0" algn="just">
              <a:buNone/>
            </a:pPr>
            <a:r>
              <a:rPr lang="en-IN" sz="2400" err="1"/>
              <a:t>val</a:t>
            </a:r>
            <a:r>
              <a:rPr lang="en-IN" sz="2400"/>
              <a:t> res9: List[</a:t>
            </a:r>
            <a:r>
              <a:rPr lang="en-IN" sz="2400" err="1"/>
              <a:t>Int</a:t>
            </a:r>
            <a:r>
              <a:rPr lang="en-IN" sz="2400"/>
              <a:t>] = List(5, 10)</a:t>
            </a:r>
          </a:p>
        </p:txBody>
      </p:sp>
    </p:spTree>
    <p:extLst>
      <p:ext uri="{BB962C8B-B14F-4D97-AF65-F5344CB8AC3E}">
        <p14:creationId xmlns:p14="http://schemas.microsoft.com/office/powerpoint/2010/main" val="1118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Application>Microsoft Office PowerPoint</Application>
  <PresentationFormat>On-screen Show (4:3)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19CSE313 – Principles of Programming Languages</vt:lpstr>
      <vt:lpstr>First-class functions</vt:lpstr>
      <vt:lpstr>Function values</vt:lpstr>
      <vt:lpstr>Assigning different values</vt:lpstr>
      <vt:lpstr>more than one statement in the function literal</vt:lpstr>
      <vt:lpstr>Examples:</vt:lpstr>
      <vt:lpstr>Filter method for collections</vt:lpstr>
      <vt:lpstr>SHORT FORMS OF FUNCTION LITERALS – target typing</vt:lpstr>
      <vt:lpstr>PLACEHOLDER SYNTAX</vt:lpstr>
      <vt:lpstr>underscores as placeholders for parameters</vt:lpstr>
      <vt:lpstr>PARTIALLY APPLIED FUNCTIONS</vt:lpstr>
      <vt:lpstr>supplying only some of the required arguments</vt:lpstr>
      <vt:lpstr>Partial application</vt:lpstr>
      <vt:lpstr>closures</vt:lpstr>
      <vt:lpstr>closures</vt:lpstr>
      <vt:lpstr>Modifying the closure</vt:lpstr>
      <vt:lpstr>Higher order function – Example 1</vt:lpstr>
      <vt:lpstr>Higher order function – Example 2</vt:lpstr>
      <vt:lpstr>Currying in scala</vt:lpstr>
      <vt:lpstr>Map</vt:lpstr>
      <vt:lpstr>Flattening a list of lists</vt:lpstr>
      <vt:lpstr>flatMAp</vt:lpstr>
      <vt:lpstr>filter</vt:lpstr>
      <vt:lpstr>Reduce left / right example</vt:lpstr>
      <vt:lpstr>Fold / scan - left / right -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revision>1</cp:revision>
  <dcterms:created xsi:type="dcterms:W3CDTF">2021-12-18T08:57:35Z</dcterms:created>
  <dcterms:modified xsi:type="dcterms:W3CDTF">2022-03-31T06:16:04Z</dcterms:modified>
</cp:coreProperties>
</file>