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3"/>
  </p:notesMasterIdLst>
  <p:sldIdLst>
    <p:sldId id="256" r:id="rId2"/>
    <p:sldId id="272" r:id="rId3"/>
    <p:sldId id="267" r:id="rId4"/>
    <p:sldId id="268" r:id="rId5"/>
    <p:sldId id="273" r:id="rId6"/>
    <p:sldId id="274" r:id="rId7"/>
    <p:sldId id="275" r:id="rId8"/>
    <p:sldId id="269" r:id="rId9"/>
    <p:sldId id="276" r:id="rId10"/>
    <p:sldId id="277" r:id="rId11"/>
    <p:sldId id="278" r:id="rId12"/>
    <p:sldId id="279" r:id="rId13"/>
    <p:sldId id="280" r:id="rId14"/>
    <p:sldId id="281" r:id="rId15"/>
    <p:sldId id="282" r:id="rId16"/>
    <p:sldId id="283" r:id="rId17"/>
    <p:sldId id="284" r:id="rId18"/>
    <p:sldId id="285" r:id="rId19"/>
    <p:sldId id="286" r:id="rId20"/>
    <p:sldId id="287" r:id="rId21"/>
    <p:sldId id="288" r:id="rId22"/>
    <p:sldId id="291" r:id="rId23"/>
    <p:sldId id="289" r:id="rId24"/>
    <p:sldId id="290" r:id="rId25"/>
    <p:sldId id="295" r:id="rId26"/>
    <p:sldId id="294" r:id="rId27"/>
    <p:sldId id="296" r:id="rId28"/>
    <p:sldId id="297" r:id="rId29"/>
    <p:sldId id="298" r:id="rId30"/>
    <p:sldId id="293" r:id="rId31"/>
    <p:sldId id="292" r:id="rId32"/>
    <p:sldId id="299" r:id="rId33"/>
    <p:sldId id="300" r:id="rId34"/>
    <p:sldId id="302" r:id="rId35"/>
    <p:sldId id="303" r:id="rId36"/>
    <p:sldId id="301" r:id="rId37"/>
    <p:sldId id="304" r:id="rId38"/>
    <p:sldId id="305" r:id="rId39"/>
    <p:sldId id="307" r:id="rId40"/>
    <p:sldId id="308" r:id="rId41"/>
    <p:sldId id="266" r:id="rId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FF66"/>
    <a:srgbClr val="FFFF66"/>
    <a:srgbClr val="FF99FF"/>
    <a:srgbClr val="66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6" d="100"/>
          <a:sy n="66" d="100"/>
        </p:scale>
        <p:origin x="-1284" y="-5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F2FBC55-4722-4DAF-A65D-611A4A192C4B}" type="datetimeFigureOut">
              <a:rPr lang="en-IN" smtClean="0"/>
              <a:t>10-04-2022</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5307210-E79F-4776-8E93-B25B22A0AFC1}" type="slidenum">
              <a:rPr lang="en-IN" smtClean="0"/>
              <a:t>‹#›</a:t>
            </a:fld>
            <a:endParaRPr lang="en-IN"/>
          </a:p>
        </p:txBody>
      </p:sp>
    </p:spTree>
    <p:extLst>
      <p:ext uri="{BB962C8B-B14F-4D97-AF65-F5344CB8AC3E}">
        <p14:creationId xmlns:p14="http://schemas.microsoft.com/office/powerpoint/2010/main" val="19897144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2" cstate="print"/>
          <a:srcRect t="33333"/>
          <a:stretch>
            <a:fillRect/>
          </a:stretch>
        </p:blipFill>
        <p:spPr>
          <a:xfrm>
            <a:off x="0" y="0"/>
            <a:ext cx="9144000" cy="4572000"/>
          </a:xfrm>
          <a:prstGeom prst="rect">
            <a:avLst/>
          </a:prstGeom>
        </p:spPr>
      </p:pic>
      <p:sp>
        <p:nvSpPr>
          <p:cNvPr id="4" name="Date Placeholder 3"/>
          <p:cNvSpPr>
            <a:spLocks noGrp="1"/>
          </p:cNvSpPr>
          <p:nvPr>
            <p:ph type="dt" sz="half" idx="10"/>
          </p:nvPr>
        </p:nvSpPr>
        <p:spPr/>
        <p:txBody>
          <a:bodyPr/>
          <a:lstStyle/>
          <a:p>
            <a:fld id="{3BC5D68C-E44C-484F-ADB2-2D0E23CB9CA7}" type="datetimeFigureOut">
              <a:rPr lang="en-IN" smtClean="0"/>
              <a:t>10-04-2022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2C1FBF-7955-45E0-B0D9-9F9A35A0A07B}" type="slidenum">
              <a:rPr lang="en-IN" smtClean="0"/>
              <a:t>‹#›</a:t>
            </a:fld>
            <a:endParaRPr lang="en-IN"/>
          </a:p>
        </p:txBody>
      </p:sp>
      <p:sp>
        <p:nvSpPr>
          <p:cNvPr id="3" name="Subtitle 2"/>
          <p:cNvSpPr>
            <a:spLocks noGrp="1"/>
          </p:cNvSpPr>
          <p:nvPr>
            <p:ph type="subTitle" idx="1"/>
          </p:nvPr>
        </p:nvSpPr>
        <p:spPr>
          <a:xfrm>
            <a:off x="1219200" y="3886200"/>
            <a:ext cx="6400800" cy="1752600"/>
          </a:xfrm>
        </p:spPr>
        <p:txBody>
          <a:bodyPr>
            <a:normAutofit/>
          </a:bodyPr>
          <a:lstStyle>
            <a:lvl1pPr marL="0" indent="0" algn="ctr">
              <a:buNone/>
              <a:defRPr sz="1700"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685800" y="2007888"/>
            <a:ext cx="7772400" cy="1470025"/>
          </a:xfrm>
        </p:spPr>
        <p:txBody>
          <a:bodyPr/>
          <a:lstStyle>
            <a:lvl1pPr algn="ctr">
              <a:defRPr sz="3200"/>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BC5D68C-E44C-484F-ADB2-2D0E23CB9CA7}" type="datetimeFigureOut">
              <a:rPr lang="en-IN" smtClean="0"/>
              <a:t>10-04-2022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2C1FBF-7955-45E0-B0D9-9F9A35A0A07B}"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BC5D68C-E44C-484F-ADB2-2D0E23CB9CA7}" type="datetimeFigureOut">
              <a:rPr lang="en-IN" smtClean="0"/>
              <a:t>10-04-2022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2C1FBF-7955-45E0-B0D9-9F9A35A0A07B}"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4" name="Date Placeholder 3"/>
          <p:cNvSpPr>
            <a:spLocks noGrp="1"/>
          </p:cNvSpPr>
          <p:nvPr>
            <p:ph type="dt" sz="half" idx="10"/>
          </p:nvPr>
        </p:nvSpPr>
        <p:spPr/>
        <p:txBody>
          <a:bodyPr/>
          <a:lstStyle/>
          <a:p>
            <a:fld id="{3BC5D68C-E44C-484F-ADB2-2D0E23CB9CA7}" type="datetimeFigureOut">
              <a:rPr lang="en-IN" smtClean="0"/>
              <a:t>10-04-2022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2C1FBF-7955-45E0-B0D9-9F9A35A0A07B}" type="slidenum">
              <a:rPr lang="en-IN" smtClean="0"/>
              <a:t>‹#›</a:t>
            </a:fld>
            <a:endParaRPr lang="en-IN"/>
          </a:p>
        </p:txBody>
      </p:sp>
      <p:sp>
        <p:nvSpPr>
          <p:cNvPr id="8" name="Content Placeholder 7"/>
          <p:cNvSpPr>
            <a:spLocks noGrp="1"/>
          </p:cNvSpPr>
          <p:nvPr>
            <p:ph sz="quarter" idx="13"/>
          </p:nvPr>
        </p:nvSpPr>
        <p:spPr>
          <a:xfrm>
            <a:off x="609600" y="1600200"/>
            <a:ext cx="79248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 y="4962525"/>
            <a:ext cx="7885113" cy="1362075"/>
          </a:xfrm>
        </p:spPr>
        <p:txBody>
          <a:bodyPr anchor="t"/>
          <a:lstStyle>
            <a:lvl1pPr algn="l">
              <a:defRPr sz="3200" b="0" i="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609600" y="3462338"/>
            <a:ext cx="7885113" cy="1500187"/>
          </a:xfrm>
        </p:spPr>
        <p:txBody>
          <a:bodyPr anchor="b">
            <a:normAutofit/>
          </a:bodyPr>
          <a:lstStyle>
            <a:lvl1pPr marL="0" indent="0">
              <a:buNone/>
              <a:defRPr sz="17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BC5D68C-E44C-484F-ADB2-2D0E23CB9CA7}" type="datetimeFigureOut">
              <a:rPr lang="en-IN" smtClean="0"/>
              <a:t>10-04-2022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2C1FBF-7955-45E0-B0D9-9F9A35A0A07B}"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1" name="Content Placeholder 10"/>
          <p:cNvSpPr>
            <a:spLocks noGrp="1"/>
          </p:cNvSpPr>
          <p:nvPr>
            <p:ph sz="quarter" idx="13"/>
          </p:nvPr>
        </p:nvSpPr>
        <p:spPr>
          <a:xfrm>
            <a:off x="609600" y="1600200"/>
            <a:ext cx="3733800" cy="4114800"/>
          </a:xfrm>
        </p:spPr>
        <p:txBody>
          <a:bodyPr/>
          <a:lstStyle>
            <a:lvl5pPr>
              <a:defRPr/>
            </a:lvl5pPr>
            <a:lvl6pPr>
              <a:buClr>
                <a:schemeClr val="tx2"/>
              </a:buClr>
              <a:buFont typeface="Arial" pitchFamily="34" charset="0"/>
              <a:buChar char="•"/>
              <a:defRPr/>
            </a:lvl6pPr>
            <a:lvl7pPr>
              <a:buClr>
                <a:schemeClr val="tx2"/>
              </a:buClr>
              <a:buFont typeface="Arial" pitchFamily="34" charset="0"/>
              <a:buChar char="•"/>
              <a:defRPr/>
            </a:lvl7pPr>
            <a:lvl8pPr>
              <a:buClr>
                <a:schemeClr val="tx2"/>
              </a:buClr>
              <a:buFont typeface="Arial" pitchFamily="34" charset="0"/>
              <a:buChar char="•"/>
              <a:defRPr/>
            </a:lvl8pPr>
            <a:lvl9pPr>
              <a:buClr>
                <a:schemeClr val="tx2"/>
              </a:buCl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3" name="Content Placeholder 12"/>
          <p:cNvSpPr>
            <a:spLocks noGrp="1"/>
          </p:cNvSpPr>
          <p:nvPr>
            <p:ph sz="quarter" idx="14"/>
          </p:nvPr>
        </p:nvSpPr>
        <p:spPr>
          <a:xfrm>
            <a:off x="4800600" y="1600200"/>
            <a:ext cx="3733800" cy="41148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5" name="Date Placeholder 4"/>
          <p:cNvSpPr>
            <a:spLocks noGrp="1"/>
          </p:cNvSpPr>
          <p:nvPr>
            <p:ph type="dt" sz="half" idx="10"/>
          </p:nvPr>
        </p:nvSpPr>
        <p:spPr/>
        <p:txBody>
          <a:bodyPr/>
          <a:lstStyle/>
          <a:p>
            <a:fld id="{3BC5D68C-E44C-484F-ADB2-2D0E23CB9CA7}" type="datetimeFigureOut">
              <a:rPr lang="en-IN" smtClean="0"/>
              <a:t>10-04-2022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B2C1FBF-7955-45E0-B0D9-9F9A35A0A07B}"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3" name="Content Placeholder 12"/>
          <p:cNvSpPr>
            <a:spLocks noGrp="1"/>
          </p:cNvSpPr>
          <p:nvPr>
            <p:ph sz="quarter" idx="14"/>
          </p:nvPr>
        </p:nvSpPr>
        <p:spPr>
          <a:xfrm>
            <a:off x="4800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1" name="Content Placeholder 10"/>
          <p:cNvSpPr>
            <a:spLocks noGrp="1"/>
          </p:cNvSpPr>
          <p:nvPr>
            <p:ph sz="quarter" idx="13"/>
          </p:nvPr>
        </p:nvSpPr>
        <p:spPr>
          <a:xfrm>
            <a:off x="609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1"/>
          <p:cNvSpPr>
            <a:spLocks noGrp="1"/>
          </p:cNvSpPr>
          <p:nvPr>
            <p:ph type="title"/>
          </p:nvPr>
        </p:nvSpPr>
        <p:spPr>
          <a:xfrm>
            <a:off x="609600" y="274638"/>
            <a:ext cx="7924800" cy="11430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800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3BC5D68C-E44C-484F-ADB2-2D0E23CB9CA7}" type="datetimeFigureOut">
              <a:rPr lang="en-IN" smtClean="0"/>
              <a:t>10-04-2022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B2C1FBF-7955-45E0-B0D9-9F9A35A0A07B}"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BC5D68C-E44C-484F-ADB2-2D0E23CB9CA7}" type="datetimeFigureOut">
              <a:rPr lang="en-IN" smtClean="0"/>
              <a:t>10-04-2022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B2C1FBF-7955-45E0-B0D9-9F9A35A0A07B}"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C5D68C-E44C-484F-ADB2-2D0E23CB9CA7}" type="datetimeFigureOut">
              <a:rPr lang="en-IN" smtClean="0"/>
              <a:t>10-04-2022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B2C1FBF-7955-45E0-B0D9-9F9A35A0A07B}"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Content Placeholder 8"/>
          <p:cNvSpPr>
            <a:spLocks noGrp="1"/>
          </p:cNvSpPr>
          <p:nvPr>
            <p:ph sz="quarter" idx="13"/>
          </p:nvPr>
        </p:nvSpPr>
        <p:spPr>
          <a:xfrm>
            <a:off x="3962400" y="1447800"/>
            <a:ext cx="4648200" cy="4267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a:xfrm>
            <a:off x="612648" y="1447800"/>
            <a:ext cx="2971800" cy="1097280"/>
          </a:xfrm>
        </p:spPr>
        <p:txBody>
          <a:bodyPr anchor="b"/>
          <a:lstStyle>
            <a:lvl1pPr algn="l">
              <a:defRPr sz="1800" b="0" i="0" cap="none" baseline="0">
                <a:solidFill>
                  <a:schemeClr val="tx2"/>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612648" y="2547891"/>
            <a:ext cx="2971800" cy="3167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BC5D68C-E44C-484F-ADB2-2D0E23CB9CA7}" type="datetimeFigureOut">
              <a:rPr lang="en-IN" smtClean="0"/>
              <a:t>10-04-2022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B2C1FBF-7955-45E0-B0D9-9F9A35A0A07B}"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pic>
        <p:nvPicPr>
          <p:cNvPr id="11" name="Picture 10" descr="horizon.png"/>
          <p:cNvPicPr>
            <a:picLocks noChangeAspect="1"/>
          </p:cNvPicPr>
          <p:nvPr/>
        </p:nvPicPr>
        <p:blipFill>
          <a:blip r:embed="rId2" cstate="print"/>
          <a:stretch>
            <a:fillRect/>
          </a:stretch>
        </p:blipFill>
        <p:spPr>
          <a:xfrm>
            <a:off x="0" y="0"/>
            <a:ext cx="9144000" cy="6858000"/>
          </a:xfrm>
          <a:prstGeom prst="rect">
            <a:avLst/>
          </a:prstGeom>
        </p:spPr>
      </p:pic>
      <p:sp>
        <p:nvSpPr>
          <p:cNvPr id="2" name="Title 1"/>
          <p:cNvSpPr>
            <a:spLocks noGrp="1"/>
          </p:cNvSpPr>
          <p:nvPr>
            <p:ph type="title"/>
          </p:nvPr>
        </p:nvSpPr>
        <p:spPr>
          <a:xfrm>
            <a:off x="609600" y="1447800"/>
            <a:ext cx="2971800" cy="1097280"/>
          </a:xfrm>
        </p:spPr>
        <p:txBody>
          <a:bodyPr anchor="b"/>
          <a:lstStyle>
            <a:lvl1pPr algn="l">
              <a:defRPr sz="1800" b="0" i="0" cap="none" baseline="0">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4657344" y="1447800"/>
            <a:ext cx="3419856" cy="3474720"/>
          </a:xfrm>
          <a:custGeom>
            <a:avLst/>
            <a:gdLst>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74450 w 3419856"/>
              <a:gd name="connsiteY9" fmla="*/ 3429000 h 3429000"/>
              <a:gd name="connsiteX10" fmla="*/ 21806 w 3419856"/>
              <a:gd name="connsiteY10" fmla="*/ 3407194 h 3429000"/>
              <a:gd name="connsiteX11" fmla="*/ 0 w 3419856"/>
              <a:gd name="connsiteY11" fmla="*/ 3354550 h 3429000"/>
              <a:gd name="connsiteX12" fmla="*/ 0 w 3419856"/>
              <a:gd name="connsiteY12" fmla="*/ 74450 h 3429000"/>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21806 w 3419856"/>
              <a:gd name="connsiteY9" fmla="*/ 3407194 h 3429000"/>
              <a:gd name="connsiteX10" fmla="*/ 0 w 3419856"/>
              <a:gd name="connsiteY10" fmla="*/ 3354550 h 3429000"/>
              <a:gd name="connsiteX11" fmla="*/ 0 w 3419856"/>
              <a:gd name="connsiteY11" fmla="*/ 74450 h 3429000"/>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8026"/>
              <a:gd name="connsiteY0" fmla="*/ 74450 h 3910007"/>
              <a:gd name="connsiteX1" fmla="*/ 21806 w 3968026"/>
              <a:gd name="connsiteY1" fmla="*/ 21806 h 3910007"/>
              <a:gd name="connsiteX2" fmla="*/ 74450 w 3968026"/>
              <a:gd name="connsiteY2" fmla="*/ 0 h 3910007"/>
              <a:gd name="connsiteX3" fmla="*/ 3345406 w 3968026"/>
              <a:gd name="connsiteY3" fmla="*/ 0 h 3910007"/>
              <a:gd name="connsiteX4" fmla="*/ 3398050 w 3968026"/>
              <a:gd name="connsiteY4" fmla="*/ 21806 h 3910007"/>
              <a:gd name="connsiteX5" fmla="*/ 3419856 w 3968026"/>
              <a:gd name="connsiteY5" fmla="*/ 74450 h 3910007"/>
              <a:gd name="connsiteX6" fmla="*/ 3419856 w 3968026"/>
              <a:gd name="connsiteY6" fmla="*/ 3354550 h 3910007"/>
              <a:gd name="connsiteX7" fmla="*/ 3398050 w 3968026"/>
              <a:gd name="connsiteY7" fmla="*/ 3407194 h 3910007"/>
              <a:gd name="connsiteX8" fmla="*/ 0 w 3968026"/>
              <a:gd name="connsiteY8" fmla="*/ 3354550 h 3910007"/>
              <a:gd name="connsiteX9" fmla="*/ 0 w 3968026"/>
              <a:gd name="connsiteY9" fmla="*/ 74450 h 3910007"/>
              <a:gd name="connsiteX0" fmla="*/ 0 w 3419856"/>
              <a:gd name="connsiteY0" fmla="*/ 74450 h 3901233"/>
              <a:gd name="connsiteX1" fmla="*/ 21806 w 3419856"/>
              <a:gd name="connsiteY1" fmla="*/ 21806 h 3901233"/>
              <a:gd name="connsiteX2" fmla="*/ 74450 w 3419856"/>
              <a:gd name="connsiteY2" fmla="*/ 0 h 3901233"/>
              <a:gd name="connsiteX3" fmla="*/ 3345406 w 3419856"/>
              <a:gd name="connsiteY3" fmla="*/ 0 h 3901233"/>
              <a:gd name="connsiteX4" fmla="*/ 3398050 w 3419856"/>
              <a:gd name="connsiteY4" fmla="*/ 21806 h 3901233"/>
              <a:gd name="connsiteX5" fmla="*/ 3419856 w 3419856"/>
              <a:gd name="connsiteY5" fmla="*/ 74450 h 3901233"/>
              <a:gd name="connsiteX6" fmla="*/ 3419856 w 3419856"/>
              <a:gd name="connsiteY6" fmla="*/ 3354550 h 3901233"/>
              <a:gd name="connsiteX7" fmla="*/ 0 w 3419856"/>
              <a:gd name="connsiteY7" fmla="*/ 3354550 h 3901233"/>
              <a:gd name="connsiteX8" fmla="*/ 0 w 3419856"/>
              <a:gd name="connsiteY8" fmla="*/ 74450 h 3901233"/>
              <a:gd name="connsiteX0" fmla="*/ 0 w 3419856"/>
              <a:gd name="connsiteY0" fmla="*/ 74450 h 3354550"/>
              <a:gd name="connsiteX1" fmla="*/ 21806 w 3419856"/>
              <a:gd name="connsiteY1" fmla="*/ 21806 h 3354550"/>
              <a:gd name="connsiteX2" fmla="*/ 74450 w 3419856"/>
              <a:gd name="connsiteY2" fmla="*/ 0 h 3354550"/>
              <a:gd name="connsiteX3" fmla="*/ 3345406 w 3419856"/>
              <a:gd name="connsiteY3" fmla="*/ 0 h 3354550"/>
              <a:gd name="connsiteX4" fmla="*/ 3398050 w 3419856"/>
              <a:gd name="connsiteY4" fmla="*/ 21806 h 3354550"/>
              <a:gd name="connsiteX5" fmla="*/ 3419856 w 3419856"/>
              <a:gd name="connsiteY5" fmla="*/ 74450 h 3354550"/>
              <a:gd name="connsiteX6" fmla="*/ 3419856 w 3419856"/>
              <a:gd name="connsiteY6" fmla="*/ 3354550 h 3354550"/>
              <a:gd name="connsiteX7" fmla="*/ 0 w 3419856"/>
              <a:gd name="connsiteY7" fmla="*/ 3354550 h 3354550"/>
              <a:gd name="connsiteX8" fmla="*/ 0 w 3419856"/>
              <a:gd name="connsiteY8" fmla="*/ 74450 h 335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19856" h="3354550">
                <a:moveTo>
                  <a:pt x="0" y="74450"/>
                </a:moveTo>
                <a:cubicBezTo>
                  <a:pt x="0" y="54705"/>
                  <a:pt x="7844" y="35768"/>
                  <a:pt x="21806" y="21806"/>
                </a:cubicBezTo>
                <a:cubicBezTo>
                  <a:pt x="35768" y="7844"/>
                  <a:pt x="54705" y="0"/>
                  <a:pt x="74450" y="0"/>
                </a:cubicBezTo>
                <a:lnTo>
                  <a:pt x="3345406" y="0"/>
                </a:lnTo>
                <a:cubicBezTo>
                  <a:pt x="3365151" y="0"/>
                  <a:pt x="3384088" y="7844"/>
                  <a:pt x="3398050" y="21806"/>
                </a:cubicBezTo>
                <a:cubicBezTo>
                  <a:pt x="3412012" y="35768"/>
                  <a:pt x="3419856" y="54705"/>
                  <a:pt x="3419856" y="74450"/>
                </a:cubicBezTo>
                <a:lnTo>
                  <a:pt x="3419856" y="3354550"/>
                </a:lnTo>
                <a:lnTo>
                  <a:pt x="0" y="3354550"/>
                </a:lnTo>
                <a:lnTo>
                  <a:pt x="0" y="74450"/>
                </a:lnTo>
                <a:close/>
              </a:path>
            </a:pathLst>
          </a:custGeom>
        </p:spPr>
        <p:txBody>
          <a:bodyPr>
            <a:normAutofit/>
          </a:bodyPr>
          <a:lstStyle>
            <a:lvl1pPr marL="0" indent="0" algn="ctr">
              <a:buNone/>
              <a:defRPr sz="2000" baseline="0">
                <a:solidFill>
                  <a:schemeClr val="tx1">
                    <a:lumMod val="6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09600" y="2547890"/>
            <a:ext cx="2971800" cy="2405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BC5D68C-E44C-484F-ADB2-2D0E23CB9CA7}" type="datetimeFigureOut">
              <a:rPr lang="en-IN" smtClean="0"/>
              <a:t>10-04-2022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B2C1FBF-7955-45E0-B0D9-9F9A35A0A07B}"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13" cstate="print"/>
          <a:stretch>
            <a:fillRect/>
          </a:stretch>
        </p:blipFill>
        <p:spPr>
          <a:xfrm>
            <a:off x="0" y="0"/>
            <a:ext cx="9144000" cy="6858000"/>
          </a:xfrm>
          <a:prstGeom prst="rect">
            <a:avLst/>
          </a:prstGeom>
        </p:spPr>
      </p:pic>
      <p:sp>
        <p:nvSpPr>
          <p:cNvPr id="2" name="Title Placeholder 1"/>
          <p:cNvSpPr>
            <a:spLocks noGrp="1"/>
          </p:cNvSpPr>
          <p:nvPr>
            <p:ph type="title"/>
          </p:nvPr>
        </p:nvSpPr>
        <p:spPr>
          <a:xfrm>
            <a:off x="609600" y="274638"/>
            <a:ext cx="7924800" cy="1143000"/>
          </a:xfrm>
          <a:prstGeom prst="rect">
            <a:avLst/>
          </a:prstGeom>
        </p:spPr>
        <p:txBody>
          <a:bodyPr vert="horz" lIns="91440" tIns="45720" rIns="91440" bIns="45720" rtlCol="0" anchor="b"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609600" y="1600200"/>
            <a:ext cx="7924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5715000" y="6356350"/>
            <a:ext cx="1524000" cy="365125"/>
          </a:xfrm>
          <a:prstGeom prst="rect">
            <a:avLst/>
          </a:prstGeom>
        </p:spPr>
        <p:txBody>
          <a:bodyPr vert="horz" lIns="91440" tIns="45720" rIns="91440" bIns="45720" rtlCol="0" anchor="ctr"/>
          <a:lstStyle>
            <a:lvl1pPr algn="r">
              <a:defRPr sz="1000" strike="noStrike" spc="60" baseline="0">
                <a:solidFill>
                  <a:schemeClr val="tx1"/>
                </a:solidFill>
              </a:defRPr>
            </a:lvl1pPr>
          </a:lstStyle>
          <a:p>
            <a:fld id="{3BC5D68C-E44C-484F-ADB2-2D0E23CB9CA7}" type="datetimeFigureOut">
              <a:rPr lang="en-IN" smtClean="0"/>
              <a:t>10-04-2022</a:t>
            </a:fld>
            <a:endParaRPr lang="en-IN"/>
          </a:p>
        </p:txBody>
      </p:sp>
      <p:sp>
        <p:nvSpPr>
          <p:cNvPr id="5" name="Footer Placeholder 4"/>
          <p:cNvSpPr>
            <a:spLocks noGrp="1"/>
          </p:cNvSpPr>
          <p:nvPr>
            <p:ph type="ftr" sz="quarter" idx="3"/>
          </p:nvPr>
        </p:nvSpPr>
        <p:spPr>
          <a:xfrm>
            <a:off x="609600" y="6356350"/>
            <a:ext cx="2895600" cy="365125"/>
          </a:xfrm>
          <a:prstGeom prst="rect">
            <a:avLst/>
          </a:prstGeom>
        </p:spPr>
        <p:txBody>
          <a:bodyPr vert="horz" lIns="91440" tIns="45720" rIns="91440" bIns="45720" rtlCol="0" anchor="ctr"/>
          <a:lstStyle>
            <a:lvl1pPr algn="l">
              <a:defRPr sz="1000" cap="all" spc="60" baseline="0">
                <a:solidFill>
                  <a:schemeClr val="tx1"/>
                </a:solidFill>
              </a:defRPr>
            </a:lvl1pPr>
          </a:lstStyle>
          <a:p>
            <a:endParaRPr lang="en-IN"/>
          </a:p>
        </p:txBody>
      </p:sp>
      <p:sp>
        <p:nvSpPr>
          <p:cNvPr id="6" name="Slide Number Placeholder 5"/>
          <p:cNvSpPr>
            <a:spLocks noGrp="1"/>
          </p:cNvSpPr>
          <p:nvPr>
            <p:ph type="sldNum" sz="quarter" idx="4"/>
          </p:nvPr>
        </p:nvSpPr>
        <p:spPr>
          <a:xfrm>
            <a:off x="7543800" y="6356350"/>
            <a:ext cx="990600" cy="365125"/>
          </a:xfrm>
          <a:prstGeom prst="rect">
            <a:avLst/>
          </a:prstGeom>
        </p:spPr>
        <p:txBody>
          <a:bodyPr vert="horz" lIns="91440" tIns="45720" rIns="91440" bIns="45720" rtlCol="0" anchor="ctr"/>
          <a:lstStyle>
            <a:lvl1pPr algn="r">
              <a:defRPr sz="1100" baseline="0">
                <a:solidFill>
                  <a:schemeClr val="tx1"/>
                </a:solidFill>
              </a:defRPr>
            </a:lvl1pPr>
          </a:lstStyle>
          <a:p>
            <a:fld id="{CB2C1FBF-7955-45E0-B0D9-9F9A35A0A07B}" type="slidenum">
              <a:rPr lang="en-IN" smtClean="0"/>
              <a:t>‹#›</a:t>
            </a:fld>
            <a:endParaRPr lang="en-IN"/>
          </a:p>
        </p:txBody>
      </p:sp>
    </p:spTree>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59632" y="2636912"/>
            <a:ext cx="6400800" cy="550912"/>
          </a:xfrm>
        </p:spPr>
        <p:txBody>
          <a:bodyPr>
            <a:normAutofit/>
          </a:bodyPr>
          <a:lstStyle/>
          <a:p>
            <a:r>
              <a:rPr lang="en-IN" sz="2800" dirty="0" smtClean="0">
                <a:gradFill>
                  <a:gsLst>
                    <a:gs pos="0">
                      <a:srgbClr val="FBEAC7"/>
                    </a:gs>
                    <a:gs pos="17999">
                      <a:srgbClr val="FEE7F2"/>
                    </a:gs>
                    <a:gs pos="36000">
                      <a:srgbClr val="FAC77D"/>
                    </a:gs>
                    <a:gs pos="61000">
                      <a:srgbClr val="FBA97D"/>
                    </a:gs>
                    <a:gs pos="82001">
                      <a:srgbClr val="FBD49C"/>
                    </a:gs>
                    <a:gs pos="100000">
                      <a:srgbClr val="FEE7F2"/>
                    </a:gs>
                  </a:gsLst>
                  <a:lin ang="5400000" scaled="0"/>
                </a:gradFill>
              </a:rPr>
              <a:t>Concurrency in Java</a:t>
            </a:r>
            <a:endParaRPr lang="en-IN" sz="2800" dirty="0">
              <a:gradFill>
                <a:gsLst>
                  <a:gs pos="0">
                    <a:srgbClr val="FBEAC7"/>
                  </a:gs>
                  <a:gs pos="17999">
                    <a:srgbClr val="FEE7F2"/>
                  </a:gs>
                  <a:gs pos="36000">
                    <a:srgbClr val="FAC77D"/>
                  </a:gs>
                  <a:gs pos="61000">
                    <a:srgbClr val="FBA97D"/>
                  </a:gs>
                  <a:gs pos="82001">
                    <a:srgbClr val="FBD49C"/>
                  </a:gs>
                  <a:gs pos="100000">
                    <a:srgbClr val="FEE7F2"/>
                  </a:gs>
                </a:gsLst>
                <a:lin ang="5400000" scaled="0"/>
              </a:gradFill>
            </a:endParaRPr>
          </a:p>
        </p:txBody>
      </p:sp>
      <p:sp>
        <p:nvSpPr>
          <p:cNvPr id="2" name="Title 1"/>
          <p:cNvSpPr>
            <a:spLocks noGrp="1"/>
          </p:cNvSpPr>
          <p:nvPr>
            <p:ph type="ctrTitle"/>
          </p:nvPr>
        </p:nvSpPr>
        <p:spPr>
          <a:xfrm>
            <a:off x="755576" y="980728"/>
            <a:ext cx="7772400" cy="917056"/>
          </a:xfrm>
        </p:spPr>
        <p:txBody>
          <a:bodyPr/>
          <a:lstStyle/>
          <a:p>
            <a:r>
              <a:rPr lang="en-IN" dirty="0"/>
              <a:t>19CSE313 – Principles of Programming Languages</a:t>
            </a:r>
          </a:p>
        </p:txBody>
      </p:sp>
    </p:spTree>
    <p:extLst>
      <p:ext uri="{BB962C8B-B14F-4D97-AF65-F5344CB8AC3E}">
        <p14:creationId xmlns:p14="http://schemas.microsoft.com/office/powerpoint/2010/main" val="3024766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anim calcmode="lin" valueType="num">
                                      <p:cBhvr>
                                        <p:cTn id="8" dur="2000" fill="hold"/>
                                        <p:tgtEl>
                                          <p:spTgt spid="3">
                                            <p:txEl>
                                              <p:pRg st="0" end="0"/>
                                            </p:txEl>
                                          </p:spTgt>
                                        </p:tgtEl>
                                        <p:attrNameLst>
                                          <p:attrName>ppt_w</p:attrName>
                                        </p:attrNameLst>
                                      </p:cBhvr>
                                      <p:tavLst>
                                        <p:tav tm="0" fmla="#ppt_w*sin(2.5*pi*$)">
                                          <p:val>
                                            <p:fltVal val="0"/>
                                          </p:val>
                                        </p:tav>
                                        <p:tav tm="100000">
                                          <p:val>
                                            <p:fltVal val="1"/>
                                          </p:val>
                                        </p:tav>
                                      </p:tavLst>
                                    </p:anim>
                                    <p:anim calcmode="lin" valueType="num">
                                      <p:cBhvr>
                                        <p:cTn id="9" dur="2000" fill="hold"/>
                                        <p:tgtEl>
                                          <p:spTgt spid="3">
                                            <p:txEl>
                                              <p:pRg st="0" end="0"/>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23" y="0"/>
            <a:ext cx="7725329" cy="620688"/>
          </a:xfrm>
        </p:spPr>
        <p:txBody>
          <a:bodyPr/>
          <a:lstStyle/>
          <a:p>
            <a:r>
              <a:rPr lang="en-IN" dirty="0"/>
              <a:t>Life Cycle of a </a:t>
            </a:r>
            <a:r>
              <a:rPr lang="en-IN" dirty="0" smtClean="0"/>
              <a:t>Thread</a:t>
            </a:r>
            <a:endParaRPr lang="en-IN" dirty="0"/>
          </a:p>
        </p:txBody>
      </p:sp>
      <p:sp>
        <p:nvSpPr>
          <p:cNvPr id="3" name="Content Placeholder 2"/>
          <p:cNvSpPr>
            <a:spLocks noGrp="1"/>
          </p:cNvSpPr>
          <p:nvPr>
            <p:ph sz="quarter" idx="13"/>
          </p:nvPr>
        </p:nvSpPr>
        <p:spPr>
          <a:xfrm>
            <a:off x="107504" y="620688"/>
            <a:ext cx="4752528" cy="3312368"/>
          </a:xfrm>
        </p:spPr>
        <p:txBody>
          <a:bodyPr>
            <a:noAutofit/>
          </a:bodyPr>
          <a:lstStyle/>
          <a:p>
            <a:pPr algn="just"/>
            <a:r>
              <a:rPr lang="en-IN" sz="2000" b="1" dirty="0" smtClean="0"/>
              <a:t>New – A </a:t>
            </a:r>
            <a:r>
              <a:rPr lang="en-IN" sz="2000" dirty="0"/>
              <a:t>thread begins its life </a:t>
            </a:r>
            <a:r>
              <a:rPr lang="en-IN" sz="2000" dirty="0" smtClean="0"/>
              <a:t>cycle in this state</a:t>
            </a:r>
          </a:p>
          <a:p>
            <a:pPr algn="just"/>
            <a:r>
              <a:rPr lang="en-IN" sz="2000" b="1" dirty="0" smtClean="0"/>
              <a:t>Runnable – </a:t>
            </a:r>
            <a:r>
              <a:rPr lang="en-IN" sz="2000" dirty="0" smtClean="0"/>
              <a:t>After a New thread is started by the program, it becomes runnable</a:t>
            </a:r>
          </a:p>
          <a:p>
            <a:pPr algn="just"/>
            <a:r>
              <a:rPr lang="en-IN" sz="2000" b="1" dirty="0"/>
              <a:t>Waiting</a:t>
            </a:r>
            <a:r>
              <a:rPr lang="en-IN" sz="2000" dirty="0"/>
              <a:t> </a:t>
            </a:r>
            <a:r>
              <a:rPr lang="en-IN" sz="2000" dirty="0" smtClean="0"/>
              <a:t>– A thread </a:t>
            </a:r>
            <a:r>
              <a:rPr lang="en-IN" sz="2000" dirty="0"/>
              <a:t>waits for another thread to perform a task. </a:t>
            </a:r>
            <a:r>
              <a:rPr lang="en-IN" sz="2000" dirty="0" smtClean="0"/>
              <a:t>The </a:t>
            </a:r>
            <a:r>
              <a:rPr lang="en-IN" sz="2000" dirty="0"/>
              <a:t>thread transitions back to the runnable state only when </a:t>
            </a:r>
            <a:r>
              <a:rPr lang="en-IN" sz="2000" dirty="0" smtClean="0"/>
              <a:t>the other </a:t>
            </a:r>
            <a:r>
              <a:rPr lang="en-IN" sz="2000" dirty="0"/>
              <a:t>thread signals the waiting thread to continue executing</a:t>
            </a:r>
            <a:r>
              <a:rPr lang="en-IN" sz="2000" dirty="0" smtClean="0"/>
              <a:t>.</a:t>
            </a:r>
          </a:p>
          <a:p>
            <a:pPr algn="just"/>
            <a:r>
              <a:rPr lang="en-IN" sz="2000" b="1" dirty="0"/>
              <a:t>Timed </a:t>
            </a:r>
            <a:r>
              <a:rPr lang="en-IN" sz="2000" b="1" dirty="0" smtClean="0"/>
              <a:t>Waiting - </a:t>
            </a:r>
            <a:r>
              <a:rPr lang="en-IN" sz="2000" dirty="0"/>
              <a:t>A runnable thread can enter the timed waiting state for a specified interval of time. A thread in this state transitions back to the runnable state when that time interval expires or when the event it is waiting for occurs</a:t>
            </a:r>
            <a:r>
              <a:rPr lang="en-IN" sz="2000" dirty="0" smtClean="0"/>
              <a:t>.</a:t>
            </a:r>
          </a:p>
          <a:p>
            <a:pPr algn="just"/>
            <a:r>
              <a:rPr lang="en-IN" sz="2000" b="1" dirty="0"/>
              <a:t>Terminated (Dead)</a:t>
            </a:r>
            <a:r>
              <a:rPr lang="en-IN" sz="2000" dirty="0"/>
              <a:t> − A runnable thread enters the terminated state when it completes its task or </a:t>
            </a:r>
            <a:r>
              <a:rPr lang="en-IN" sz="2000" dirty="0" smtClean="0"/>
              <a:t>terminates otherwise.</a:t>
            </a:r>
            <a:endParaRPr lang="en-IN" sz="2000" dirty="0"/>
          </a:p>
        </p:txBody>
      </p:sp>
      <p:pic>
        <p:nvPicPr>
          <p:cNvPr id="2052" name="Picture 4" descr="Java Thread"/>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60032" y="44624"/>
            <a:ext cx="4248472" cy="28083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6360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496" y="29154"/>
            <a:ext cx="7848872" cy="735550"/>
          </a:xfrm>
        </p:spPr>
        <p:txBody>
          <a:bodyPr/>
          <a:lstStyle/>
          <a:p>
            <a:r>
              <a:rPr lang="en-IN" dirty="0"/>
              <a:t>Thread </a:t>
            </a:r>
            <a:r>
              <a:rPr lang="en-IN" dirty="0" smtClean="0"/>
              <a:t>Priorities</a:t>
            </a:r>
            <a:endParaRPr lang="en-IN" dirty="0"/>
          </a:p>
        </p:txBody>
      </p:sp>
      <p:sp>
        <p:nvSpPr>
          <p:cNvPr id="3" name="Content Placeholder 2"/>
          <p:cNvSpPr>
            <a:spLocks noGrp="1"/>
          </p:cNvSpPr>
          <p:nvPr>
            <p:ph sz="quarter" idx="13"/>
          </p:nvPr>
        </p:nvSpPr>
        <p:spPr>
          <a:xfrm>
            <a:off x="107504" y="836712"/>
            <a:ext cx="8784976" cy="5832648"/>
          </a:xfrm>
        </p:spPr>
        <p:txBody>
          <a:bodyPr>
            <a:normAutofit/>
          </a:bodyPr>
          <a:lstStyle/>
          <a:p>
            <a:r>
              <a:rPr lang="en-IN" sz="2400" dirty="0"/>
              <a:t>Java thread priorities </a:t>
            </a:r>
            <a:r>
              <a:rPr lang="en-IN" sz="2400" dirty="0" smtClean="0"/>
              <a:t>range </a:t>
            </a:r>
            <a:r>
              <a:rPr lang="en-IN" sz="2400" dirty="0"/>
              <a:t>between MIN_PRIORITY (a constant of 1) and MAX_PRIORITY (a constant of 10). </a:t>
            </a:r>
            <a:endParaRPr lang="en-IN" sz="2400" dirty="0" smtClean="0"/>
          </a:p>
          <a:p>
            <a:r>
              <a:rPr lang="en-IN" sz="2400" dirty="0" smtClean="0"/>
              <a:t>By </a:t>
            </a:r>
            <a:r>
              <a:rPr lang="en-IN" sz="2400" dirty="0"/>
              <a:t>default, every thread is given priority NORM_PRIORITY (a constant of 5</a:t>
            </a:r>
            <a:r>
              <a:rPr lang="en-IN" sz="2400" dirty="0" smtClean="0"/>
              <a:t>).</a:t>
            </a:r>
          </a:p>
          <a:p>
            <a:r>
              <a:rPr lang="en-IN" sz="2400" dirty="0"/>
              <a:t>Threads with higher priority are more important to a program and should be allocated processor time before lower-priority threads. </a:t>
            </a:r>
            <a:endParaRPr lang="en-IN" sz="2400" dirty="0" smtClean="0"/>
          </a:p>
          <a:p>
            <a:r>
              <a:rPr lang="en-IN" sz="2400" dirty="0" smtClean="0"/>
              <a:t>However</a:t>
            </a:r>
            <a:r>
              <a:rPr lang="en-IN" sz="2400" dirty="0"/>
              <a:t>, thread priorities cannot guarantee the order in which threads execute and are very much platform dependent.</a:t>
            </a:r>
          </a:p>
        </p:txBody>
      </p:sp>
    </p:spTree>
    <p:extLst>
      <p:ext uri="{BB962C8B-B14F-4D97-AF65-F5344CB8AC3E}">
        <p14:creationId xmlns:p14="http://schemas.microsoft.com/office/powerpoint/2010/main" val="4262757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lstStyle/>
          <a:p>
            <a:r>
              <a:rPr lang="en-IN" dirty="0"/>
              <a:t>Create a Thread by Implementing a Runnable </a:t>
            </a:r>
            <a:r>
              <a:rPr lang="en-IN" dirty="0" smtClean="0"/>
              <a:t>Interface </a:t>
            </a:r>
            <a:r>
              <a:rPr lang="en-IN" sz="3200" dirty="0"/>
              <a:t>(to execute your class as a thread</a:t>
            </a:r>
            <a:r>
              <a:rPr lang="en-IN" sz="3200" dirty="0" smtClean="0"/>
              <a:t>)</a:t>
            </a:r>
            <a:endParaRPr lang="en-IN" dirty="0"/>
          </a:p>
        </p:txBody>
      </p:sp>
      <p:sp>
        <p:nvSpPr>
          <p:cNvPr id="3" name="Content Placeholder 2"/>
          <p:cNvSpPr>
            <a:spLocks noGrp="1"/>
          </p:cNvSpPr>
          <p:nvPr>
            <p:ph sz="quarter" idx="13"/>
          </p:nvPr>
        </p:nvSpPr>
        <p:spPr>
          <a:xfrm>
            <a:off x="107504" y="1196752"/>
            <a:ext cx="8928992" cy="5472608"/>
          </a:xfrm>
        </p:spPr>
        <p:txBody>
          <a:bodyPr>
            <a:normAutofit lnSpcReduction="10000"/>
          </a:bodyPr>
          <a:lstStyle/>
          <a:p>
            <a:r>
              <a:rPr lang="en-IN" sz="2400" b="1" dirty="0"/>
              <a:t>Step 1</a:t>
            </a:r>
          </a:p>
          <a:p>
            <a:pPr lvl="1"/>
            <a:r>
              <a:rPr lang="en-IN" sz="2400" dirty="0"/>
              <a:t>Implement </a:t>
            </a:r>
            <a:r>
              <a:rPr lang="en-IN" sz="2400" dirty="0" smtClean="0"/>
              <a:t> </a:t>
            </a:r>
            <a:r>
              <a:rPr lang="en-IN" sz="2400" dirty="0" smtClean="0">
                <a:solidFill>
                  <a:srgbClr val="66FFFF"/>
                </a:solidFill>
              </a:rPr>
              <a:t>public </a:t>
            </a:r>
            <a:r>
              <a:rPr lang="en-IN" sz="2400" dirty="0">
                <a:solidFill>
                  <a:srgbClr val="66FFFF"/>
                </a:solidFill>
              </a:rPr>
              <a:t>void run( </a:t>
            </a:r>
            <a:r>
              <a:rPr lang="en-IN" sz="2400" dirty="0" smtClean="0">
                <a:solidFill>
                  <a:srgbClr val="66FFFF"/>
                </a:solidFill>
              </a:rPr>
              <a:t>) method </a:t>
            </a:r>
            <a:r>
              <a:rPr lang="en-IN" sz="2400" dirty="0" smtClean="0"/>
              <a:t>provided by runnable interface</a:t>
            </a:r>
          </a:p>
          <a:p>
            <a:pPr lvl="1"/>
            <a:r>
              <a:rPr lang="en-IN" sz="2400" dirty="0"/>
              <a:t>This method provides an entry point for the thread and </a:t>
            </a:r>
            <a:r>
              <a:rPr lang="en-IN" sz="2400" dirty="0" smtClean="0"/>
              <a:t>hence the complete execution </a:t>
            </a:r>
            <a:r>
              <a:rPr lang="en-IN" sz="2400" dirty="0"/>
              <a:t>logic </a:t>
            </a:r>
            <a:r>
              <a:rPr lang="en-IN" sz="2400" dirty="0" smtClean="0"/>
              <a:t>is put inside </a:t>
            </a:r>
            <a:r>
              <a:rPr lang="en-IN" sz="2400" dirty="0"/>
              <a:t>this method</a:t>
            </a:r>
            <a:r>
              <a:rPr lang="en-IN" sz="2400" dirty="0" smtClean="0"/>
              <a:t>.</a:t>
            </a:r>
          </a:p>
          <a:p>
            <a:pPr marL="342900" lvl="1" indent="-342900"/>
            <a:r>
              <a:rPr lang="en-IN" sz="2400" b="1" dirty="0"/>
              <a:t>Step </a:t>
            </a:r>
            <a:r>
              <a:rPr lang="en-IN" sz="2400" b="1" dirty="0" smtClean="0"/>
              <a:t>2</a:t>
            </a:r>
          </a:p>
          <a:p>
            <a:pPr marL="742950" lvl="2" indent="-342900"/>
            <a:r>
              <a:rPr lang="en-IN" sz="2400" dirty="0"/>
              <a:t>Instantiate a </a:t>
            </a:r>
            <a:r>
              <a:rPr lang="en-IN" sz="2400" b="1" dirty="0"/>
              <a:t>Thread</a:t>
            </a:r>
            <a:r>
              <a:rPr lang="en-IN" sz="2400" dirty="0"/>
              <a:t> object </a:t>
            </a:r>
            <a:r>
              <a:rPr lang="en-IN" sz="2400" dirty="0" smtClean="0"/>
              <a:t>using the following constructor:  </a:t>
            </a:r>
            <a:r>
              <a:rPr lang="en-IN" sz="2400" dirty="0" smtClean="0">
                <a:solidFill>
                  <a:srgbClr val="FFFF66"/>
                </a:solidFill>
              </a:rPr>
              <a:t>Thread(Runnable </a:t>
            </a:r>
            <a:r>
              <a:rPr lang="en-IN" sz="2400" dirty="0" err="1" smtClean="0">
                <a:solidFill>
                  <a:srgbClr val="FFFF66"/>
                </a:solidFill>
              </a:rPr>
              <a:t>threadObj</a:t>
            </a:r>
            <a:r>
              <a:rPr lang="en-IN" sz="2400" dirty="0" smtClean="0">
                <a:solidFill>
                  <a:srgbClr val="FFFF66"/>
                </a:solidFill>
              </a:rPr>
              <a:t>, String </a:t>
            </a:r>
            <a:r>
              <a:rPr lang="en-IN" sz="2400" dirty="0" err="1" smtClean="0">
                <a:solidFill>
                  <a:srgbClr val="FFFF66"/>
                </a:solidFill>
              </a:rPr>
              <a:t>threadName</a:t>
            </a:r>
            <a:r>
              <a:rPr lang="en-IN" sz="2400" dirty="0" smtClean="0">
                <a:solidFill>
                  <a:srgbClr val="FFFF66"/>
                </a:solidFill>
              </a:rPr>
              <a:t>);  </a:t>
            </a:r>
          </a:p>
          <a:p>
            <a:pPr marL="400050" lvl="2" indent="0">
              <a:buNone/>
            </a:pPr>
            <a:r>
              <a:rPr lang="en-IN" sz="2400" i="1" dirty="0" smtClean="0"/>
              <a:t>(</a:t>
            </a:r>
            <a:r>
              <a:rPr lang="en-IN" sz="2400" i="1" dirty="0" err="1" smtClean="0"/>
              <a:t>threadObj</a:t>
            </a:r>
            <a:r>
              <a:rPr lang="en-IN" sz="2400" dirty="0" smtClean="0"/>
              <a:t> </a:t>
            </a:r>
            <a:r>
              <a:rPr lang="en-IN" sz="2400" dirty="0"/>
              <a:t>is an instance of a class that implements the </a:t>
            </a:r>
            <a:r>
              <a:rPr lang="en-IN" sz="2400" b="1" dirty="0"/>
              <a:t>Runnable</a:t>
            </a:r>
            <a:r>
              <a:rPr lang="en-IN" sz="2400" dirty="0"/>
              <a:t> interface and </a:t>
            </a:r>
            <a:r>
              <a:rPr lang="en-IN" sz="2400" b="1" dirty="0" err="1"/>
              <a:t>threadName</a:t>
            </a:r>
            <a:r>
              <a:rPr lang="en-IN" sz="2400" dirty="0"/>
              <a:t> is the name given to the new </a:t>
            </a:r>
            <a:r>
              <a:rPr lang="en-IN" sz="2400" dirty="0" smtClean="0"/>
              <a:t>thread)</a:t>
            </a:r>
          </a:p>
          <a:p>
            <a:pPr marL="342900" lvl="1" indent="-342900"/>
            <a:r>
              <a:rPr lang="en-IN" sz="2400" b="1" dirty="0"/>
              <a:t>Step 3</a:t>
            </a:r>
          </a:p>
          <a:p>
            <a:pPr marL="400050" lvl="2" indent="0">
              <a:buNone/>
            </a:pPr>
            <a:r>
              <a:rPr lang="en-IN" sz="2400" dirty="0"/>
              <a:t>Once a Thread object is created, you can start it by calling </a:t>
            </a:r>
            <a:r>
              <a:rPr lang="en-IN" sz="2400" b="1" dirty="0" smtClean="0">
                <a:solidFill>
                  <a:srgbClr val="FF99FF"/>
                </a:solidFill>
              </a:rPr>
              <a:t>void start</a:t>
            </a:r>
            <a:r>
              <a:rPr lang="en-IN" sz="2400" b="1" dirty="0">
                <a:solidFill>
                  <a:srgbClr val="FF99FF"/>
                </a:solidFill>
              </a:rPr>
              <a:t>() </a:t>
            </a:r>
            <a:r>
              <a:rPr lang="en-IN" sz="2400" dirty="0"/>
              <a:t>method, which executes a call to run( ) method.</a:t>
            </a:r>
            <a:endParaRPr lang="en-IN" sz="2400" b="1" dirty="0">
              <a:solidFill>
                <a:srgbClr val="FFFF66"/>
              </a:solidFill>
            </a:endParaRPr>
          </a:p>
        </p:txBody>
      </p:sp>
    </p:spTree>
    <p:extLst>
      <p:ext uri="{BB962C8B-B14F-4D97-AF65-F5344CB8AC3E}">
        <p14:creationId xmlns:p14="http://schemas.microsoft.com/office/powerpoint/2010/main" val="108259373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34942"/>
            <a:ext cx="8928992" cy="369722"/>
          </a:xfrm>
        </p:spPr>
        <p:txBody>
          <a:bodyPr/>
          <a:lstStyle/>
          <a:p>
            <a:r>
              <a:rPr lang="en-IN" sz="2000" dirty="0"/>
              <a:t>Example to </a:t>
            </a:r>
            <a:r>
              <a:rPr lang="en-IN" sz="2000" dirty="0" smtClean="0"/>
              <a:t>create </a:t>
            </a:r>
            <a:r>
              <a:rPr lang="en-IN" sz="2000" dirty="0"/>
              <a:t>a new thread and </a:t>
            </a:r>
            <a:r>
              <a:rPr lang="en-IN" sz="2000" dirty="0" smtClean="0"/>
              <a:t>run </a:t>
            </a:r>
            <a:r>
              <a:rPr lang="en-IN" sz="2000" dirty="0"/>
              <a:t>it</a:t>
            </a:r>
          </a:p>
        </p:txBody>
      </p:sp>
      <p:sp>
        <p:nvSpPr>
          <p:cNvPr id="5" name="Rectangle 4"/>
          <p:cNvSpPr/>
          <p:nvPr/>
        </p:nvSpPr>
        <p:spPr>
          <a:xfrm>
            <a:off x="107504" y="476672"/>
            <a:ext cx="9001000" cy="6264696"/>
          </a:xfrm>
          <a:prstGeom prst="rect">
            <a:avLst/>
          </a:prstGeom>
          <a:gradFill>
            <a:gsLst>
              <a:gs pos="0">
                <a:srgbClr val="000000"/>
              </a:gs>
              <a:gs pos="20000">
                <a:srgbClr val="000040"/>
              </a:gs>
              <a:gs pos="50000">
                <a:srgbClr val="400040"/>
              </a:gs>
              <a:gs pos="75000">
                <a:srgbClr val="8F0040"/>
              </a:gs>
              <a:gs pos="89999">
                <a:srgbClr val="F27300"/>
              </a:gs>
              <a:gs pos="100000">
                <a:srgbClr val="FFBF00"/>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numCol="2" rtlCol="0" anchor="ctr"/>
          <a:lstStyle/>
          <a:p>
            <a:r>
              <a:rPr lang="en-IN" sz="2000" dirty="0">
                <a:solidFill>
                  <a:srgbClr val="FFFF66"/>
                </a:solidFill>
              </a:rPr>
              <a:t>class </a:t>
            </a:r>
            <a:r>
              <a:rPr lang="en-IN" sz="2000" dirty="0" err="1">
                <a:solidFill>
                  <a:srgbClr val="FFFF66"/>
                </a:solidFill>
              </a:rPr>
              <a:t>RunnableDemo</a:t>
            </a:r>
            <a:r>
              <a:rPr lang="en-IN" sz="2000" dirty="0">
                <a:solidFill>
                  <a:srgbClr val="FFFF66"/>
                </a:solidFill>
              </a:rPr>
              <a:t> implements Runnable {</a:t>
            </a:r>
          </a:p>
          <a:p>
            <a:r>
              <a:rPr lang="en-IN" sz="2000" dirty="0">
                <a:solidFill>
                  <a:srgbClr val="FFFF66"/>
                </a:solidFill>
              </a:rPr>
              <a:t>   private Thread t;</a:t>
            </a:r>
          </a:p>
          <a:p>
            <a:r>
              <a:rPr lang="en-IN" sz="2000" dirty="0">
                <a:solidFill>
                  <a:srgbClr val="FFFF66"/>
                </a:solidFill>
              </a:rPr>
              <a:t>   private String </a:t>
            </a:r>
            <a:r>
              <a:rPr lang="en-IN" sz="2000" dirty="0" err="1">
                <a:solidFill>
                  <a:srgbClr val="FFFF66"/>
                </a:solidFill>
              </a:rPr>
              <a:t>threadName</a:t>
            </a:r>
            <a:r>
              <a:rPr lang="en-IN" sz="2000" dirty="0">
                <a:solidFill>
                  <a:srgbClr val="FFFF66"/>
                </a:solidFill>
              </a:rPr>
              <a:t>;</a:t>
            </a:r>
          </a:p>
          <a:p>
            <a:endParaRPr lang="en-IN" sz="2000" dirty="0">
              <a:solidFill>
                <a:srgbClr val="FFFF66"/>
              </a:solidFill>
            </a:endParaRPr>
          </a:p>
          <a:p>
            <a:r>
              <a:rPr lang="en-IN" sz="2000" dirty="0">
                <a:solidFill>
                  <a:srgbClr val="FFFF66"/>
                </a:solidFill>
              </a:rPr>
              <a:t>   </a:t>
            </a:r>
            <a:r>
              <a:rPr lang="en-IN" sz="2000" dirty="0" err="1">
                <a:solidFill>
                  <a:srgbClr val="FFFF66"/>
                </a:solidFill>
              </a:rPr>
              <a:t>RunnableDemo</a:t>
            </a:r>
            <a:r>
              <a:rPr lang="en-IN" sz="2000" dirty="0">
                <a:solidFill>
                  <a:srgbClr val="FFFF66"/>
                </a:solidFill>
              </a:rPr>
              <a:t>(String name) {</a:t>
            </a:r>
          </a:p>
          <a:p>
            <a:r>
              <a:rPr lang="en-IN" sz="2000" dirty="0">
                <a:solidFill>
                  <a:srgbClr val="FFFF66"/>
                </a:solidFill>
              </a:rPr>
              <a:t>      </a:t>
            </a:r>
            <a:r>
              <a:rPr lang="en-IN" sz="2000" dirty="0" err="1">
                <a:solidFill>
                  <a:srgbClr val="FFFF66"/>
                </a:solidFill>
              </a:rPr>
              <a:t>threadName</a:t>
            </a:r>
            <a:r>
              <a:rPr lang="en-IN" sz="2000" dirty="0">
                <a:solidFill>
                  <a:srgbClr val="FFFF66"/>
                </a:solidFill>
              </a:rPr>
              <a:t> = name;</a:t>
            </a:r>
          </a:p>
          <a:p>
            <a:r>
              <a:rPr lang="en-IN" sz="2000" dirty="0">
                <a:solidFill>
                  <a:srgbClr val="FFFF66"/>
                </a:solidFill>
              </a:rPr>
              <a:t>      </a:t>
            </a:r>
            <a:r>
              <a:rPr lang="en-IN" sz="2000" dirty="0" err="1">
                <a:solidFill>
                  <a:srgbClr val="FFFF66"/>
                </a:solidFill>
              </a:rPr>
              <a:t>System.out.println</a:t>
            </a:r>
            <a:r>
              <a:rPr lang="en-IN" sz="2000" dirty="0">
                <a:solidFill>
                  <a:srgbClr val="FFFF66"/>
                </a:solidFill>
              </a:rPr>
              <a:t>("Creating " +  </a:t>
            </a:r>
            <a:r>
              <a:rPr lang="en-IN" sz="2000" dirty="0" err="1">
                <a:solidFill>
                  <a:srgbClr val="FFFF66"/>
                </a:solidFill>
              </a:rPr>
              <a:t>threadName</a:t>
            </a:r>
            <a:r>
              <a:rPr lang="en-IN" sz="2000" dirty="0">
                <a:solidFill>
                  <a:srgbClr val="FFFF66"/>
                </a:solidFill>
              </a:rPr>
              <a:t> );</a:t>
            </a:r>
          </a:p>
          <a:p>
            <a:r>
              <a:rPr lang="en-IN" sz="2000" dirty="0">
                <a:solidFill>
                  <a:srgbClr val="FFFF66"/>
                </a:solidFill>
              </a:rPr>
              <a:t>   }</a:t>
            </a:r>
          </a:p>
          <a:p>
            <a:r>
              <a:rPr lang="en-IN" sz="2000" dirty="0">
                <a:solidFill>
                  <a:srgbClr val="FFFF66"/>
                </a:solidFill>
              </a:rPr>
              <a:t>   </a:t>
            </a:r>
          </a:p>
          <a:p>
            <a:r>
              <a:rPr lang="en-IN" sz="2000" dirty="0">
                <a:solidFill>
                  <a:srgbClr val="FFFF66"/>
                </a:solidFill>
              </a:rPr>
              <a:t>   public void run() {</a:t>
            </a:r>
          </a:p>
          <a:p>
            <a:r>
              <a:rPr lang="en-IN" sz="2000" dirty="0">
                <a:solidFill>
                  <a:srgbClr val="FFFF66"/>
                </a:solidFill>
              </a:rPr>
              <a:t>      </a:t>
            </a:r>
            <a:r>
              <a:rPr lang="en-IN" sz="2000" dirty="0" err="1">
                <a:solidFill>
                  <a:srgbClr val="FFFF66"/>
                </a:solidFill>
              </a:rPr>
              <a:t>System.out.println</a:t>
            </a:r>
            <a:r>
              <a:rPr lang="en-IN" sz="2000" dirty="0">
                <a:solidFill>
                  <a:srgbClr val="FFFF66"/>
                </a:solidFill>
              </a:rPr>
              <a:t>("Running " +  </a:t>
            </a:r>
            <a:r>
              <a:rPr lang="en-IN" sz="2000" dirty="0" err="1">
                <a:solidFill>
                  <a:srgbClr val="FFFF66"/>
                </a:solidFill>
              </a:rPr>
              <a:t>threadName</a:t>
            </a:r>
            <a:r>
              <a:rPr lang="en-IN" sz="2000" dirty="0">
                <a:solidFill>
                  <a:srgbClr val="FFFF66"/>
                </a:solidFill>
              </a:rPr>
              <a:t> );</a:t>
            </a:r>
          </a:p>
          <a:p>
            <a:r>
              <a:rPr lang="en-IN" sz="2000" dirty="0">
                <a:solidFill>
                  <a:srgbClr val="FFFF66"/>
                </a:solidFill>
              </a:rPr>
              <a:t>      </a:t>
            </a:r>
          </a:p>
          <a:p>
            <a:r>
              <a:rPr lang="en-IN" sz="2000" dirty="0">
                <a:solidFill>
                  <a:srgbClr val="FFFF66"/>
                </a:solidFill>
              </a:rPr>
              <a:t>      try {</a:t>
            </a:r>
          </a:p>
          <a:p>
            <a:r>
              <a:rPr lang="en-IN" sz="2000" dirty="0">
                <a:solidFill>
                  <a:srgbClr val="FFFF66"/>
                </a:solidFill>
              </a:rPr>
              <a:t>      </a:t>
            </a:r>
          </a:p>
          <a:p>
            <a:r>
              <a:rPr lang="en-IN" sz="2000" dirty="0">
                <a:solidFill>
                  <a:srgbClr val="FFFF66"/>
                </a:solidFill>
              </a:rPr>
              <a:t>         for(</a:t>
            </a:r>
            <a:r>
              <a:rPr lang="en-IN" sz="2000" dirty="0" err="1">
                <a:solidFill>
                  <a:srgbClr val="FFFF66"/>
                </a:solidFill>
              </a:rPr>
              <a:t>int</a:t>
            </a:r>
            <a:r>
              <a:rPr lang="en-IN" sz="2000" dirty="0">
                <a:solidFill>
                  <a:srgbClr val="FFFF66"/>
                </a:solidFill>
              </a:rPr>
              <a:t> </a:t>
            </a:r>
            <a:r>
              <a:rPr lang="en-IN" sz="2000" dirty="0" err="1">
                <a:solidFill>
                  <a:srgbClr val="FFFF66"/>
                </a:solidFill>
              </a:rPr>
              <a:t>i</a:t>
            </a:r>
            <a:r>
              <a:rPr lang="en-IN" sz="2000" dirty="0">
                <a:solidFill>
                  <a:srgbClr val="FFFF66"/>
                </a:solidFill>
              </a:rPr>
              <a:t> = 4; </a:t>
            </a:r>
            <a:r>
              <a:rPr lang="en-IN" sz="2000" dirty="0" err="1">
                <a:solidFill>
                  <a:srgbClr val="FFFF66"/>
                </a:solidFill>
              </a:rPr>
              <a:t>i</a:t>
            </a:r>
            <a:r>
              <a:rPr lang="en-IN" sz="2000" dirty="0">
                <a:solidFill>
                  <a:srgbClr val="FFFF66"/>
                </a:solidFill>
              </a:rPr>
              <a:t> &gt; 0; </a:t>
            </a:r>
            <a:r>
              <a:rPr lang="en-IN" sz="2000" dirty="0" err="1">
                <a:solidFill>
                  <a:srgbClr val="FFFF66"/>
                </a:solidFill>
              </a:rPr>
              <a:t>i</a:t>
            </a:r>
            <a:r>
              <a:rPr lang="en-IN" sz="2000" dirty="0">
                <a:solidFill>
                  <a:srgbClr val="FFFF66"/>
                </a:solidFill>
              </a:rPr>
              <a:t>--) {</a:t>
            </a:r>
          </a:p>
          <a:p>
            <a:r>
              <a:rPr lang="en-IN" sz="2000" dirty="0">
                <a:solidFill>
                  <a:srgbClr val="FFFF66"/>
                </a:solidFill>
              </a:rPr>
              <a:t>            </a:t>
            </a:r>
            <a:r>
              <a:rPr lang="en-IN" sz="2000" dirty="0" err="1">
                <a:solidFill>
                  <a:srgbClr val="FFFF66"/>
                </a:solidFill>
              </a:rPr>
              <a:t>System.out.println</a:t>
            </a:r>
            <a:r>
              <a:rPr lang="en-IN" sz="2000" dirty="0">
                <a:solidFill>
                  <a:srgbClr val="FFFF66"/>
                </a:solidFill>
              </a:rPr>
              <a:t>("Thread: " + </a:t>
            </a:r>
            <a:r>
              <a:rPr lang="en-IN" sz="2000" dirty="0" err="1">
                <a:solidFill>
                  <a:srgbClr val="FFFF66"/>
                </a:solidFill>
              </a:rPr>
              <a:t>threadName</a:t>
            </a:r>
            <a:r>
              <a:rPr lang="en-IN" sz="2000" dirty="0">
                <a:solidFill>
                  <a:srgbClr val="FFFF66"/>
                </a:solidFill>
              </a:rPr>
              <a:t> + ", " + </a:t>
            </a:r>
            <a:r>
              <a:rPr lang="en-IN" sz="2000" dirty="0" err="1">
                <a:solidFill>
                  <a:srgbClr val="FFFF66"/>
                </a:solidFill>
              </a:rPr>
              <a:t>i</a:t>
            </a:r>
            <a:r>
              <a:rPr lang="en-IN" sz="2000" dirty="0">
                <a:solidFill>
                  <a:srgbClr val="FFFF66"/>
                </a:solidFill>
              </a:rPr>
              <a:t>);</a:t>
            </a:r>
          </a:p>
          <a:p>
            <a:r>
              <a:rPr lang="en-IN" sz="2000" dirty="0">
                <a:solidFill>
                  <a:srgbClr val="FFFF66"/>
                </a:solidFill>
              </a:rPr>
              <a:t>          </a:t>
            </a:r>
            <a:r>
              <a:rPr lang="en-IN" sz="2000" dirty="0" smtClean="0">
                <a:solidFill>
                  <a:srgbClr val="FFFF66"/>
                </a:solidFill>
              </a:rPr>
              <a:t>// </a:t>
            </a:r>
            <a:r>
              <a:rPr lang="en-IN" sz="2000" dirty="0">
                <a:solidFill>
                  <a:srgbClr val="FFFF66"/>
                </a:solidFill>
              </a:rPr>
              <a:t>Let the thread sleep for a while.</a:t>
            </a:r>
          </a:p>
          <a:p>
            <a:r>
              <a:rPr lang="en-IN" sz="2000" dirty="0">
                <a:solidFill>
                  <a:srgbClr val="FFFF66"/>
                </a:solidFill>
              </a:rPr>
              <a:t>            </a:t>
            </a:r>
            <a:r>
              <a:rPr lang="en-IN" sz="2000" dirty="0" err="1">
                <a:solidFill>
                  <a:srgbClr val="FFFF66"/>
                </a:solidFill>
              </a:rPr>
              <a:t>Thread.sleep</a:t>
            </a:r>
            <a:r>
              <a:rPr lang="en-IN" sz="2000" dirty="0">
                <a:solidFill>
                  <a:srgbClr val="FFFF66"/>
                </a:solidFill>
              </a:rPr>
              <a:t>(50);</a:t>
            </a:r>
          </a:p>
          <a:p>
            <a:r>
              <a:rPr lang="en-IN" sz="2000" dirty="0">
                <a:solidFill>
                  <a:srgbClr val="FFFF66"/>
                </a:solidFill>
              </a:rPr>
              <a:t>         }</a:t>
            </a:r>
          </a:p>
          <a:p>
            <a:r>
              <a:rPr lang="en-IN" sz="2000" dirty="0">
                <a:solidFill>
                  <a:srgbClr val="FFFF66"/>
                </a:solidFill>
              </a:rPr>
              <a:t>      } catch (</a:t>
            </a:r>
            <a:r>
              <a:rPr lang="en-IN" sz="2000" dirty="0" err="1">
                <a:solidFill>
                  <a:srgbClr val="FFFF66"/>
                </a:solidFill>
              </a:rPr>
              <a:t>InterruptedException</a:t>
            </a:r>
            <a:r>
              <a:rPr lang="en-IN" sz="2000" dirty="0">
                <a:solidFill>
                  <a:srgbClr val="FFFF66"/>
                </a:solidFill>
              </a:rPr>
              <a:t> e) {</a:t>
            </a:r>
          </a:p>
          <a:p>
            <a:r>
              <a:rPr lang="en-IN" sz="2000" dirty="0">
                <a:solidFill>
                  <a:srgbClr val="FFFF66"/>
                </a:solidFill>
              </a:rPr>
              <a:t>         </a:t>
            </a:r>
            <a:r>
              <a:rPr lang="en-IN" sz="2000" dirty="0" err="1">
                <a:solidFill>
                  <a:srgbClr val="FFFF66"/>
                </a:solidFill>
              </a:rPr>
              <a:t>System.out.println</a:t>
            </a:r>
            <a:r>
              <a:rPr lang="en-IN" sz="2000" dirty="0">
                <a:solidFill>
                  <a:srgbClr val="FFFF66"/>
                </a:solidFill>
              </a:rPr>
              <a:t>("Thread " +  </a:t>
            </a:r>
            <a:r>
              <a:rPr lang="en-IN" sz="2000" dirty="0" err="1">
                <a:solidFill>
                  <a:srgbClr val="FFFF66"/>
                </a:solidFill>
              </a:rPr>
              <a:t>threadName</a:t>
            </a:r>
            <a:r>
              <a:rPr lang="en-IN" sz="2000" dirty="0">
                <a:solidFill>
                  <a:srgbClr val="FFFF66"/>
                </a:solidFill>
              </a:rPr>
              <a:t> + " interrupted.");</a:t>
            </a:r>
          </a:p>
          <a:p>
            <a:r>
              <a:rPr lang="en-IN" sz="2000" dirty="0">
                <a:solidFill>
                  <a:srgbClr val="FFFF66"/>
                </a:solidFill>
              </a:rPr>
              <a:t>      }</a:t>
            </a:r>
          </a:p>
          <a:p>
            <a:r>
              <a:rPr lang="en-IN" sz="2000" dirty="0">
                <a:solidFill>
                  <a:srgbClr val="FFFF66"/>
                </a:solidFill>
              </a:rPr>
              <a:t>      </a:t>
            </a:r>
            <a:r>
              <a:rPr lang="en-IN" sz="2000" dirty="0" err="1">
                <a:solidFill>
                  <a:srgbClr val="FFFF66"/>
                </a:solidFill>
              </a:rPr>
              <a:t>System.out.println</a:t>
            </a:r>
            <a:r>
              <a:rPr lang="en-IN" sz="2000" dirty="0">
                <a:solidFill>
                  <a:srgbClr val="FFFF66"/>
                </a:solidFill>
              </a:rPr>
              <a:t>("Thread " +  </a:t>
            </a:r>
            <a:r>
              <a:rPr lang="en-IN" sz="2000" dirty="0" err="1">
                <a:solidFill>
                  <a:srgbClr val="FFFF66"/>
                </a:solidFill>
              </a:rPr>
              <a:t>threadName</a:t>
            </a:r>
            <a:r>
              <a:rPr lang="en-IN" sz="2000" dirty="0">
                <a:solidFill>
                  <a:srgbClr val="FFFF66"/>
                </a:solidFill>
              </a:rPr>
              <a:t> + " exiting.");</a:t>
            </a:r>
          </a:p>
          <a:p>
            <a:r>
              <a:rPr lang="en-IN" sz="2000" dirty="0">
                <a:solidFill>
                  <a:srgbClr val="FFFF66"/>
                </a:solidFill>
              </a:rPr>
              <a:t>   }</a:t>
            </a:r>
          </a:p>
          <a:p>
            <a:r>
              <a:rPr lang="en-IN" sz="2000" dirty="0">
                <a:solidFill>
                  <a:srgbClr val="FFFF66"/>
                </a:solidFill>
              </a:rPr>
              <a:t>   </a:t>
            </a:r>
          </a:p>
          <a:p>
            <a:r>
              <a:rPr lang="en-IN" sz="2000" dirty="0">
                <a:solidFill>
                  <a:srgbClr val="FFFF66"/>
                </a:solidFill>
              </a:rPr>
              <a:t>   public void start () {</a:t>
            </a:r>
          </a:p>
          <a:p>
            <a:r>
              <a:rPr lang="en-IN" sz="2000" dirty="0">
                <a:solidFill>
                  <a:srgbClr val="FFFF66"/>
                </a:solidFill>
              </a:rPr>
              <a:t>      </a:t>
            </a:r>
            <a:r>
              <a:rPr lang="en-IN" sz="2000" dirty="0" err="1">
                <a:solidFill>
                  <a:srgbClr val="FFFF66"/>
                </a:solidFill>
              </a:rPr>
              <a:t>System.out.println</a:t>
            </a:r>
            <a:r>
              <a:rPr lang="en-IN" sz="2000" dirty="0">
                <a:solidFill>
                  <a:srgbClr val="FFFF66"/>
                </a:solidFill>
              </a:rPr>
              <a:t>("Starting " +  </a:t>
            </a:r>
            <a:r>
              <a:rPr lang="en-IN" sz="2000" dirty="0" err="1">
                <a:solidFill>
                  <a:srgbClr val="FFFF66"/>
                </a:solidFill>
              </a:rPr>
              <a:t>threadName</a:t>
            </a:r>
            <a:r>
              <a:rPr lang="en-IN" sz="2000" dirty="0">
                <a:solidFill>
                  <a:srgbClr val="FFFF66"/>
                </a:solidFill>
              </a:rPr>
              <a:t> );</a:t>
            </a:r>
          </a:p>
          <a:p>
            <a:r>
              <a:rPr lang="en-IN" sz="2000" dirty="0">
                <a:solidFill>
                  <a:srgbClr val="FFFF66"/>
                </a:solidFill>
              </a:rPr>
              <a:t>      </a:t>
            </a:r>
          </a:p>
          <a:p>
            <a:r>
              <a:rPr lang="en-IN" sz="2000" dirty="0">
                <a:solidFill>
                  <a:srgbClr val="FFFF66"/>
                </a:solidFill>
              </a:rPr>
              <a:t>      if (t == null) {</a:t>
            </a:r>
          </a:p>
          <a:p>
            <a:r>
              <a:rPr lang="en-IN" sz="2000" dirty="0">
                <a:solidFill>
                  <a:srgbClr val="FFFF66"/>
                </a:solidFill>
              </a:rPr>
              <a:t>         t = new Thread (this, </a:t>
            </a:r>
            <a:r>
              <a:rPr lang="en-IN" sz="2000" dirty="0" err="1">
                <a:solidFill>
                  <a:srgbClr val="FFFF66"/>
                </a:solidFill>
              </a:rPr>
              <a:t>threadName</a:t>
            </a:r>
            <a:r>
              <a:rPr lang="en-IN" sz="2000" dirty="0">
                <a:solidFill>
                  <a:srgbClr val="FFFF66"/>
                </a:solidFill>
              </a:rPr>
              <a:t>);</a:t>
            </a:r>
          </a:p>
          <a:p>
            <a:r>
              <a:rPr lang="en-IN" sz="2000" dirty="0">
                <a:solidFill>
                  <a:srgbClr val="FFFF66"/>
                </a:solidFill>
              </a:rPr>
              <a:t>         </a:t>
            </a:r>
            <a:r>
              <a:rPr lang="en-IN" sz="2000" dirty="0" err="1">
                <a:solidFill>
                  <a:srgbClr val="FFFF66"/>
                </a:solidFill>
              </a:rPr>
              <a:t>t.start</a:t>
            </a:r>
            <a:r>
              <a:rPr lang="en-IN" sz="2000" dirty="0">
                <a:solidFill>
                  <a:srgbClr val="FFFF66"/>
                </a:solidFill>
              </a:rPr>
              <a:t> ();</a:t>
            </a:r>
          </a:p>
          <a:p>
            <a:r>
              <a:rPr lang="en-IN" sz="2000" dirty="0">
                <a:solidFill>
                  <a:srgbClr val="FFFF66"/>
                </a:solidFill>
              </a:rPr>
              <a:t>      }</a:t>
            </a:r>
          </a:p>
          <a:p>
            <a:r>
              <a:rPr lang="en-IN" sz="2000" dirty="0">
                <a:solidFill>
                  <a:srgbClr val="FFFF66"/>
                </a:solidFill>
              </a:rPr>
              <a:t>   }</a:t>
            </a:r>
          </a:p>
          <a:p>
            <a:r>
              <a:rPr lang="en-IN" sz="2000" dirty="0">
                <a:solidFill>
                  <a:srgbClr val="FFFF66"/>
                </a:solidFill>
              </a:rPr>
              <a:t>}</a:t>
            </a:r>
          </a:p>
        </p:txBody>
      </p:sp>
    </p:spTree>
    <p:extLst>
      <p:ext uri="{BB962C8B-B14F-4D97-AF65-F5344CB8AC3E}">
        <p14:creationId xmlns:p14="http://schemas.microsoft.com/office/powerpoint/2010/main" val="860926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5">
                                            <p:txEl>
                                              <p:pRg st="17" end="17"/>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5">
                                            <p:txEl>
                                              <p:pRg st="18" end="18"/>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5">
                                            <p:txEl>
                                              <p:pRg st="19" end="19"/>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5">
                                            <p:txEl>
                                              <p:pRg st="20" end="20"/>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5">
                                            <p:txEl>
                                              <p:pRg st="21" end="21"/>
                                            </p:txEl>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5">
                                            <p:txEl>
                                              <p:pRg st="22" end="22"/>
                                            </p:txEl>
                                          </p:spTgt>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5">
                                            <p:txEl>
                                              <p:pRg st="23" end="23"/>
                                            </p:txEl>
                                          </p:spTgt>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5">
                                            <p:txEl>
                                              <p:pRg st="24" end="24"/>
                                            </p:txEl>
                                          </p:spTgt>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5">
                                            <p:txEl>
                                              <p:pRg st="25" end="25"/>
                                            </p:txEl>
                                          </p:spTgt>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nodeType="clickEffect">
                                  <p:stCondLst>
                                    <p:cond delay="0"/>
                                  </p:stCondLst>
                                  <p:childTnLst>
                                    <p:set>
                                      <p:cBhvr>
                                        <p:cTn id="106" dur="1" fill="hold">
                                          <p:stCondLst>
                                            <p:cond delay="0"/>
                                          </p:stCondLst>
                                        </p:cTn>
                                        <p:tgtEl>
                                          <p:spTgt spid="5">
                                            <p:txEl>
                                              <p:pRg st="26" end="26"/>
                                            </p:txEl>
                                          </p:spTgt>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nodeType="clickEffect">
                                  <p:stCondLst>
                                    <p:cond delay="0"/>
                                  </p:stCondLst>
                                  <p:childTnLst>
                                    <p:set>
                                      <p:cBhvr>
                                        <p:cTn id="110" dur="1" fill="hold">
                                          <p:stCondLst>
                                            <p:cond delay="0"/>
                                          </p:stCondLst>
                                        </p:cTn>
                                        <p:tgtEl>
                                          <p:spTgt spid="5">
                                            <p:txEl>
                                              <p:pRg st="27" end="27"/>
                                            </p:txEl>
                                          </p:spTgt>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nodeType="clickEffect">
                                  <p:stCondLst>
                                    <p:cond delay="0"/>
                                  </p:stCondLst>
                                  <p:childTnLst>
                                    <p:set>
                                      <p:cBhvr>
                                        <p:cTn id="114" dur="1" fill="hold">
                                          <p:stCondLst>
                                            <p:cond delay="0"/>
                                          </p:stCondLst>
                                        </p:cTn>
                                        <p:tgtEl>
                                          <p:spTgt spid="5">
                                            <p:txEl>
                                              <p:pRg st="28" end="28"/>
                                            </p:txEl>
                                          </p:spTgt>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nodeType="clickEffect">
                                  <p:stCondLst>
                                    <p:cond delay="0"/>
                                  </p:stCondLst>
                                  <p:childTnLst>
                                    <p:set>
                                      <p:cBhvr>
                                        <p:cTn id="118" dur="1" fill="hold">
                                          <p:stCondLst>
                                            <p:cond delay="0"/>
                                          </p:stCondLst>
                                        </p:cTn>
                                        <p:tgtEl>
                                          <p:spTgt spid="5">
                                            <p:txEl>
                                              <p:pRg st="29" end="29"/>
                                            </p:txEl>
                                          </p:spTgt>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nodeType="clickEffect">
                                  <p:stCondLst>
                                    <p:cond delay="0"/>
                                  </p:stCondLst>
                                  <p:childTnLst>
                                    <p:set>
                                      <p:cBhvr>
                                        <p:cTn id="122" dur="1" fill="hold">
                                          <p:stCondLst>
                                            <p:cond delay="0"/>
                                          </p:stCondLst>
                                        </p:cTn>
                                        <p:tgtEl>
                                          <p:spTgt spid="5">
                                            <p:txEl>
                                              <p:pRg st="30" end="30"/>
                                            </p:txEl>
                                          </p:spTgt>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nodeType="clickEffect">
                                  <p:stCondLst>
                                    <p:cond delay="0"/>
                                  </p:stCondLst>
                                  <p:childTnLst>
                                    <p:set>
                                      <p:cBhvr>
                                        <p:cTn id="126" dur="1" fill="hold">
                                          <p:stCondLst>
                                            <p:cond delay="0"/>
                                          </p:stCondLst>
                                        </p:cTn>
                                        <p:tgtEl>
                                          <p:spTgt spid="5">
                                            <p:txEl>
                                              <p:pRg st="31" end="31"/>
                                            </p:txEl>
                                          </p:spTgt>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nodeType="clickEffect">
                                  <p:stCondLst>
                                    <p:cond delay="0"/>
                                  </p:stCondLst>
                                  <p:childTnLst>
                                    <p:set>
                                      <p:cBhvr>
                                        <p:cTn id="130" dur="1" fill="hold">
                                          <p:stCondLst>
                                            <p:cond delay="0"/>
                                          </p:stCondLst>
                                        </p:cTn>
                                        <p:tgtEl>
                                          <p:spTgt spid="5">
                                            <p:txEl>
                                              <p:pRg st="32" end="32"/>
                                            </p:txEl>
                                          </p:spTgt>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1" presetClass="entr" presetSubtype="0" fill="hold" nodeType="clickEffect">
                                  <p:stCondLst>
                                    <p:cond delay="0"/>
                                  </p:stCondLst>
                                  <p:childTnLst>
                                    <p:set>
                                      <p:cBhvr>
                                        <p:cTn id="134" dur="1" fill="hold">
                                          <p:stCondLst>
                                            <p:cond delay="0"/>
                                          </p:stCondLst>
                                        </p:cTn>
                                        <p:tgtEl>
                                          <p:spTgt spid="5">
                                            <p:txEl>
                                              <p:pRg st="33" end="3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270" y="29154"/>
            <a:ext cx="7709082" cy="735550"/>
          </a:xfrm>
        </p:spPr>
        <p:txBody>
          <a:bodyPr/>
          <a:lstStyle/>
          <a:p>
            <a:r>
              <a:rPr lang="en-IN" dirty="0" smtClean="0"/>
              <a:t>Testing the thread and output</a:t>
            </a:r>
            <a:endParaRPr lang="en-IN" dirty="0"/>
          </a:p>
        </p:txBody>
      </p:sp>
      <p:sp>
        <p:nvSpPr>
          <p:cNvPr id="4" name="Rectangle 3"/>
          <p:cNvSpPr/>
          <p:nvPr/>
        </p:nvSpPr>
        <p:spPr>
          <a:xfrm>
            <a:off x="0" y="840714"/>
            <a:ext cx="5471592" cy="5972662"/>
          </a:xfrm>
          <a:prstGeom prst="rect">
            <a:avLst/>
          </a:prstGeom>
          <a:gradFill>
            <a:gsLst>
              <a:gs pos="0">
                <a:srgbClr val="000000"/>
              </a:gs>
              <a:gs pos="20000">
                <a:srgbClr val="000040"/>
              </a:gs>
              <a:gs pos="50000">
                <a:srgbClr val="400040"/>
              </a:gs>
              <a:gs pos="75000">
                <a:srgbClr val="8F0040"/>
              </a:gs>
              <a:gs pos="89999">
                <a:srgbClr val="F27300"/>
              </a:gs>
              <a:gs pos="100000">
                <a:srgbClr val="FFBF00"/>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r>
              <a:rPr lang="en-IN" sz="2000" dirty="0">
                <a:solidFill>
                  <a:srgbClr val="FFFF66"/>
                </a:solidFill>
              </a:rPr>
              <a:t>public class </a:t>
            </a:r>
            <a:r>
              <a:rPr lang="en-IN" sz="2000" dirty="0" err="1">
                <a:solidFill>
                  <a:srgbClr val="FFFF66"/>
                </a:solidFill>
              </a:rPr>
              <a:t>TestThread</a:t>
            </a:r>
            <a:r>
              <a:rPr lang="en-IN" sz="2000" dirty="0">
                <a:solidFill>
                  <a:srgbClr val="FFFF66"/>
                </a:solidFill>
              </a:rPr>
              <a:t> {</a:t>
            </a:r>
          </a:p>
          <a:p>
            <a:endParaRPr lang="en-IN" sz="2000" dirty="0">
              <a:solidFill>
                <a:srgbClr val="FFFF66"/>
              </a:solidFill>
            </a:endParaRPr>
          </a:p>
          <a:p>
            <a:r>
              <a:rPr lang="en-IN" sz="2000" dirty="0">
                <a:solidFill>
                  <a:srgbClr val="FFFF66"/>
                </a:solidFill>
              </a:rPr>
              <a:t>   public static void main(String </a:t>
            </a:r>
            <a:r>
              <a:rPr lang="en-IN" sz="2000" dirty="0" err="1">
                <a:solidFill>
                  <a:srgbClr val="FFFF66"/>
                </a:solidFill>
              </a:rPr>
              <a:t>args</a:t>
            </a:r>
            <a:r>
              <a:rPr lang="en-IN" sz="2000" dirty="0">
                <a:solidFill>
                  <a:srgbClr val="FFFF66"/>
                </a:solidFill>
              </a:rPr>
              <a:t>[]) {</a:t>
            </a:r>
          </a:p>
          <a:p>
            <a:r>
              <a:rPr lang="en-IN" sz="2000" dirty="0">
                <a:solidFill>
                  <a:srgbClr val="FFFF66"/>
                </a:solidFill>
              </a:rPr>
              <a:t>      </a:t>
            </a:r>
            <a:r>
              <a:rPr lang="en-IN" sz="2000" dirty="0" err="1">
                <a:solidFill>
                  <a:srgbClr val="FFFF66"/>
                </a:solidFill>
              </a:rPr>
              <a:t>RunnableDemo</a:t>
            </a:r>
            <a:r>
              <a:rPr lang="en-IN" sz="2000" dirty="0">
                <a:solidFill>
                  <a:srgbClr val="FFFF66"/>
                </a:solidFill>
              </a:rPr>
              <a:t> R1 = new </a:t>
            </a:r>
            <a:r>
              <a:rPr lang="en-IN" sz="2000" dirty="0" err="1">
                <a:solidFill>
                  <a:srgbClr val="FFFF66"/>
                </a:solidFill>
              </a:rPr>
              <a:t>RunnableDemo</a:t>
            </a:r>
            <a:r>
              <a:rPr lang="en-IN" sz="2000" dirty="0">
                <a:solidFill>
                  <a:srgbClr val="FFFF66"/>
                </a:solidFill>
              </a:rPr>
              <a:t>("Thread-1");</a:t>
            </a:r>
          </a:p>
          <a:p>
            <a:r>
              <a:rPr lang="en-IN" sz="2000" dirty="0">
                <a:solidFill>
                  <a:srgbClr val="FFFF66"/>
                </a:solidFill>
              </a:rPr>
              <a:t>      R1.start();</a:t>
            </a:r>
          </a:p>
          <a:p>
            <a:r>
              <a:rPr lang="en-IN" sz="2000" dirty="0">
                <a:solidFill>
                  <a:srgbClr val="FFFF66"/>
                </a:solidFill>
              </a:rPr>
              <a:t>      </a:t>
            </a:r>
          </a:p>
          <a:p>
            <a:r>
              <a:rPr lang="en-IN" sz="2000" dirty="0">
                <a:solidFill>
                  <a:srgbClr val="FFFF66"/>
                </a:solidFill>
              </a:rPr>
              <a:t>      </a:t>
            </a:r>
            <a:r>
              <a:rPr lang="en-IN" sz="2000" dirty="0" err="1">
                <a:solidFill>
                  <a:srgbClr val="FFFF66"/>
                </a:solidFill>
              </a:rPr>
              <a:t>RunnableDemo</a:t>
            </a:r>
            <a:r>
              <a:rPr lang="en-IN" sz="2000" dirty="0">
                <a:solidFill>
                  <a:srgbClr val="FFFF66"/>
                </a:solidFill>
              </a:rPr>
              <a:t> R2 = new </a:t>
            </a:r>
            <a:r>
              <a:rPr lang="en-IN" sz="2000" dirty="0" err="1">
                <a:solidFill>
                  <a:srgbClr val="FFFF66"/>
                </a:solidFill>
              </a:rPr>
              <a:t>RunnableDemo</a:t>
            </a:r>
            <a:r>
              <a:rPr lang="en-IN" sz="2000" dirty="0">
                <a:solidFill>
                  <a:srgbClr val="FFFF66"/>
                </a:solidFill>
              </a:rPr>
              <a:t>("Thread-2");</a:t>
            </a:r>
          </a:p>
          <a:p>
            <a:r>
              <a:rPr lang="en-IN" sz="2000" dirty="0">
                <a:solidFill>
                  <a:srgbClr val="FFFF66"/>
                </a:solidFill>
              </a:rPr>
              <a:t>      R2.start();</a:t>
            </a:r>
          </a:p>
          <a:p>
            <a:r>
              <a:rPr lang="en-IN" sz="2000" dirty="0">
                <a:solidFill>
                  <a:srgbClr val="FFFF66"/>
                </a:solidFill>
              </a:rPr>
              <a:t>   }   </a:t>
            </a:r>
          </a:p>
          <a:p>
            <a:r>
              <a:rPr lang="en-IN" sz="2000" dirty="0">
                <a:solidFill>
                  <a:srgbClr val="FFFF66"/>
                </a:solidFill>
              </a:rPr>
              <a:t>}</a:t>
            </a:r>
          </a:p>
        </p:txBody>
      </p:sp>
      <p:sp>
        <p:nvSpPr>
          <p:cNvPr id="6" name="Rectangle 5"/>
          <p:cNvSpPr/>
          <p:nvPr/>
        </p:nvSpPr>
        <p:spPr>
          <a:xfrm>
            <a:off x="5471592" y="840714"/>
            <a:ext cx="3672408" cy="5976664"/>
          </a:xfrm>
          <a:prstGeom prst="rect">
            <a:avLst/>
          </a:prstGeom>
          <a:gradFill>
            <a:gsLst>
              <a:gs pos="0">
                <a:srgbClr val="000000"/>
              </a:gs>
              <a:gs pos="39999">
                <a:srgbClr val="0A128C"/>
              </a:gs>
              <a:gs pos="70000">
                <a:srgbClr val="181CC7"/>
              </a:gs>
              <a:gs pos="88000">
                <a:srgbClr val="7005D4"/>
              </a:gs>
              <a:gs pos="100000">
                <a:srgbClr val="8C3D91"/>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r>
              <a:rPr lang="en-IN" sz="2000" dirty="0">
                <a:solidFill>
                  <a:srgbClr val="FFFF66"/>
                </a:solidFill>
              </a:rPr>
              <a:t>D:\PPL\Java&gt;javac TestThread.java</a:t>
            </a:r>
          </a:p>
          <a:p>
            <a:endParaRPr lang="en-IN" sz="2000" dirty="0">
              <a:solidFill>
                <a:srgbClr val="FFFF66"/>
              </a:solidFill>
            </a:endParaRPr>
          </a:p>
          <a:p>
            <a:r>
              <a:rPr lang="en-IN" sz="2000" dirty="0">
                <a:solidFill>
                  <a:srgbClr val="FFFF66"/>
                </a:solidFill>
              </a:rPr>
              <a:t>D:\PPL\Java&gt;java </a:t>
            </a:r>
            <a:r>
              <a:rPr lang="en-IN" sz="2000" dirty="0" err="1">
                <a:solidFill>
                  <a:srgbClr val="FFFF66"/>
                </a:solidFill>
              </a:rPr>
              <a:t>TestThread</a:t>
            </a:r>
            <a:endParaRPr lang="en-IN" sz="2000" dirty="0">
              <a:solidFill>
                <a:srgbClr val="FFFF66"/>
              </a:solidFill>
            </a:endParaRPr>
          </a:p>
          <a:p>
            <a:r>
              <a:rPr lang="en-IN" sz="2000" dirty="0">
                <a:solidFill>
                  <a:srgbClr val="FFFF66"/>
                </a:solidFill>
              </a:rPr>
              <a:t>Creating Thread-1</a:t>
            </a:r>
          </a:p>
          <a:p>
            <a:r>
              <a:rPr lang="en-IN" sz="2000" dirty="0">
                <a:solidFill>
                  <a:srgbClr val="FFFF66"/>
                </a:solidFill>
              </a:rPr>
              <a:t>Starting Thread-1</a:t>
            </a:r>
          </a:p>
          <a:p>
            <a:r>
              <a:rPr lang="en-IN" sz="2000" dirty="0">
                <a:solidFill>
                  <a:srgbClr val="FFFF66"/>
                </a:solidFill>
              </a:rPr>
              <a:t>Creating Thread-2</a:t>
            </a:r>
          </a:p>
          <a:p>
            <a:r>
              <a:rPr lang="en-IN" sz="2000" dirty="0">
                <a:solidFill>
                  <a:srgbClr val="FFFF66"/>
                </a:solidFill>
              </a:rPr>
              <a:t>Starting Thread-2</a:t>
            </a:r>
          </a:p>
          <a:p>
            <a:r>
              <a:rPr lang="en-IN" sz="2000" dirty="0">
                <a:solidFill>
                  <a:srgbClr val="FFFF66"/>
                </a:solidFill>
              </a:rPr>
              <a:t>Running Thread-1</a:t>
            </a:r>
          </a:p>
          <a:p>
            <a:r>
              <a:rPr lang="en-IN" sz="2000" dirty="0">
                <a:solidFill>
                  <a:srgbClr val="FFFF66"/>
                </a:solidFill>
              </a:rPr>
              <a:t>Running Thread-2</a:t>
            </a:r>
          </a:p>
          <a:p>
            <a:r>
              <a:rPr lang="en-IN" sz="2000" dirty="0">
                <a:solidFill>
                  <a:srgbClr val="FFFF66"/>
                </a:solidFill>
              </a:rPr>
              <a:t>Thread: Thread-1, 4</a:t>
            </a:r>
          </a:p>
          <a:p>
            <a:r>
              <a:rPr lang="en-IN" sz="2000" dirty="0">
                <a:solidFill>
                  <a:srgbClr val="FFFF66"/>
                </a:solidFill>
              </a:rPr>
              <a:t>Thread: Thread-2, 4</a:t>
            </a:r>
          </a:p>
          <a:p>
            <a:r>
              <a:rPr lang="en-IN" sz="2000" dirty="0">
                <a:solidFill>
                  <a:srgbClr val="FFFF66"/>
                </a:solidFill>
              </a:rPr>
              <a:t>Thread: Thread-2, 3</a:t>
            </a:r>
          </a:p>
          <a:p>
            <a:r>
              <a:rPr lang="en-IN" sz="2000" dirty="0">
                <a:solidFill>
                  <a:srgbClr val="FFFF66"/>
                </a:solidFill>
              </a:rPr>
              <a:t>Thread: Thread-1, 3</a:t>
            </a:r>
          </a:p>
          <a:p>
            <a:r>
              <a:rPr lang="en-IN" sz="2000" dirty="0">
                <a:solidFill>
                  <a:srgbClr val="FFFF66"/>
                </a:solidFill>
              </a:rPr>
              <a:t>Thread: Thread-2, 2</a:t>
            </a:r>
          </a:p>
          <a:p>
            <a:r>
              <a:rPr lang="en-IN" sz="2000" dirty="0">
                <a:solidFill>
                  <a:srgbClr val="FFFF66"/>
                </a:solidFill>
              </a:rPr>
              <a:t>Thread: Thread-1, 2</a:t>
            </a:r>
          </a:p>
          <a:p>
            <a:r>
              <a:rPr lang="en-IN" sz="2000" dirty="0">
                <a:solidFill>
                  <a:srgbClr val="FFFF66"/>
                </a:solidFill>
              </a:rPr>
              <a:t>Thread: Thread-1, 1</a:t>
            </a:r>
          </a:p>
          <a:p>
            <a:r>
              <a:rPr lang="en-IN" sz="2000" dirty="0">
                <a:solidFill>
                  <a:srgbClr val="FFFF66"/>
                </a:solidFill>
              </a:rPr>
              <a:t>Thread: Thread-2, 1</a:t>
            </a:r>
          </a:p>
          <a:p>
            <a:r>
              <a:rPr lang="en-IN" sz="2000" dirty="0">
                <a:solidFill>
                  <a:srgbClr val="FFFF66"/>
                </a:solidFill>
              </a:rPr>
              <a:t>Thread Thread-1 exiting.</a:t>
            </a:r>
          </a:p>
          <a:p>
            <a:r>
              <a:rPr lang="en-IN" sz="2000" dirty="0">
                <a:solidFill>
                  <a:srgbClr val="FFFF66"/>
                </a:solidFill>
              </a:rPr>
              <a:t>Thread Thread-2 exiting.</a:t>
            </a:r>
          </a:p>
        </p:txBody>
      </p:sp>
    </p:spTree>
    <p:extLst>
      <p:ext uri="{BB962C8B-B14F-4D97-AF65-F5344CB8AC3E}">
        <p14:creationId xmlns:p14="http://schemas.microsoft.com/office/powerpoint/2010/main" val="2703361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6">
                                            <p:txEl>
                                              <p:pRg st="12" end="12"/>
                                            </p:txEl>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6">
                                            <p:txEl>
                                              <p:pRg st="13" end="13"/>
                                            </p:txEl>
                                          </p:spTgt>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6">
                                            <p:txEl>
                                              <p:pRg st="14" end="14"/>
                                            </p:txEl>
                                          </p:spTgt>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6">
                                            <p:txEl>
                                              <p:pRg st="15" end="15"/>
                                            </p:txEl>
                                          </p:spTgt>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6">
                                            <p:txEl>
                                              <p:pRg st="16" end="16"/>
                                            </p:txEl>
                                          </p:spTgt>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nodeType="clickEffect">
                                  <p:stCondLst>
                                    <p:cond delay="0"/>
                                  </p:stCondLst>
                                  <p:childTnLst>
                                    <p:set>
                                      <p:cBhvr>
                                        <p:cTn id="106" dur="1" fill="hold">
                                          <p:stCondLst>
                                            <p:cond delay="0"/>
                                          </p:stCondLst>
                                        </p:cTn>
                                        <p:tgtEl>
                                          <p:spTgt spid="6">
                                            <p:txEl>
                                              <p:pRg st="17" end="17"/>
                                            </p:txEl>
                                          </p:spTgt>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nodeType="clickEffect">
                                  <p:stCondLst>
                                    <p:cond delay="0"/>
                                  </p:stCondLst>
                                  <p:childTnLst>
                                    <p:set>
                                      <p:cBhvr>
                                        <p:cTn id="110" dur="1" fill="hold">
                                          <p:stCondLst>
                                            <p:cond delay="0"/>
                                          </p:stCondLst>
                                        </p:cTn>
                                        <p:tgtEl>
                                          <p:spTgt spid="6">
                                            <p:txEl>
                                              <p:pRg st="18" end="1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586" y="0"/>
            <a:ext cx="9144000" cy="764704"/>
          </a:xfrm>
        </p:spPr>
        <p:txBody>
          <a:bodyPr/>
          <a:lstStyle/>
          <a:p>
            <a:r>
              <a:rPr lang="en-IN" dirty="0"/>
              <a:t>Create a Thread by Extending a Thread Class</a:t>
            </a:r>
          </a:p>
        </p:txBody>
      </p:sp>
      <p:sp>
        <p:nvSpPr>
          <p:cNvPr id="5" name="Rectangle 4"/>
          <p:cNvSpPr/>
          <p:nvPr/>
        </p:nvSpPr>
        <p:spPr>
          <a:xfrm>
            <a:off x="107504" y="836712"/>
            <a:ext cx="8640960" cy="5429179"/>
          </a:xfrm>
          <a:prstGeom prst="rect">
            <a:avLst/>
          </a:prstGeom>
        </p:spPr>
        <p:txBody>
          <a:bodyPr wrap="square">
            <a:spAutoFit/>
          </a:bodyPr>
          <a:lstStyle/>
          <a:p>
            <a:pPr marL="342900" indent="-342900">
              <a:spcBef>
                <a:spcPct val="20000"/>
              </a:spcBef>
              <a:spcAft>
                <a:spcPts val="600"/>
              </a:spcAft>
              <a:buClr>
                <a:schemeClr val="tx2"/>
              </a:buClr>
              <a:buFont typeface="Arial" pitchFamily="34" charset="0"/>
              <a:buChar char="•"/>
            </a:pPr>
            <a:r>
              <a:rPr lang="en-IN" sz="2400" spc="30" dirty="0"/>
              <a:t>C</a:t>
            </a:r>
            <a:r>
              <a:rPr lang="en-IN" sz="2400" spc="30" dirty="0" smtClean="0"/>
              <a:t>reate </a:t>
            </a:r>
            <a:r>
              <a:rPr lang="en-IN" sz="2400" spc="30" dirty="0"/>
              <a:t>a new class that extends Thread class </a:t>
            </a:r>
            <a:r>
              <a:rPr lang="en-IN" sz="2400" spc="30" dirty="0" smtClean="0"/>
              <a:t>by following </a:t>
            </a:r>
            <a:r>
              <a:rPr lang="en-IN" sz="2400" spc="30" dirty="0"/>
              <a:t>two simple </a:t>
            </a:r>
            <a:r>
              <a:rPr lang="en-IN" sz="2400" spc="30" dirty="0" smtClean="0"/>
              <a:t>steps</a:t>
            </a:r>
          </a:p>
          <a:p>
            <a:pPr marL="342900" indent="-342900">
              <a:spcBef>
                <a:spcPct val="20000"/>
              </a:spcBef>
              <a:spcAft>
                <a:spcPts val="600"/>
              </a:spcAft>
              <a:buClr>
                <a:schemeClr val="tx2"/>
              </a:buClr>
              <a:buFont typeface="Arial" pitchFamily="34" charset="0"/>
              <a:buChar char="•"/>
            </a:pPr>
            <a:r>
              <a:rPr lang="en-IN" sz="2400" dirty="0" smtClean="0"/>
              <a:t>The approach </a:t>
            </a:r>
            <a:r>
              <a:rPr lang="en-IN" sz="2400" dirty="0"/>
              <a:t>provides more flexibility in handling multiple threads created using available methods in Thread class</a:t>
            </a:r>
            <a:r>
              <a:rPr lang="en-IN" sz="2400" dirty="0" smtClean="0"/>
              <a:t>.</a:t>
            </a:r>
          </a:p>
          <a:p>
            <a:pPr marL="342900" indent="-342900">
              <a:spcBef>
                <a:spcPct val="20000"/>
              </a:spcBef>
              <a:spcAft>
                <a:spcPts val="600"/>
              </a:spcAft>
              <a:buClr>
                <a:schemeClr val="tx2"/>
              </a:buClr>
              <a:buFont typeface="Arial" pitchFamily="34" charset="0"/>
              <a:buChar char="•"/>
            </a:pPr>
            <a:r>
              <a:rPr lang="en-IN" sz="2400" b="1" dirty="0"/>
              <a:t>Step 1</a:t>
            </a:r>
          </a:p>
          <a:p>
            <a:pPr marL="800100" lvl="1" indent="-342900" algn="just">
              <a:spcBef>
                <a:spcPct val="20000"/>
              </a:spcBef>
              <a:spcAft>
                <a:spcPts val="600"/>
              </a:spcAft>
              <a:buClr>
                <a:schemeClr val="tx2"/>
              </a:buClr>
              <a:buFont typeface="Arial" pitchFamily="34" charset="0"/>
              <a:buChar char="•"/>
            </a:pPr>
            <a:r>
              <a:rPr lang="en-IN" sz="2400" dirty="0"/>
              <a:t>Override </a:t>
            </a:r>
            <a:r>
              <a:rPr lang="en-IN" sz="2400" dirty="0">
                <a:solidFill>
                  <a:srgbClr val="FFFF66"/>
                </a:solidFill>
              </a:rPr>
              <a:t>public void run( </a:t>
            </a:r>
            <a:r>
              <a:rPr lang="en-IN" sz="2400" dirty="0" smtClean="0">
                <a:solidFill>
                  <a:srgbClr val="FFFF66"/>
                </a:solidFill>
              </a:rPr>
              <a:t>) </a:t>
            </a:r>
            <a:r>
              <a:rPr lang="en-IN" sz="2400" dirty="0" smtClean="0"/>
              <a:t>method </a:t>
            </a:r>
            <a:r>
              <a:rPr lang="en-IN" sz="2400" dirty="0"/>
              <a:t>available in Thread class which provides an entry point for the </a:t>
            </a:r>
            <a:r>
              <a:rPr lang="en-IN" sz="2400" dirty="0" smtClean="0"/>
              <a:t>thread and put the complete computation logic in this method</a:t>
            </a:r>
          </a:p>
          <a:p>
            <a:pPr marL="342900" indent="-342900" algn="just">
              <a:spcBef>
                <a:spcPct val="20000"/>
              </a:spcBef>
              <a:spcAft>
                <a:spcPts val="600"/>
              </a:spcAft>
              <a:buClr>
                <a:schemeClr val="tx2"/>
              </a:buClr>
              <a:buFont typeface="Arial" pitchFamily="34" charset="0"/>
              <a:buChar char="•"/>
            </a:pPr>
            <a:r>
              <a:rPr lang="en-IN" sz="2400" b="1" dirty="0"/>
              <a:t>Step 2</a:t>
            </a:r>
          </a:p>
          <a:p>
            <a:pPr marL="800100" lvl="1" indent="-342900" algn="just">
              <a:spcBef>
                <a:spcPct val="20000"/>
              </a:spcBef>
              <a:spcAft>
                <a:spcPts val="600"/>
              </a:spcAft>
              <a:buClr>
                <a:schemeClr val="tx2"/>
              </a:buClr>
              <a:buFont typeface="Arial" pitchFamily="34" charset="0"/>
              <a:buChar char="•"/>
            </a:pPr>
            <a:r>
              <a:rPr lang="en-IN" sz="2400" dirty="0"/>
              <a:t>Once Thread object is </a:t>
            </a:r>
            <a:r>
              <a:rPr lang="en-IN" sz="2400" dirty="0" smtClean="0"/>
              <a:t>created, start </a:t>
            </a:r>
            <a:r>
              <a:rPr lang="en-IN" sz="2400" dirty="0"/>
              <a:t>it by calling </a:t>
            </a:r>
            <a:r>
              <a:rPr lang="en-IN" sz="2400" b="1" dirty="0" smtClean="0">
                <a:solidFill>
                  <a:srgbClr val="FF99FF"/>
                </a:solidFill>
              </a:rPr>
              <a:t>void start</a:t>
            </a:r>
            <a:r>
              <a:rPr lang="en-IN" sz="2400" b="1" dirty="0">
                <a:solidFill>
                  <a:srgbClr val="FF99FF"/>
                </a:solidFill>
              </a:rPr>
              <a:t>() </a:t>
            </a:r>
            <a:r>
              <a:rPr lang="en-IN" sz="2400" dirty="0"/>
              <a:t>method, which executes a call to run( ) method</a:t>
            </a:r>
            <a:r>
              <a:rPr lang="en-IN" sz="2400" dirty="0" smtClean="0"/>
              <a:t>.</a:t>
            </a:r>
            <a:endParaRPr lang="en-IN" sz="2400" spc="30" dirty="0" smtClean="0"/>
          </a:p>
          <a:p>
            <a:pPr marL="342900" indent="-342900">
              <a:spcBef>
                <a:spcPct val="20000"/>
              </a:spcBef>
              <a:spcAft>
                <a:spcPts val="600"/>
              </a:spcAft>
              <a:buClr>
                <a:schemeClr val="tx2"/>
              </a:buClr>
              <a:buFont typeface="Arial" pitchFamily="34" charset="0"/>
              <a:buChar char="•"/>
            </a:pPr>
            <a:endParaRPr lang="en-IN" sz="2400" spc="30" dirty="0"/>
          </a:p>
        </p:txBody>
      </p:sp>
    </p:spTree>
    <p:extLst>
      <p:ext uri="{BB962C8B-B14F-4D97-AF65-F5344CB8AC3E}">
        <p14:creationId xmlns:p14="http://schemas.microsoft.com/office/powerpoint/2010/main" val="56569472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34942"/>
            <a:ext cx="8928992" cy="369722"/>
          </a:xfrm>
        </p:spPr>
        <p:txBody>
          <a:bodyPr/>
          <a:lstStyle/>
          <a:p>
            <a:r>
              <a:rPr lang="en-IN" sz="2000" dirty="0"/>
              <a:t>Example to </a:t>
            </a:r>
            <a:r>
              <a:rPr lang="en-IN" sz="2000" dirty="0" smtClean="0"/>
              <a:t>create </a:t>
            </a:r>
            <a:r>
              <a:rPr lang="en-IN" sz="2000" dirty="0"/>
              <a:t>a new thread and </a:t>
            </a:r>
            <a:r>
              <a:rPr lang="en-IN" sz="2000" dirty="0" smtClean="0"/>
              <a:t>run </a:t>
            </a:r>
            <a:r>
              <a:rPr lang="en-IN" sz="2000" dirty="0"/>
              <a:t>it</a:t>
            </a:r>
          </a:p>
        </p:txBody>
      </p:sp>
      <p:sp>
        <p:nvSpPr>
          <p:cNvPr id="5" name="Rectangle 4"/>
          <p:cNvSpPr/>
          <p:nvPr/>
        </p:nvSpPr>
        <p:spPr>
          <a:xfrm>
            <a:off x="107504" y="476672"/>
            <a:ext cx="9001000" cy="6264696"/>
          </a:xfrm>
          <a:prstGeom prst="rect">
            <a:avLst/>
          </a:prstGeom>
          <a:gradFill>
            <a:gsLst>
              <a:gs pos="0">
                <a:srgbClr val="000000"/>
              </a:gs>
              <a:gs pos="20000">
                <a:srgbClr val="000040"/>
              </a:gs>
              <a:gs pos="50000">
                <a:srgbClr val="400040"/>
              </a:gs>
              <a:gs pos="75000">
                <a:srgbClr val="8F0040"/>
              </a:gs>
              <a:gs pos="89999">
                <a:srgbClr val="F27300"/>
              </a:gs>
              <a:gs pos="100000">
                <a:srgbClr val="FFBF00"/>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numCol="2" rtlCol="0" anchor="ctr"/>
          <a:lstStyle/>
          <a:p>
            <a:r>
              <a:rPr lang="en-IN" sz="2000" dirty="0">
                <a:solidFill>
                  <a:srgbClr val="FFFF66"/>
                </a:solidFill>
              </a:rPr>
              <a:t>class </a:t>
            </a:r>
            <a:r>
              <a:rPr lang="en-IN" sz="2000" dirty="0" err="1">
                <a:solidFill>
                  <a:srgbClr val="FFFF66"/>
                </a:solidFill>
              </a:rPr>
              <a:t>ThreadDemo</a:t>
            </a:r>
            <a:r>
              <a:rPr lang="en-IN" sz="2000" dirty="0">
                <a:solidFill>
                  <a:srgbClr val="FFFF66"/>
                </a:solidFill>
              </a:rPr>
              <a:t> extends Thread {</a:t>
            </a:r>
          </a:p>
          <a:p>
            <a:r>
              <a:rPr lang="en-IN" sz="2000" dirty="0">
                <a:solidFill>
                  <a:srgbClr val="FFFF66"/>
                </a:solidFill>
              </a:rPr>
              <a:t>   private Thread t;</a:t>
            </a:r>
          </a:p>
          <a:p>
            <a:r>
              <a:rPr lang="en-IN" sz="2000" dirty="0">
                <a:solidFill>
                  <a:srgbClr val="FFFF66"/>
                </a:solidFill>
              </a:rPr>
              <a:t>   private String </a:t>
            </a:r>
            <a:r>
              <a:rPr lang="en-IN" sz="2000" dirty="0" err="1">
                <a:solidFill>
                  <a:srgbClr val="FFFF66"/>
                </a:solidFill>
              </a:rPr>
              <a:t>threadName</a:t>
            </a:r>
            <a:r>
              <a:rPr lang="en-IN" sz="2000" dirty="0">
                <a:solidFill>
                  <a:srgbClr val="FFFF66"/>
                </a:solidFill>
              </a:rPr>
              <a:t>;</a:t>
            </a:r>
          </a:p>
          <a:p>
            <a:r>
              <a:rPr lang="en-IN" sz="2000" dirty="0">
                <a:solidFill>
                  <a:srgbClr val="FFFF66"/>
                </a:solidFill>
              </a:rPr>
              <a:t>   </a:t>
            </a:r>
          </a:p>
          <a:p>
            <a:r>
              <a:rPr lang="en-IN" sz="2000" dirty="0">
                <a:solidFill>
                  <a:srgbClr val="FFFF66"/>
                </a:solidFill>
              </a:rPr>
              <a:t>   </a:t>
            </a:r>
            <a:r>
              <a:rPr lang="en-IN" sz="2000" dirty="0" err="1">
                <a:solidFill>
                  <a:srgbClr val="FFFF66"/>
                </a:solidFill>
              </a:rPr>
              <a:t>ThreadDemo</a:t>
            </a:r>
            <a:r>
              <a:rPr lang="en-IN" sz="2000" dirty="0">
                <a:solidFill>
                  <a:srgbClr val="FFFF66"/>
                </a:solidFill>
              </a:rPr>
              <a:t>(String name) {</a:t>
            </a:r>
          </a:p>
          <a:p>
            <a:r>
              <a:rPr lang="en-IN" sz="2000" dirty="0">
                <a:solidFill>
                  <a:srgbClr val="FFFF66"/>
                </a:solidFill>
              </a:rPr>
              <a:t>      </a:t>
            </a:r>
            <a:r>
              <a:rPr lang="en-IN" sz="2000" dirty="0" err="1">
                <a:solidFill>
                  <a:srgbClr val="FFFF66"/>
                </a:solidFill>
              </a:rPr>
              <a:t>threadName</a:t>
            </a:r>
            <a:r>
              <a:rPr lang="en-IN" sz="2000" dirty="0">
                <a:solidFill>
                  <a:srgbClr val="FFFF66"/>
                </a:solidFill>
              </a:rPr>
              <a:t> = name;</a:t>
            </a:r>
          </a:p>
          <a:p>
            <a:r>
              <a:rPr lang="en-IN" sz="2000" dirty="0">
                <a:solidFill>
                  <a:srgbClr val="FFFF66"/>
                </a:solidFill>
              </a:rPr>
              <a:t>      </a:t>
            </a:r>
            <a:r>
              <a:rPr lang="en-IN" sz="2000" dirty="0" err="1">
                <a:solidFill>
                  <a:srgbClr val="FFFF66"/>
                </a:solidFill>
              </a:rPr>
              <a:t>System.out.println</a:t>
            </a:r>
            <a:r>
              <a:rPr lang="en-IN" sz="2000" dirty="0">
                <a:solidFill>
                  <a:srgbClr val="FFFF66"/>
                </a:solidFill>
              </a:rPr>
              <a:t>("Creating " +  </a:t>
            </a:r>
            <a:r>
              <a:rPr lang="en-IN" sz="2000" dirty="0" err="1">
                <a:solidFill>
                  <a:srgbClr val="FFFF66"/>
                </a:solidFill>
              </a:rPr>
              <a:t>threadName</a:t>
            </a:r>
            <a:r>
              <a:rPr lang="en-IN" sz="2000" dirty="0">
                <a:solidFill>
                  <a:srgbClr val="FFFF66"/>
                </a:solidFill>
              </a:rPr>
              <a:t> );</a:t>
            </a:r>
          </a:p>
          <a:p>
            <a:r>
              <a:rPr lang="en-IN" sz="2000" dirty="0">
                <a:solidFill>
                  <a:srgbClr val="FFFF66"/>
                </a:solidFill>
              </a:rPr>
              <a:t>   }</a:t>
            </a:r>
          </a:p>
          <a:p>
            <a:r>
              <a:rPr lang="en-IN" sz="2000" dirty="0">
                <a:solidFill>
                  <a:srgbClr val="FFFF66"/>
                </a:solidFill>
              </a:rPr>
              <a:t>   </a:t>
            </a:r>
          </a:p>
          <a:p>
            <a:r>
              <a:rPr lang="en-IN" sz="2000" dirty="0">
                <a:solidFill>
                  <a:srgbClr val="FFFF66"/>
                </a:solidFill>
              </a:rPr>
              <a:t>   public void run() {</a:t>
            </a:r>
          </a:p>
          <a:p>
            <a:r>
              <a:rPr lang="en-IN" sz="2000" dirty="0">
                <a:solidFill>
                  <a:srgbClr val="FFFF66"/>
                </a:solidFill>
              </a:rPr>
              <a:t>      </a:t>
            </a:r>
            <a:r>
              <a:rPr lang="en-IN" sz="2000" dirty="0" err="1">
                <a:solidFill>
                  <a:srgbClr val="FFFF66"/>
                </a:solidFill>
              </a:rPr>
              <a:t>System.out.println</a:t>
            </a:r>
            <a:r>
              <a:rPr lang="en-IN" sz="2000" dirty="0">
                <a:solidFill>
                  <a:srgbClr val="FFFF66"/>
                </a:solidFill>
              </a:rPr>
              <a:t>("Running " +  </a:t>
            </a:r>
            <a:r>
              <a:rPr lang="en-IN" sz="2000" dirty="0" err="1">
                <a:solidFill>
                  <a:srgbClr val="FFFF66"/>
                </a:solidFill>
              </a:rPr>
              <a:t>threadName</a:t>
            </a:r>
            <a:r>
              <a:rPr lang="en-IN" sz="2000" dirty="0">
                <a:solidFill>
                  <a:srgbClr val="FFFF66"/>
                </a:solidFill>
              </a:rPr>
              <a:t> );</a:t>
            </a:r>
          </a:p>
          <a:p>
            <a:r>
              <a:rPr lang="en-IN" sz="2000" dirty="0">
                <a:solidFill>
                  <a:srgbClr val="FFFF66"/>
                </a:solidFill>
              </a:rPr>
              <a:t>      </a:t>
            </a:r>
          </a:p>
          <a:p>
            <a:r>
              <a:rPr lang="en-IN" sz="2000" dirty="0">
                <a:solidFill>
                  <a:srgbClr val="FFFF66"/>
                </a:solidFill>
              </a:rPr>
              <a:t>      try {</a:t>
            </a:r>
          </a:p>
          <a:p>
            <a:endParaRPr lang="en-IN" sz="2000" dirty="0">
              <a:solidFill>
                <a:srgbClr val="FFFF66"/>
              </a:solidFill>
            </a:endParaRPr>
          </a:p>
          <a:p>
            <a:r>
              <a:rPr lang="en-IN" sz="2000" dirty="0">
                <a:solidFill>
                  <a:srgbClr val="FFFF66"/>
                </a:solidFill>
              </a:rPr>
              <a:t>         for(</a:t>
            </a:r>
            <a:r>
              <a:rPr lang="en-IN" sz="2000" dirty="0" err="1">
                <a:solidFill>
                  <a:srgbClr val="FFFF66"/>
                </a:solidFill>
              </a:rPr>
              <a:t>int</a:t>
            </a:r>
            <a:r>
              <a:rPr lang="en-IN" sz="2000" dirty="0">
                <a:solidFill>
                  <a:srgbClr val="FFFF66"/>
                </a:solidFill>
              </a:rPr>
              <a:t> </a:t>
            </a:r>
            <a:r>
              <a:rPr lang="en-IN" sz="2000" dirty="0" err="1">
                <a:solidFill>
                  <a:srgbClr val="FFFF66"/>
                </a:solidFill>
              </a:rPr>
              <a:t>i</a:t>
            </a:r>
            <a:r>
              <a:rPr lang="en-IN" sz="2000" dirty="0">
                <a:solidFill>
                  <a:srgbClr val="FFFF66"/>
                </a:solidFill>
              </a:rPr>
              <a:t> = 4; </a:t>
            </a:r>
            <a:r>
              <a:rPr lang="en-IN" sz="2000" dirty="0" err="1">
                <a:solidFill>
                  <a:srgbClr val="FFFF66"/>
                </a:solidFill>
              </a:rPr>
              <a:t>i</a:t>
            </a:r>
            <a:r>
              <a:rPr lang="en-IN" sz="2000" dirty="0">
                <a:solidFill>
                  <a:srgbClr val="FFFF66"/>
                </a:solidFill>
              </a:rPr>
              <a:t> &gt; 0; </a:t>
            </a:r>
            <a:r>
              <a:rPr lang="en-IN" sz="2000" dirty="0" err="1">
                <a:solidFill>
                  <a:srgbClr val="FFFF66"/>
                </a:solidFill>
              </a:rPr>
              <a:t>i</a:t>
            </a:r>
            <a:r>
              <a:rPr lang="en-IN" sz="2000" dirty="0">
                <a:solidFill>
                  <a:srgbClr val="FFFF66"/>
                </a:solidFill>
              </a:rPr>
              <a:t>--) {</a:t>
            </a:r>
          </a:p>
          <a:p>
            <a:r>
              <a:rPr lang="en-IN" sz="2000" dirty="0">
                <a:solidFill>
                  <a:srgbClr val="FFFF66"/>
                </a:solidFill>
              </a:rPr>
              <a:t>            </a:t>
            </a:r>
            <a:r>
              <a:rPr lang="en-IN" sz="2000" dirty="0" err="1">
                <a:solidFill>
                  <a:srgbClr val="FFFF66"/>
                </a:solidFill>
              </a:rPr>
              <a:t>System.out.println</a:t>
            </a:r>
            <a:r>
              <a:rPr lang="en-IN" sz="2000" dirty="0">
                <a:solidFill>
                  <a:srgbClr val="FFFF66"/>
                </a:solidFill>
              </a:rPr>
              <a:t>("Thread: " + </a:t>
            </a:r>
            <a:r>
              <a:rPr lang="en-IN" sz="2000" dirty="0" err="1">
                <a:solidFill>
                  <a:srgbClr val="FFFF66"/>
                </a:solidFill>
              </a:rPr>
              <a:t>threadName</a:t>
            </a:r>
            <a:r>
              <a:rPr lang="en-IN" sz="2000" dirty="0">
                <a:solidFill>
                  <a:srgbClr val="FFFF66"/>
                </a:solidFill>
              </a:rPr>
              <a:t> + ", " + </a:t>
            </a:r>
            <a:r>
              <a:rPr lang="en-IN" sz="2000" dirty="0" err="1">
                <a:solidFill>
                  <a:srgbClr val="FFFF66"/>
                </a:solidFill>
              </a:rPr>
              <a:t>i</a:t>
            </a:r>
            <a:r>
              <a:rPr lang="en-IN" sz="2000" dirty="0">
                <a:solidFill>
                  <a:srgbClr val="FFFF66"/>
                </a:solidFill>
              </a:rPr>
              <a:t>);</a:t>
            </a:r>
          </a:p>
          <a:p>
            <a:r>
              <a:rPr lang="en-IN" sz="2000" dirty="0">
                <a:solidFill>
                  <a:srgbClr val="FFFF66"/>
                </a:solidFill>
              </a:rPr>
              <a:t>           </a:t>
            </a:r>
            <a:r>
              <a:rPr lang="en-IN" sz="2000" dirty="0" smtClean="0">
                <a:solidFill>
                  <a:srgbClr val="FFFF66"/>
                </a:solidFill>
              </a:rPr>
              <a:t>// </a:t>
            </a:r>
            <a:r>
              <a:rPr lang="en-IN" sz="2000" dirty="0">
                <a:solidFill>
                  <a:srgbClr val="FFFF66"/>
                </a:solidFill>
              </a:rPr>
              <a:t>Let the thread sleep for a while.</a:t>
            </a:r>
          </a:p>
          <a:p>
            <a:r>
              <a:rPr lang="en-IN" sz="2000" dirty="0">
                <a:solidFill>
                  <a:srgbClr val="FFFF66"/>
                </a:solidFill>
              </a:rPr>
              <a:t>            </a:t>
            </a:r>
            <a:r>
              <a:rPr lang="en-IN" sz="2000" dirty="0" err="1">
                <a:solidFill>
                  <a:srgbClr val="FFFF66"/>
                </a:solidFill>
              </a:rPr>
              <a:t>Thread.sleep</a:t>
            </a:r>
            <a:r>
              <a:rPr lang="en-IN" sz="2000" dirty="0">
                <a:solidFill>
                  <a:srgbClr val="FFFF66"/>
                </a:solidFill>
              </a:rPr>
              <a:t>(50);</a:t>
            </a:r>
          </a:p>
          <a:p>
            <a:r>
              <a:rPr lang="en-IN" sz="2000" dirty="0">
                <a:solidFill>
                  <a:srgbClr val="FFFF66"/>
                </a:solidFill>
              </a:rPr>
              <a:t>         }</a:t>
            </a:r>
          </a:p>
          <a:p>
            <a:r>
              <a:rPr lang="en-IN" sz="2000" dirty="0">
                <a:solidFill>
                  <a:srgbClr val="FFFF66"/>
                </a:solidFill>
              </a:rPr>
              <a:t>      } catch (</a:t>
            </a:r>
            <a:r>
              <a:rPr lang="en-IN" sz="2000" dirty="0" err="1">
                <a:solidFill>
                  <a:srgbClr val="FFFF66"/>
                </a:solidFill>
              </a:rPr>
              <a:t>InterruptedException</a:t>
            </a:r>
            <a:r>
              <a:rPr lang="en-IN" sz="2000" dirty="0">
                <a:solidFill>
                  <a:srgbClr val="FFFF66"/>
                </a:solidFill>
              </a:rPr>
              <a:t> e) {</a:t>
            </a:r>
          </a:p>
          <a:p>
            <a:r>
              <a:rPr lang="en-IN" sz="2000" dirty="0">
                <a:solidFill>
                  <a:srgbClr val="FFFF66"/>
                </a:solidFill>
              </a:rPr>
              <a:t>         </a:t>
            </a:r>
            <a:r>
              <a:rPr lang="en-IN" sz="2000" dirty="0" err="1">
                <a:solidFill>
                  <a:srgbClr val="FFFF66"/>
                </a:solidFill>
              </a:rPr>
              <a:t>System.out.println</a:t>
            </a:r>
            <a:r>
              <a:rPr lang="en-IN" sz="2000" dirty="0">
                <a:solidFill>
                  <a:srgbClr val="FFFF66"/>
                </a:solidFill>
              </a:rPr>
              <a:t>("Thread " +  </a:t>
            </a:r>
            <a:r>
              <a:rPr lang="en-IN" sz="2000" dirty="0" err="1">
                <a:solidFill>
                  <a:srgbClr val="FFFF66"/>
                </a:solidFill>
              </a:rPr>
              <a:t>threadName</a:t>
            </a:r>
            <a:r>
              <a:rPr lang="en-IN" sz="2000" dirty="0">
                <a:solidFill>
                  <a:srgbClr val="FFFF66"/>
                </a:solidFill>
              </a:rPr>
              <a:t> + " interrupted.");</a:t>
            </a:r>
          </a:p>
          <a:p>
            <a:r>
              <a:rPr lang="en-IN" sz="2000" dirty="0">
                <a:solidFill>
                  <a:srgbClr val="FFFF66"/>
                </a:solidFill>
              </a:rPr>
              <a:t>      }</a:t>
            </a:r>
          </a:p>
          <a:p>
            <a:r>
              <a:rPr lang="en-IN" sz="2000" dirty="0">
                <a:solidFill>
                  <a:srgbClr val="FFFF66"/>
                </a:solidFill>
              </a:rPr>
              <a:t>      </a:t>
            </a:r>
            <a:r>
              <a:rPr lang="en-IN" sz="2000" dirty="0" err="1">
                <a:solidFill>
                  <a:srgbClr val="FFFF66"/>
                </a:solidFill>
              </a:rPr>
              <a:t>System.out.println</a:t>
            </a:r>
            <a:r>
              <a:rPr lang="en-IN" sz="2000" dirty="0">
                <a:solidFill>
                  <a:srgbClr val="FFFF66"/>
                </a:solidFill>
              </a:rPr>
              <a:t>("Thread " +  </a:t>
            </a:r>
            <a:r>
              <a:rPr lang="en-IN" sz="2000" dirty="0" err="1">
                <a:solidFill>
                  <a:srgbClr val="FFFF66"/>
                </a:solidFill>
              </a:rPr>
              <a:t>threadName</a:t>
            </a:r>
            <a:r>
              <a:rPr lang="en-IN" sz="2000" dirty="0">
                <a:solidFill>
                  <a:srgbClr val="FFFF66"/>
                </a:solidFill>
              </a:rPr>
              <a:t> + " exiting.");</a:t>
            </a:r>
          </a:p>
          <a:p>
            <a:r>
              <a:rPr lang="en-IN" sz="2000" dirty="0">
                <a:solidFill>
                  <a:srgbClr val="FFFF66"/>
                </a:solidFill>
              </a:rPr>
              <a:t>   }</a:t>
            </a:r>
          </a:p>
          <a:p>
            <a:r>
              <a:rPr lang="en-IN" sz="2000" dirty="0">
                <a:solidFill>
                  <a:srgbClr val="FFFF66"/>
                </a:solidFill>
              </a:rPr>
              <a:t>   </a:t>
            </a:r>
          </a:p>
          <a:p>
            <a:r>
              <a:rPr lang="en-IN" sz="2000" dirty="0">
                <a:solidFill>
                  <a:srgbClr val="FFFF66"/>
                </a:solidFill>
              </a:rPr>
              <a:t>   public void start () {</a:t>
            </a:r>
          </a:p>
          <a:p>
            <a:r>
              <a:rPr lang="en-IN" sz="2000" dirty="0">
                <a:solidFill>
                  <a:srgbClr val="FFFF66"/>
                </a:solidFill>
              </a:rPr>
              <a:t>      </a:t>
            </a:r>
            <a:r>
              <a:rPr lang="en-IN" sz="2000" dirty="0" err="1">
                <a:solidFill>
                  <a:srgbClr val="FFFF66"/>
                </a:solidFill>
              </a:rPr>
              <a:t>System.out.println</a:t>
            </a:r>
            <a:r>
              <a:rPr lang="en-IN" sz="2000" dirty="0">
                <a:solidFill>
                  <a:srgbClr val="FFFF66"/>
                </a:solidFill>
              </a:rPr>
              <a:t>("Starting " +  </a:t>
            </a:r>
            <a:r>
              <a:rPr lang="en-IN" sz="2000" dirty="0" err="1">
                <a:solidFill>
                  <a:srgbClr val="FFFF66"/>
                </a:solidFill>
              </a:rPr>
              <a:t>threadName</a:t>
            </a:r>
            <a:r>
              <a:rPr lang="en-IN" sz="2000" dirty="0">
                <a:solidFill>
                  <a:srgbClr val="FFFF66"/>
                </a:solidFill>
              </a:rPr>
              <a:t> );</a:t>
            </a:r>
          </a:p>
          <a:p>
            <a:r>
              <a:rPr lang="en-IN" sz="2000" dirty="0">
                <a:solidFill>
                  <a:srgbClr val="FFFF66"/>
                </a:solidFill>
              </a:rPr>
              <a:t>      </a:t>
            </a:r>
          </a:p>
          <a:p>
            <a:r>
              <a:rPr lang="en-IN" sz="2000" dirty="0">
                <a:solidFill>
                  <a:srgbClr val="FFFF66"/>
                </a:solidFill>
              </a:rPr>
              <a:t>      if (t == null) {</a:t>
            </a:r>
          </a:p>
          <a:p>
            <a:r>
              <a:rPr lang="en-IN" sz="2000" dirty="0">
                <a:solidFill>
                  <a:srgbClr val="FFFF66"/>
                </a:solidFill>
              </a:rPr>
              <a:t>         t = new Thread (this, </a:t>
            </a:r>
            <a:r>
              <a:rPr lang="en-IN" sz="2000" dirty="0" err="1">
                <a:solidFill>
                  <a:srgbClr val="FFFF66"/>
                </a:solidFill>
              </a:rPr>
              <a:t>threadName</a:t>
            </a:r>
            <a:r>
              <a:rPr lang="en-IN" sz="2000" dirty="0">
                <a:solidFill>
                  <a:srgbClr val="FFFF66"/>
                </a:solidFill>
              </a:rPr>
              <a:t>);</a:t>
            </a:r>
          </a:p>
          <a:p>
            <a:r>
              <a:rPr lang="en-IN" sz="2000" dirty="0">
                <a:solidFill>
                  <a:srgbClr val="FFFF66"/>
                </a:solidFill>
              </a:rPr>
              <a:t>         </a:t>
            </a:r>
            <a:r>
              <a:rPr lang="en-IN" sz="2000" dirty="0" err="1">
                <a:solidFill>
                  <a:srgbClr val="FFFF66"/>
                </a:solidFill>
              </a:rPr>
              <a:t>t.start</a:t>
            </a:r>
            <a:r>
              <a:rPr lang="en-IN" sz="2000" dirty="0">
                <a:solidFill>
                  <a:srgbClr val="FFFF66"/>
                </a:solidFill>
              </a:rPr>
              <a:t> ();</a:t>
            </a:r>
          </a:p>
          <a:p>
            <a:r>
              <a:rPr lang="en-IN" sz="2000" dirty="0">
                <a:solidFill>
                  <a:srgbClr val="FFFF66"/>
                </a:solidFill>
              </a:rPr>
              <a:t>      }</a:t>
            </a:r>
          </a:p>
          <a:p>
            <a:r>
              <a:rPr lang="en-IN" sz="2000" dirty="0">
                <a:solidFill>
                  <a:srgbClr val="FFFF66"/>
                </a:solidFill>
              </a:rPr>
              <a:t>   }</a:t>
            </a:r>
          </a:p>
          <a:p>
            <a:r>
              <a:rPr lang="en-IN" sz="2000" dirty="0">
                <a:solidFill>
                  <a:srgbClr val="FFFF66"/>
                </a:solidFill>
              </a:rPr>
              <a:t>}</a:t>
            </a:r>
          </a:p>
        </p:txBody>
      </p:sp>
    </p:spTree>
    <p:extLst>
      <p:ext uri="{BB962C8B-B14F-4D97-AF65-F5344CB8AC3E}">
        <p14:creationId xmlns:p14="http://schemas.microsoft.com/office/powerpoint/2010/main" val="4040917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5">
                                            <p:txEl>
                                              <p:pRg st="17" end="17"/>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5">
                                            <p:txEl>
                                              <p:pRg st="18" end="18"/>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5">
                                            <p:txEl>
                                              <p:pRg st="19" end="19"/>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5">
                                            <p:txEl>
                                              <p:pRg st="20" end="20"/>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5">
                                            <p:txEl>
                                              <p:pRg st="21" end="21"/>
                                            </p:txEl>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5">
                                            <p:txEl>
                                              <p:pRg st="22" end="22"/>
                                            </p:txEl>
                                          </p:spTgt>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5">
                                            <p:txEl>
                                              <p:pRg st="23" end="23"/>
                                            </p:txEl>
                                          </p:spTgt>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5">
                                            <p:txEl>
                                              <p:pRg st="24" end="24"/>
                                            </p:txEl>
                                          </p:spTgt>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5">
                                            <p:txEl>
                                              <p:pRg st="25" end="25"/>
                                            </p:txEl>
                                          </p:spTgt>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nodeType="clickEffect">
                                  <p:stCondLst>
                                    <p:cond delay="0"/>
                                  </p:stCondLst>
                                  <p:childTnLst>
                                    <p:set>
                                      <p:cBhvr>
                                        <p:cTn id="106" dur="1" fill="hold">
                                          <p:stCondLst>
                                            <p:cond delay="0"/>
                                          </p:stCondLst>
                                        </p:cTn>
                                        <p:tgtEl>
                                          <p:spTgt spid="5">
                                            <p:txEl>
                                              <p:pRg st="26" end="26"/>
                                            </p:txEl>
                                          </p:spTgt>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nodeType="clickEffect">
                                  <p:stCondLst>
                                    <p:cond delay="0"/>
                                  </p:stCondLst>
                                  <p:childTnLst>
                                    <p:set>
                                      <p:cBhvr>
                                        <p:cTn id="110" dur="1" fill="hold">
                                          <p:stCondLst>
                                            <p:cond delay="0"/>
                                          </p:stCondLst>
                                        </p:cTn>
                                        <p:tgtEl>
                                          <p:spTgt spid="5">
                                            <p:txEl>
                                              <p:pRg st="27" end="27"/>
                                            </p:txEl>
                                          </p:spTgt>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nodeType="clickEffect">
                                  <p:stCondLst>
                                    <p:cond delay="0"/>
                                  </p:stCondLst>
                                  <p:childTnLst>
                                    <p:set>
                                      <p:cBhvr>
                                        <p:cTn id="114" dur="1" fill="hold">
                                          <p:stCondLst>
                                            <p:cond delay="0"/>
                                          </p:stCondLst>
                                        </p:cTn>
                                        <p:tgtEl>
                                          <p:spTgt spid="5">
                                            <p:txEl>
                                              <p:pRg st="28" end="28"/>
                                            </p:txEl>
                                          </p:spTgt>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nodeType="clickEffect">
                                  <p:stCondLst>
                                    <p:cond delay="0"/>
                                  </p:stCondLst>
                                  <p:childTnLst>
                                    <p:set>
                                      <p:cBhvr>
                                        <p:cTn id="118" dur="1" fill="hold">
                                          <p:stCondLst>
                                            <p:cond delay="0"/>
                                          </p:stCondLst>
                                        </p:cTn>
                                        <p:tgtEl>
                                          <p:spTgt spid="5">
                                            <p:txEl>
                                              <p:pRg st="29" end="29"/>
                                            </p:txEl>
                                          </p:spTgt>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nodeType="clickEffect">
                                  <p:stCondLst>
                                    <p:cond delay="0"/>
                                  </p:stCondLst>
                                  <p:childTnLst>
                                    <p:set>
                                      <p:cBhvr>
                                        <p:cTn id="122" dur="1" fill="hold">
                                          <p:stCondLst>
                                            <p:cond delay="0"/>
                                          </p:stCondLst>
                                        </p:cTn>
                                        <p:tgtEl>
                                          <p:spTgt spid="5">
                                            <p:txEl>
                                              <p:pRg st="30" end="30"/>
                                            </p:txEl>
                                          </p:spTgt>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nodeType="clickEffect">
                                  <p:stCondLst>
                                    <p:cond delay="0"/>
                                  </p:stCondLst>
                                  <p:childTnLst>
                                    <p:set>
                                      <p:cBhvr>
                                        <p:cTn id="126" dur="1" fill="hold">
                                          <p:stCondLst>
                                            <p:cond delay="0"/>
                                          </p:stCondLst>
                                        </p:cTn>
                                        <p:tgtEl>
                                          <p:spTgt spid="5">
                                            <p:txEl>
                                              <p:pRg st="31" end="31"/>
                                            </p:txEl>
                                          </p:spTgt>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nodeType="clickEffect">
                                  <p:stCondLst>
                                    <p:cond delay="0"/>
                                  </p:stCondLst>
                                  <p:childTnLst>
                                    <p:set>
                                      <p:cBhvr>
                                        <p:cTn id="130" dur="1" fill="hold">
                                          <p:stCondLst>
                                            <p:cond delay="0"/>
                                          </p:stCondLst>
                                        </p:cTn>
                                        <p:tgtEl>
                                          <p:spTgt spid="5">
                                            <p:txEl>
                                              <p:pRg st="32" end="32"/>
                                            </p:txEl>
                                          </p:spTgt>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1" presetClass="entr" presetSubtype="0" fill="hold" nodeType="clickEffect">
                                  <p:stCondLst>
                                    <p:cond delay="0"/>
                                  </p:stCondLst>
                                  <p:childTnLst>
                                    <p:set>
                                      <p:cBhvr>
                                        <p:cTn id="134" dur="1" fill="hold">
                                          <p:stCondLst>
                                            <p:cond delay="0"/>
                                          </p:stCondLst>
                                        </p:cTn>
                                        <p:tgtEl>
                                          <p:spTgt spid="5">
                                            <p:txEl>
                                              <p:pRg st="33" end="3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270" y="29154"/>
            <a:ext cx="7709082" cy="735550"/>
          </a:xfrm>
        </p:spPr>
        <p:txBody>
          <a:bodyPr/>
          <a:lstStyle/>
          <a:p>
            <a:r>
              <a:rPr lang="en-IN" dirty="0" smtClean="0"/>
              <a:t>Testing the thread and output</a:t>
            </a:r>
            <a:endParaRPr lang="en-IN" dirty="0"/>
          </a:p>
        </p:txBody>
      </p:sp>
      <p:sp>
        <p:nvSpPr>
          <p:cNvPr id="4" name="Rectangle 3"/>
          <p:cNvSpPr/>
          <p:nvPr/>
        </p:nvSpPr>
        <p:spPr>
          <a:xfrm>
            <a:off x="0" y="840714"/>
            <a:ext cx="5471592" cy="5972662"/>
          </a:xfrm>
          <a:prstGeom prst="rect">
            <a:avLst/>
          </a:prstGeom>
          <a:gradFill>
            <a:gsLst>
              <a:gs pos="0">
                <a:srgbClr val="000000"/>
              </a:gs>
              <a:gs pos="20000">
                <a:srgbClr val="000040"/>
              </a:gs>
              <a:gs pos="50000">
                <a:srgbClr val="400040"/>
              </a:gs>
              <a:gs pos="75000">
                <a:srgbClr val="8F0040"/>
              </a:gs>
              <a:gs pos="89999">
                <a:srgbClr val="F27300"/>
              </a:gs>
              <a:gs pos="100000">
                <a:srgbClr val="FFBF00"/>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r>
              <a:rPr lang="en-IN" sz="2000" dirty="0">
                <a:solidFill>
                  <a:srgbClr val="FFFF66"/>
                </a:solidFill>
              </a:rPr>
              <a:t>public class TestThread1{</a:t>
            </a:r>
          </a:p>
          <a:p>
            <a:endParaRPr lang="en-IN" sz="2000" dirty="0">
              <a:solidFill>
                <a:srgbClr val="FFFF66"/>
              </a:solidFill>
            </a:endParaRPr>
          </a:p>
          <a:p>
            <a:r>
              <a:rPr lang="en-IN" sz="2000" dirty="0">
                <a:solidFill>
                  <a:srgbClr val="FFFF66"/>
                </a:solidFill>
              </a:rPr>
              <a:t>   public static void main(String </a:t>
            </a:r>
            <a:r>
              <a:rPr lang="en-IN" sz="2000" dirty="0" err="1">
                <a:solidFill>
                  <a:srgbClr val="FFFF66"/>
                </a:solidFill>
              </a:rPr>
              <a:t>args</a:t>
            </a:r>
            <a:r>
              <a:rPr lang="en-IN" sz="2000" dirty="0">
                <a:solidFill>
                  <a:srgbClr val="FFFF66"/>
                </a:solidFill>
              </a:rPr>
              <a:t>[]) {</a:t>
            </a:r>
          </a:p>
          <a:p>
            <a:r>
              <a:rPr lang="en-IN" sz="2000" dirty="0">
                <a:solidFill>
                  <a:srgbClr val="FFFF66"/>
                </a:solidFill>
              </a:rPr>
              <a:t>      </a:t>
            </a:r>
            <a:r>
              <a:rPr lang="en-IN" sz="2000" dirty="0" err="1">
                <a:solidFill>
                  <a:srgbClr val="FFFF66"/>
                </a:solidFill>
              </a:rPr>
              <a:t>ThreadDemo</a:t>
            </a:r>
            <a:r>
              <a:rPr lang="en-IN" sz="2000" dirty="0">
                <a:solidFill>
                  <a:srgbClr val="FFFF66"/>
                </a:solidFill>
              </a:rPr>
              <a:t> T1 = new </a:t>
            </a:r>
            <a:r>
              <a:rPr lang="en-IN" sz="2000" dirty="0" err="1">
                <a:solidFill>
                  <a:srgbClr val="FFFF66"/>
                </a:solidFill>
              </a:rPr>
              <a:t>ThreadDemo</a:t>
            </a:r>
            <a:r>
              <a:rPr lang="en-IN" sz="2000" dirty="0">
                <a:solidFill>
                  <a:srgbClr val="FFFF66"/>
                </a:solidFill>
              </a:rPr>
              <a:t>("Thread-1");</a:t>
            </a:r>
          </a:p>
          <a:p>
            <a:r>
              <a:rPr lang="en-IN" sz="2000" dirty="0">
                <a:solidFill>
                  <a:srgbClr val="FFFF66"/>
                </a:solidFill>
              </a:rPr>
              <a:t>      T1.start();</a:t>
            </a:r>
          </a:p>
          <a:p>
            <a:r>
              <a:rPr lang="en-IN" sz="2000" dirty="0">
                <a:solidFill>
                  <a:srgbClr val="FFFF66"/>
                </a:solidFill>
              </a:rPr>
              <a:t>      </a:t>
            </a:r>
          </a:p>
          <a:p>
            <a:r>
              <a:rPr lang="en-IN" sz="2000" dirty="0">
                <a:solidFill>
                  <a:srgbClr val="FFFF66"/>
                </a:solidFill>
              </a:rPr>
              <a:t>      </a:t>
            </a:r>
            <a:r>
              <a:rPr lang="en-IN" sz="2000" dirty="0" err="1">
                <a:solidFill>
                  <a:srgbClr val="FFFF66"/>
                </a:solidFill>
              </a:rPr>
              <a:t>ThreadDemo</a:t>
            </a:r>
            <a:r>
              <a:rPr lang="en-IN" sz="2000" dirty="0">
                <a:solidFill>
                  <a:srgbClr val="FFFF66"/>
                </a:solidFill>
              </a:rPr>
              <a:t> T2 = new </a:t>
            </a:r>
            <a:r>
              <a:rPr lang="en-IN" sz="2000" dirty="0" err="1">
                <a:solidFill>
                  <a:srgbClr val="FFFF66"/>
                </a:solidFill>
              </a:rPr>
              <a:t>ThreadDemo</a:t>
            </a:r>
            <a:r>
              <a:rPr lang="en-IN" sz="2000" dirty="0">
                <a:solidFill>
                  <a:srgbClr val="FFFF66"/>
                </a:solidFill>
              </a:rPr>
              <a:t>("Thread-2");</a:t>
            </a:r>
          </a:p>
          <a:p>
            <a:r>
              <a:rPr lang="en-IN" sz="2000" dirty="0">
                <a:solidFill>
                  <a:srgbClr val="FFFF66"/>
                </a:solidFill>
              </a:rPr>
              <a:t>      T2.start();</a:t>
            </a:r>
          </a:p>
          <a:p>
            <a:r>
              <a:rPr lang="en-IN" sz="2000" dirty="0">
                <a:solidFill>
                  <a:srgbClr val="FFFF66"/>
                </a:solidFill>
              </a:rPr>
              <a:t>   }   </a:t>
            </a:r>
          </a:p>
          <a:p>
            <a:r>
              <a:rPr lang="en-IN" sz="2000" dirty="0">
                <a:solidFill>
                  <a:srgbClr val="FFFF66"/>
                </a:solidFill>
              </a:rPr>
              <a:t>}</a:t>
            </a:r>
          </a:p>
        </p:txBody>
      </p:sp>
      <p:sp>
        <p:nvSpPr>
          <p:cNvPr id="6" name="Rectangle 5"/>
          <p:cNvSpPr/>
          <p:nvPr/>
        </p:nvSpPr>
        <p:spPr>
          <a:xfrm>
            <a:off x="5471592" y="840714"/>
            <a:ext cx="3672408" cy="5976664"/>
          </a:xfrm>
          <a:prstGeom prst="rect">
            <a:avLst/>
          </a:prstGeom>
          <a:gradFill>
            <a:gsLst>
              <a:gs pos="0">
                <a:srgbClr val="000000"/>
              </a:gs>
              <a:gs pos="39999">
                <a:srgbClr val="0A128C"/>
              </a:gs>
              <a:gs pos="70000">
                <a:srgbClr val="181CC7"/>
              </a:gs>
              <a:gs pos="88000">
                <a:srgbClr val="7005D4"/>
              </a:gs>
              <a:gs pos="100000">
                <a:srgbClr val="8C3D91"/>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r>
              <a:rPr lang="en-IN" sz="2000" dirty="0">
                <a:solidFill>
                  <a:srgbClr val="FFFF66"/>
                </a:solidFill>
              </a:rPr>
              <a:t>D:\PPL\Java&gt;javac </a:t>
            </a:r>
            <a:r>
              <a:rPr lang="en-IN" sz="2000" dirty="0" smtClean="0">
                <a:solidFill>
                  <a:srgbClr val="FFFF66"/>
                </a:solidFill>
              </a:rPr>
              <a:t>TestThread1.java</a:t>
            </a:r>
          </a:p>
          <a:p>
            <a:endParaRPr lang="en-IN" sz="2000" dirty="0">
              <a:solidFill>
                <a:srgbClr val="FFFF66"/>
              </a:solidFill>
            </a:endParaRPr>
          </a:p>
          <a:p>
            <a:r>
              <a:rPr lang="en-IN" sz="2000" dirty="0" smtClean="0">
                <a:solidFill>
                  <a:srgbClr val="FFFF66"/>
                </a:solidFill>
              </a:rPr>
              <a:t>D</a:t>
            </a:r>
            <a:r>
              <a:rPr lang="en-IN" sz="2000" dirty="0">
                <a:solidFill>
                  <a:srgbClr val="FFFF66"/>
                </a:solidFill>
              </a:rPr>
              <a:t>:\PPL\Java&gt;java TestThread1</a:t>
            </a:r>
          </a:p>
          <a:p>
            <a:r>
              <a:rPr lang="en-IN" sz="2000" dirty="0">
                <a:solidFill>
                  <a:srgbClr val="FFFF66"/>
                </a:solidFill>
              </a:rPr>
              <a:t>Creating Thread-1</a:t>
            </a:r>
          </a:p>
          <a:p>
            <a:r>
              <a:rPr lang="en-IN" sz="2000" dirty="0">
                <a:solidFill>
                  <a:srgbClr val="FFFF66"/>
                </a:solidFill>
              </a:rPr>
              <a:t>Starting Thread-1</a:t>
            </a:r>
          </a:p>
          <a:p>
            <a:r>
              <a:rPr lang="en-IN" sz="2000" dirty="0">
                <a:solidFill>
                  <a:srgbClr val="FFFF66"/>
                </a:solidFill>
              </a:rPr>
              <a:t>Creating Thread-2</a:t>
            </a:r>
          </a:p>
          <a:p>
            <a:r>
              <a:rPr lang="en-IN" sz="2000" dirty="0">
                <a:solidFill>
                  <a:srgbClr val="FFFF66"/>
                </a:solidFill>
              </a:rPr>
              <a:t>Starting Thread-2</a:t>
            </a:r>
          </a:p>
          <a:p>
            <a:r>
              <a:rPr lang="en-IN" sz="2000" dirty="0">
                <a:solidFill>
                  <a:srgbClr val="FFFF66"/>
                </a:solidFill>
              </a:rPr>
              <a:t>Running Thread-1</a:t>
            </a:r>
          </a:p>
          <a:p>
            <a:r>
              <a:rPr lang="en-IN" sz="2000" dirty="0">
                <a:solidFill>
                  <a:srgbClr val="FFFF66"/>
                </a:solidFill>
              </a:rPr>
              <a:t>Running Thread-2</a:t>
            </a:r>
          </a:p>
          <a:p>
            <a:r>
              <a:rPr lang="en-IN" sz="2000" dirty="0">
                <a:solidFill>
                  <a:srgbClr val="FFFF66"/>
                </a:solidFill>
              </a:rPr>
              <a:t>Thread: Thread-1, 4</a:t>
            </a:r>
          </a:p>
          <a:p>
            <a:r>
              <a:rPr lang="en-IN" sz="2000" dirty="0">
                <a:solidFill>
                  <a:srgbClr val="FFFF66"/>
                </a:solidFill>
              </a:rPr>
              <a:t>Thread: Thread-2, 4</a:t>
            </a:r>
          </a:p>
          <a:p>
            <a:r>
              <a:rPr lang="en-IN" sz="2000" dirty="0">
                <a:solidFill>
                  <a:srgbClr val="FFFF66"/>
                </a:solidFill>
              </a:rPr>
              <a:t>Thread: Thread-1, 3</a:t>
            </a:r>
          </a:p>
          <a:p>
            <a:r>
              <a:rPr lang="en-IN" sz="2000" dirty="0">
                <a:solidFill>
                  <a:srgbClr val="FFFF66"/>
                </a:solidFill>
              </a:rPr>
              <a:t>Thread: Thread-2, 3</a:t>
            </a:r>
          </a:p>
          <a:p>
            <a:r>
              <a:rPr lang="en-IN" sz="2000" dirty="0">
                <a:solidFill>
                  <a:srgbClr val="FFFF66"/>
                </a:solidFill>
              </a:rPr>
              <a:t>Thread: Thread-1, 2</a:t>
            </a:r>
          </a:p>
          <a:p>
            <a:r>
              <a:rPr lang="en-IN" sz="2000" dirty="0">
                <a:solidFill>
                  <a:srgbClr val="FFFF66"/>
                </a:solidFill>
              </a:rPr>
              <a:t>Thread: Thread-2, 2</a:t>
            </a:r>
          </a:p>
          <a:p>
            <a:r>
              <a:rPr lang="en-IN" sz="2000" dirty="0">
                <a:solidFill>
                  <a:srgbClr val="FFFF66"/>
                </a:solidFill>
              </a:rPr>
              <a:t>Thread: Thread-1, 1</a:t>
            </a:r>
          </a:p>
          <a:p>
            <a:r>
              <a:rPr lang="en-IN" sz="2000" dirty="0">
                <a:solidFill>
                  <a:srgbClr val="FFFF66"/>
                </a:solidFill>
              </a:rPr>
              <a:t>Thread: Thread-2, 1</a:t>
            </a:r>
          </a:p>
          <a:p>
            <a:r>
              <a:rPr lang="en-IN" sz="2000" dirty="0">
                <a:solidFill>
                  <a:srgbClr val="FFFF66"/>
                </a:solidFill>
              </a:rPr>
              <a:t>Thread Thread-2 exiting.</a:t>
            </a:r>
          </a:p>
          <a:p>
            <a:r>
              <a:rPr lang="en-IN" sz="2000" dirty="0">
                <a:solidFill>
                  <a:srgbClr val="FFFF66"/>
                </a:solidFill>
              </a:rPr>
              <a:t>Thread Thread-1 exiting.</a:t>
            </a:r>
          </a:p>
        </p:txBody>
      </p:sp>
    </p:spTree>
    <p:extLst>
      <p:ext uri="{BB962C8B-B14F-4D97-AF65-F5344CB8AC3E}">
        <p14:creationId xmlns:p14="http://schemas.microsoft.com/office/powerpoint/2010/main" val="3599510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6">
                                            <p:txEl>
                                              <p:pRg st="12" end="12"/>
                                            </p:txEl>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6">
                                            <p:txEl>
                                              <p:pRg st="13" end="13"/>
                                            </p:txEl>
                                          </p:spTgt>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6">
                                            <p:txEl>
                                              <p:pRg st="14" end="14"/>
                                            </p:txEl>
                                          </p:spTgt>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6">
                                            <p:txEl>
                                              <p:pRg st="15" end="15"/>
                                            </p:txEl>
                                          </p:spTgt>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6">
                                            <p:txEl>
                                              <p:pRg st="16" end="16"/>
                                            </p:txEl>
                                          </p:spTgt>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nodeType="clickEffect">
                                  <p:stCondLst>
                                    <p:cond delay="0"/>
                                  </p:stCondLst>
                                  <p:childTnLst>
                                    <p:set>
                                      <p:cBhvr>
                                        <p:cTn id="106" dur="1" fill="hold">
                                          <p:stCondLst>
                                            <p:cond delay="0"/>
                                          </p:stCondLst>
                                        </p:cTn>
                                        <p:tgtEl>
                                          <p:spTgt spid="6">
                                            <p:txEl>
                                              <p:pRg st="17" end="17"/>
                                            </p:txEl>
                                          </p:spTgt>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nodeType="clickEffect">
                                  <p:stCondLst>
                                    <p:cond delay="0"/>
                                  </p:stCondLst>
                                  <p:childTnLst>
                                    <p:set>
                                      <p:cBhvr>
                                        <p:cTn id="110" dur="1" fill="hold">
                                          <p:stCondLst>
                                            <p:cond delay="0"/>
                                          </p:stCondLst>
                                        </p:cTn>
                                        <p:tgtEl>
                                          <p:spTgt spid="6">
                                            <p:txEl>
                                              <p:pRg st="18" end="1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045" y="23367"/>
            <a:ext cx="7710307" cy="741337"/>
          </a:xfrm>
        </p:spPr>
        <p:txBody>
          <a:bodyPr/>
          <a:lstStyle/>
          <a:p>
            <a:r>
              <a:rPr lang="en-IN" dirty="0" smtClean="0"/>
              <a:t>Operations on threads</a:t>
            </a:r>
            <a:endParaRPr lang="en-IN" dirty="0"/>
          </a:p>
        </p:txBody>
      </p:sp>
      <p:graphicFrame>
        <p:nvGraphicFramePr>
          <p:cNvPr id="4" name="Content Placeholder 3"/>
          <p:cNvGraphicFramePr>
            <a:graphicFrameLocks noGrp="1"/>
          </p:cNvGraphicFramePr>
          <p:nvPr>
            <p:ph sz="quarter" idx="13"/>
            <p:extLst>
              <p:ext uri="{D42A27DB-BD31-4B8C-83A1-F6EECF244321}">
                <p14:modId xmlns:p14="http://schemas.microsoft.com/office/powerpoint/2010/main" val="3132229327"/>
              </p:ext>
            </p:extLst>
          </p:nvPr>
        </p:nvGraphicFramePr>
        <p:xfrm>
          <a:off x="395536" y="1772816"/>
          <a:ext cx="8280920" cy="3291840"/>
        </p:xfrm>
        <a:graphic>
          <a:graphicData uri="http://schemas.openxmlformats.org/drawingml/2006/table">
            <a:tbl>
              <a:tblPr>
                <a:tableStyleId>{284E427A-3D55-4303-BF80-6455036E1DE7}</a:tableStyleId>
              </a:tblPr>
              <a:tblGrid>
                <a:gridCol w="756793"/>
                <a:gridCol w="2010093"/>
                <a:gridCol w="5514034"/>
              </a:tblGrid>
              <a:tr h="0">
                <a:tc>
                  <a:txBody>
                    <a:bodyPr/>
                    <a:lstStyle/>
                    <a:p>
                      <a:r>
                        <a:rPr lang="en-IN" dirty="0" err="1"/>
                        <a:t>Sr.No</a:t>
                      </a:r>
                      <a:r>
                        <a:rPr lang="en-IN" dirty="0"/>
                        <a:t>.</a:t>
                      </a:r>
                    </a:p>
                  </a:txBody>
                  <a:tcPr anchor="ctr"/>
                </a:tc>
                <a:tc>
                  <a:txBody>
                    <a:bodyPr/>
                    <a:lstStyle/>
                    <a:p>
                      <a:pPr algn="ctr"/>
                      <a:r>
                        <a:rPr lang="en-IN" dirty="0" smtClean="0">
                          <a:effectLst/>
                        </a:rPr>
                        <a:t>Method</a:t>
                      </a:r>
                      <a:endParaRPr lang="en-IN" dirty="0">
                        <a:effectLst/>
                      </a:endParaRPr>
                    </a:p>
                  </a:txBody>
                  <a:tcPr anchor="ctr"/>
                </a:tc>
                <a:tc>
                  <a:txBody>
                    <a:bodyPr/>
                    <a:lstStyle/>
                    <a:p>
                      <a:pPr algn="ctr"/>
                      <a:r>
                        <a:rPr lang="en-IN" dirty="0" smtClean="0">
                          <a:effectLst/>
                        </a:rPr>
                        <a:t>Description</a:t>
                      </a:r>
                      <a:endParaRPr lang="en-IN" dirty="0">
                        <a:effectLst/>
                      </a:endParaRPr>
                    </a:p>
                  </a:txBody>
                  <a:tcPr anchor="ctr"/>
                </a:tc>
              </a:tr>
              <a:tr h="0">
                <a:tc>
                  <a:txBody>
                    <a:bodyPr/>
                    <a:lstStyle/>
                    <a:p>
                      <a:r>
                        <a:rPr lang="en-IN"/>
                        <a:t>1</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public void suspend()</a:t>
                      </a:r>
                    </a:p>
                    <a:p>
                      <a:endParaRPr lang="en-IN" dirty="0"/>
                    </a:p>
                  </a:txBody>
                  <a:tcPr anchor="ctr"/>
                </a:tc>
                <a:tc>
                  <a:txBody>
                    <a:bodyPr/>
                    <a:lstStyle/>
                    <a:p>
                      <a:r>
                        <a:rPr lang="en-IN" dirty="0" smtClean="0"/>
                        <a:t>This </a:t>
                      </a:r>
                      <a:r>
                        <a:rPr lang="en-IN" dirty="0"/>
                        <a:t>method puts a thread in the suspended state and can be resumed using resume() method.</a:t>
                      </a:r>
                    </a:p>
                  </a:txBody>
                  <a:tcPr anchor="ctr"/>
                </a:tc>
              </a:tr>
              <a:tr h="0">
                <a:tc>
                  <a:txBody>
                    <a:bodyPr/>
                    <a:lstStyle/>
                    <a:p>
                      <a:r>
                        <a:rPr lang="en-IN"/>
                        <a:t>2</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public void stop()</a:t>
                      </a:r>
                    </a:p>
                  </a:txBody>
                  <a:tcPr anchor="ctr"/>
                </a:tc>
                <a:tc>
                  <a:txBody>
                    <a:bodyPr/>
                    <a:lstStyle/>
                    <a:p>
                      <a:r>
                        <a:rPr lang="en-IN" dirty="0" smtClean="0"/>
                        <a:t>This </a:t>
                      </a:r>
                      <a:r>
                        <a:rPr lang="en-IN" dirty="0"/>
                        <a:t>method stops a thread completely.</a:t>
                      </a:r>
                    </a:p>
                  </a:txBody>
                  <a:tcPr anchor="ctr"/>
                </a:tc>
              </a:tr>
              <a:tr h="0">
                <a:tc>
                  <a:txBody>
                    <a:bodyPr/>
                    <a:lstStyle/>
                    <a:p>
                      <a:r>
                        <a:rPr lang="en-IN"/>
                        <a:t>3</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public void resume()</a:t>
                      </a:r>
                    </a:p>
                  </a:txBody>
                  <a:tcPr anchor="ctr"/>
                </a:tc>
                <a:tc>
                  <a:txBody>
                    <a:bodyPr/>
                    <a:lstStyle/>
                    <a:p>
                      <a:r>
                        <a:rPr lang="en-IN" dirty="0" smtClean="0"/>
                        <a:t>This </a:t>
                      </a:r>
                      <a:r>
                        <a:rPr lang="en-IN" dirty="0"/>
                        <a:t>method resumes a thread, which was suspended using suspend() method.</a:t>
                      </a:r>
                    </a:p>
                  </a:txBody>
                  <a:tcPr anchor="ctr"/>
                </a:tc>
              </a:tr>
              <a:tr h="0">
                <a:tc>
                  <a:txBody>
                    <a:bodyPr/>
                    <a:lstStyle/>
                    <a:p>
                      <a:r>
                        <a:rPr lang="en-IN"/>
                        <a:t>4</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public void wait()</a:t>
                      </a:r>
                    </a:p>
                  </a:txBody>
                  <a:tcPr anchor="ctr"/>
                </a:tc>
                <a:tc>
                  <a:txBody>
                    <a:bodyPr/>
                    <a:lstStyle/>
                    <a:p>
                      <a:r>
                        <a:rPr lang="en-IN" dirty="0" smtClean="0"/>
                        <a:t>Causes </a:t>
                      </a:r>
                      <a:r>
                        <a:rPr lang="en-IN" dirty="0"/>
                        <a:t>the current thread to wait until another thread invokes the notify().</a:t>
                      </a:r>
                    </a:p>
                  </a:txBody>
                  <a:tcPr anchor="ctr"/>
                </a:tc>
              </a:tr>
              <a:tr h="0">
                <a:tc>
                  <a:txBody>
                    <a:bodyPr/>
                    <a:lstStyle/>
                    <a:p>
                      <a:r>
                        <a:rPr lang="en-IN"/>
                        <a:t>5</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public void notify()</a:t>
                      </a:r>
                    </a:p>
                    <a:p>
                      <a:endParaRPr lang="en-IN" dirty="0"/>
                    </a:p>
                  </a:txBody>
                  <a:tcPr anchor="ctr"/>
                </a:tc>
                <a:tc>
                  <a:txBody>
                    <a:bodyPr/>
                    <a:lstStyle/>
                    <a:p>
                      <a:r>
                        <a:rPr lang="en-IN" dirty="0" smtClean="0"/>
                        <a:t>Wakes </a:t>
                      </a:r>
                      <a:r>
                        <a:rPr lang="en-IN" dirty="0"/>
                        <a:t>up a single thread that is waiting on this object's monitor.</a:t>
                      </a:r>
                    </a:p>
                  </a:txBody>
                  <a:tcPr anchor="ctr"/>
                </a:tc>
              </a:tr>
            </a:tbl>
          </a:graphicData>
        </a:graphic>
      </p:graphicFrame>
    </p:spTree>
    <p:extLst>
      <p:ext uri="{BB962C8B-B14F-4D97-AF65-F5344CB8AC3E}">
        <p14:creationId xmlns:p14="http://schemas.microsoft.com/office/powerpoint/2010/main" val="699651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570"/>
            <a:ext cx="7668344" cy="554250"/>
          </a:xfrm>
        </p:spPr>
        <p:txBody>
          <a:bodyPr/>
          <a:lstStyle/>
          <a:p>
            <a:r>
              <a:rPr lang="en-IN" dirty="0" smtClean="0"/>
              <a:t>Example</a:t>
            </a:r>
            <a:endParaRPr lang="en-IN" dirty="0"/>
          </a:p>
        </p:txBody>
      </p:sp>
      <p:sp>
        <p:nvSpPr>
          <p:cNvPr id="4" name="Rectangle 3"/>
          <p:cNvSpPr/>
          <p:nvPr/>
        </p:nvSpPr>
        <p:spPr>
          <a:xfrm>
            <a:off x="0" y="476672"/>
            <a:ext cx="9144000" cy="6408712"/>
          </a:xfrm>
          <a:prstGeom prst="rect">
            <a:avLst/>
          </a:prstGeom>
          <a:gradFill>
            <a:gsLst>
              <a:gs pos="0">
                <a:srgbClr val="000082"/>
              </a:gs>
              <a:gs pos="13000">
                <a:srgbClr val="0047FF"/>
              </a:gs>
              <a:gs pos="28000">
                <a:srgbClr val="000082"/>
              </a:gs>
              <a:gs pos="42999">
                <a:srgbClr val="0047FF"/>
              </a:gs>
              <a:gs pos="58000">
                <a:srgbClr val="000082"/>
              </a:gs>
              <a:gs pos="72000">
                <a:srgbClr val="0047FF"/>
              </a:gs>
              <a:gs pos="87000">
                <a:srgbClr val="000082"/>
              </a:gs>
              <a:gs pos="100000">
                <a:srgbClr val="0047FF"/>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numCol="2" rtlCol="0" anchor="ctr"/>
          <a:lstStyle/>
          <a:p>
            <a:r>
              <a:rPr lang="en-IN" sz="1500" b="1" dirty="0">
                <a:solidFill>
                  <a:srgbClr val="FFFF66"/>
                </a:solidFill>
              </a:rPr>
              <a:t>class </a:t>
            </a:r>
            <a:r>
              <a:rPr lang="en-IN" sz="1500" b="1" dirty="0" err="1">
                <a:solidFill>
                  <a:srgbClr val="FFFF66"/>
                </a:solidFill>
              </a:rPr>
              <a:t>ThreadOps</a:t>
            </a:r>
            <a:r>
              <a:rPr lang="en-IN" sz="1500" b="1" dirty="0">
                <a:solidFill>
                  <a:srgbClr val="FFFF66"/>
                </a:solidFill>
              </a:rPr>
              <a:t> implements Runnable {</a:t>
            </a:r>
          </a:p>
          <a:p>
            <a:r>
              <a:rPr lang="en-IN" sz="1500" b="1" dirty="0">
                <a:solidFill>
                  <a:srgbClr val="FFFF66"/>
                </a:solidFill>
              </a:rPr>
              <a:t>   public Thread t;</a:t>
            </a:r>
          </a:p>
          <a:p>
            <a:r>
              <a:rPr lang="en-IN" sz="1500" b="1" dirty="0">
                <a:solidFill>
                  <a:srgbClr val="FFFF66"/>
                </a:solidFill>
              </a:rPr>
              <a:t>   private String </a:t>
            </a:r>
            <a:r>
              <a:rPr lang="en-IN" sz="1500" b="1" dirty="0" err="1">
                <a:solidFill>
                  <a:srgbClr val="FFFF66"/>
                </a:solidFill>
              </a:rPr>
              <a:t>threadName</a:t>
            </a:r>
            <a:r>
              <a:rPr lang="en-IN" sz="1500" b="1" dirty="0">
                <a:solidFill>
                  <a:srgbClr val="FFFF66"/>
                </a:solidFill>
              </a:rPr>
              <a:t>;</a:t>
            </a:r>
          </a:p>
          <a:p>
            <a:r>
              <a:rPr lang="en-IN" sz="1500" b="1" dirty="0">
                <a:solidFill>
                  <a:srgbClr val="FFFF66"/>
                </a:solidFill>
              </a:rPr>
              <a:t>   </a:t>
            </a:r>
            <a:r>
              <a:rPr lang="en-IN" sz="1500" b="1" dirty="0" err="1">
                <a:solidFill>
                  <a:srgbClr val="FFFF66"/>
                </a:solidFill>
              </a:rPr>
              <a:t>boolean</a:t>
            </a:r>
            <a:r>
              <a:rPr lang="en-IN" sz="1500" b="1" dirty="0">
                <a:solidFill>
                  <a:srgbClr val="FFFF66"/>
                </a:solidFill>
              </a:rPr>
              <a:t> suspended = false;</a:t>
            </a:r>
          </a:p>
          <a:p>
            <a:endParaRPr lang="en-IN" sz="1500" b="1" dirty="0">
              <a:solidFill>
                <a:srgbClr val="FFFF66"/>
              </a:solidFill>
            </a:endParaRPr>
          </a:p>
          <a:p>
            <a:r>
              <a:rPr lang="en-IN" sz="1500" b="1" dirty="0">
                <a:solidFill>
                  <a:srgbClr val="FFFF66"/>
                </a:solidFill>
              </a:rPr>
              <a:t>   </a:t>
            </a:r>
            <a:r>
              <a:rPr lang="en-IN" sz="1500" b="1" dirty="0" err="1">
                <a:solidFill>
                  <a:srgbClr val="FFFF66"/>
                </a:solidFill>
              </a:rPr>
              <a:t>ThreadOps</a:t>
            </a:r>
            <a:r>
              <a:rPr lang="en-IN" sz="1500" b="1" dirty="0">
                <a:solidFill>
                  <a:srgbClr val="FFFF66"/>
                </a:solidFill>
              </a:rPr>
              <a:t>(String name) {</a:t>
            </a:r>
          </a:p>
          <a:p>
            <a:r>
              <a:rPr lang="en-IN" sz="1500" b="1" dirty="0">
                <a:solidFill>
                  <a:srgbClr val="FFFF66"/>
                </a:solidFill>
              </a:rPr>
              <a:t>      </a:t>
            </a:r>
            <a:r>
              <a:rPr lang="en-IN" sz="1500" b="1" dirty="0" err="1">
                <a:solidFill>
                  <a:srgbClr val="FFFF66"/>
                </a:solidFill>
              </a:rPr>
              <a:t>threadName</a:t>
            </a:r>
            <a:r>
              <a:rPr lang="en-IN" sz="1500" b="1" dirty="0">
                <a:solidFill>
                  <a:srgbClr val="FFFF66"/>
                </a:solidFill>
              </a:rPr>
              <a:t> = name;</a:t>
            </a:r>
          </a:p>
          <a:p>
            <a:r>
              <a:rPr lang="en-IN" sz="1500" b="1" dirty="0">
                <a:solidFill>
                  <a:srgbClr val="FFFF66"/>
                </a:solidFill>
              </a:rPr>
              <a:t>      </a:t>
            </a:r>
            <a:r>
              <a:rPr lang="en-IN" sz="1500" b="1" dirty="0" err="1">
                <a:solidFill>
                  <a:srgbClr val="FFFF66"/>
                </a:solidFill>
              </a:rPr>
              <a:t>System.out.println</a:t>
            </a:r>
            <a:r>
              <a:rPr lang="en-IN" sz="1500" b="1" dirty="0">
                <a:solidFill>
                  <a:srgbClr val="FFFF66"/>
                </a:solidFill>
              </a:rPr>
              <a:t>("Creating " +  </a:t>
            </a:r>
            <a:r>
              <a:rPr lang="en-IN" sz="1500" b="1" dirty="0" err="1">
                <a:solidFill>
                  <a:srgbClr val="FFFF66"/>
                </a:solidFill>
              </a:rPr>
              <a:t>threadName</a:t>
            </a:r>
            <a:r>
              <a:rPr lang="en-IN" sz="1500" b="1" dirty="0">
                <a:solidFill>
                  <a:srgbClr val="FFFF66"/>
                </a:solidFill>
              </a:rPr>
              <a:t> );</a:t>
            </a:r>
          </a:p>
          <a:p>
            <a:r>
              <a:rPr lang="en-IN" sz="1500" b="1" dirty="0">
                <a:solidFill>
                  <a:srgbClr val="FFFF66"/>
                </a:solidFill>
              </a:rPr>
              <a:t>   }</a:t>
            </a:r>
          </a:p>
          <a:p>
            <a:r>
              <a:rPr lang="en-IN" sz="1500" b="1" dirty="0">
                <a:solidFill>
                  <a:srgbClr val="FFFF66"/>
                </a:solidFill>
              </a:rPr>
              <a:t>   </a:t>
            </a:r>
          </a:p>
          <a:p>
            <a:r>
              <a:rPr lang="en-IN" sz="1500" b="1" dirty="0">
                <a:solidFill>
                  <a:srgbClr val="FFFF66"/>
                </a:solidFill>
              </a:rPr>
              <a:t>   public void run() {</a:t>
            </a:r>
          </a:p>
          <a:p>
            <a:r>
              <a:rPr lang="en-IN" sz="1500" b="1" dirty="0">
                <a:solidFill>
                  <a:srgbClr val="FFFF66"/>
                </a:solidFill>
              </a:rPr>
              <a:t>      </a:t>
            </a:r>
            <a:r>
              <a:rPr lang="en-IN" sz="1500" b="1" dirty="0" err="1">
                <a:solidFill>
                  <a:srgbClr val="FFFF66"/>
                </a:solidFill>
              </a:rPr>
              <a:t>System.out.println</a:t>
            </a:r>
            <a:r>
              <a:rPr lang="en-IN" sz="1500" b="1" dirty="0">
                <a:solidFill>
                  <a:srgbClr val="FFFF66"/>
                </a:solidFill>
              </a:rPr>
              <a:t>("Running " +  </a:t>
            </a:r>
            <a:r>
              <a:rPr lang="en-IN" sz="1500" b="1" dirty="0" err="1">
                <a:solidFill>
                  <a:srgbClr val="FFFF66"/>
                </a:solidFill>
              </a:rPr>
              <a:t>threadName</a:t>
            </a:r>
            <a:r>
              <a:rPr lang="en-IN" sz="1500" b="1" dirty="0">
                <a:solidFill>
                  <a:srgbClr val="FFFF66"/>
                </a:solidFill>
              </a:rPr>
              <a:t> );</a:t>
            </a:r>
          </a:p>
          <a:p>
            <a:endParaRPr lang="en-IN" sz="1500" b="1" dirty="0">
              <a:solidFill>
                <a:srgbClr val="FFFF66"/>
              </a:solidFill>
            </a:endParaRPr>
          </a:p>
          <a:p>
            <a:r>
              <a:rPr lang="en-IN" sz="1500" b="1" dirty="0">
                <a:solidFill>
                  <a:srgbClr val="FFFF66"/>
                </a:solidFill>
              </a:rPr>
              <a:t>      try {</a:t>
            </a:r>
          </a:p>
          <a:p>
            <a:r>
              <a:rPr lang="en-IN" sz="1500" b="1" dirty="0">
                <a:solidFill>
                  <a:srgbClr val="FFFF66"/>
                </a:solidFill>
              </a:rPr>
              <a:t>         </a:t>
            </a:r>
          </a:p>
          <a:p>
            <a:r>
              <a:rPr lang="en-IN" sz="1500" b="1" dirty="0">
                <a:solidFill>
                  <a:srgbClr val="FFFF66"/>
                </a:solidFill>
              </a:rPr>
              <a:t>         for(</a:t>
            </a:r>
            <a:r>
              <a:rPr lang="en-IN" sz="1500" b="1" dirty="0" err="1">
                <a:solidFill>
                  <a:srgbClr val="FFFF66"/>
                </a:solidFill>
              </a:rPr>
              <a:t>int</a:t>
            </a:r>
            <a:r>
              <a:rPr lang="en-IN" sz="1500" b="1" dirty="0">
                <a:solidFill>
                  <a:srgbClr val="FFFF66"/>
                </a:solidFill>
              </a:rPr>
              <a:t> </a:t>
            </a:r>
            <a:r>
              <a:rPr lang="en-IN" sz="1500" b="1" dirty="0" err="1">
                <a:solidFill>
                  <a:srgbClr val="FFFF66"/>
                </a:solidFill>
              </a:rPr>
              <a:t>i</a:t>
            </a:r>
            <a:r>
              <a:rPr lang="en-IN" sz="1500" b="1" dirty="0">
                <a:solidFill>
                  <a:srgbClr val="FFFF66"/>
                </a:solidFill>
              </a:rPr>
              <a:t> = 10; </a:t>
            </a:r>
            <a:r>
              <a:rPr lang="en-IN" sz="1500" b="1" dirty="0" err="1">
                <a:solidFill>
                  <a:srgbClr val="FFFF66"/>
                </a:solidFill>
              </a:rPr>
              <a:t>i</a:t>
            </a:r>
            <a:r>
              <a:rPr lang="en-IN" sz="1500" b="1" dirty="0">
                <a:solidFill>
                  <a:srgbClr val="FFFF66"/>
                </a:solidFill>
              </a:rPr>
              <a:t> &gt; 0; </a:t>
            </a:r>
            <a:r>
              <a:rPr lang="en-IN" sz="1500" b="1" dirty="0" err="1">
                <a:solidFill>
                  <a:srgbClr val="FFFF66"/>
                </a:solidFill>
              </a:rPr>
              <a:t>i</a:t>
            </a:r>
            <a:r>
              <a:rPr lang="en-IN" sz="1500" b="1" dirty="0">
                <a:solidFill>
                  <a:srgbClr val="FFFF66"/>
                </a:solidFill>
              </a:rPr>
              <a:t>--) {</a:t>
            </a:r>
          </a:p>
          <a:p>
            <a:r>
              <a:rPr lang="en-IN" sz="1500" b="1" dirty="0">
                <a:solidFill>
                  <a:srgbClr val="FFFF66"/>
                </a:solidFill>
              </a:rPr>
              <a:t>            </a:t>
            </a:r>
            <a:r>
              <a:rPr lang="en-IN" sz="1500" b="1" dirty="0" err="1">
                <a:solidFill>
                  <a:srgbClr val="FFFF66"/>
                </a:solidFill>
              </a:rPr>
              <a:t>System.out.println</a:t>
            </a:r>
            <a:r>
              <a:rPr lang="en-IN" sz="1500" b="1" dirty="0">
                <a:solidFill>
                  <a:srgbClr val="FFFF66"/>
                </a:solidFill>
              </a:rPr>
              <a:t>("Thread: " + </a:t>
            </a:r>
            <a:r>
              <a:rPr lang="en-IN" sz="1500" b="1" dirty="0" err="1">
                <a:solidFill>
                  <a:srgbClr val="FFFF66"/>
                </a:solidFill>
              </a:rPr>
              <a:t>threadName</a:t>
            </a:r>
            <a:r>
              <a:rPr lang="en-IN" sz="1500" b="1" dirty="0">
                <a:solidFill>
                  <a:srgbClr val="FFFF66"/>
                </a:solidFill>
              </a:rPr>
              <a:t> + ", " + </a:t>
            </a:r>
            <a:r>
              <a:rPr lang="en-IN" sz="1500" b="1" dirty="0" err="1">
                <a:solidFill>
                  <a:srgbClr val="FFFF66"/>
                </a:solidFill>
              </a:rPr>
              <a:t>i</a:t>
            </a:r>
            <a:r>
              <a:rPr lang="en-IN" sz="1500" b="1" dirty="0">
                <a:solidFill>
                  <a:srgbClr val="FFFF66"/>
                </a:solidFill>
              </a:rPr>
              <a:t>);</a:t>
            </a:r>
          </a:p>
          <a:p>
            <a:endParaRPr lang="en-IN" sz="1500" b="1" dirty="0">
              <a:solidFill>
                <a:srgbClr val="FFFF66"/>
              </a:solidFill>
            </a:endParaRPr>
          </a:p>
          <a:p>
            <a:r>
              <a:rPr lang="en-IN" sz="1500" b="1" dirty="0">
                <a:solidFill>
                  <a:srgbClr val="FFFF66"/>
                </a:solidFill>
              </a:rPr>
              <a:t>            // Let the thread sleep for a while.</a:t>
            </a:r>
          </a:p>
          <a:p>
            <a:r>
              <a:rPr lang="en-IN" sz="1500" b="1" dirty="0">
                <a:solidFill>
                  <a:srgbClr val="FFFF66"/>
                </a:solidFill>
              </a:rPr>
              <a:t>            </a:t>
            </a:r>
            <a:r>
              <a:rPr lang="en-IN" sz="1500" b="1" dirty="0" err="1">
                <a:solidFill>
                  <a:srgbClr val="FFFF66"/>
                </a:solidFill>
              </a:rPr>
              <a:t>Thread.sleep</a:t>
            </a:r>
            <a:r>
              <a:rPr lang="en-IN" sz="1500" b="1" dirty="0">
                <a:solidFill>
                  <a:srgbClr val="FFFF66"/>
                </a:solidFill>
              </a:rPr>
              <a:t>(300);</a:t>
            </a:r>
          </a:p>
          <a:p>
            <a:endParaRPr lang="en-IN" sz="1500" b="1" dirty="0">
              <a:solidFill>
                <a:srgbClr val="FFFF66"/>
              </a:solidFill>
            </a:endParaRPr>
          </a:p>
          <a:p>
            <a:r>
              <a:rPr lang="en-IN" sz="1500" b="1" dirty="0">
                <a:solidFill>
                  <a:srgbClr val="FFFF66"/>
                </a:solidFill>
              </a:rPr>
              <a:t>            synchronized(this) {</a:t>
            </a:r>
          </a:p>
          <a:p>
            <a:r>
              <a:rPr lang="en-IN" sz="1500" b="1" dirty="0">
                <a:solidFill>
                  <a:srgbClr val="FFFF66"/>
                </a:solidFill>
              </a:rPr>
              <a:t>               </a:t>
            </a:r>
          </a:p>
          <a:p>
            <a:r>
              <a:rPr lang="en-IN" sz="1500" b="1" dirty="0">
                <a:solidFill>
                  <a:srgbClr val="FFFF66"/>
                </a:solidFill>
              </a:rPr>
              <a:t>               while(suspended) {</a:t>
            </a:r>
          </a:p>
          <a:p>
            <a:r>
              <a:rPr lang="en-IN" sz="1500" b="1" dirty="0">
                <a:solidFill>
                  <a:srgbClr val="FFFF66"/>
                </a:solidFill>
              </a:rPr>
              <a:t>                  wait();</a:t>
            </a:r>
          </a:p>
          <a:p>
            <a:r>
              <a:rPr lang="en-IN" sz="1500" b="1" dirty="0">
                <a:solidFill>
                  <a:srgbClr val="FFFF66"/>
                </a:solidFill>
              </a:rPr>
              <a:t>               }</a:t>
            </a:r>
          </a:p>
          <a:p>
            <a:r>
              <a:rPr lang="en-IN" sz="1500" b="1" dirty="0">
                <a:solidFill>
                  <a:srgbClr val="FFFF66"/>
                </a:solidFill>
              </a:rPr>
              <a:t>            }</a:t>
            </a:r>
          </a:p>
          <a:p>
            <a:r>
              <a:rPr lang="en-IN" sz="1500" b="1" dirty="0">
                <a:solidFill>
                  <a:srgbClr val="FFFF66"/>
                </a:solidFill>
              </a:rPr>
              <a:t>         }</a:t>
            </a:r>
          </a:p>
          <a:p>
            <a:r>
              <a:rPr lang="en-IN" sz="1500" b="1" dirty="0">
                <a:solidFill>
                  <a:srgbClr val="FFFF66"/>
                </a:solidFill>
              </a:rPr>
              <a:t>      } catch (</a:t>
            </a:r>
            <a:r>
              <a:rPr lang="en-IN" sz="1500" b="1" dirty="0" err="1">
                <a:solidFill>
                  <a:srgbClr val="FFFF66"/>
                </a:solidFill>
              </a:rPr>
              <a:t>InterruptedException</a:t>
            </a:r>
            <a:r>
              <a:rPr lang="en-IN" sz="1500" b="1" dirty="0">
                <a:solidFill>
                  <a:srgbClr val="FFFF66"/>
                </a:solidFill>
              </a:rPr>
              <a:t> e) {</a:t>
            </a:r>
          </a:p>
          <a:p>
            <a:r>
              <a:rPr lang="en-IN" sz="1500" b="1" dirty="0">
                <a:solidFill>
                  <a:srgbClr val="FFFF66"/>
                </a:solidFill>
              </a:rPr>
              <a:t>         </a:t>
            </a:r>
            <a:r>
              <a:rPr lang="en-IN" sz="1500" b="1" dirty="0" err="1">
                <a:solidFill>
                  <a:srgbClr val="FFFF66"/>
                </a:solidFill>
              </a:rPr>
              <a:t>System.out.println</a:t>
            </a:r>
            <a:r>
              <a:rPr lang="en-IN" sz="1500" b="1" dirty="0">
                <a:solidFill>
                  <a:srgbClr val="FFFF66"/>
                </a:solidFill>
              </a:rPr>
              <a:t>("Thread " +  </a:t>
            </a:r>
            <a:r>
              <a:rPr lang="en-IN" sz="1500" b="1" dirty="0" err="1">
                <a:solidFill>
                  <a:srgbClr val="FFFF66"/>
                </a:solidFill>
              </a:rPr>
              <a:t>threadName</a:t>
            </a:r>
            <a:r>
              <a:rPr lang="en-IN" sz="1500" b="1" dirty="0">
                <a:solidFill>
                  <a:srgbClr val="FFFF66"/>
                </a:solidFill>
              </a:rPr>
              <a:t> + " interrupted.");</a:t>
            </a:r>
          </a:p>
          <a:p>
            <a:r>
              <a:rPr lang="en-IN" sz="1500" b="1" dirty="0">
                <a:solidFill>
                  <a:srgbClr val="FFFF66"/>
                </a:solidFill>
              </a:rPr>
              <a:t>      }</a:t>
            </a:r>
          </a:p>
          <a:p>
            <a:r>
              <a:rPr lang="en-IN" sz="1500" b="1" dirty="0">
                <a:solidFill>
                  <a:srgbClr val="FFFF66"/>
                </a:solidFill>
              </a:rPr>
              <a:t>      </a:t>
            </a:r>
            <a:r>
              <a:rPr lang="en-IN" sz="1500" b="1" dirty="0" err="1">
                <a:solidFill>
                  <a:srgbClr val="FFFF66"/>
                </a:solidFill>
              </a:rPr>
              <a:t>System.out.println</a:t>
            </a:r>
            <a:r>
              <a:rPr lang="en-IN" sz="1500" b="1" dirty="0">
                <a:solidFill>
                  <a:srgbClr val="FFFF66"/>
                </a:solidFill>
              </a:rPr>
              <a:t>("Thread " +  </a:t>
            </a:r>
            <a:r>
              <a:rPr lang="en-IN" sz="1500" b="1" dirty="0" err="1">
                <a:solidFill>
                  <a:srgbClr val="FFFF66"/>
                </a:solidFill>
              </a:rPr>
              <a:t>threadName</a:t>
            </a:r>
            <a:r>
              <a:rPr lang="en-IN" sz="1500" b="1" dirty="0">
                <a:solidFill>
                  <a:srgbClr val="FFFF66"/>
                </a:solidFill>
              </a:rPr>
              <a:t> + " exiting.");</a:t>
            </a:r>
          </a:p>
          <a:p>
            <a:r>
              <a:rPr lang="en-IN" sz="1500" b="1" dirty="0">
                <a:solidFill>
                  <a:srgbClr val="FFFF66"/>
                </a:solidFill>
              </a:rPr>
              <a:t>   }</a:t>
            </a:r>
          </a:p>
          <a:p>
            <a:endParaRPr lang="en-IN" sz="1500" b="1" dirty="0">
              <a:solidFill>
                <a:srgbClr val="FFFF66"/>
              </a:solidFill>
            </a:endParaRPr>
          </a:p>
          <a:p>
            <a:r>
              <a:rPr lang="en-IN" sz="1500" b="1" dirty="0">
                <a:solidFill>
                  <a:srgbClr val="FFFF66"/>
                </a:solidFill>
              </a:rPr>
              <a:t>   public void start () {</a:t>
            </a:r>
          </a:p>
          <a:p>
            <a:r>
              <a:rPr lang="en-IN" sz="1500" b="1" dirty="0">
                <a:solidFill>
                  <a:srgbClr val="FFFF66"/>
                </a:solidFill>
              </a:rPr>
              <a:t>      </a:t>
            </a:r>
            <a:r>
              <a:rPr lang="en-IN" sz="1500" b="1" dirty="0" err="1">
                <a:solidFill>
                  <a:srgbClr val="FFFF66"/>
                </a:solidFill>
              </a:rPr>
              <a:t>System.out.println</a:t>
            </a:r>
            <a:r>
              <a:rPr lang="en-IN" sz="1500" b="1" dirty="0">
                <a:solidFill>
                  <a:srgbClr val="FFFF66"/>
                </a:solidFill>
              </a:rPr>
              <a:t>("Starting " +  </a:t>
            </a:r>
            <a:r>
              <a:rPr lang="en-IN" sz="1500" b="1" dirty="0" err="1">
                <a:solidFill>
                  <a:srgbClr val="FFFF66"/>
                </a:solidFill>
              </a:rPr>
              <a:t>threadName</a:t>
            </a:r>
            <a:r>
              <a:rPr lang="en-IN" sz="1500" b="1" dirty="0">
                <a:solidFill>
                  <a:srgbClr val="FFFF66"/>
                </a:solidFill>
              </a:rPr>
              <a:t> );</a:t>
            </a:r>
          </a:p>
          <a:p>
            <a:r>
              <a:rPr lang="en-IN" sz="1500" b="1" dirty="0">
                <a:solidFill>
                  <a:srgbClr val="FFFF66"/>
                </a:solidFill>
              </a:rPr>
              <a:t>      </a:t>
            </a:r>
          </a:p>
          <a:p>
            <a:r>
              <a:rPr lang="en-IN" sz="1500" b="1" dirty="0">
                <a:solidFill>
                  <a:srgbClr val="FFFF66"/>
                </a:solidFill>
              </a:rPr>
              <a:t>      if (t == null) {</a:t>
            </a:r>
          </a:p>
          <a:p>
            <a:r>
              <a:rPr lang="en-IN" sz="1500" b="1" dirty="0">
                <a:solidFill>
                  <a:srgbClr val="FFFF66"/>
                </a:solidFill>
              </a:rPr>
              <a:t>         t = new Thread (this, </a:t>
            </a:r>
            <a:r>
              <a:rPr lang="en-IN" sz="1500" b="1" dirty="0" err="1">
                <a:solidFill>
                  <a:srgbClr val="FFFF66"/>
                </a:solidFill>
              </a:rPr>
              <a:t>threadName</a:t>
            </a:r>
            <a:r>
              <a:rPr lang="en-IN" sz="1500" b="1" dirty="0">
                <a:solidFill>
                  <a:srgbClr val="FFFF66"/>
                </a:solidFill>
              </a:rPr>
              <a:t>);</a:t>
            </a:r>
          </a:p>
          <a:p>
            <a:r>
              <a:rPr lang="en-IN" sz="1500" b="1" dirty="0">
                <a:solidFill>
                  <a:srgbClr val="FFFF66"/>
                </a:solidFill>
              </a:rPr>
              <a:t>         </a:t>
            </a:r>
            <a:r>
              <a:rPr lang="en-IN" sz="1500" b="1" dirty="0" err="1">
                <a:solidFill>
                  <a:srgbClr val="FFFF66"/>
                </a:solidFill>
              </a:rPr>
              <a:t>t.start</a:t>
            </a:r>
            <a:r>
              <a:rPr lang="en-IN" sz="1500" b="1" dirty="0">
                <a:solidFill>
                  <a:srgbClr val="FFFF66"/>
                </a:solidFill>
              </a:rPr>
              <a:t> ();</a:t>
            </a:r>
          </a:p>
          <a:p>
            <a:r>
              <a:rPr lang="en-IN" sz="1500" b="1" dirty="0">
                <a:solidFill>
                  <a:srgbClr val="FFFF66"/>
                </a:solidFill>
              </a:rPr>
              <a:t>      }</a:t>
            </a:r>
          </a:p>
          <a:p>
            <a:r>
              <a:rPr lang="en-IN" sz="1500" b="1" dirty="0">
                <a:solidFill>
                  <a:srgbClr val="FFFF66"/>
                </a:solidFill>
              </a:rPr>
              <a:t>   }</a:t>
            </a:r>
          </a:p>
          <a:p>
            <a:r>
              <a:rPr lang="en-IN" sz="1500" b="1" dirty="0">
                <a:solidFill>
                  <a:srgbClr val="FFFF66"/>
                </a:solidFill>
              </a:rPr>
              <a:t>   </a:t>
            </a:r>
          </a:p>
          <a:p>
            <a:r>
              <a:rPr lang="en-IN" sz="1500" b="1" dirty="0">
                <a:solidFill>
                  <a:srgbClr val="FFFF66"/>
                </a:solidFill>
              </a:rPr>
              <a:t>   void suspend() {</a:t>
            </a:r>
          </a:p>
          <a:p>
            <a:r>
              <a:rPr lang="en-IN" sz="1500" b="1" dirty="0">
                <a:solidFill>
                  <a:srgbClr val="FFFF66"/>
                </a:solidFill>
              </a:rPr>
              <a:t>      suspended = true;</a:t>
            </a:r>
          </a:p>
          <a:p>
            <a:r>
              <a:rPr lang="en-IN" sz="1500" b="1" dirty="0">
                <a:solidFill>
                  <a:srgbClr val="FFFF66"/>
                </a:solidFill>
              </a:rPr>
              <a:t>   }</a:t>
            </a:r>
          </a:p>
          <a:p>
            <a:r>
              <a:rPr lang="en-IN" sz="1500" b="1" dirty="0">
                <a:solidFill>
                  <a:srgbClr val="FFFF66"/>
                </a:solidFill>
              </a:rPr>
              <a:t>   </a:t>
            </a:r>
          </a:p>
          <a:p>
            <a:r>
              <a:rPr lang="en-IN" sz="1500" b="1" dirty="0">
                <a:solidFill>
                  <a:srgbClr val="FFFF66"/>
                </a:solidFill>
              </a:rPr>
              <a:t>   synchronized void resume() {</a:t>
            </a:r>
          </a:p>
          <a:p>
            <a:r>
              <a:rPr lang="en-IN" sz="1500" b="1" dirty="0">
                <a:solidFill>
                  <a:srgbClr val="FFFF66"/>
                </a:solidFill>
              </a:rPr>
              <a:t>      suspended = false;</a:t>
            </a:r>
          </a:p>
          <a:p>
            <a:r>
              <a:rPr lang="en-IN" sz="1500" b="1" dirty="0">
                <a:solidFill>
                  <a:srgbClr val="FFFF66"/>
                </a:solidFill>
              </a:rPr>
              <a:t>      notify();</a:t>
            </a:r>
          </a:p>
          <a:p>
            <a:r>
              <a:rPr lang="en-IN" sz="1500" b="1" dirty="0">
                <a:solidFill>
                  <a:srgbClr val="FFFF66"/>
                </a:solidFill>
              </a:rPr>
              <a:t>   }</a:t>
            </a:r>
          </a:p>
          <a:p>
            <a:r>
              <a:rPr lang="en-IN" sz="1500" b="1" dirty="0">
                <a:solidFill>
                  <a:srgbClr val="FFFF66"/>
                </a:solidFill>
              </a:rPr>
              <a:t>}</a:t>
            </a:r>
          </a:p>
        </p:txBody>
      </p:sp>
    </p:spTree>
    <p:extLst>
      <p:ext uri="{BB962C8B-B14F-4D97-AF65-F5344CB8AC3E}">
        <p14:creationId xmlns:p14="http://schemas.microsoft.com/office/powerpoint/2010/main" val="107236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4">
                                            <p:txEl>
                                              <p:pRg st="15" end="15"/>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
                                            <p:txEl>
                                              <p:pRg st="16" end="16"/>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4">
                                            <p:txEl>
                                              <p:pRg st="18" end="18"/>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4">
                                            <p:txEl>
                                              <p:pRg st="19" end="19"/>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4">
                                            <p:txEl>
                                              <p:pRg st="21" end="21"/>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4">
                                            <p:txEl>
                                              <p:pRg st="22" end="22"/>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4">
                                            <p:txEl>
                                              <p:pRg st="23" end="23"/>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4">
                                            <p:txEl>
                                              <p:pRg st="24" end="24"/>
                                            </p:txEl>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4">
                                            <p:txEl>
                                              <p:pRg st="25" end="25"/>
                                            </p:txEl>
                                          </p:spTgt>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4">
                                            <p:txEl>
                                              <p:pRg st="26" end="26"/>
                                            </p:txEl>
                                          </p:spTgt>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4">
                                            <p:txEl>
                                              <p:pRg st="27" end="27"/>
                                            </p:txEl>
                                          </p:spTgt>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4">
                                            <p:txEl>
                                              <p:pRg st="28" end="28"/>
                                            </p:txEl>
                                          </p:spTgt>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nodeType="clickEffect">
                                  <p:stCondLst>
                                    <p:cond delay="0"/>
                                  </p:stCondLst>
                                  <p:childTnLst>
                                    <p:set>
                                      <p:cBhvr>
                                        <p:cTn id="106" dur="1" fill="hold">
                                          <p:stCondLst>
                                            <p:cond delay="0"/>
                                          </p:stCondLst>
                                        </p:cTn>
                                        <p:tgtEl>
                                          <p:spTgt spid="4">
                                            <p:txEl>
                                              <p:pRg st="29" end="29"/>
                                            </p:txEl>
                                          </p:spTgt>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nodeType="clickEffect">
                                  <p:stCondLst>
                                    <p:cond delay="0"/>
                                  </p:stCondLst>
                                  <p:childTnLst>
                                    <p:set>
                                      <p:cBhvr>
                                        <p:cTn id="110" dur="1" fill="hold">
                                          <p:stCondLst>
                                            <p:cond delay="0"/>
                                          </p:stCondLst>
                                        </p:cTn>
                                        <p:tgtEl>
                                          <p:spTgt spid="4">
                                            <p:txEl>
                                              <p:pRg st="30" end="30"/>
                                            </p:txEl>
                                          </p:spTgt>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nodeType="clickEffect">
                                  <p:stCondLst>
                                    <p:cond delay="0"/>
                                  </p:stCondLst>
                                  <p:childTnLst>
                                    <p:set>
                                      <p:cBhvr>
                                        <p:cTn id="114" dur="1" fill="hold">
                                          <p:stCondLst>
                                            <p:cond delay="0"/>
                                          </p:stCondLst>
                                        </p:cTn>
                                        <p:tgtEl>
                                          <p:spTgt spid="4">
                                            <p:txEl>
                                              <p:pRg st="31" end="31"/>
                                            </p:txEl>
                                          </p:spTgt>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nodeType="clickEffect">
                                  <p:stCondLst>
                                    <p:cond delay="0"/>
                                  </p:stCondLst>
                                  <p:childTnLst>
                                    <p:set>
                                      <p:cBhvr>
                                        <p:cTn id="118" dur="1" fill="hold">
                                          <p:stCondLst>
                                            <p:cond delay="0"/>
                                          </p:stCondLst>
                                        </p:cTn>
                                        <p:tgtEl>
                                          <p:spTgt spid="4">
                                            <p:txEl>
                                              <p:pRg st="32" end="32"/>
                                            </p:txEl>
                                          </p:spTgt>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nodeType="clickEffect">
                                  <p:stCondLst>
                                    <p:cond delay="0"/>
                                  </p:stCondLst>
                                  <p:childTnLst>
                                    <p:set>
                                      <p:cBhvr>
                                        <p:cTn id="122" dur="1" fill="hold">
                                          <p:stCondLst>
                                            <p:cond delay="0"/>
                                          </p:stCondLst>
                                        </p:cTn>
                                        <p:tgtEl>
                                          <p:spTgt spid="4">
                                            <p:txEl>
                                              <p:pRg st="34" end="34"/>
                                            </p:txEl>
                                          </p:spTgt>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nodeType="clickEffect">
                                  <p:stCondLst>
                                    <p:cond delay="0"/>
                                  </p:stCondLst>
                                  <p:childTnLst>
                                    <p:set>
                                      <p:cBhvr>
                                        <p:cTn id="126" dur="1" fill="hold">
                                          <p:stCondLst>
                                            <p:cond delay="0"/>
                                          </p:stCondLst>
                                        </p:cTn>
                                        <p:tgtEl>
                                          <p:spTgt spid="4">
                                            <p:txEl>
                                              <p:pRg st="35" end="35"/>
                                            </p:txEl>
                                          </p:spTgt>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nodeType="clickEffect">
                                  <p:stCondLst>
                                    <p:cond delay="0"/>
                                  </p:stCondLst>
                                  <p:childTnLst>
                                    <p:set>
                                      <p:cBhvr>
                                        <p:cTn id="130" dur="1" fill="hold">
                                          <p:stCondLst>
                                            <p:cond delay="0"/>
                                          </p:stCondLst>
                                        </p:cTn>
                                        <p:tgtEl>
                                          <p:spTgt spid="4">
                                            <p:txEl>
                                              <p:pRg st="36" end="36"/>
                                            </p:txEl>
                                          </p:spTgt>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1" presetClass="entr" presetSubtype="0" fill="hold" nodeType="clickEffect">
                                  <p:stCondLst>
                                    <p:cond delay="0"/>
                                  </p:stCondLst>
                                  <p:childTnLst>
                                    <p:set>
                                      <p:cBhvr>
                                        <p:cTn id="134" dur="1" fill="hold">
                                          <p:stCondLst>
                                            <p:cond delay="0"/>
                                          </p:stCondLst>
                                        </p:cTn>
                                        <p:tgtEl>
                                          <p:spTgt spid="4">
                                            <p:txEl>
                                              <p:pRg st="37" end="37"/>
                                            </p:txEl>
                                          </p:spTgt>
                                        </p:tgtEl>
                                        <p:attrNameLst>
                                          <p:attrName>style.visibility</p:attrName>
                                        </p:attrNameLst>
                                      </p:cBhvr>
                                      <p:to>
                                        <p:strVal val="visible"/>
                                      </p:to>
                                    </p:set>
                                  </p:childTnLst>
                                </p:cTn>
                              </p:par>
                            </p:childTnLst>
                          </p:cTn>
                        </p:par>
                      </p:childTnLst>
                    </p:cTn>
                  </p:par>
                  <p:par>
                    <p:cTn id="135" fill="hold">
                      <p:stCondLst>
                        <p:cond delay="indefinite"/>
                      </p:stCondLst>
                      <p:childTnLst>
                        <p:par>
                          <p:cTn id="136" fill="hold">
                            <p:stCondLst>
                              <p:cond delay="0"/>
                            </p:stCondLst>
                            <p:childTnLst>
                              <p:par>
                                <p:cTn id="137" presetID="1" presetClass="entr" presetSubtype="0" fill="hold" nodeType="clickEffect">
                                  <p:stCondLst>
                                    <p:cond delay="0"/>
                                  </p:stCondLst>
                                  <p:childTnLst>
                                    <p:set>
                                      <p:cBhvr>
                                        <p:cTn id="138" dur="1" fill="hold">
                                          <p:stCondLst>
                                            <p:cond delay="0"/>
                                          </p:stCondLst>
                                        </p:cTn>
                                        <p:tgtEl>
                                          <p:spTgt spid="4">
                                            <p:txEl>
                                              <p:pRg st="38" end="38"/>
                                            </p:txEl>
                                          </p:spTgt>
                                        </p:tgtEl>
                                        <p:attrNameLst>
                                          <p:attrName>style.visibility</p:attrName>
                                        </p:attrNameLst>
                                      </p:cBhvr>
                                      <p:to>
                                        <p:strVal val="visible"/>
                                      </p:to>
                                    </p:set>
                                  </p:childTnLst>
                                </p:cTn>
                              </p:par>
                            </p:childTnLst>
                          </p:cTn>
                        </p:par>
                      </p:childTnLst>
                    </p:cTn>
                  </p:par>
                  <p:par>
                    <p:cTn id="139" fill="hold">
                      <p:stCondLst>
                        <p:cond delay="indefinite"/>
                      </p:stCondLst>
                      <p:childTnLst>
                        <p:par>
                          <p:cTn id="140" fill="hold">
                            <p:stCondLst>
                              <p:cond delay="0"/>
                            </p:stCondLst>
                            <p:childTnLst>
                              <p:par>
                                <p:cTn id="141" presetID="1" presetClass="entr" presetSubtype="0" fill="hold" nodeType="clickEffect">
                                  <p:stCondLst>
                                    <p:cond delay="0"/>
                                  </p:stCondLst>
                                  <p:childTnLst>
                                    <p:set>
                                      <p:cBhvr>
                                        <p:cTn id="142" dur="1" fill="hold">
                                          <p:stCondLst>
                                            <p:cond delay="0"/>
                                          </p:stCondLst>
                                        </p:cTn>
                                        <p:tgtEl>
                                          <p:spTgt spid="4">
                                            <p:txEl>
                                              <p:pRg st="39" end="39"/>
                                            </p:txEl>
                                          </p:spTgt>
                                        </p:tgtEl>
                                        <p:attrNameLst>
                                          <p:attrName>style.visibility</p:attrName>
                                        </p:attrNameLst>
                                      </p:cBhvr>
                                      <p:to>
                                        <p:strVal val="visible"/>
                                      </p:to>
                                    </p:set>
                                  </p:childTnLst>
                                </p:cTn>
                              </p:par>
                            </p:childTnLst>
                          </p:cTn>
                        </p:par>
                      </p:childTnLst>
                    </p:cTn>
                  </p:par>
                  <p:par>
                    <p:cTn id="143" fill="hold">
                      <p:stCondLst>
                        <p:cond delay="indefinite"/>
                      </p:stCondLst>
                      <p:childTnLst>
                        <p:par>
                          <p:cTn id="144" fill="hold">
                            <p:stCondLst>
                              <p:cond delay="0"/>
                            </p:stCondLst>
                            <p:childTnLst>
                              <p:par>
                                <p:cTn id="145" presetID="1" presetClass="entr" presetSubtype="0" fill="hold" nodeType="clickEffect">
                                  <p:stCondLst>
                                    <p:cond delay="0"/>
                                  </p:stCondLst>
                                  <p:childTnLst>
                                    <p:set>
                                      <p:cBhvr>
                                        <p:cTn id="146" dur="1" fill="hold">
                                          <p:stCondLst>
                                            <p:cond delay="0"/>
                                          </p:stCondLst>
                                        </p:cTn>
                                        <p:tgtEl>
                                          <p:spTgt spid="4">
                                            <p:txEl>
                                              <p:pRg st="40" end="40"/>
                                            </p:txEl>
                                          </p:spTgt>
                                        </p:tgtEl>
                                        <p:attrNameLst>
                                          <p:attrName>style.visibility</p:attrName>
                                        </p:attrNameLst>
                                      </p:cBhvr>
                                      <p:to>
                                        <p:strVal val="visible"/>
                                      </p:to>
                                    </p:set>
                                  </p:childTnLst>
                                </p:cTn>
                              </p:par>
                            </p:childTnLst>
                          </p:cTn>
                        </p:par>
                      </p:childTnLst>
                    </p:cTn>
                  </p:par>
                  <p:par>
                    <p:cTn id="147" fill="hold">
                      <p:stCondLst>
                        <p:cond delay="indefinite"/>
                      </p:stCondLst>
                      <p:childTnLst>
                        <p:par>
                          <p:cTn id="148" fill="hold">
                            <p:stCondLst>
                              <p:cond delay="0"/>
                            </p:stCondLst>
                            <p:childTnLst>
                              <p:par>
                                <p:cTn id="149" presetID="1" presetClass="entr" presetSubtype="0" fill="hold" nodeType="clickEffect">
                                  <p:stCondLst>
                                    <p:cond delay="0"/>
                                  </p:stCondLst>
                                  <p:childTnLst>
                                    <p:set>
                                      <p:cBhvr>
                                        <p:cTn id="150" dur="1" fill="hold">
                                          <p:stCondLst>
                                            <p:cond delay="0"/>
                                          </p:stCondLst>
                                        </p:cTn>
                                        <p:tgtEl>
                                          <p:spTgt spid="4">
                                            <p:txEl>
                                              <p:pRg st="41" end="41"/>
                                            </p:txEl>
                                          </p:spTgt>
                                        </p:tgtEl>
                                        <p:attrNameLst>
                                          <p:attrName>style.visibility</p:attrName>
                                        </p:attrNameLst>
                                      </p:cBhvr>
                                      <p:to>
                                        <p:strVal val="visible"/>
                                      </p:to>
                                    </p:set>
                                  </p:childTnLst>
                                </p:cTn>
                              </p:par>
                            </p:childTnLst>
                          </p:cTn>
                        </p:par>
                      </p:childTnLst>
                    </p:cTn>
                  </p:par>
                  <p:par>
                    <p:cTn id="151" fill="hold">
                      <p:stCondLst>
                        <p:cond delay="indefinite"/>
                      </p:stCondLst>
                      <p:childTnLst>
                        <p:par>
                          <p:cTn id="152" fill="hold">
                            <p:stCondLst>
                              <p:cond delay="0"/>
                            </p:stCondLst>
                            <p:childTnLst>
                              <p:par>
                                <p:cTn id="153" presetID="1" presetClass="entr" presetSubtype="0" fill="hold" nodeType="clickEffect">
                                  <p:stCondLst>
                                    <p:cond delay="0"/>
                                  </p:stCondLst>
                                  <p:childTnLst>
                                    <p:set>
                                      <p:cBhvr>
                                        <p:cTn id="154" dur="1" fill="hold">
                                          <p:stCondLst>
                                            <p:cond delay="0"/>
                                          </p:stCondLst>
                                        </p:cTn>
                                        <p:tgtEl>
                                          <p:spTgt spid="4">
                                            <p:txEl>
                                              <p:pRg st="42" end="42"/>
                                            </p:txEl>
                                          </p:spTgt>
                                        </p:tgtEl>
                                        <p:attrNameLst>
                                          <p:attrName>style.visibility</p:attrName>
                                        </p:attrNameLst>
                                      </p:cBhvr>
                                      <p:to>
                                        <p:strVal val="visible"/>
                                      </p:to>
                                    </p:set>
                                  </p:childTnLst>
                                </p:cTn>
                              </p:par>
                            </p:childTnLst>
                          </p:cTn>
                        </p:par>
                      </p:childTnLst>
                    </p:cTn>
                  </p:par>
                  <p:par>
                    <p:cTn id="155" fill="hold">
                      <p:stCondLst>
                        <p:cond delay="indefinite"/>
                      </p:stCondLst>
                      <p:childTnLst>
                        <p:par>
                          <p:cTn id="156" fill="hold">
                            <p:stCondLst>
                              <p:cond delay="0"/>
                            </p:stCondLst>
                            <p:childTnLst>
                              <p:par>
                                <p:cTn id="157" presetID="1" presetClass="entr" presetSubtype="0" fill="hold" nodeType="clickEffect">
                                  <p:stCondLst>
                                    <p:cond delay="0"/>
                                  </p:stCondLst>
                                  <p:childTnLst>
                                    <p:set>
                                      <p:cBhvr>
                                        <p:cTn id="158" dur="1" fill="hold">
                                          <p:stCondLst>
                                            <p:cond delay="0"/>
                                          </p:stCondLst>
                                        </p:cTn>
                                        <p:tgtEl>
                                          <p:spTgt spid="4">
                                            <p:txEl>
                                              <p:pRg st="43" end="43"/>
                                            </p:txEl>
                                          </p:spTgt>
                                        </p:tgtEl>
                                        <p:attrNameLst>
                                          <p:attrName>style.visibility</p:attrName>
                                        </p:attrNameLst>
                                      </p:cBhvr>
                                      <p:to>
                                        <p:strVal val="visible"/>
                                      </p:to>
                                    </p:set>
                                  </p:childTnLst>
                                </p:cTn>
                              </p:par>
                            </p:childTnLst>
                          </p:cTn>
                        </p:par>
                      </p:childTnLst>
                    </p:cTn>
                  </p:par>
                  <p:par>
                    <p:cTn id="159" fill="hold">
                      <p:stCondLst>
                        <p:cond delay="indefinite"/>
                      </p:stCondLst>
                      <p:childTnLst>
                        <p:par>
                          <p:cTn id="160" fill="hold">
                            <p:stCondLst>
                              <p:cond delay="0"/>
                            </p:stCondLst>
                            <p:childTnLst>
                              <p:par>
                                <p:cTn id="161" presetID="1" presetClass="entr" presetSubtype="0" fill="hold" nodeType="clickEffect">
                                  <p:stCondLst>
                                    <p:cond delay="0"/>
                                  </p:stCondLst>
                                  <p:childTnLst>
                                    <p:set>
                                      <p:cBhvr>
                                        <p:cTn id="162" dur="1" fill="hold">
                                          <p:stCondLst>
                                            <p:cond delay="0"/>
                                          </p:stCondLst>
                                        </p:cTn>
                                        <p:tgtEl>
                                          <p:spTgt spid="4">
                                            <p:txEl>
                                              <p:pRg st="44" end="44"/>
                                            </p:txEl>
                                          </p:spTgt>
                                        </p:tgtEl>
                                        <p:attrNameLst>
                                          <p:attrName>style.visibility</p:attrName>
                                        </p:attrNameLst>
                                      </p:cBhvr>
                                      <p:to>
                                        <p:strVal val="visible"/>
                                      </p:to>
                                    </p:set>
                                  </p:childTnLst>
                                </p:cTn>
                              </p:par>
                            </p:childTnLst>
                          </p:cTn>
                        </p:par>
                      </p:childTnLst>
                    </p:cTn>
                  </p:par>
                  <p:par>
                    <p:cTn id="163" fill="hold">
                      <p:stCondLst>
                        <p:cond delay="indefinite"/>
                      </p:stCondLst>
                      <p:childTnLst>
                        <p:par>
                          <p:cTn id="164" fill="hold">
                            <p:stCondLst>
                              <p:cond delay="0"/>
                            </p:stCondLst>
                            <p:childTnLst>
                              <p:par>
                                <p:cTn id="165" presetID="1" presetClass="entr" presetSubtype="0" fill="hold" nodeType="clickEffect">
                                  <p:stCondLst>
                                    <p:cond delay="0"/>
                                  </p:stCondLst>
                                  <p:childTnLst>
                                    <p:set>
                                      <p:cBhvr>
                                        <p:cTn id="166" dur="1" fill="hold">
                                          <p:stCondLst>
                                            <p:cond delay="0"/>
                                          </p:stCondLst>
                                        </p:cTn>
                                        <p:tgtEl>
                                          <p:spTgt spid="4">
                                            <p:txEl>
                                              <p:pRg st="45" end="45"/>
                                            </p:txEl>
                                          </p:spTgt>
                                        </p:tgtEl>
                                        <p:attrNameLst>
                                          <p:attrName>style.visibility</p:attrName>
                                        </p:attrNameLst>
                                      </p:cBhvr>
                                      <p:to>
                                        <p:strVal val="visible"/>
                                      </p:to>
                                    </p:set>
                                  </p:childTnLst>
                                </p:cTn>
                              </p:par>
                            </p:childTnLst>
                          </p:cTn>
                        </p:par>
                      </p:childTnLst>
                    </p:cTn>
                  </p:par>
                  <p:par>
                    <p:cTn id="167" fill="hold">
                      <p:stCondLst>
                        <p:cond delay="indefinite"/>
                      </p:stCondLst>
                      <p:childTnLst>
                        <p:par>
                          <p:cTn id="168" fill="hold">
                            <p:stCondLst>
                              <p:cond delay="0"/>
                            </p:stCondLst>
                            <p:childTnLst>
                              <p:par>
                                <p:cTn id="169" presetID="1" presetClass="entr" presetSubtype="0" fill="hold" nodeType="clickEffect">
                                  <p:stCondLst>
                                    <p:cond delay="0"/>
                                  </p:stCondLst>
                                  <p:childTnLst>
                                    <p:set>
                                      <p:cBhvr>
                                        <p:cTn id="170" dur="1" fill="hold">
                                          <p:stCondLst>
                                            <p:cond delay="0"/>
                                          </p:stCondLst>
                                        </p:cTn>
                                        <p:tgtEl>
                                          <p:spTgt spid="4">
                                            <p:txEl>
                                              <p:pRg st="46" end="46"/>
                                            </p:txEl>
                                          </p:spTgt>
                                        </p:tgtEl>
                                        <p:attrNameLst>
                                          <p:attrName>style.visibility</p:attrName>
                                        </p:attrNameLst>
                                      </p:cBhvr>
                                      <p:to>
                                        <p:strVal val="visible"/>
                                      </p:to>
                                    </p:set>
                                  </p:childTnLst>
                                </p:cTn>
                              </p:par>
                            </p:childTnLst>
                          </p:cTn>
                        </p:par>
                      </p:childTnLst>
                    </p:cTn>
                  </p:par>
                  <p:par>
                    <p:cTn id="171" fill="hold">
                      <p:stCondLst>
                        <p:cond delay="indefinite"/>
                      </p:stCondLst>
                      <p:childTnLst>
                        <p:par>
                          <p:cTn id="172" fill="hold">
                            <p:stCondLst>
                              <p:cond delay="0"/>
                            </p:stCondLst>
                            <p:childTnLst>
                              <p:par>
                                <p:cTn id="173" presetID="1" presetClass="entr" presetSubtype="0" fill="hold" nodeType="clickEffect">
                                  <p:stCondLst>
                                    <p:cond delay="0"/>
                                  </p:stCondLst>
                                  <p:childTnLst>
                                    <p:set>
                                      <p:cBhvr>
                                        <p:cTn id="174" dur="1" fill="hold">
                                          <p:stCondLst>
                                            <p:cond delay="0"/>
                                          </p:stCondLst>
                                        </p:cTn>
                                        <p:tgtEl>
                                          <p:spTgt spid="4">
                                            <p:txEl>
                                              <p:pRg st="47" end="47"/>
                                            </p:txEl>
                                          </p:spTgt>
                                        </p:tgtEl>
                                        <p:attrNameLst>
                                          <p:attrName>style.visibility</p:attrName>
                                        </p:attrNameLst>
                                      </p:cBhvr>
                                      <p:to>
                                        <p:strVal val="visible"/>
                                      </p:to>
                                    </p:set>
                                  </p:childTnLst>
                                </p:cTn>
                              </p:par>
                            </p:childTnLst>
                          </p:cTn>
                        </p:par>
                      </p:childTnLst>
                    </p:cTn>
                  </p:par>
                  <p:par>
                    <p:cTn id="175" fill="hold">
                      <p:stCondLst>
                        <p:cond delay="indefinite"/>
                      </p:stCondLst>
                      <p:childTnLst>
                        <p:par>
                          <p:cTn id="176" fill="hold">
                            <p:stCondLst>
                              <p:cond delay="0"/>
                            </p:stCondLst>
                            <p:childTnLst>
                              <p:par>
                                <p:cTn id="177" presetID="1" presetClass="entr" presetSubtype="0" fill="hold" nodeType="clickEffect">
                                  <p:stCondLst>
                                    <p:cond delay="0"/>
                                  </p:stCondLst>
                                  <p:childTnLst>
                                    <p:set>
                                      <p:cBhvr>
                                        <p:cTn id="178" dur="1" fill="hold">
                                          <p:stCondLst>
                                            <p:cond delay="0"/>
                                          </p:stCondLst>
                                        </p:cTn>
                                        <p:tgtEl>
                                          <p:spTgt spid="4">
                                            <p:txEl>
                                              <p:pRg st="48" end="48"/>
                                            </p:txEl>
                                          </p:spTgt>
                                        </p:tgtEl>
                                        <p:attrNameLst>
                                          <p:attrName>style.visibility</p:attrName>
                                        </p:attrNameLst>
                                      </p:cBhvr>
                                      <p:to>
                                        <p:strVal val="visible"/>
                                      </p:to>
                                    </p:set>
                                  </p:childTnLst>
                                </p:cTn>
                              </p:par>
                            </p:childTnLst>
                          </p:cTn>
                        </p:par>
                      </p:childTnLst>
                    </p:cTn>
                  </p:par>
                  <p:par>
                    <p:cTn id="179" fill="hold">
                      <p:stCondLst>
                        <p:cond delay="indefinite"/>
                      </p:stCondLst>
                      <p:childTnLst>
                        <p:par>
                          <p:cTn id="180" fill="hold">
                            <p:stCondLst>
                              <p:cond delay="0"/>
                            </p:stCondLst>
                            <p:childTnLst>
                              <p:par>
                                <p:cTn id="181" presetID="1" presetClass="entr" presetSubtype="0" fill="hold" nodeType="clickEffect">
                                  <p:stCondLst>
                                    <p:cond delay="0"/>
                                  </p:stCondLst>
                                  <p:childTnLst>
                                    <p:set>
                                      <p:cBhvr>
                                        <p:cTn id="182" dur="1" fill="hold">
                                          <p:stCondLst>
                                            <p:cond delay="0"/>
                                          </p:stCondLst>
                                        </p:cTn>
                                        <p:tgtEl>
                                          <p:spTgt spid="4">
                                            <p:txEl>
                                              <p:pRg st="49" end="49"/>
                                            </p:txEl>
                                          </p:spTgt>
                                        </p:tgtEl>
                                        <p:attrNameLst>
                                          <p:attrName>style.visibility</p:attrName>
                                        </p:attrNameLst>
                                      </p:cBhvr>
                                      <p:to>
                                        <p:strVal val="visible"/>
                                      </p:to>
                                    </p:set>
                                  </p:childTnLst>
                                </p:cTn>
                              </p:par>
                            </p:childTnLst>
                          </p:cTn>
                        </p:par>
                      </p:childTnLst>
                    </p:cTn>
                  </p:par>
                  <p:par>
                    <p:cTn id="183" fill="hold">
                      <p:stCondLst>
                        <p:cond delay="indefinite"/>
                      </p:stCondLst>
                      <p:childTnLst>
                        <p:par>
                          <p:cTn id="184" fill="hold">
                            <p:stCondLst>
                              <p:cond delay="0"/>
                            </p:stCondLst>
                            <p:childTnLst>
                              <p:par>
                                <p:cTn id="185" presetID="1" presetClass="entr" presetSubtype="0" fill="hold" nodeType="clickEffect">
                                  <p:stCondLst>
                                    <p:cond delay="0"/>
                                  </p:stCondLst>
                                  <p:childTnLst>
                                    <p:set>
                                      <p:cBhvr>
                                        <p:cTn id="186" dur="1" fill="hold">
                                          <p:stCondLst>
                                            <p:cond delay="0"/>
                                          </p:stCondLst>
                                        </p:cTn>
                                        <p:tgtEl>
                                          <p:spTgt spid="4">
                                            <p:txEl>
                                              <p:pRg st="50" end="50"/>
                                            </p:txEl>
                                          </p:spTgt>
                                        </p:tgtEl>
                                        <p:attrNameLst>
                                          <p:attrName>style.visibility</p:attrName>
                                        </p:attrNameLst>
                                      </p:cBhvr>
                                      <p:to>
                                        <p:strVal val="visible"/>
                                      </p:to>
                                    </p:set>
                                  </p:childTnLst>
                                </p:cTn>
                              </p:par>
                            </p:childTnLst>
                          </p:cTn>
                        </p:par>
                      </p:childTnLst>
                    </p:cTn>
                  </p:par>
                  <p:par>
                    <p:cTn id="187" fill="hold">
                      <p:stCondLst>
                        <p:cond delay="indefinite"/>
                      </p:stCondLst>
                      <p:childTnLst>
                        <p:par>
                          <p:cTn id="188" fill="hold">
                            <p:stCondLst>
                              <p:cond delay="0"/>
                            </p:stCondLst>
                            <p:childTnLst>
                              <p:par>
                                <p:cTn id="189" presetID="1" presetClass="entr" presetSubtype="0" fill="hold" nodeType="clickEffect">
                                  <p:stCondLst>
                                    <p:cond delay="0"/>
                                  </p:stCondLst>
                                  <p:childTnLst>
                                    <p:set>
                                      <p:cBhvr>
                                        <p:cTn id="190" dur="1" fill="hold">
                                          <p:stCondLst>
                                            <p:cond delay="0"/>
                                          </p:stCondLst>
                                        </p:cTn>
                                        <p:tgtEl>
                                          <p:spTgt spid="4">
                                            <p:txEl>
                                              <p:pRg st="51" end="5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884368" cy="764704"/>
          </a:xfrm>
        </p:spPr>
        <p:txBody>
          <a:bodyPr/>
          <a:lstStyle/>
          <a:p>
            <a:r>
              <a:rPr lang="en-IN" dirty="0" smtClean="0"/>
              <a:t>concurrency</a:t>
            </a:r>
            <a:endParaRPr lang="en-IN" dirty="0"/>
          </a:p>
        </p:txBody>
      </p:sp>
      <p:sp>
        <p:nvSpPr>
          <p:cNvPr id="3" name="Content Placeholder 2"/>
          <p:cNvSpPr>
            <a:spLocks noGrp="1"/>
          </p:cNvSpPr>
          <p:nvPr>
            <p:ph sz="quarter" idx="13"/>
          </p:nvPr>
        </p:nvSpPr>
        <p:spPr>
          <a:xfrm>
            <a:off x="107504" y="764704"/>
            <a:ext cx="8928992" cy="5904656"/>
          </a:xfrm>
        </p:spPr>
        <p:txBody>
          <a:bodyPr>
            <a:normAutofit/>
          </a:bodyPr>
          <a:lstStyle/>
          <a:p>
            <a:r>
              <a:rPr lang="en-IN" sz="2400" dirty="0" smtClean="0"/>
              <a:t>Ability </a:t>
            </a:r>
            <a:r>
              <a:rPr lang="en-IN" sz="2400" dirty="0"/>
              <a:t>to run several programs or several parts of a program in parallel</a:t>
            </a:r>
            <a:r>
              <a:rPr lang="en-IN" sz="2400" dirty="0" smtClean="0"/>
              <a:t>.</a:t>
            </a:r>
          </a:p>
          <a:p>
            <a:r>
              <a:rPr lang="en-IN" sz="2400" dirty="0" smtClean="0"/>
              <a:t>A </a:t>
            </a:r>
            <a:r>
              <a:rPr lang="en-IN" sz="2400" dirty="0"/>
              <a:t>time consuming task can be performed asynchronously or in </a:t>
            </a:r>
            <a:r>
              <a:rPr lang="en-IN" sz="2400" dirty="0" smtClean="0"/>
              <a:t>parallel</a:t>
            </a:r>
          </a:p>
          <a:p>
            <a:r>
              <a:rPr lang="en-IN" sz="2400" dirty="0" smtClean="0"/>
              <a:t>Improves </a:t>
            </a:r>
            <a:r>
              <a:rPr lang="en-IN" sz="2400" dirty="0"/>
              <a:t>the throughput and the interactivity of the </a:t>
            </a:r>
            <a:r>
              <a:rPr lang="en-IN" sz="2400" dirty="0" smtClean="0"/>
              <a:t>program</a:t>
            </a:r>
            <a:endParaRPr lang="en-IN" sz="2400" dirty="0"/>
          </a:p>
          <a:p>
            <a:r>
              <a:rPr lang="en-IN" sz="2400" dirty="0"/>
              <a:t>A modern computer has several CPU’s or several cores within one CPU</a:t>
            </a:r>
            <a:r>
              <a:rPr lang="en-IN" sz="2400" dirty="0" smtClean="0"/>
              <a:t>.</a:t>
            </a:r>
          </a:p>
          <a:p>
            <a:r>
              <a:rPr lang="en-IN" sz="2400" dirty="0" smtClean="0"/>
              <a:t>The ability </a:t>
            </a:r>
            <a:r>
              <a:rPr lang="en-IN" sz="2400" dirty="0"/>
              <a:t>to leverage these multi-cores can be the key for a successful high-volume application.</a:t>
            </a:r>
          </a:p>
          <a:p>
            <a:endParaRPr lang="en-IN" sz="2400" dirty="0"/>
          </a:p>
        </p:txBody>
      </p:sp>
    </p:spTree>
    <p:extLst>
      <p:ext uri="{BB962C8B-B14F-4D97-AF65-F5344CB8AC3E}">
        <p14:creationId xmlns:p14="http://schemas.microsoft.com/office/powerpoint/2010/main" val="1490613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570"/>
            <a:ext cx="7668344" cy="554250"/>
          </a:xfrm>
        </p:spPr>
        <p:txBody>
          <a:bodyPr/>
          <a:lstStyle/>
          <a:p>
            <a:r>
              <a:rPr lang="en-IN" dirty="0" smtClean="0"/>
              <a:t>Example</a:t>
            </a:r>
            <a:endParaRPr lang="en-IN" dirty="0"/>
          </a:p>
        </p:txBody>
      </p:sp>
      <p:sp>
        <p:nvSpPr>
          <p:cNvPr id="4" name="Rectangle 3"/>
          <p:cNvSpPr/>
          <p:nvPr/>
        </p:nvSpPr>
        <p:spPr>
          <a:xfrm>
            <a:off x="0" y="476672"/>
            <a:ext cx="9144000" cy="6408712"/>
          </a:xfrm>
          <a:prstGeom prst="rect">
            <a:avLst/>
          </a:prstGeom>
          <a:gradFill>
            <a:gsLst>
              <a:gs pos="0">
                <a:srgbClr val="000082"/>
              </a:gs>
              <a:gs pos="13000">
                <a:srgbClr val="0047FF"/>
              </a:gs>
              <a:gs pos="28000">
                <a:srgbClr val="000082"/>
              </a:gs>
              <a:gs pos="42999">
                <a:srgbClr val="0047FF"/>
              </a:gs>
              <a:gs pos="58000">
                <a:srgbClr val="000082"/>
              </a:gs>
              <a:gs pos="72000">
                <a:srgbClr val="0047FF"/>
              </a:gs>
              <a:gs pos="87000">
                <a:srgbClr val="000082"/>
              </a:gs>
              <a:gs pos="100000">
                <a:srgbClr val="0047FF"/>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numCol="2" rtlCol="0" anchor="ctr"/>
          <a:lstStyle/>
          <a:p>
            <a:r>
              <a:rPr lang="en-IN" sz="1500" b="1" dirty="0">
                <a:solidFill>
                  <a:srgbClr val="FFFF66"/>
                </a:solidFill>
              </a:rPr>
              <a:t>public class </a:t>
            </a:r>
            <a:r>
              <a:rPr lang="en-IN" sz="1500" b="1" dirty="0" err="1">
                <a:solidFill>
                  <a:srgbClr val="FFFF66"/>
                </a:solidFill>
              </a:rPr>
              <a:t>OpsTst</a:t>
            </a:r>
            <a:r>
              <a:rPr lang="en-IN" sz="1500" b="1" dirty="0">
                <a:solidFill>
                  <a:srgbClr val="FFFF66"/>
                </a:solidFill>
              </a:rPr>
              <a:t> {</a:t>
            </a:r>
          </a:p>
          <a:p>
            <a:endParaRPr lang="en-IN" sz="1500" b="1" dirty="0">
              <a:solidFill>
                <a:srgbClr val="FFFF66"/>
              </a:solidFill>
            </a:endParaRPr>
          </a:p>
          <a:p>
            <a:r>
              <a:rPr lang="en-IN" sz="1500" b="1" dirty="0">
                <a:solidFill>
                  <a:srgbClr val="FFFF66"/>
                </a:solidFill>
              </a:rPr>
              <a:t>   public static void main(String </a:t>
            </a:r>
            <a:r>
              <a:rPr lang="en-IN" sz="1500" b="1" dirty="0" err="1">
                <a:solidFill>
                  <a:srgbClr val="FFFF66"/>
                </a:solidFill>
              </a:rPr>
              <a:t>args</a:t>
            </a:r>
            <a:r>
              <a:rPr lang="en-IN" sz="1500" b="1" dirty="0">
                <a:solidFill>
                  <a:srgbClr val="FFFF66"/>
                </a:solidFill>
              </a:rPr>
              <a:t>[]) {</a:t>
            </a:r>
          </a:p>
          <a:p>
            <a:r>
              <a:rPr lang="en-IN" sz="1500" b="1" dirty="0">
                <a:solidFill>
                  <a:srgbClr val="FFFF66"/>
                </a:solidFill>
              </a:rPr>
              <a:t>      </a:t>
            </a:r>
            <a:r>
              <a:rPr lang="en-IN" sz="1500" b="1" dirty="0" err="1">
                <a:solidFill>
                  <a:srgbClr val="FFFF66"/>
                </a:solidFill>
              </a:rPr>
              <a:t>ThreadOps</a:t>
            </a:r>
            <a:r>
              <a:rPr lang="en-IN" sz="1500" b="1" dirty="0">
                <a:solidFill>
                  <a:srgbClr val="FFFF66"/>
                </a:solidFill>
              </a:rPr>
              <a:t> R1 = new </a:t>
            </a:r>
            <a:r>
              <a:rPr lang="en-IN" sz="1500" b="1" dirty="0" err="1">
                <a:solidFill>
                  <a:srgbClr val="FFFF66"/>
                </a:solidFill>
              </a:rPr>
              <a:t>ThreadOps</a:t>
            </a:r>
            <a:r>
              <a:rPr lang="en-IN" sz="1500" b="1" dirty="0">
                <a:solidFill>
                  <a:srgbClr val="FFFF66"/>
                </a:solidFill>
              </a:rPr>
              <a:t>("Thread-1");</a:t>
            </a:r>
          </a:p>
          <a:p>
            <a:r>
              <a:rPr lang="en-IN" sz="1500" b="1" dirty="0">
                <a:solidFill>
                  <a:srgbClr val="FFFF66"/>
                </a:solidFill>
              </a:rPr>
              <a:t>      R1.start();</a:t>
            </a:r>
          </a:p>
          <a:p>
            <a:endParaRPr lang="en-IN" sz="1500" b="1" dirty="0">
              <a:solidFill>
                <a:srgbClr val="FFFF66"/>
              </a:solidFill>
            </a:endParaRPr>
          </a:p>
          <a:p>
            <a:r>
              <a:rPr lang="en-IN" sz="1500" b="1" dirty="0">
                <a:solidFill>
                  <a:srgbClr val="FFFF66"/>
                </a:solidFill>
              </a:rPr>
              <a:t>      </a:t>
            </a:r>
            <a:r>
              <a:rPr lang="en-IN" sz="1500" b="1" dirty="0" err="1">
                <a:solidFill>
                  <a:srgbClr val="FFFF66"/>
                </a:solidFill>
              </a:rPr>
              <a:t>ThreadOps</a:t>
            </a:r>
            <a:r>
              <a:rPr lang="en-IN" sz="1500" b="1" dirty="0">
                <a:solidFill>
                  <a:srgbClr val="FFFF66"/>
                </a:solidFill>
              </a:rPr>
              <a:t> R2 = new </a:t>
            </a:r>
            <a:r>
              <a:rPr lang="en-IN" sz="1500" b="1" dirty="0" err="1">
                <a:solidFill>
                  <a:srgbClr val="FFFF66"/>
                </a:solidFill>
              </a:rPr>
              <a:t>ThreadOps</a:t>
            </a:r>
            <a:r>
              <a:rPr lang="en-IN" sz="1500" b="1" dirty="0">
                <a:solidFill>
                  <a:srgbClr val="FFFF66"/>
                </a:solidFill>
              </a:rPr>
              <a:t>("Thread-2");</a:t>
            </a:r>
          </a:p>
          <a:p>
            <a:r>
              <a:rPr lang="en-IN" sz="1500" b="1" dirty="0">
                <a:solidFill>
                  <a:srgbClr val="FFFF66"/>
                </a:solidFill>
              </a:rPr>
              <a:t>      R2.start();</a:t>
            </a:r>
          </a:p>
          <a:p>
            <a:endParaRPr lang="en-IN" sz="1500" b="1" dirty="0">
              <a:solidFill>
                <a:srgbClr val="FFFF66"/>
              </a:solidFill>
            </a:endParaRPr>
          </a:p>
          <a:p>
            <a:r>
              <a:rPr lang="en-IN" sz="1500" b="1" dirty="0">
                <a:solidFill>
                  <a:srgbClr val="FFFF66"/>
                </a:solidFill>
              </a:rPr>
              <a:t>      try {</a:t>
            </a:r>
          </a:p>
          <a:p>
            <a:r>
              <a:rPr lang="en-IN" sz="1500" b="1" dirty="0">
                <a:solidFill>
                  <a:srgbClr val="FFFF66"/>
                </a:solidFill>
              </a:rPr>
              <a:t>         </a:t>
            </a:r>
            <a:r>
              <a:rPr lang="en-IN" sz="1500" b="1" dirty="0" err="1">
                <a:solidFill>
                  <a:srgbClr val="FFFF66"/>
                </a:solidFill>
              </a:rPr>
              <a:t>Thread.sleep</a:t>
            </a:r>
            <a:r>
              <a:rPr lang="en-IN" sz="1500" b="1" dirty="0">
                <a:solidFill>
                  <a:srgbClr val="FFFF66"/>
                </a:solidFill>
              </a:rPr>
              <a:t>(1000);</a:t>
            </a:r>
          </a:p>
          <a:p>
            <a:r>
              <a:rPr lang="en-IN" sz="1500" b="1" dirty="0">
                <a:solidFill>
                  <a:srgbClr val="FFFF66"/>
                </a:solidFill>
              </a:rPr>
              <a:t>         R1.suspend();</a:t>
            </a:r>
          </a:p>
          <a:p>
            <a:r>
              <a:rPr lang="en-IN" sz="1500" b="1" dirty="0">
                <a:solidFill>
                  <a:srgbClr val="FFFF66"/>
                </a:solidFill>
              </a:rPr>
              <a:t>         </a:t>
            </a:r>
            <a:r>
              <a:rPr lang="en-IN" sz="1500" b="1" dirty="0" err="1">
                <a:solidFill>
                  <a:srgbClr val="FFFF66"/>
                </a:solidFill>
              </a:rPr>
              <a:t>System.out.println</a:t>
            </a:r>
            <a:r>
              <a:rPr lang="en-IN" sz="1500" b="1" dirty="0">
                <a:solidFill>
                  <a:srgbClr val="FFFF66"/>
                </a:solidFill>
              </a:rPr>
              <a:t>("Suspending First Thread");</a:t>
            </a:r>
          </a:p>
          <a:p>
            <a:r>
              <a:rPr lang="en-IN" sz="1500" b="1" dirty="0">
                <a:solidFill>
                  <a:srgbClr val="FFFF66"/>
                </a:solidFill>
              </a:rPr>
              <a:t>         </a:t>
            </a:r>
            <a:r>
              <a:rPr lang="en-IN" sz="1500" b="1" dirty="0" err="1">
                <a:solidFill>
                  <a:srgbClr val="FFFF66"/>
                </a:solidFill>
              </a:rPr>
              <a:t>Thread.sleep</a:t>
            </a:r>
            <a:r>
              <a:rPr lang="en-IN" sz="1500" b="1" dirty="0">
                <a:solidFill>
                  <a:srgbClr val="FFFF66"/>
                </a:solidFill>
              </a:rPr>
              <a:t>(1000);</a:t>
            </a:r>
          </a:p>
          <a:p>
            <a:r>
              <a:rPr lang="en-IN" sz="1500" b="1" dirty="0">
                <a:solidFill>
                  <a:srgbClr val="FFFF66"/>
                </a:solidFill>
              </a:rPr>
              <a:t>         R1.resume();</a:t>
            </a:r>
          </a:p>
          <a:p>
            <a:r>
              <a:rPr lang="en-IN" sz="1500" b="1" dirty="0">
                <a:solidFill>
                  <a:srgbClr val="FFFF66"/>
                </a:solidFill>
              </a:rPr>
              <a:t>         </a:t>
            </a:r>
            <a:r>
              <a:rPr lang="en-IN" sz="1500" b="1" dirty="0" err="1">
                <a:solidFill>
                  <a:srgbClr val="FFFF66"/>
                </a:solidFill>
              </a:rPr>
              <a:t>System.out.println</a:t>
            </a:r>
            <a:r>
              <a:rPr lang="en-IN" sz="1500" b="1" dirty="0">
                <a:solidFill>
                  <a:srgbClr val="FFFF66"/>
                </a:solidFill>
              </a:rPr>
              <a:t>("Resuming First Thread");</a:t>
            </a:r>
          </a:p>
          <a:p>
            <a:r>
              <a:rPr lang="en-IN" sz="1500" b="1" dirty="0">
                <a:solidFill>
                  <a:srgbClr val="FFFF66"/>
                </a:solidFill>
              </a:rPr>
              <a:t>         </a:t>
            </a:r>
          </a:p>
          <a:p>
            <a:r>
              <a:rPr lang="en-IN" sz="1500" b="1" dirty="0">
                <a:solidFill>
                  <a:srgbClr val="FFFF66"/>
                </a:solidFill>
              </a:rPr>
              <a:t>         R2.suspend();</a:t>
            </a:r>
          </a:p>
          <a:p>
            <a:r>
              <a:rPr lang="en-IN" sz="1500" b="1" dirty="0">
                <a:solidFill>
                  <a:srgbClr val="FFFF66"/>
                </a:solidFill>
              </a:rPr>
              <a:t>         </a:t>
            </a:r>
            <a:r>
              <a:rPr lang="en-IN" sz="1500" b="1" dirty="0" err="1">
                <a:solidFill>
                  <a:srgbClr val="FFFF66"/>
                </a:solidFill>
              </a:rPr>
              <a:t>System.out.println</a:t>
            </a:r>
            <a:r>
              <a:rPr lang="en-IN" sz="1500" b="1" dirty="0">
                <a:solidFill>
                  <a:srgbClr val="FFFF66"/>
                </a:solidFill>
              </a:rPr>
              <a:t>("Suspending thread Two");</a:t>
            </a:r>
          </a:p>
          <a:p>
            <a:r>
              <a:rPr lang="en-IN" sz="1500" b="1" dirty="0">
                <a:solidFill>
                  <a:srgbClr val="FFFF66"/>
                </a:solidFill>
              </a:rPr>
              <a:t>         </a:t>
            </a:r>
            <a:r>
              <a:rPr lang="en-IN" sz="1500" b="1" dirty="0" err="1">
                <a:solidFill>
                  <a:srgbClr val="FFFF66"/>
                </a:solidFill>
              </a:rPr>
              <a:t>Thread.sleep</a:t>
            </a:r>
            <a:r>
              <a:rPr lang="en-IN" sz="1500" b="1" dirty="0">
                <a:solidFill>
                  <a:srgbClr val="FFFF66"/>
                </a:solidFill>
              </a:rPr>
              <a:t>(1000);</a:t>
            </a:r>
          </a:p>
          <a:p>
            <a:r>
              <a:rPr lang="en-IN" sz="1500" b="1" dirty="0">
                <a:solidFill>
                  <a:srgbClr val="FFFF66"/>
                </a:solidFill>
              </a:rPr>
              <a:t>         R2.resume();</a:t>
            </a:r>
          </a:p>
          <a:p>
            <a:r>
              <a:rPr lang="en-IN" sz="1500" b="1" dirty="0">
                <a:solidFill>
                  <a:srgbClr val="FFFF66"/>
                </a:solidFill>
              </a:rPr>
              <a:t>         </a:t>
            </a:r>
            <a:r>
              <a:rPr lang="en-IN" sz="1500" b="1" dirty="0" err="1">
                <a:solidFill>
                  <a:srgbClr val="FFFF66"/>
                </a:solidFill>
              </a:rPr>
              <a:t>System.out.println</a:t>
            </a:r>
            <a:r>
              <a:rPr lang="en-IN" sz="1500" b="1" dirty="0">
                <a:solidFill>
                  <a:srgbClr val="FFFF66"/>
                </a:solidFill>
              </a:rPr>
              <a:t>("Resuming thread Two");</a:t>
            </a:r>
          </a:p>
          <a:p>
            <a:r>
              <a:rPr lang="en-IN" sz="1500" b="1" dirty="0">
                <a:solidFill>
                  <a:srgbClr val="FFFF66"/>
                </a:solidFill>
              </a:rPr>
              <a:t>      } catch (</a:t>
            </a:r>
            <a:r>
              <a:rPr lang="en-IN" sz="1500" b="1" dirty="0" err="1">
                <a:solidFill>
                  <a:srgbClr val="FFFF66"/>
                </a:solidFill>
              </a:rPr>
              <a:t>InterruptedException</a:t>
            </a:r>
            <a:r>
              <a:rPr lang="en-IN" sz="1500" b="1" dirty="0">
                <a:solidFill>
                  <a:srgbClr val="FFFF66"/>
                </a:solidFill>
              </a:rPr>
              <a:t> e) {</a:t>
            </a:r>
          </a:p>
          <a:p>
            <a:r>
              <a:rPr lang="en-IN" sz="1500" b="1" dirty="0">
                <a:solidFill>
                  <a:srgbClr val="FFFF66"/>
                </a:solidFill>
              </a:rPr>
              <a:t>         </a:t>
            </a:r>
            <a:r>
              <a:rPr lang="en-IN" sz="1500" b="1" dirty="0" err="1">
                <a:solidFill>
                  <a:srgbClr val="FFFF66"/>
                </a:solidFill>
              </a:rPr>
              <a:t>System.out.println</a:t>
            </a:r>
            <a:r>
              <a:rPr lang="en-IN" sz="1500" b="1" dirty="0">
                <a:solidFill>
                  <a:srgbClr val="FFFF66"/>
                </a:solidFill>
              </a:rPr>
              <a:t>("Main thread Interrupted");</a:t>
            </a:r>
          </a:p>
          <a:p>
            <a:r>
              <a:rPr lang="en-IN" sz="1500" b="1" dirty="0">
                <a:solidFill>
                  <a:srgbClr val="FFFF66"/>
                </a:solidFill>
              </a:rPr>
              <a:t>      } try {</a:t>
            </a:r>
          </a:p>
          <a:p>
            <a:r>
              <a:rPr lang="en-IN" sz="1500" b="1" dirty="0">
                <a:solidFill>
                  <a:srgbClr val="FFFF66"/>
                </a:solidFill>
              </a:rPr>
              <a:t>         </a:t>
            </a:r>
            <a:r>
              <a:rPr lang="en-IN" sz="1500" b="1" dirty="0" err="1">
                <a:solidFill>
                  <a:srgbClr val="FFFF66"/>
                </a:solidFill>
              </a:rPr>
              <a:t>System.out.println</a:t>
            </a:r>
            <a:r>
              <a:rPr lang="en-IN" sz="1500" b="1" dirty="0">
                <a:solidFill>
                  <a:srgbClr val="FFFF66"/>
                </a:solidFill>
              </a:rPr>
              <a:t>("Waiting for threads to finish.");</a:t>
            </a:r>
          </a:p>
          <a:p>
            <a:r>
              <a:rPr lang="en-IN" sz="1500" b="1" dirty="0">
                <a:solidFill>
                  <a:srgbClr val="FFFF66"/>
                </a:solidFill>
              </a:rPr>
              <a:t>         R1.t.join();</a:t>
            </a:r>
          </a:p>
          <a:p>
            <a:r>
              <a:rPr lang="en-IN" sz="1500" b="1" dirty="0">
                <a:solidFill>
                  <a:srgbClr val="FFFF66"/>
                </a:solidFill>
              </a:rPr>
              <a:t>         R2.t.join();</a:t>
            </a:r>
          </a:p>
          <a:p>
            <a:r>
              <a:rPr lang="en-IN" sz="1500" b="1" dirty="0">
                <a:solidFill>
                  <a:srgbClr val="FFFF66"/>
                </a:solidFill>
              </a:rPr>
              <a:t>      } catch (</a:t>
            </a:r>
            <a:r>
              <a:rPr lang="en-IN" sz="1500" b="1" dirty="0" err="1">
                <a:solidFill>
                  <a:srgbClr val="FFFF66"/>
                </a:solidFill>
              </a:rPr>
              <a:t>InterruptedException</a:t>
            </a:r>
            <a:r>
              <a:rPr lang="en-IN" sz="1500" b="1" dirty="0">
                <a:solidFill>
                  <a:srgbClr val="FFFF66"/>
                </a:solidFill>
              </a:rPr>
              <a:t> e) {</a:t>
            </a:r>
          </a:p>
          <a:p>
            <a:r>
              <a:rPr lang="en-IN" sz="1500" b="1" dirty="0">
                <a:solidFill>
                  <a:srgbClr val="FFFF66"/>
                </a:solidFill>
              </a:rPr>
              <a:t>         </a:t>
            </a:r>
            <a:r>
              <a:rPr lang="en-IN" sz="1500" b="1" dirty="0" err="1">
                <a:solidFill>
                  <a:srgbClr val="FFFF66"/>
                </a:solidFill>
              </a:rPr>
              <a:t>System.out.println</a:t>
            </a:r>
            <a:r>
              <a:rPr lang="en-IN" sz="1500" b="1" dirty="0">
                <a:solidFill>
                  <a:srgbClr val="FFFF66"/>
                </a:solidFill>
              </a:rPr>
              <a:t>("Main thread Interrupted");</a:t>
            </a:r>
          </a:p>
          <a:p>
            <a:r>
              <a:rPr lang="en-IN" sz="1500" b="1" dirty="0">
                <a:solidFill>
                  <a:srgbClr val="FFFF66"/>
                </a:solidFill>
              </a:rPr>
              <a:t>      }</a:t>
            </a:r>
          </a:p>
          <a:p>
            <a:r>
              <a:rPr lang="en-IN" sz="1500" b="1" dirty="0">
                <a:solidFill>
                  <a:srgbClr val="FFFF66"/>
                </a:solidFill>
              </a:rPr>
              <a:t>      </a:t>
            </a:r>
            <a:r>
              <a:rPr lang="en-IN" sz="1500" b="1" dirty="0" err="1">
                <a:solidFill>
                  <a:srgbClr val="FFFF66"/>
                </a:solidFill>
              </a:rPr>
              <a:t>System.out.println</a:t>
            </a:r>
            <a:r>
              <a:rPr lang="en-IN" sz="1500" b="1" dirty="0">
                <a:solidFill>
                  <a:srgbClr val="FFFF66"/>
                </a:solidFill>
              </a:rPr>
              <a:t>("Main thread exiting.");</a:t>
            </a:r>
          </a:p>
          <a:p>
            <a:r>
              <a:rPr lang="en-IN" sz="1500" b="1" dirty="0">
                <a:solidFill>
                  <a:srgbClr val="FFFF66"/>
                </a:solidFill>
              </a:rPr>
              <a:t>   }</a:t>
            </a:r>
          </a:p>
          <a:p>
            <a:r>
              <a:rPr lang="en-IN" sz="1500" b="1" dirty="0" smtClean="0">
                <a:solidFill>
                  <a:srgbClr val="FFFF66"/>
                </a:solidFill>
              </a:rPr>
              <a:t>}</a:t>
            </a:r>
            <a:endParaRPr lang="en-IN" sz="1500" b="1" dirty="0">
              <a:solidFill>
                <a:srgbClr val="FFFF66"/>
              </a:solidFill>
            </a:endParaRPr>
          </a:p>
        </p:txBody>
      </p:sp>
    </p:spTree>
    <p:extLst>
      <p:ext uri="{BB962C8B-B14F-4D97-AF65-F5344CB8AC3E}">
        <p14:creationId xmlns:p14="http://schemas.microsoft.com/office/powerpoint/2010/main" val="2725426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
                                            <p:txEl>
                                              <p:pRg st="15" end="15"/>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4">
                                            <p:txEl>
                                              <p:pRg st="16" end="16"/>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
                                            <p:txEl>
                                              <p:pRg st="17" end="17"/>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4">
                                            <p:txEl>
                                              <p:pRg st="18" end="18"/>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4">
                                            <p:txEl>
                                              <p:pRg st="19" end="19"/>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4">
                                            <p:txEl>
                                              <p:pRg st="20" end="20"/>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4">
                                            <p:txEl>
                                              <p:pRg st="21" end="21"/>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4">
                                            <p:txEl>
                                              <p:pRg st="22" end="22"/>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4">
                                            <p:txEl>
                                              <p:pRg st="23" end="23"/>
                                            </p:txEl>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4">
                                            <p:txEl>
                                              <p:pRg st="24" end="24"/>
                                            </p:txEl>
                                          </p:spTgt>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4">
                                            <p:txEl>
                                              <p:pRg st="25" end="25"/>
                                            </p:txEl>
                                          </p:spTgt>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4">
                                            <p:txEl>
                                              <p:pRg st="26" end="26"/>
                                            </p:txEl>
                                          </p:spTgt>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4">
                                            <p:txEl>
                                              <p:pRg st="27" end="27"/>
                                            </p:txEl>
                                          </p:spTgt>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nodeType="clickEffect">
                                  <p:stCondLst>
                                    <p:cond delay="0"/>
                                  </p:stCondLst>
                                  <p:childTnLst>
                                    <p:set>
                                      <p:cBhvr>
                                        <p:cTn id="106" dur="1" fill="hold">
                                          <p:stCondLst>
                                            <p:cond delay="0"/>
                                          </p:stCondLst>
                                        </p:cTn>
                                        <p:tgtEl>
                                          <p:spTgt spid="4">
                                            <p:txEl>
                                              <p:pRg st="28" end="28"/>
                                            </p:txEl>
                                          </p:spTgt>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nodeType="clickEffect">
                                  <p:stCondLst>
                                    <p:cond delay="0"/>
                                  </p:stCondLst>
                                  <p:childTnLst>
                                    <p:set>
                                      <p:cBhvr>
                                        <p:cTn id="110" dur="1" fill="hold">
                                          <p:stCondLst>
                                            <p:cond delay="0"/>
                                          </p:stCondLst>
                                        </p:cTn>
                                        <p:tgtEl>
                                          <p:spTgt spid="4">
                                            <p:txEl>
                                              <p:pRg st="29" end="29"/>
                                            </p:txEl>
                                          </p:spTgt>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nodeType="clickEffect">
                                  <p:stCondLst>
                                    <p:cond delay="0"/>
                                  </p:stCondLst>
                                  <p:childTnLst>
                                    <p:set>
                                      <p:cBhvr>
                                        <p:cTn id="114" dur="1" fill="hold">
                                          <p:stCondLst>
                                            <p:cond delay="0"/>
                                          </p:stCondLst>
                                        </p:cTn>
                                        <p:tgtEl>
                                          <p:spTgt spid="4">
                                            <p:txEl>
                                              <p:pRg st="30" end="30"/>
                                            </p:txEl>
                                          </p:spTgt>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nodeType="clickEffect">
                                  <p:stCondLst>
                                    <p:cond delay="0"/>
                                  </p:stCondLst>
                                  <p:childTnLst>
                                    <p:set>
                                      <p:cBhvr>
                                        <p:cTn id="118" dur="1" fill="hold">
                                          <p:stCondLst>
                                            <p:cond delay="0"/>
                                          </p:stCondLst>
                                        </p:cTn>
                                        <p:tgtEl>
                                          <p:spTgt spid="4">
                                            <p:txEl>
                                              <p:pRg st="31" end="31"/>
                                            </p:txEl>
                                          </p:spTgt>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nodeType="clickEffect">
                                  <p:stCondLst>
                                    <p:cond delay="0"/>
                                  </p:stCondLst>
                                  <p:childTnLst>
                                    <p:set>
                                      <p:cBhvr>
                                        <p:cTn id="122" dur="1" fill="hold">
                                          <p:stCondLst>
                                            <p:cond delay="0"/>
                                          </p:stCondLst>
                                        </p:cTn>
                                        <p:tgtEl>
                                          <p:spTgt spid="4">
                                            <p:txEl>
                                              <p:pRg st="32" end="32"/>
                                            </p:txEl>
                                          </p:spTgt>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nodeType="clickEffect">
                                  <p:stCondLst>
                                    <p:cond delay="0"/>
                                  </p:stCondLst>
                                  <p:childTnLst>
                                    <p:set>
                                      <p:cBhvr>
                                        <p:cTn id="126" dur="1" fill="hold">
                                          <p:stCondLst>
                                            <p:cond delay="0"/>
                                          </p:stCondLst>
                                        </p:cTn>
                                        <p:tgtEl>
                                          <p:spTgt spid="4">
                                            <p:txEl>
                                              <p:pRg st="33" end="3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570"/>
            <a:ext cx="7668344" cy="554250"/>
          </a:xfrm>
        </p:spPr>
        <p:txBody>
          <a:bodyPr/>
          <a:lstStyle/>
          <a:p>
            <a:r>
              <a:rPr lang="en-IN" dirty="0" smtClean="0"/>
              <a:t>Example</a:t>
            </a:r>
            <a:endParaRPr lang="en-IN" dirty="0"/>
          </a:p>
        </p:txBody>
      </p:sp>
      <p:sp>
        <p:nvSpPr>
          <p:cNvPr id="4" name="Rectangle 3"/>
          <p:cNvSpPr/>
          <p:nvPr/>
        </p:nvSpPr>
        <p:spPr>
          <a:xfrm>
            <a:off x="0" y="476672"/>
            <a:ext cx="9144000" cy="6408712"/>
          </a:xfrm>
          <a:prstGeom prst="rect">
            <a:avLst/>
          </a:prstGeom>
          <a:gradFill>
            <a:gsLst>
              <a:gs pos="0">
                <a:srgbClr val="000082"/>
              </a:gs>
              <a:gs pos="13000">
                <a:srgbClr val="0047FF"/>
              </a:gs>
              <a:gs pos="28000">
                <a:srgbClr val="000082"/>
              </a:gs>
              <a:gs pos="42999">
                <a:srgbClr val="0047FF"/>
              </a:gs>
              <a:gs pos="58000">
                <a:srgbClr val="000082"/>
              </a:gs>
              <a:gs pos="72000">
                <a:srgbClr val="0047FF"/>
              </a:gs>
              <a:gs pos="87000">
                <a:srgbClr val="000082"/>
              </a:gs>
              <a:gs pos="100000">
                <a:srgbClr val="0047FF"/>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numCol="2" rtlCol="0" anchor="ctr"/>
          <a:lstStyle/>
          <a:p>
            <a:r>
              <a:rPr lang="en-IN" sz="1500" b="1" dirty="0">
                <a:solidFill>
                  <a:srgbClr val="FFFF66"/>
                </a:solidFill>
              </a:rPr>
              <a:t>D:\PPL\Java&gt;javac OpsTst.java</a:t>
            </a:r>
          </a:p>
          <a:p>
            <a:endParaRPr lang="en-IN" sz="1500" b="1" dirty="0">
              <a:solidFill>
                <a:srgbClr val="FFFF66"/>
              </a:solidFill>
            </a:endParaRPr>
          </a:p>
          <a:p>
            <a:r>
              <a:rPr lang="en-IN" sz="1500" b="1" dirty="0">
                <a:solidFill>
                  <a:srgbClr val="FFFF66"/>
                </a:solidFill>
              </a:rPr>
              <a:t>D:\PPL\Java&gt;java </a:t>
            </a:r>
            <a:r>
              <a:rPr lang="en-IN" sz="1500" b="1" dirty="0" err="1">
                <a:solidFill>
                  <a:srgbClr val="FFFF66"/>
                </a:solidFill>
              </a:rPr>
              <a:t>OpsTst</a:t>
            </a:r>
            <a:endParaRPr lang="en-IN" sz="1500" b="1" dirty="0">
              <a:solidFill>
                <a:srgbClr val="FFFF66"/>
              </a:solidFill>
            </a:endParaRPr>
          </a:p>
          <a:p>
            <a:r>
              <a:rPr lang="en-IN" sz="1500" b="1" dirty="0">
                <a:solidFill>
                  <a:srgbClr val="FFFF66"/>
                </a:solidFill>
              </a:rPr>
              <a:t>Creating Thread-1</a:t>
            </a:r>
          </a:p>
          <a:p>
            <a:r>
              <a:rPr lang="en-IN" sz="1500" b="1" dirty="0">
                <a:solidFill>
                  <a:srgbClr val="FFFF66"/>
                </a:solidFill>
              </a:rPr>
              <a:t>Starting Thread-1</a:t>
            </a:r>
          </a:p>
          <a:p>
            <a:r>
              <a:rPr lang="en-IN" sz="1500" b="1" dirty="0">
                <a:solidFill>
                  <a:srgbClr val="FFFF66"/>
                </a:solidFill>
              </a:rPr>
              <a:t>Creating Thread-2</a:t>
            </a:r>
          </a:p>
          <a:p>
            <a:r>
              <a:rPr lang="en-IN" sz="1500" b="1" dirty="0">
                <a:solidFill>
                  <a:srgbClr val="FFFF66"/>
                </a:solidFill>
              </a:rPr>
              <a:t>Starting Thread-2</a:t>
            </a:r>
          </a:p>
          <a:p>
            <a:r>
              <a:rPr lang="en-IN" sz="1500" b="1" dirty="0">
                <a:solidFill>
                  <a:srgbClr val="FFFF66"/>
                </a:solidFill>
              </a:rPr>
              <a:t>Running Thread-1</a:t>
            </a:r>
          </a:p>
          <a:p>
            <a:r>
              <a:rPr lang="en-IN" sz="1500" b="1" dirty="0">
                <a:solidFill>
                  <a:srgbClr val="FFFF66"/>
                </a:solidFill>
              </a:rPr>
              <a:t>Thread: Thread-1, 10</a:t>
            </a:r>
          </a:p>
          <a:p>
            <a:r>
              <a:rPr lang="en-IN" sz="1500" b="1" dirty="0">
                <a:solidFill>
                  <a:srgbClr val="FFFF66"/>
                </a:solidFill>
              </a:rPr>
              <a:t>Running Thread-2</a:t>
            </a:r>
          </a:p>
          <a:p>
            <a:r>
              <a:rPr lang="en-IN" sz="1500" b="1" dirty="0">
                <a:solidFill>
                  <a:srgbClr val="FFFF66"/>
                </a:solidFill>
              </a:rPr>
              <a:t>Thread: Thread-2, 10</a:t>
            </a:r>
          </a:p>
          <a:p>
            <a:r>
              <a:rPr lang="en-IN" sz="1500" b="1" dirty="0">
                <a:solidFill>
                  <a:srgbClr val="FFFF66"/>
                </a:solidFill>
              </a:rPr>
              <a:t>Thread: Thread-2, 9</a:t>
            </a:r>
          </a:p>
          <a:p>
            <a:r>
              <a:rPr lang="en-IN" sz="1500" b="1" dirty="0">
                <a:solidFill>
                  <a:srgbClr val="FFFF66"/>
                </a:solidFill>
              </a:rPr>
              <a:t>Thread: Thread-1, 9</a:t>
            </a:r>
          </a:p>
          <a:p>
            <a:r>
              <a:rPr lang="en-IN" sz="1500" b="1" dirty="0">
                <a:solidFill>
                  <a:srgbClr val="FFFF66"/>
                </a:solidFill>
              </a:rPr>
              <a:t>Thread: Thread-2, 8</a:t>
            </a:r>
          </a:p>
          <a:p>
            <a:r>
              <a:rPr lang="en-IN" sz="1500" b="1" dirty="0">
                <a:solidFill>
                  <a:srgbClr val="FFFF66"/>
                </a:solidFill>
              </a:rPr>
              <a:t>Thread: Thread-1, 8</a:t>
            </a:r>
          </a:p>
          <a:p>
            <a:r>
              <a:rPr lang="en-IN" sz="1500" b="1" dirty="0">
                <a:solidFill>
                  <a:srgbClr val="FFFF66"/>
                </a:solidFill>
              </a:rPr>
              <a:t>Thread: Thread-1, 7</a:t>
            </a:r>
          </a:p>
          <a:p>
            <a:r>
              <a:rPr lang="en-IN" sz="1500" b="1" dirty="0">
                <a:solidFill>
                  <a:srgbClr val="FFFF66"/>
                </a:solidFill>
              </a:rPr>
              <a:t>Thread: Thread-2, 7</a:t>
            </a:r>
          </a:p>
          <a:p>
            <a:r>
              <a:rPr lang="en-IN" sz="1500" b="1" dirty="0">
                <a:solidFill>
                  <a:srgbClr val="FFFF66"/>
                </a:solidFill>
              </a:rPr>
              <a:t>Suspending First Thread</a:t>
            </a:r>
          </a:p>
          <a:p>
            <a:r>
              <a:rPr lang="en-IN" sz="1500" b="1" dirty="0">
                <a:solidFill>
                  <a:srgbClr val="FFFF66"/>
                </a:solidFill>
              </a:rPr>
              <a:t>Thread: Thread-2, 6</a:t>
            </a:r>
          </a:p>
          <a:p>
            <a:r>
              <a:rPr lang="en-IN" sz="1500" b="1" dirty="0">
                <a:solidFill>
                  <a:srgbClr val="FFFF66"/>
                </a:solidFill>
              </a:rPr>
              <a:t>Thread: Thread-2, 5</a:t>
            </a:r>
          </a:p>
          <a:p>
            <a:r>
              <a:rPr lang="en-IN" sz="1500" b="1" dirty="0">
                <a:solidFill>
                  <a:srgbClr val="FFFF66"/>
                </a:solidFill>
              </a:rPr>
              <a:t>Thread: Thread-2, 4</a:t>
            </a:r>
          </a:p>
          <a:p>
            <a:r>
              <a:rPr lang="en-IN" sz="1500" b="1" dirty="0">
                <a:solidFill>
                  <a:srgbClr val="FFFF66"/>
                </a:solidFill>
              </a:rPr>
              <a:t>Resuming First Thread</a:t>
            </a:r>
          </a:p>
          <a:p>
            <a:r>
              <a:rPr lang="en-IN" sz="1500" b="1" dirty="0">
                <a:solidFill>
                  <a:srgbClr val="FFFF66"/>
                </a:solidFill>
              </a:rPr>
              <a:t>Thread: Thread-1, 6</a:t>
            </a:r>
          </a:p>
          <a:p>
            <a:r>
              <a:rPr lang="en-IN" sz="1500" b="1" dirty="0">
                <a:solidFill>
                  <a:srgbClr val="FFFF66"/>
                </a:solidFill>
              </a:rPr>
              <a:t>Suspending thread Two</a:t>
            </a:r>
          </a:p>
          <a:p>
            <a:r>
              <a:rPr lang="en-IN" sz="1500" b="1" dirty="0">
                <a:solidFill>
                  <a:srgbClr val="FFFF66"/>
                </a:solidFill>
              </a:rPr>
              <a:t>Thread: Thread-1, 5</a:t>
            </a:r>
          </a:p>
          <a:p>
            <a:r>
              <a:rPr lang="en-IN" sz="1500" b="1" dirty="0">
                <a:solidFill>
                  <a:srgbClr val="FFFF66"/>
                </a:solidFill>
              </a:rPr>
              <a:t>Thread: Thread-1, 4</a:t>
            </a:r>
          </a:p>
          <a:p>
            <a:r>
              <a:rPr lang="en-IN" sz="1500" b="1" dirty="0">
                <a:solidFill>
                  <a:srgbClr val="FFFF66"/>
                </a:solidFill>
              </a:rPr>
              <a:t>Thread: Thread-1, 3</a:t>
            </a:r>
          </a:p>
          <a:p>
            <a:r>
              <a:rPr lang="en-IN" sz="1500" b="1" dirty="0">
                <a:solidFill>
                  <a:srgbClr val="FFFF66"/>
                </a:solidFill>
              </a:rPr>
              <a:t>Resuming thread Two</a:t>
            </a:r>
          </a:p>
          <a:p>
            <a:r>
              <a:rPr lang="en-IN" sz="1500" b="1" dirty="0">
                <a:solidFill>
                  <a:srgbClr val="FFFF66"/>
                </a:solidFill>
              </a:rPr>
              <a:t>Thread: Thread-2, 3</a:t>
            </a:r>
          </a:p>
          <a:p>
            <a:r>
              <a:rPr lang="en-IN" sz="1500" b="1" dirty="0">
                <a:solidFill>
                  <a:srgbClr val="FFFF66"/>
                </a:solidFill>
              </a:rPr>
              <a:t>Waiting for threads to finish.</a:t>
            </a:r>
          </a:p>
          <a:p>
            <a:r>
              <a:rPr lang="en-IN" sz="1500" b="1" dirty="0">
                <a:solidFill>
                  <a:srgbClr val="FFFF66"/>
                </a:solidFill>
              </a:rPr>
              <a:t>Thread: Thread-1, 2</a:t>
            </a:r>
          </a:p>
          <a:p>
            <a:r>
              <a:rPr lang="en-IN" sz="1500" b="1" dirty="0">
                <a:solidFill>
                  <a:srgbClr val="FFFF66"/>
                </a:solidFill>
              </a:rPr>
              <a:t>Thread: Thread-2, 2</a:t>
            </a:r>
          </a:p>
          <a:p>
            <a:r>
              <a:rPr lang="en-IN" sz="1500" b="1" dirty="0">
                <a:solidFill>
                  <a:srgbClr val="FFFF66"/>
                </a:solidFill>
              </a:rPr>
              <a:t>Thread: Thread-1, 1</a:t>
            </a:r>
          </a:p>
          <a:p>
            <a:r>
              <a:rPr lang="en-IN" sz="1500" b="1" dirty="0">
                <a:solidFill>
                  <a:srgbClr val="FFFF66"/>
                </a:solidFill>
              </a:rPr>
              <a:t>Thread: Thread-2, 1</a:t>
            </a:r>
          </a:p>
          <a:p>
            <a:r>
              <a:rPr lang="en-IN" sz="1500" b="1" dirty="0">
                <a:solidFill>
                  <a:srgbClr val="FFFF66"/>
                </a:solidFill>
              </a:rPr>
              <a:t>Thread Thread-1 exiting.</a:t>
            </a:r>
          </a:p>
          <a:p>
            <a:r>
              <a:rPr lang="en-IN" sz="1500" b="1" dirty="0">
                <a:solidFill>
                  <a:srgbClr val="FFFF66"/>
                </a:solidFill>
              </a:rPr>
              <a:t>Thread Thread-2 exiting.</a:t>
            </a:r>
          </a:p>
          <a:p>
            <a:r>
              <a:rPr lang="en-IN" sz="1500" b="1" dirty="0">
                <a:solidFill>
                  <a:srgbClr val="FFFF66"/>
                </a:solidFill>
              </a:rPr>
              <a:t>Main thread exiting.</a:t>
            </a:r>
          </a:p>
        </p:txBody>
      </p:sp>
    </p:spTree>
    <p:extLst>
      <p:ext uri="{BB962C8B-B14F-4D97-AF65-F5344CB8AC3E}">
        <p14:creationId xmlns:p14="http://schemas.microsoft.com/office/powerpoint/2010/main" val="2946021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
                                            <p:txEl>
                                              <p:pRg st="15" end="15"/>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4">
                                            <p:txEl>
                                              <p:pRg st="16" end="16"/>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4">
                                            <p:txEl>
                                              <p:pRg st="17" end="17"/>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4">
                                            <p:txEl>
                                              <p:pRg st="18" end="18"/>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4">
                                            <p:txEl>
                                              <p:pRg st="19" end="19"/>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4">
                                            <p:txEl>
                                              <p:pRg st="20" end="20"/>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4">
                                            <p:txEl>
                                              <p:pRg st="21" end="21"/>
                                            </p:txEl>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4">
                                            <p:txEl>
                                              <p:pRg st="22" end="22"/>
                                            </p:txEl>
                                          </p:spTgt>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4">
                                            <p:txEl>
                                              <p:pRg st="23" end="23"/>
                                            </p:txEl>
                                          </p:spTgt>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4">
                                            <p:txEl>
                                              <p:pRg st="24" end="24"/>
                                            </p:txEl>
                                          </p:spTgt>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4">
                                            <p:txEl>
                                              <p:pRg st="25" end="25"/>
                                            </p:txEl>
                                          </p:spTgt>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nodeType="clickEffect">
                                  <p:stCondLst>
                                    <p:cond delay="0"/>
                                  </p:stCondLst>
                                  <p:childTnLst>
                                    <p:set>
                                      <p:cBhvr>
                                        <p:cTn id="106" dur="1" fill="hold">
                                          <p:stCondLst>
                                            <p:cond delay="0"/>
                                          </p:stCondLst>
                                        </p:cTn>
                                        <p:tgtEl>
                                          <p:spTgt spid="4">
                                            <p:txEl>
                                              <p:pRg st="26" end="26"/>
                                            </p:txEl>
                                          </p:spTgt>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nodeType="clickEffect">
                                  <p:stCondLst>
                                    <p:cond delay="0"/>
                                  </p:stCondLst>
                                  <p:childTnLst>
                                    <p:set>
                                      <p:cBhvr>
                                        <p:cTn id="110" dur="1" fill="hold">
                                          <p:stCondLst>
                                            <p:cond delay="0"/>
                                          </p:stCondLst>
                                        </p:cTn>
                                        <p:tgtEl>
                                          <p:spTgt spid="4">
                                            <p:txEl>
                                              <p:pRg st="27" end="27"/>
                                            </p:txEl>
                                          </p:spTgt>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nodeType="clickEffect">
                                  <p:stCondLst>
                                    <p:cond delay="0"/>
                                  </p:stCondLst>
                                  <p:childTnLst>
                                    <p:set>
                                      <p:cBhvr>
                                        <p:cTn id="114" dur="1" fill="hold">
                                          <p:stCondLst>
                                            <p:cond delay="0"/>
                                          </p:stCondLst>
                                        </p:cTn>
                                        <p:tgtEl>
                                          <p:spTgt spid="4">
                                            <p:txEl>
                                              <p:pRg st="28" end="28"/>
                                            </p:txEl>
                                          </p:spTgt>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nodeType="clickEffect">
                                  <p:stCondLst>
                                    <p:cond delay="0"/>
                                  </p:stCondLst>
                                  <p:childTnLst>
                                    <p:set>
                                      <p:cBhvr>
                                        <p:cTn id="118" dur="1" fill="hold">
                                          <p:stCondLst>
                                            <p:cond delay="0"/>
                                          </p:stCondLst>
                                        </p:cTn>
                                        <p:tgtEl>
                                          <p:spTgt spid="4">
                                            <p:txEl>
                                              <p:pRg st="29" end="29"/>
                                            </p:txEl>
                                          </p:spTgt>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nodeType="clickEffect">
                                  <p:stCondLst>
                                    <p:cond delay="0"/>
                                  </p:stCondLst>
                                  <p:childTnLst>
                                    <p:set>
                                      <p:cBhvr>
                                        <p:cTn id="122" dur="1" fill="hold">
                                          <p:stCondLst>
                                            <p:cond delay="0"/>
                                          </p:stCondLst>
                                        </p:cTn>
                                        <p:tgtEl>
                                          <p:spTgt spid="4">
                                            <p:txEl>
                                              <p:pRg st="30" end="30"/>
                                            </p:txEl>
                                          </p:spTgt>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nodeType="clickEffect">
                                  <p:stCondLst>
                                    <p:cond delay="0"/>
                                  </p:stCondLst>
                                  <p:childTnLst>
                                    <p:set>
                                      <p:cBhvr>
                                        <p:cTn id="126" dur="1" fill="hold">
                                          <p:stCondLst>
                                            <p:cond delay="0"/>
                                          </p:stCondLst>
                                        </p:cTn>
                                        <p:tgtEl>
                                          <p:spTgt spid="4">
                                            <p:txEl>
                                              <p:pRg st="31" end="31"/>
                                            </p:txEl>
                                          </p:spTgt>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nodeType="clickEffect">
                                  <p:stCondLst>
                                    <p:cond delay="0"/>
                                  </p:stCondLst>
                                  <p:childTnLst>
                                    <p:set>
                                      <p:cBhvr>
                                        <p:cTn id="130" dur="1" fill="hold">
                                          <p:stCondLst>
                                            <p:cond delay="0"/>
                                          </p:stCondLst>
                                        </p:cTn>
                                        <p:tgtEl>
                                          <p:spTgt spid="4">
                                            <p:txEl>
                                              <p:pRg st="32" end="32"/>
                                            </p:txEl>
                                          </p:spTgt>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1" presetClass="entr" presetSubtype="0" fill="hold" nodeType="clickEffect">
                                  <p:stCondLst>
                                    <p:cond delay="0"/>
                                  </p:stCondLst>
                                  <p:childTnLst>
                                    <p:set>
                                      <p:cBhvr>
                                        <p:cTn id="134" dur="1" fill="hold">
                                          <p:stCondLst>
                                            <p:cond delay="0"/>
                                          </p:stCondLst>
                                        </p:cTn>
                                        <p:tgtEl>
                                          <p:spTgt spid="4">
                                            <p:txEl>
                                              <p:pRg st="33" end="33"/>
                                            </p:txEl>
                                          </p:spTgt>
                                        </p:tgtEl>
                                        <p:attrNameLst>
                                          <p:attrName>style.visibility</p:attrName>
                                        </p:attrNameLst>
                                      </p:cBhvr>
                                      <p:to>
                                        <p:strVal val="visible"/>
                                      </p:to>
                                    </p:set>
                                  </p:childTnLst>
                                </p:cTn>
                              </p:par>
                            </p:childTnLst>
                          </p:cTn>
                        </p:par>
                      </p:childTnLst>
                    </p:cTn>
                  </p:par>
                  <p:par>
                    <p:cTn id="135" fill="hold">
                      <p:stCondLst>
                        <p:cond delay="indefinite"/>
                      </p:stCondLst>
                      <p:childTnLst>
                        <p:par>
                          <p:cTn id="136" fill="hold">
                            <p:stCondLst>
                              <p:cond delay="0"/>
                            </p:stCondLst>
                            <p:childTnLst>
                              <p:par>
                                <p:cTn id="137" presetID="1" presetClass="entr" presetSubtype="0" fill="hold" nodeType="clickEffect">
                                  <p:stCondLst>
                                    <p:cond delay="0"/>
                                  </p:stCondLst>
                                  <p:childTnLst>
                                    <p:set>
                                      <p:cBhvr>
                                        <p:cTn id="138" dur="1" fill="hold">
                                          <p:stCondLst>
                                            <p:cond delay="0"/>
                                          </p:stCondLst>
                                        </p:cTn>
                                        <p:tgtEl>
                                          <p:spTgt spid="4">
                                            <p:txEl>
                                              <p:pRg st="34" end="34"/>
                                            </p:txEl>
                                          </p:spTgt>
                                        </p:tgtEl>
                                        <p:attrNameLst>
                                          <p:attrName>style.visibility</p:attrName>
                                        </p:attrNameLst>
                                      </p:cBhvr>
                                      <p:to>
                                        <p:strVal val="visible"/>
                                      </p:to>
                                    </p:set>
                                  </p:childTnLst>
                                </p:cTn>
                              </p:par>
                            </p:childTnLst>
                          </p:cTn>
                        </p:par>
                      </p:childTnLst>
                    </p:cTn>
                  </p:par>
                  <p:par>
                    <p:cTn id="139" fill="hold">
                      <p:stCondLst>
                        <p:cond delay="indefinite"/>
                      </p:stCondLst>
                      <p:childTnLst>
                        <p:par>
                          <p:cTn id="140" fill="hold">
                            <p:stCondLst>
                              <p:cond delay="0"/>
                            </p:stCondLst>
                            <p:childTnLst>
                              <p:par>
                                <p:cTn id="141" presetID="1" presetClass="entr" presetSubtype="0" fill="hold" nodeType="clickEffect">
                                  <p:stCondLst>
                                    <p:cond delay="0"/>
                                  </p:stCondLst>
                                  <p:childTnLst>
                                    <p:set>
                                      <p:cBhvr>
                                        <p:cTn id="142" dur="1" fill="hold">
                                          <p:stCondLst>
                                            <p:cond delay="0"/>
                                          </p:stCondLst>
                                        </p:cTn>
                                        <p:tgtEl>
                                          <p:spTgt spid="4">
                                            <p:txEl>
                                              <p:pRg st="35" end="35"/>
                                            </p:txEl>
                                          </p:spTgt>
                                        </p:tgtEl>
                                        <p:attrNameLst>
                                          <p:attrName>style.visibility</p:attrName>
                                        </p:attrNameLst>
                                      </p:cBhvr>
                                      <p:to>
                                        <p:strVal val="visible"/>
                                      </p:to>
                                    </p:set>
                                  </p:childTnLst>
                                </p:cTn>
                              </p:par>
                            </p:childTnLst>
                          </p:cTn>
                        </p:par>
                      </p:childTnLst>
                    </p:cTn>
                  </p:par>
                  <p:par>
                    <p:cTn id="143" fill="hold">
                      <p:stCondLst>
                        <p:cond delay="indefinite"/>
                      </p:stCondLst>
                      <p:childTnLst>
                        <p:par>
                          <p:cTn id="144" fill="hold">
                            <p:stCondLst>
                              <p:cond delay="0"/>
                            </p:stCondLst>
                            <p:childTnLst>
                              <p:par>
                                <p:cTn id="145" presetID="1" presetClass="entr" presetSubtype="0" fill="hold" nodeType="clickEffect">
                                  <p:stCondLst>
                                    <p:cond delay="0"/>
                                  </p:stCondLst>
                                  <p:childTnLst>
                                    <p:set>
                                      <p:cBhvr>
                                        <p:cTn id="146" dur="1" fill="hold">
                                          <p:stCondLst>
                                            <p:cond delay="0"/>
                                          </p:stCondLst>
                                        </p:cTn>
                                        <p:tgtEl>
                                          <p:spTgt spid="4">
                                            <p:txEl>
                                              <p:pRg st="36" end="3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570"/>
            <a:ext cx="9108504" cy="626258"/>
          </a:xfrm>
        </p:spPr>
        <p:txBody>
          <a:bodyPr/>
          <a:lstStyle/>
          <a:p>
            <a:r>
              <a:rPr lang="en-IN" dirty="0" smtClean="0"/>
              <a:t>Thread pools (To execute tasks efficiently)</a:t>
            </a:r>
            <a:endParaRPr lang="en-IN" dirty="0"/>
          </a:p>
        </p:txBody>
      </p:sp>
      <p:sp>
        <p:nvSpPr>
          <p:cNvPr id="3" name="Content Placeholder 2"/>
          <p:cNvSpPr>
            <a:spLocks noGrp="1"/>
          </p:cNvSpPr>
          <p:nvPr>
            <p:ph sz="quarter" idx="13"/>
          </p:nvPr>
        </p:nvSpPr>
        <p:spPr>
          <a:xfrm>
            <a:off x="107504" y="692696"/>
            <a:ext cx="8928992" cy="6048672"/>
          </a:xfrm>
        </p:spPr>
        <p:txBody>
          <a:bodyPr>
            <a:normAutofit/>
          </a:bodyPr>
          <a:lstStyle/>
          <a:p>
            <a:r>
              <a:rPr lang="en-IN" sz="2200" dirty="0"/>
              <a:t>S</a:t>
            </a:r>
            <a:r>
              <a:rPr lang="en-IN" sz="2200" dirty="0" smtClean="0"/>
              <a:t>ingle </a:t>
            </a:r>
            <a:r>
              <a:rPr lang="en-IN" sz="2200" dirty="0"/>
              <a:t>task </a:t>
            </a:r>
            <a:r>
              <a:rPr lang="en-IN" sz="2200" dirty="0" smtClean="0"/>
              <a:t>execution using </a:t>
            </a:r>
            <a:r>
              <a:rPr lang="en-IN" sz="2200" b="1" dirty="0" err="1" smtClean="0"/>
              <a:t>java.lang.Runnable</a:t>
            </a:r>
            <a:r>
              <a:rPr lang="en-IN" sz="2200" dirty="0" smtClean="0"/>
              <a:t> </a:t>
            </a:r>
            <a:r>
              <a:rPr lang="en-IN" sz="2200" dirty="0"/>
              <a:t> </a:t>
            </a:r>
            <a:r>
              <a:rPr lang="en-IN" sz="2200" dirty="0" smtClean="0"/>
              <a:t>is </a:t>
            </a:r>
            <a:r>
              <a:rPr lang="en-IN" sz="2200" dirty="0"/>
              <a:t>not efficient for a </a:t>
            </a:r>
            <a:r>
              <a:rPr lang="en-IN" sz="2200" dirty="0" smtClean="0"/>
              <a:t>large number </a:t>
            </a:r>
            <a:r>
              <a:rPr lang="en-IN" sz="2200" dirty="0"/>
              <a:t>of tasks </a:t>
            </a:r>
            <a:endParaRPr lang="en-IN" sz="2200" dirty="0" smtClean="0"/>
          </a:p>
          <a:p>
            <a:r>
              <a:rPr lang="en-IN" sz="2200" dirty="0"/>
              <a:t>A</a:t>
            </a:r>
            <a:r>
              <a:rPr lang="en-IN" sz="2200" dirty="0" smtClean="0"/>
              <a:t> </a:t>
            </a:r>
            <a:r>
              <a:rPr lang="en-IN" sz="2200"/>
              <a:t>thread </a:t>
            </a:r>
            <a:r>
              <a:rPr lang="en-IN" sz="2200" smtClean="0"/>
              <a:t>has </a:t>
            </a:r>
            <a:r>
              <a:rPr lang="en-IN" sz="2200" dirty="0" smtClean="0"/>
              <a:t>to be created for each task</a:t>
            </a:r>
          </a:p>
          <a:p>
            <a:pPr lvl="1"/>
            <a:r>
              <a:rPr lang="en-IN" sz="2200" dirty="0"/>
              <a:t>C</a:t>
            </a:r>
            <a:r>
              <a:rPr lang="en-IN" sz="2200" dirty="0" smtClean="0"/>
              <a:t>ould </a:t>
            </a:r>
            <a:r>
              <a:rPr lang="en-IN" sz="2200" dirty="0"/>
              <a:t>limit throughput and cause poor performance. </a:t>
            </a:r>
            <a:endParaRPr lang="en-IN" sz="2200" dirty="0" smtClean="0"/>
          </a:p>
          <a:p>
            <a:r>
              <a:rPr lang="en-IN" sz="2200" i="1" dirty="0" smtClean="0"/>
              <a:t>thread </a:t>
            </a:r>
            <a:r>
              <a:rPr lang="en-IN" sz="2200" i="1" dirty="0"/>
              <a:t>pool </a:t>
            </a:r>
            <a:r>
              <a:rPr lang="en-IN" sz="2200" dirty="0"/>
              <a:t>is an </a:t>
            </a:r>
            <a:r>
              <a:rPr lang="en-IN" sz="2200" dirty="0" smtClean="0"/>
              <a:t>ideal way </a:t>
            </a:r>
            <a:r>
              <a:rPr lang="en-IN" sz="2200" dirty="0"/>
              <a:t>to manage the number of tasks executing concurrently. </a:t>
            </a:r>
            <a:endParaRPr lang="en-IN" sz="2200" dirty="0" smtClean="0"/>
          </a:p>
          <a:p>
            <a:pPr lvl="1"/>
            <a:r>
              <a:rPr lang="en-IN" sz="2200" b="1" dirty="0" smtClean="0"/>
              <a:t>Executor </a:t>
            </a:r>
            <a:r>
              <a:rPr lang="en-IN" sz="2200" dirty="0" smtClean="0"/>
              <a:t>interface </a:t>
            </a:r>
            <a:r>
              <a:rPr lang="en-IN" sz="2200" dirty="0"/>
              <a:t>for executing tasks in a thread pool and the </a:t>
            </a:r>
            <a:endParaRPr lang="en-IN" sz="2200" dirty="0" smtClean="0"/>
          </a:p>
          <a:p>
            <a:pPr lvl="1"/>
            <a:r>
              <a:rPr lang="en-IN" sz="2200" b="1" dirty="0" err="1" smtClean="0"/>
              <a:t>ExecutorService</a:t>
            </a:r>
            <a:r>
              <a:rPr lang="en-IN" sz="2200" b="1" dirty="0" smtClean="0"/>
              <a:t> </a:t>
            </a:r>
            <a:r>
              <a:rPr lang="en-IN" sz="2200" dirty="0"/>
              <a:t>interface for </a:t>
            </a:r>
            <a:r>
              <a:rPr lang="en-IN" sz="2200" dirty="0" smtClean="0"/>
              <a:t>managing and </a:t>
            </a:r>
            <a:r>
              <a:rPr lang="en-IN" sz="2200" dirty="0"/>
              <a:t>controlling </a:t>
            </a:r>
            <a:r>
              <a:rPr lang="en-IN" sz="2200" dirty="0" smtClean="0"/>
              <a:t>tasks in Java</a:t>
            </a:r>
            <a:endParaRPr lang="en-IN" sz="2200" dirty="0"/>
          </a:p>
        </p:txBody>
      </p:sp>
    </p:spTree>
    <p:extLst>
      <p:ext uri="{BB962C8B-B14F-4D97-AF65-F5344CB8AC3E}">
        <p14:creationId xmlns:p14="http://schemas.microsoft.com/office/powerpoint/2010/main" val="1804865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005"/>
            <a:ext cx="7740352" cy="614683"/>
          </a:xfrm>
        </p:spPr>
        <p:txBody>
          <a:bodyPr/>
          <a:lstStyle/>
          <a:p>
            <a:r>
              <a:rPr lang="en-IN" dirty="0" smtClean="0"/>
              <a:t>Synchronization and locks</a:t>
            </a:r>
            <a:endParaRPr lang="en-IN" dirty="0"/>
          </a:p>
        </p:txBody>
      </p:sp>
      <p:sp>
        <p:nvSpPr>
          <p:cNvPr id="3" name="Content Placeholder 2"/>
          <p:cNvSpPr>
            <a:spLocks noGrp="1"/>
          </p:cNvSpPr>
          <p:nvPr>
            <p:ph sz="quarter" idx="13"/>
          </p:nvPr>
        </p:nvSpPr>
        <p:spPr>
          <a:xfrm>
            <a:off x="107504" y="620688"/>
            <a:ext cx="8928992" cy="6120680"/>
          </a:xfrm>
        </p:spPr>
        <p:txBody>
          <a:bodyPr>
            <a:normAutofit/>
          </a:bodyPr>
          <a:lstStyle/>
          <a:p>
            <a:pPr algn="just"/>
            <a:r>
              <a:rPr lang="en-IN" sz="2400" dirty="0"/>
              <a:t>A shared resource may become corrupted if it is </a:t>
            </a:r>
            <a:r>
              <a:rPr lang="en-IN" sz="2400" dirty="0" smtClean="0"/>
              <a:t>accessed simultaneously </a:t>
            </a:r>
            <a:r>
              <a:rPr lang="en-IN" sz="2400" dirty="0"/>
              <a:t>by multiple threads</a:t>
            </a:r>
            <a:r>
              <a:rPr lang="en-IN" sz="2400" dirty="0" smtClean="0"/>
              <a:t>.</a:t>
            </a:r>
          </a:p>
          <a:p>
            <a:endParaRPr lang="en-IN" sz="2400" dirty="0" smtClean="0"/>
          </a:p>
          <a:p>
            <a:r>
              <a:rPr lang="en-IN" sz="2400" dirty="0" smtClean="0"/>
              <a:t>Example:</a:t>
            </a:r>
          </a:p>
          <a:p>
            <a:pPr lvl="1"/>
            <a:r>
              <a:rPr lang="en-IN" sz="2400" dirty="0" smtClean="0"/>
              <a:t>Consider an application that creates and launches 100 threads</a:t>
            </a:r>
          </a:p>
          <a:p>
            <a:pPr lvl="1"/>
            <a:r>
              <a:rPr lang="en-IN" sz="2400" dirty="0" smtClean="0"/>
              <a:t>Each thread adds a rupee to an account</a:t>
            </a:r>
          </a:p>
          <a:p>
            <a:pPr lvl="1"/>
            <a:endParaRPr lang="en-IN" sz="2400" dirty="0" smtClean="0"/>
          </a:p>
          <a:p>
            <a:pPr marL="342900" lvl="1" indent="-342900"/>
            <a:r>
              <a:rPr lang="en-IN" sz="2400" dirty="0" smtClean="0"/>
              <a:t>Classes Required for the above application:</a:t>
            </a:r>
            <a:endParaRPr lang="en-IN" sz="2400" dirty="0"/>
          </a:p>
          <a:p>
            <a:pPr lvl="1"/>
            <a:r>
              <a:rPr lang="en-IN" sz="2400" dirty="0"/>
              <a:t>Define a class named Account to model the account, </a:t>
            </a:r>
            <a:endParaRPr lang="en-IN" sz="2400" dirty="0" smtClean="0"/>
          </a:p>
          <a:p>
            <a:pPr lvl="1"/>
            <a:r>
              <a:rPr lang="en-IN" sz="2400" dirty="0" smtClean="0"/>
              <a:t>a </a:t>
            </a:r>
            <a:r>
              <a:rPr lang="en-IN" sz="2400" dirty="0"/>
              <a:t>class named </a:t>
            </a:r>
            <a:r>
              <a:rPr lang="en-IN" sz="2400" dirty="0" err="1"/>
              <a:t>AddAPennyTask</a:t>
            </a:r>
            <a:r>
              <a:rPr lang="en-IN" sz="2400" dirty="0"/>
              <a:t> to </a:t>
            </a:r>
            <a:r>
              <a:rPr lang="en-IN" sz="2400" dirty="0" smtClean="0"/>
              <a:t>add a </a:t>
            </a:r>
            <a:r>
              <a:rPr lang="en-IN" sz="2400" dirty="0"/>
              <a:t>penny to the account, and </a:t>
            </a:r>
            <a:endParaRPr lang="en-IN" sz="2400" dirty="0" smtClean="0"/>
          </a:p>
          <a:p>
            <a:pPr lvl="1"/>
            <a:r>
              <a:rPr lang="en-IN" sz="2400" dirty="0" smtClean="0"/>
              <a:t>a </a:t>
            </a:r>
            <a:r>
              <a:rPr lang="en-IN" sz="2400" dirty="0"/>
              <a:t>main class that creates and launches threads.</a:t>
            </a:r>
          </a:p>
        </p:txBody>
      </p:sp>
    </p:spTree>
    <p:extLst>
      <p:ext uri="{BB962C8B-B14F-4D97-AF65-F5344CB8AC3E}">
        <p14:creationId xmlns:p14="http://schemas.microsoft.com/office/powerpoint/2010/main" val="3091045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5496" y="44624"/>
            <a:ext cx="9073008" cy="6768752"/>
          </a:xfrm>
          <a:prstGeom prst="rect">
            <a:avLst/>
          </a:prstGeom>
          <a:gradFill>
            <a:gsLst>
              <a:gs pos="0">
                <a:srgbClr val="000000"/>
              </a:gs>
              <a:gs pos="39999">
                <a:srgbClr val="0A128C"/>
              </a:gs>
              <a:gs pos="70000">
                <a:srgbClr val="181CC7"/>
              </a:gs>
              <a:gs pos="88000">
                <a:srgbClr val="7005D4"/>
              </a:gs>
              <a:gs pos="100000">
                <a:srgbClr val="8C3D91"/>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numCol="2" rtlCol="0" anchor="ctr"/>
          <a:lstStyle/>
          <a:p>
            <a:r>
              <a:rPr lang="en-IN" sz="1200" b="1" dirty="0">
                <a:solidFill>
                  <a:srgbClr val="FFFF66"/>
                </a:solidFill>
              </a:rPr>
              <a:t>import </a:t>
            </a:r>
            <a:r>
              <a:rPr lang="en-IN" sz="1200" b="1" dirty="0" err="1">
                <a:solidFill>
                  <a:srgbClr val="FFFF66"/>
                </a:solidFill>
              </a:rPr>
              <a:t>java.util.concurrent</a:t>
            </a:r>
            <a:r>
              <a:rPr lang="en-IN" sz="1200" b="1" dirty="0">
                <a:solidFill>
                  <a:srgbClr val="FFFF66"/>
                </a:solidFill>
              </a:rPr>
              <a:t>.*;</a:t>
            </a:r>
          </a:p>
          <a:p>
            <a:r>
              <a:rPr lang="en-IN" sz="1200" b="1" dirty="0">
                <a:solidFill>
                  <a:srgbClr val="FFFF66"/>
                </a:solidFill>
              </a:rPr>
              <a:t>public class </a:t>
            </a:r>
            <a:r>
              <a:rPr lang="en-IN" sz="1200" b="1" dirty="0" err="1">
                <a:solidFill>
                  <a:srgbClr val="FFFF66"/>
                </a:solidFill>
              </a:rPr>
              <a:t>AccountWithoutSync</a:t>
            </a:r>
            <a:r>
              <a:rPr lang="en-IN" sz="1200" b="1" dirty="0">
                <a:solidFill>
                  <a:srgbClr val="FFFF66"/>
                </a:solidFill>
              </a:rPr>
              <a:t> {</a:t>
            </a:r>
          </a:p>
          <a:p>
            <a:r>
              <a:rPr lang="en-IN" sz="1200" b="1" dirty="0">
                <a:solidFill>
                  <a:srgbClr val="FFFF66"/>
                </a:solidFill>
              </a:rPr>
              <a:t>private static Account </a:t>
            </a:r>
            <a:r>
              <a:rPr lang="en-IN" sz="1200" b="1" dirty="0" err="1">
                <a:solidFill>
                  <a:srgbClr val="FFFF66"/>
                </a:solidFill>
              </a:rPr>
              <a:t>account</a:t>
            </a:r>
            <a:r>
              <a:rPr lang="en-IN" sz="1200" b="1" dirty="0">
                <a:solidFill>
                  <a:srgbClr val="FFFF66"/>
                </a:solidFill>
              </a:rPr>
              <a:t> = new Account();</a:t>
            </a:r>
          </a:p>
          <a:p>
            <a:endParaRPr lang="en-IN" sz="1200" b="1" dirty="0">
              <a:solidFill>
                <a:srgbClr val="FFFF66"/>
              </a:solidFill>
            </a:endParaRPr>
          </a:p>
          <a:p>
            <a:r>
              <a:rPr lang="en-IN" sz="1200" b="1" dirty="0">
                <a:solidFill>
                  <a:srgbClr val="FFFF66"/>
                </a:solidFill>
              </a:rPr>
              <a:t>public static void main(String[] </a:t>
            </a:r>
            <a:r>
              <a:rPr lang="en-IN" sz="1200" b="1" dirty="0" err="1">
                <a:solidFill>
                  <a:srgbClr val="FFFF66"/>
                </a:solidFill>
              </a:rPr>
              <a:t>args</a:t>
            </a:r>
            <a:r>
              <a:rPr lang="en-IN" sz="1200" b="1" dirty="0">
                <a:solidFill>
                  <a:srgbClr val="FFFF66"/>
                </a:solidFill>
              </a:rPr>
              <a:t>) {</a:t>
            </a:r>
          </a:p>
          <a:p>
            <a:r>
              <a:rPr lang="en-IN" sz="1200" b="1" dirty="0" err="1">
                <a:solidFill>
                  <a:srgbClr val="FFFF66"/>
                </a:solidFill>
              </a:rPr>
              <a:t>ExecutorService</a:t>
            </a:r>
            <a:r>
              <a:rPr lang="en-IN" sz="1200" b="1" dirty="0">
                <a:solidFill>
                  <a:srgbClr val="FFFF66"/>
                </a:solidFill>
              </a:rPr>
              <a:t> executor = </a:t>
            </a:r>
            <a:r>
              <a:rPr lang="en-IN" sz="1200" b="1" dirty="0" err="1">
                <a:solidFill>
                  <a:srgbClr val="FFFF66"/>
                </a:solidFill>
              </a:rPr>
              <a:t>Executors.newCachedThreadPool</a:t>
            </a:r>
            <a:r>
              <a:rPr lang="en-IN" sz="1200" b="1" dirty="0">
                <a:solidFill>
                  <a:srgbClr val="FFFF66"/>
                </a:solidFill>
              </a:rPr>
              <a:t>(); //create executor</a:t>
            </a:r>
          </a:p>
          <a:p>
            <a:endParaRPr lang="en-IN" sz="1200" b="1" dirty="0">
              <a:solidFill>
                <a:srgbClr val="FFFF66"/>
              </a:solidFill>
            </a:endParaRPr>
          </a:p>
          <a:p>
            <a:r>
              <a:rPr lang="en-IN" sz="1200" b="1" dirty="0">
                <a:solidFill>
                  <a:srgbClr val="FFFF66"/>
                </a:solidFill>
              </a:rPr>
              <a:t>// Create and launch 100 threads</a:t>
            </a:r>
          </a:p>
          <a:p>
            <a:r>
              <a:rPr lang="en-IN" sz="1200" b="1" dirty="0">
                <a:solidFill>
                  <a:srgbClr val="FFFF66"/>
                </a:solidFill>
              </a:rPr>
              <a:t>for (</a:t>
            </a:r>
            <a:r>
              <a:rPr lang="en-IN" sz="1200" b="1" dirty="0" err="1">
                <a:solidFill>
                  <a:srgbClr val="FFFF66"/>
                </a:solidFill>
              </a:rPr>
              <a:t>int</a:t>
            </a:r>
            <a:r>
              <a:rPr lang="en-IN" sz="1200" b="1" dirty="0">
                <a:solidFill>
                  <a:srgbClr val="FFFF66"/>
                </a:solidFill>
              </a:rPr>
              <a:t> </a:t>
            </a:r>
            <a:r>
              <a:rPr lang="en-IN" sz="1200" b="1" dirty="0" err="1">
                <a:solidFill>
                  <a:srgbClr val="FFFF66"/>
                </a:solidFill>
              </a:rPr>
              <a:t>i</a:t>
            </a:r>
            <a:r>
              <a:rPr lang="en-IN" sz="1200" b="1" dirty="0">
                <a:solidFill>
                  <a:srgbClr val="FFFF66"/>
                </a:solidFill>
              </a:rPr>
              <a:t> = 0; </a:t>
            </a:r>
            <a:r>
              <a:rPr lang="en-IN" sz="1200" b="1" dirty="0" err="1">
                <a:solidFill>
                  <a:srgbClr val="FFFF66"/>
                </a:solidFill>
              </a:rPr>
              <a:t>i</a:t>
            </a:r>
            <a:r>
              <a:rPr lang="en-IN" sz="1200" b="1" dirty="0">
                <a:solidFill>
                  <a:srgbClr val="FFFF66"/>
                </a:solidFill>
              </a:rPr>
              <a:t> &lt; 100; </a:t>
            </a:r>
            <a:r>
              <a:rPr lang="en-IN" sz="1200" b="1" dirty="0" err="1">
                <a:solidFill>
                  <a:srgbClr val="FFFF66"/>
                </a:solidFill>
              </a:rPr>
              <a:t>i</a:t>
            </a:r>
            <a:r>
              <a:rPr lang="en-IN" sz="1200" b="1" dirty="0">
                <a:solidFill>
                  <a:srgbClr val="FFFF66"/>
                </a:solidFill>
              </a:rPr>
              <a:t>++) {</a:t>
            </a:r>
          </a:p>
          <a:p>
            <a:r>
              <a:rPr lang="en-IN" sz="1200" b="1" dirty="0">
                <a:solidFill>
                  <a:srgbClr val="FFFF66"/>
                </a:solidFill>
              </a:rPr>
              <a:t>    </a:t>
            </a:r>
            <a:r>
              <a:rPr lang="en-IN" sz="1200" b="1" dirty="0" err="1">
                <a:solidFill>
                  <a:srgbClr val="FFFF66"/>
                </a:solidFill>
              </a:rPr>
              <a:t>executor.execute</a:t>
            </a:r>
            <a:r>
              <a:rPr lang="en-IN" sz="1200" b="1" dirty="0">
                <a:solidFill>
                  <a:srgbClr val="FFFF66"/>
                </a:solidFill>
              </a:rPr>
              <a:t>(new </a:t>
            </a:r>
            <a:r>
              <a:rPr lang="en-IN" sz="1200" b="1" dirty="0" err="1">
                <a:solidFill>
                  <a:srgbClr val="FFFF66"/>
                </a:solidFill>
              </a:rPr>
              <a:t>AddAPennyTask</a:t>
            </a:r>
            <a:r>
              <a:rPr lang="en-IN" sz="1200" b="1" dirty="0">
                <a:solidFill>
                  <a:srgbClr val="FFFF66"/>
                </a:solidFill>
              </a:rPr>
              <a:t>());  //submit task</a:t>
            </a:r>
          </a:p>
          <a:p>
            <a:r>
              <a:rPr lang="en-IN" sz="1200" b="1" dirty="0">
                <a:solidFill>
                  <a:srgbClr val="FFFF66"/>
                </a:solidFill>
              </a:rPr>
              <a:t>   }</a:t>
            </a:r>
          </a:p>
          <a:p>
            <a:endParaRPr lang="en-IN" sz="1200" b="1" dirty="0">
              <a:solidFill>
                <a:srgbClr val="FFFF66"/>
              </a:solidFill>
            </a:endParaRPr>
          </a:p>
          <a:p>
            <a:r>
              <a:rPr lang="en-IN" sz="1200" b="1" dirty="0">
                <a:solidFill>
                  <a:srgbClr val="FFFF66"/>
                </a:solidFill>
              </a:rPr>
              <a:t>   </a:t>
            </a:r>
            <a:r>
              <a:rPr lang="en-IN" sz="1200" b="1" dirty="0" err="1">
                <a:solidFill>
                  <a:srgbClr val="FFFF66"/>
                </a:solidFill>
              </a:rPr>
              <a:t>executor.shutdown</a:t>
            </a:r>
            <a:r>
              <a:rPr lang="en-IN" sz="1200" b="1" dirty="0">
                <a:solidFill>
                  <a:srgbClr val="FFFF66"/>
                </a:solidFill>
              </a:rPr>
              <a:t>();                    //shut down executor</a:t>
            </a:r>
          </a:p>
          <a:p>
            <a:endParaRPr lang="en-IN" sz="1200" b="1" dirty="0">
              <a:solidFill>
                <a:srgbClr val="FFFF66"/>
              </a:solidFill>
            </a:endParaRPr>
          </a:p>
          <a:p>
            <a:r>
              <a:rPr lang="en-IN" sz="1200" b="1" dirty="0">
                <a:solidFill>
                  <a:srgbClr val="FFFF66"/>
                </a:solidFill>
              </a:rPr>
              <a:t>   // Wait until all tasks are finished</a:t>
            </a:r>
          </a:p>
          <a:p>
            <a:r>
              <a:rPr lang="en-IN" sz="1200" b="1" dirty="0">
                <a:solidFill>
                  <a:srgbClr val="FFFF66"/>
                </a:solidFill>
              </a:rPr>
              <a:t>   while (!</a:t>
            </a:r>
            <a:r>
              <a:rPr lang="en-IN" sz="1200" b="1" dirty="0" err="1">
                <a:solidFill>
                  <a:srgbClr val="FFFF66"/>
                </a:solidFill>
              </a:rPr>
              <a:t>executor.isTerminated</a:t>
            </a:r>
            <a:r>
              <a:rPr lang="en-IN" sz="1200" b="1" dirty="0">
                <a:solidFill>
                  <a:srgbClr val="FFFF66"/>
                </a:solidFill>
              </a:rPr>
              <a:t>()) {      //wait for all tasks to                                            //terminate</a:t>
            </a:r>
          </a:p>
          <a:p>
            <a:r>
              <a:rPr lang="en-IN" sz="1200" b="1" dirty="0">
                <a:solidFill>
                  <a:srgbClr val="FFFF66"/>
                </a:solidFill>
              </a:rPr>
              <a:t>   }</a:t>
            </a:r>
          </a:p>
          <a:p>
            <a:endParaRPr lang="en-IN" sz="1200" b="1" dirty="0">
              <a:solidFill>
                <a:srgbClr val="FFFF66"/>
              </a:solidFill>
            </a:endParaRPr>
          </a:p>
          <a:p>
            <a:r>
              <a:rPr lang="en-IN" sz="1200" b="1" dirty="0">
                <a:solidFill>
                  <a:srgbClr val="FFFF66"/>
                </a:solidFill>
              </a:rPr>
              <a:t>   </a:t>
            </a:r>
            <a:r>
              <a:rPr lang="en-IN" sz="1200" b="1" dirty="0" err="1">
                <a:solidFill>
                  <a:srgbClr val="FFFF66"/>
                </a:solidFill>
              </a:rPr>
              <a:t>System.out.println</a:t>
            </a:r>
            <a:r>
              <a:rPr lang="en-IN" sz="1200" b="1" dirty="0">
                <a:solidFill>
                  <a:srgbClr val="FFFF66"/>
                </a:solidFill>
              </a:rPr>
              <a:t>("What is balance? " + </a:t>
            </a:r>
            <a:r>
              <a:rPr lang="en-IN" sz="1200" b="1" dirty="0" err="1">
                <a:solidFill>
                  <a:srgbClr val="FFFF66"/>
                </a:solidFill>
              </a:rPr>
              <a:t>account.getBalance</a:t>
            </a:r>
            <a:r>
              <a:rPr lang="en-IN" sz="1200" b="1" dirty="0">
                <a:solidFill>
                  <a:srgbClr val="FFFF66"/>
                </a:solidFill>
              </a:rPr>
              <a:t>());</a:t>
            </a:r>
          </a:p>
          <a:p>
            <a:r>
              <a:rPr lang="en-IN" sz="1200" b="1" dirty="0">
                <a:solidFill>
                  <a:srgbClr val="FFFF66"/>
                </a:solidFill>
              </a:rPr>
              <a:t>   }</a:t>
            </a:r>
          </a:p>
          <a:p>
            <a:endParaRPr lang="en-IN" sz="1200" b="1" dirty="0">
              <a:solidFill>
                <a:srgbClr val="FFFF66"/>
              </a:solidFill>
            </a:endParaRPr>
          </a:p>
          <a:p>
            <a:r>
              <a:rPr lang="en-IN" sz="1200" b="1" dirty="0">
                <a:solidFill>
                  <a:srgbClr val="FFFF66"/>
                </a:solidFill>
              </a:rPr>
              <a:t>  // A thread for adding a penny to the account</a:t>
            </a:r>
          </a:p>
          <a:p>
            <a:r>
              <a:rPr lang="en-IN" sz="1200" b="1" dirty="0">
                <a:solidFill>
                  <a:srgbClr val="FFFF66"/>
                </a:solidFill>
              </a:rPr>
              <a:t>   private static class </a:t>
            </a:r>
            <a:r>
              <a:rPr lang="en-IN" sz="1200" b="1" dirty="0" err="1">
                <a:solidFill>
                  <a:srgbClr val="FFFF66"/>
                </a:solidFill>
              </a:rPr>
              <a:t>AddAPennyTask</a:t>
            </a:r>
            <a:r>
              <a:rPr lang="en-IN" sz="1200" b="1" dirty="0">
                <a:solidFill>
                  <a:srgbClr val="FFFF66"/>
                </a:solidFill>
              </a:rPr>
              <a:t> implements Runnable {</a:t>
            </a:r>
          </a:p>
          <a:p>
            <a:r>
              <a:rPr lang="en-IN" sz="1200" b="1" dirty="0">
                <a:solidFill>
                  <a:srgbClr val="FFFF66"/>
                </a:solidFill>
              </a:rPr>
              <a:t>   public void run() {</a:t>
            </a:r>
          </a:p>
          <a:p>
            <a:r>
              <a:rPr lang="en-IN" sz="1200" b="1" dirty="0">
                <a:solidFill>
                  <a:srgbClr val="FFFF66"/>
                </a:solidFill>
              </a:rPr>
              <a:t>   </a:t>
            </a:r>
            <a:r>
              <a:rPr lang="en-IN" sz="1200" b="1" dirty="0" err="1">
                <a:solidFill>
                  <a:srgbClr val="FFFF66"/>
                </a:solidFill>
              </a:rPr>
              <a:t>account.deposit</a:t>
            </a:r>
            <a:r>
              <a:rPr lang="en-IN" sz="1200" b="1" dirty="0">
                <a:solidFill>
                  <a:srgbClr val="FFFF66"/>
                </a:solidFill>
              </a:rPr>
              <a:t>(1);</a:t>
            </a:r>
          </a:p>
          <a:p>
            <a:r>
              <a:rPr lang="en-IN" sz="1200" b="1" dirty="0">
                <a:solidFill>
                  <a:srgbClr val="FFFF66"/>
                </a:solidFill>
              </a:rPr>
              <a:t>   }</a:t>
            </a:r>
          </a:p>
          <a:p>
            <a:r>
              <a:rPr lang="en-IN" sz="1200" b="1" dirty="0">
                <a:solidFill>
                  <a:srgbClr val="FFFF66"/>
                </a:solidFill>
              </a:rPr>
              <a:t>   }</a:t>
            </a:r>
          </a:p>
          <a:p>
            <a:endParaRPr lang="en-IN" sz="1200" b="1" dirty="0">
              <a:solidFill>
                <a:srgbClr val="FFFF66"/>
              </a:solidFill>
            </a:endParaRPr>
          </a:p>
          <a:p>
            <a:r>
              <a:rPr lang="en-IN" sz="1200" b="1" dirty="0">
                <a:solidFill>
                  <a:srgbClr val="FFFF66"/>
                </a:solidFill>
              </a:rPr>
              <a:t>   // An inner class for account</a:t>
            </a:r>
          </a:p>
          <a:p>
            <a:r>
              <a:rPr lang="en-IN" sz="1200" b="1" dirty="0">
                <a:solidFill>
                  <a:srgbClr val="FFFF66"/>
                </a:solidFill>
              </a:rPr>
              <a:t>   private static class Account {</a:t>
            </a:r>
          </a:p>
          <a:p>
            <a:r>
              <a:rPr lang="en-IN" sz="1200" b="1" dirty="0">
                <a:solidFill>
                  <a:srgbClr val="FFFF66"/>
                </a:solidFill>
              </a:rPr>
              <a:t>   private </a:t>
            </a:r>
            <a:r>
              <a:rPr lang="en-IN" sz="1200" b="1" dirty="0" err="1">
                <a:solidFill>
                  <a:srgbClr val="FFFF66"/>
                </a:solidFill>
              </a:rPr>
              <a:t>int</a:t>
            </a:r>
            <a:r>
              <a:rPr lang="en-IN" sz="1200" b="1" dirty="0">
                <a:solidFill>
                  <a:srgbClr val="FFFF66"/>
                </a:solidFill>
              </a:rPr>
              <a:t> balance = 0;</a:t>
            </a:r>
          </a:p>
          <a:p>
            <a:r>
              <a:rPr lang="en-IN" sz="1200" b="1" dirty="0">
                <a:solidFill>
                  <a:srgbClr val="FFFF66"/>
                </a:solidFill>
              </a:rPr>
              <a:t>  </a:t>
            </a:r>
          </a:p>
          <a:p>
            <a:r>
              <a:rPr lang="en-IN" sz="1200" b="1" dirty="0">
                <a:solidFill>
                  <a:srgbClr val="FFFF66"/>
                </a:solidFill>
              </a:rPr>
              <a:t>   public </a:t>
            </a:r>
            <a:r>
              <a:rPr lang="en-IN" sz="1200" b="1" dirty="0" err="1">
                <a:solidFill>
                  <a:srgbClr val="FFFF66"/>
                </a:solidFill>
              </a:rPr>
              <a:t>int</a:t>
            </a:r>
            <a:r>
              <a:rPr lang="en-IN" sz="1200" b="1" dirty="0">
                <a:solidFill>
                  <a:srgbClr val="FFFF66"/>
                </a:solidFill>
              </a:rPr>
              <a:t> </a:t>
            </a:r>
            <a:r>
              <a:rPr lang="en-IN" sz="1200" b="1" dirty="0" err="1">
                <a:solidFill>
                  <a:srgbClr val="FFFF66"/>
                </a:solidFill>
              </a:rPr>
              <a:t>getBalance</a:t>
            </a:r>
            <a:r>
              <a:rPr lang="en-IN" sz="1200" b="1" dirty="0">
                <a:solidFill>
                  <a:srgbClr val="FFFF66"/>
                </a:solidFill>
              </a:rPr>
              <a:t>() {</a:t>
            </a:r>
          </a:p>
          <a:p>
            <a:r>
              <a:rPr lang="en-IN" sz="1200" b="1" dirty="0">
                <a:solidFill>
                  <a:srgbClr val="FFFF66"/>
                </a:solidFill>
              </a:rPr>
              <a:t>   return balance;</a:t>
            </a:r>
          </a:p>
          <a:p>
            <a:r>
              <a:rPr lang="en-IN" sz="1200" b="1" dirty="0">
                <a:solidFill>
                  <a:srgbClr val="FFFF66"/>
                </a:solidFill>
              </a:rPr>
              <a:t>   }</a:t>
            </a:r>
          </a:p>
          <a:p>
            <a:r>
              <a:rPr lang="en-IN" sz="1200" b="1" dirty="0">
                <a:solidFill>
                  <a:srgbClr val="FFFF66"/>
                </a:solidFill>
              </a:rPr>
              <a:t>  </a:t>
            </a:r>
          </a:p>
          <a:p>
            <a:r>
              <a:rPr lang="en-IN" sz="1200" b="1" dirty="0">
                <a:solidFill>
                  <a:srgbClr val="FFFF66"/>
                </a:solidFill>
              </a:rPr>
              <a:t>   public void deposit(</a:t>
            </a:r>
            <a:r>
              <a:rPr lang="en-IN" sz="1200" b="1" dirty="0" err="1">
                <a:solidFill>
                  <a:srgbClr val="FFFF66"/>
                </a:solidFill>
              </a:rPr>
              <a:t>int</a:t>
            </a:r>
            <a:r>
              <a:rPr lang="en-IN" sz="1200" b="1" dirty="0">
                <a:solidFill>
                  <a:srgbClr val="FFFF66"/>
                </a:solidFill>
              </a:rPr>
              <a:t> amount) {</a:t>
            </a:r>
          </a:p>
          <a:p>
            <a:r>
              <a:rPr lang="en-IN" sz="1200" b="1" dirty="0">
                <a:solidFill>
                  <a:srgbClr val="FFFF66"/>
                </a:solidFill>
              </a:rPr>
              <a:t>   </a:t>
            </a:r>
            <a:r>
              <a:rPr lang="en-IN" sz="1200" b="1" dirty="0" err="1">
                <a:solidFill>
                  <a:srgbClr val="FFFF66"/>
                </a:solidFill>
              </a:rPr>
              <a:t>int</a:t>
            </a:r>
            <a:r>
              <a:rPr lang="en-IN" sz="1200" b="1" dirty="0">
                <a:solidFill>
                  <a:srgbClr val="FFFF66"/>
                </a:solidFill>
              </a:rPr>
              <a:t> </a:t>
            </a:r>
            <a:r>
              <a:rPr lang="en-IN" sz="1200" b="1" dirty="0" err="1">
                <a:solidFill>
                  <a:srgbClr val="FFFF66"/>
                </a:solidFill>
              </a:rPr>
              <a:t>newBalance</a:t>
            </a:r>
            <a:r>
              <a:rPr lang="en-IN" sz="1200" b="1" dirty="0">
                <a:solidFill>
                  <a:srgbClr val="FFFF66"/>
                </a:solidFill>
              </a:rPr>
              <a:t> = balance + amount;</a:t>
            </a:r>
          </a:p>
          <a:p>
            <a:r>
              <a:rPr lang="en-IN" sz="1200" b="1" dirty="0">
                <a:solidFill>
                  <a:srgbClr val="FFFF66"/>
                </a:solidFill>
              </a:rPr>
              <a:t>  </a:t>
            </a:r>
          </a:p>
          <a:p>
            <a:r>
              <a:rPr lang="en-IN" sz="1200" b="1" dirty="0">
                <a:solidFill>
                  <a:srgbClr val="FFFF66"/>
                </a:solidFill>
              </a:rPr>
              <a:t>   // This delay is deliberately added to magnify the</a:t>
            </a:r>
          </a:p>
          <a:p>
            <a:r>
              <a:rPr lang="en-IN" sz="1200" b="1" dirty="0">
                <a:solidFill>
                  <a:srgbClr val="FFFF66"/>
                </a:solidFill>
              </a:rPr>
              <a:t>   // data-corruption problem and make it easy to see.</a:t>
            </a:r>
          </a:p>
          <a:p>
            <a:r>
              <a:rPr lang="en-IN" sz="1200" b="1" dirty="0">
                <a:solidFill>
                  <a:srgbClr val="FFFF66"/>
                </a:solidFill>
              </a:rPr>
              <a:t>   try {</a:t>
            </a:r>
          </a:p>
          <a:p>
            <a:r>
              <a:rPr lang="en-IN" sz="1200" b="1" dirty="0">
                <a:solidFill>
                  <a:srgbClr val="FFFF66"/>
                </a:solidFill>
              </a:rPr>
              <a:t>   </a:t>
            </a:r>
            <a:r>
              <a:rPr lang="en-IN" sz="1200" b="1" dirty="0" err="1">
                <a:solidFill>
                  <a:srgbClr val="FFFF66"/>
                </a:solidFill>
              </a:rPr>
              <a:t>Thread.sleep</a:t>
            </a:r>
            <a:r>
              <a:rPr lang="en-IN" sz="1200" b="1" dirty="0">
                <a:solidFill>
                  <a:srgbClr val="FFFF66"/>
                </a:solidFill>
              </a:rPr>
              <a:t>(5);</a:t>
            </a:r>
          </a:p>
          <a:p>
            <a:r>
              <a:rPr lang="en-IN" sz="1200" b="1" dirty="0">
                <a:solidFill>
                  <a:srgbClr val="FFFF66"/>
                </a:solidFill>
              </a:rPr>
              <a:t>   }</a:t>
            </a:r>
          </a:p>
          <a:p>
            <a:r>
              <a:rPr lang="en-IN" sz="1200" b="1" dirty="0">
                <a:solidFill>
                  <a:srgbClr val="FFFF66"/>
                </a:solidFill>
              </a:rPr>
              <a:t>   catch (</a:t>
            </a:r>
            <a:r>
              <a:rPr lang="en-IN" sz="1200" b="1" dirty="0" err="1">
                <a:solidFill>
                  <a:srgbClr val="FFFF66"/>
                </a:solidFill>
              </a:rPr>
              <a:t>InterruptedException</a:t>
            </a:r>
            <a:r>
              <a:rPr lang="en-IN" sz="1200" b="1" dirty="0">
                <a:solidFill>
                  <a:srgbClr val="FFFF66"/>
                </a:solidFill>
              </a:rPr>
              <a:t> ex) {</a:t>
            </a:r>
          </a:p>
          <a:p>
            <a:r>
              <a:rPr lang="en-IN" sz="1200" b="1" dirty="0">
                <a:solidFill>
                  <a:srgbClr val="FFFF66"/>
                </a:solidFill>
              </a:rPr>
              <a:t>   }</a:t>
            </a:r>
          </a:p>
          <a:p>
            <a:endParaRPr lang="en-IN" sz="1200" b="1" dirty="0">
              <a:solidFill>
                <a:srgbClr val="FFFF66"/>
              </a:solidFill>
            </a:endParaRPr>
          </a:p>
          <a:p>
            <a:r>
              <a:rPr lang="en-IN" sz="1200" b="1" dirty="0">
                <a:solidFill>
                  <a:srgbClr val="FFFF66"/>
                </a:solidFill>
              </a:rPr>
              <a:t>   balance = </a:t>
            </a:r>
            <a:r>
              <a:rPr lang="en-IN" sz="1200" b="1" dirty="0" err="1">
                <a:solidFill>
                  <a:srgbClr val="FFFF66"/>
                </a:solidFill>
              </a:rPr>
              <a:t>newBalance</a:t>
            </a:r>
            <a:r>
              <a:rPr lang="en-IN" sz="1200" b="1" dirty="0">
                <a:solidFill>
                  <a:srgbClr val="FFFF66"/>
                </a:solidFill>
              </a:rPr>
              <a:t>;</a:t>
            </a:r>
          </a:p>
          <a:p>
            <a:r>
              <a:rPr lang="en-IN" sz="1200" b="1" dirty="0">
                <a:solidFill>
                  <a:srgbClr val="FFFF66"/>
                </a:solidFill>
              </a:rPr>
              <a:t>   }</a:t>
            </a:r>
          </a:p>
          <a:p>
            <a:r>
              <a:rPr lang="en-IN" sz="1200" b="1" dirty="0">
                <a:solidFill>
                  <a:srgbClr val="FFFF66"/>
                </a:solidFill>
              </a:rPr>
              <a:t>   }</a:t>
            </a:r>
          </a:p>
          <a:p>
            <a:r>
              <a:rPr lang="en-IN" sz="1200" b="1" dirty="0">
                <a:solidFill>
                  <a:srgbClr val="FFFF66"/>
                </a:solidFill>
              </a:rPr>
              <a:t>   </a:t>
            </a:r>
            <a:r>
              <a:rPr lang="en-IN" sz="1200" b="1" dirty="0" smtClean="0">
                <a:solidFill>
                  <a:srgbClr val="FFFF66"/>
                </a:solidFill>
              </a:rPr>
              <a:t>}</a:t>
            </a:r>
          </a:p>
          <a:p>
            <a:endParaRPr lang="en-IN" sz="1200" b="1" dirty="0">
              <a:solidFill>
                <a:srgbClr val="FFFF66"/>
              </a:solidFill>
            </a:endParaRPr>
          </a:p>
          <a:p>
            <a:r>
              <a:rPr lang="en-IN" sz="1200" b="1" dirty="0">
                <a:solidFill>
                  <a:srgbClr val="FFFF66"/>
                </a:solidFill>
              </a:rPr>
              <a:t>D:\PPL\Java&gt;java </a:t>
            </a:r>
            <a:r>
              <a:rPr lang="en-IN" sz="1200" b="1" dirty="0" err="1">
                <a:solidFill>
                  <a:srgbClr val="FFFF66"/>
                </a:solidFill>
              </a:rPr>
              <a:t>AccountWithoutSync</a:t>
            </a:r>
            <a:endParaRPr lang="en-IN" sz="1200" b="1" dirty="0">
              <a:solidFill>
                <a:srgbClr val="FFFF66"/>
              </a:solidFill>
            </a:endParaRPr>
          </a:p>
          <a:p>
            <a:r>
              <a:rPr lang="en-IN" sz="1200" b="1" dirty="0">
                <a:solidFill>
                  <a:srgbClr val="FFFF66"/>
                </a:solidFill>
              </a:rPr>
              <a:t>What is balance? 3</a:t>
            </a:r>
          </a:p>
          <a:p>
            <a:endParaRPr lang="en-IN" sz="1200" b="1" dirty="0">
              <a:solidFill>
                <a:srgbClr val="FFFF66"/>
              </a:solidFill>
            </a:endParaRPr>
          </a:p>
          <a:p>
            <a:r>
              <a:rPr lang="en-IN" sz="1200" b="1" dirty="0">
                <a:solidFill>
                  <a:srgbClr val="FFFF66"/>
                </a:solidFill>
              </a:rPr>
              <a:t>D:\PPL\Java&gt;java </a:t>
            </a:r>
            <a:r>
              <a:rPr lang="en-IN" sz="1200" b="1" dirty="0" err="1">
                <a:solidFill>
                  <a:srgbClr val="FFFF66"/>
                </a:solidFill>
              </a:rPr>
              <a:t>AccountWithoutSync</a:t>
            </a:r>
            <a:endParaRPr lang="en-IN" sz="1200" b="1" dirty="0">
              <a:solidFill>
                <a:srgbClr val="FFFF66"/>
              </a:solidFill>
            </a:endParaRPr>
          </a:p>
          <a:p>
            <a:r>
              <a:rPr lang="en-IN" sz="1200" b="1" dirty="0">
                <a:solidFill>
                  <a:srgbClr val="FFFF66"/>
                </a:solidFill>
              </a:rPr>
              <a:t>What is balance? 2</a:t>
            </a:r>
          </a:p>
          <a:p>
            <a:endParaRPr lang="en-IN" sz="1200" b="1" dirty="0">
              <a:solidFill>
                <a:srgbClr val="FFFF66"/>
              </a:solidFill>
            </a:endParaRPr>
          </a:p>
          <a:p>
            <a:r>
              <a:rPr lang="en-IN" sz="1200" b="1" dirty="0">
                <a:solidFill>
                  <a:srgbClr val="FFFF66"/>
                </a:solidFill>
              </a:rPr>
              <a:t>D:\PPL\Java&gt;java </a:t>
            </a:r>
            <a:r>
              <a:rPr lang="en-IN" sz="1200" b="1" dirty="0" err="1">
                <a:solidFill>
                  <a:srgbClr val="FFFF66"/>
                </a:solidFill>
              </a:rPr>
              <a:t>AccountWithoutSync</a:t>
            </a:r>
            <a:endParaRPr lang="en-IN" sz="1200" b="1" dirty="0">
              <a:solidFill>
                <a:srgbClr val="FFFF66"/>
              </a:solidFill>
            </a:endParaRPr>
          </a:p>
          <a:p>
            <a:r>
              <a:rPr lang="en-IN" sz="1200" b="1" dirty="0">
                <a:solidFill>
                  <a:srgbClr val="FFFF66"/>
                </a:solidFill>
              </a:rPr>
              <a:t>What is balance? 3</a:t>
            </a:r>
          </a:p>
          <a:p>
            <a:endParaRPr lang="en-IN" sz="1200" b="1" dirty="0">
              <a:solidFill>
                <a:srgbClr val="FFFF66"/>
              </a:solidFill>
            </a:endParaRPr>
          </a:p>
          <a:p>
            <a:r>
              <a:rPr lang="en-IN" sz="1200" b="1" dirty="0">
                <a:solidFill>
                  <a:srgbClr val="FFFF66"/>
                </a:solidFill>
              </a:rPr>
              <a:t>D:\PPL\Java&gt;java </a:t>
            </a:r>
            <a:r>
              <a:rPr lang="en-IN" sz="1200" b="1" dirty="0" err="1">
                <a:solidFill>
                  <a:srgbClr val="FFFF66"/>
                </a:solidFill>
              </a:rPr>
              <a:t>AccountWithoutSync</a:t>
            </a:r>
            <a:endParaRPr lang="en-IN" sz="1200" b="1" dirty="0">
              <a:solidFill>
                <a:srgbClr val="FFFF66"/>
              </a:solidFill>
            </a:endParaRPr>
          </a:p>
          <a:p>
            <a:r>
              <a:rPr lang="en-IN" sz="1200" b="1" dirty="0">
                <a:solidFill>
                  <a:srgbClr val="FFFF66"/>
                </a:solidFill>
              </a:rPr>
              <a:t>What is balance? 2</a:t>
            </a:r>
          </a:p>
          <a:p>
            <a:endParaRPr lang="en-IN" sz="1200" b="1" dirty="0">
              <a:solidFill>
                <a:srgbClr val="FFFF66"/>
              </a:solidFill>
            </a:endParaRPr>
          </a:p>
          <a:p>
            <a:r>
              <a:rPr lang="en-IN" sz="1200" b="1" dirty="0">
                <a:solidFill>
                  <a:srgbClr val="FFFF66"/>
                </a:solidFill>
              </a:rPr>
              <a:t>D:\PPL\Java&gt;java </a:t>
            </a:r>
            <a:r>
              <a:rPr lang="en-IN" sz="1200" b="1" dirty="0" err="1">
                <a:solidFill>
                  <a:srgbClr val="FFFF66"/>
                </a:solidFill>
              </a:rPr>
              <a:t>AccountWithoutSync</a:t>
            </a:r>
            <a:endParaRPr lang="en-IN" sz="1200" b="1" dirty="0">
              <a:solidFill>
                <a:srgbClr val="FFFF66"/>
              </a:solidFill>
            </a:endParaRPr>
          </a:p>
          <a:p>
            <a:r>
              <a:rPr lang="en-IN" sz="1200" b="1" dirty="0">
                <a:solidFill>
                  <a:srgbClr val="FFFF66"/>
                </a:solidFill>
              </a:rPr>
              <a:t>What is balance? 2</a:t>
            </a:r>
          </a:p>
          <a:p>
            <a:endParaRPr lang="en-IN" sz="1200" b="1" dirty="0">
              <a:solidFill>
                <a:srgbClr val="FFFF66"/>
              </a:solidFill>
            </a:endParaRPr>
          </a:p>
          <a:p>
            <a:r>
              <a:rPr lang="en-IN" sz="1200" b="1" dirty="0">
                <a:solidFill>
                  <a:srgbClr val="FFFF66"/>
                </a:solidFill>
              </a:rPr>
              <a:t>D:\PPL\Java&gt;java </a:t>
            </a:r>
            <a:r>
              <a:rPr lang="en-IN" sz="1200" b="1" dirty="0" err="1">
                <a:solidFill>
                  <a:srgbClr val="FFFF66"/>
                </a:solidFill>
              </a:rPr>
              <a:t>AccountWithoutSync</a:t>
            </a:r>
            <a:endParaRPr lang="en-IN" sz="1200" b="1" dirty="0">
              <a:solidFill>
                <a:srgbClr val="FFFF66"/>
              </a:solidFill>
            </a:endParaRPr>
          </a:p>
          <a:p>
            <a:r>
              <a:rPr lang="en-IN" sz="1200" b="1" dirty="0">
                <a:solidFill>
                  <a:srgbClr val="FFFF66"/>
                </a:solidFill>
              </a:rPr>
              <a:t>What is balance? 3</a:t>
            </a:r>
          </a:p>
        </p:txBody>
      </p:sp>
    </p:spTree>
    <p:extLst>
      <p:ext uri="{BB962C8B-B14F-4D97-AF65-F5344CB8AC3E}">
        <p14:creationId xmlns:p14="http://schemas.microsoft.com/office/powerpoint/2010/main" val="574486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92696"/>
          </a:xfrm>
        </p:spPr>
        <p:txBody>
          <a:bodyPr/>
          <a:lstStyle/>
          <a:p>
            <a:r>
              <a:rPr lang="en-IN" dirty="0" smtClean="0"/>
              <a:t>Race condition </a:t>
            </a:r>
            <a:r>
              <a:rPr lang="en-IN" dirty="0"/>
              <a:t>in multithreaded programs</a:t>
            </a:r>
          </a:p>
        </p:txBody>
      </p:sp>
      <p:sp>
        <p:nvSpPr>
          <p:cNvPr id="3" name="Content Placeholder 2"/>
          <p:cNvSpPr>
            <a:spLocks noGrp="1"/>
          </p:cNvSpPr>
          <p:nvPr>
            <p:ph sz="quarter" idx="13"/>
          </p:nvPr>
        </p:nvSpPr>
        <p:spPr>
          <a:xfrm>
            <a:off x="107504" y="3356992"/>
            <a:ext cx="8784976" cy="3384376"/>
          </a:xfrm>
        </p:spPr>
        <p:txBody>
          <a:bodyPr/>
          <a:lstStyle/>
          <a:p>
            <a:r>
              <a:rPr lang="en-IN" dirty="0"/>
              <a:t>Task 1 and Task 2 both add 1 to the same </a:t>
            </a:r>
            <a:r>
              <a:rPr lang="en-IN" dirty="0" smtClean="0"/>
              <a:t>balance</a:t>
            </a:r>
          </a:p>
          <a:p>
            <a:r>
              <a:rPr lang="en-IN" dirty="0"/>
              <a:t>In Step 1, Task 1 gets the balance from the account. </a:t>
            </a:r>
            <a:endParaRPr lang="en-IN" dirty="0" smtClean="0"/>
          </a:p>
          <a:p>
            <a:r>
              <a:rPr lang="en-IN" dirty="0" smtClean="0"/>
              <a:t>In </a:t>
            </a:r>
            <a:r>
              <a:rPr lang="en-IN" dirty="0"/>
              <a:t>Step 2, Task 2 gets the same </a:t>
            </a:r>
            <a:r>
              <a:rPr lang="en-IN" dirty="0" smtClean="0"/>
              <a:t>balance from </a:t>
            </a:r>
            <a:r>
              <a:rPr lang="en-IN" dirty="0"/>
              <a:t>the account. </a:t>
            </a:r>
            <a:endParaRPr lang="en-IN" dirty="0" smtClean="0"/>
          </a:p>
          <a:p>
            <a:r>
              <a:rPr lang="en-IN" dirty="0" smtClean="0"/>
              <a:t>In </a:t>
            </a:r>
            <a:r>
              <a:rPr lang="en-IN" dirty="0"/>
              <a:t>Step 3, Task 1 writes a new balance to the account. </a:t>
            </a:r>
            <a:endParaRPr lang="en-IN" dirty="0" smtClean="0"/>
          </a:p>
          <a:p>
            <a:r>
              <a:rPr lang="en-IN" dirty="0" smtClean="0"/>
              <a:t>In </a:t>
            </a:r>
            <a:r>
              <a:rPr lang="en-IN" dirty="0"/>
              <a:t>Step 4, Task </a:t>
            </a:r>
            <a:r>
              <a:rPr lang="en-IN" dirty="0" smtClean="0"/>
              <a:t>2 writes </a:t>
            </a:r>
            <a:r>
              <a:rPr lang="en-IN" dirty="0"/>
              <a:t>a new balance to the account.</a:t>
            </a:r>
          </a:p>
          <a:p>
            <a:r>
              <a:rPr lang="en-IN" dirty="0"/>
              <a:t>The effect of this scenario is that Task 1 does nothing because in Step 4 </a:t>
            </a:r>
            <a:endParaRPr lang="en-IN" dirty="0" smtClean="0"/>
          </a:p>
          <a:p>
            <a:r>
              <a:rPr lang="en-IN" dirty="0" smtClean="0"/>
              <a:t>Task </a:t>
            </a:r>
            <a:r>
              <a:rPr lang="en-IN" dirty="0"/>
              <a:t>2 </a:t>
            </a:r>
            <a:r>
              <a:rPr lang="en-IN" dirty="0" smtClean="0"/>
              <a:t>overrides Task </a:t>
            </a:r>
            <a:r>
              <a:rPr lang="en-IN" dirty="0"/>
              <a:t>1’s result. </a:t>
            </a:r>
            <a:endParaRPr lang="en-IN" dirty="0" smtClean="0"/>
          </a:p>
          <a:p>
            <a:r>
              <a:rPr lang="en-IN" dirty="0"/>
              <a:t>T</a:t>
            </a:r>
            <a:r>
              <a:rPr lang="en-IN" dirty="0" smtClean="0"/>
              <a:t>he </a:t>
            </a:r>
            <a:r>
              <a:rPr lang="en-IN" dirty="0"/>
              <a:t>problem is that Task 1 and Task 2 are accessing a </a:t>
            </a:r>
            <a:r>
              <a:rPr lang="en-IN" dirty="0" smtClean="0"/>
              <a:t>common resource </a:t>
            </a:r>
            <a:r>
              <a:rPr lang="en-IN" dirty="0"/>
              <a:t>in a way that causes a conflict.</a:t>
            </a:r>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980728"/>
            <a:ext cx="8482047" cy="20162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8648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64704"/>
          </a:xfrm>
        </p:spPr>
        <p:txBody>
          <a:bodyPr/>
          <a:lstStyle/>
          <a:p>
            <a:r>
              <a:rPr lang="en-IN" dirty="0"/>
              <a:t>The </a:t>
            </a:r>
            <a:r>
              <a:rPr lang="en-IN" b="1" dirty="0"/>
              <a:t>synchronized </a:t>
            </a:r>
            <a:r>
              <a:rPr lang="en-IN" dirty="0"/>
              <a:t>Keyword</a:t>
            </a:r>
          </a:p>
        </p:txBody>
      </p:sp>
      <p:sp>
        <p:nvSpPr>
          <p:cNvPr id="3" name="Content Placeholder 2"/>
          <p:cNvSpPr>
            <a:spLocks noGrp="1"/>
          </p:cNvSpPr>
          <p:nvPr>
            <p:ph sz="quarter" idx="13"/>
          </p:nvPr>
        </p:nvSpPr>
        <p:spPr>
          <a:xfrm>
            <a:off x="107504" y="764704"/>
            <a:ext cx="8928992" cy="5976664"/>
          </a:xfrm>
        </p:spPr>
        <p:txBody>
          <a:bodyPr>
            <a:normAutofit/>
          </a:bodyPr>
          <a:lstStyle/>
          <a:p>
            <a:r>
              <a:rPr lang="en-IN" sz="2200" dirty="0" smtClean="0"/>
              <a:t>Used to access the critical region (E.g., deposit method) by only one thread at a time using</a:t>
            </a:r>
          </a:p>
          <a:p>
            <a:pPr marL="0" indent="0" algn="ctr">
              <a:buNone/>
            </a:pPr>
            <a:r>
              <a:rPr lang="en-IN" sz="2200" b="1" dirty="0"/>
              <a:t>public synchronized void </a:t>
            </a:r>
            <a:r>
              <a:rPr lang="en-IN" sz="2200" dirty="0"/>
              <a:t>deposit(</a:t>
            </a:r>
            <a:r>
              <a:rPr lang="en-IN" sz="2200" b="1" dirty="0"/>
              <a:t>double </a:t>
            </a:r>
            <a:r>
              <a:rPr lang="en-IN" sz="2200" dirty="0"/>
              <a:t>amount</a:t>
            </a:r>
            <a:r>
              <a:rPr lang="en-IN" sz="2200" dirty="0" smtClean="0"/>
              <a:t>)</a:t>
            </a:r>
          </a:p>
          <a:p>
            <a:r>
              <a:rPr lang="en-IN" sz="2200" dirty="0"/>
              <a:t>A synchronized method acquires a lock before it executes</a:t>
            </a:r>
            <a:r>
              <a:rPr lang="en-IN" sz="2200" dirty="0" smtClean="0"/>
              <a:t>.</a:t>
            </a:r>
          </a:p>
          <a:p>
            <a:r>
              <a:rPr lang="en-IN" sz="2200" dirty="0" smtClean="0"/>
              <a:t>Lock</a:t>
            </a:r>
          </a:p>
          <a:p>
            <a:pPr lvl="1"/>
            <a:r>
              <a:rPr lang="en-IN" sz="1800" dirty="0" smtClean="0"/>
              <a:t>A mechanism </a:t>
            </a:r>
            <a:r>
              <a:rPr lang="en-IN" sz="1800" dirty="0"/>
              <a:t>for </a:t>
            </a:r>
            <a:r>
              <a:rPr lang="en-IN" sz="1800" dirty="0" smtClean="0"/>
              <a:t>exclusive use </a:t>
            </a:r>
            <a:r>
              <a:rPr lang="en-IN" sz="1800" dirty="0"/>
              <a:t>of a </a:t>
            </a:r>
            <a:r>
              <a:rPr lang="en-IN" sz="1800" dirty="0" smtClean="0"/>
              <a:t>resource</a:t>
            </a:r>
          </a:p>
          <a:p>
            <a:pPr lvl="1"/>
            <a:r>
              <a:rPr lang="en-IN" sz="1800" dirty="0" smtClean="0"/>
              <a:t>For instance </a:t>
            </a:r>
            <a:r>
              <a:rPr lang="en-IN" sz="1800" dirty="0"/>
              <a:t>method, the lock is on the object for </a:t>
            </a:r>
            <a:r>
              <a:rPr lang="en-IN" sz="1800" dirty="0" smtClean="0"/>
              <a:t>which the </a:t>
            </a:r>
            <a:r>
              <a:rPr lang="en-IN" sz="1800" dirty="0"/>
              <a:t>method was </a:t>
            </a:r>
            <a:r>
              <a:rPr lang="en-IN" sz="1800" dirty="0" smtClean="0"/>
              <a:t>invoked</a:t>
            </a:r>
          </a:p>
          <a:p>
            <a:pPr lvl="1">
              <a:lnSpc>
                <a:spcPct val="110000"/>
              </a:lnSpc>
            </a:pPr>
            <a:r>
              <a:rPr lang="en-IN" sz="1800" dirty="0" smtClean="0"/>
              <a:t>For static </a:t>
            </a:r>
            <a:r>
              <a:rPr lang="en-IN" sz="1800" dirty="0"/>
              <a:t>method, the lock is on the </a:t>
            </a:r>
            <a:r>
              <a:rPr lang="en-IN" sz="1800" dirty="0" smtClean="0"/>
              <a:t>class</a:t>
            </a:r>
          </a:p>
          <a:p>
            <a:pPr lvl="1" algn="just"/>
            <a:r>
              <a:rPr lang="en-IN" sz="1800" dirty="0"/>
              <a:t>If one </a:t>
            </a:r>
            <a:r>
              <a:rPr lang="en-IN" sz="1800" dirty="0" smtClean="0"/>
              <a:t>thread invokes </a:t>
            </a:r>
            <a:r>
              <a:rPr lang="en-IN" sz="1800" dirty="0"/>
              <a:t>a synchronized instance method (respectively, static method) on an object, the lock </a:t>
            </a:r>
            <a:r>
              <a:rPr lang="en-IN" sz="1800" dirty="0" smtClean="0"/>
              <a:t>of that </a:t>
            </a:r>
            <a:r>
              <a:rPr lang="en-IN" sz="1800" dirty="0"/>
              <a:t>object (respectively, class) is acquired first, then the method is executed, and finally </a:t>
            </a:r>
            <a:r>
              <a:rPr lang="en-IN" sz="1800" dirty="0" smtClean="0"/>
              <a:t>the lock </a:t>
            </a:r>
            <a:r>
              <a:rPr lang="en-IN" sz="1800" dirty="0"/>
              <a:t>is released</a:t>
            </a:r>
            <a:r>
              <a:rPr lang="en-IN" sz="1800" dirty="0" smtClean="0"/>
              <a:t>.</a:t>
            </a:r>
          </a:p>
          <a:p>
            <a:pPr lvl="1"/>
            <a:r>
              <a:rPr lang="en-IN" sz="1800" dirty="0"/>
              <a:t>Another thread invoking the same method of that object (respectively, </a:t>
            </a:r>
            <a:r>
              <a:rPr lang="en-IN" sz="1800" dirty="0" smtClean="0"/>
              <a:t>class) is </a:t>
            </a:r>
            <a:r>
              <a:rPr lang="en-IN" sz="1800" dirty="0"/>
              <a:t>blocked until the lock is released.</a:t>
            </a:r>
            <a:endParaRPr lang="en-IN" sz="7200" dirty="0"/>
          </a:p>
          <a:p>
            <a:endParaRPr lang="en-IN" dirty="0"/>
          </a:p>
        </p:txBody>
      </p:sp>
    </p:spTree>
    <p:extLst>
      <p:ext uri="{BB962C8B-B14F-4D97-AF65-F5344CB8AC3E}">
        <p14:creationId xmlns:p14="http://schemas.microsoft.com/office/powerpoint/2010/main" val="3144612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4624"/>
            <a:ext cx="7812360" cy="792088"/>
          </a:xfrm>
        </p:spPr>
        <p:txBody>
          <a:bodyPr/>
          <a:lstStyle/>
          <a:p>
            <a:r>
              <a:rPr lang="en-IN" dirty="0" smtClean="0"/>
              <a:t>Deposit after synchronisation</a:t>
            </a:r>
            <a:endParaRPr lang="en-IN"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268760"/>
            <a:ext cx="8196869" cy="47525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64793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81" y="0"/>
            <a:ext cx="7801679" cy="692696"/>
          </a:xfrm>
        </p:spPr>
        <p:txBody>
          <a:bodyPr/>
          <a:lstStyle/>
          <a:p>
            <a:r>
              <a:rPr lang="en-IN" dirty="0" smtClean="0"/>
              <a:t>Synchronised statement / block</a:t>
            </a:r>
            <a:endParaRPr lang="en-IN" dirty="0"/>
          </a:p>
        </p:txBody>
      </p:sp>
      <p:sp>
        <p:nvSpPr>
          <p:cNvPr id="3" name="Content Placeholder 2"/>
          <p:cNvSpPr>
            <a:spLocks noGrp="1"/>
          </p:cNvSpPr>
          <p:nvPr>
            <p:ph sz="quarter" idx="13"/>
          </p:nvPr>
        </p:nvSpPr>
        <p:spPr>
          <a:xfrm>
            <a:off x="107504" y="692696"/>
            <a:ext cx="8928992" cy="5976664"/>
          </a:xfrm>
        </p:spPr>
        <p:txBody>
          <a:bodyPr>
            <a:normAutofit/>
          </a:bodyPr>
          <a:lstStyle/>
          <a:p>
            <a:pPr marL="3086100" lvl="7" indent="0">
              <a:buNone/>
            </a:pPr>
            <a:r>
              <a:rPr lang="en-IN" sz="2200" b="1" dirty="0"/>
              <a:t>synchronized </a:t>
            </a:r>
            <a:r>
              <a:rPr lang="en-IN" sz="2200" dirty="0"/>
              <a:t>(expr) {</a:t>
            </a:r>
          </a:p>
          <a:p>
            <a:pPr marL="3086100" lvl="7" indent="0">
              <a:buNone/>
            </a:pPr>
            <a:r>
              <a:rPr lang="en-IN" sz="2200" dirty="0"/>
              <a:t>statements;</a:t>
            </a:r>
          </a:p>
          <a:p>
            <a:pPr marL="3086100" lvl="7" indent="0">
              <a:buNone/>
            </a:pPr>
            <a:r>
              <a:rPr lang="en-IN" sz="2200" dirty="0" smtClean="0"/>
              <a:t>}</a:t>
            </a:r>
          </a:p>
          <a:p>
            <a:r>
              <a:rPr lang="en-IN" sz="2400" dirty="0"/>
              <a:t>The expression </a:t>
            </a:r>
            <a:r>
              <a:rPr lang="en-IN" sz="2400" b="1" dirty="0"/>
              <a:t>expr </a:t>
            </a:r>
            <a:r>
              <a:rPr lang="en-IN" sz="2400" dirty="0"/>
              <a:t>must evaluate to an object reference. </a:t>
            </a:r>
            <a:endParaRPr lang="en-IN" sz="2400" dirty="0" smtClean="0"/>
          </a:p>
          <a:p>
            <a:r>
              <a:rPr lang="en-IN" sz="2400" dirty="0" smtClean="0"/>
              <a:t>Example:</a:t>
            </a:r>
          </a:p>
          <a:p>
            <a:pPr marL="3086100" lvl="7" indent="0">
              <a:buNone/>
            </a:pPr>
            <a:r>
              <a:rPr lang="en-IN" sz="2200" b="1" dirty="0"/>
              <a:t>synchronized </a:t>
            </a:r>
            <a:r>
              <a:rPr lang="en-IN" sz="2200" dirty="0"/>
              <a:t>(account) {</a:t>
            </a:r>
          </a:p>
          <a:p>
            <a:pPr marL="3086100" lvl="7" indent="0">
              <a:buNone/>
            </a:pPr>
            <a:r>
              <a:rPr lang="en-IN" sz="2200" dirty="0" err="1"/>
              <a:t>account.deposit</a:t>
            </a:r>
            <a:r>
              <a:rPr lang="en-IN" sz="2200" dirty="0"/>
              <a:t>(</a:t>
            </a:r>
            <a:r>
              <a:rPr lang="en-IN" sz="2200" b="1" dirty="0"/>
              <a:t>1</a:t>
            </a:r>
            <a:r>
              <a:rPr lang="en-IN" sz="2200" dirty="0"/>
              <a:t>);</a:t>
            </a:r>
          </a:p>
          <a:p>
            <a:pPr marL="3086100" lvl="7" indent="0">
              <a:buNone/>
            </a:pPr>
            <a:r>
              <a:rPr lang="en-IN" sz="2200" dirty="0"/>
              <a:t>}</a:t>
            </a:r>
            <a:endParaRPr lang="en-IN" sz="2200" dirty="0" smtClean="0"/>
          </a:p>
          <a:p>
            <a:r>
              <a:rPr lang="en-IN" sz="2400" dirty="0" smtClean="0"/>
              <a:t>If </a:t>
            </a:r>
            <a:r>
              <a:rPr lang="en-IN" sz="2400" dirty="0"/>
              <a:t>the object is already locked </a:t>
            </a:r>
            <a:r>
              <a:rPr lang="en-IN" sz="2400" dirty="0" smtClean="0"/>
              <a:t>by another </a:t>
            </a:r>
            <a:r>
              <a:rPr lang="en-IN" sz="2400" dirty="0"/>
              <a:t>thread, the thread is blocked until the lock is released. </a:t>
            </a:r>
            <a:endParaRPr lang="en-IN" sz="2400" dirty="0" smtClean="0"/>
          </a:p>
          <a:p>
            <a:r>
              <a:rPr lang="en-IN" sz="2400" dirty="0" smtClean="0"/>
              <a:t>When </a:t>
            </a:r>
            <a:r>
              <a:rPr lang="en-IN" sz="2400" dirty="0"/>
              <a:t>a lock is obtained on </a:t>
            </a:r>
            <a:r>
              <a:rPr lang="en-IN" sz="2400" dirty="0" smtClean="0"/>
              <a:t>the object</a:t>
            </a:r>
            <a:r>
              <a:rPr lang="en-IN" sz="2400" dirty="0"/>
              <a:t>, the statements in the synchronized block are executed and then the lock is released</a:t>
            </a:r>
            <a:r>
              <a:rPr lang="en-IN" sz="2400" dirty="0" smtClean="0"/>
              <a:t>.</a:t>
            </a:r>
          </a:p>
          <a:p>
            <a:endParaRPr lang="en-IN" sz="2200" dirty="0"/>
          </a:p>
        </p:txBody>
      </p:sp>
    </p:spTree>
    <p:extLst>
      <p:ext uri="{BB962C8B-B14F-4D97-AF65-F5344CB8AC3E}">
        <p14:creationId xmlns:p14="http://schemas.microsoft.com/office/powerpoint/2010/main" val="2339424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496" y="0"/>
            <a:ext cx="7704856" cy="548680"/>
          </a:xfrm>
        </p:spPr>
        <p:txBody>
          <a:bodyPr/>
          <a:lstStyle/>
          <a:p>
            <a:r>
              <a:rPr lang="en-IN" dirty="0" smtClean="0"/>
              <a:t>Synchronization using locks in java</a:t>
            </a:r>
            <a:endParaRPr lang="en-IN" dirty="0"/>
          </a:p>
        </p:txBody>
      </p:sp>
      <p:sp>
        <p:nvSpPr>
          <p:cNvPr id="3" name="Content Placeholder 2"/>
          <p:cNvSpPr>
            <a:spLocks noGrp="1"/>
          </p:cNvSpPr>
          <p:nvPr>
            <p:ph sz="quarter" idx="13"/>
          </p:nvPr>
        </p:nvSpPr>
        <p:spPr>
          <a:xfrm>
            <a:off x="35496" y="3068960"/>
            <a:ext cx="9108504" cy="3744416"/>
          </a:xfrm>
        </p:spPr>
        <p:txBody>
          <a:bodyPr>
            <a:noAutofit/>
          </a:bodyPr>
          <a:lstStyle/>
          <a:p>
            <a:r>
              <a:rPr lang="en-IN" sz="1800" dirty="0" smtClean="0"/>
              <a:t>Lock: instance of the </a:t>
            </a:r>
            <a:r>
              <a:rPr lang="en-IN" sz="1800" b="1" dirty="0" smtClean="0"/>
              <a:t>Lock </a:t>
            </a:r>
            <a:r>
              <a:rPr lang="en-IN" sz="1800" dirty="0" smtClean="0"/>
              <a:t>interface - defines the methods for acquiring and releasing locks</a:t>
            </a:r>
          </a:p>
          <a:p>
            <a:r>
              <a:rPr lang="en-IN" sz="1800" b="1" dirty="0" err="1"/>
              <a:t>newCondition</a:t>
            </a:r>
            <a:r>
              <a:rPr lang="en-IN" sz="1800" b="1" dirty="0"/>
              <a:t>() </a:t>
            </a:r>
            <a:r>
              <a:rPr lang="en-IN" sz="1800" dirty="0" smtClean="0"/>
              <a:t>method: to </a:t>
            </a:r>
            <a:r>
              <a:rPr lang="en-IN" sz="1800" dirty="0"/>
              <a:t>create any number of </a:t>
            </a:r>
            <a:r>
              <a:rPr lang="en-IN" sz="1800" b="1" dirty="0"/>
              <a:t>Condition </a:t>
            </a:r>
            <a:r>
              <a:rPr lang="en-IN" sz="1800" dirty="0" smtClean="0"/>
              <a:t>objects - can </a:t>
            </a:r>
            <a:r>
              <a:rPr lang="en-IN" sz="1800" dirty="0"/>
              <a:t>be used for thread </a:t>
            </a:r>
            <a:r>
              <a:rPr lang="en-IN" sz="1800" dirty="0" smtClean="0"/>
              <a:t>communications</a:t>
            </a:r>
          </a:p>
          <a:p>
            <a:r>
              <a:rPr lang="en-IN" sz="1800" b="1" dirty="0" err="1" smtClean="0"/>
              <a:t>ReentrantLock</a:t>
            </a:r>
            <a:r>
              <a:rPr lang="en-IN" sz="1800" b="1" dirty="0" smtClean="0"/>
              <a:t>: </a:t>
            </a:r>
            <a:r>
              <a:rPr lang="en-IN" sz="1800" dirty="0" smtClean="0"/>
              <a:t>concrete </a:t>
            </a:r>
            <a:r>
              <a:rPr lang="en-IN" sz="1800" dirty="0"/>
              <a:t>implementation of </a:t>
            </a:r>
            <a:r>
              <a:rPr lang="en-IN" sz="1800" b="1" dirty="0" smtClean="0"/>
              <a:t>Lock - </a:t>
            </a:r>
            <a:r>
              <a:rPr lang="en-IN" sz="1800" dirty="0" smtClean="0"/>
              <a:t>creating </a:t>
            </a:r>
            <a:r>
              <a:rPr lang="en-IN" sz="1800" dirty="0"/>
              <a:t>mutually </a:t>
            </a:r>
            <a:r>
              <a:rPr lang="en-IN" sz="1800" dirty="0" smtClean="0"/>
              <a:t>exclusive locks.</a:t>
            </a:r>
          </a:p>
          <a:p>
            <a:r>
              <a:rPr lang="en-IN" sz="1800" dirty="0" smtClean="0"/>
              <a:t>Fairness Policy: </a:t>
            </a:r>
          </a:p>
          <a:p>
            <a:pPr lvl="1"/>
            <a:r>
              <a:rPr lang="en-IN" sz="1800" dirty="0" smtClean="0"/>
              <a:t>True – guarantees that </a:t>
            </a:r>
            <a:r>
              <a:rPr lang="en-IN" sz="1800" dirty="0"/>
              <a:t>the longest-waiting thread will obtain the lock first. </a:t>
            </a:r>
            <a:endParaRPr lang="en-IN" sz="1800" dirty="0" smtClean="0"/>
          </a:p>
          <a:p>
            <a:pPr lvl="1"/>
            <a:r>
              <a:rPr lang="en-IN" sz="1800" dirty="0" smtClean="0"/>
              <a:t>False – grants a lock </a:t>
            </a:r>
            <a:r>
              <a:rPr lang="en-IN" sz="1800" dirty="0"/>
              <a:t>to a waiting thread arbitrarily</a:t>
            </a:r>
            <a:r>
              <a:rPr lang="en-IN" sz="1800" dirty="0" smtClean="0"/>
              <a:t>.</a:t>
            </a:r>
          </a:p>
          <a:p>
            <a:pPr algn="just"/>
            <a:r>
              <a:rPr lang="en-IN" sz="1800" dirty="0" smtClean="0"/>
              <a:t>Programs </a:t>
            </a:r>
            <a:r>
              <a:rPr lang="en-IN" sz="1800" dirty="0"/>
              <a:t>using fair locks accessed by many threads </a:t>
            </a:r>
            <a:r>
              <a:rPr lang="en-IN" sz="1800" dirty="0" smtClean="0"/>
              <a:t>may have </a:t>
            </a:r>
            <a:r>
              <a:rPr lang="en-IN" sz="1800" dirty="0"/>
              <a:t>poorer overall performance than those using the default setting, but they have </a:t>
            </a:r>
            <a:r>
              <a:rPr lang="en-IN" sz="1800" dirty="0" smtClean="0"/>
              <a:t>smaller variances </a:t>
            </a:r>
            <a:r>
              <a:rPr lang="en-IN" sz="1800" dirty="0"/>
              <a:t>in times to obtain locks and </a:t>
            </a:r>
            <a:r>
              <a:rPr lang="en-IN" sz="1800" dirty="0" smtClean="0"/>
              <a:t>prevent starvation</a:t>
            </a:r>
            <a:r>
              <a:rPr lang="en-IN" sz="1800" dirty="0"/>
              <a:t>.</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2079" y="548680"/>
            <a:ext cx="5832648" cy="2447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31296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924800" cy="620688"/>
          </a:xfrm>
        </p:spPr>
        <p:txBody>
          <a:bodyPr/>
          <a:lstStyle/>
          <a:p>
            <a:r>
              <a:rPr lang="en-IN" dirty="0" smtClean="0"/>
              <a:t>Concurrency </a:t>
            </a:r>
            <a:endParaRPr lang="en-IN" dirty="0"/>
          </a:p>
        </p:txBody>
      </p:sp>
      <p:sp>
        <p:nvSpPr>
          <p:cNvPr id="3" name="Content Placeholder 2"/>
          <p:cNvSpPr>
            <a:spLocks noGrp="1"/>
          </p:cNvSpPr>
          <p:nvPr>
            <p:ph sz="quarter" idx="13"/>
          </p:nvPr>
        </p:nvSpPr>
        <p:spPr>
          <a:xfrm>
            <a:off x="107504" y="692696"/>
            <a:ext cx="8928992" cy="5976664"/>
          </a:xfrm>
        </p:spPr>
        <p:txBody>
          <a:bodyPr>
            <a:normAutofit/>
          </a:bodyPr>
          <a:lstStyle/>
          <a:p>
            <a:r>
              <a:rPr lang="en-IN" sz="2400" dirty="0"/>
              <a:t>W</a:t>
            </a:r>
            <a:r>
              <a:rPr lang="en-IN" sz="2400" dirty="0" smtClean="0"/>
              <a:t>hen </a:t>
            </a:r>
            <a:r>
              <a:rPr lang="en-IN" sz="2400" dirty="0"/>
              <a:t>more than one task can start and complete in overlapping time</a:t>
            </a:r>
          </a:p>
          <a:p>
            <a:pPr marL="0" indent="0">
              <a:buNone/>
            </a:pPr>
            <a:r>
              <a:rPr lang="en-IN" sz="2400" dirty="0" smtClean="0"/>
              <a:t>     periods</a:t>
            </a:r>
          </a:p>
          <a:p>
            <a:r>
              <a:rPr lang="en-IN" sz="2400" dirty="0"/>
              <a:t>Need not be running in the same instant</a:t>
            </a:r>
          </a:p>
          <a:p>
            <a:r>
              <a:rPr lang="en-IN" sz="2400" dirty="0"/>
              <a:t>Concurrent programs can be written on a single CPU </a:t>
            </a:r>
            <a:r>
              <a:rPr lang="en-IN" sz="2400" dirty="0" smtClean="0"/>
              <a:t>too</a:t>
            </a:r>
            <a:endParaRPr lang="en-IN" sz="2400" dirty="0"/>
          </a:p>
          <a:p>
            <a:r>
              <a:rPr lang="en-IN" sz="2400" dirty="0"/>
              <a:t>M</a:t>
            </a:r>
            <a:r>
              <a:rPr lang="en-IN" sz="2400" dirty="0" smtClean="0"/>
              <a:t>ultiple </a:t>
            </a:r>
            <a:r>
              <a:rPr lang="en-IN" sz="2400" dirty="0"/>
              <a:t>tasks are executed </a:t>
            </a:r>
            <a:r>
              <a:rPr lang="en-IN" sz="2400" dirty="0" smtClean="0"/>
              <a:t>in a </a:t>
            </a:r>
            <a:r>
              <a:rPr lang="en-IN" sz="2400" dirty="0"/>
              <a:t>time-slice manner, where a scheduler (such as the JVM) will guarantee each </a:t>
            </a:r>
            <a:r>
              <a:rPr lang="en-IN" sz="2400" dirty="0" smtClean="0"/>
              <a:t>process a </a:t>
            </a:r>
            <a:r>
              <a:rPr lang="en-IN" sz="2400" dirty="0"/>
              <a:t>regular “slice” of operating </a:t>
            </a:r>
            <a:r>
              <a:rPr lang="en-IN" sz="2400" dirty="0" smtClean="0"/>
              <a:t>time (Implemented using threads)</a:t>
            </a:r>
          </a:p>
          <a:p>
            <a:r>
              <a:rPr lang="en-IN" sz="2400" dirty="0" smtClean="0"/>
              <a:t>An Illusion of parallelism to users</a:t>
            </a:r>
          </a:p>
          <a:p>
            <a:pPr marL="0" indent="0">
              <a:buNone/>
            </a:pPr>
            <a:endParaRPr lang="en-IN" sz="2400" dirty="0" smtClean="0"/>
          </a:p>
          <a:p>
            <a:pPr marL="0" indent="0">
              <a:buNone/>
            </a:pPr>
            <a:endParaRPr lang="en-IN" sz="24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76056" y="3935032"/>
            <a:ext cx="4032448" cy="28951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ight Arrow 3"/>
          <p:cNvSpPr/>
          <p:nvPr/>
        </p:nvSpPr>
        <p:spPr>
          <a:xfrm>
            <a:off x="467544" y="4869160"/>
            <a:ext cx="4608512" cy="1656184"/>
          </a:xfrm>
          <a:prstGeom prst="rightArrow">
            <a:avLst/>
          </a:prstGeom>
          <a:gradFill>
            <a:gsLst>
              <a:gs pos="0">
                <a:srgbClr val="D6B19C"/>
              </a:gs>
              <a:gs pos="30000">
                <a:srgbClr val="D49E6C"/>
              </a:gs>
              <a:gs pos="70000">
                <a:srgbClr val="A65528"/>
              </a:gs>
              <a:gs pos="100000">
                <a:srgbClr val="663012"/>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t>A </a:t>
            </a:r>
            <a:r>
              <a:rPr lang="en-IN" dirty="0" smtClean="0"/>
              <a:t>concurrent application </a:t>
            </a:r>
            <a:r>
              <a:rPr lang="en-IN" dirty="0"/>
              <a:t>running in a single</a:t>
            </a:r>
          </a:p>
          <a:p>
            <a:r>
              <a:rPr lang="en-IN" dirty="0"/>
              <a:t>CPU core with two threads</a:t>
            </a:r>
          </a:p>
        </p:txBody>
      </p:sp>
    </p:spTree>
    <p:extLst>
      <p:ext uri="{BB962C8B-B14F-4D97-AF65-F5344CB8AC3E}">
        <p14:creationId xmlns:p14="http://schemas.microsoft.com/office/powerpoint/2010/main" val="3068794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2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5496" y="44624"/>
            <a:ext cx="9073008" cy="6768752"/>
          </a:xfrm>
          <a:prstGeom prst="rect">
            <a:avLst/>
          </a:prstGeom>
          <a:gradFill>
            <a:gsLst>
              <a:gs pos="0">
                <a:srgbClr val="000000"/>
              </a:gs>
              <a:gs pos="39999">
                <a:srgbClr val="0A128C"/>
              </a:gs>
              <a:gs pos="70000">
                <a:srgbClr val="181CC7"/>
              </a:gs>
              <a:gs pos="88000">
                <a:srgbClr val="7005D4"/>
              </a:gs>
              <a:gs pos="100000">
                <a:srgbClr val="8C3D91"/>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numCol="2" rtlCol="0" anchor="ctr"/>
          <a:lstStyle/>
          <a:p>
            <a:r>
              <a:rPr lang="en-IN" sz="1200" b="1" dirty="0">
                <a:solidFill>
                  <a:srgbClr val="FFFF66"/>
                </a:solidFill>
              </a:rPr>
              <a:t> import </a:t>
            </a:r>
            <a:r>
              <a:rPr lang="en-IN" sz="1200" b="1" dirty="0" err="1">
                <a:solidFill>
                  <a:srgbClr val="FFFF66"/>
                </a:solidFill>
              </a:rPr>
              <a:t>java.util.concurrent</a:t>
            </a:r>
            <a:r>
              <a:rPr lang="en-IN" sz="1200" b="1" dirty="0">
                <a:solidFill>
                  <a:srgbClr val="FFFF66"/>
                </a:solidFill>
              </a:rPr>
              <a:t>.*;</a:t>
            </a:r>
          </a:p>
          <a:p>
            <a:r>
              <a:rPr lang="en-IN" sz="1200" b="1" dirty="0">
                <a:solidFill>
                  <a:srgbClr val="FFFF66"/>
                </a:solidFill>
              </a:rPr>
              <a:t>  import </a:t>
            </a:r>
            <a:r>
              <a:rPr lang="en-IN" sz="1200" b="1" dirty="0" err="1">
                <a:solidFill>
                  <a:srgbClr val="FFFF66"/>
                </a:solidFill>
              </a:rPr>
              <a:t>java.util.concurrent.locks</a:t>
            </a:r>
            <a:r>
              <a:rPr lang="en-IN" sz="1200" b="1" dirty="0">
                <a:solidFill>
                  <a:srgbClr val="FFFF66"/>
                </a:solidFill>
              </a:rPr>
              <a:t>.*;</a:t>
            </a:r>
          </a:p>
          <a:p>
            <a:r>
              <a:rPr lang="en-IN" sz="1200" b="1" dirty="0">
                <a:solidFill>
                  <a:srgbClr val="FFFF66"/>
                </a:solidFill>
              </a:rPr>
              <a:t> </a:t>
            </a:r>
          </a:p>
          <a:p>
            <a:r>
              <a:rPr lang="en-IN" sz="1200" b="1" dirty="0">
                <a:solidFill>
                  <a:srgbClr val="FFFF66"/>
                </a:solidFill>
              </a:rPr>
              <a:t>  public class </a:t>
            </a:r>
            <a:r>
              <a:rPr lang="en-IN" sz="1200" b="1" dirty="0" err="1">
                <a:solidFill>
                  <a:srgbClr val="FFFF66"/>
                </a:solidFill>
              </a:rPr>
              <a:t>AccountWithSyncUsingLock</a:t>
            </a:r>
            <a:r>
              <a:rPr lang="en-IN" sz="1200" b="1" dirty="0">
                <a:solidFill>
                  <a:srgbClr val="FFFF66"/>
                </a:solidFill>
              </a:rPr>
              <a:t> {</a:t>
            </a:r>
          </a:p>
          <a:p>
            <a:r>
              <a:rPr lang="en-IN" sz="1200" b="1" dirty="0">
                <a:solidFill>
                  <a:srgbClr val="FFFF66"/>
                </a:solidFill>
              </a:rPr>
              <a:t>  private static Account </a:t>
            </a:r>
            <a:r>
              <a:rPr lang="en-IN" sz="1200" b="1" dirty="0" err="1">
                <a:solidFill>
                  <a:srgbClr val="FFFF66"/>
                </a:solidFill>
              </a:rPr>
              <a:t>account</a:t>
            </a:r>
            <a:r>
              <a:rPr lang="en-IN" sz="1200" b="1" dirty="0">
                <a:solidFill>
                  <a:srgbClr val="FFFF66"/>
                </a:solidFill>
              </a:rPr>
              <a:t> = new Account();</a:t>
            </a:r>
          </a:p>
          <a:p>
            <a:r>
              <a:rPr lang="en-IN" sz="1200" b="1" dirty="0">
                <a:solidFill>
                  <a:srgbClr val="FFFF66"/>
                </a:solidFill>
              </a:rPr>
              <a:t> </a:t>
            </a:r>
          </a:p>
          <a:p>
            <a:r>
              <a:rPr lang="en-IN" sz="1200" b="1" dirty="0">
                <a:solidFill>
                  <a:srgbClr val="FFFF66"/>
                </a:solidFill>
              </a:rPr>
              <a:t>  public static void main(String[] </a:t>
            </a:r>
            <a:r>
              <a:rPr lang="en-IN" sz="1200" b="1" dirty="0" err="1">
                <a:solidFill>
                  <a:srgbClr val="FFFF66"/>
                </a:solidFill>
              </a:rPr>
              <a:t>args</a:t>
            </a:r>
            <a:r>
              <a:rPr lang="en-IN" sz="1200" b="1" dirty="0">
                <a:solidFill>
                  <a:srgbClr val="FFFF66"/>
                </a:solidFill>
              </a:rPr>
              <a:t>) {</a:t>
            </a:r>
          </a:p>
          <a:p>
            <a:r>
              <a:rPr lang="en-IN" sz="1200" b="1" dirty="0">
                <a:solidFill>
                  <a:srgbClr val="FFFF66"/>
                </a:solidFill>
              </a:rPr>
              <a:t>  </a:t>
            </a:r>
            <a:r>
              <a:rPr lang="en-IN" sz="1200" b="1" dirty="0" err="1">
                <a:solidFill>
                  <a:srgbClr val="FFFF66"/>
                </a:solidFill>
              </a:rPr>
              <a:t>ExecutorService</a:t>
            </a:r>
            <a:r>
              <a:rPr lang="en-IN" sz="1200" b="1" dirty="0">
                <a:solidFill>
                  <a:srgbClr val="FFFF66"/>
                </a:solidFill>
              </a:rPr>
              <a:t> executor = </a:t>
            </a:r>
            <a:r>
              <a:rPr lang="en-IN" sz="1200" b="1" dirty="0" err="1">
                <a:solidFill>
                  <a:srgbClr val="FFFF66"/>
                </a:solidFill>
              </a:rPr>
              <a:t>Executors.newCachedThreadPool</a:t>
            </a:r>
            <a:r>
              <a:rPr lang="en-IN" sz="1200" b="1" dirty="0">
                <a:solidFill>
                  <a:srgbClr val="FFFF66"/>
                </a:solidFill>
              </a:rPr>
              <a:t>();</a:t>
            </a:r>
          </a:p>
          <a:p>
            <a:r>
              <a:rPr lang="en-IN" sz="1200" b="1" dirty="0">
                <a:solidFill>
                  <a:srgbClr val="FFFF66"/>
                </a:solidFill>
              </a:rPr>
              <a:t> </a:t>
            </a:r>
          </a:p>
          <a:p>
            <a:r>
              <a:rPr lang="en-IN" sz="1200" b="1" dirty="0">
                <a:solidFill>
                  <a:srgbClr val="FFFF66"/>
                </a:solidFill>
              </a:rPr>
              <a:t>   // Create and launch 100 threads</a:t>
            </a:r>
          </a:p>
          <a:p>
            <a:r>
              <a:rPr lang="en-IN" sz="1200" b="1" dirty="0">
                <a:solidFill>
                  <a:srgbClr val="FFFF66"/>
                </a:solidFill>
              </a:rPr>
              <a:t>   for (</a:t>
            </a:r>
            <a:r>
              <a:rPr lang="en-IN" sz="1200" b="1" dirty="0" err="1">
                <a:solidFill>
                  <a:srgbClr val="FFFF66"/>
                </a:solidFill>
              </a:rPr>
              <a:t>int</a:t>
            </a:r>
            <a:r>
              <a:rPr lang="en-IN" sz="1200" b="1" dirty="0">
                <a:solidFill>
                  <a:srgbClr val="FFFF66"/>
                </a:solidFill>
              </a:rPr>
              <a:t> </a:t>
            </a:r>
            <a:r>
              <a:rPr lang="en-IN" sz="1200" b="1" dirty="0" err="1">
                <a:solidFill>
                  <a:srgbClr val="FFFF66"/>
                </a:solidFill>
              </a:rPr>
              <a:t>i</a:t>
            </a:r>
            <a:r>
              <a:rPr lang="en-IN" sz="1200" b="1" dirty="0">
                <a:solidFill>
                  <a:srgbClr val="FFFF66"/>
                </a:solidFill>
              </a:rPr>
              <a:t> = 0; </a:t>
            </a:r>
            <a:r>
              <a:rPr lang="en-IN" sz="1200" b="1" dirty="0" err="1">
                <a:solidFill>
                  <a:srgbClr val="FFFF66"/>
                </a:solidFill>
              </a:rPr>
              <a:t>i</a:t>
            </a:r>
            <a:r>
              <a:rPr lang="en-IN" sz="1200" b="1" dirty="0">
                <a:solidFill>
                  <a:srgbClr val="FFFF66"/>
                </a:solidFill>
              </a:rPr>
              <a:t> &lt; 100; </a:t>
            </a:r>
            <a:r>
              <a:rPr lang="en-IN" sz="1200" b="1" dirty="0" err="1">
                <a:solidFill>
                  <a:srgbClr val="FFFF66"/>
                </a:solidFill>
              </a:rPr>
              <a:t>i</a:t>
            </a:r>
            <a:r>
              <a:rPr lang="en-IN" sz="1200" b="1" dirty="0">
                <a:solidFill>
                  <a:srgbClr val="FFFF66"/>
                </a:solidFill>
              </a:rPr>
              <a:t>++) {</a:t>
            </a:r>
          </a:p>
          <a:p>
            <a:r>
              <a:rPr lang="en-IN" sz="1200" b="1" dirty="0">
                <a:solidFill>
                  <a:srgbClr val="FFFF66"/>
                </a:solidFill>
              </a:rPr>
              <a:t>   </a:t>
            </a:r>
            <a:r>
              <a:rPr lang="en-IN" sz="1200" b="1" dirty="0" err="1">
                <a:solidFill>
                  <a:srgbClr val="FFFF66"/>
                </a:solidFill>
              </a:rPr>
              <a:t>executor.execute</a:t>
            </a:r>
            <a:r>
              <a:rPr lang="en-IN" sz="1200" b="1" dirty="0">
                <a:solidFill>
                  <a:srgbClr val="FFFF66"/>
                </a:solidFill>
              </a:rPr>
              <a:t>(new </a:t>
            </a:r>
            <a:r>
              <a:rPr lang="en-IN" sz="1200" b="1" dirty="0" err="1">
                <a:solidFill>
                  <a:srgbClr val="FFFF66"/>
                </a:solidFill>
              </a:rPr>
              <a:t>AddAPennyTask</a:t>
            </a:r>
            <a:r>
              <a:rPr lang="en-IN" sz="1200" b="1" dirty="0">
                <a:solidFill>
                  <a:srgbClr val="FFFF66"/>
                </a:solidFill>
              </a:rPr>
              <a:t>());</a:t>
            </a:r>
          </a:p>
          <a:p>
            <a:r>
              <a:rPr lang="en-IN" sz="1200" b="1" dirty="0">
                <a:solidFill>
                  <a:srgbClr val="FFFF66"/>
                </a:solidFill>
              </a:rPr>
              <a:t>   }  </a:t>
            </a:r>
          </a:p>
          <a:p>
            <a:r>
              <a:rPr lang="en-IN" sz="1200" b="1" dirty="0">
                <a:solidFill>
                  <a:srgbClr val="FFFF66"/>
                </a:solidFill>
              </a:rPr>
              <a:t>   </a:t>
            </a:r>
            <a:r>
              <a:rPr lang="en-IN" sz="1200" b="1" dirty="0" err="1">
                <a:solidFill>
                  <a:srgbClr val="FFFF66"/>
                </a:solidFill>
              </a:rPr>
              <a:t>executor.shutdown</a:t>
            </a:r>
            <a:r>
              <a:rPr lang="en-IN" sz="1200" b="1" dirty="0">
                <a:solidFill>
                  <a:srgbClr val="FFFF66"/>
                </a:solidFill>
              </a:rPr>
              <a:t>();  </a:t>
            </a:r>
          </a:p>
          <a:p>
            <a:r>
              <a:rPr lang="en-IN" sz="1200" b="1" dirty="0">
                <a:solidFill>
                  <a:srgbClr val="FFFF66"/>
                </a:solidFill>
              </a:rPr>
              <a:t>   // Wait until all tasks are finished</a:t>
            </a:r>
          </a:p>
          <a:p>
            <a:r>
              <a:rPr lang="en-IN" sz="1200" b="1" dirty="0">
                <a:solidFill>
                  <a:srgbClr val="FFFF66"/>
                </a:solidFill>
              </a:rPr>
              <a:t>   while (!</a:t>
            </a:r>
            <a:r>
              <a:rPr lang="en-IN" sz="1200" b="1" dirty="0" err="1">
                <a:solidFill>
                  <a:srgbClr val="FFFF66"/>
                </a:solidFill>
              </a:rPr>
              <a:t>executor.isTerminated</a:t>
            </a:r>
            <a:r>
              <a:rPr lang="en-IN" sz="1200" b="1" dirty="0">
                <a:solidFill>
                  <a:srgbClr val="FFFF66"/>
                </a:solidFill>
              </a:rPr>
              <a:t>()) {</a:t>
            </a:r>
          </a:p>
          <a:p>
            <a:r>
              <a:rPr lang="en-IN" sz="1200" b="1" dirty="0">
                <a:solidFill>
                  <a:srgbClr val="FFFF66"/>
                </a:solidFill>
              </a:rPr>
              <a:t>   }</a:t>
            </a:r>
          </a:p>
          <a:p>
            <a:r>
              <a:rPr lang="en-IN" sz="1200" b="1" dirty="0">
                <a:solidFill>
                  <a:srgbClr val="FFFF66"/>
                </a:solidFill>
              </a:rPr>
              <a:t>     </a:t>
            </a:r>
            <a:r>
              <a:rPr lang="en-IN" sz="1200" b="1" dirty="0" err="1">
                <a:solidFill>
                  <a:srgbClr val="FFFF66"/>
                </a:solidFill>
              </a:rPr>
              <a:t>System.out.println</a:t>
            </a:r>
            <a:r>
              <a:rPr lang="en-IN" sz="1200" b="1" dirty="0">
                <a:solidFill>
                  <a:srgbClr val="FFFF66"/>
                </a:solidFill>
              </a:rPr>
              <a:t>("What is balance? " + </a:t>
            </a:r>
            <a:r>
              <a:rPr lang="en-IN" sz="1200" b="1" dirty="0" err="1">
                <a:solidFill>
                  <a:srgbClr val="FFFF66"/>
                </a:solidFill>
              </a:rPr>
              <a:t>account.getBalance</a:t>
            </a:r>
            <a:r>
              <a:rPr lang="en-IN" sz="1200" b="1" dirty="0">
                <a:solidFill>
                  <a:srgbClr val="FFFF66"/>
                </a:solidFill>
              </a:rPr>
              <a:t>());</a:t>
            </a:r>
          </a:p>
          <a:p>
            <a:r>
              <a:rPr lang="en-IN" sz="1200" b="1" dirty="0">
                <a:solidFill>
                  <a:srgbClr val="FFFF66"/>
                </a:solidFill>
              </a:rPr>
              <a:t>   }</a:t>
            </a:r>
          </a:p>
          <a:p>
            <a:r>
              <a:rPr lang="en-IN" sz="1200" b="1" dirty="0">
                <a:solidFill>
                  <a:srgbClr val="FFFF66"/>
                </a:solidFill>
              </a:rPr>
              <a:t>   // A thread for adding a penny to the account</a:t>
            </a:r>
          </a:p>
          <a:p>
            <a:r>
              <a:rPr lang="en-IN" sz="1200" b="1" dirty="0">
                <a:solidFill>
                  <a:srgbClr val="FFFF66"/>
                </a:solidFill>
              </a:rPr>
              <a:t>   public static class </a:t>
            </a:r>
            <a:r>
              <a:rPr lang="en-IN" sz="1200" b="1" dirty="0" err="1">
                <a:solidFill>
                  <a:srgbClr val="FFFF66"/>
                </a:solidFill>
              </a:rPr>
              <a:t>AddAPennyTask</a:t>
            </a:r>
            <a:r>
              <a:rPr lang="en-IN" sz="1200" b="1" dirty="0">
                <a:solidFill>
                  <a:srgbClr val="FFFF66"/>
                </a:solidFill>
              </a:rPr>
              <a:t> implements Runnable {</a:t>
            </a:r>
          </a:p>
          <a:p>
            <a:r>
              <a:rPr lang="en-IN" sz="1200" b="1" dirty="0">
                <a:solidFill>
                  <a:srgbClr val="FFFF66"/>
                </a:solidFill>
              </a:rPr>
              <a:t>   public void run() {</a:t>
            </a:r>
          </a:p>
          <a:p>
            <a:r>
              <a:rPr lang="en-IN" sz="1200" b="1" dirty="0">
                <a:solidFill>
                  <a:srgbClr val="FFFF66"/>
                </a:solidFill>
              </a:rPr>
              <a:t>   </a:t>
            </a:r>
            <a:r>
              <a:rPr lang="en-IN" sz="1200" b="1" dirty="0" err="1">
                <a:solidFill>
                  <a:srgbClr val="FFFF66"/>
                </a:solidFill>
              </a:rPr>
              <a:t>account.deposit</a:t>
            </a:r>
            <a:r>
              <a:rPr lang="en-IN" sz="1200" b="1" dirty="0">
                <a:solidFill>
                  <a:srgbClr val="FFFF66"/>
                </a:solidFill>
              </a:rPr>
              <a:t>(1);</a:t>
            </a:r>
          </a:p>
          <a:p>
            <a:r>
              <a:rPr lang="en-IN" sz="1200" b="1" dirty="0">
                <a:solidFill>
                  <a:srgbClr val="FFFF66"/>
                </a:solidFill>
              </a:rPr>
              <a:t>   }</a:t>
            </a:r>
          </a:p>
          <a:p>
            <a:r>
              <a:rPr lang="en-IN" sz="1200" b="1" dirty="0">
                <a:solidFill>
                  <a:srgbClr val="FFFF66"/>
                </a:solidFill>
              </a:rPr>
              <a:t>  }</a:t>
            </a:r>
          </a:p>
          <a:p>
            <a:r>
              <a:rPr lang="en-IN" sz="1200" b="1" dirty="0">
                <a:solidFill>
                  <a:srgbClr val="FFFF66"/>
                </a:solidFill>
              </a:rPr>
              <a:t>   // An inner class for Account</a:t>
            </a:r>
          </a:p>
          <a:p>
            <a:r>
              <a:rPr lang="en-IN" sz="1200" b="1" dirty="0">
                <a:solidFill>
                  <a:srgbClr val="FFFF66"/>
                </a:solidFill>
              </a:rPr>
              <a:t>   public static class Account {</a:t>
            </a:r>
          </a:p>
          <a:p>
            <a:r>
              <a:rPr lang="en-IN" sz="1200" b="1" dirty="0">
                <a:solidFill>
                  <a:srgbClr val="FFFF66"/>
                </a:solidFill>
              </a:rPr>
              <a:t>   private static Lock </a:t>
            </a:r>
            <a:r>
              <a:rPr lang="en-IN" sz="1200" b="1" dirty="0" err="1">
                <a:solidFill>
                  <a:srgbClr val="FFFF66"/>
                </a:solidFill>
              </a:rPr>
              <a:t>lock</a:t>
            </a:r>
            <a:r>
              <a:rPr lang="en-IN" sz="1200" b="1" dirty="0">
                <a:solidFill>
                  <a:srgbClr val="FFFF66"/>
                </a:solidFill>
              </a:rPr>
              <a:t> = new </a:t>
            </a:r>
            <a:r>
              <a:rPr lang="en-IN" sz="1200" b="1" dirty="0" err="1">
                <a:solidFill>
                  <a:srgbClr val="FFFF66"/>
                </a:solidFill>
              </a:rPr>
              <a:t>ReentrantLock</a:t>
            </a:r>
            <a:r>
              <a:rPr lang="en-IN" sz="1200" b="1" dirty="0">
                <a:solidFill>
                  <a:srgbClr val="FFFF66"/>
                </a:solidFill>
              </a:rPr>
              <a:t>(); // Create a lock</a:t>
            </a:r>
          </a:p>
          <a:p>
            <a:r>
              <a:rPr lang="en-IN" sz="1200" b="1" dirty="0">
                <a:solidFill>
                  <a:srgbClr val="FFFF66"/>
                </a:solidFill>
              </a:rPr>
              <a:t>   private </a:t>
            </a:r>
            <a:r>
              <a:rPr lang="en-IN" sz="1200" b="1" dirty="0" err="1">
                <a:solidFill>
                  <a:srgbClr val="FFFF66"/>
                </a:solidFill>
              </a:rPr>
              <a:t>int</a:t>
            </a:r>
            <a:r>
              <a:rPr lang="en-IN" sz="1200" b="1" dirty="0">
                <a:solidFill>
                  <a:srgbClr val="FFFF66"/>
                </a:solidFill>
              </a:rPr>
              <a:t> balance = 0;</a:t>
            </a:r>
          </a:p>
          <a:p>
            <a:r>
              <a:rPr lang="en-IN" sz="1200" b="1" dirty="0">
                <a:solidFill>
                  <a:srgbClr val="FFFF66"/>
                </a:solidFill>
              </a:rPr>
              <a:t>  </a:t>
            </a:r>
          </a:p>
          <a:p>
            <a:r>
              <a:rPr lang="en-IN" sz="1200" b="1" dirty="0">
                <a:solidFill>
                  <a:srgbClr val="FFFF66"/>
                </a:solidFill>
              </a:rPr>
              <a:t>   public </a:t>
            </a:r>
            <a:r>
              <a:rPr lang="en-IN" sz="1200" b="1" dirty="0" err="1">
                <a:solidFill>
                  <a:srgbClr val="FFFF66"/>
                </a:solidFill>
              </a:rPr>
              <a:t>int</a:t>
            </a:r>
            <a:r>
              <a:rPr lang="en-IN" sz="1200" b="1" dirty="0">
                <a:solidFill>
                  <a:srgbClr val="FFFF66"/>
                </a:solidFill>
              </a:rPr>
              <a:t> </a:t>
            </a:r>
            <a:r>
              <a:rPr lang="en-IN" sz="1200" b="1" dirty="0" err="1">
                <a:solidFill>
                  <a:srgbClr val="FFFF66"/>
                </a:solidFill>
              </a:rPr>
              <a:t>getBalance</a:t>
            </a:r>
            <a:r>
              <a:rPr lang="en-IN" sz="1200" b="1" dirty="0">
                <a:solidFill>
                  <a:srgbClr val="FFFF66"/>
                </a:solidFill>
              </a:rPr>
              <a:t>() {</a:t>
            </a:r>
          </a:p>
          <a:p>
            <a:r>
              <a:rPr lang="en-IN" sz="1200" b="1" dirty="0">
                <a:solidFill>
                  <a:srgbClr val="FFFF66"/>
                </a:solidFill>
              </a:rPr>
              <a:t>   return balance;</a:t>
            </a:r>
          </a:p>
          <a:p>
            <a:r>
              <a:rPr lang="en-IN" sz="1200" b="1" dirty="0">
                <a:solidFill>
                  <a:srgbClr val="FFFF66"/>
                </a:solidFill>
              </a:rPr>
              <a:t>   }</a:t>
            </a:r>
          </a:p>
          <a:p>
            <a:r>
              <a:rPr lang="en-IN" sz="1200" b="1" dirty="0">
                <a:solidFill>
                  <a:srgbClr val="FFFF66"/>
                </a:solidFill>
              </a:rPr>
              <a:t>  </a:t>
            </a:r>
          </a:p>
          <a:p>
            <a:r>
              <a:rPr lang="en-IN" sz="1200" b="1" dirty="0">
                <a:solidFill>
                  <a:srgbClr val="FFFF66"/>
                </a:solidFill>
              </a:rPr>
              <a:t>   public void deposit(</a:t>
            </a:r>
            <a:r>
              <a:rPr lang="en-IN" sz="1200" b="1" dirty="0" err="1">
                <a:solidFill>
                  <a:srgbClr val="FFFF66"/>
                </a:solidFill>
              </a:rPr>
              <a:t>int</a:t>
            </a:r>
            <a:r>
              <a:rPr lang="en-IN" sz="1200" b="1" dirty="0">
                <a:solidFill>
                  <a:srgbClr val="FFFF66"/>
                </a:solidFill>
              </a:rPr>
              <a:t> amount) {</a:t>
            </a:r>
          </a:p>
          <a:p>
            <a:r>
              <a:rPr lang="en-IN" sz="1200" b="1" dirty="0">
                <a:solidFill>
                  <a:srgbClr val="FFFF66"/>
                </a:solidFill>
              </a:rPr>
              <a:t>   </a:t>
            </a:r>
            <a:r>
              <a:rPr lang="en-IN" sz="1200" b="1" dirty="0" err="1">
                <a:solidFill>
                  <a:srgbClr val="FFFF66"/>
                </a:solidFill>
              </a:rPr>
              <a:t>lock.lock</a:t>
            </a:r>
            <a:r>
              <a:rPr lang="en-IN" sz="1200" b="1" dirty="0">
                <a:solidFill>
                  <a:srgbClr val="FFFF66"/>
                </a:solidFill>
              </a:rPr>
              <a:t>(); // Acquire the lock</a:t>
            </a:r>
          </a:p>
          <a:p>
            <a:r>
              <a:rPr lang="en-IN" sz="1200" b="1" dirty="0">
                <a:solidFill>
                  <a:srgbClr val="FFFF66"/>
                </a:solidFill>
              </a:rPr>
              <a:t>  </a:t>
            </a:r>
          </a:p>
          <a:p>
            <a:r>
              <a:rPr lang="en-IN" sz="1200" b="1" dirty="0">
                <a:solidFill>
                  <a:srgbClr val="FFFF66"/>
                </a:solidFill>
              </a:rPr>
              <a:t>   try {</a:t>
            </a:r>
          </a:p>
          <a:p>
            <a:r>
              <a:rPr lang="en-IN" sz="1200" b="1" dirty="0">
                <a:solidFill>
                  <a:srgbClr val="FFFF66"/>
                </a:solidFill>
              </a:rPr>
              <a:t>   </a:t>
            </a:r>
            <a:r>
              <a:rPr lang="en-IN" sz="1200" b="1" dirty="0" err="1">
                <a:solidFill>
                  <a:srgbClr val="FFFF66"/>
                </a:solidFill>
              </a:rPr>
              <a:t>int</a:t>
            </a:r>
            <a:r>
              <a:rPr lang="en-IN" sz="1200" b="1" dirty="0">
                <a:solidFill>
                  <a:srgbClr val="FFFF66"/>
                </a:solidFill>
              </a:rPr>
              <a:t> </a:t>
            </a:r>
            <a:r>
              <a:rPr lang="en-IN" sz="1200" b="1" dirty="0" err="1">
                <a:solidFill>
                  <a:srgbClr val="FFFF66"/>
                </a:solidFill>
              </a:rPr>
              <a:t>newBalance</a:t>
            </a:r>
            <a:r>
              <a:rPr lang="en-IN" sz="1200" b="1" dirty="0">
                <a:solidFill>
                  <a:srgbClr val="FFFF66"/>
                </a:solidFill>
              </a:rPr>
              <a:t> = balance + amount;</a:t>
            </a:r>
          </a:p>
          <a:p>
            <a:r>
              <a:rPr lang="en-IN" sz="1200" b="1" dirty="0">
                <a:solidFill>
                  <a:srgbClr val="FFFF66"/>
                </a:solidFill>
              </a:rPr>
              <a:t>  </a:t>
            </a:r>
          </a:p>
          <a:p>
            <a:r>
              <a:rPr lang="en-IN" sz="1200" b="1" dirty="0">
                <a:solidFill>
                  <a:srgbClr val="FFFF66"/>
                </a:solidFill>
              </a:rPr>
              <a:t>   // This delay is deliberately added to magnify the</a:t>
            </a:r>
          </a:p>
          <a:p>
            <a:r>
              <a:rPr lang="en-IN" sz="1200" b="1" dirty="0">
                <a:solidFill>
                  <a:srgbClr val="FFFF66"/>
                </a:solidFill>
              </a:rPr>
              <a:t>   // data-corruption problem and make it easy to see.</a:t>
            </a:r>
          </a:p>
          <a:p>
            <a:r>
              <a:rPr lang="en-IN" sz="1200" b="1" dirty="0">
                <a:solidFill>
                  <a:srgbClr val="FFFF66"/>
                </a:solidFill>
              </a:rPr>
              <a:t>   </a:t>
            </a:r>
            <a:r>
              <a:rPr lang="en-IN" sz="1200" b="1" dirty="0" err="1">
                <a:solidFill>
                  <a:srgbClr val="FFFF66"/>
                </a:solidFill>
              </a:rPr>
              <a:t>Thread.sleep</a:t>
            </a:r>
            <a:r>
              <a:rPr lang="en-IN" sz="1200" b="1" dirty="0">
                <a:solidFill>
                  <a:srgbClr val="FFFF66"/>
                </a:solidFill>
              </a:rPr>
              <a:t>(5);</a:t>
            </a:r>
          </a:p>
          <a:p>
            <a:r>
              <a:rPr lang="en-IN" sz="1200" b="1" dirty="0">
                <a:solidFill>
                  <a:srgbClr val="FFFF66"/>
                </a:solidFill>
              </a:rPr>
              <a:t>  </a:t>
            </a:r>
          </a:p>
          <a:p>
            <a:r>
              <a:rPr lang="en-IN" sz="1200" b="1" dirty="0">
                <a:solidFill>
                  <a:srgbClr val="FFFF66"/>
                </a:solidFill>
              </a:rPr>
              <a:t>   balance = </a:t>
            </a:r>
            <a:r>
              <a:rPr lang="en-IN" sz="1200" b="1" dirty="0" err="1">
                <a:solidFill>
                  <a:srgbClr val="FFFF66"/>
                </a:solidFill>
              </a:rPr>
              <a:t>newBalance</a:t>
            </a:r>
            <a:r>
              <a:rPr lang="en-IN" sz="1200" b="1" dirty="0">
                <a:solidFill>
                  <a:srgbClr val="FFFF66"/>
                </a:solidFill>
              </a:rPr>
              <a:t>;</a:t>
            </a:r>
          </a:p>
          <a:p>
            <a:r>
              <a:rPr lang="en-IN" sz="1200" b="1" dirty="0">
                <a:solidFill>
                  <a:srgbClr val="FFFF66"/>
                </a:solidFill>
              </a:rPr>
              <a:t>   }</a:t>
            </a:r>
          </a:p>
          <a:p>
            <a:r>
              <a:rPr lang="en-IN" sz="1200" b="1" dirty="0">
                <a:solidFill>
                  <a:srgbClr val="FFFF66"/>
                </a:solidFill>
              </a:rPr>
              <a:t>   catch (</a:t>
            </a:r>
            <a:r>
              <a:rPr lang="en-IN" sz="1200" b="1" dirty="0" err="1">
                <a:solidFill>
                  <a:srgbClr val="FFFF66"/>
                </a:solidFill>
              </a:rPr>
              <a:t>InterruptedException</a:t>
            </a:r>
            <a:r>
              <a:rPr lang="en-IN" sz="1200" b="1" dirty="0">
                <a:solidFill>
                  <a:srgbClr val="FFFF66"/>
                </a:solidFill>
              </a:rPr>
              <a:t> ex) {</a:t>
            </a:r>
          </a:p>
          <a:p>
            <a:r>
              <a:rPr lang="en-IN" sz="1200" b="1" dirty="0">
                <a:solidFill>
                  <a:srgbClr val="FFFF66"/>
                </a:solidFill>
              </a:rPr>
              <a:t>   }</a:t>
            </a:r>
          </a:p>
          <a:p>
            <a:r>
              <a:rPr lang="en-IN" sz="1200" b="1" dirty="0">
                <a:solidFill>
                  <a:srgbClr val="FFFF66"/>
                </a:solidFill>
              </a:rPr>
              <a:t>   finally {</a:t>
            </a:r>
          </a:p>
          <a:p>
            <a:r>
              <a:rPr lang="en-IN" sz="1200" b="1" dirty="0">
                <a:solidFill>
                  <a:srgbClr val="FFFF66"/>
                </a:solidFill>
              </a:rPr>
              <a:t>   </a:t>
            </a:r>
            <a:r>
              <a:rPr lang="en-IN" sz="1200" b="1" dirty="0" err="1">
                <a:solidFill>
                  <a:srgbClr val="FFFF66"/>
                </a:solidFill>
              </a:rPr>
              <a:t>lock.unlock</a:t>
            </a:r>
            <a:r>
              <a:rPr lang="en-IN" sz="1200" b="1" dirty="0">
                <a:solidFill>
                  <a:srgbClr val="FFFF66"/>
                </a:solidFill>
              </a:rPr>
              <a:t>(); // Release the lock</a:t>
            </a:r>
          </a:p>
          <a:p>
            <a:r>
              <a:rPr lang="en-IN" sz="1200" b="1" dirty="0">
                <a:solidFill>
                  <a:srgbClr val="FFFF66"/>
                </a:solidFill>
              </a:rPr>
              <a:t>   }</a:t>
            </a:r>
          </a:p>
          <a:p>
            <a:r>
              <a:rPr lang="en-IN" sz="1200" b="1" dirty="0">
                <a:solidFill>
                  <a:srgbClr val="FFFF66"/>
                </a:solidFill>
              </a:rPr>
              <a:t>  }</a:t>
            </a:r>
          </a:p>
          <a:p>
            <a:r>
              <a:rPr lang="en-IN" sz="1200" b="1" dirty="0">
                <a:solidFill>
                  <a:srgbClr val="FFFF66"/>
                </a:solidFill>
              </a:rPr>
              <a:t> }</a:t>
            </a:r>
          </a:p>
          <a:p>
            <a:r>
              <a:rPr lang="en-IN" sz="1200" b="1" dirty="0" smtClean="0">
                <a:solidFill>
                  <a:srgbClr val="FFFF66"/>
                </a:solidFill>
              </a:rPr>
              <a:t>}</a:t>
            </a:r>
          </a:p>
          <a:p>
            <a:endParaRPr lang="en-IN" sz="1200" b="1" dirty="0">
              <a:solidFill>
                <a:srgbClr val="FFFF66"/>
              </a:solidFill>
            </a:endParaRPr>
          </a:p>
          <a:p>
            <a:r>
              <a:rPr lang="en-IN" sz="1200" b="1" dirty="0">
                <a:solidFill>
                  <a:srgbClr val="FFFF66"/>
                </a:solidFill>
              </a:rPr>
              <a:t>D:\PPL\Java&gt;javac AccountWithSyncUsingLock.java</a:t>
            </a:r>
          </a:p>
          <a:p>
            <a:endParaRPr lang="en-IN" sz="1200" b="1" dirty="0">
              <a:solidFill>
                <a:srgbClr val="FFFF66"/>
              </a:solidFill>
            </a:endParaRPr>
          </a:p>
          <a:p>
            <a:r>
              <a:rPr lang="en-IN" sz="1200" b="1" dirty="0">
                <a:solidFill>
                  <a:srgbClr val="FFFF66"/>
                </a:solidFill>
              </a:rPr>
              <a:t>D:\PPL\Java&gt;java </a:t>
            </a:r>
            <a:r>
              <a:rPr lang="en-IN" sz="1200" b="1" dirty="0" err="1">
                <a:solidFill>
                  <a:srgbClr val="FFFF66"/>
                </a:solidFill>
              </a:rPr>
              <a:t>AccountWithSyncUsingLock</a:t>
            </a:r>
            <a:endParaRPr lang="en-IN" sz="1200" b="1" dirty="0">
              <a:solidFill>
                <a:srgbClr val="FFFF66"/>
              </a:solidFill>
            </a:endParaRPr>
          </a:p>
          <a:p>
            <a:r>
              <a:rPr lang="en-IN" sz="1200" b="1" dirty="0">
                <a:solidFill>
                  <a:srgbClr val="FFFF66"/>
                </a:solidFill>
              </a:rPr>
              <a:t>What is balance? 100</a:t>
            </a:r>
          </a:p>
          <a:p>
            <a:endParaRPr lang="en-IN" sz="1200" b="1" dirty="0">
              <a:solidFill>
                <a:srgbClr val="FFFF66"/>
              </a:solidFill>
            </a:endParaRPr>
          </a:p>
          <a:p>
            <a:r>
              <a:rPr lang="en-IN" sz="1200" b="1" dirty="0">
                <a:solidFill>
                  <a:srgbClr val="FFFF66"/>
                </a:solidFill>
              </a:rPr>
              <a:t>D:\PPL\Java&gt;java </a:t>
            </a:r>
            <a:r>
              <a:rPr lang="en-IN" sz="1200" b="1" dirty="0" err="1">
                <a:solidFill>
                  <a:srgbClr val="FFFF66"/>
                </a:solidFill>
              </a:rPr>
              <a:t>AccountWithSyncUsingLock</a:t>
            </a:r>
            <a:endParaRPr lang="en-IN" sz="1200" b="1" dirty="0">
              <a:solidFill>
                <a:srgbClr val="FFFF66"/>
              </a:solidFill>
            </a:endParaRPr>
          </a:p>
          <a:p>
            <a:r>
              <a:rPr lang="en-IN" sz="1200" b="1" dirty="0">
                <a:solidFill>
                  <a:srgbClr val="FFFF66"/>
                </a:solidFill>
              </a:rPr>
              <a:t>What is balance? 100</a:t>
            </a:r>
          </a:p>
          <a:p>
            <a:endParaRPr lang="en-IN" sz="1200" b="1" dirty="0">
              <a:solidFill>
                <a:srgbClr val="FFFF66"/>
              </a:solidFill>
            </a:endParaRPr>
          </a:p>
          <a:p>
            <a:r>
              <a:rPr lang="en-IN" sz="1200" b="1" dirty="0">
                <a:solidFill>
                  <a:srgbClr val="FFFF66"/>
                </a:solidFill>
              </a:rPr>
              <a:t>D:\PPL\Java&gt;java </a:t>
            </a:r>
            <a:r>
              <a:rPr lang="en-IN" sz="1200" b="1" dirty="0" err="1">
                <a:solidFill>
                  <a:srgbClr val="FFFF66"/>
                </a:solidFill>
              </a:rPr>
              <a:t>AccountWithSyncUsingLock</a:t>
            </a:r>
            <a:endParaRPr lang="en-IN" sz="1200" b="1" dirty="0">
              <a:solidFill>
                <a:srgbClr val="FFFF66"/>
              </a:solidFill>
            </a:endParaRPr>
          </a:p>
          <a:p>
            <a:r>
              <a:rPr lang="en-IN" sz="1200" b="1" dirty="0">
                <a:solidFill>
                  <a:srgbClr val="FFFF66"/>
                </a:solidFill>
              </a:rPr>
              <a:t>What is balance? 100</a:t>
            </a:r>
          </a:p>
          <a:p>
            <a:endParaRPr lang="en-IN" sz="1200" b="1" dirty="0">
              <a:solidFill>
                <a:srgbClr val="FFFF66"/>
              </a:solidFill>
            </a:endParaRPr>
          </a:p>
          <a:p>
            <a:r>
              <a:rPr lang="en-IN" sz="1200" b="1" dirty="0">
                <a:solidFill>
                  <a:srgbClr val="FFFF66"/>
                </a:solidFill>
              </a:rPr>
              <a:t>D:\PPL\Java&gt;java </a:t>
            </a:r>
            <a:r>
              <a:rPr lang="en-IN" sz="1200" b="1" dirty="0" err="1">
                <a:solidFill>
                  <a:srgbClr val="FFFF66"/>
                </a:solidFill>
              </a:rPr>
              <a:t>AccountWithSyncUsingLock</a:t>
            </a:r>
            <a:endParaRPr lang="en-IN" sz="1200" b="1" dirty="0">
              <a:solidFill>
                <a:srgbClr val="FFFF66"/>
              </a:solidFill>
            </a:endParaRPr>
          </a:p>
          <a:p>
            <a:r>
              <a:rPr lang="en-IN" sz="1200" b="1" dirty="0">
                <a:solidFill>
                  <a:srgbClr val="FFFF66"/>
                </a:solidFill>
              </a:rPr>
              <a:t>What is balance? 100</a:t>
            </a:r>
          </a:p>
          <a:p>
            <a:endParaRPr lang="en-IN" sz="1200" b="1" dirty="0">
              <a:solidFill>
                <a:srgbClr val="FFFF66"/>
              </a:solidFill>
            </a:endParaRPr>
          </a:p>
          <a:p>
            <a:r>
              <a:rPr lang="en-IN" sz="1200" b="1" dirty="0">
                <a:solidFill>
                  <a:srgbClr val="FFFF66"/>
                </a:solidFill>
              </a:rPr>
              <a:t>D:\PPL\Java&gt;java </a:t>
            </a:r>
            <a:r>
              <a:rPr lang="en-IN" sz="1200" b="1" dirty="0" err="1">
                <a:solidFill>
                  <a:srgbClr val="FFFF66"/>
                </a:solidFill>
              </a:rPr>
              <a:t>AccountWithSyncUsingLock</a:t>
            </a:r>
            <a:endParaRPr lang="en-IN" sz="1200" b="1" dirty="0">
              <a:solidFill>
                <a:srgbClr val="FFFF66"/>
              </a:solidFill>
            </a:endParaRPr>
          </a:p>
          <a:p>
            <a:r>
              <a:rPr lang="en-IN" sz="1200" b="1" dirty="0">
                <a:solidFill>
                  <a:srgbClr val="FFFF66"/>
                </a:solidFill>
              </a:rPr>
              <a:t>What is balance? 100</a:t>
            </a:r>
          </a:p>
        </p:txBody>
      </p:sp>
    </p:spTree>
    <p:extLst>
      <p:ext uri="{BB962C8B-B14F-4D97-AF65-F5344CB8AC3E}">
        <p14:creationId xmlns:p14="http://schemas.microsoft.com/office/powerpoint/2010/main" val="53073511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812360" cy="620688"/>
          </a:xfrm>
        </p:spPr>
        <p:txBody>
          <a:bodyPr/>
          <a:lstStyle/>
          <a:p>
            <a:r>
              <a:rPr lang="en-IN" dirty="0" smtClean="0"/>
              <a:t>Future and callable</a:t>
            </a:r>
            <a:endParaRPr lang="en-IN" dirty="0"/>
          </a:p>
        </p:txBody>
      </p:sp>
      <p:sp>
        <p:nvSpPr>
          <p:cNvPr id="3" name="Content Placeholder 2"/>
          <p:cNvSpPr>
            <a:spLocks noGrp="1"/>
          </p:cNvSpPr>
          <p:nvPr>
            <p:ph sz="quarter" idx="13"/>
          </p:nvPr>
        </p:nvSpPr>
        <p:spPr>
          <a:xfrm>
            <a:off x="107504" y="692696"/>
            <a:ext cx="8928992" cy="6048672"/>
          </a:xfrm>
        </p:spPr>
        <p:txBody>
          <a:bodyPr>
            <a:normAutofit/>
          </a:bodyPr>
          <a:lstStyle/>
          <a:p>
            <a:r>
              <a:rPr lang="en-IN" sz="2200" dirty="0" smtClean="0"/>
              <a:t>Runnable </a:t>
            </a:r>
            <a:r>
              <a:rPr lang="en-IN" sz="2200" dirty="0"/>
              <a:t>interface </a:t>
            </a:r>
            <a:r>
              <a:rPr lang="en-IN" sz="2200" dirty="0" smtClean="0"/>
              <a:t>can </a:t>
            </a:r>
            <a:r>
              <a:rPr lang="en-IN" sz="2200" dirty="0"/>
              <a:t>only run the </a:t>
            </a:r>
            <a:r>
              <a:rPr lang="en-IN" sz="2200" dirty="0" smtClean="0"/>
              <a:t>thread</a:t>
            </a:r>
          </a:p>
          <a:p>
            <a:r>
              <a:rPr lang="en-IN" sz="2200" dirty="0" smtClean="0"/>
              <a:t>In contrast, </a:t>
            </a:r>
            <a:r>
              <a:rPr lang="en-IN" sz="2200" dirty="0" err="1" smtClean="0"/>
              <a:t>java.util.concurrent.Callable</a:t>
            </a:r>
            <a:r>
              <a:rPr lang="en-IN" sz="2200" dirty="0" smtClean="0"/>
              <a:t> </a:t>
            </a:r>
            <a:r>
              <a:rPr lang="en-IN" sz="2200" dirty="0"/>
              <a:t>object can return the computed result done by a </a:t>
            </a:r>
            <a:r>
              <a:rPr lang="en-IN" sz="2200" dirty="0" smtClean="0"/>
              <a:t>thread</a:t>
            </a:r>
          </a:p>
          <a:p>
            <a:r>
              <a:rPr lang="en-IN" sz="2400" dirty="0"/>
              <a:t>Callable </a:t>
            </a:r>
            <a:r>
              <a:rPr lang="en-IN" sz="2400" dirty="0" smtClean="0"/>
              <a:t>object:  </a:t>
            </a:r>
          </a:p>
          <a:p>
            <a:pPr lvl="1"/>
            <a:r>
              <a:rPr lang="en-IN" sz="2400" dirty="0" smtClean="0"/>
              <a:t>returns </a:t>
            </a:r>
            <a:r>
              <a:rPr lang="en-IN" sz="2400" dirty="0"/>
              <a:t>Future object which provides methods to monitor the progress of a task being executed by a thread</a:t>
            </a:r>
            <a:r>
              <a:rPr lang="en-IN" sz="2400" dirty="0" smtClean="0"/>
              <a:t>.</a:t>
            </a:r>
          </a:p>
          <a:p>
            <a:pPr marL="342900" lvl="1" indent="-342900"/>
            <a:r>
              <a:rPr lang="en-IN" sz="2400" dirty="0"/>
              <a:t>Future </a:t>
            </a:r>
            <a:r>
              <a:rPr lang="en-IN" sz="2400" dirty="0" smtClean="0"/>
              <a:t>object:</a:t>
            </a:r>
          </a:p>
          <a:p>
            <a:pPr marL="742950" lvl="2" indent="-342900"/>
            <a:r>
              <a:rPr lang="en-IN" sz="2400" dirty="0"/>
              <a:t>can be used to check the status of a Callable and then retrieve the result from the Callable once the thread </a:t>
            </a:r>
            <a:r>
              <a:rPr lang="en-IN" sz="2400" dirty="0" smtClean="0"/>
              <a:t>has completed execution</a:t>
            </a:r>
          </a:p>
          <a:p>
            <a:pPr marL="742950" lvl="2" indent="-342900"/>
            <a:r>
              <a:rPr lang="en-IN" sz="2400" dirty="0" smtClean="0"/>
              <a:t>Also provides </a:t>
            </a:r>
            <a:r>
              <a:rPr lang="en-IN" sz="2400" dirty="0"/>
              <a:t>timeout functionality</a:t>
            </a:r>
            <a:endParaRPr lang="en-IN" sz="2400" dirty="0"/>
          </a:p>
        </p:txBody>
      </p:sp>
    </p:spTree>
    <p:extLst>
      <p:ext uri="{BB962C8B-B14F-4D97-AF65-F5344CB8AC3E}">
        <p14:creationId xmlns:p14="http://schemas.microsoft.com/office/powerpoint/2010/main" val="1034992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96" y="0"/>
            <a:ext cx="7924800" cy="620688"/>
          </a:xfrm>
        </p:spPr>
        <p:txBody>
          <a:bodyPr/>
          <a:lstStyle/>
          <a:p>
            <a:r>
              <a:rPr lang="en-IN" dirty="0"/>
              <a:t>Future and </a:t>
            </a:r>
            <a:r>
              <a:rPr lang="en-IN" dirty="0" smtClean="0"/>
              <a:t>callable - syntax</a:t>
            </a:r>
            <a:endParaRPr lang="en-IN" dirty="0"/>
          </a:p>
        </p:txBody>
      </p:sp>
      <p:sp>
        <p:nvSpPr>
          <p:cNvPr id="3" name="Content Placeholder 2"/>
          <p:cNvSpPr>
            <a:spLocks noGrp="1"/>
          </p:cNvSpPr>
          <p:nvPr>
            <p:ph sz="quarter" idx="13"/>
          </p:nvPr>
        </p:nvSpPr>
        <p:spPr>
          <a:xfrm>
            <a:off x="107504" y="620688"/>
            <a:ext cx="8928992" cy="6120680"/>
          </a:xfrm>
        </p:spPr>
        <p:txBody>
          <a:bodyPr>
            <a:normAutofit/>
          </a:bodyPr>
          <a:lstStyle/>
          <a:p>
            <a:pPr marL="0" indent="0">
              <a:buNone/>
            </a:pPr>
            <a:r>
              <a:rPr lang="en-IN" sz="2200" dirty="0">
                <a:solidFill>
                  <a:srgbClr val="FF99FF"/>
                </a:solidFill>
              </a:rPr>
              <a:t>//submit the callable using </a:t>
            </a:r>
            <a:r>
              <a:rPr lang="en-IN" sz="2200" dirty="0" err="1" smtClean="0">
                <a:solidFill>
                  <a:srgbClr val="FF99FF"/>
                </a:solidFill>
              </a:rPr>
              <a:t>ThreadExecutor</a:t>
            </a:r>
            <a:r>
              <a:rPr lang="en-IN" sz="2200" dirty="0">
                <a:solidFill>
                  <a:srgbClr val="FF99FF"/>
                </a:solidFill>
              </a:rPr>
              <a:t> </a:t>
            </a:r>
            <a:r>
              <a:rPr lang="en-IN" sz="2200" dirty="0" smtClean="0">
                <a:solidFill>
                  <a:srgbClr val="FF99FF"/>
                </a:solidFill>
              </a:rPr>
              <a:t>and get </a:t>
            </a:r>
            <a:r>
              <a:rPr lang="en-IN" sz="2200" dirty="0">
                <a:solidFill>
                  <a:srgbClr val="FF99FF"/>
                </a:solidFill>
              </a:rPr>
              <a:t>the result as a Future object </a:t>
            </a:r>
            <a:endParaRPr lang="en-IN" sz="2200" dirty="0" smtClean="0">
              <a:solidFill>
                <a:srgbClr val="FF99FF"/>
              </a:solidFill>
            </a:endParaRPr>
          </a:p>
          <a:p>
            <a:pPr marL="0" indent="0">
              <a:buNone/>
            </a:pPr>
            <a:endParaRPr lang="en-IN" sz="2200" dirty="0" smtClean="0"/>
          </a:p>
          <a:p>
            <a:pPr marL="0" indent="0" algn="ctr">
              <a:buNone/>
            </a:pPr>
            <a:r>
              <a:rPr lang="en-IN" sz="2200" dirty="0" smtClean="0">
                <a:solidFill>
                  <a:srgbClr val="FFFF66"/>
                </a:solidFill>
              </a:rPr>
              <a:t>Future&lt;Long</a:t>
            </a:r>
            <a:r>
              <a:rPr lang="en-IN" sz="2200" dirty="0">
                <a:solidFill>
                  <a:srgbClr val="FFFF66"/>
                </a:solidFill>
              </a:rPr>
              <a:t>&gt; result10 = </a:t>
            </a:r>
            <a:r>
              <a:rPr lang="en-IN" sz="2200" dirty="0" err="1">
                <a:solidFill>
                  <a:srgbClr val="FFFF66"/>
                </a:solidFill>
              </a:rPr>
              <a:t>executor.submit</a:t>
            </a:r>
            <a:r>
              <a:rPr lang="en-IN" sz="2200" dirty="0">
                <a:solidFill>
                  <a:srgbClr val="FFFF66"/>
                </a:solidFill>
              </a:rPr>
              <a:t>(new </a:t>
            </a:r>
            <a:r>
              <a:rPr lang="en-IN" sz="2200" dirty="0" err="1">
                <a:solidFill>
                  <a:srgbClr val="FFFF66"/>
                </a:solidFill>
              </a:rPr>
              <a:t>FactorialService</a:t>
            </a:r>
            <a:r>
              <a:rPr lang="en-IN" sz="2200" dirty="0">
                <a:solidFill>
                  <a:srgbClr val="FFFF66"/>
                </a:solidFill>
              </a:rPr>
              <a:t>(10))</a:t>
            </a:r>
            <a:r>
              <a:rPr lang="en-IN" sz="2200" dirty="0"/>
              <a:t>; </a:t>
            </a:r>
            <a:endParaRPr lang="en-IN" sz="2200" dirty="0" smtClean="0"/>
          </a:p>
          <a:p>
            <a:pPr marL="0" indent="0">
              <a:buNone/>
            </a:pPr>
            <a:endParaRPr lang="en-IN" sz="2200" dirty="0" smtClean="0"/>
          </a:p>
          <a:p>
            <a:pPr marL="0" indent="0">
              <a:buNone/>
            </a:pPr>
            <a:endParaRPr lang="en-IN" sz="2200" dirty="0" smtClean="0"/>
          </a:p>
          <a:p>
            <a:pPr marL="0" indent="0">
              <a:buNone/>
            </a:pPr>
            <a:r>
              <a:rPr lang="en-IN" sz="2200" dirty="0" smtClean="0">
                <a:solidFill>
                  <a:srgbClr val="FF99FF"/>
                </a:solidFill>
              </a:rPr>
              <a:t>//</a:t>
            </a:r>
            <a:r>
              <a:rPr lang="en-IN" sz="2200" dirty="0">
                <a:solidFill>
                  <a:srgbClr val="FF99FF"/>
                </a:solidFill>
              </a:rPr>
              <a:t>get the result using get method of the Future object </a:t>
            </a:r>
            <a:endParaRPr lang="en-IN" sz="2200" dirty="0" smtClean="0">
              <a:solidFill>
                <a:srgbClr val="FF99FF"/>
              </a:solidFill>
            </a:endParaRPr>
          </a:p>
          <a:p>
            <a:pPr marL="0" indent="0">
              <a:buNone/>
            </a:pPr>
            <a:r>
              <a:rPr lang="en-IN" sz="2200" dirty="0" smtClean="0">
                <a:solidFill>
                  <a:srgbClr val="FF99FF"/>
                </a:solidFill>
              </a:rPr>
              <a:t>//</a:t>
            </a:r>
            <a:r>
              <a:rPr lang="en-IN" sz="2200" dirty="0">
                <a:solidFill>
                  <a:srgbClr val="FF99FF"/>
                </a:solidFill>
              </a:rPr>
              <a:t>get method waits till the thread execution and then return the result of the execution. </a:t>
            </a:r>
            <a:endParaRPr lang="en-IN" sz="2200" dirty="0" smtClean="0">
              <a:solidFill>
                <a:srgbClr val="FF99FF"/>
              </a:solidFill>
            </a:endParaRPr>
          </a:p>
          <a:p>
            <a:pPr marL="0" indent="0" algn="ctr">
              <a:buNone/>
            </a:pPr>
            <a:r>
              <a:rPr lang="en-IN" sz="2200" dirty="0" smtClean="0">
                <a:solidFill>
                  <a:srgbClr val="66FF66"/>
                </a:solidFill>
              </a:rPr>
              <a:t>Long </a:t>
            </a:r>
            <a:r>
              <a:rPr lang="en-IN" sz="2200" dirty="0">
                <a:solidFill>
                  <a:srgbClr val="66FF66"/>
                </a:solidFill>
              </a:rPr>
              <a:t>factorial10 = result10.get();</a:t>
            </a:r>
          </a:p>
        </p:txBody>
      </p:sp>
    </p:spTree>
    <p:extLst>
      <p:ext uri="{BB962C8B-B14F-4D97-AF65-F5344CB8AC3E}">
        <p14:creationId xmlns:p14="http://schemas.microsoft.com/office/powerpoint/2010/main" val="2057787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gradFill>
            <a:gsLst>
              <a:gs pos="0">
                <a:srgbClr val="000082"/>
              </a:gs>
              <a:gs pos="13000">
                <a:srgbClr val="0047FF"/>
              </a:gs>
              <a:gs pos="28000">
                <a:srgbClr val="000082"/>
              </a:gs>
              <a:gs pos="42999">
                <a:srgbClr val="0047FF"/>
              </a:gs>
              <a:gs pos="58000">
                <a:srgbClr val="000082"/>
              </a:gs>
              <a:gs pos="72000">
                <a:srgbClr val="0047FF"/>
              </a:gs>
              <a:gs pos="87000">
                <a:srgbClr val="000082"/>
              </a:gs>
              <a:gs pos="100000">
                <a:srgbClr val="0047FF"/>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numCol="2" rtlCol="0" anchor="ctr"/>
          <a:lstStyle/>
          <a:p>
            <a:r>
              <a:rPr lang="en-IN" b="1" dirty="0">
                <a:solidFill>
                  <a:srgbClr val="FFFF66"/>
                </a:solidFill>
              </a:rPr>
              <a:t>import </a:t>
            </a:r>
            <a:r>
              <a:rPr lang="en-IN" b="1" dirty="0" err="1">
                <a:solidFill>
                  <a:srgbClr val="FFFF66"/>
                </a:solidFill>
              </a:rPr>
              <a:t>java.util.concurrent.Callable</a:t>
            </a:r>
            <a:r>
              <a:rPr lang="en-IN" b="1" dirty="0">
                <a:solidFill>
                  <a:srgbClr val="FFFF66"/>
                </a:solidFill>
              </a:rPr>
              <a:t>;</a:t>
            </a:r>
          </a:p>
          <a:p>
            <a:r>
              <a:rPr lang="en-IN" b="1" dirty="0">
                <a:solidFill>
                  <a:srgbClr val="FFFF66"/>
                </a:solidFill>
              </a:rPr>
              <a:t>import </a:t>
            </a:r>
            <a:r>
              <a:rPr lang="en-IN" b="1" dirty="0" err="1">
                <a:solidFill>
                  <a:srgbClr val="FFFF66"/>
                </a:solidFill>
              </a:rPr>
              <a:t>java.util.concurrent.ExecutionException</a:t>
            </a:r>
            <a:r>
              <a:rPr lang="en-IN" b="1" dirty="0">
                <a:solidFill>
                  <a:srgbClr val="FFFF66"/>
                </a:solidFill>
              </a:rPr>
              <a:t>;</a:t>
            </a:r>
          </a:p>
          <a:p>
            <a:r>
              <a:rPr lang="en-IN" b="1" dirty="0">
                <a:solidFill>
                  <a:srgbClr val="FFFF66"/>
                </a:solidFill>
              </a:rPr>
              <a:t>import </a:t>
            </a:r>
            <a:r>
              <a:rPr lang="en-IN" b="1" dirty="0" err="1">
                <a:solidFill>
                  <a:srgbClr val="FFFF66"/>
                </a:solidFill>
              </a:rPr>
              <a:t>java.util.concurrent.ExecutorService</a:t>
            </a:r>
            <a:r>
              <a:rPr lang="en-IN" b="1" dirty="0">
                <a:solidFill>
                  <a:srgbClr val="FFFF66"/>
                </a:solidFill>
              </a:rPr>
              <a:t>;</a:t>
            </a:r>
          </a:p>
          <a:p>
            <a:r>
              <a:rPr lang="en-IN" b="1" dirty="0">
                <a:solidFill>
                  <a:srgbClr val="FFFF66"/>
                </a:solidFill>
              </a:rPr>
              <a:t>import </a:t>
            </a:r>
            <a:r>
              <a:rPr lang="en-IN" b="1" dirty="0" err="1">
                <a:solidFill>
                  <a:srgbClr val="FFFF66"/>
                </a:solidFill>
              </a:rPr>
              <a:t>java.util.concurrent.Executors</a:t>
            </a:r>
            <a:r>
              <a:rPr lang="en-IN" b="1" dirty="0">
                <a:solidFill>
                  <a:srgbClr val="FFFF66"/>
                </a:solidFill>
              </a:rPr>
              <a:t>;</a:t>
            </a:r>
          </a:p>
          <a:p>
            <a:r>
              <a:rPr lang="en-IN" b="1" dirty="0">
                <a:solidFill>
                  <a:srgbClr val="FFFF66"/>
                </a:solidFill>
              </a:rPr>
              <a:t>import </a:t>
            </a:r>
            <a:r>
              <a:rPr lang="en-IN" b="1" dirty="0" err="1">
                <a:solidFill>
                  <a:srgbClr val="FFFF66"/>
                </a:solidFill>
              </a:rPr>
              <a:t>java.util.concurrent.Future</a:t>
            </a:r>
            <a:r>
              <a:rPr lang="en-IN" b="1" dirty="0" smtClean="0">
                <a:solidFill>
                  <a:srgbClr val="FFFF66"/>
                </a:solidFill>
              </a:rPr>
              <a:t>;</a:t>
            </a:r>
            <a:endParaRPr lang="en-IN" b="1" dirty="0">
              <a:solidFill>
                <a:srgbClr val="FFFF66"/>
              </a:solidFill>
            </a:endParaRPr>
          </a:p>
          <a:p>
            <a:r>
              <a:rPr lang="en-IN" b="1" dirty="0">
                <a:solidFill>
                  <a:srgbClr val="FFFF66"/>
                </a:solidFill>
              </a:rPr>
              <a:t>public class </a:t>
            </a:r>
            <a:r>
              <a:rPr lang="en-IN" b="1" dirty="0" err="1">
                <a:solidFill>
                  <a:srgbClr val="FFFF66"/>
                </a:solidFill>
              </a:rPr>
              <a:t>FutCall</a:t>
            </a:r>
            <a:r>
              <a:rPr lang="en-IN" b="1" dirty="0">
                <a:solidFill>
                  <a:srgbClr val="FFFF66"/>
                </a:solidFill>
              </a:rPr>
              <a:t> </a:t>
            </a:r>
            <a:r>
              <a:rPr lang="en-IN" b="1" dirty="0" smtClean="0">
                <a:solidFill>
                  <a:srgbClr val="FFFF66"/>
                </a:solidFill>
              </a:rPr>
              <a:t>{</a:t>
            </a:r>
            <a:endParaRPr lang="en-IN" b="1" dirty="0">
              <a:solidFill>
                <a:srgbClr val="FFFF66"/>
              </a:solidFill>
            </a:endParaRPr>
          </a:p>
          <a:p>
            <a:r>
              <a:rPr lang="en-IN" b="1" dirty="0">
                <a:solidFill>
                  <a:srgbClr val="FFFF66"/>
                </a:solidFill>
              </a:rPr>
              <a:t>   public static void main(final String[] arguments) throws </a:t>
            </a:r>
            <a:r>
              <a:rPr lang="en-IN" b="1" dirty="0" err="1">
                <a:solidFill>
                  <a:srgbClr val="FFFF66"/>
                </a:solidFill>
              </a:rPr>
              <a:t>InterruptedException</a:t>
            </a:r>
            <a:r>
              <a:rPr lang="en-IN" b="1" dirty="0">
                <a:solidFill>
                  <a:srgbClr val="FFFF66"/>
                </a:solidFill>
              </a:rPr>
              <a:t>,</a:t>
            </a:r>
          </a:p>
          <a:p>
            <a:r>
              <a:rPr lang="en-IN" b="1" dirty="0">
                <a:solidFill>
                  <a:srgbClr val="FFFF66"/>
                </a:solidFill>
              </a:rPr>
              <a:t>      </a:t>
            </a:r>
            <a:r>
              <a:rPr lang="en-IN" b="1" dirty="0" err="1">
                <a:solidFill>
                  <a:srgbClr val="FFFF66"/>
                </a:solidFill>
              </a:rPr>
              <a:t>ExecutionException</a:t>
            </a:r>
            <a:r>
              <a:rPr lang="en-IN" b="1" dirty="0">
                <a:solidFill>
                  <a:srgbClr val="FFFF66"/>
                </a:solidFill>
              </a:rPr>
              <a:t> </a:t>
            </a:r>
            <a:r>
              <a:rPr lang="en-IN" b="1" dirty="0" smtClean="0">
                <a:solidFill>
                  <a:srgbClr val="FFFF66"/>
                </a:solidFill>
              </a:rPr>
              <a:t>{</a:t>
            </a:r>
            <a:endParaRPr lang="en-IN" b="1" dirty="0">
              <a:solidFill>
                <a:srgbClr val="FFFF66"/>
              </a:solidFill>
            </a:endParaRPr>
          </a:p>
          <a:p>
            <a:r>
              <a:rPr lang="en-IN" b="1" dirty="0">
                <a:solidFill>
                  <a:srgbClr val="FFFF66"/>
                </a:solidFill>
              </a:rPr>
              <a:t>      </a:t>
            </a:r>
            <a:r>
              <a:rPr lang="en-IN" b="1" dirty="0" err="1">
                <a:solidFill>
                  <a:srgbClr val="FFFF66"/>
                </a:solidFill>
              </a:rPr>
              <a:t>ExecutorService</a:t>
            </a:r>
            <a:r>
              <a:rPr lang="en-IN" b="1" dirty="0">
                <a:solidFill>
                  <a:srgbClr val="FFFF66"/>
                </a:solidFill>
              </a:rPr>
              <a:t> executor = </a:t>
            </a:r>
            <a:r>
              <a:rPr lang="en-IN" b="1" dirty="0" err="1">
                <a:solidFill>
                  <a:srgbClr val="FFFF66"/>
                </a:solidFill>
              </a:rPr>
              <a:t>Executors.newSingleThreadExecutor</a:t>
            </a:r>
            <a:r>
              <a:rPr lang="en-IN" b="1" dirty="0" smtClean="0">
                <a:solidFill>
                  <a:srgbClr val="FFFF66"/>
                </a:solidFill>
              </a:rPr>
              <a:t>();</a:t>
            </a:r>
            <a:endParaRPr lang="en-IN" b="1" dirty="0">
              <a:solidFill>
                <a:srgbClr val="FFFF66"/>
              </a:solidFill>
            </a:endParaRPr>
          </a:p>
          <a:p>
            <a:r>
              <a:rPr lang="en-IN" b="1" dirty="0">
                <a:solidFill>
                  <a:srgbClr val="FFFF66"/>
                </a:solidFill>
              </a:rPr>
              <a:t>      </a:t>
            </a:r>
            <a:r>
              <a:rPr lang="en-IN" b="1" dirty="0" err="1">
                <a:solidFill>
                  <a:srgbClr val="FFFF66"/>
                </a:solidFill>
              </a:rPr>
              <a:t>System.out.println</a:t>
            </a:r>
            <a:r>
              <a:rPr lang="en-IN" b="1" dirty="0">
                <a:solidFill>
                  <a:srgbClr val="FFFF66"/>
                </a:solidFill>
              </a:rPr>
              <a:t>("Factorial Service called for 10!");</a:t>
            </a:r>
          </a:p>
          <a:p>
            <a:r>
              <a:rPr lang="en-IN" b="1" dirty="0">
                <a:solidFill>
                  <a:srgbClr val="FFFF66"/>
                </a:solidFill>
              </a:rPr>
              <a:t>      Future&lt;Long&gt; result10 = </a:t>
            </a:r>
            <a:r>
              <a:rPr lang="en-IN" b="1" dirty="0" err="1">
                <a:solidFill>
                  <a:srgbClr val="FFFF66"/>
                </a:solidFill>
              </a:rPr>
              <a:t>executor.submit</a:t>
            </a:r>
            <a:r>
              <a:rPr lang="en-IN" b="1" dirty="0">
                <a:solidFill>
                  <a:srgbClr val="FFFF66"/>
                </a:solidFill>
              </a:rPr>
              <a:t>(new </a:t>
            </a:r>
            <a:r>
              <a:rPr lang="en-IN" b="1" dirty="0" err="1">
                <a:solidFill>
                  <a:srgbClr val="FFFF66"/>
                </a:solidFill>
              </a:rPr>
              <a:t>FactorialService</a:t>
            </a:r>
            <a:r>
              <a:rPr lang="en-IN" b="1" dirty="0">
                <a:solidFill>
                  <a:srgbClr val="FFFF66"/>
                </a:solidFill>
              </a:rPr>
              <a:t>(10</a:t>
            </a:r>
            <a:r>
              <a:rPr lang="en-IN" b="1" dirty="0" smtClean="0">
                <a:solidFill>
                  <a:srgbClr val="FFFF66"/>
                </a:solidFill>
              </a:rPr>
              <a:t>));</a:t>
            </a:r>
            <a:endParaRPr lang="en-IN" b="1" dirty="0">
              <a:solidFill>
                <a:srgbClr val="FFFF66"/>
              </a:solidFill>
            </a:endParaRPr>
          </a:p>
          <a:p>
            <a:r>
              <a:rPr lang="en-IN" b="1" dirty="0">
                <a:solidFill>
                  <a:srgbClr val="FFFF66"/>
                </a:solidFill>
              </a:rPr>
              <a:t>      </a:t>
            </a:r>
            <a:r>
              <a:rPr lang="en-IN" b="1" dirty="0" err="1">
                <a:solidFill>
                  <a:srgbClr val="FFFF66"/>
                </a:solidFill>
              </a:rPr>
              <a:t>System.out.println</a:t>
            </a:r>
            <a:r>
              <a:rPr lang="en-IN" b="1" dirty="0">
                <a:solidFill>
                  <a:srgbClr val="FFFF66"/>
                </a:solidFill>
              </a:rPr>
              <a:t>("Factorial Service called for 20!");</a:t>
            </a:r>
          </a:p>
          <a:p>
            <a:r>
              <a:rPr lang="en-IN" b="1" dirty="0">
                <a:solidFill>
                  <a:srgbClr val="FFFF66"/>
                </a:solidFill>
              </a:rPr>
              <a:t>      Future&lt;Long&gt; result20 = </a:t>
            </a:r>
            <a:r>
              <a:rPr lang="en-IN" b="1" dirty="0" err="1">
                <a:solidFill>
                  <a:srgbClr val="FFFF66"/>
                </a:solidFill>
              </a:rPr>
              <a:t>executor.submit</a:t>
            </a:r>
            <a:r>
              <a:rPr lang="en-IN" b="1" dirty="0">
                <a:solidFill>
                  <a:srgbClr val="FFFF66"/>
                </a:solidFill>
              </a:rPr>
              <a:t>(new </a:t>
            </a:r>
            <a:r>
              <a:rPr lang="en-IN" b="1" dirty="0" err="1">
                <a:solidFill>
                  <a:srgbClr val="FFFF66"/>
                </a:solidFill>
              </a:rPr>
              <a:t>FactorialService</a:t>
            </a:r>
            <a:r>
              <a:rPr lang="en-IN" b="1" dirty="0">
                <a:solidFill>
                  <a:srgbClr val="FFFF66"/>
                </a:solidFill>
              </a:rPr>
              <a:t>(20</a:t>
            </a:r>
            <a:r>
              <a:rPr lang="en-IN" b="1" dirty="0" smtClean="0">
                <a:solidFill>
                  <a:srgbClr val="FFFF66"/>
                </a:solidFill>
              </a:rPr>
              <a:t>));</a:t>
            </a:r>
            <a:endParaRPr lang="en-IN" b="1" dirty="0">
              <a:solidFill>
                <a:srgbClr val="FFFF66"/>
              </a:solidFill>
            </a:endParaRPr>
          </a:p>
          <a:p>
            <a:r>
              <a:rPr lang="en-IN" b="1" dirty="0">
                <a:solidFill>
                  <a:srgbClr val="FFFF66"/>
                </a:solidFill>
              </a:rPr>
              <a:t>      Long factorial10 = result10.get();</a:t>
            </a:r>
          </a:p>
          <a:p>
            <a:r>
              <a:rPr lang="en-IN" b="1" dirty="0">
                <a:solidFill>
                  <a:srgbClr val="FFFF66"/>
                </a:solidFill>
              </a:rPr>
              <a:t>      </a:t>
            </a:r>
            <a:r>
              <a:rPr lang="en-IN" b="1" dirty="0" err="1">
                <a:solidFill>
                  <a:srgbClr val="FFFF66"/>
                </a:solidFill>
              </a:rPr>
              <a:t>System.out.println</a:t>
            </a:r>
            <a:r>
              <a:rPr lang="en-IN" b="1" dirty="0">
                <a:solidFill>
                  <a:srgbClr val="FFFF66"/>
                </a:solidFill>
              </a:rPr>
              <a:t>("10! = " + factorial10</a:t>
            </a:r>
            <a:r>
              <a:rPr lang="en-IN" b="1" dirty="0" smtClean="0">
                <a:solidFill>
                  <a:srgbClr val="FFFF66"/>
                </a:solidFill>
              </a:rPr>
              <a:t>);</a:t>
            </a:r>
            <a:endParaRPr lang="en-IN" b="1" dirty="0">
              <a:solidFill>
                <a:srgbClr val="FFFF66"/>
              </a:solidFill>
            </a:endParaRPr>
          </a:p>
          <a:p>
            <a:r>
              <a:rPr lang="en-IN" b="1" dirty="0">
                <a:solidFill>
                  <a:srgbClr val="FFFF66"/>
                </a:solidFill>
              </a:rPr>
              <a:t>      Long factorial20 = result20.get();</a:t>
            </a:r>
          </a:p>
          <a:p>
            <a:r>
              <a:rPr lang="en-IN" b="1" dirty="0">
                <a:solidFill>
                  <a:srgbClr val="FFFF66"/>
                </a:solidFill>
              </a:rPr>
              <a:t>      </a:t>
            </a:r>
            <a:r>
              <a:rPr lang="en-IN" b="1" dirty="0" err="1">
                <a:solidFill>
                  <a:srgbClr val="FFFF66"/>
                </a:solidFill>
              </a:rPr>
              <a:t>System.out.println</a:t>
            </a:r>
            <a:r>
              <a:rPr lang="en-IN" b="1" dirty="0">
                <a:solidFill>
                  <a:srgbClr val="FFFF66"/>
                </a:solidFill>
              </a:rPr>
              <a:t>("20! = " + factorial20</a:t>
            </a:r>
            <a:r>
              <a:rPr lang="en-IN" b="1" dirty="0" smtClean="0">
                <a:solidFill>
                  <a:srgbClr val="FFFF66"/>
                </a:solidFill>
              </a:rPr>
              <a:t>);</a:t>
            </a:r>
            <a:endParaRPr lang="en-IN" b="1" dirty="0">
              <a:solidFill>
                <a:srgbClr val="FFFF66"/>
              </a:solidFill>
            </a:endParaRPr>
          </a:p>
          <a:p>
            <a:r>
              <a:rPr lang="en-IN" b="1" dirty="0">
                <a:solidFill>
                  <a:srgbClr val="FFFF66"/>
                </a:solidFill>
              </a:rPr>
              <a:t>      </a:t>
            </a:r>
            <a:r>
              <a:rPr lang="en-IN" b="1" dirty="0" err="1">
                <a:solidFill>
                  <a:srgbClr val="FFFF66"/>
                </a:solidFill>
              </a:rPr>
              <a:t>executor.shutdown</a:t>
            </a:r>
            <a:r>
              <a:rPr lang="en-IN" b="1" dirty="0">
                <a:solidFill>
                  <a:srgbClr val="FFFF66"/>
                </a:solidFill>
              </a:rPr>
              <a:t>();</a:t>
            </a:r>
          </a:p>
          <a:p>
            <a:r>
              <a:rPr lang="en-IN" b="1" dirty="0">
                <a:solidFill>
                  <a:srgbClr val="FFFF66"/>
                </a:solidFill>
              </a:rPr>
              <a:t>   }  </a:t>
            </a:r>
          </a:p>
          <a:p>
            <a:endParaRPr lang="en-IN" b="1" dirty="0">
              <a:solidFill>
                <a:srgbClr val="FFFF66"/>
              </a:solidFill>
            </a:endParaRPr>
          </a:p>
          <a:p>
            <a:r>
              <a:rPr lang="en-IN" b="1" dirty="0">
                <a:solidFill>
                  <a:srgbClr val="FFFF66"/>
                </a:solidFill>
              </a:rPr>
              <a:t>   static class </a:t>
            </a:r>
            <a:r>
              <a:rPr lang="en-IN" b="1" dirty="0" err="1">
                <a:solidFill>
                  <a:srgbClr val="FFFF66"/>
                </a:solidFill>
              </a:rPr>
              <a:t>FactorialService</a:t>
            </a:r>
            <a:r>
              <a:rPr lang="en-IN" b="1" dirty="0">
                <a:solidFill>
                  <a:srgbClr val="FFFF66"/>
                </a:solidFill>
              </a:rPr>
              <a:t> implements Callable&lt;Long&gt; {</a:t>
            </a:r>
          </a:p>
          <a:p>
            <a:r>
              <a:rPr lang="en-IN" b="1" dirty="0">
                <a:solidFill>
                  <a:srgbClr val="FFFF66"/>
                </a:solidFill>
              </a:rPr>
              <a:t>      private </a:t>
            </a:r>
            <a:r>
              <a:rPr lang="en-IN" b="1" dirty="0" err="1">
                <a:solidFill>
                  <a:srgbClr val="FFFF66"/>
                </a:solidFill>
              </a:rPr>
              <a:t>int</a:t>
            </a:r>
            <a:r>
              <a:rPr lang="en-IN" b="1" dirty="0">
                <a:solidFill>
                  <a:srgbClr val="FFFF66"/>
                </a:solidFill>
              </a:rPr>
              <a:t> number</a:t>
            </a:r>
            <a:r>
              <a:rPr lang="en-IN" b="1" dirty="0" smtClean="0">
                <a:solidFill>
                  <a:srgbClr val="FFFF66"/>
                </a:solidFill>
              </a:rPr>
              <a:t>;</a:t>
            </a:r>
            <a:endParaRPr lang="en-IN" b="1" dirty="0">
              <a:solidFill>
                <a:srgbClr val="FFFF66"/>
              </a:solidFill>
            </a:endParaRPr>
          </a:p>
          <a:p>
            <a:r>
              <a:rPr lang="en-IN" b="1" dirty="0">
                <a:solidFill>
                  <a:srgbClr val="FFFF66"/>
                </a:solidFill>
              </a:rPr>
              <a:t>      public </a:t>
            </a:r>
            <a:r>
              <a:rPr lang="en-IN" b="1" dirty="0" err="1">
                <a:solidFill>
                  <a:srgbClr val="FFFF66"/>
                </a:solidFill>
              </a:rPr>
              <a:t>FactorialService</a:t>
            </a:r>
            <a:r>
              <a:rPr lang="en-IN" b="1" dirty="0">
                <a:solidFill>
                  <a:srgbClr val="FFFF66"/>
                </a:solidFill>
              </a:rPr>
              <a:t>(</a:t>
            </a:r>
            <a:r>
              <a:rPr lang="en-IN" b="1" dirty="0" err="1">
                <a:solidFill>
                  <a:srgbClr val="FFFF66"/>
                </a:solidFill>
              </a:rPr>
              <a:t>int</a:t>
            </a:r>
            <a:r>
              <a:rPr lang="en-IN" b="1" dirty="0">
                <a:solidFill>
                  <a:srgbClr val="FFFF66"/>
                </a:solidFill>
              </a:rPr>
              <a:t> number) {</a:t>
            </a:r>
          </a:p>
          <a:p>
            <a:r>
              <a:rPr lang="en-IN" b="1" dirty="0">
                <a:solidFill>
                  <a:srgbClr val="FFFF66"/>
                </a:solidFill>
              </a:rPr>
              <a:t>         </a:t>
            </a:r>
            <a:r>
              <a:rPr lang="en-IN" b="1" dirty="0" err="1">
                <a:solidFill>
                  <a:srgbClr val="FFFF66"/>
                </a:solidFill>
              </a:rPr>
              <a:t>this.number</a:t>
            </a:r>
            <a:r>
              <a:rPr lang="en-IN" b="1" dirty="0">
                <a:solidFill>
                  <a:srgbClr val="FFFF66"/>
                </a:solidFill>
              </a:rPr>
              <a:t> = number;</a:t>
            </a:r>
          </a:p>
          <a:p>
            <a:r>
              <a:rPr lang="en-IN" b="1" dirty="0">
                <a:solidFill>
                  <a:srgbClr val="FFFF66"/>
                </a:solidFill>
              </a:rPr>
              <a:t>      }</a:t>
            </a:r>
          </a:p>
          <a:p>
            <a:r>
              <a:rPr lang="en-IN" b="1" dirty="0" smtClean="0">
                <a:solidFill>
                  <a:srgbClr val="FFFF66"/>
                </a:solidFill>
              </a:rPr>
              <a:t>      </a:t>
            </a:r>
            <a:r>
              <a:rPr lang="en-IN" b="1" dirty="0">
                <a:solidFill>
                  <a:srgbClr val="FFFF66"/>
                </a:solidFill>
              </a:rPr>
              <a:t>@Override</a:t>
            </a:r>
          </a:p>
          <a:p>
            <a:r>
              <a:rPr lang="en-IN" b="1" dirty="0">
                <a:solidFill>
                  <a:srgbClr val="FFFF66"/>
                </a:solidFill>
              </a:rPr>
              <a:t>      public Long call() throws Exception {</a:t>
            </a:r>
          </a:p>
          <a:p>
            <a:r>
              <a:rPr lang="en-IN" b="1" dirty="0">
                <a:solidFill>
                  <a:srgbClr val="FFFF66"/>
                </a:solidFill>
              </a:rPr>
              <a:t>         return factorial();</a:t>
            </a:r>
          </a:p>
          <a:p>
            <a:r>
              <a:rPr lang="en-IN" b="1" dirty="0">
                <a:solidFill>
                  <a:srgbClr val="FFFF66"/>
                </a:solidFill>
              </a:rPr>
              <a:t>      }</a:t>
            </a:r>
          </a:p>
          <a:p>
            <a:endParaRPr lang="en-IN" b="1" dirty="0">
              <a:solidFill>
                <a:srgbClr val="FFFF66"/>
              </a:solidFill>
            </a:endParaRPr>
          </a:p>
          <a:p>
            <a:r>
              <a:rPr lang="en-IN" b="1" dirty="0">
                <a:solidFill>
                  <a:srgbClr val="FFFF66"/>
                </a:solidFill>
              </a:rPr>
              <a:t>      private Long factorial() throws </a:t>
            </a:r>
            <a:r>
              <a:rPr lang="en-IN" b="1" dirty="0" err="1">
                <a:solidFill>
                  <a:srgbClr val="FFFF66"/>
                </a:solidFill>
              </a:rPr>
              <a:t>InterruptedException</a:t>
            </a:r>
            <a:r>
              <a:rPr lang="en-IN" b="1" dirty="0">
                <a:solidFill>
                  <a:srgbClr val="FFFF66"/>
                </a:solidFill>
              </a:rPr>
              <a:t> {</a:t>
            </a:r>
          </a:p>
          <a:p>
            <a:r>
              <a:rPr lang="en-IN" b="1" dirty="0">
                <a:solidFill>
                  <a:srgbClr val="FFFF66"/>
                </a:solidFill>
              </a:rPr>
              <a:t>         long result = 1; </a:t>
            </a:r>
            <a:r>
              <a:rPr lang="en-IN" b="1" dirty="0" smtClean="0">
                <a:solidFill>
                  <a:srgbClr val="FFFF66"/>
                </a:solidFill>
              </a:rPr>
              <a:t>         </a:t>
            </a:r>
            <a:endParaRPr lang="en-IN" b="1" dirty="0">
              <a:solidFill>
                <a:srgbClr val="FFFF66"/>
              </a:solidFill>
            </a:endParaRPr>
          </a:p>
          <a:p>
            <a:r>
              <a:rPr lang="en-IN" b="1" dirty="0">
                <a:solidFill>
                  <a:srgbClr val="FFFF66"/>
                </a:solidFill>
              </a:rPr>
              <a:t>         while (number != 0) { </a:t>
            </a:r>
          </a:p>
          <a:p>
            <a:r>
              <a:rPr lang="en-IN" b="1" dirty="0">
                <a:solidFill>
                  <a:srgbClr val="FFFF66"/>
                </a:solidFill>
              </a:rPr>
              <a:t>            result = number * result; </a:t>
            </a:r>
          </a:p>
          <a:p>
            <a:r>
              <a:rPr lang="en-IN" b="1" dirty="0">
                <a:solidFill>
                  <a:srgbClr val="FFFF66"/>
                </a:solidFill>
              </a:rPr>
              <a:t>            number--; </a:t>
            </a:r>
          </a:p>
          <a:p>
            <a:r>
              <a:rPr lang="en-IN" b="1" dirty="0">
                <a:solidFill>
                  <a:srgbClr val="FFFF66"/>
                </a:solidFill>
              </a:rPr>
              <a:t>            </a:t>
            </a:r>
            <a:r>
              <a:rPr lang="en-IN" b="1" dirty="0" err="1">
                <a:solidFill>
                  <a:srgbClr val="FFFF66"/>
                </a:solidFill>
              </a:rPr>
              <a:t>Thread.sleep</a:t>
            </a:r>
            <a:r>
              <a:rPr lang="en-IN" b="1" dirty="0">
                <a:solidFill>
                  <a:srgbClr val="FFFF66"/>
                </a:solidFill>
              </a:rPr>
              <a:t>(100); </a:t>
            </a:r>
          </a:p>
          <a:p>
            <a:r>
              <a:rPr lang="en-IN" b="1" dirty="0">
                <a:solidFill>
                  <a:srgbClr val="FFFF66"/>
                </a:solidFill>
              </a:rPr>
              <a:t>         }</a:t>
            </a:r>
          </a:p>
          <a:p>
            <a:r>
              <a:rPr lang="en-IN" b="1" dirty="0">
                <a:solidFill>
                  <a:srgbClr val="FFFF66"/>
                </a:solidFill>
              </a:rPr>
              <a:t>         return result;	</a:t>
            </a:r>
          </a:p>
          <a:p>
            <a:r>
              <a:rPr lang="en-IN" b="1" dirty="0">
                <a:solidFill>
                  <a:srgbClr val="FFFF66"/>
                </a:solidFill>
              </a:rPr>
              <a:t>      }</a:t>
            </a:r>
          </a:p>
          <a:p>
            <a:r>
              <a:rPr lang="en-IN" b="1" dirty="0">
                <a:solidFill>
                  <a:srgbClr val="FFFF66"/>
                </a:solidFill>
              </a:rPr>
              <a:t>   }</a:t>
            </a:r>
          </a:p>
          <a:p>
            <a:r>
              <a:rPr lang="en-IN" b="1" dirty="0">
                <a:solidFill>
                  <a:srgbClr val="FFFF66"/>
                </a:solidFill>
              </a:rPr>
              <a:t>}</a:t>
            </a:r>
          </a:p>
        </p:txBody>
      </p:sp>
      <p:sp>
        <p:nvSpPr>
          <p:cNvPr id="6" name="Title 1"/>
          <p:cNvSpPr>
            <a:spLocks noGrp="1"/>
          </p:cNvSpPr>
          <p:nvPr>
            <p:ph type="title"/>
          </p:nvPr>
        </p:nvSpPr>
        <p:spPr>
          <a:xfrm>
            <a:off x="7380312" y="6309320"/>
            <a:ext cx="1728192" cy="476454"/>
          </a:xfrm>
        </p:spPr>
        <p:txBody>
          <a:bodyPr/>
          <a:lstStyle/>
          <a:p>
            <a:r>
              <a:rPr lang="en-IN" dirty="0" smtClean="0"/>
              <a:t>Example</a:t>
            </a:r>
            <a:endParaRPr lang="en-IN" dirty="0"/>
          </a:p>
        </p:txBody>
      </p:sp>
    </p:spTree>
    <p:extLst>
      <p:ext uri="{BB962C8B-B14F-4D97-AF65-F5344CB8AC3E}">
        <p14:creationId xmlns:p14="http://schemas.microsoft.com/office/powerpoint/2010/main" val="192595415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44" y="0"/>
            <a:ext cx="9141556" cy="548680"/>
          </a:xfrm>
        </p:spPr>
        <p:txBody>
          <a:bodyPr/>
          <a:lstStyle/>
          <a:p>
            <a:r>
              <a:rPr lang="en-IN" dirty="0" smtClean="0"/>
              <a:t>Example - output</a:t>
            </a:r>
            <a:endParaRPr lang="en-IN" dirty="0"/>
          </a:p>
        </p:txBody>
      </p:sp>
      <p:sp>
        <p:nvSpPr>
          <p:cNvPr id="3" name="Content Placeholder 2"/>
          <p:cNvSpPr>
            <a:spLocks noGrp="1"/>
          </p:cNvSpPr>
          <p:nvPr>
            <p:ph sz="quarter" idx="13"/>
          </p:nvPr>
        </p:nvSpPr>
        <p:spPr>
          <a:xfrm>
            <a:off x="107504" y="1268760"/>
            <a:ext cx="9036496" cy="5472608"/>
          </a:xfrm>
        </p:spPr>
        <p:txBody>
          <a:bodyPr>
            <a:normAutofit/>
          </a:bodyPr>
          <a:lstStyle/>
          <a:p>
            <a:pPr marL="0" indent="0">
              <a:buNone/>
            </a:pPr>
            <a:r>
              <a:rPr lang="en-IN" sz="2200" dirty="0"/>
              <a:t>D:\PPL\Java&gt;javac </a:t>
            </a:r>
            <a:r>
              <a:rPr lang="en-IN" sz="2200" dirty="0" smtClean="0"/>
              <a:t>FutCall.java</a:t>
            </a:r>
          </a:p>
          <a:p>
            <a:pPr marL="0" indent="0">
              <a:buNone/>
            </a:pPr>
            <a:r>
              <a:rPr lang="en-IN" sz="2200" dirty="0"/>
              <a:t>D:\PPL\Java&gt;java </a:t>
            </a:r>
            <a:r>
              <a:rPr lang="en-IN" sz="2200" dirty="0" err="1"/>
              <a:t>FutCall</a:t>
            </a:r>
            <a:endParaRPr lang="en-IN" sz="2200" dirty="0"/>
          </a:p>
          <a:p>
            <a:pPr marL="0" indent="0">
              <a:buNone/>
            </a:pPr>
            <a:r>
              <a:rPr lang="en-IN" sz="2200" dirty="0"/>
              <a:t>Factorial Service called for 10!</a:t>
            </a:r>
          </a:p>
          <a:p>
            <a:pPr marL="0" indent="0">
              <a:buNone/>
            </a:pPr>
            <a:r>
              <a:rPr lang="en-IN" sz="2200" dirty="0"/>
              <a:t>Factorial Service called for 20!</a:t>
            </a:r>
          </a:p>
          <a:p>
            <a:pPr marL="0" indent="0">
              <a:buNone/>
            </a:pPr>
            <a:r>
              <a:rPr lang="en-IN" sz="2200" dirty="0"/>
              <a:t>10! = 3628800</a:t>
            </a:r>
          </a:p>
          <a:p>
            <a:pPr marL="0" indent="0">
              <a:buNone/>
            </a:pPr>
            <a:r>
              <a:rPr lang="en-IN" sz="2200" dirty="0"/>
              <a:t>20! = 2432902008176640000</a:t>
            </a:r>
          </a:p>
        </p:txBody>
      </p:sp>
    </p:spTree>
    <p:extLst>
      <p:ext uri="{BB962C8B-B14F-4D97-AF65-F5344CB8AC3E}">
        <p14:creationId xmlns:p14="http://schemas.microsoft.com/office/powerpoint/2010/main" val="244983104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18"/>
            <a:ext cx="7884368" cy="620470"/>
          </a:xfrm>
        </p:spPr>
        <p:txBody>
          <a:bodyPr/>
          <a:lstStyle/>
          <a:p>
            <a:r>
              <a:rPr lang="en-IN" dirty="0"/>
              <a:t>Fork-Join </a:t>
            </a:r>
            <a:r>
              <a:rPr lang="en-IN" dirty="0" smtClean="0"/>
              <a:t>framework</a:t>
            </a:r>
            <a:endParaRPr lang="en-IN" dirty="0"/>
          </a:p>
        </p:txBody>
      </p:sp>
      <p:sp>
        <p:nvSpPr>
          <p:cNvPr id="3" name="Content Placeholder 2"/>
          <p:cNvSpPr>
            <a:spLocks noGrp="1"/>
          </p:cNvSpPr>
          <p:nvPr>
            <p:ph sz="quarter" idx="13"/>
          </p:nvPr>
        </p:nvSpPr>
        <p:spPr>
          <a:xfrm>
            <a:off x="107504" y="620688"/>
            <a:ext cx="8928992" cy="6120680"/>
          </a:xfrm>
        </p:spPr>
        <p:txBody>
          <a:bodyPr>
            <a:normAutofit/>
          </a:bodyPr>
          <a:lstStyle/>
          <a:p>
            <a:r>
              <a:rPr lang="en-IN" sz="2200" dirty="0"/>
              <a:t>F</a:t>
            </a:r>
            <a:r>
              <a:rPr lang="en-IN" sz="2200" dirty="0" smtClean="0"/>
              <a:t>ork-join </a:t>
            </a:r>
            <a:r>
              <a:rPr lang="en-IN" sz="2200" dirty="0"/>
              <a:t>framework </a:t>
            </a:r>
            <a:endParaRPr lang="en-IN" sz="2200" dirty="0" smtClean="0"/>
          </a:p>
          <a:p>
            <a:pPr lvl="1"/>
            <a:r>
              <a:rPr lang="en-IN" sz="2200" dirty="0" smtClean="0"/>
              <a:t>allows </a:t>
            </a:r>
            <a:r>
              <a:rPr lang="en-IN" sz="2200" dirty="0"/>
              <a:t>to break a certain task on several workers and then wait for the result to combine them. </a:t>
            </a:r>
            <a:endParaRPr lang="en-IN" sz="2200" dirty="0" smtClean="0"/>
          </a:p>
          <a:p>
            <a:pPr lvl="1"/>
            <a:r>
              <a:rPr lang="en-IN" sz="2200" dirty="0" smtClean="0"/>
              <a:t>It </a:t>
            </a:r>
            <a:r>
              <a:rPr lang="en-IN" sz="2200" dirty="0"/>
              <a:t>leverages multi-processor machine's capacity to great extent</a:t>
            </a:r>
            <a:r>
              <a:rPr lang="en-IN" sz="2200" dirty="0" smtClean="0"/>
              <a:t>.</a:t>
            </a:r>
          </a:p>
          <a:p>
            <a:r>
              <a:rPr lang="en-IN" sz="2400" dirty="0" smtClean="0">
                <a:solidFill>
                  <a:srgbClr val="66FF66"/>
                </a:solidFill>
              </a:rPr>
              <a:t>Fork</a:t>
            </a:r>
          </a:p>
          <a:p>
            <a:pPr lvl="1"/>
            <a:r>
              <a:rPr lang="en-IN" sz="2400" dirty="0"/>
              <a:t>a process in which a task splits itself into smaller and independent sub-tasks which can be executed </a:t>
            </a:r>
            <a:r>
              <a:rPr lang="en-IN" sz="2400" dirty="0" smtClean="0"/>
              <a:t>concurrently</a:t>
            </a:r>
            <a:endParaRPr lang="en-IN" sz="2400" dirty="0"/>
          </a:p>
          <a:p>
            <a:pPr lvl="1"/>
            <a:r>
              <a:rPr lang="en-IN" sz="2400" dirty="0" smtClean="0">
                <a:solidFill>
                  <a:srgbClr val="FF99FF"/>
                </a:solidFill>
              </a:rPr>
              <a:t>Syntax: </a:t>
            </a:r>
          </a:p>
          <a:p>
            <a:pPr marL="2286000" lvl="5" indent="0">
              <a:buNone/>
            </a:pPr>
            <a:r>
              <a:rPr lang="en-IN" sz="2400" dirty="0">
                <a:solidFill>
                  <a:srgbClr val="FFFF66"/>
                </a:solidFill>
              </a:rPr>
              <a:t>Sum left = new Sum(array, low, mid); </a:t>
            </a:r>
            <a:endParaRPr lang="en-IN" sz="2400" dirty="0" smtClean="0">
              <a:solidFill>
                <a:srgbClr val="FFFF66"/>
              </a:solidFill>
            </a:endParaRPr>
          </a:p>
          <a:p>
            <a:pPr marL="2286000" lvl="5" indent="0">
              <a:buNone/>
            </a:pPr>
            <a:r>
              <a:rPr lang="en-IN" sz="2400" dirty="0" err="1" smtClean="0">
                <a:solidFill>
                  <a:srgbClr val="FFFF66"/>
                </a:solidFill>
              </a:rPr>
              <a:t>left.fork</a:t>
            </a:r>
            <a:r>
              <a:rPr lang="en-IN" sz="2400" dirty="0" smtClean="0">
                <a:solidFill>
                  <a:srgbClr val="FFFF66"/>
                </a:solidFill>
              </a:rPr>
              <a:t>();</a:t>
            </a:r>
          </a:p>
          <a:p>
            <a:pPr marL="457200" lvl="1" indent="0">
              <a:buNone/>
            </a:pPr>
            <a:r>
              <a:rPr lang="en-IN" sz="2400" dirty="0" smtClean="0"/>
              <a:t>	where </a:t>
            </a:r>
            <a:r>
              <a:rPr lang="en-IN" sz="2400" dirty="0"/>
              <a:t>Sum is a subclass of </a:t>
            </a:r>
            <a:r>
              <a:rPr lang="en-IN" sz="2400" dirty="0" err="1"/>
              <a:t>RecursiveTask</a:t>
            </a:r>
            <a:r>
              <a:rPr lang="en-IN" sz="2400" dirty="0"/>
              <a:t> and </a:t>
            </a:r>
            <a:r>
              <a:rPr lang="en-IN" sz="2400" dirty="0" err="1"/>
              <a:t>left.fork</a:t>
            </a:r>
            <a:r>
              <a:rPr lang="en-IN" sz="2400" dirty="0"/>
              <a:t>() </a:t>
            </a:r>
            <a:r>
              <a:rPr lang="en-IN" sz="2400" dirty="0" smtClean="0"/>
              <a:t>splits </a:t>
            </a:r>
            <a:r>
              <a:rPr lang="en-IN" sz="2400" dirty="0"/>
              <a:t>the </a:t>
            </a:r>
            <a:r>
              <a:rPr lang="en-IN" sz="2400" dirty="0" smtClean="0"/>
              <a:t>	task </a:t>
            </a:r>
            <a:r>
              <a:rPr lang="en-IN" sz="2400" dirty="0"/>
              <a:t>into sub-tasks.</a:t>
            </a:r>
          </a:p>
          <a:p>
            <a:pPr lvl="1"/>
            <a:endParaRPr lang="en-IN" sz="2400" dirty="0"/>
          </a:p>
          <a:p>
            <a:pPr lvl="1"/>
            <a:endParaRPr lang="en-IN" sz="2200" dirty="0"/>
          </a:p>
        </p:txBody>
      </p:sp>
    </p:spTree>
    <p:extLst>
      <p:ext uri="{BB962C8B-B14F-4D97-AF65-F5344CB8AC3E}">
        <p14:creationId xmlns:p14="http://schemas.microsoft.com/office/powerpoint/2010/main" val="1664186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005"/>
            <a:ext cx="7740352" cy="542675"/>
          </a:xfrm>
        </p:spPr>
        <p:txBody>
          <a:bodyPr/>
          <a:lstStyle/>
          <a:p>
            <a:r>
              <a:rPr lang="en-IN" dirty="0"/>
              <a:t>Fork-Join framework</a:t>
            </a:r>
          </a:p>
        </p:txBody>
      </p:sp>
      <p:sp>
        <p:nvSpPr>
          <p:cNvPr id="3" name="Content Placeholder 2"/>
          <p:cNvSpPr>
            <a:spLocks noGrp="1"/>
          </p:cNvSpPr>
          <p:nvPr>
            <p:ph sz="quarter" idx="13"/>
          </p:nvPr>
        </p:nvSpPr>
        <p:spPr>
          <a:xfrm>
            <a:off x="107504" y="476672"/>
            <a:ext cx="8928992" cy="6264696"/>
          </a:xfrm>
        </p:spPr>
        <p:txBody>
          <a:bodyPr/>
          <a:lstStyle/>
          <a:p>
            <a:endParaRPr lang="en-IN" sz="2400" b="1" dirty="0" smtClean="0">
              <a:solidFill>
                <a:srgbClr val="66FF66"/>
              </a:solidFill>
            </a:endParaRPr>
          </a:p>
          <a:p>
            <a:r>
              <a:rPr lang="en-IN" sz="2400" b="1" dirty="0" smtClean="0">
                <a:solidFill>
                  <a:srgbClr val="66FF66"/>
                </a:solidFill>
              </a:rPr>
              <a:t>Join</a:t>
            </a:r>
          </a:p>
          <a:p>
            <a:pPr lvl="1"/>
            <a:r>
              <a:rPr lang="en-IN" sz="2400" dirty="0" smtClean="0"/>
              <a:t>A process in which a task join all the results of sub-tasks once the subtasks have finished executing, otherwise it keeps waiting.</a:t>
            </a:r>
          </a:p>
          <a:p>
            <a:pPr lvl="1"/>
            <a:endParaRPr lang="en-IN" sz="2400" dirty="0" smtClean="0"/>
          </a:p>
          <a:p>
            <a:pPr lvl="1"/>
            <a:r>
              <a:rPr lang="en-IN" sz="2400" dirty="0">
                <a:solidFill>
                  <a:srgbClr val="FF99FF"/>
                </a:solidFill>
              </a:rPr>
              <a:t>Syntax: </a:t>
            </a:r>
          </a:p>
          <a:p>
            <a:pPr marL="457200" lvl="1" indent="0">
              <a:buNone/>
            </a:pPr>
            <a:r>
              <a:rPr lang="en-IN" sz="2400" dirty="0" smtClean="0"/>
              <a:t>				</a:t>
            </a:r>
            <a:r>
              <a:rPr lang="en-IN" sz="2400" dirty="0" err="1" smtClean="0">
                <a:solidFill>
                  <a:srgbClr val="FFFF66"/>
                </a:solidFill>
              </a:rPr>
              <a:t>left.join</a:t>
            </a:r>
            <a:r>
              <a:rPr lang="en-IN" sz="2400" dirty="0" smtClean="0">
                <a:solidFill>
                  <a:srgbClr val="FFFF66"/>
                </a:solidFill>
              </a:rPr>
              <a:t>();</a:t>
            </a:r>
          </a:p>
          <a:p>
            <a:pPr marL="457200" lvl="1" indent="0">
              <a:buNone/>
            </a:pPr>
            <a:r>
              <a:rPr lang="en-IN" sz="2400" dirty="0" smtClean="0"/>
              <a:t>	</a:t>
            </a:r>
          </a:p>
          <a:p>
            <a:pPr marL="457200" lvl="1" indent="0">
              <a:buNone/>
            </a:pPr>
            <a:r>
              <a:rPr lang="en-IN" sz="2400" dirty="0"/>
              <a:t>	</a:t>
            </a:r>
            <a:r>
              <a:rPr lang="en-IN" sz="2400" dirty="0" smtClean="0"/>
              <a:t>were </a:t>
            </a:r>
            <a:r>
              <a:rPr lang="en-IN" sz="2400" dirty="0"/>
              <a:t>left is an object of Sum class.</a:t>
            </a:r>
            <a:endParaRPr lang="en-IN" sz="2200" dirty="0" smtClean="0">
              <a:solidFill>
                <a:srgbClr val="FFFF66"/>
              </a:solidFill>
            </a:endParaRPr>
          </a:p>
          <a:p>
            <a:endParaRPr lang="en-IN" dirty="0"/>
          </a:p>
        </p:txBody>
      </p:sp>
    </p:spTree>
    <p:extLst>
      <p:ext uri="{BB962C8B-B14F-4D97-AF65-F5344CB8AC3E}">
        <p14:creationId xmlns:p14="http://schemas.microsoft.com/office/powerpoint/2010/main" val="2705946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924800" cy="764704"/>
          </a:xfrm>
        </p:spPr>
        <p:txBody>
          <a:bodyPr/>
          <a:lstStyle/>
          <a:p>
            <a:r>
              <a:rPr lang="en-IN" dirty="0" err="1" smtClean="0"/>
              <a:t>ForkJoinPool</a:t>
            </a:r>
            <a:endParaRPr lang="en-IN" dirty="0"/>
          </a:p>
        </p:txBody>
      </p:sp>
      <p:sp>
        <p:nvSpPr>
          <p:cNvPr id="3" name="Content Placeholder 2"/>
          <p:cNvSpPr>
            <a:spLocks noGrp="1"/>
          </p:cNvSpPr>
          <p:nvPr>
            <p:ph sz="quarter" idx="13"/>
          </p:nvPr>
        </p:nvSpPr>
        <p:spPr>
          <a:xfrm>
            <a:off x="107504" y="836712"/>
            <a:ext cx="8928992" cy="5904656"/>
          </a:xfrm>
        </p:spPr>
        <p:txBody>
          <a:bodyPr>
            <a:normAutofit/>
          </a:bodyPr>
          <a:lstStyle/>
          <a:p>
            <a:r>
              <a:rPr lang="en-IN" sz="2400" dirty="0"/>
              <a:t>a special thread pool designed to work with fork-and-join task </a:t>
            </a:r>
            <a:r>
              <a:rPr lang="en-IN" sz="2400" dirty="0" smtClean="0"/>
              <a:t>splitting</a:t>
            </a:r>
          </a:p>
          <a:p>
            <a:pPr lvl="1"/>
            <a:r>
              <a:rPr lang="en-IN" sz="2400" dirty="0" smtClean="0">
                <a:solidFill>
                  <a:srgbClr val="FF99FF"/>
                </a:solidFill>
              </a:rPr>
              <a:t>Syntax</a:t>
            </a:r>
          </a:p>
          <a:p>
            <a:pPr marL="457200" lvl="1" indent="0">
              <a:buNone/>
            </a:pPr>
            <a:r>
              <a:rPr lang="en-IN" sz="2400" dirty="0" smtClean="0">
                <a:solidFill>
                  <a:srgbClr val="FFFF66"/>
                </a:solidFill>
              </a:rPr>
              <a:t>	        </a:t>
            </a:r>
            <a:r>
              <a:rPr lang="en-IN" sz="2400" dirty="0" err="1" smtClean="0">
                <a:solidFill>
                  <a:srgbClr val="FFFF66"/>
                </a:solidFill>
              </a:rPr>
              <a:t>ForkJoinPool</a:t>
            </a:r>
            <a:r>
              <a:rPr lang="en-IN" sz="2400" dirty="0" smtClean="0">
                <a:solidFill>
                  <a:srgbClr val="FFFF66"/>
                </a:solidFill>
              </a:rPr>
              <a:t> </a:t>
            </a:r>
            <a:r>
              <a:rPr lang="en-IN" sz="2400" dirty="0" err="1">
                <a:solidFill>
                  <a:srgbClr val="FFFF66"/>
                </a:solidFill>
              </a:rPr>
              <a:t>forkJoinPool</a:t>
            </a:r>
            <a:r>
              <a:rPr lang="en-IN" sz="2400" dirty="0">
                <a:solidFill>
                  <a:srgbClr val="FFFF66"/>
                </a:solidFill>
              </a:rPr>
              <a:t> = new </a:t>
            </a:r>
            <a:r>
              <a:rPr lang="en-IN" sz="2400" dirty="0" err="1">
                <a:solidFill>
                  <a:srgbClr val="FFFF66"/>
                </a:solidFill>
              </a:rPr>
              <a:t>ForkJoinPool</a:t>
            </a:r>
            <a:r>
              <a:rPr lang="en-IN" sz="2400" dirty="0">
                <a:solidFill>
                  <a:srgbClr val="FFFF66"/>
                </a:solidFill>
              </a:rPr>
              <a:t>(4</a:t>
            </a:r>
            <a:r>
              <a:rPr lang="en-IN" sz="2400" dirty="0" smtClean="0">
                <a:solidFill>
                  <a:srgbClr val="FFFF66"/>
                </a:solidFill>
              </a:rPr>
              <a:t>);</a:t>
            </a:r>
          </a:p>
          <a:p>
            <a:pPr marL="457200" lvl="1" indent="0">
              <a:buNone/>
            </a:pPr>
            <a:r>
              <a:rPr lang="en-IN" sz="2400" dirty="0" smtClean="0"/>
              <a:t>Here </a:t>
            </a:r>
            <a:r>
              <a:rPr lang="en-IN" sz="2400" dirty="0"/>
              <a:t>a new </a:t>
            </a:r>
            <a:r>
              <a:rPr lang="en-IN" sz="2400" dirty="0" err="1" smtClean="0"/>
              <a:t>ForkJoinPool</a:t>
            </a:r>
            <a:r>
              <a:rPr lang="en-IN" sz="2400" dirty="0" smtClean="0"/>
              <a:t> is created </a:t>
            </a:r>
            <a:r>
              <a:rPr lang="en-IN" sz="2400" dirty="0"/>
              <a:t>with a parallelism level of 4 CPUs</a:t>
            </a:r>
            <a:r>
              <a:rPr lang="en-IN" sz="2400" dirty="0" smtClean="0"/>
              <a:t>.</a:t>
            </a:r>
          </a:p>
          <a:p>
            <a:pPr marL="457200" lvl="1" indent="0">
              <a:buNone/>
            </a:pPr>
            <a:endParaRPr lang="en-IN" sz="2400" b="1" dirty="0" smtClean="0"/>
          </a:p>
          <a:p>
            <a:pPr lvl="1"/>
            <a:endParaRPr lang="en-IN" sz="2400" dirty="0"/>
          </a:p>
          <a:p>
            <a:pPr marL="457200" lvl="1" indent="0">
              <a:buNone/>
            </a:pPr>
            <a:endParaRPr lang="en-IN" sz="2400" dirty="0">
              <a:solidFill>
                <a:srgbClr val="FFFF66"/>
              </a:solidFill>
            </a:endParaRPr>
          </a:p>
          <a:p>
            <a:endParaRPr lang="en-IN" sz="2400" dirty="0"/>
          </a:p>
        </p:txBody>
      </p:sp>
    </p:spTree>
    <p:extLst>
      <p:ext uri="{BB962C8B-B14F-4D97-AF65-F5344CB8AC3E}">
        <p14:creationId xmlns:p14="http://schemas.microsoft.com/office/powerpoint/2010/main" val="1919065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9" y="0"/>
            <a:ext cx="7924800" cy="548680"/>
          </a:xfrm>
        </p:spPr>
        <p:txBody>
          <a:bodyPr/>
          <a:lstStyle/>
          <a:p>
            <a:r>
              <a:rPr lang="en-IN" dirty="0" smtClean="0"/>
              <a:t>Recursive action and  recursive task</a:t>
            </a:r>
            <a:endParaRPr lang="en-IN" dirty="0"/>
          </a:p>
        </p:txBody>
      </p:sp>
      <p:sp>
        <p:nvSpPr>
          <p:cNvPr id="3" name="Content Placeholder 2"/>
          <p:cNvSpPr>
            <a:spLocks noGrp="1"/>
          </p:cNvSpPr>
          <p:nvPr>
            <p:ph sz="quarter" idx="13"/>
          </p:nvPr>
        </p:nvSpPr>
        <p:spPr>
          <a:xfrm>
            <a:off x="107504" y="548680"/>
            <a:ext cx="8928992" cy="6192688"/>
          </a:xfrm>
        </p:spPr>
        <p:txBody>
          <a:bodyPr>
            <a:normAutofit lnSpcReduction="10000"/>
          </a:bodyPr>
          <a:lstStyle/>
          <a:p>
            <a:pPr marL="342900" lvl="1" indent="-342900"/>
            <a:r>
              <a:rPr lang="en-IN" sz="2400" dirty="0" smtClean="0">
                <a:solidFill>
                  <a:srgbClr val="66FF66"/>
                </a:solidFill>
              </a:rPr>
              <a:t>Recursive Action</a:t>
            </a:r>
            <a:r>
              <a:rPr lang="en-IN" sz="2400" dirty="0">
                <a:solidFill>
                  <a:srgbClr val="66FF66"/>
                </a:solidFill>
              </a:rPr>
              <a:t>:</a:t>
            </a:r>
          </a:p>
          <a:p>
            <a:pPr lvl="1"/>
            <a:r>
              <a:rPr lang="en-IN" sz="2400" dirty="0"/>
              <a:t>represents a task which does not return any value</a:t>
            </a:r>
          </a:p>
          <a:p>
            <a:pPr lvl="1"/>
            <a:r>
              <a:rPr lang="en-IN" sz="2400" dirty="0">
                <a:solidFill>
                  <a:srgbClr val="FF99FF"/>
                </a:solidFill>
              </a:rPr>
              <a:t>Syntax</a:t>
            </a:r>
          </a:p>
          <a:p>
            <a:pPr marL="857250" lvl="2" indent="0">
              <a:buNone/>
            </a:pPr>
            <a:r>
              <a:rPr lang="en-IN" sz="2400" dirty="0">
                <a:solidFill>
                  <a:srgbClr val="FFFF66"/>
                </a:solidFill>
              </a:rPr>
              <a:t>class Writer extends </a:t>
            </a:r>
            <a:r>
              <a:rPr lang="en-IN" sz="2400" dirty="0" err="1">
                <a:solidFill>
                  <a:srgbClr val="FFFF66"/>
                </a:solidFill>
              </a:rPr>
              <a:t>RecursiveAction</a:t>
            </a:r>
            <a:r>
              <a:rPr lang="en-IN" sz="2400" dirty="0">
                <a:solidFill>
                  <a:srgbClr val="FFFF66"/>
                </a:solidFill>
              </a:rPr>
              <a:t> { </a:t>
            </a:r>
          </a:p>
          <a:p>
            <a:pPr marL="857250" lvl="2" indent="0">
              <a:buNone/>
            </a:pPr>
            <a:r>
              <a:rPr lang="en-IN" sz="2400" dirty="0">
                <a:solidFill>
                  <a:srgbClr val="FFFF66"/>
                </a:solidFill>
              </a:rPr>
              <a:t>@Override </a:t>
            </a:r>
          </a:p>
          <a:p>
            <a:pPr marL="857250" lvl="2" indent="0">
              <a:buNone/>
            </a:pPr>
            <a:r>
              <a:rPr lang="en-IN" sz="2400" dirty="0">
                <a:solidFill>
                  <a:srgbClr val="FFFF66"/>
                </a:solidFill>
              </a:rPr>
              <a:t>protected void compute() { } </a:t>
            </a:r>
          </a:p>
          <a:p>
            <a:pPr marL="857250" lvl="2" indent="0">
              <a:buNone/>
            </a:pPr>
            <a:r>
              <a:rPr lang="en-IN" sz="2400" dirty="0">
                <a:solidFill>
                  <a:srgbClr val="FFFF66"/>
                </a:solidFill>
              </a:rPr>
              <a:t>}</a:t>
            </a:r>
          </a:p>
          <a:p>
            <a:pPr marL="342900" lvl="1" indent="-342900"/>
            <a:r>
              <a:rPr lang="en-IN" sz="2400" dirty="0" smtClean="0">
                <a:solidFill>
                  <a:srgbClr val="66FF66"/>
                </a:solidFill>
              </a:rPr>
              <a:t>Recursive Task:</a:t>
            </a:r>
          </a:p>
          <a:p>
            <a:pPr marL="742950" lvl="2" indent="-342900"/>
            <a:r>
              <a:rPr lang="en-IN" sz="2400" dirty="0"/>
              <a:t>represents a task which returns a </a:t>
            </a:r>
            <a:r>
              <a:rPr lang="en-IN" sz="2400" dirty="0" smtClean="0"/>
              <a:t>value</a:t>
            </a:r>
          </a:p>
          <a:p>
            <a:pPr marL="742950" lvl="2" indent="-342900"/>
            <a:r>
              <a:rPr lang="en-IN" sz="2400" dirty="0">
                <a:solidFill>
                  <a:srgbClr val="FF99FF"/>
                </a:solidFill>
              </a:rPr>
              <a:t>Syntax</a:t>
            </a:r>
          </a:p>
          <a:p>
            <a:pPr marL="857250" lvl="3" indent="0">
              <a:buNone/>
            </a:pPr>
            <a:r>
              <a:rPr lang="en-IN" sz="2400" dirty="0"/>
              <a:t>class Sum extends </a:t>
            </a:r>
            <a:r>
              <a:rPr lang="en-IN" sz="2400" dirty="0" err="1"/>
              <a:t>RecursiveTask</a:t>
            </a:r>
            <a:r>
              <a:rPr lang="en-IN" sz="2400" dirty="0"/>
              <a:t>&lt;Long&gt; { </a:t>
            </a:r>
            <a:endParaRPr lang="en-IN" sz="2400" dirty="0" smtClean="0"/>
          </a:p>
          <a:p>
            <a:pPr marL="857250" lvl="3" indent="0">
              <a:buNone/>
            </a:pPr>
            <a:r>
              <a:rPr lang="en-IN" sz="2400" dirty="0" smtClean="0"/>
              <a:t>@</a:t>
            </a:r>
            <a:r>
              <a:rPr lang="en-IN" sz="2400" dirty="0"/>
              <a:t>Override protected Long compute() { return null; } </a:t>
            </a:r>
            <a:endParaRPr lang="en-IN" sz="2400" dirty="0" smtClean="0"/>
          </a:p>
          <a:p>
            <a:pPr marL="857250" lvl="3" indent="0">
              <a:buNone/>
            </a:pPr>
            <a:r>
              <a:rPr lang="en-IN" sz="2400" dirty="0" smtClean="0"/>
              <a:t>}</a:t>
            </a:r>
            <a:endParaRPr lang="en-IN" sz="2400" dirty="0">
              <a:solidFill>
                <a:srgbClr val="66FF66"/>
              </a:solidFill>
            </a:endParaRPr>
          </a:p>
        </p:txBody>
      </p:sp>
    </p:spTree>
    <p:extLst>
      <p:ext uri="{BB962C8B-B14F-4D97-AF65-F5344CB8AC3E}">
        <p14:creationId xmlns:p14="http://schemas.microsoft.com/office/powerpoint/2010/main" val="2881254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gradFill>
            <a:gsLst>
              <a:gs pos="0">
                <a:srgbClr val="000082"/>
              </a:gs>
              <a:gs pos="13000">
                <a:srgbClr val="0047FF"/>
              </a:gs>
              <a:gs pos="28000">
                <a:srgbClr val="000082"/>
              </a:gs>
              <a:gs pos="42999">
                <a:srgbClr val="0047FF"/>
              </a:gs>
              <a:gs pos="58000">
                <a:srgbClr val="000082"/>
              </a:gs>
              <a:gs pos="72000">
                <a:srgbClr val="0047FF"/>
              </a:gs>
              <a:gs pos="87000">
                <a:srgbClr val="000082"/>
              </a:gs>
              <a:gs pos="100000">
                <a:srgbClr val="0047FF"/>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numCol="2" rtlCol="0" anchor="ctr"/>
          <a:lstStyle/>
          <a:p>
            <a:r>
              <a:rPr lang="en-IN" b="1" dirty="0">
                <a:solidFill>
                  <a:srgbClr val="FFFF66"/>
                </a:solidFill>
              </a:rPr>
              <a:t>import </a:t>
            </a:r>
            <a:r>
              <a:rPr lang="en-IN" b="1" dirty="0" err="1">
                <a:solidFill>
                  <a:srgbClr val="FFFF66"/>
                </a:solidFill>
              </a:rPr>
              <a:t>java.util.concurrent.ExecutionException</a:t>
            </a:r>
            <a:r>
              <a:rPr lang="en-IN" b="1" dirty="0">
                <a:solidFill>
                  <a:srgbClr val="FFFF66"/>
                </a:solidFill>
              </a:rPr>
              <a:t>;</a:t>
            </a:r>
          </a:p>
          <a:p>
            <a:r>
              <a:rPr lang="en-IN" b="1" dirty="0">
                <a:solidFill>
                  <a:srgbClr val="FFFF66"/>
                </a:solidFill>
              </a:rPr>
              <a:t>import </a:t>
            </a:r>
            <a:r>
              <a:rPr lang="en-IN" b="1" dirty="0" err="1">
                <a:solidFill>
                  <a:srgbClr val="FFFF66"/>
                </a:solidFill>
              </a:rPr>
              <a:t>java.util.concurrent.ForkJoinPool</a:t>
            </a:r>
            <a:r>
              <a:rPr lang="en-IN" b="1" dirty="0">
                <a:solidFill>
                  <a:srgbClr val="FFFF66"/>
                </a:solidFill>
              </a:rPr>
              <a:t>;</a:t>
            </a:r>
          </a:p>
          <a:p>
            <a:r>
              <a:rPr lang="en-IN" b="1" dirty="0">
                <a:solidFill>
                  <a:srgbClr val="FFFF66"/>
                </a:solidFill>
              </a:rPr>
              <a:t>import </a:t>
            </a:r>
            <a:r>
              <a:rPr lang="en-IN" b="1" dirty="0" err="1">
                <a:solidFill>
                  <a:srgbClr val="FFFF66"/>
                </a:solidFill>
              </a:rPr>
              <a:t>java.util.concurrent.RecursiveTask</a:t>
            </a:r>
            <a:r>
              <a:rPr lang="en-IN" b="1" dirty="0" smtClean="0">
                <a:solidFill>
                  <a:srgbClr val="FFFF66"/>
                </a:solidFill>
              </a:rPr>
              <a:t>;</a:t>
            </a:r>
            <a:endParaRPr lang="en-IN" b="1" dirty="0">
              <a:solidFill>
                <a:srgbClr val="FFFF66"/>
              </a:solidFill>
            </a:endParaRPr>
          </a:p>
          <a:p>
            <a:r>
              <a:rPr lang="en-IN" b="1" dirty="0">
                <a:solidFill>
                  <a:srgbClr val="FFFF66"/>
                </a:solidFill>
              </a:rPr>
              <a:t>public class </a:t>
            </a:r>
            <a:r>
              <a:rPr lang="en-IN" b="1" dirty="0" err="1">
                <a:solidFill>
                  <a:srgbClr val="FFFF66"/>
                </a:solidFill>
              </a:rPr>
              <a:t>ForkJoin</a:t>
            </a:r>
            <a:r>
              <a:rPr lang="en-IN" b="1" dirty="0">
                <a:solidFill>
                  <a:srgbClr val="FFFF66"/>
                </a:solidFill>
              </a:rPr>
              <a:t> </a:t>
            </a:r>
            <a:r>
              <a:rPr lang="en-IN" b="1" dirty="0" smtClean="0">
                <a:solidFill>
                  <a:srgbClr val="FFFF66"/>
                </a:solidFill>
              </a:rPr>
              <a:t>{</a:t>
            </a:r>
            <a:endParaRPr lang="en-IN" b="1" dirty="0">
              <a:solidFill>
                <a:srgbClr val="FFFF66"/>
              </a:solidFill>
            </a:endParaRPr>
          </a:p>
          <a:p>
            <a:r>
              <a:rPr lang="en-IN" b="1" dirty="0">
                <a:solidFill>
                  <a:srgbClr val="FFFF66"/>
                </a:solidFill>
              </a:rPr>
              <a:t>   public static void main(final String[] arguments) throws </a:t>
            </a:r>
            <a:r>
              <a:rPr lang="en-IN" b="1" dirty="0" err="1">
                <a:solidFill>
                  <a:srgbClr val="FFFF66"/>
                </a:solidFill>
              </a:rPr>
              <a:t>InterruptedException</a:t>
            </a:r>
            <a:r>
              <a:rPr lang="en-IN" b="1" dirty="0">
                <a:solidFill>
                  <a:srgbClr val="FFFF66"/>
                </a:solidFill>
              </a:rPr>
              <a:t>, </a:t>
            </a:r>
          </a:p>
          <a:p>
            <a:r>
              <a:rPr lang="en-IN" b="1" dirty="0">
                <a:solidFill>
                  <a:srgbClr val="FFFF66"/>
                </a:solidFill>
              </a:rPr>
              <a:t>      </a:t>
            </a:r>
            <a:r>
              <a:rPr lang="en-IN" b="1" dirty="0" err="1">
                <a:solidFill>
                  <a:srgbClr val="FFFF66"/>
                </a:solidFill>
              </a:rPr>
              <a:t>ExecutionException</a:t>
            </a:r>
            <a:r>
              <a:rPr lang="en-IN" b="1" dirty="0">
                <a:solidFill>
                  <a:srgbClr val="FFFF66"/>
                </a:solidFill>
              </a:rPr>
              <a:t> </a:t>
            </a:r>
            <a:r>
              <a:rPr lang="en-IN" b="1" dirty="0" smtClean="0">
                <a:solidFill>
                  <a:srgbClr val="FFFF66"/>
                </a:solidFill>
              </a:rPr>
              <a:t>{      </a:t>
            </a:r>
            <a:endParaRPr lang="en-IN" b="1" dirty="0">
              <a:solidFill>
                <a:srgbClr val="FFFF66"/>
              </a:solidFill>
            </a:endParaRPr>
          </a:p>
          <a:p>
            <a:r>
              <a:rPr lang="en-IN" b="1" dirty="0">
                <a:solidFill>
                  <a:srgbClr val="FFFF66"/>
                </a:solidFill>
              </a:rPr>
              <a:t>      </a:t>
            </a:r>
            <a:r>
              <a:rPr lang="en-IN" b="1" dirty="0" err="1">
                <a:solidFill>
                  <a:srgbClr val="FFFF66"/>
                </a:solidFill>
              </a:rPr>
              <a:t>int</a:t>
            </a:r>
            <a:r>
              <a:rPr lang="en-IN" b="1" dirty="0">
                <a:solidFill>
                  <a:srgbClr val="FFFF66"/>
                </a:solidFill>
              </a:rPr>
              <a:t> </a:t>
            </a:r>
            <a:r>
              <a:rPr lang="en-IN" b="1" dirty="0" err="1">
                <a:solidFill>
                  <a:srgbClr val="FFFF66"/>
                </a:solidFill>
              </a:rPr>
              <a:t>nThreads</a:t>
            </a:r>
            <a:r>
              <a:rPr lang="en-IN" b="1" dirty="0">
                <a:solidFill>
                  <a:srgbClr val="FFFF66"/>
                </a:solidFill>
              </a:rPr>
              <a:t> = </a:t>
            </a:r>
            <a:r>
              <a:rPr lang="en-IN" b="1" dirty="0" err="1">
                <a:solidFill>
                  <a:srgbClr val="FFFF66"/>
                </a:solidFill>
              </a:rPr>
              <a:t>Runtime.getRuntime</a:t>
            </a:r>
            <a:r>
              <a:rPr lang="en-IN" b="1" dirty="0">
                <a:solidFill>
                  <a:srgbClr val="FFFF66"/>
                </a:solidFill>
              </a:rPr>
              <a:t>().</a:t>
            </a:r>
            <a:r>
              <a:rPr lang="en-IN" b="1" dirty="0" err="1">
                <a:solidFill>
                  <a:srgbClr val="FFFF66"/>
                </a:solidFill>
              </a:rPr>
              <a:t>availableProcessors</a:t>
            </a:r>
            <a:r>
              <a:rPr lang="en-IN" b="1" dirty="0">
                <a:solidFill>
                  <a:srgbClr val="FFFF66"/>
                </a:solidFill>
              </a:rPr>
              <a:t>();</a:t>
            </a:r>
          </a:p>
          <a:p>
            <a:r>
              <a:rPr lang="en-IN" b="1" dirty="0">
                <a:solidFill>
                  <a:srgbClr val="FFFF66"/>
                </a:solidFill>
              </a:rPr>
              <a:t>      </a:t>
            </a:r>
            <a:r>
              <a:rPr lang="en-IN" b="1" dirty="0" err="1">
                <a:solidFill>
                  <a:srgbClr val="FFFF66"/>
                </a:solidFill>
              </a:rPr>
              <a:t>System.out.println</a:t>
            </a:r>
            <a:r>
              <a:rPr lang="en-IN" b="1" dirty="0">
                <a:solidFill>
                  <a:srgbClr val="FFFF66"/>
                </a:solidFill>
              </a:rPr>
              <a:t>(</a:t>
            </a:r>
            <a:r>
              <a:rPr lang="en-IN" b="1" dirty="0" err="1">
                <a:solidFill>
                  <a:srgbClr val="FFFF66"/>
                </a:solidFill>
              </a:rPr>
              <a:t>nThreads</a:t>
            </a:r>
            <a:r>
              <a:rPr lang="en-IN" b="1" dirty="0" smtClean="0">
                <a:solidFill>
                  <a:srgbClr val="FFFF66"/>
                </a:solidFill>
              </a:rPr>
              <a:t>);      </a:t>
            </a:r>
            <a:endParaRPr lang="en-IN" b="1" dirty="0">
              <a:solidFill>
                <a:srgbClr val="FFFF66"/>
              </a:solidFill>
            </a:endParaRPr>
          </a:p>
          <a:p>
            <a:r>
              <a:rPr lang="en-IN" b="1" dirty="0">
                <a:solidFill>
                  <a:srgbClr val="FFFF66"/>
                </a:solidFill>
              </a:rPr>
              <a:t>      </a:t>
            </a:r>
            <a:r>
              <a:rPr lang="en-IN" b="1" dirty="0" err="1">
                <a:solidFill>
                  <a:srgbClr val="FFFF66"/>
                </a:solidFill>
              </a:rPr>
              <a:t>int</a:t>
            </a:r>
            <a:r>
              <a:rPr lang="en-IN" b="1" dirty="0">
                <a:solidFill>
                  <a:srgbClr val="FFFF66"/>
                </a:solidFill>
              </a:rPr>
              <a:t>[] numbers = new </a:t>
            </a:r>
            <a:r>
              <a:rPr lang="en-IN" b="1" dirty="0" err="1">
                <a:solidFill>
                  <a:srgbClr val="FFFF66"/>
                </a:solidFill>
              </a:rPr>
              <a:t>int</a:t>
            </a:r>
            <a:r>
              <a:rPr lang="en-IN" b="1" dirty="0">
                <a:solidFill>
                  <a:srgbClr val="FFFF66"/>
                </a:solidFill>
              </a:rPr>
              <a:t>[1000]; </a:t>
            </a:r>
          </a:p>
          <a:p>
            <a:r>
              <a:rPr lang="en-IN" b="1" dirty="0">
                <a:solidFill>
                  <a:srgbClr val="FFFF66"/>
                </a:solidFill>
              </a:rPr>
              <a:t>      for(</a:t>
            </a:r>
            <a:r>
              <a:rPr lang="en-IN" b="1" dirty="0" err="1">
                <a:solidFill>
                  <a:srgbClr val="FFFF66"/>
                </a:solidFill>
              </a:rPr>
              <a:t>int</a:t>
            </a:r>
            <a:r>
              <a:rPr lang="en-IN" b="1" dirty="0">
                <a:solidFill>
                  <a:srgbClr val="FFFF66"/>
                </a:solidFill>
              </a:rPr>
              <a:t> </a:t>
            </a:r>
            <a:r>
              <a:rPr lang="en-IN" b="1" dirty="0" err="1">
                <a:solidFill>
                  <a:srgbClr val="FFFF66"/>
                </a:solidFill>
              </a:rPr>
              <a:t>i</a:t>
            </a:r>
            <a:r>
              <a:rPr lang="en-IN" b="1" dirty="0">
                <a:solidFill>
                  <a:srgbClr val="FFFF66"/>
                </a:solidFill>
              </a:rPr>
              <a:t> = 0; </a:t>
            </a:r>
            <a:r>
              <a:rPr lang="en-IN" b="1" dirty="0" err="1">
                <a:solidFill>
                  <a:srgbClr val="FFFF66"/>
                </a:solidFill>
              </a:rPr>
              <a:t>i</a:t>
            </a:r>
            <a:r>
              <a:rPr lang="en-IN" b="1" dirty="0">
                <a:solidFill>
                  <a:srgbClr val="FFFF66"/>
                </a:solidFill>
              </a:rPr>
              <a:t> &lt; </a:t>
            </a:r>
            <a:r>
              <a:rPr lang="en-IN" b="1" dirty="0" err="1">
                <a:solidFill>
                  <a:srgbClr val="FFFF66"/>
                </a:solidFill>
              </a:rPr>
              <a:t>numbers.length</a:t>
            </a:r>
            <a:r>
              <a:rPr lang="en-IN" b="1" dirty="0">
                <a:solidFill>
                  <a:srgbClr val="FFFF66"/>
                </a:solidFill>
              </a:rPr>
              <a:t>; </a:t>
            </a:r>
            <a:r>
              <a:rPr lang="en-IN" b="1" dirty="0" err="1">
                <a:solidFill>
                  <a:srgbClr val="FFFF66"/>
                </a:solidFill>
              </a:rPr>
              <a:t>i</a:t>
            </a:r>
            <a:r>
              <a:rPr lang="en-IN" b="1" dirty="0">
                <a:solidFill>
                  <a:srgbClr val="FFFF66"/>
                </a:solidFill>
              </a:rPr>
              <a:t>++) {</a:t>
            </a:r>
          </a:p>
          <a:p>
            <a:r>
              <a:rPr lang="en-IN" b="1" dirty="0">
                <a:solidFill>
                  <a:srgbClr val="FFFF66"/>
                </a:solidFill>
              </a:rPr>
              <a:t>         numbers[</a:t>
            </a:r>
            <a:r>
              <a:rPr lang="en-IN" b="1" dirty="0" err="1">
                <a:solidFill>
                  <a:srgbClr val="FFFF66"/>
                </a:solidFill>
              </a:rPr>
              <a:t>i</a:t>
            </a:r>
            <a:r>
              <a:rPr lang="en-IN" b="1" dirty="0">
                <a:solidFill>
                  <a:srgbClr val="FFFF66"/>
                </a:solidFill>
              </a:rPr>
              <a:t>] = </a:t>
            </a:r>
            <a:r>
              <a:rPr lang="en-IN" b="1" dirty="0" err="1">
                <a:solidFill>
                  <a:srgbClr val="FFFF66"/>
                </a:solidFill>
              </a:rPr>
              <a:t>i</a:t>
            </a:r>
            <a:r>
              <a:rPr lang="en-IN" b="1" dirty="0">
                <a:solidFill>
                  <a:srgbClr val="FFFF66"/>
                </a:solidFill>
              </a:rPr>
              <a:t>;</a:t>
            </a:r>
          </a:p>
          <a:p>
            <a:r>
              <a:rPr lang="en-IN" b="1" dirty="0">
                <a:solidFill>
                  <a:srgbClr val="FFFF66"/>
                </a:solidFill>
              </a:rPr>
              <a:t>      </a:t>
            </a:r>
            <a:r>
              <a:rPr lang="en-IN" b="1" dirty="0" smtClean="0">
                <a:solidFill>
                  <a:srgbClr val="FFFF66"/>
                </a:solidFill>
              </a:rPr>
              <a:t>}</a:t>
            </a:r>
            <a:endParaRPr lang="en-IN" b="1" dirty="0">
              <a:solidFill>
                <a:srgbClr val="FFFF66"/>
              </a:solidFill>
            </a:endParaRPr>
          </a:p>
          <a:p>
            <a:r>
              <a:rPr lang="en-IN" b="1" dirty="0">
                <a:solidFill>
                  <a:srgbClr val="FFFF66"/>
                </a:solidFill>
              </a:rPr>
              <a:t>      </a:t>
            </a:r>
            <a:r>
              <a:rPr lang="en-IN" b="1" dirty="0" err="1">
                <a:solidFill>
                  <a:srgbClr val="FFFF66"/>
                </a:solidFill>
              </a:rPr>
              <a:t>ForkJoinPool</a:t>
            </a:r>
            <a:r>
              <a:rPr lang="en-IN" b="1" dirty="0">
                <a:solidFill>
                  <a:srgbClr val="FFFF66"/>
                </a:solidFill>
              </a:rPr>
              <a:t> </a:t>
            </a:r>
            <a:r>
              <a:rPr lang="en-IN" b="1" dirty="0" err="1">
                <a:solidFill>
                  <a:srgbClr val="FFFF66"/>
                </a:solidFill>
              </a:rPr>
              <a:t>forkJoinPool</a:t>
            </a:r>
            <a:r>
              <a:rPr lang="en-IN" b="1" dirty="0">
                <a:solidFill>
                  <a:srgbClr val="FFFF66"/>
                </a:solidFill>
              </a:rPr>
              <a:t> = new </a:t>
            </a:r>
            <a:r>
              <a:rPr lang="en-IN" b="1" dirty="0" err="1">
                <a:solidFill>
                  <a:srgbClr val="FFFF66"/>
                </a:solidFill>
              </a:rPr>
              <a:t>ForkJoinPool</a:t>
            </a:r>
            <a:r>
              <a:rPr lang="en-IN" b="1" dirty="0">
                <a:solidFill>
                  <a:srgbClr val="FFFF66"/>
                </a:solidFill>
              </a:rPr>
              <a:t>(</a:t>
            </a:r>
            <a:r>
              <a:rPr lang="en-IN" b="1" dirty="0" err="1">
                <a:solidFill>
                  <a:srgbClr val="FFFF66"/>
                </a:solidFill>
              </a:rPr>
              <a:t>nThreads</a:t>
            </a:r>
            <a:r>
              <a:rPr lang="en-IN" b="1" dirty="0">
                <a:solidFill>
                  <a:srgbClr val="FFFF66"/>
                </a:solidFill>
              </a:rPr>
              <a:t>);</a:t>
            </a:r>
          </a:p>
          <a:p>
            <a:r>
              <a:rPr lang="en-IN" b="1" dirty="0">
                <a:solidFill>
                  <a:srgbClr val="FFFF66"/>
                </a:solidFill>
              </a:rPr>
              <a:t>      Long result = </a:t>
            </a:r>
            <a:r>
              <a:rPr lang="en-IN" b="1" dirty="0" err="1">
                <a:solidFill>
                  <a:srgbClr val="FFFF66"/>
                </a:solidFill>
              </a:rPr>
              <a:t>forkJoinPool.invoke</a:t>
            </a:r>
            <a:r>
              <a:rPr lang="en-IN" b="1" dirty="0">
                <a:solidFill>
                  <a:srgbClr val="FFFF66"/>
                </a:solidFill>
              </a:rPr>
              <a:t>(new Sum(numbers,0,numbers.length));</a:t>
            </a:r>
          </a:p>
          <a:p>
            <a:r>
              <a:rPr lang="en-IN" b="1" dirty="0">
                <a:solidFill>
                  <a:srgbClr val="FFFF66"/>
                </a:solidFill>
              </a:rPr>
              <a:t>      </a:t>
            </a:r>
            <a:r>
              <a:rPr lang="en-IN" b="1" dirty="0" err="1">
                <a:solidFill>
                  <a:srgbClr val="FFFF66"/>
                </a:solidFill>
              </a:rPr>
              <a:t>System.out.println</a:t>
            </a:r>
            <a:r>
              <a:rPr lang="en-IN" b="1" dirty="0">
                <a:solidFill>
                  <a:srgbClr val="FFFF66"/>
                </a:solidFill>
              </a:rPr>
              <a:t>(result);</a:t>
            </a:r>
          </a:p>
          <a:p>
            <a:r>
              <a:rPr lang="en-IN" b="1" dirty="0">
                <a:solidFill>
                  <a:srgbClr val="FFFF66"/>
                </a:solidFill>
              </a:rPr>
              <a:t>   }  </a:t>
            </a:r>
          </a:p>
          <a:p>
            <a:r>
              <a:rPr lang="en-IN" b="1" dirty="0">
                <a:solidFill>
                  <a:srgbClr val="FFFF66"/>
                </a:solidFill>
              </a:rPr>
              <a:t>   static class Sum extends </a:t>
            </a:r>
            <a:r>
              <a:rPr lang="en-IN" b="1" dirty="0" err="1">
                <a:solidFill>
                  <a:srgbClr val="FFFF66"/>
                </a:solidFill>
              </a:rPr>
              <a:t>RecursiveTask</a:t>
            </a:r>
            <a:r>
              <a:rPr lang="en-IN" b="1" dirty="0">
                <a:solidFill>
                  <a:srgbClr val="FFFF66"/>
                </a:solidFill>
              </a:rPr>
              <a:t>&lt;Long&gt; {</a:t>
            </a:r>
          </a:p>
          <a:p>
            <a:r>
              <a:rPr lang="en-IN" b="1" dirty="0">
                <a:solidFill>
                  <a:srgbClr val="FFFF66"/>
                </a:solidFill>
              </a:rPr>
              <a:t>      </a:t>
            </a:r>
            <a:r>
              <a:rPr lang="en-IN" b="1" dirty="0" err="1">
                <a:solidFill>
                  <a:srgbClr val="FFFF66"/>
                </a:solidFill>
              </a:rPr>
              <a:t>int</a:t>
            </a:r>
            <a:r>
              <a:rPr lang="en-IN" b="1" dirty="0">
                <a:solidFill>
                  <a:srgbClr val="FFFF66"/>
                </a:solidFill>
              </a:rPr>
              <a:t> low;</a:t>
            </a:r>
          </a:p>
          <a:p>
            <a:r>
              <a:rPr lang="en-IN" b="1" dirty="0">
                <a:solidFill>
                  <a:srgbClr val="FFFF66"/>
                </a:solidFill>
              </a:rPr>
              <a:t>      </a:t>
            </a:r>
            <a:r>
              <a:rPr lang="en-IN" b="1" dirty="0" err="1">
                <a:solidFill>
                  <a:srgbClr val="FFFF66"/>
                </a:solidFill>
              </a:rPr>
              <a:t>int</a:t>
            </a:r>
            <a:r>
              <a:rPr lang="en-IN" b="1" dirty="0">
                <a:solidFill>
                  <a:srgbClr val="FFFF66"/>
                </a:solidFill>
              </a:rPr>
              <a:t> high;</a:t>
            </a:r>
          </a:p>
          <a:p>
            <a:r>
              <a:rPr lang="en-IN" b="1" dirty="0">
                <a:solidFill>
                  <a:srgbClr val="FFFF66"/>
                </a:solidFill>
              </a:rPr>
              <a:t>      </a:t>
            </a:r>
            <a:r>
              <a:rPr lang="en-IN" b="1" dirty="0" err="1">
                <a:solidFill>
                  <a:srgbClr val="FFFF66"/>
                </a:solidFill>
              </a:rPr>
              <a:t>int</a:t>
            </a:r>
            <a:r>
              <a:rPr lang="en-IN" b="1" dirty="0">
                <a:solidFill>
                  <a:srgbClr val="FFFF66"/>
                </a:solidFill>
              </a:rPr>
              <a:t>[] array;</a:t>
            </a:r>
          </a:p>
          <a:p>
            <a:endParaRPr lang="en-IN" b="1" dirty="0">
              <a:solidFill>
                <a:srgbClr val="FFFF66"/>
              </a:solidFill>
            </a:endParaRPr>
          </a:p>
          <a:p>
            <a:r>
              <a:rPr lang="en-IN" b="1" dirty="0">
                <a:solidFill>
                  <a:srgbClr val="FFFF66"/>
                </a:solidFill>
              </a:rPr>
              <a:t>      Sum(</a:t>
            </a:r>
            <a:r>
              <a:rPr lang="en-IN" b="1" dirty="0" err="1">
                <a:solidFill>
                  <a:srgbClr val="FFFF66"/>
                </a:solidFill>
              </a:rPr>
              <a:t>int</a:t>
            </a:r>
            <a:r>
              <a:rPr lang="en-IN" b="1" dirty="0">
                <a:solidFill>
                  <a:srgbClr val="FFFF66"/>
                </a:solidFill>
              </a:rPr>
              <a:t>[] array, </a:t>
            </a:r>
            <a:r>
              <a:rPr lang="en-IN" b="1" dirty="0" err="1">
                <a:solidFill>
                  <a:srgbClr val="FFFF66"/>
                </a:solidFill>
              </a:rPr>
              <a:t>int</a:t>
            </a:r>
            <a:r>
              <a:rPr lang="en-IN" b="1" dirty="0">
                <a:solidFill>
                  <a:srgbClr val="FFFF66"/>
                </a:solidFill>
              </a:rPr>
              <a:t> low, </a:t>
            </a:r>
            <a:r>
              <a:rPr lang="en-IN" b="1" dirty="0" err="1">
                <a:solidFill>
                  <a:srgbClr val="FFFF66"/>
                </a:solidFill>
              </a:rPr>
              <a:t>int</a:t>
            </a:r>
            <a:r>
              <a:rPr lang="en-IN" b="1" dirty="0">
                <a:solidFill>
                  <a:srgbClr val="FFFF66"/>
                </a:solidFill>
              </a:rPr>
              <a:t> high) {</a:t>
            </a:r>
          </a:p>
          <a:p>
            <a:r>
              <a:rPr lang="en-IN" b="1" dirty="0">
                <a:solidFill>
                  <a:srgbClr val="FFFF66"/>
                </a:solidFill>
              </a:rPr>
              <a:t>         </a:t>
            </a:r>
            <a:r>
              <a:rPr lang="en-IN" b="1" dirty="0" err="1">
                <a:solidFill>
                  <a:srgbClr val="FFFF66"/>
                </a:solidFill>
              </a:rPr>
              <a:t>this.array</a:t>
            </a:r>
            <a:r>
              <a:rPr lang="en-IN" b="1" dirty="0">
                <a:solidFill>
                  <a:srgbClr val="FFFF66"/>
                </a:solidFill>
              </a:rPr>
              <a:t> = array;</a:t>
            </a:r>
          </a:p>
          <a:p>
            <a:r>
              <a:rPr lang="en-IN" b="1" dirty="0">
                <a:solidFill>
                  <a:srgbClr val="FFFF66"/>
                </a:solidFill>
              </a:rPr>
              <a:t>         </a:t>
            </a:r>
            <a:r>
              <a:rPr lang="en-IN" b="1" dirty="0" err="1">
                <a:solidFill>
                  <a:srgbClr val="FFFF66"/>
                </a:solidFill>
              </a:rPr>
              <a:t>this.low</a:t>
            </a:r>
            <a:r>
              <a:rPr lang="en-IN" b="1" dirty="0">
                <a:solidFill>
                  <a:srgbClr val="FFFF66"/>
                </a:solidFill>
              </a:rPr>
              <a:t>   = low;</a:t>
            </a:r>
          </a:p>
          <a:p>
            <a:r>
              <a:rPr lang="en-IN" b="1" dirty="0">
                <a:solidFill>
                  <a:srgbClr val="FFFF66"/>
                </a:solidFill>
              </a:rPr>
              <a:t>         </a:t>
            </a:r>
            <a:r>
              <a:rPr lang="en-IN" b="1" dirty="0" err="1">
                <a:solidFill>
                  <a:srgbClr val="FFFF66"/>
                </a:solidFill>
              </a:rPr>
              <a:t>this.high</a:t>
            </a:r>
            <a:r>
              <a:rPr lang="en-IN" b="1" dirty="0">
                <a:solidFill>
                  <a:srgbClr val="FFFF66"/>
                </a:solidFill>
              </a:rPr>
              <a:t>  = high;</a:t>
            </a:r>
          </a:p>
          <a:p>
            <a:r>
              <a:rPr lang="en-IN" b="1" dirty="0">
                <a:solidFill>
                  <a:srgbClr val="FFFF66"/>
                </a:solidFill>
              </a:rPr>
              <a:t>      </a:t>
            </a:r>
            <a:r>
              <a:rPr lang="en-IN" b="1" dirty="0" smtClean="0">
                <a:solidFill>
                  <a:srgbClr val="FFFF66"/>
                </a:solidFill>
              </a:rPr>
              <a:t>}</a:t>
            </a:r>
            <a:endParaRPr lang="en-IN" b="1" dirty="0">
              <a:solidFill>
                <a:srgbClr val="FFFF66"/>
              </a:solidFill>
            </a:endParaRPr>
          </a:p>
          <a:p>
            <a:r>
              <a:rPr lang="en-IN" b="1" dirty="0">
                <a:solidFill>
                  <a:srgbClr val="FFFF66"/>
                </a:solidFill>
              </a:rPr>
              <a:t>      protected Long compute() </a:t>
            </a:r>
            <a:r>
              <a:rPr lang="en-IN" b="1" dirty="0" smtClean="0">
                <a:solidFill>
                  <a:srgbClr val="FFFF66"/>
                </a:solidFill>
              </a:rPr>
              <a:t>{         </a:t>
            </a:r>
            <a:endParaRPr lang="en-IN" b="1" dirty="0">
              <a:solidFill>
                <a:srgbClr val="FFFF66"/>
              </a:solidFill>
            </a:endParaRPr>
          </a:p>
          <a:p>
            <a:r>
              <a:rPr lang="en-IN" b="1" dirty="0">
                <a:solidFill>
                  <a:srgbClr val="FFFF66"/>
                </a:solidFill>
              </a:rPr>
              <a:t>         if(high - low &lt;= 10) {</a:t>
            </a:r>
          </a:p>
          <a:p>
            <a:r>
              <a:rPr lang="en-IN" b="1" dirty="0">
                <a:solidFill>
                  <a:srgbClr val="FFFF66"/>
                </a:solidFill>
              </a:rPr>
              <a:t>            long sum = 0</a:t>
            </a:r>
            <a:r>
              <a:rPr lang="en-IN" b="1" dirty="0" smtClean="0">
                <a:solidFill>
                  <a:srgbClr val="FFFF66"/>
                </a:solidFill>
              </a:rPr>
              <a:t>;            </a:t>
            </a:r>
            <a:endParaRPr lang="en-IN" b="1" dirty="0">
              <a:solidFill>
                <a:srgbClr val="FFFF66"/>
              </a:solidFill>
            </a:endParaRPr>
          </a:p>
          <a:p>
            <a:r>
              <a:rPr lang="en-IN" b="1" dirty="0">
                <a:solidFill>
                  <a:srgbClr val="FFFF66"/>
                </a:solidFill>
              </a:rPr>
              <a:t>            for(</a:t>
            </a:r>
            <a:r>
              <a:rPr lang="en-IN" b="1" dirty="0" err="1">
                <a:solidFill>
                  <a:srgbClr val="FFFF66"/>
                </a:solidFill>
              </a:rPr>
              <a:t>int</a:t>
            </a:r>
            <a:r>
              <a:rPr lang="en-IN" b="1" dirty="0">
                <a:solidFill>
                  <a:srgbClr val="FFFF66"/>
                </a:solidFill>
              </a:rPr>
              <a:t> </a:t>
            </a:r>
            <a:r>
              <a:rPr lang="en-IN" b="1" dirty="0" err="1">
                <a:solidFill>
                  <a:srgbClr val="FFFF66"/>
                </a:solidFill>
              </a:rPr>
              <a:t>i</a:t>
            </a:r>
            <a:r>
              <a:rPr lang="en-IN" b="1" dirty="0">
                <a:solidFill>
                  <a:srgbClr val="FFFF66"/>
                </a:solidFill>
              </a:rPr>
              <a:t> = low; </a:t>
            </a:r>
            <a:r>
              <a:rPr lang="en-IN" b="1" dirty="0" err="1">
                <a:solidFill>
                  <a:srgbClr val="FFFF66"/>
                </a:solidFill>
              </a:rPr>
              <a:t>i</a:t>
            </a:r>
            <a:r>
              <a:rPr lang="en-IN" b="1" dirty="0">
                <a:solidFill>
                  <a:srgbClr val="FFFF66"/>
                </a:solidFill>
              </a:rPr>
              <a:t> &lt; high; ++</a:t>
            </a:r>
            <a:r>
              <a:rPr lang="en-IN" b="1" dirty="0" err="1">
                <a:solidFill>
                  <a:srgbClr val="FFFF66"/>
                </a:solidFill>
              </a:rPr>
              <a:t>i</a:t>
            </a:r>
            <a:r>
              <a:rPr lang="en-IN" b="1" dirty="0">
                <a:solidFill>
                  <a:srgbClr val="FFFF66"/>
                </a:solidFill>
              </a:rPr>
              <a:t>) </a:t>
            </a:r>
          </a:p>
          <a:p>
            <a:r>
              <a:rPr lang="en-IN" b="1" dirty="0">
                <a:solidFill>
                  <a:srgbClr val="FFFF66"/>
                </a:solidFill>
              </a:rPr>
              <a:t>               sum += array[</a:t>
            </a:r>
            <a:r>
              <a:rPr lang="en-IN" b="1" dirty="0" err="1">
                <a:solidFill>
                  <a:srgbClr val="FFFF66"/>
                </a:solidFill>
              </a:rPr>
              <a:t>i</a:t>
            </a:r>
            <a:r>
              <a:rPr lang="en-IN" b="1" dirty="0">
                <a:solidFill>
                  <a:srgbClr val="FFFF66"/>
                </a:solidFill>
              </a:rPr>
              <a:t>];</a:t>
            </a:r>
          </a:p>
          <a:p>
            <a:r>
              <a:rPr lang="en-IN" b="1" dirty="0">
                <a:solidFill>
                  <a:srgbClr val="FFFF66"/>
                </a:solidFill>
              </a:rPr>
              <a:t>               return sum;</a:t>
            </a:r>
          </a:p>
          <a:p>
            <a:r>
              <a:rPr lang="en-IN" b="1" dirty="0">
                <a:solidFill>
                  <a:srgbClr val="FFFF66"/>
                </a:solidFill>
              </a:rPr>
              <a:t>         } else {	    	</a:t>
            </a:r>
          </a:p>
          <a:p>
            <a:r>
              <a:rPr lang="en-IN" b="1" dirty="0">
                <a:solidFill>
                  <a:srgbClr val="FFFF66"/>
                </a:solidFill>
              </a:rPr>
              <a:t>            </a:t>
            </a:r>
            <a:r>
              <a:rPr lang="en-IN" b="1" dirty="0" err="1">
                <a:solidFill>
                  <a:srgbClr val="FFFF66"/>
                </a:solidFill>
              </a:rPr>
              <a:t>int</a:t>
            </a:r>
            <a:r>
              <a:rPr lang="en-IN" b="1" dirty="0">
                <a:solidFill>
                  <a:srgbClr val="FFFF66"/>
                </a:solidFill>
              </a:rPr>
              <a:t> mid = low + (high - low) / 2;</a:t>
            </a:r>
          </a:p>
          <a:p>
            <a:r>
              <a:rPr lang="en-IN" b="1" dirty="0">
                <a:solidFill>
                  <a:srgbClr val="FFFF66"/>
                </a:solidFill>
              </a:rPr>
              <a:t>            Sum left  = new Sum(array, low, mid);</a:t>
            </a:r>
          </a:p>
          <a:p>
            <a:r>
              <a:rPr lang="en-IN" b="1" dirty="0">
                <a:solidFill>
                  <a:srgbClr val="FFFF66"/>
                </a:solidFill>
              </a:rPr>
              <a:t>            Sum right = new Sum(array, mid, high);</a:t>
            </a:r>
          </a:p>
          <a:p>
            <a:r>
              <a:rPr lang="en-IN" b="1" dirty="0">
                <a:solidFill>
                  <a:srgbClr val="FFFF66"/>
                </a:solidFill>
              </a:rPr>
              <a:t>            </a:t>
            </a:r>
            <a:r>
              <a:rPr lang="en-IN" b="1" dirty="0" err="1">
                <a:solidFill>
                  <a:srgbClr val="FFFF66"/>
                </a:solidFill>
              </a:rPr>
              <a:t>left.fork</a:t>
            </a:r>
            <a:r>
              <a:rPr lang="en-IN" b="1" dirty="0">
                <a:solidFill>
                  <a:srgbClr val="FFFF66"/>
                </a:solidFill>
              </a:rPr>
              <a:t>();</a:t>
            </a:r>
          </a:p>
          <a:p>
            <a:r>
              <a:rPr lang="en-IN" b="1" dirty="0">
                <a:solidFill>
                  <a:srgbClr val="FFFF66"/>
                </a:solidFill>
              </a:rPr>
              <a:t>            long </a:t>
            </a:r>
            <a:r>
              <a:rPr lang="en-IN" b="1" dirty="0" err="1">
                <a:solidFill>
                  <a:srgbClr val="FFFF66"/>
                </a:solidFill>
              </a:rPr>
              <a:t>rightResult</a:t>
            </a:r>
            <a:r>
              <a:rPr lang="en-IN" b="1" dirty="0">
                <a:solidFill>
                  <a:srgbClr val="FFFF66"/>
                </a:solidFill>
              </a:rPr>
              <a:t> = </a:t>
            </a:r>
            <a:r>
              <a:rPr lang="en-IN" b="1" dirty="0" err="1">
                <a:solidFill>
                  <a:srgbClr val="FFFF66"/>
                </a:solidFill>
              </a:rPr>
              <a:t>right.compute</a:t>
            </a:r>
            <a:r>
              <a:rPr lang="en-IN" b="1" dirty="0">
                <a:solidFill>
                  <a:srgbClr val="FFFF66"/>
                </a:solidFill>
              </a:rPr>
              <a:t>();</a:t>
            </a:r>
          </a:p>
          <a:p>
            <a:r>
              <a:rPr lang="en-IN" b="1" dirty="0">
                <a:solidFill>
                  <a:srgbClr val="FFFF66"/>
                </a:solidFill>
              </a:rPr>
              <a:t>            long </a:t>
            </a:r>
            <a:r>
              <a:rPr lang="en-IN" b="1" dirty="0" err="1">
                <a:solidFill>
                  <a:srgbClr val="FFFF66"/>
                </a:solidFill>
              </a:rPr>
              <a:t>leftResult</a:t>
            </a:r>
            <a:r>
              <a:rPr lang="en-IN" b="1" dirty="0">
                <a:solidFill>
                  <a:srgbClr val="FFFF66"/>
                </a:solidFill>
              </a:rPr>
              <a:t>  = </a:t>
            </a:r>
            <a:r>
              <a:rPr lang="en-IN" b="1" dirty="0" err="1">
                <a:solidFill>
                  <a:srgbClr val="FFFF66"/>
                </a:solidFill>
              </a:rPr>
              <a:t>left.join</a:t>
            </a:r>
            <a:r>
              <a:rPr lang="en-IN" b="1" dirty="0">
                <a:solidFill>
                  <a:srgbClr val="FFFF66"/>
                </a:solidFill>
              </a:rPr>
              <a:t>();</a:t>
            </a:r>
          </a:p>
          <a:p>
            <a:r>
              <a:rPr lang="en-IN" b="1" dirty="0">
                <a:solidFill>
                  <a:srgbClr val="FFFF66"/>
                </a:solidFill>
              </a:rPr>
              <a:t>            return </a:t>
            </a:r>
            <a:r>
              <a:rPr lang="en-IN" b="1" dirty="0" err="1">
                <a:solidFill>
                  <a:srgbClr val="FFFF66"/>
                </a:solidFill>
              </a:rPr>
              <a:t>leftResult</a:t>
            </a:r>
            <a:r>
              <a:rPr lang="en-IN" b="1" dirty="0">
                <a:solidFill>
                  <a:srgbClr val="FFFF66"/>
                </a:solidFill>
              </a:rPr>
              <a:t> + </a:t>
            </a:r>
            <a:r>
              <a:rPr lang="en-IN" b="1" dirty="0" err="1">
                <a:solidFill>
                  <a:srgbClr val="FFFF66"/>
                </a:solidFill>
              </a:rPr>
              <a:t>rightResult</a:t>
            </a:r>
            <a:r>
              <a:rPr lang="en-IN" b="1" dirty="0">
                <a:solidFill>
                  <a:srgbClr val="FFFF66"/>
                </a:solidFill>
              </a:rPr>
              <a:t>;</a:t>
            </a:r>
          </a:p>
          <a:p>
            <a:r>
              <a:rPr lang="en-IN" b="1" dirty="0">
                <a:solidFill>
                  <a:srgbClr val="FFFF66"/>
                </a:solidFill>
              </a:rPr>
              <a:t>         }</a:t>
            </a:r>
          </a:p>
          <a:p>
            <a:r>
              <a:rPr lang="en-IN" b="1" dirty="0">
                <a:solidFill>
                  <a:srgbClr val="FFFF66"/>
                </a:solidFill>
              </a:rPr>
              <a:t>      }</a:t>
            </a:r>
          </a:p>
          <a:p>
            <a:r>
              <a:rPr lang="en-IN" b="1" dirty="0">
                <a:solidFill>
                  <a:srgbClr val="FFFF66"/>
                </a:solidFill>
              </a:rPr>
              <a:t>   }</a:t>
            </a:r>
          </a:p>
          <a:p>
            <a:r>
              <a:rPr lang="en-IN" b="1" dirty="0">
                <a:solidFill>
                  <a:srgbClr val="FFFF66"/>
                </a:solidFill>
              </a:rPr>
              <a:t>}</a:t>
            </a:r>
          </a:p>
        </p:txBody>
      </p:sp>
      <p:sp>
        <p:nvSpPr>
          <p:cNvPr id="6" name="Title 1"/>
          <p:cNvSpPr>
            <a:spLocks noGrp="1"/>
          </p:cNvSpPr>
          <p:nvPr>
            <p:ph type="title"/>
          </p:nvPr>
        </p:nvSpPr>
        <p:spPr>
          <a:xfrm>
            <a:off x="7380312" y="6309320"/>
            <a:ext cx="1728192" cy="476454"/>
          </a:xfrm>
        </p:spPr>
        <p:txBody>
          <a:bodyPr/>
          <a:lstStyle/>
          <a:p>
            <a:r>
              <a:rPr lang="en-IN" dirty="0" smtClean="0"/>
              <a:t>Example</a:t>
            </a:r>
            <a:endParaRPr lang="en-IN" dirty="0"/>
          </a:p>
        </p:txBody>
      </p:sp>
    </p:spTree>
    <p:extLst>
      <p:ext uri="{BB962C8B-B14F-4D97-AF65-F5344CB8AC3E}">
        <p14:creationId xmlns:p14="http://schemas.microsoft.com/office/powerpoint/2010/main" val="34089542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69" y="0"/>
            <a:ext cx="7706816" cy="634082"/>
          </a:xfrm>
        </p:spPr>
        <p:txBody>
          <a:bodyPr/>
          <a:lstStyle/>
          <a:p>
            <a:r>
              <a:rPr lang="en-IN" dirty="0" smtClean="0"/>
              <a:t>Concurrency vs parallel programming</a:t>
            </a:r>
            <a:endParaRPr lang="en-IN" dirty="0"/>
          </a:p>
        </p:txBody>
      </p:sp>
      <p:sp>
        <p:nvSpPr>
          <p:cNvPr id="3" name="Content Placeholder 2"/>
          <p:cNvSpPr>
            <a:spLocks noGrp="1"/>
          </p:cNvSpPr>
          <p:nvPr>
            <p:ph sz="quarter" idx="13"/>
          </p:nvPr>
        </p:nvSpPr>
        <p:spPr>
          <a:xfrm>
            <a:off x="107504" y="620688"/>
            <a:ext cx="8928992" cy="6048672"/>
          </a:xfrm>
        </p:spPr>
        <p:txBody>
          <a:bodyPr>
            <a:normAutofit/>
          </a:bodyPr>
          <a:lstStyle/>
          <a:p>
            <a:r>
              <a:rPr lang="en-IN" sz="2400" dirty="0"/>
              <a:t>In parallel programming), multiple tasks can be run at the same time, </a:t>
            </a:r>
            <a:r>
              <a:rPr lang="en-IN" sz="2400" dirty="0" smtClean="0"/>
              <a:t>(possible </a:t>
            </a:r>
            <a:r>
              <a:rPr lang="en-IN" sz="2400" dirty="0"/>
              <a:t>with multicore </a:t>
            </a:r>
            <a:r>
              <a:rPr lang="en-IN" sz="2400" dirty="0" smtClean="0"/>
              <a:t>processors)</a:t>
            </a:r>
          </a:p>
          <a:p>
            <a:r>
              <a:rPr lang="en-IN" sz="2400" dirty="0"/>
              <a:t> A concurrent program </a:t>
            </a:r>
            <a:r>
              <a:rPr lang="en-IN" sz="2400" dirty="0" smtClean="0"/>
              <a:t>sometimes </a:t>
            </a:r>
            <a:r>
              <a:rPr lang="en-IN" sz="2400" dirty="0"/>
              <a:t>becomes a parallel program when it’s running in a multicore environment</a:t>
            </a:r>
            <a:r>
              <a:rPr lang="en-IN" sz="2400" dirty="0" smtClean="0"/>
              <a:t>.</a:t>
            </a:r>
          </a:p>
          <a:p>
            <a:r>
              <a:rPr lang="en-IN" sz="2400" i="1" dirty="0"/>
              <a:t>D</a:t>
            </a:r>
            <a:r>
              <a:rPr lang="en-IN" sz="2400" i="1" dirty="0" smtClean="0"/>
              <a:t>istributed computing: </a:t>
            </a:r>
            <a:r>
              <a:rPr lang="en-IN" sz="2400" dirty="0"/>
              <a:t>multiple computing nodes (computers, </a:t>
            </a:r>
            <a:r>
              <a:rPr lang="en-IN" sz="2400" dirty="0" smtClean="0"/>
              <a:t>virtual machines</a:t>
            </a:r>
            <a:r>
              <a:rPr lang="en-IN" sz="2400" dirty="0"/>
              <a:t>) spanned across the network, working together on a given problem. </a:t>
            </a:r>
            <a:r>
              <a:rPr lang="en-IN" sz="2400" dirty="0" smtClean="0"/>
              <a:t>A parallel process </a:t>
            </a:r>
            <a:r>
              <a:rPr lang="en-IN" sz="2400" dirty="0"/>
              <a:t>could be a distributed process when it’s running on multiple </a:t>
            </a:r>
            <a:r>
              <a:rPr lang="en-IN" sz="2400" dirty="0" smtClean="0"/>
              <a:t>network nodes</a:t>
            </a:r>
            <a:r>
              <a:rPr lang="en-IN" sz="2400" dirty="0"/>
              <a:t>.</a:t>
            </a:r>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44008" y="3717032"/>
            <a:ext cx="4435847" cy="3057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ight Arrow 4"/>
          <p:cNvSpPr/>
          <p:nvPr/>
        </p:nvSpPr>
        <p:spPr>
          <a:xfrm>
            <a:off x="251520" y="3933057"/>
            <a:ext cx="4320480" cy="2841500"/>
          </a:xfrm>
          <a:prstGeom prst="rightArrow">
            <a:avLst/>
          </a:prstGeom>
          <a:gradFill>
            <a:gsLst>
              <a:gs pos="0">
                <a:srgbClr val="D6B19C"/>
              </a:gs>
              <a:gs pos="30000">
                <a:srgbClr val="D49E6C"/>
              </a:gs>
              <a:gs pos="70000">
                <a:srgbClr val="A65528"/>
              </a:gs>
              <a:gs pos="100000">
                <a:srgbClr val="663012"/>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IN" dirty="0"/>
              <a:t>A concurrent </a:t>
            </a:r>
            <a:r>
              <a:rPr lang="en-IN" dirty="0" smtClean="0"/>
              <a:t>and parallel </a:t>
            </a:r>
            <a:r>
              <a:rPr lang="en-IN" dirty="0"/>
              <a:t>application running </a:t>
            </a:r>
            <a:r>
              <a:rPr lang="en-IN" dirty="0" smtClean="0"/>
              <a:t>in a </a:t>
            </a:r>
            <a:r>
              <a:rPr lang="en-IN" dirty="0"/>
              <a:t>two-CPU core with </a:t>
            </a:r>
            <a:r>
              <a:rPr lang="en-IN" dirty="0" smtClean="0"/>
              <a:t>two threads</a:t>
            </a:r>
            <a:r>
              <a:rPr lang="en-IN" dirty="0"/>
              <a:t>. Both threads </a:t>
            </a:r>
            <a:r>
              <a:rPr lang="en-IN" dirty="0" smtClean="0"/>
              <a:t>are running </a:t>
            </a:r>
            <a:r>
              <a:rPr lang="en-IN" dirty="0"/>
              <a:t>at the same time.</a:t>
            </a:r>
          </a:p>
        </p:txBody>
      </p:sp>
    </p:spTree>
    <p:extLst>
      <p:ext uri="{BB962C8B-B14F-4D97-AF65-F5344CB8AC3E}">
        <p14:creationId xmlns:p14="http://schemas.microsoft.com/office/powerpoint/2010/main" val="3021353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5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44" y="0"/>
            <a:ext cx="9141556" cy="548680"/>
          </a:xfrm>
        </p:spPr>
        <p:txBody>
          <a:bodyPr/>
          <a:lstStyle/>
          <a:p>
            <a:r>
              <a:rPr lang="en-IN" dirty="0" smtClean="0"/>
              <a:t>Example - output</a:t>
            </a:r>
            <a:endParaRPr lang="en-IN" dirty="0"/>
          </a:p>
        </p:txBody>
      </p:sp>
      <p:sp>
        <p:nvSpPr>
          <p:cNvPr id="3" name="Content Placeholder 2"/>
          <p:cNvSpPr>
            <a:spLocks noGrp="1"/>
          </p:cNvSpPr>
          <p:nvPr>
            <p:ph sz="quarter" idx="13"/>
          </p:nvPr>
        </p:nvSpPr>
        <p:spPr>
          <a:xfrm>
            <a:off x="92475" y="1484784"/>
            <a:ext cx="9036496" cy="4608512"/>
          </a:xfrm>
        </p:spPr>
        <p:txBody>
          <a:bodyPr>
            <a:normAutofit/>
          </a:bodyPr>
          <a:lstStyle/>
          <a:p>
            <a:pPr marL="0" indent="0">
              <a:buNone/>
            </a:pPr>
            <a:r>
              <a:rPr lang="en-IN" sz="2400" dirty="0" smtClean="0"/>
              <a:t>D</a:t>
            </a:r>
            <a:r>
              <a:rPr lang="en-IN" sz="2400" dirty="0"/>
              <a:t>:\PPL\Java&gt;java </a:t>
            </a:r>
            <a:r>
              <a:rPr lang="en-IN" sz="2400" dirty="0" err="1"/>
              <a:t>ForkJoin</a:t>
            </a:r>
            <a:endParaRPr lang="en-IN" sz="2400" dirty="0"/>
          </a:p>
          <a:p>
            <a:pPr marL="0" indent="0">
              <a:buNone/>
            </a:pPr>
            <a:r>
              <a:rPr lang="en-IN" sz="2400" dirty="0"/>
              <a:t>4</a:t>
            </a:r>
          </a:p>
          <a:p>
            <a:pPr marL="0" indent="0">
              <a:buNone/>
            </a:pPr>
            <a:r>
              <a:rPr lang="en-IN" sz="2400" dirty="0"/>
              <a:t>499500</a:t>
            </a:r>
          </a:p>
          <a:p>
            <a:pPr marL="0" indent="0">
              <a:buNone/>
            </a:pPr>
            <a:endParaRPr lang="en-IN" sz="2200" dirty="0"/>
          </a:p>
        </p:txBody>
      </p:sp>
      <p:sp>
        <p:nvSpPr>
          <p:cNvPr id="5" name="Content Placeholder 2"/>
          <p:cNvSpPr txBox="1">
            <a:spLocks/>
          </p:cNvSpPr>
          <p:nvPr/>
        </p:nvSpPr>
        <p:spPr>
          <a:xfrm>
            <a:off x="323528" y="2708920"/>
            <a:ext cx="9036496" cy="5472608"/>
          </a:xfrm>
          <a:prstGeom prst="rect">
            <a:avLst/>
          </a:prstGeom>
        </p:spPr>
        <p:txBody>
          <a:bodyPr vert="horz" lIns="91440" tIns="45720" rIns="91440" bIns="45720" rtlCol="0">
            <a:normAutofit/>
          </a:bodyPr>
          <a:lst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a:lstStyle>
          <a:p>
            <a:pPr marL="0" indent="0">
              <a:buFont typeface="Arial" pitchFamily="34" charset="0"/>
              <a:buNone/>
            </a:pPr>
            <a:r>
              <a:rPr lang="en-IN" sz="2200" dirty="0" smtClean="0"/>
              <a:t> </a:t>
            </a:r>
            <a:endParaRPr lang="en-IN" sz="2200" dirty="0"/>
          </a:p>
        </p:txBody>
      </p:sp>
    </p:spTree>
    <p:extLst>
      <p:ext uri="{BB962C8B-B14F-4D97-AF65-F5344CB8AC3E}">
        <p14:creationId xmlns:p14="http://schemas.microsoft.com/office/powerpoint/2010/main" val="189700642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492896"/>
            <a:ext cx="7924800" cy="692696"/>
          </a:xfrm>
        </p:spPr>
        <p:txBody>
          <a:bodyPr>
            <a:scene3d>
              <a:camera prst="orthographicFront">
                <a:rot lat="0" lon="0" rev="900000"/>
              </a:camera>
              <a:lightRig rig="threePt" dir="t"/>
            </a:scene3d>
          </a:bodyPr>
          <a:lstStyle/>
          <a:p>
            <a:pPr algn="ctr"/>
            <a:r>
              <a:rPr lang="en-IN" dirty="0" smtClean="0">
                <a:gradFill>
                  <a:gsLst>
                    <a:gs pos="0">
                      <a:srgbClr val="FBEAC7"/>
                    </a:gs>
                    <a:gs pos="17999">
                      <a:srgbClr val="FEE7F2"/>
                    </a:gs>
                    <a:gs pos="36000">
                      <a:srgbClr val="FAC77D"/>
                    </a:gs>
                    <a:gs pos="61000">
                      <a:srgbClr val="FBA97D"/>
                    </a:gs>
                    <a:gs pos="82001">
                      <a:srgbClr val="FBD49C"/>
                    </a:gs>
                    <a:gs pos="100000">
                      <a:srgbClr val="FEE7F2"/>
                    </a:gs>
                  </a:gsLst>
                  <a:lin ang="5400000" scaled="0"/>
                </a:gradFill>
                <a:latin typeface="Comic Sans MS" panose="030F0702030302020204" pitchFamily="66" charset="0"/>
              </a:rPr>
              <a:t>Thank you</a:t>
            </a:r>
            <a:endParaRPr lang="en-IN" dirty="0">
              <a:gradFill>
                <a:gsLst>
                  <a:gs pos="0">
                    <a:srgbClr val="FBEAC7"/>
                  </a:gs>
                  <a:gs pos="17999">
                    <a:srgbClr val="FEE7F2"/>
                  </a:gs>
                  <a:gs pos="36000">
                    <a:srgbClr val="FAC77D"/>
                  </a:gs>
                  <a:gs pos="61000">
                    <a:srgbClr val="FBA97D"/>
                  </a:gs>
                  <a:gs pos="82001">
                    <a:srgbClr val="FBD49C"/>
                  </a:gs>
                  <a:gs pos="100000">
                    <a:srgbClr val="FEE7F2"/>
                  </a:gs>
                </a:gsLst>
                <a:lin ang="5400000" scaled="0"/>
              </a:gradFill>
              <a:latin typeface="Comic Sans MS" panose="030F0702030302020204" pitchFamily="66" charset="0"/>
            </a:endParaRPr>
          </a:p>
        </p:txBody>
      </p:sp>
    </p:spTree>
    <p:extLst>
      <p:ext uri="{BB962C8B-B14F-4D97-AF65-F5344CB8AC3E}">
        <p14:creationId xmlns:p14="http://schemas.microsoft.com/office/powerpoint/2010/main" val="735070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anim calcmode="lin" valueType="num">
                                      <p:cBhvr>
                                        <p:cTn id="8" dur="2000" fill="hold"/>
                                        <p:tgtEl>
                                          <p:spTgt spid="2"/>
                                        </p:tgtEl>
                                        <p:attrNameLst>
                                          <p:attrName>ppt_w</p:attrName>
                                        </p:attrNameLst>
                                      </p:cBhvr>
                                      <p:tavLst>
                                        <p:tav tm="0" fmla="#ppt_w*sin(2.5*pi*$)">
                                          <p:val>
                                            <p:fltVal val="0"/>
                                          </p:val>
                                        </p:tav>
                                        <p:tav tm="100000">
                                          <p:val>
                                            <p:fltVal val="1"/>
                                          </p:val>
                                        </p:tav>
                                      </p:tavLst>
                                    </p:anim>
                                    <p:anim calcmode="lin" valueType="num">
                                      <p:cBhvr>
                                        <p:cTn id="9" dur="2000" fill="hold"/>
                                        <p:tgtEl>
                                          <p:spTgt spid="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38" y="44624"/>
            <a:ext cx="7864630" cy="792088"/>
          </a:xfrm>
        </p:spPr>
        <p:txBody>
          <a:bodyPr/>
          <a:lstStyle/>
          <a:p>
            <a:r>
              <a:rPr lang="en-IN" dirty="0" smtClean="0"/>
              <a:t>Process vs threads</a:t>
            </a:r>
            <a:endParaRPr lang="en-IN" dirty="0"/>
          </a:p>
        </p:txBody>
      </p:sp>
      <p:graphicFrame>
        <p:nvGraphicFramePr>
          <p:cNvPr id="4" name="Content Placeholder 3"/>
          <p:cNvGraphicFramePr>
            <a:graphicFrameLocks noGrp="1"/>
          </p:cNvGraphicFramePr>
          <p:nvPr>
            <p:ph sz="quarter" idx="13"/>
            <p:extLst>
              <p:ext uri="{D42A27DB-BD31-4B8C-83A1-F6EECF244321}">
                <p14:modId xmlns:p14="http://schemas.microsoft.com/office/powerpoint/2010/main" val="1834566296"/>
              </p:ext>
            </p:extLst>
          </p:nvPr>
        </p:nvGraphicFramePr>
        <p:xfrm>
          <a:off x="107950" y="908050"/>
          <a:ext cx="8928100" cy="2839720"/>
        </p:xfrm>
        <a:graphic>
          <a:graphicData uri="http://schemas.openxmlformats.org/drawingml/2006/table">
            <a:tbl>
              <a:tblPr firstRow="1" bandRow="1">
                <a:tableStyleId>{21E4AEA4-8DFA-4A89-87EB-49C32662AFE0}</a:tableStyleId>
              </a:tblPr>
              <a:tblGrid>
                <a:gridCol w="4464050"/>
                <a:gridCol w="4464050"/>
              </a:tblGrid>
              <a:tr h="370840">
                <a:tc>
                  <a:txBody>
                    <a:bodyPr/>
                    <a:lstStyle/>
                    <a:p>
                      <a:pPr algn="ctr"/>
                      <a:r>
                        <a:rPr lang="en-IN" dirty="0" smtClean="0"/>
                        <a:t>Process</a:t>
                      </a:r>
                      <a:endParaRPr lang="en-IN" dirty="0"/>
                    </a:p>
                  </a:txBody>
                  <a:tcPr/>
                </a:tc>
                <a:tc>
                  <a:txBody>
                    <a:bodyPr/>
                    <a:lstStyle/>
                    <a:p>
                      <a:pPr algn="ctr"/>
                      <a:r>
                        <a:rPr lang="en-IN" dirty="0" smtClean="0"/>
                        <a:t>Thread</a:t>
                      </a:r>
                      <a:endParaRPr lang="en-IN" dirty="0"/>
                    </a:p>
                  </a:txBody>
                  <a:tcPr/>
                </a:tc>
              </a:tr>
              <a:tr h="370840">
                <a:tc>
                  <a:txBody>
                    <a:bodyPr/>
                    <a:lstStyle/>
                    <a:p>
                      <a:r>
                        <a:rPr lang="en-IN" dirty="0" smtClean="0"/>
                        <a:t>Runs independently and isolated of other processes</a:t>
                      </a:r>
                      <a:endParaRPr lang="en-IN" dirty="0"/>
                    </a:p>
                  </a:txBody>
                  <a:tcPr/>
                </a:tc>
                <a:tc>
                  <a:txBody>
                    <a:bodyPr/>
                    <a:lstStyle/>
                    <a:p>
                      <a:r>
                        <a:rPr lang="en-IN" dirty="0" smtClean="0"/>
                        <a:t>A thread is a so called lightweight process</a:t>
                      </a:r>
                      <a:endParaRPr lang="en-IN" dirty="0"/>
                    </a:p>
                  </a:txBody>
                  <a:tcPr/>
                </a:tc>
              </a:tr>
              <a:tr h="370840">
                <a:tc>
                  <a:txBody>
                    <a:bodyPr/>
                    <a:lstStyle/>
                    <a:p>
                      <a:r>
                        <a:rPr lang="en-IN" dirty="0" smtClean="0"/>
                        <a:t>Cannot directly access shared data in other processes</a:t>
                      </a:r>
                      <a:endParaRPr lang="en-IN" dirty="0"/>
                    </a:p>
                  </a:txBody>
                  <a:tcPr/>
                </a:tc>
                <a:tc>
                  <a:txBody>
                    <a:bodyPr/>
                    <a:lstStyle/>
                    <a:p>
                      <a:r>
                        <a:rPr lang="en-IN" dirty="0" smtClean="0"/>
                        <a:t>Has its own call stack, but can access shared data of other threads in the same process</a:t>
                      </a:r>
                      <a:endParaRPr lang="en-IN" dirty="0"/>
                    </a:p>
                  </a:txBody>
                  <a:tcPr/>
                </a:tc>
              </a:tr>
              <a:tr h="370840">
                <a:tc>
                  <a:txBody>
                    <a:bodyPr/>
                    <a:lstStyle/>
                    <a:p>
                      <a:r>
                        <a:rPr lang="en-IN" dirty="0" smtClean="0"/>
                        <a:t>The resources of the process, e.g. memory and CPU time, are allocated to it via the operating system.</a:t>
                      </a:r>
                      <a:endParaRPr lang="en-IN" dirty="0"/>
                    </a:p>
                  </a:txBody>
                  <a:tcPr/>
                </a:tc>
                <a:tc>
                  <a:txBody>
                    <a:bodyPr/>
                    <a:lstStyle/>
                    <a:p>
                      <a:r>
                        <a:rPr lang="en-IN" dirty="0" smtClean="0"/>
                        <a:t>Every thread has its own memory cache. If a thread reads shared data, it stores this data in its own memory cache. A thread can re-read the shared data</a:t>
                      </a:r>
                      <a:endParaRPr lang="en-IN" dirty="0"/>
                    </a:p>
                  </a:txBody>
                  <a:tcPr/>
                </a:tc>
              </a:tr>
            </a:tbl>
          </a:graphicData>
        </a:graphic>
      </p:graphicFrame>
      <p:sp>
        <p:nvSpPr>
          <p:cNvPr id="5" name="TextBox 4"/>
          <p:cNvSpPr txBox="1"/>
          <p:nvPr/>
        </p:nvSpPr>
        <p:spPr>
          <a:xfrm>
            <a:off x="107504" y="4191471"/>
            <a:ext cx="8866530" cy="1200329"/>
          </a:xfrm>
          <a:prstGeom prst="rect">
            <a:avLst/>
          </a:prstGeom>
          <a:noFill/>
        </p:spPr>
        <p:txBody>
          <a:bodyPr wrap="none" rtlCol="0">
            <a:spAutoFit/>
          </a:bodyPr>
          <a:lstStyle/>
          <a:p>
            <a:pPr marL="285750" indent="-285750">
              <a:buFont typeface="Arial" panose="020B0604020202020204" pitchFamily="34" charset="0"/>
              <a:buChar char="•"/>
            </a:pPr>
            <a:r>
              <a:rPr lang="en-IN" sz="2400" dirty="0"/>
              <a:t>A Java application runs by default in one process</a:t>
            </a:r>
            <a:r>
              <a:rPr lang="en-IN" sz="2400" dirty="0" smtClean="0"/>
              <a:t>.</a:t>
            </a:r>
          </a:p>
          <a:p>
            <a:pPr marL="285750" indent="-285750">
              <a:buFont typeface="Arial" panose="020B0604020202020204" pitchFamily="34" charset="0"/>
              <a:buChar char="•"/>
            </a:pPr>
            <a:r>
              <a:rPr lang="en-IN" sz="2400" dirty="0" smtClean="0"/>
              <a:t>Within </a:t>
            </a:r>
            <a:r>
              <a:rPr lang="en-IN" sz="2400" dirty="0"/>
              <a:t>a Java application you work with several threads to achieve parallel </a:t>
            </a:r>
            <a:endParaRPr lang="en-IN" sz="2400" dirty="0" smtClean="0"/>
          </a:p>
          <a:p>
            <a:r>
              <a:rPr lang="en-IN" sz="2400" dirty="0"/>
              <a:t> </a:t>
            </a:r>
            <a:r>
              <a:rPr lang="en-IN" sz="2400" dirty="0" smtClean="0"/>
              <a:t>   processing </a:t>
            </a:r>
            <a:r>
              <a:rPr lang="en-IN" sz="2400" dirty="0"/>
              <a:t>or </a:t>
            </a:r>
            <a:r>
              <a:rPr lang="en-IN" sz="2400" dirty="0" smtClean="0"/>
              <a:t>asynchronous behaviour.</a:t>
            </a:r>
            <a:endParaRPr lang="en-IN" sz="2400" dirty="0"/>
          </a:p>
        </p:txBody>
      </p:sp>
    </p:spTree>
    <p:extLst>
      <p:ext uri="{BB962C8B-B14F-4D97-AF65-F5344CB8AC3E}">
        <p14:creationId xmlns:p14="http://schemas.microsoft.com/office/powerpoint/2010/main" val="10873369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18"/>
            <a:ext cx="9144000" cy="692478"/>
          </a:xfrm>
        </p:spPr>
        <p:txBody>
          <a:bodyPr/>
          <a:lstStyle/>
          <a:p>
            <a:r>
              <a:rPr lang="en-IN" dirty="0"/>
              <a:t>Concurrency </a:t>
            </a:r>
            <a:r>
              <a:rPr lang="en-IN" dirty="0" smtClean="0"/>
              <a:t>issues – Safety, Liveness, fairness</a:t>
            </a:r>
            <a:endParaRPr lang="en-IN" dirty="0"/>
          </a:p>
        </p:txBody>
      </p:sp>
      <p:sp>
        <p:nvSpPr>
          <p:cNvPr id="3" name="Content Placeholder 2"/>
          <p:cNvSpPr>
            <a:spLocks noGrp="1"/>
          </p:cNvSpPr>
          <p:nvPr>
            <p:ph sz="quarter" idx="13"/>
          </p:nvPr>
        </p:nvSpPr>
        <p:spPr>
          <a:xfrm>
            <a:off x="107504" y="620688"/>
            <a:ext cx="8928992" cy="6120680"/>
          </a:xfrm>
        </p:spPr>
        <p:txBody>
          <a:bodyPr>
            <a:normAutofit fontScale="92500"/>
          </a:bodyPr>
          <a:lstStyle/>
          <a:p>
            <a:r>
              <a:rPr lang="en-IN" sz="2400" dirty="0"/>
              <a:t>Threads have their own call stack, but can also access shared data. </a:t>
            </a:r>
            <a:endParaRPr lang="en-IN" sz="2400" dirty="0" smtClean="0"/>
          </a:p>
          <a:p>
            <a:r>
              <a:rPr lang="en-IN" sz="2400" dirty="0" smtClean="0"/>
              <a:t>Therefore there are two </a:t>
            </a:r>
            <a:r>
              <a:rPr lang="en-IN" sz="2400" dirty="0"/>
              <a:t>basic </a:t>
            </a:r>
            <a:r>
              <a:rPr lang="en-IN" sz="2400" dirty="0" smtClean="0"/>
              <a:t>problems of visibility </a:t>
            </a:r>
            <a:r>
              <a:rPr lang="en-IN" sz="2400" dirty="0"/>
              <a:t>and </a:t>
            </a:r>
            <a:r>
              <a:rPr lang="en-IN" sz="2400" dirty="0" smtClean="0"/>
              <a:t>access.</a:t>
            </a:r>
          </a:p>
          <a:p>
            <a:r>
              <a:rPr lang="en-IN" sz="2400" dirty="0" smtClean="0"/>
              <a:t>Visibility problem: </a:t>
            </a:r>
            <a:r>
              <a:rPr lang="en-IN" sz="2400" dirty="0"/>
              <a:t>occurs if thread A reads shared data which is later changed by thread B and thread A is unaware of this change</a:t>
            </a:r>
            <a:r>
              <a:rPr lang="en-IN" sz="2400" dirty="0" smtClean="0"/>
              <a:t>.</a:t>
            </a:r>
          </a:p>
          <a:p>
            <a:r>
              <a:rPr lang="en-IN" sz="2400" dirty="0"/>
              <a:t>A</a:t>
            </a:r>
            <a:r>
              <a:rPr lang="en-IN" sz="2400" dirty="0" smtClean="0"/>
              <a:t>ccess problem: </a:t>
            </a:r>
            <a:r>
              <a:rPr lang="en-IN" sz="2400" dirty="0"/>
              <a:t>can occur if several threads access and change the same shared data at the same time</a:t>
            </a:r>
            <a:r>
              <a:rPr lang="en-IN" sz="2400" dirty="0" smtClean="0"/>
              <a:t>.</a:t>
            </a:r>
          </a:p>
          <a:p>
            <a:r>
              <a:rPr lang="en-IN" sz="2400" dirty="0" smtClean="0"/>
              <a:t>Visibility </a:t>
            </a:r>
            <a:r>
              <a:rPr lang="en-IN" sz="2400" dirty="0"/>
              <a:t>and access problem can lead to:</a:t>
            </a:r>
          </a:p>
          <a:p>
            <a:pPr lvl="1"/>
            <a:r>
              <a:rPr lang="en-IN" sz="2400" dirty="0"/>
              <a:t>Liveness failure: The program does not react anymore due to problems in the concurrent access of data, e.g. deadlocks.</a:t>
            </a:r>
          </a:p>
          <a:p>
            <a:pPr lvl="1"/>
            <a:r>
              <a:rPr lang="en-IN" sz="2400" dirty="0"/>
              <a:t>Safety failure: The program creates incorrect </a:t>
            </a:r>
            <a:r>
              <a:rPr lang="en-IN" sz="2400" dirty="0" smtClean="0"/>
              <a:t>data.</a:t>
            </a:r>
          </a:p>
          <a:p>
            <a:pPr marL="342900" lvl="1" indent="-342900"/>
            <a:r>
              <a:rPr lang="en-IN" sz="2400" dirty="0"/>
              <a:t>If a thread is not granted CPU time because other threads grab it all, it is called "starvation". The thread is "starved to death" because other threads are allowed the CPU time instead of it. The solution to starvation is called "fairness" - that all threads are fairly granted a chance to execute. </a:t>
            </a:r>
          </a:p>
          <a:p>
            <a:endParaRPr lang="en-IN" sz="2400" dirty="0"/>
          </a:p>
        </p:txBody>
      </p:sp>
    </p:spTree>
    <p:extLst>
      <p:ext uri="{BB962C8B-B14F-4D97-AF65-F5344CB8AC3E}">
        <p14:creationId xmlns:p14="http://schemas.microsoft.com/office/powerpoint/2010/main" val="2449882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3367"/>
            <a:ext cx="7490792" cy="634082"/>
          </a:xfrm>
        </p:spPr>
        <p:txBody>
          <a:bodyPr/>
          <a:lstStyle/>
          <a:p>
            <a:r>
              <a:rPr lang="en-IN" dirty="0"/>
              <a:t>Causes of Starvation in Java</a:t>
            </a:r>
          </a:p>
        </p:txBody>
      </p:sp>
      <p:sp>
        <p:nvSpPr>
          <p:cNvPr id="3" name="Content Placeholder 2"/>
          <p:cNvSpPr>
            <a:spLocks noGrp="1"/>
          </p:cNvSpPr>
          <p:nvPr>
            <p:ph sz="quarter" idx="13"/>
          </p:nvPr>
        </p:nvSpPr>
        <p:spPr>
          <a:xfrm>
            <a:off x="107504" y="692696"/>
            <a:ext cx="8928992" cy="5904656"/>
          </a:xfrm>
        </p:spPr>
        <p:txBody>
          <a:bodyPr>
            <a:normAutofit/>
          </a:bodyPr>
          <a:lstStyle/>
          <a:p>
            <a:r>
              <a:rPr lang="en-IN" sz="2400" dirty="0"/>
              <a:t>Threads with high priority swallow all CPU time from threads with lower priority</a:t>
            </a:r>
            <a:r>
              <a:rPr lang="en-IN" sz="2400" dirty="0" smtClean="0"/>
              <a:t>.</a:t>
            </a:r>
            <a:endParaRPr lang="en-IN" sz="2400" dirty="0"/>
          </a:p>
          <a:p>
            <a:r>
              <a:rPr lang="en-IN" sz="2400" dirty="0"/>
              <a:t>Threads are blocked </a:t>
            </a:r>
            <a:r>
              <a:rPr lang="en-IN" sz="2400" dirty="0" smtClean="0"/>
              <a:t>indefinitely </a:t>
            </a:r>
            <a:r>
              <a:rPr lang="en-IN" sz="2400" dirty="0"/>
              <a:t>waiting to enter a synchronized block, because other threads are constantly allowed access before it</a:t>
            </a:r>
            <a:r>
              <a:rPr lang="en-IN" sz="2400" dirty="0" smtClean="0"/>
              <a:t>.</a:t>
            </a:r>
            <a:endParaRPr lang="en-IN" sz="2400" dirty="0"/>
          </a:p>
          <a:p>
            <a:r>
              <a:rPr lang="en-IN" sz="2400" dirty="0"/>
              <a:t>Threads waiting on an object (called wait() on it) remain waiting indefinitely because other threads are constantly awakened instead of it</a:t>
            </a:r>
          </a:p>
        </p:txBody>
      </p:sp>
    </p:spTree>
    <p:extLst>
      <p:ext uri="{BB962C8B-B14F-4D97-AF65-F5344CB8AC3E}">
        <p14:creationId xmlns:p14="http://schemas.microsoft.com/office/powerpoint/2010/main" val="481249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496" y="44624"/>
            <a:ext cx="8784976" cy="706090"/>
          </a:xfrm>
        </p:spPr>
        <p:txBody>
          <a:bodyPr/>
          <a:lstStyle/>
          <a:p>
            <a:r>
              <a:rPr lang="en-IN" dirty="0"/>
              <a:t>Challenges with concurrent programming</a:t>
            </a:r>
          </a:p>
        </p:txBody>
      </p:sp>
      <p:sp>
        <p:nvSpPr>
          <p:cNvPr id="3" name="Content Placeholder 2"/>
          <p:cNvSpPr>
            <a:spLocks noGrp="1"/>
          </p:cNvSpPr>
          <p:nvPr>
            <p:ph sz="quarter" idx="13"/>
          </p:nvPr>
        </p:nvSpPr>
        <p:spPr>
          <a:xfrm>
            <a:off x="107504" y="836712"/>
            <a:ext cx="8928992" cy="5832648"/>
          </a:xfrm>
        </p:spPr>
        <p:txBody>
          <a:bodyPr>
            <a:normAutofit/>
          </a:bodyPr>
          <a:lstStyle/>
          <a:p>
            <a:r>
              <a:rPr lang="en-IN" sz="2400" dirty="0" smtClean="0"/>
              <a:t>Writing </a:t>
            </a:r>
            <a:r>
              <a:rPr lang="en-IN" sz="2400" dirty="0"/>
              <a:t>a correct, concurrent </a:t>
            </a:r>
            <a:r>
              <a:rPr lang="en-IN" sz="2400" dirty="0" smtClean="0"/>
              <a:t>application or program. </a:t>
            </a:r>
            <a:r>
              <a:rPr lang="en-IN" sz="2400" dirty="0"/>
              <a:t>The </a:t>
            </a:r>
            <a:r>
              <a:rPr lang="en-IN" sz="2400" i="1" dirty="0"/>
              <a:t>correctness </a:t>
            </a:r>
            <a:r>
              <a:rPr lang="en-IN" sz="2400" dirty="0"/>
              <a:t>of the program is important.</a:t>
            </a:r>
          </a:p>
          <a:p>
            <a:r>
              <a:rPr lang="en-IN" sz="2400" dirty="0" smtClean="0"/>
              <a:t>Debugging </a:t>
            </a:r>
            <a:r>
              <a:rPr lang="en-IN" sz="2400" dirty="0"/>
              <a:t>multithreaded programs is difficult. The same program that </a:t>
            </a:r>
            <a:r>
              <a:rPr lang="en-IN" sz="2400" dirty="0" smtClean="0"/>
              <a:t>causes deadlock </a:t>
            </a:r>
            <a:r>
              <a:rPr lang="en-IN" sz="2400" dirty="0"/>
              <a:t>in production might not have any locking issues when </a:t>
            </a:r>
            <a:r>
              <a:rPr lang="en-IN" sz="2400" dirty="0" smtClean="0"/>
              <a:t>debugging locally</a:t>
            </a:r>
            <a:r>
              <a:rPr lang="en-IN" sz="2400" dirty="0"/>
              <a:t>. </a:t>
            </a:r>
            <a:r>
              <a:rPr lang="en-IN" sz="2400" dirty="0" smtClean="0"/>
              <a:t>Sometimes </a:t>
            </a:r>
            <a:r>
              <a:rPr lang="en-IN" sz="2400" dirty="0"/>
              <a:t>threading issues show up after years of running in production.</a:t>
            </a:r>
          </a:p>
          <a:p>
            <a:r>
              <a:rPr lang="en-IN" sz="2400" dirty="0" smtClean="0"/>
              <a:t>Threading </a:t>
            </a:r>
            <a:r>
              <a:rPr lang="en-IN" sz="2400" dirty="0"/>
              <a:t>encourages shared state concurrency, and it’s hard to make </a:t>
            </a:r>
            <a:r>
              <a:rPr lang="en-IN" sz="2400" dirty="0" smtClean="0"/>
              <a:t>programs run </a:t>
            </a:r>
            <a:r>
              <a:rPr lang="en-IN" sz="2400" dirty="0"/>
              <a:t>in parallel because of locks, semaphores, and dependencies </a:t>
            </a:r>
            <a:r>
              <a:rPr lang="en-IN" sz="2400" dirty="0" smtClean="0"/>
              <a:t>between threads</a:t>
            </a:r>
            <a:r>
              <a:rPr lang="en-IN" sz="2400" dirty="0"/>
              <a:t>.</a:t>
            </a:r>
          </a:p>
        </p:txBody>
      </p:sp>
    </p:spTree>
    <p:extLst>
      <p:ext uri="{BB962C8B-B14F-4D97-AF65-F5344CB8AC3E}">
        <p14:creationId xmlns:p14="http://schemas.microsoft.com/office/powerpoint/2010/main" val="291945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570"/>
            <a:ext cx="7884368" cy="554250"/>
          </a:xfrm>
        </p:spPr>
        <p:txBody>
          <a:bodyPr/>
          <a:lstStyle/>
          <a:p>
            <a:r>
              <a:rPr lang="en-IN" dirty="0" smtClean="0"/>
              <a:t>Multi-tasking vs multi-threading</a:t>
            </a:r>
            <a:endParaRPr lang="en-IN" dirty="0"/>
          </a:p>
        </p:txBody>
      </p:sp>
      <p:sp>
        <p:nvSpPr>
          <p:cNvPr id="3" name="Content Placeholder 2"/>
          <p:cNvSpPr>
            <a:spLocks noGrp="1"/>
          </p:cNvSpPr>
          <p:nvPr>
            <p:ph sz="quarter" idx="13"/>
          </p:nvPr>
        </p:nvSpPr>
        <p:spPr>
          <a:xfrm>
            <a:off x="107504" y="620688"/>
            <a:ext cx="8928992" cy="6120680"/>
          </a:xfrm>
        </p:spPr>
        <p:txBody>
          <a:bodyPr>
            <a:normAutofit/>
          </a:bodyPr>
          <a:lstStyle/>
          <a:p>
            <a:pPr algn="just"/>
            <a:r>
              <a:rPr lang="en-IN" sz="2400" dirty="0" smtClean="0"/>
              <a:t>Multitasking </a:t>
            </a:r>
            <a:r>
              <a:rPr lang="en-IN" sz="2400" dirty="0"/>
              <a:t>is when multiple processes share common processing resources such as a </a:t>
            </a:r>
            <a:r>
              <a:rPr lang="en-IN" sz="2400" dirty="0" smtClean="0"/>
              <a:t>CPU</a:t>
            </a:r>
          </a:p>
          <a:p>
            <a:pPr algn="just"/>
            <a:r>
              <a:rPr lang="en-IN" sz="2400" dirty="0"/>
              <a:t>Multi-threading extends the idea of multitasking into applications where you can subdivide specific operations within a single application into individual threads. </a:t>
            </a:r>
            <a:endParaRPr lang="en-IN" sz="2400" dirty="0" smtClean="0"/>
          </a:p>
          <a:p>
            <a:pPr lvl="1" algn="just"/>
            <a:r>
              <a:rPr lang="en-IN" sz="2400" dirty="0" smtClean="0"/>
              <a:t>Each </a:t>
            </a:r>
            <a:r>
              <a:rPr lang="en-IN" sz="2400" dirty="0"/>
              <a:t>of the threads can run in parallel. </a:t>
            </a:r>
            <a:endParaRPr lang="en-IN" sz="2400" dirty="0" smtClean="0"/>
          </a:p>
          <a:p>
            <a:pPr lvl="1" algn="just"/>
            <a:r>
              <a:rPr lang="en-IN" sz="2400" dirty="0" smtClean="0"/>
              <a:t>The </a:t>
            </a:r>
            <a:r>
              <a:rPr lang="en-IN" sz="2400" dirty="0"/>
              <a:t>OS divides processing time not only among different applications, but also among each thread within an application</a:t>
            </a:r>
            <a:r>
              <a:rPr lang="en-IN" sz="2400" dirty="0" smtClean="0"/>
              <a:t>.</a:t>
            </a:r>
          </a:p>
          <a:p>
            <a:pPr lvl="1" algn="just"/>
            <a:r>
              <a:rPr lang="en-IN" sz="2400" dirty="0" smtClean="0"/>
              <a:t>Enables </a:t>
            </a:r>
            <a:r>
              <a:rPr lang="en-IN" sz="2400" dirty="0"/>
              <a:t>you to write in a way where multiple activities can proceed concurrently in the same program</a:t>
            </a:r>
            <a:r>
              <a:rPr lang="en-IN" sz="2400" dirty="0" smtClean="0"/>
              <a:t>.</a:t>
            </a:r>
          </a:p>
          <a:p>
            <a:pPr algn="just"/>
            <a:r>
              <a:rPr lang="en-IN" sz="2400" dirty="0"/>
              <a:t>Java is a </a:t>
            </a:r>
            <a:r>
              <a:rPr lang="en-IN" sz="2400" i="1" dirty="0"/>
              <a:t>multi-threaded programming language</a:t>
            </a:r>
            <a:r>
              <a:rPr lang="en-IN" sz="2400" dirty="0"/>
              <a:t> which means we can develop multi-threaded program using Java.</a:t>
            </a:r>
          </a:p>
        </p:txBody>
      </p:sp>
    </p:spTree>
    <p:extLst>
      <p:ext uri="{BB962C8B-B14F-4D97-AF65-F5344CB8AC3E}">
        <p14:creationId xmlns:p14="http://schemas.microsoft.com/office/powerpoint/2010/main" val="3200223490"/>
      </p:ext>
    </p:extLst>
  </p:cSld>
  <p:clrMapOvr>
    <a:masterClrMapping/>
  </p:clrMapOvr>
  <p:timing>
    <p:tnLst>
      <p:par>
        <p:cTn id="1" dur="indefinite" restart="never" nodeType="tmRoot"/>
      </p:par>
    </p:tnLst>
  </p:timing>
</p:sld>
</file>

<file path=ppt/theme/theme1.xml><?xml version="1.0" encoding="utf-8"?>
<a:theme xmlns:a="http://schemas.openxmlformats.org/drawingml/2006/main" name="Horizon">
  <a:themeElements>
    <a:clrScheme name="Horizon">
      <a:dk1>
        <a:srgbClr val="000000"/>
      </a:dk1>
      <a:lt1>
        <a:srgbClr val="FFFFFF"/>
      </a:lt1>
      <a:dk2>
        <a:srgbClr val="1F2123"/>
      </a:dk2>
      <a:lt2>
        <a:srgbClr val="DC9E1F"/>
      </a:lt2>
      <a:accent1>
        <a:srgbClr val="7E97AD"/>
      </a:accent1>
      <a:accent2>
        <a:srgbClr val="CC8E60"/>
      </a:accent2>
      <a:accent3>
        <a:srgbClr val="7A6A60"/>
      </a:accent3>
      <a:accent4>
        <a:srgbClr val="B4936D"/>
      </a:accent4>
      <a:accent5>
        <a:srgbClr val="67787B"/>
      </a:accent5>
      <a:accent6>
        <a:srgbClr val="9D936F"/>
      </a:accent6>
      <a:hlink>
        <a:srgbClr val="646464"/>
      </a:hlink>
      <a:folHlink>
        <a:srgbClr val="969696"/>
      </a:folHlink>
    </a:clrScheme>
    <a:fontScheme name="Horizon">
      <a:maj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Horizon">
      <a:fillStyleLst>
        <a:solidFill>
          <a:schemeClr val="phClr"/>
        </a:solidFill>
        <a:gradFill rotWithShape="1">
          <a:gsLst>
            <a:gs pos="0">
              <a:schemeClr val="phClr">
                <a:tint val="83000"/>
                <a:shade val="100000"/>
                <a:satMod val="100000"/>
              </a:schemeClr>
            </a:gs>
            <a:gs pos="100000">
              <a:schemeClr val="phClr">
                <a:tint val="61000"/>
                <a:alpha val="100000"/>
                <a:satMod val="200000"/>
              </a:schemeClr>
            </a:gs>
          </a:gsLst>
          <a:path path="circle">
            <a:fillToRect l="100000" t="100000" r="100000" b="100000"/>
          </a:path>
        </a:gradFill>
        <a:gradFill rotWithShape="1">
          <a:gsLst>
            <a:gs pos="0">
              <a:schemeClr val="phClr">
                <a:shade val="85000"/>
              </a:schemeClr>
            </a:gs>
            <a:gs pos="100000">
              <a:schemeClr val="phClr">
                <a:tint val="90000"/>
                <a:alpha val="100000"/>
                <a:satMod val="20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2924" dir="5400000" rotWithShape="0">
              <a:srgbClr val="000000">
                <a:alpha val="40000"/>
              </a:srgbClr>
            </a:outerShdw>
          </a:effectLst>
        </a:effectStyle>
        <a:effectStyle>
          <a:effectLst>
            <a:outerShdw blurRad="50800" dist="25400" dir="5400000" rotWithShape="0">
              <a:srgbClr val="000000">
                <a:alpha val="40000"/>
              </a:srgbClr>
            </a:outerShdw>
          </a:effectLst>
          <a:scene3d>
            <a:camera prst="orthographicFront">
              <a:rot lat="0" lon="0" rev="0"/>
            </a:camera>
            <a:lightRig rig="flat" dir="t">
              <a:rot lat="0" lon="0" rev="3600000"/>
            </a:lightRig>
          </a:scene3d>
          <a:sp3d prstMaterial="flat">
            <a:bevelT w="34925" h="47625" prst="coolSlant"/>
          </a:sp3d>
        </a:effectStyle>
      </a:effectStyleLst>
      <a:bgFillStyleLst>
        <a:solidFill>
          <a:schemeClr val="phClr"/>
        </a:solidFill>
        <a:gradFill rotWithShape="1">
          <a:gsLst>
            <a:gs pos="0">
              <a:schemeClr val="phClr">
                <a:tint val="96000"/>
                <a:shade val="100000"/>
                <a:alpha val="100000"/>
                <a:satMod val="140000"/>
              </a:schemeClr>
            </a:gs>
            <a:gs pos="31000">
              <a:schemeClr val="phClr">
                <a:tint val="100000"/>
                <a:shade val="90000"/>
                <a:alpha val="100000"/>
              </a:schemeClr>
            </a:gs>
            <a:gs pos="100000">
              <a:schemeClr val="phClr">
                <a:tint val="100000"/>
                <a:shade val="80000"/>
                <a:alpha val="100000"/>
              </a:schemeClr>
            </a:gs>
          </a:gsLst>
          <a:lin ang="5400000" scaled="0"/>
        </a:gradFill>
        <a:gradFill rotWithShape="1">
          <a:gsLst>
            <a:gs pos="0">
              <a:schemeClr val="phClr">
                <a:tint val="96000"/>
                <a:shade val="100000"/>
                <a:alpha val="100000"/>
                <a:satMod val="180000"/>
              </a:schemeClr>
            </a:gs>
            <a:gs pos="41000">
              <a:schemeClr val="phClr">
                <a:tint val="100000"/>
                <a:shade val="100000"/>
                <a:alpha val="100000"/>
                <a:satMod val="150000"/>
              </a:schemeClr>
            </a:gs>
            <a:gs pos="100000">
              <a:schemeClr val="phClr">
                <a:tint val="100000"/>
                <a:shade val="65000"/>
                <a:alpha val="100000"/>
              </a:schemeClr>
            </a:gs>
          </a:gsLst>
          <a:path path="circle">
            <a:fillToRect l="50000" t="80000" r="100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2741</TotalTime>
  <Words>4384</Words>
  <Application>Microsoft Office PowerPoint</Application>
  <PresentationFormat>On-screen Show (4:3)</PresentationFormat>
  <Paragraphs>714</Paragraphs>
  <Slides>41</Slides>
  <Notes>0</Notes>
  <HiddenSlides>0</HiddenSlides>
  <MMClips>0</MMClips>
  <ScaleCrop>false</ScaleCrop>
  <HeadingPairs>
    <vt:vector size="4" baseType="variant">
      <vt:variant>
        <vt:lpstr>Theme</vt:lpstr>
      </vt:variant>
      <vt:variant>
        <vt:i4>1</vt:i4>
      </vt:variant>
      <vt:variant>
        <vt:lpstr>Slide Titles</vt:lpstr>
      </vt:variant>
      <vt:variant>
        <vt:i4>41</vt:i4>
      </vt:variant>
    </vt:vector>
  </HeadingPairs>
  <TitlesOfParts>
    <vt:vector size="42" baseType="lpstr">
      <vt:lpstr>Horizon</vt:lpstr>
      <vt:lpstr>19CSE313 – Principles of Programming Languages</vt:lpstr>
      <vt:lpstr>concurrency</vt:lpstr>
      <vt:lpstr>Concurrency </vt:lpstr>
      <vt:lpstr>Concurrency vs parallel programming</vt:lpstr>
      <vt:lpstr>Process vs threads</vt:lpstr>
      <vt:lpstr>Concurrency issues – Safety, Liveness, fairness</vt:lpstr>
      <vt:lpstr>Causes of Starvation in Java</vt:lpstr>
      <vt:lpstr>Challenges with concurrent programming</vt:lpstr>
      <vt:lpstr>Multi-tasking vs multi-threading</vt:lpstr>
      <vt:lpstr>Life Cycle of a Thread</vt:lpstr>
      <vt:lpstr>Thread Priorities</vt:lpstr>
      <vt:lpstr>Create a Thread by Implementing a Runnable Interface (to execute your class as a thread)</vt:lpstr>
      <vt:lpstr>Example to create a new thread and run it</vt:lpstr>
      <vt:lpstr>Testing the thread and output</vt:lpstr>
      <vt:lpstr>Create a Thread by Extending a Thread Class</vt:lpstr>
      <vt:lpstr>Example to create a new thread and run it</vt:lpstr>
      <vt:lpstr>Testing the thread and output</vt:lpstr>
      <vt:lpstr>Operations on threads</vt:lpstr>
      <vt:lpstr>Example</vt:lpstr>
      <vt:lpstr>Example</vt:lpstr>
      <vt:lpstr>Example</vt:lpstr>
      <vt:lpstr>Thread pools (To execute tasks efficiently)</vt:lpstr>
      <vt:lpstr>Synchronization and locks</vt:lpstr>
      <vt:lpstr>PowerPoint Presentation</vt:lpstr>
      <vt:lpstr>Race condition in multithreaded programs</vt:lpstr>
      <vt:lpstr>The synchronized Keyword</vt:lpstr>
      <vt:lpstr>Deposit after synchronisation</vt:lpstr>
      <vt:lpstr>Synchronised statement / block</vt:lpstr>
      <vt:lpstr>Synchronization using locks in java</vt:lpstr>
      <vt:lpstr>PowerPoint Presentation</vt:lpstr>
      <vt:lpstr>Future and callable</vt:lpstr>
      <vt:lpstr>Future and callable - syntax</vt:lpstr>
      <vt:lpstr>Example</vt:lpstr>
      <vt:lpstr>Example - output</vt:lpstr>
      <vt:lpstr>Fork-Join framework</vt:lpstr>
      <vt:lpstr>Fork-Join framework</vt:lpstr>
      <vt:lpstr>ForkJoinPool</vt:lpstr>
      <vt:lpstr>Recursive action and  recursive task</vt:lpstr>
      <vt:lpstr>Example</vt:lpstr>
      <vt:lpstr>Example - output</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19CSE313 – Principles of Programming Languages</dc:title>
  <dc:creator>admin</dc:creator>
  <cp:lastModifiedBy>admin</cp:lastModifiedBy>
  <cp:revision>1039</cp:revision>
  <dcterms:created xsi:type="dcterms:W3CDTF">2021-12-18T08:57:35Z</dcterms:created>
  <dcterms:modified xsi:type="dcterms:W3CDTF">2022-04-10T14:20:26Z</dcterms:modified>
</cp:coreProperties>
</file>