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3" r:id="rId46"/>
    <p:sldId id="306" r:id="rId47"/>
    <p:sldId id="323" r:id="rId48"/>
    <p:sldId id="324" r:id="rId49"/>
    <p:sldId id="307" r:id="rId50"/>
    <p:sldId id="308" r:id="rId51"/>
    <p:sldId id="300" r:id="rId52"/>
    <p:sldId id="309" r:id="rId53"/>
    <p:sldId id="301" r:id="rId54"/>
    <p:sldId id="302" r:id="rId55"/>
    <p:sldId id="304" r:id="rId56"/>
    <p:sldId id="310" r:id="rId57"/>
    <p:sldId id="305" r:id="rId58"/>
    <p:sldId id="311" r:id="rId59"/>
    <p:sldId id="312" r:id="rId60"/>
    <p:sldId id="315" r:id="rId61"/>
    <p:sldId id="313" r:id="rId62"/>
    <p:sldId id="314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5" r:id="rId71"/>
    <p:sldId id="327" r:id="rId72"/>
    <p:sldId id="326" r:id="rId73"/>
    <p:sldId id="328" r:id="rId74"/>
    <p:sldId id="337" r:id="rId75"/>
    <p:sldId id="333" r:id="rId76"/>
    <p:sldId id="334" r:id="rId77"/>
    <p:sldId id="335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038EE2-8C3D-0A2F-499A-1510743E235C}" v="68" dt="2022-01-03T16:17:02.097"/>
    <p1510:client id="{954A5BCB-F367-2F81-7553-54DED2D6BC1D}" v="7" dt="2022-01-04T14:37:07.299"/>
    <p1510:client id="{EBA4B592-3144-AA2D-2D15-DEF34E60D78A}" v="379" dt="2021-12-31T07:38:28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90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BC5D68C-E44C-484F-ADB2-2D0E23CB9CA7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skell.org/download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636912"/>
            <a:ext cx="6400800" cy="550912"/>
          </a:xfrm>
        </p:spPr>
        <p:txBody>
          <a:bodyPr>
            <a:normAutofit/>
          </a:bodyPr>
          <a:lstStyle/>
          <a:p>
            <a:r>
              <a:rPr lang="en-IN" sz="2800" dirty="0"/>
              <a:t>Haskell Environment &amp; </a:t>
            </a:r>
            <a:r>
              <a:rPr lang="en-IN" sz="2800" dirty="0" err="1"/>
              <a:t>ghci</a:t>
            </a:r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917056"/>
          </a:xfrm>
        </p:spPr>
        <p:txBody>
          <a:bodyPr/>
          <a:lstStyle/>
          <a:p>
            <a:r>
              <a:rPr lang="en-IN" dirty="0"/>
              <a:t>19CSE313 –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02476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548680"/>
          </a:xfrm>
        </p:spPr>
        <p:txBody>
          <a:bodyPr/>
          <a:lstStyle/>
          <a:p>
            <a:r>
              <a:rPr lang="en-IN" dirty="0"/>
              <a:t>Usage of space and negative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976664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/>
              <a:t>Most of the time white spaces (Blank, Tab) can be omitted in expressions</a:t>
            </a:r>
          </a:p>
          <a:p>
            <a:pPr lvl="1"/>
            <a:r>
              <a:rPr lang="en-IN" sz="2400" dirty="0"/>
              <a:t>Example 1</a:t>
            </a:r>
          </a:p>
          <a:p>
            <a:pPr marL="857250" lvl="2" indent="0">
              <a:buNone/>
            </a:pPr>
            <a:r>
              <a:rPr lang="en-IN" sz="2400" dirty="0"/>
              <a:t>ghci&gt; 2*3</a:t>
            </a:r>
          </a:p>
          <a:p>
            <a:pPr marL="857250" lvl="2" indent="0">
              <a:buNone/>
            </a:pPr>
            <a:r>
              <a:rPr lang="en-IN" sz="2400" dirty="0"/>
              <a:t>6</a:t>
            </a:r>
          </a:p>
          <a:p>
            <a:pPr lvl="1"/>
            <a:r>
              <a:rPr lang="en-IN" sz="2400" dirty="0"/>
              <a:t>Example 2</a:t>
            </a:r>
          </a:p>
          <a:p>
            <a:pPr marL="857250" lvl="2" indent="0">
              <a:buNone/>
            </a:pPr>
            <a:r>
              <a:rPr lang="en-IN" sz="2400" dirty="0"/>
              <a:t>ghci&gt; 2*-3</a:t>
            </a:r>
          </a:p>
          <a:p>
            <a:pPr marL="857250" lvl="2" indent="0">
              <a:buNone/>
            </a:pPr>
            <a:r>
              <a:rPr lang="en-IN" sz="2400" dirty="0"/>
              <a:t>&lt;interactive&gt;:13:2: error:</a:t>
            </a:r>
          </a:p>
          <a:p>
            <a:pPr marL="857250" lvl="2" indent="0">
              <a:buNone/>
            </a:pPr>
            <a:r>
              <a:rPr lang="en-IN" sz="2400" dirty="0"/>
              <a:t>    * Variable not in scope: (*-) :: t0 -&gt; t1 -&gt; t</a:t>
            </a:r>
          </a:p>
          <a:p>
            <a:pPr marL="857250" lvl="2" indent="0">
              <a:buNone/>
            </a:pPr>
            <a:r>
              <a:rPr lang="en-IN" sz="2400" dirty="0"/>
              <a:t>    * Perhaps you meant one of these:</a:t>
            </a:r>
          </a:p>
          <a:p>
            <a:pPr marL="857250" lvl="2" indent="0">
              <a:buNone/>
            </a:pPr>
            <a:r>
              <a:rPr lang="en-IN" sz="2400" dirty="0"/>
              <a:t>        `*&gt;' (imported from Prelude), `**' (imported from Prelude),</a:t>
            </a:r>
          </a:p>
          <a:p>
            <a:pPr marL="857250" lvl="2" indent="0">
              <a:buNone/>
            </a:pPr>
            <a:r>
              <a:rPr lang="en-IN" sz="2400" dirty="0"/>
              <a:t>        `*' (imported from Prelude)</a:t>
            </a:r>
          </a:p>
          <a:p>
            <a:pPr marL="857250" lvl="2" indent="0">
              <a:buNone/>
            </a:pPr>
            <a:r>
              <a:rPr lang="en-IN" sz="2400" dirty="0"/>
              <a:t>Haskell reads *- as a single operator. Could be used if defined.</a:t>
            </a:r>
          </a:p>
          <a:p>
            <a:pPr marL="857250" lvl="2" indent="0">
              <a:buNone/>
            </a:pPr>
            <a:r>
              <a:rPr lang="en-IN" sz="2400" dirty="0"/>
              <a:t>Solution: </a:t>
            </a:r>
          </a:p>
          <a:p>
            <a:pPr marL="857250" lvl="2" indent="0">
              <a:buNone/>
            </a:pPr>
            <a:r>
              <a:rPr lang="en-IN" sz="2400" dirty="0"/>
              <a:t>ghci&gt; 2*(-3)</a:t>
            </a:r>
          </a:p>
          <a:p>
            <a:pPr marL="857250" lvl="2" indent="0">
              <a:buNone/>
            </a:pPr>
            <a:r>
              <a:rPr lang="en-IN" sz="2400" dirty="0"/>
              <a:t>-6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96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570"/>
            <a:ext cx="7924800" cy="554250"/>
          </a:xfrm>
        </p:spPr>
        <p:txBody>
          <a:bodyPr/>
          <a:lstStyle/>
          <a:p>
            <a:r>
              <a:rPr lang="en-IN" dirty="0"/>
              <a:t>Logical operators and </a:t>
            </a:r>
            <a:r>
              <a:rPr lang="en-IN" dirty="0" err="1"/>
              <a:t>boolean</a:t>
            </a:r>
            <a:r>
              <a:rPr lang="en-IN" dirty="0"/>
              <a:t>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476672"/>
            <a:ext cx="8928992" cy="6264696"/>
          </a:xfrm>
        </p:spPr>
        <p:txBody>
          <a:bodyPr>
            <a:noAutofit/>
          </a:bodyPr>
          <a:lstStyle/>
          <a:p>
            <a:r>
              <a:rPr lang="en-IN" sz="2200" dirty="0"/>
              <a:t>The values of Boolean logic in Haskell are </a:t>
            </a:r>
          </a:p>
          <a:p>
            <a:pPr lvl="1"/>
            <a:r>
              <a:rPr lang="en-IN" sz="2200" dirty="0"/>
              <a:t>True</a:t>
            </a:r>
          </a:p>
          <a:p>
            <a:pPr lvl="1"/>
            <a:r>
              <a:rPr lang="en-IN" sz="2200" dirty="0"/>
              <a:t>False</a:t>
            </a:r>
          </a:p>
          <a:p>
            <a:r>
              <a:rPr lang="en-IN" sz="2200" dirty="0"/>
              <a:t>Capitalization of these names is important.</a:t>
            </a:r>
          </a:p>
          <a:p>
            <a:r>
              <a:rPr lang="en-IN" sz="2200" dirty="0"/>
              <a:t>Logical Operators:</a:t>
            </a:r>
          </a:p>
          <a:p>
            <a:pPr lvl="1"/>
            <a:r>
              <a:rPr lang="en-IN" sz="2200" dirty="0"/>
              <a:t>(&amp;&amp;) is logical “and”</a:t>
            </a:r>
          </a:p>
          <a:p>
            <a:pPr lvl="1"/>
            <a:r>
              <a:rPr lang="en-IN" sz="2200" dirty="0"/>
              <a:t>(||) is logical “or”</a:t>
            </a:r>
          </a:p>
          <a:p>
            <a:pPr lvl="1"/>
            <a:r>
              <a:rPr lang="en-IN" sz="2200" dirty="0"/>
              <a:t>not  - a function is used for negation</a:t>
            </a:r>
          </a:p>
          <a:p>
            <a:pPr lvl="1"/>
            <a:r>
              <a:rPr lang="en-IN" sz="2200" dirty="0"/>
              <a:t>Example:</a:t>
            </a:r>
          </a:p>
          <a:p>
            <a:pPr marL="857250" lvl="2" indent="0">
              <a:buNone/>
            </a:pPr>
            <a:r>
              <a:rPr lang="da-DK" sz="2200" dirty="0"/>
              <a:t>ghci&gt; True &amp;&amp; False</a:t>
            </a:r>
          </a:p>
          <a:p>
            <a:pPr marL="857250" lvl="2" indent="0">
              <a:buNone/>
            </a:pPr>
            <a:r>
              <a:rPr lang="da-DK" sz="2200" dirty="0"/>
              <a:t>False</a:t>
            </a:r>
          </a:p>
          <a:p>
            <a:pPr marL="857250" lvl="2" indent="0">
              <a:buNone/>
            </a:pPr>
            <a:r>
              <a:rPr lang="da-DK" sz="2200" dirty="0"/>
              <a:t>ghci&gt; False || True				</a:t>
            </a:r>
            <a:r>
              <a:rPr lang="en-IN" sz="2200" dirty="0"/>
              <a:t>ghci&gt; not True</a:t>
            </a:r>
          </a:p>
          <a:p>
            <a:pPr marL="857250" lvl="2" indent="0">
              <a:buNone/>
            </a:pPr>
            <a:r>
              <a:rPr lang="da-DK" sz="2200" dirty="0"/>
              <a:t>True				          		</a:t>
            </a:r>
            <a:r>
              <a:rPr lang="en-IN" sz="2200" dirty="0"/>
              <a:t>False</a:t>
            </a:r>
          </a:p>
          <a:p>
            <a:pPr marL="857250" lvl="2" indent="0">
              <a:buNone/>
            </a:pPr>
            <a:endParaRPr lang="da-DK" sz="2200" dirty="0"/>
          </a:p>
        </p:txBody>
      </p:sp>
    </p:spTree>
    <p:extLst>
      <p:ext uri="{BB962C8B-B14F-4D97-AF65-F5344CB8AC3E}">
        <p14:creationId xmlns:p14="http://schemas.microsoft.com/office/powerpoint/2010/main" val="46431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482" y="0"/>
            <a:ext cx="9163481" cy="548680"/>
          </a:xfrm>
        </p:spPr>
        <p:txBody>
          <a:bodyPr/>
          <a:lstStyle/>
          <a:p>
            <a:r>
              <a:rPr lang="en-IN" dirty="0"/>
              <a:t>Usage of 0 as false and non zero value as true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496" y="548680"/>
            <a:ext cx="9073008" cy="6192688"/>
          </a:xfrm>
        </p:spPr>
        <p:txBody>
          <a:bodyPr/>
          <a:lstStyle/>
          <a:p>
            <a:r>
              <a:rPr lang="en-IN" sz="2200" dirty="0"/>
              <a:t>Example:</a:t>
            </a:r>
          </a:p>
          <a:p>
            <a:pPr marL="400050" lvl="1" indent="0">
              <a:buNone/>
            </a:pPr>
            <a:r>
              <a:rPr lang="en-IN" sz="2200" dirty="0"/>
              <a:t>ghci&gt; True &amp;&amp; 1</a:t>
            </a:r>
          </a:p>
          <a:p>
            <a:pPr marL="400050" lvl="1" indent="0">
              <a:buNone/>
            </a:pPr>
            <a:r>
              <a:rPr lang="en-IN" sz="2200" dirty="0"/>
              <a:t>&lt;interactive&gt;:19:9: error:</a:t>
            </a:r>
          </a:p>
          <a:p>
            <a:pPr marL="400050" lvl="1" indent="0">
              <a:buNone/>
            </a:pPr>
            <a:r>
              <a:rPr lang="en-IN" sz="2200" dirty="0"/>
              <a:t>    * No instance for (</a:t>
            </a:r>
            <a:r>
              <a:rPr lang="en-IN" sz="2200" dirty="0" err="1"/>
              <a:t>Num</a:t>
            </a:r>
            <a:r>
              <a:rPr lang="en-IN" sz="2200" dirty="0"/>
              <a:t> Bool) arising from the literal `1'</a:t>
            </a:r>
          </a:p>
          <a:p>
            <a:pPr marL="400050" lvl="1" indent="0">
              <a:buNone/>
            </a:pPr>
            <a:r>
              <a:rPr lang="en-IN" sz="2200" dirty="0"/>
              <a:t>    * In the second argument of `(&amp;&amp;)', namely `1'</a:t>
            </a:r>
          </a:p>
          <a:p>
            <a:pPr marL="400050" lvl="1" indent="0">
              <a:buNone/>
            </a:pPr>
            <a:r>
              <a:rPr lang="en-IN" sz="2200" dirty="0"/>
              <a:t>      In the expression: True &amp;&amp; 1</a:t>
            </a:r>
          </a:p>
          <a:p>
            <a:pPr marL="400050" lvl="1" indent="0">
              <a:buNone/>
            </a:pPr>
            <a:r>
              <a:rPr lang="en-IN" sz="2200" dirty="0"/>
              <a:t>      In an equation for `it': it = True &amp;&amp; 1</a:t>
            </a:r>
          </a:p>
          <a:p>
            <a:pPr marL="400050" lvl="1" indent="0">
              <a:buNone/>
            </a:pPr>
            <a:r>
              <a:rPr lang="en-IN" sz="2400" dirty="0"/>
              <a:t>Haskell does not, nor does it consider a nonzero value to be True</a:t>
            </a:r>
            <a:endParaRPr lang="en-IN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72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548680"/>
          </a:xfrm>
        </p:spPr>
        <p:txBody>
          <a:bodyPr/>
          <a:lstStyle/>
          <a:p>
            <a:r>
              <a:rPr lang="en-IN" dirty="0"/>
              <a:t>Relational operators in </a:t>
            </a:r>
            <a:r>
              <a:rPr lang="en-IN" dirty="0" err="1"/>
              <a:t>haskell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928992" cy="6192688"/>
          </a:xfrm>
        </p:spPr>
        <p:txBody>
          <a:bodyPr>
            <a:normAutofit/>
          </a:bodyPr>
          <a:lstStyle/>
          <a:p>
            <a:r>
              <a:rPr lang="en-IN" sz="2200" dirty="0"/>
              <a:t>Most of Haskell’s comparison operators are similar to those used in C and similar languages</a:t>
            </a:r>
          </a:p>
          <a:p>
            <a:r>
              <a:rPr lang="en-IN" sz="2200" dirty="0"/>
              <a:t>Examples:</a:t>
            </a:r>
          </a:p>
          <a:p>
            <a:pPr marL="457200" lvl="1" indent="0">
              <a:buNone/>
            </a:pPr>
            <a:r>
              <a:rPr lang="en-IN" sz="2200" dirty="0"/>
              <a:t>ghci&gt; 1==1         (Equality operator)</a:t>
            </a:r>
          </a:p>
          <a:p>
            <a:pPr marL="457200" lvl="1" indent="0">
              <a:buNone/>
            </a:pPr>
            <a:r>
              <a:rPr lang="en-IN" sz="2200" dirty="0"/>
              <a:t>True</a:t>
            </a:r>
          </a:p>
          <a:p>
            <a:pPr marL="457200" lvl="1" indent="0">
              <a:buNone/>
            </a:pPr>
            <a:r>
              <a:rPr lang="en-IN" sz="2200" dirty="0"/>
              <a:t>ghci&gt; 2&lt;3           (Less than operator)</a:t>
            </a:r>
          </a:p>
          <a:p>
            <a:pPr marL="457200" lvl="1" indent="0">
              <a:buNone/>
            </a:pPr>
            <a:r>
              <a:rPr lang="en-IN" sz="2200" dirty="0"/>
              <a:t>True</a:t>
            </a:r>
          </a:p>
          <a:p>
            <a:pPr marL="457200" lvl="1" indent="0">
              <a:buNone/>
            </a:pPr>
            <a:r>
              <a:rPr lang="en-IN" sz="2200" dirty="0"/>
              <a:t>ghci&gt; 4&gt;=3.99    (Greater than or Equal to operator)</a:t>
            </a:r>
          </a:p>
          <a:p>
            <a:pPr marL="457200" lvl="1" indent="0">
              <a:buNone/>
            </a:pPr>
            <a:r>
              <a:rPr lang="en-IN" sz="2200" dirty="0"/>
              <a:t>True</a:t>
            </a:r>
          </a:p>
          <a:p>
            <a:pPr marL="457200" lvl="1" indent="0">
              <a:buNone/>
            </a:pPr>
            <a:r>
              <a:rPr lang="en-IN" sz="2200" dirty="0"/>
              <a:t>ghci&gt; 2/=3          (Not equal to Operator)</a:t>
            </a:r>
          </a:p>
          <a:p>
            <a:pPr marL="457200" lvl="1" indent="0">
              <a:buNone/>
            </a:pPr>
            <a:r>
              <a:rPr lang="en-IN" sz="22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54182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/>
              <a:t>Operator precedence and associativity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496" y="692696"/>
            <a:ext cx="9001000" cy="6048672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Haskell assigns numeric precedence values to operators</a:t>
            </a:r>
          </a:p>
          <a:p>
            <a:r>
              <a:rPr lang="en-IN" sz="2400" dirty="0"/>
              <a:t>lowest precedence is 1 and Highest precedence is 9</a:t>
            </a:r>
          </a:p>
          <a:p>
            <a:r>
              <a:rPr lang="en-IN" sz="2400" dirty="0"/>
              <a:t>A higher-precedence operator is applied before a lower precedence operator in an expression.</a:t>
            </a:r>
          </a:p>
          <a:p>
            <a:r>
              <a:rPr lang="en-IN" sz="2400" dirty="0" err="1"/>
              <a:t>ghci’s</a:t>
            </a:r>
            <a:r>
              <a:rPr lang="en-IN" sz="2400" dirty="0"/>
              <a:t> :info command can be used to check the precedence level of individual operators</a:t>
            </a:r>
          </a:p>
          <a:p>
            <a:r>
              <a:rPr lang="en-IN" sz="2400" dirty="0"/>
              <a:t>Example:</a:t>
            </a:r>
          </a:p>
          <a:p>
            <a:pPr marL="400050" lvl="1" indent="0">
              <a:buNone/>
            </a:pPr>
            <a:r>
              <a:rPr lang="en-IN" sz="2400" dirty="0"/>
              <a:t>ghci&gt; :info (+)</a:t>
            </a:r>
          </a:p>
          <a:p>
            <a:pPr marL="400050" lvl="1" indent="0">
              <a:buNone/>
            </a:pPr>
            <a:r>
              <a:rPr lang="en-IN" sz="2400" dirty="0"/>
              <a:t>type </a:t>
            </a:r>
            <a:r>
              <a:rPr lang="en-IN" sz="2400" dirty="0" err="1"/>
              <a:t>Num</a:t>
            </a:r>
            <a:r>
              <a:rPr lang="en-IN" sz="2400" dirty="0"/>
              <a:t> :: * -&gt; Constraint</a:t>
            </a:r>
          </a:p>
          <a:p>
            <a:pPr marL="400050" lvl="1" indent="0">
              <a:buNone/>
            </a:pPr>
            <a:r>
              <a:rPr lang="en-IN" sz="2400" dirty="0"/>
              <a:t>class </a:t>
            </a:r>
            <a:r>
              <a:rPr lang="en-IN" sz="2400" dirty="0" err="1"/>
              <a:t>Num</a:t>
            </a:r>
            <a:r>
              <a:rPr lang="en-IN" sz="2400" dirty="0"/>
              <a:t> a where</a:t>
            </a:r>
          </a:p>
          <a:p>
            <a:pPr marL="400050" lvl="1" indent="0">
              <a:buNone/>
            </a:pPr>
            <a:r>
              <a:rPr lang="en-IN" sz="2400" dirty="0"/>
              <a:t>  (+) :: a -&gt; a -&gt; a</a:t>
            </a:r>
          </a:p>
          <a:p>
            <a:pPr marL="400050" lvl="1" indent="0">
              <a:buNone/>
            </a:pPr>
            <a:r>
              <a:rPr lang="en-IN" sz="2400" dirty="0"/>
              <a:t>  ...</a:t>
            </a:r>
          </a:p>
          <a:p>
            <a:pPr marL="400050" lvl="1" indent="0">
              <a:buNone/>
            </a:pPr>
            <a:r>
              <a:rPr lang="en-IN" sz="2400" dirty="0"/>
              <a:t>        -- Defined in `</a:t>
            </a:r>
            <a:r>
              <a:rPr lang="en-IN" sz="2400" dirty="0" err="1"/>
              <a:t>GHC.Num</a:t>
            </a:r>
            <a:r>
              <a:rPr lang="en-IN" sz="2400" dirty="0"/>
              <a:t>'</a:t>
            </a:r>
          </a:p>
          <a:p>
            <a:pPr marL="400050" lvl="1" indent="0">
              <a:buNone/>
            </a:pPr>
            <a:r>
              <a:rPr lang="en-IN" sz="2400" dirty="0" err="1"/>
              <a:t>infixl</a:t>
            </a:r>
            <a:r>
              <a:rPr lang="en-IN" sz="2400" dirty="0"/>
              <a:t> 6 +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468832" y="3501008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/>
              <a:t>ghci&gt; :info (*)</a:t>
            </a:r>
          </a:p>
          <a:p>
            <a:r>
              <a:rPr lang="en-IN" sz="2400" dirty="0"/>
              <a:t>type </a:t>
            </a:r>
            <a:r>
              <a:rPr lang="en-IN" sz="2400" dirty="0" err="1"/>
              <a:t>Num</a:t>
            </a:r>
            <a:r>
              <a:rPr lang="en-IN" sz="2400" dirty="0"/>
              <a:t> :: * -&gt; Constraint</a:t>
            </a:r>
          </a:p>
          <a:p>
            <a:r>
              <a:rPr lang="en-IN" sz="2400" dirty="0"/>
              <a:t>class </a:t>
            </a:r>
            <a:r>
              <a:rPr lang="en-IN" sz="2400" dirty="0" err="1"/>
              <a:t>Num</a:t>
            </a:r>
            <a:r>
              <a:rPr lang="en-IN" sz="2400" dirty="0"/>
              <a:t> a where</a:t>
            </a:r>
          </a:p>
          <a:p>
            <a:r>
              <a:rPr lang="en-IN" sz="2400" dirty="0"/>
              <a:t>  ...</a:t>
            </a:r>
          </a:p>
          <a:p>
            <a:r>
              <a:rPr lang="en-IN" sz="2400" dirty="0"/>
              <a:t>  (*) :: a -&gt; a -&gt; a</a:t>
            </a:r>
          </a:p>
          <a:p>
            <a:r>
              <a:rPr lang="en-IN" sz="2400" dirty="0"/>
              <a:t>  ...</a:t>
            </a:r>
          </a:p>
          <a:p>
            <a:r>
              <a:rPr lang="en-IN" sz="2400" dirty="0"/>
              <a:t>        -- Defined in `</a:t>
            </a:r>
            <a:r>
              <a:rPr lang="en-IN" sz="2400" dirty="0" err="1"/>
              <a:t>GHC.Num</a:t>
            </a:r>
            <a:r>
              <a:rPr lang="en-IN" sz="2400" dirty="0"/>
              <a:t>'</a:t>
            </a:r>
          </a:p>
          <a:p>
            <a:r>
              <a:rPr lang="en-IN" sz="2400" dirty="0" err="1"/>
              <a:t>infixl</a:t>
            </a:r>
            <a:r>
              <a:rPr lang="en-IN" sz="2400" dirty="0"/>
              <a:t> 7 *</a:t>
            </a:r>
          </a:p>
        </p:txBody>
      </p:sp>
    </p:spTree>
    <p:extLst>
      <p:ext uri="{BB962C8B-B14F-4D97-AF65-F5344CB8AC3E}">
        <p14:creationId xmlns:p14="http://schemas.microsoft.com/office/powerpoint/2010/main" val="114690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4" y="218"/>
            <a:ext cx="7924800" cy="620470"/>
          </a:xfrm>
        </p:spPr>
        <p:txBody>
          <a:bodyPr/>
          <a:lstStyle/>
          <a:p>
            <a:r>
              <a:rPr lang="en-IN" dirty="0"/>
              <a:t>Overriding precedence using 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use parentheses to explicitly group parts of an expression, and </a:t>
            </a:r>
          </a:p>
          <a:p>
            <a:r>
              <a:rPr lang="en-IN" dirty="0"/>
              <a:t>Precedence allows us to omit a few parentheses.</a:t>
            </a:r>
          </a:p>
          <a:p>
            <a:r>
              <a:rPr lang="en-IN" dirty="0"/>
              <a:t>Example:</a:t>
            </a:r>
          </a:p>
          <a:p>
            <a:pPr marL="400050" lvl="1" indent="0">
              <a:buNone/>
            </a:pPr>
            <a:r>
              <a:rPr lang="pl-PL" dirty="0"/>
              <a:t>ghci&gt; 1 + (4 * 4)</a:t>
            </a:r>
          </a:p>
          <a:p>
            <a:pPr marL="400050" lvl="1" indent="0">
              <a:buNone/>
            </a:pPr>
            <a:r>
              <a:rPr lang="pl-PL" dirty="0"/>
              <a:t>17</a:t>
            </a:r>
          </a:p>
          <a:p>
            <a:pPr marL="400050" lvl="1" indent="0">
              <a:buNone/>
            </a:pPr>
            <a:r>
              <a:rPr lang="pl-PL" dirty="0"/>
              <a:t>ghci&gt; 1 + 4 * 4</a:t>
            </a:r>
          </a:p>
          <a:p>
            <a:pPr marL="400050" lvl="1" indent="0">
              <a:buNone/>
            </a:pPr>
            <a:r>
              <a:rPr lang="pl-PL" dirty="0"/>
              <a:t>17</a:t>
            </a:r>
            <a:endParaRPr lang="en-IN" dirty="0"/>
          </a:p>
          <a:p>
            <a:r>
              <a:rPr lang="en-IN" sz="1800" dirty="0"/>
              <a:t>Since </a:t>
            </a:r>
            <a:r>
              <a:rPr lang="en-IN" sz="1600" dirty="0"/>
              <a:t>(*) </a:t>
            </a:r>
            <a:r>
              <a:rPr lang="en-IN" sz="1800" dirty="0"/>
              <a:t>has a higher precedence than </a:t>
            </a:r>
            <a:r>
              <a:rPr lang="en-IN" sz="1600" dirty="0"/>
              <a:t>(+)</a:t>
            </a:r>
            <a:r>
              <a:rPr lang="en-IN" sz="1800" dirty="0"/>
              <a:t>, </a:t>
            </a:r>
            <a:r>
              <a:rPr lang="en-IN" sz="1600" dirty="0"/>
              <a:t>1 + 4 * 4 </a:t>
            </a:r>
            <a:r>
              <a:rPr lang="en-IN" sz="1800" dirty="0"/>
              <a:t>is evaluated as </a:t>
            </a:r>
            <a:r>
              <a:rPr lang="en-IN" sz="1600" dirty="0"/>
              <a:t>1 + (4 * 4)</a:t>
            </a:r>
            <a:r>
              <a:rPr lang="en-IN" sz="1800" dirty="0"/>
              <a:t>, and not </a:t>
            </a:r>
            <a:r>
              <a:rPr lang="en-IN" sz="1600" dirty="0"/>
              <a:t>(1 + 4) </a:t>
            </a:r>
            <a:r>
              <a:rPr lang="en-IN" sz="1800" dirty="0"/>
              <a:t>* 4</a:t>
            </a:r>
            <a:r>
              <a:rPr lang="en-IN" sz="2000" dirty="0"/>
              <a:t>.</a:t>
            </a:r>
          </a:p>
          <a:p>
            <a:r>
              <a:rPr lang="en-IN" sz="2000" dirty="0"/>
              <a:t>Associativity of operators</a:t>
            </a:r>
          </a:p>
          <a:p>
            <a:pPr lvl="1"/>
            <a:r>
              <a:rPr lang="en-IN" dirty="0"/>
              <a:t>Determines whether an expression containing multiple uses of an operator is evaluated from left to right or right to left</a:t>
            </a:r>
          </a:p>
          <a:p>
            <a:pPr lvl="1"/>
            <a:r>
              <a:rPr lang="en-IN" dirty="0"/>
              <a:t>The (+) and (*) operators are left associative, which is represented as </a:t>
            </a:r>
            <a:r>
              <a:rPr lang="en-IN" dirty="0" err="1"/>
              <a:t>infixl</a:t>
            </a:r>
            <a:r>
              <a:rPr lang="en-IN" dirty="0"/>
              <a:t> in :info</a:t>
            </a:r>
          </a:p>
          <a:p>
            <a:pPr lvl="1"/>
            <a:r>
              <a:rPr lang="en-IN" dirty="0"/>
              <a:t>A right associative operator is displayed with </a:t>
            </a:r>
            <a:r>
              <a:rPr lang="en-IN" dirty="0" err="1"/>
              <a:t>infixr</a:t>
            </a:r>
            <a:endParaRPr lang="en-IN" dirty="0"/>
          </a:p>
          <a:p>
            <a:pPr marL="857250" lvl="2" indent="0">
              <a:buNone/>
            </a:pPr>
            <a:r>
              <a:rPr lang="en-IN" dirty="0"/>
              <a:t>Example: </a:t>
            </a:r>
          </a:p>
          <a:p>
            <a:pPr marL="857250" lvl="2" indent="0">
              <a:buNone/>
            </a:pPr>
            <a:r>
              <a:rPr lang="en-IN" dirty="0"/>
              <a:t>ghci&gt; :info (^)</a:t>
            </a:r>
          </a:p>
          <a:p>
            <a:pPr marL="857250" lvl="2" indent="0">
              <a:buNone/>
            </a:pPr>
            <a:r>
              <a:rPr lang="en-IN" dirty="0"/>
              <a:t>(^) :: (</a:t>
            </a:r>
            <a:r>
              <a:rPr lang="en-IN" dirty="0" err="1"/>
              <a:t>Num</a:t>
            </a:r>
            <a:r>
              <a:rPr lang="en-IN" dirty="0"/>
              <a:t> a, Integral b) =&gt; a -&gt; b -&gt; a       -- Defined in `</a:t>
            </a:r>
            <a:r>
              <a:rPr lang="en-IN" dirty="0" err="1"/>
              <a:t>GHC.Real</a:t>
            </a:r>
            <a:r>
              <a:rPr lang="en-IN" dirty="0"/>
              <a:t>'</a:t>
            </a:r>
          </a:p>
          <a:p>
            <a:pPr marL="857250" lvl="2" indent="0">
              <a:buNone/>
            </a:pPr>
            <a:r>
              <a:rPr lang="en-IN" dirty="0" err="1"/>
              <a:t>infixr</a:t>
            </a:r>
            <a:r>
              <a:rPr lang="en-IN" dirty="0"/>
              <a:t> 8 ^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2051720" y="1625570"/>
            <a:ext cx="3672408" cy="1296144"/>
          </a:xfrm>
          <a:prstGeom prst="wedgeEllipseCallou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7030A0"/>
                </a:solidFill>
              </a:rPr>
              <a:t>Both Expressions are Equivalent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6299757" y="1265530"/>
            <a:ext cx="2736304" cy="1656184"/>
          </a:xfrm>
          <a:prstGeom prst="flowChartAlternate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7030A0"/>
                </a:solidFill>
              </a:rPr>
              <a:t>Combination of precedence and associativity rules are usually referred to as </a:t>
            </a:r>
            <a:r>
              <a:rPr lang="en-IN" b="1" i="1" dirty="0">
                <a:solidFill>
                  <a:srgbClr val="7030A0"/>
                </a:solidFill>
              </a:rPr>
              <a:t>fixity</a:t>
            </a:r>
          </a:p>
          <a:p>
            <a:r>
              <a:rPr lang="en-IN" dirty="0">
                <a:solidFill>
                  <a:srgbClr val="7030A0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364319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Constants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928992" cy="6192688"/>
          </a:xfrm>
        </p:spPr>
        <p:txBody>
          <a:bodyPr>
            <a:noAutofit/>
          </a:bodyPr>
          <a:lstStyle/>
          <a:p>
            <a:r>
              <a:rPr lang="en-IN" sz="2200" dirty="0"/>
              <a:t>Haskell’s Prelude, the standard library, defines at least one well known mathematical constant for us:</a:t>
            </a:r>
          </a:p>
          <a:p>
            <a:endParaRPr lang="en-IN" sz="2200" dirty="0"/>
          </a:p>
          <a:p>
            <a:pPr marL="400050" lvl="1" indent="0">
              <a:buNone/>
            </a:pPr>
            <a:r>
              <a:rPr lang="en-IN" sz="2200" dirty="0" err="1"/>
              <a:t>ghci</a:t>
            </a:r>
            <a:r>
              <a:rPr lang="en-IN" sz="2200" dirty="0"/>
              <a:t>&gt; pi</a:t>
            </a:r>
          </a:p>
          <a:p>
            <a:pPr marL="400050" lvl="1" indent="0">
              <a:buNone/>
            </a:pPr>
            <a:r>
              <a:rPr lang="en-IN" sz="2200" dirty="0"/>
              <a:t>3.141592653589793</a:t>
            </a:r>
          </a:p>
          <a:p>
            <a:pPr marL="400050" lvl="1" indent="0">
              <a:buNone/>
            </a:pPr>
            <a:endParaRPr lang="en-IN" sz="2200" dirty="0"/>
          </a:p>
          <a:p>
            <a:pPr marL="285750"/>
            <a:r>
              <a:rPr lang="en-IN" sz="2200" dirty="0"/>
              <a:t>Haskell’s coverage of mathematical constants is not comprehensive</a:t>
            </a:r>
          </a:p>
          <a:p>
            <a:pPr marL="285750"/>
            <a:endParaRPr lang="en-IN" sz="2200" dirty="0"/>
          </a:p>
          <a:p>
            <a:pPr marL="400050" lvl="1" indent="0">
              <a:buNone/>
            </a:pPr>
            <a:r>
              <a:rPr lang="it-IT" sz="2200" dirty="0"/>
              <a:t>ghci&gt; e          [where e is the Euler Number]</a:t>
            </a:r>
          </a:p>
          <a:p>
            <a:pPr marL="400050" lvl="1" indent="0">
              <a:buNone/>
            </a:pPr>
            <a:endParaRPr lang="it-IT" sz="2200" dirty="0"/>
          </a:p>
          <a:p>
            <a:pPr marL="400050" lvl="1" indent="0">
              <a:buNone/>
            </a:pPr>
            <a:r>
              <a:rPr lang="it-IT" sz="2200" dirty="0"/>
              <a:t>&lt;interactive&gt;:4:1: error: Variable not in scope: e</a:t>
            </a:r>
          </a:p>
          <a:p>
            <a:pPr marL="400050" lvl="1" indent="0">
              <a:buNone/>
            </a:pPr>
            <a:endParaRPr lang="it-IT" sz="2200" dirty="0"/>
          </a:p>
          <a:p>
            <a:pPr marL="285750" lvl="1" indent="-342900"/>
            <a:r>
              <a:rPr lang="en-IN" sz="2200" dirty="0"/>
              <a:t>We may have to define it ourselves</a:t>
            </a:r>
          </a:p>
        </p:txBody>
      </p:sp>
    </p:spTree>
    <p:extLst>
      <p:ext uri="{BB962C8B-B14F-4D97-AF65-F5344CB8AC3E}">
        <p14:creationId xmlns:p14="http://schemas.microsoft.com/office/powerpoint/2010/main" val="5823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136" y="0"/>
            <a:ext cx="9157136" cy="692696"/>
          </a:xfrm>
        </p:spPr>
        <p:txBody>
          <a:bodyPr/>
          <a:lstStyle/>
          <a:p>
            <a:r>
              <a:rPr lang="en-IN" dirty="0"/>
              <a:t>Defining </a:t>
            </a:r>
            <a:r>
              <a:rPr lang="en-IN" cap="none" dirty="0"/>
              <a:t>e</a:t>
            </a:r>
            <a:r>
              <a:rPr lang="en-IN" dirty="0"/>
              <a:t> using Let construct and its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04656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it-IT" sz="2400" u="sng" dirty="0"/>
              <a:t>Example 1: Defining e using let</a:t>
            </a:r>
          </a:p>
          <a:p>
            <a:pPr marL="400050" lvl="1" indent="0">
              <a:buNone/>
            </a:pPr>
            <a:r>
              <a:rPr lang="it-IT" sz="2400" dirty="0"/>
              <a:t>ghci&gt; let e = exp 1</a:t>
            </a:r>
          </a:p>
          <a:p>
            <a:pPr marL="400050" lvl="1" indent="0">
              <a:buNone/>
            </a:pPr>
            <a:r>
              <a:rPr lang="it-IT" sz="2400" dirty="0"/>
              <a:t>ghci&gt; e</a:t>
            </a:r>
          </a:p>
          <a:p>
            <a:pPr marL="400050" lvl="1" indent="0">
              <a:buNone/>
            </a:pPr>
            <a:r>
              <a:rPr lang="it-IT" sz="2400" dirty="0"/>
              <a:t>2.718281828459045</a:t>
            </a:r>
          </a:p>
          <a:p>
            <a:pPr marL="400050" lvl="1" indent="0">
              <a:buNone/>
            </a:pPr>
            <a:endParaRPr lang="en-IN" sz="2400" dirty="0"/>
          </a:p>
          <a:p>
            <a:pPr marL="285750"/>
            <a:r>
              <a:rPr lang="en-IN" sz="2400" dirty="0" err="1"/>
              <a:t>exp</a:t>
            </a:r>
            <a:r>
              <a:rPr lang="en-IN" sz="2400" dirty="0"/>
              <a:t> is the in-built exponential function</a:t>
            </a:r>
          </a:p>
          <a:p>
            <a:pPr marL="285750"/>
            <a:endParaRPr lang="en-IN" sz="2400" dirty="0"/>
          </a:p>
          <a:p>
            <a:pPr marL="285750"/>
            <a:r>
              <a:rPr lang="en-IN" sz="2400" dirty="0"/>
              <a:t>Unlike other languages </a:t>
            </a:r>
            <a:r>
              <a:rPr lang="en-IN" sz="2400" dirty="0" err="1"/>
              <a:t>haskell</a:t>
            </a:r>
            <a:r>
              <a:rPr lang="en-IN" sz="2400" dirty="0"/>
              <a:t> does not require a parenthesis around the arguments to a function</a:t>
            </a:r>
          </a:p>
          <a:p>
            <a:pPr marL="285750"/>
            <a:endParaRPr lang="en-IN" sz="2400" dirty="0"/>
          </a:p>
          <a:p>
            <a:pPr marL="400050" lvl="1" indent="0">
              <a:buNone/>
            </a:pPr>
            <a:r>
              <a:rPr lang="en-IN" sz="2400" u="sng" dirty="0"/>
              <a:t>Example 2: Using the defined e in an arithmetic expression</a:t>
            </a:r>
          </a:p>
          <a:p>
            <a:pPr marL="400050" lvl="1" indent="0">
              <a:buNone/>
            </a:pPr>
            <a:r>
              <a:rPr lang="it-IT" sz="2400" dirty="0"/>
              <a:t>ghci&gt; (e ** pi) - pi</a:t>
            </a:r>
          </a:p>
          <a:p>
            <a:pPr marL="400050" lvl="1" indent="0">
              <a:buNone/>
            </a:pPr>
            <a:r>
              <a:rPr lang="it-IT" sz="2400" dirty="0"/>
              <a:t>19.999099979189467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78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34082"/>
          </a:xfrm>
        </p:spPr>
        <p:txBody>
          <a:bodyPr/>
          <a:lstStyle/>
          <a:p>
            <a:r>
              <a:rPr lang="en-IN" dirty="0"/>
              <a:t>Strings and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Autofit/>
          </a:bodyPr>
          <a:lstStyle/>
          <a:p>
            <a:pPr marL="342900" lvl="1" indent="-342900"/>
            <a:r>
              <a:rPr lang="en-IN" sz="2200" dirty="0"/>
              <a:t>A text string is surrounded by double quotes   			Escape Sequences</a:t>
            </a:r>
          </a:p>
          <a:p>
            <a:pPr marL="400050" lvl="1" indent="0">
              <a:buNone/>
            </a:pPr>
            <a:r>
              <a:rPr lang="en-IN" sz="2200" dirty="0" err="1"/>
              <a:t>ghci</a:t>
            </a:r>
            <a:r>
              <a:rPr lang="en-IN" sz="2200" dirty="0"/>
              <a:t>&gt; "This is a string."</a:t>
            </a:r>
          </a:p>
          <a:p>
            <a:pPr marL="400050" lvl="1" indent="0">
              <a:buNone/>
            </a:pPr>
            <a:r>
              <a:rPr lang="en-IN" sz="2200" dirty="0"/>
              <a:t>"This is a string.“</a:t>
            </a:r>
          </a:p>
          <a:p>
            <a:pPr marL="285750"/>
            <a:r>
              <a:rPr lang="en-IN" sz="2200" dirty="0"/>
              <a:t>Example for \n</a:t>
            </a:r>
          </a:p>
          <a:p>
            <a:pPr marL="400050" lvl="1" indent="0">
              <a:buNone/>
            </a:pPr>
            <a:r>
              <a:rPr lang="en-IN" sz="2200" dirty="0" err="1"/>
              <a:t>ghci</a:t>
            </a:r>
            <a:r>
              <a:rPr lang="en-IN" sz="2200" dirty="0"/>
              <a:t>&gt; </a:t>
            </a:r>
            <a:r>
              <a:rPr lang="en-IN" sz="2200" dirty="0" err="1"/>
              <a:t>putStrLn</a:t>
            </a:r>
            <a:r>
              <a:rPr lang="en-IN" sz="2200" dirty="0"/>
              <a:t> "Here's a newline --&gt;\n&lt;-- See?"</a:t>
            </a:r>
          </a:p>
          <a:p>
            <a:pPr marL="400050" lvl="1" indent="0">
              <a:buNone/>
            </a:pPr>
            <a:r>
              <a:rPr lang="en-IN" sz="2200" dirty="0"/>
              <a:t>Here's a newline --&gt;</a:t>
            </a:r>
          </a:p>
          <a:p>
            <a:pPr marL="400050" lvl="1" indent="0">
              <a:buNone/>
            </a:pPr>
            <a:r>
              <a:rPr lang="en-IN" sz="2200" dirty="0"/>
              <a:t>&lt;-- See?</a:t>
            </a:r>
          </a:p>
          <a:p>
            <a:pPr marL="285750" lvl="1" indent="-342900"/>
            <a:r>
              <a:rPr lang="en-IN" sz="2200" dirty="0"/>
              <a:t>The </a:t>
            </a:r>
            <a:r>
              <a:rPr lang="en-IN" sz="2200" dirty="0" err="1"/>
              <a:t>putStrLn</a:t>
            </a:r>
            <a:r>
              <a:rPr lang="en-IN" sz="2200" dirty="0"/>
              <a:t> function prints a string.</a:t>
            </a:r>
          </a:p>
          <a:p>
            <a:pPr marL="342900" lvl="1" indent="-342900"/>
            <a:r>
              <a:rPr lang="en-IN" sz="2200" dirty="0"/>
              <a:t>Single Character</a:t>
            </a:r>
          </a:p>
          <a:p>
            <a:pPr marL="400050" lvl="2" indent="0">
              <a:buNone/>
            </a:pPr>
            <a:r>
              <a:rPr lang="en-IN" sz="2200" dirty="0" err="1"/>
              <a:t>ghci</a:t>
            </a:r>
            <a:r>
              <a:rPr lang="en-IN" sz="2200" dirty="0"/>
              <a:t>&gt; 'a'</a:t>
            </a:r>
          </a:p>
          <a:p>
            <a:pPr marL="400050" lvl="2" indent="0">
              <a:buNone/>
            </a:pPr>
            <a:r>
              <a:rPr lang="en-IN" sz="2200" dirty="0"/>
              <a:t>'a'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052736"/>
            <a:ext cx="3075625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82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476672"/>
          </a:xfrm>
        </p:spPr>
        <p:txBody>
          <a:bodyPr/>
          <a:lstStyle/>
          <a:p>
            <a:r>
              <a:rPr lang="en-IN" dirty="0"/>
              <a:t>List of characters and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928992" cy="6192688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let a = ['l', 'o', 't', 's', ' ', 'o', 'f', ' ', 'w', 'o', 'r', 'k']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a</a:t>
            </a:r>
          </a:p>
          <a:p>
            <a:pPr marL="400050" lvl="1" indent="0">
              <a:buNone/>
            </a:pPr>
            <a:r>
              <a:rPr lang="en-IN" sz="2400" dirty="0"/>
              <a:t>"lots of work“</a:t>
            </a:r>
          </a:p>
          <a:p>
            <a:pPr marL="400050" lvl="1" indent="0">
              <a:buNone/>
            </a:pPr>
            <a:endParaRPr lang="en-IN" sz="2400" dirty="0"/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a=="lots of work"</a:t>
            </a:r>
          </a:p>
          <a:p>
            <a:pPr marL="400050" lvl="1" indent="0">
              <a:buNone/>
            </a:pPr>
            <a:r>
              <a:rPr lang="en-IN" sz="2400" dirty="0"/>
              <a:t>True</a:t>
            </a:r>
          </a:p>
          <a:p>
            <a:pPr marL="400050" lvl="1" indent="0">
              <a:buNone/>
            </a:pPr>
            <a:endParaRPr lang="en-IN" sz="2400" dirty="0"/>
          </a:p>
          <a:p>
            <a:pPr marL="400050" lvl="1" indent="0">
              <a:buNone/>
            </a:pPr>
            <a:r>
              <a:rPr lang="en-IN" sz="2400" u="sng" dirty="0"/>
              <a:t>The Empty String “ ” or [ ]</a:t>
            </a:r>
          </a:p>
          <a:p>
            <a:pPr marL="400050" lvl="1" indent="0">
              <a:buNone/>
            </a:pPr>
            <a:r>
              <a:rPr lang="da-DK" sz="2400" dirty="0"/>
              <a:t>ghci&gt; let b = ""</a:t>
            </a:r>
          </a:p>
          <a:p>
            <a:pPr marL="400050" lvl="1" indent="0">
              <a:buNone/>
            </a:pPr>
            <a:r>
              <a:rPr lang="da-DK" sz="2400" dirty="0"/>
              <a:t>ghci&gt; b==[]</a:t>
            </a:r>
          </a:p>
          <a:p>
            <a:pPr marL="400050" lvl="1" indent="0">
              <a:buNone/>
            </a:pPr>
            <a:r>
              <a:rPr lang="da-DK" sz="2400" dirty="0"/>
              <a:t>True</a:t>
            </a:r>
            <a:endParaRPr lang="en-IN" sz="24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6228184" y="1124744"/>
            <a:ext cx="2664296" cy="1296144"/>
          </a:xfrm>
          <a:prstGeom prst="flowChartAlternateProcess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String is actually a list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42212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Haskell interpreters and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764704"/>
            <a:ext cx="8784976" cy="6048672"/>
          </a:xfrm>
        </p:spPr>
        <p:txBody>
          <a:bodyPr>
            <a:normAutofit/>
          </a:bodyPr>
          <a:lstStyle/>
          <a:p>
            <a:r>
              <a:rPr lang="en-IN" sz="2400" dirty="0"/>
              <a:t>Language with many implementations - two are widely used</a:t>
            </a:r>
          </a:p>
          <a:p>
            <a:pPr lvl="1"/>
            <a:r>
              <a:rPr lang="en-IN" sz="2400" dirty="0"/>
              <a:t>Hugs interpreter - for teaching</a:t>
            </a:r>
          </a:p>
          <a:p>
            <a:pPr lvl="1"/>
            <a:r>
              <a:rPr lang="en-IN" sz="2400" dirty="0"/>
              <a:t>Glasgow Haskell Compiler (GHC) - for real applications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2400" dirty="0"/>
              <a:t>Compiles to native code,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2400" dirty="0"/>
              <a:t>Supports parallel execution, and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2400" dirty="0"/>
              <a:t>Provides useful performance analysis and debugging tools.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400" dirty="0"/>
              <a:t>GHC Has three main components: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2400" dirty="0" err="1"/>
              <a:t>ghc</a:t>
            </a:r>
            <a:r>
              <a:rPr lang="en-IN" sz="2400" dirty="0"/>
              <a:t> -  An optimizing compiler that generates fast native code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2400" dirty="0"/>
              <a:t>ghci  - An interactive interpreter and debugger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2400" dirty="0" err="1"/>
              <a:t>runghc</a:t>
            </a:r>
            <a:r>
              <a:rPr lang="en-IN" sz="2400" dirty="0"/>
              <a:t>  - A program for running Haskell programs as scripts, without needing to compile them first</a:t>
            </a:r>
          </a:p>
        </p:txBody>
      </p:sp>
    </p:spTree>
    <p:extLst>
      <p:ext uri="{BB962C8B-B14F-4D97-AF65-F5344CB8AC3E}">
        <p14:creationId xmlns:p14="http://schemas.microsoft.com/office/powerpoint/2010/main" val="102514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34082"/>
          </a:xfrm>
        </p:spPr>
        <p:txBody>
          <a:bodyPr/>
          <a:lstStyle/>
          <a:p>
            <a:r>
              <a:rPr lang="en-IN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/>
          </a:bodyPr>
          <a:lstStyle/>
          <a:p>
            <a:r>
              <a:rPr lang="en-IN" sz="2400" dirty="0"/>
              <a:t>A list is surrounded by square brackets; the elements are separated by commas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[1,2,3]</a:t>
            </a:r>
          </a:p>
          <a:p>
            <a:pPr marL="400050" lvl="1" indent="0">
              <a:buNone/>
            </a:pPr>
            <a:r>
              <a:rPr lang="en-IN" sz="2400" dirty="0"/>
              <a:t>[1,2,3]</a:t>
            </a:r>
          </a:p>
          <a:p>
            <a:pPr marL="342900" lvl="1" indent="-342900"/>
            <a:r>
              <a:rPr lang="en-IN" sz="2400" dirty="0"/>
              <a:t>Commas are separators, not terminators</a:t>
            </a:r>
          </a:p>
          <a:p>
            <a:pPr marL="400050" lvl="2" indent="0">
              <a:buNone/>
            </a:pPr>
            <a:r>
              <a:rPr lang="es-ES" sz="2400" dirty="0" err="1"/>
              <a:t>ghci</a:t>
            </a:r>
            <a:r>
              <a:rPr lang="es-ES" sz="2400" dirty="0"/>
              <a:t>&gt; [1,2,]</a:t>
            </a:r>
          </a:p>
          <a:p>
            <a:pPr marL="400050" lvl="2" indent="0">
              <a:buNone/>
            </a:pPr>
            <a:r>
              <a:rPr lang="es-ES" sz="2400" dirty="0"/>
              <a:t>&lt;</a:t>
            </a:r>
            <a:r>
              <a:rPr lang="es-ES" sz="2400" dirty="0" err="1"/>
              <a:t>interactive</a:t>
            </a:r>
            <a:r>
              <a:rPr lang="es-ES" sz="2400" dirty="0"/>
              <a:t>&gt;:28:6: error: </a:t>
            </a:r>
            <a:r>
              <a:rPr lang="es-ES" sz="2400" dirty="0" err="1"/>
              <a:t>parse</a:t>
            </a:r>
            <a:r>
              <a:rPr lang="es-ES" sz="2400" dirty="0"/>
              <a:t> error </a:t>
            </a:r>
            <a:r>
              <a:rPr lang="es-ES" sz="2400" dirty="0" err="1"/>
              <a:t>on</a:t>
            </a:r>
            <a:r>
              <a:rPr lang="es-ES" sz="2400" dirty="0"/>
              <a:t> input `]‘</a:t>
            </a:r>
          </a:p>
          <a:p>
            <a:pPr marL="342900" lvl="1" indent="-342900"/>
            <a:endParaRPr lang="en-IN" sz="2400" dirty="0"/>
          </a:p>
          <a:p>
            <a:pPr marL="342900" lvl="1" indent="-342900"/>
            <a:r>
              <a:rPr lang="en-IN" sz="2400" dirty="0"/>
              <a:t>A list can be of any length. An empty list is written []:</a:t>
            </a:r>
          </a:p>
          <a:p>
            <a:pPr marL="4000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[]</a:t>
            </a:r>
          </a:p>
          <a:p>
            <a:pPr marL="400050" lvl="2" indent="0">
              <a:buNone/>
            </a:pPr>
            <a:r>
              <a:rPr lang="en-IN" sz="2400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6744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84" y="0"/>
            <a:ext cx="7924800" cy="692696"/>
          </a:xfrm>
        </p:spPr>
        <p:txBody>
          <a:bodyPr/>
          <a:lstStyle/>
          <a:p>
            <a:r>
              <a:rPr lang="en-IN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856984" cy="612068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/>
              <a:t>All elements of a list must be of the same type.</a:t>
            </a:r>
          </a:p>
          <a:p>
            <a:r>
              <a:rPr lang="en-IN" sz="2400" dirty="0"/>
              <a:t>Example 1: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["foo", "bar", "</a:t>
            </a:r>
            <a:r>
              <a:rPr lang="en-IN" sz="2400" dirty="0" err="1"/>
              <a:t>baz</a:t>
            </a:r>
            <a:r>
              <a:rPr lang="en-IN" sz="2400" dirty="0"/>
              <a:t>", "</a:t>
            </a:r>
            <a:r>
              <a:rPr lang="en-IN" sz="2400" dirty="0" err="1"/>
              <a:t>quux</a:t>
            </a:r>
            <a:r>
              <a:rPr lang="en-IN" sz="2400" dirty="0"/>
              <a:t>", "</a:t>
            </a:r>
            <a:r>
              <a:rPr lang="en-IN" sz="2400" dirty="0" err="1"/>
              <a:t>fnord</a:t>
            </a:r>
            <a:r>
              <a:rPr lang="en-IN" sz="2400" dirty="0"/>
              <a:t>", "</a:t>
            </a:r>
            <a:r>
              <a:rPr lang="en-IN" sz="2400" dirty="0" err="1"/>
              <a:t>xyzzy</a:t>
            </a:r>
            <a:r>
              <a:rPr lang="en-IN" sz="2400" dirty="0"/>
              <a:t>"]</a:t>
            </a:r>
          </a:p>
          <a:p>
            <a:pPr marL="400050" lvl="1" indent="0">
              <a:buNone/>
            </a:pPr>
            <a:r>
              <a:rPr lang="en-IN" sz="2400" dirty="0"/>
              <a:t>["foo","bar","</a:t>
            </a:r>
            <a:r>
              <a:rPr lang="en-IN" sz="2400" dirty="0" err="1"/>
              <a:t>baz</a:t>
            </a:r>
            <a:r>
              <a:rPr lang="en-IN" sz="2400" dirty="0"/>
              <a:t>","</a:t>
            </a:r>
            <a:r>
              <a:rPr lang="en-IN" sz="2400" dirty="0" err="1"/>
              <a:t>quux</a:t>
            </a:r>
            <a:r>
              <a:rPr lang="en-IN" sz="2400" dirty="0"/>
              <a:t>","</a:t>
            </a:r>
            <a:r>
              <a:rPr lang="en-IN" sz="2400" dirty="0" err="1"/>
              <a:t>fnord</a:t>
            </a:r>
            <a:r>
              <a:rPr lang="en-IN" sz="2400" dirty="0"/>
              <a:t>","</a:t>
            </a:r>
            <a:r>
              <a:rPr lang="en-IN" sz="2400" dirty="0" err="1"/>
              <a:t>xyzzy</a:t>
            </a:r>
            <a:r>
              <a:rPr lang="en-IN" sz="2400" dirty="0"/>
              <a:t>"]</a:t>
            </a:r>
          </a:p>
          <a:p>
            <a:pPr marL="400050" lvl="1" indent="0">
              <a:buNone/>
            </a:pPr>
            <a:endParaRPr lang="en-IN" sz="2400" dirty="0"/>
          </a:p>
          <a:p>
            <a:pPr marL="342900" lvl="1" indent="-342900"/>
            <a:r>
              <a:rPr lang="en-IN" sz="2400" dirty="0"/>
              <a:t>Example  2:</a:t>
            </a:r>
            <a:endParaRPr lang="en-IN" dirty="0"/>
          </a:p>
          <a:p>
            <a:pPr marL="0" lvl="1" indent="0">
              <a:buNone/>
            </a:pPr>
            <a:r>
              <a:rPr lang="en-IN" sz="2400" dirty="0"/>
              <a:t>     </a:t>
            </a:r>
            <a:r>
              <a:rPr lang="en-IN" sz="2400" dirty="0" err="1"/>
              <a:t>ghci</a:t>
            </a:r>
            <a:r>
              <a:rPr lang="en-IN" sz="2400" dirty="0"/>
              <a:t>&gt; [True, False, "testing"]</a:t>
            </a:r>
          </a:p>
          <a:p>
            <a:pPr marL="400050" lvl="2" indent="0">
              <a:buNone/>
            </a:pPr>
            <a:r>
              <a:rPr lang="en-IN" sz="2400" dirty="0"/>
              <a:t>&lt;interactive&gt;:32:15: error:</a:t>
            </a:r>
          </a:p>
          <a:p>
            <a:pPr marL="400050" lvl="2" indent="0">
              <a:buNone/>
            </a:pPr>
            <a:r>
              <a:rPr lang="en-IN" sz="2400" dirty="0"/>
              <a:t>    * Couldn't match type `[Char]' with `Bool'</a:t>
            </a:r>
          </a:p>
          <a:p>
            <a:pPr marL="400050" lvl="2" indent="0">
              <a:buNone/>
            </a:pPr>
            <a:r>
              <a:rPr lang="en-IN" sz="2400" dirty="0"/>
              <a:t>      Expected: Bool</a:t>
            </a:r>
          </a:p>
          <a:p>
            <a:pPr marL="400050" lvl="2" indent="0">
              <a:buNone/>
            </a:pPr>
            <a:r>
              <a:rPr lang="en-IN" sz="2400" dirty="0"/>
              <a:t>        Actual: String</a:t>
            </a:r>
          </a:p>
          <a:p>
            <a:pPr marL="400050" lvl="2" indent="0">
              <a:buNone/>
            </a:pPr>
            <a:r>
              <a:rPr lang="en-IN" sz="2400" dirty="0"/>
              <a:t>    * In the expression: "testing"</a:t>
            </a:r>
          </a:p>
          <a:p>
            <a:pPr marL="400050" lvl="2" indent="0">
              <a:buNone/>
            </a:pPr>
            <a:r>
              <a:rPr lang="en-IN" sz="2400" dirty="0"/>
              <a:t>      In the expression: [True, False, "testing"]</a:t>
            </a:r>
          </a:p>
          <a:p>
            <a:pPr marL="400050" lvl="2" indent="0">
              <a:buNone/>
            </a:pPr>
            <a:r>
              <a:rPr lang="en-IN" sz="2400" dirty="0"/>
              <a:t>      In an equation for `it': it = [True, False, "testing"]</a:t>
            </a:r>
          </a:p>
        </p:txBody>
      </p:sp>
    </p:spTree>
    <p:extLst>
      <p:ext uri="{BB962C8B-B14F-4D97-AF65-F5344CB8AC3E}">
        <p14:creationId xmlns:p14="http://schemas.microsoft.com/office/powerpoint/2010/main" val="341416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7924800" cy="692478"/>
          </a:xfrm>
        </p:spPr>
        <p:txBody>
          <a:bodyPr/>
          <a:lstStyle/>
          <a:p>
            <a:r>
              <a:rPr lang="en-IN" dirty="0"/>
              <a:t>The .. Enumeration notation for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6165304"/>
          </a:xfrm>
        </p:spPr>
        <p:txBody>
          <a:bodyPr>
            <a:noAutofit/>
          </a:bodyPr>
          <a:lstStyle/>
          <a:p>
            <a:r>
              <a:rPr lang="en-IN" sz="2200" dirty="0"/>
              <a:t>Haskell fills in the rest of the items in the list when enumeration notation  .. is used.</a:t>
            </a:r>
          </a:p>
          <a:p>
            <a:r>
              <a:rPr lang="en-IN" sz="2200" dirty="0"/>
              <a:t>Example:</a:t>
            </a:r>
          </a:p>
          <a:p>
            <a:pPr marL="400050" lvl="1" indent="0">
              <a:buNone/>
            </a:pPr>
            <a:r>
              <a:rPr lang="en-IN" sz="2200" dirty="0" err="1"/>
              <a:t>ghci</a:t>
            </a:r>
            <a:r>
              <a:rPr lang="en-IN" sz="2200" dirty="0"/>
              <a:t>&gt; [1..10]</a:t>
            </a:r>
          </a:p>
          <a:p>
            <a:pPr marL="400050" lvl="1" indent="0">
              <a:buNone/>
            </a:pPr>
            <a:r>
              <a:rPr lang="en-IN" sz="2200" dirty="0"/>
              <a:t>[1,2,3,4,5,6,7,8,9,10]</a:t>
            </a:r>
          </a:p>
          <a:p>
            <a:r>
              <a:rPr lang="en-IN" sz="2200" dirty="0"/>
              <a:t>Can be used only for types whose elements can be enumerated.</a:t>
            </a:r>
          </a:p>
          <a:p>
            <a:r>
              <a:rPr lang="en-IN" sz="2200" dirty="0"/>
              <a:t>Makes no sense for text strings</a:t>
            </a:r>
          </a:p>
          <a:p>
            <a:r>
              <a:rPr lang="en-IN" sz="2200" dirty="0"/>
              <a:t>Example:</a:t>
            </a:r>
          </a:p>
          <a:p>
            <a:pPr marL="400050" lvl="1" indent="0">
              <a:buNone/>
            </a:pPr>
            <a:r>
              <a:rPr lang="en-IN" sz="2200" dirty="0" err="1"/>
              <a:t>ghci</a:t>
            </a:r>
            <a:r>
              <a:rPr lang="en-IN" sz="2200" dirty="0"/>
              <a:t>&gt; ["foo".."</a:t>
            </a:r>
            <a:r>
              <a:rPr lang="en-IN" sz="2200" dirty="0" err="1"/>
              <a:t>quux</a:t>
            </a:r>
            <a:r>
              <a:rPr lang="en-IN" sz="2200" dirty="0"/>
              <a:t>"]</a:t>
            </a:r>
          </a:p>
          <a:p>
            <a:pPr marL="400050" lvl="1" indent="0">
              <a:buNone/>
            </a:pPr>
            <a:r>
              <a:rPr lang="en-IN" sz="1800" dirty="0"/>
              <a:t>&lt;interactive&gt;:35:1: error:</a:t>
            </a:r>
          </a:p>
          <a:p>
            <a:pPr marL="400050" lvl="1" indent="0">
              <a:buNone/>
            </a:pPr>
            <a:r>
              <a:rPr lang="en-IN" sz="1800" dirty="0"/>
              <a:t>    * No instance for (</a:t>
            </a:r>
            <a:r>
              <a:rPr lang="en-IN" sz="1800" dirty="0" err="1"/>
              <a:t>Enum</a:t>
            </a:r>
            <a:r>
              <a:rPr lang="en-IN" sz="1800" dirty="0"/>
              <a:t> String)</a:t>
            </a:r>
          </a:p>
          <a:p>
            <a:pPr marL="400050" lvl="1" indent="0">
              <a:buNone/>
            </a:pPr>
            <a:r>
              <a:rPr lang="en-IN" sz="1800" dirty="0"/>
              <a:t>        arising from the arithmetic sequence `"foo" .. "</a:t>
            </a:r>
            <a:r>
              <a:rPr lang="en-IN" sz="1800" dirty="0" err="1"/>
              <a:t>quux</a:t>
            </a:r>
            <a:r>
              <a:rPr lang="en-IN" sz="1800" dirty="0"/>
              <a:t>"'</a:t>
            </a:r>
          </a:p>
          <a:p>
            <a:pPr marL="400050" lvl="1" indent="0">
              <a:buNone/>
            </a:pPr>
            <a:r>
              <a:rPr lang="en-IN" sz="1800" dirty="0"/>
              <a:t>    * In the expression: ["foo" .. "</a:t>
            </a:r>
            <a:r>
              <a:rPr lang="en-IN" sz="1800" dirty="0" err="1"/>
              <a:t>quux</a:t>
            </a:r>
            <a:r>
              <a:rPr lang="en-IN" sz="1800" dirty="0"/>
              <a:t>"]</a:t>
            </a:r>
          </a:p>
          <a:p>
            <a:pPr marL="400050" lvl="1" indent="0">
              <a:buNone/>
            </a:pPr>
            <a:r>
              <a:rPr lang="en-IN" sz="1800" dirty="0"/>
              <a:t>      In an equation for `it': it = ["foo" .. "</a:t>
            </a:r>
            <a:r>
              <a:rPr lang="en-IN" sz="1800" dirty="0" err="1"/>
              <a:t>quux</a:t>
            </a:r>
            <a:r>
              <a:rPr lang="en-IN" sz="1800" dirty="0"/>
              <a:t>"]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6228184" y="1124744"/>
            <a:ext cx="2664296" cy="1296144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 of range notation gives a </a:t>
            </a:r>
            <a:r>
              <a:rPr lang="en-IN" i="1" dirty="0"/>
              <a:t>closed interval </a:t>
            </a:r>
            <a:r>
              <a:rPr lang="en-IN" dirty="0"/>
              <a:t>containing both end points</a:t>
            </a:r>
          </a:p>
        </p:txBody>
      </p:sp>
    </p:spTree>
    <p:extLst>
      <p:ext uri="{BB962C8B-B14F-4D97-AF65-F5344CB8AC3E}">
        <p14:creationId xmlns:p14="http://schemas.microsoft.com/office/powerpoint/2010/main" val="298913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r>
              <a:rPr lang="en-IN" dirty="0"/>
              <a:t>specifying the size of the step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/>
          </a:bodyPr>
          <a:lstStyle/>
          <a:p>
            <a:r>
              <a:rPr lang="en-IN" sz="2400" dirty="0"/>
              <a:t>Provide the first two elements, followed by the value at which to stop</a:t>
            </a:r>
          </a:p>
          <a:p>
            <a:r>
              <a:rPr lang="en-IN" sz="2400" dirty="0"/>
              <a:t>Example:</a:t>
            </a:r>
          </a:p>
          <a:p>
            <a:pPr marL="400050" lvl="1" indent="0">
              <a:buNone/>
            </a:pPr>
            <a:r>
              <a:rPr lang="pl-PL" sz="2400" dirty="0"/>
              <a:t>ghci&gt; [1.0,1.25..2.0]</a:t>
            </a:r>
          </a:p>
          <a:p>
            <a:pPr marL="400050" lvl="1" indent="0">
              <a:buNone/>
            </a:pPr>
            <a:r>
              <a:rPr lang="pl-PL" sz="2400" dirty="0"/>
              <a:t>[1.0,1.25,1.5,1.75,2.0]</a:t>
            </a:r>
          </a:p>
          <a:p>
            <a:pPr marL="400050" lvl="1" indent="0">
              <a:buNone/>
            </a:pPr>
            <a:r>
              <a:rPr lang="pl-PL" sz="2400" dirty="0"/>
              <a:t>ghci&gt; [1,4..15]</a:t>
            </a:r>
          </a:p>
          <a:p>
            <a:pPr marL="400050" lvl="1" indent="0">
              <a:buNone/>
            </a:pPr>
            <a:r>
              <a:rPr lang="pl-PL" sz="2400" dirty="0"/>
              <a:t>[1,4,7,10,13]</a:t>
            </a:r>
          </a:p>
          <a:p>
            <a:pPr marL="400050" lvl="1" indent="0">
              <a:buNone/>
            </a:pPr>
            <a:r>
              <a:rPr lang="pl-PL" sz="2400" dirty="0"/>
              <a:t>ghci&gt; [10,9..1]</a:t>
            </a:r>
          </a:p>
          <a:p>
            <a:pPr marL="400050" lvl="1" indent="0">
              <a:buNone/>
            </a:pPr>
            <a:r>
              <a:rPr lang="pl-PL" sz="2400" dirty="0"/>
              <a:t>[10,9,8,7,6,5,4,3,2,1]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6838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" y="11792"/>
            <a:ext cx="7924800" cy="680904"/>
          </a:xfrm>
        </p:spPr>
        <p:txBody>
          <a:bodyPr/>
          <a:lstStyle/>
          <a:p>
            <a:r>
              <a:rPr lang="en-IN" dirty="0"/>
              <a:t>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04656"/>
          </a:xfrm>
        </p:spPr>
        <p:txBody>
          <a:bodyPr>
            <a:normAutofit fontScale="92500" lnSpcReduction="10000"/>
          </a:bodyPr>
          <a:lstStyle/>
          <a:p>
            <a:r>
              <a:rPr lang="en-IN" sz="2400" u="sng" dirty="0"/>
              <a:t>Concatenation operator (++):</a:t>
            </a:r>
          </a:p>
          <a:p>
            <a:pPr marL="400050" lvl="1" indent="0">
              <a:buNone/>
            </a:pPr>
            <a:r>
              <a:rPr lang="da-DK" sz="2400" dirty="0"/>
              <a:t>ghci&gt; [3,1,3] ++ [3,7]</a:t>
            </a:r>
          </a:p>
          <a:p>
            <a:pPr marL="400050" lvl="1" indent="0">
              <a:buNone/>
            </a:pPr>
            <a:r>
              <a:rPr lang="da-DK" sz="2400" dirty="0"/>
              <a:t>[3,1,3,3,7]</a:t>
            </a:r>
          </a:p>
          <a:p>
            <a:pPr marL="400050" lvl="1" indent="0">
              <a:buNone/>
            </a:pPr>
            <a:r>
              <a:rPr lang="da-DK" sz="2400" dirty="0"/>
              <a:t>ghci&gt; [] ++ [False,True] ++ [True]</a:t>
            </a:r>
          </a:p>
          <a:p>
            <a:pPr marL="400050" lvl="1" indent="0">
              <a:buNone/>
            </a:pPr>
            <a:r>
              <a:rPr lang="da-DK" sz="2400" dirty="0"/>
              <a:t>[False,True,True]</a:t>
            </a:r>
          </a:p>
          <a:p>
            <a:pPr marL="400050" lvl="1" indent="0">
              <a:buNone/>
            </a:pPr>
            <a:endParaRPr lang="da-DK" sz="2400" dirty="0"/>
          </a:p>
          <a:p>
            <a:pPr marL="342900" lvl="1" indent="-342900"/>
            <a:r>
              <a:rPr lang="en-IN" sz="2400" u="sng" dirty="0"/>
              <a:t>“cons” operator (:): </a:t>
            </a:r>
          </a:p>
          <a:p>
            <a:pPr marL="342900" lvl="1" indent="-342900"/>
            <a:r>
              <a:rPr lang="en-IN" sz="2400" dirty="0"/>
              <a:t>Short form for construct</a:t>
            </a:r>
          </a:p>
          <a:p>
            <a:pPr marL="342900" lvl="1" indent="-342900"/>
            <a:r>
              <a:rPr lang="en-IN" sz="2400" dirty="0"/>
              <a:t>Adds an element to the front of a list</a:t>
            </a:r>
          </a:p>
          <a:p>
            <a:pPr marL="400050" lvl="2" indent="0">
              <a:buNone/>
            </a:pPr>
            <a:r>
              <a:rPr lang="pl-PL" sz="2400" dirty="0"/>
              <a:t>ghci&gt; 1 : [2,3]</a:t>
            </a:r>
          </a:p>
          <a:p>
            <a:pPr marL="400050" lvl="2" indent="0">
              <a:buNone/>
            </a:pPr>
            <a:r>
              <a:rPr lang="pl-PL" sz="2400" dirty="0"/>
              <a:t>[1,2,3]</a:t>
            </a:r>
          </a:p>
          <a:p>
            <a:pPr marL="400050" lvl="2" indent="0">
              <a:buNone/>
            </a:pPr>
            <a:r>
              <a:rPr lang="pl-PL" sz="2400" dirty="0"/>
              <a:t>ghci&gt; 1 : []</a:t>
            </a:r>
          </a:p>
          <a:p>
            <a:pPr marL="400050" lvl="2" indent="0">
              <a:buNone/>
            </a:pPr>
            <a:r>
              <a:rPr lang="pl-PL" sz="2400" dirty="0"/>
              <a:t>[1]</a:t>
            </a:r>
            <a:endParaRPr lang="en-IN" sz="2400" dirty="0"/>
          </a:p>
          <a:p>
            <a:endParaRPr lang="en-IN" dirty="0"/>
          </a:p>
        </p:txBody>
      </p:sp>
      <p:sp>
        <p:nvSpPr>
          <p:cNvPr id="4" name="Oval Callout 3"/>
          <p:cNvSpPr/>
          <p:nvPr/>
        </p:nvSpPr>
        <p:spPr>
          <a:xfrm>
            <a:off x="3923928" y="2564904"/>
            <a:ext cx="3888432" cy="1728192"/>
          </a:xfrm>
          <a:prstGeom prst="wedgeEllipseCallout">
            <a:avLst>
              <a:gd name="adj1" fmla="val -37354"/>
              <a:gd name="adj2" fmla="val 63839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The first argument of (:) must be an element, and the second must be a list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4788024" y="4509120"/>
            <a:ext cx="2952328" cy="1728192"/>
          </a:xfrm>
          <a:prstGeom prst="cloudCallout">
            <a:avLst>
              <a:gd name="adj1" fmla="val -139821"/>
              <a:gd name="adj2" fmla="val -22559"/>
            </a:avLst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Try writing [1,2]:3 to add an element to the end of a list</a:t>
            </a:r>
          </a:p>
        </p:txBody>
      </p:sp>
    </p:spTree>
    <p:extLst>
      <p:ext uri="{BB962C8B-B14F-4D97-AF65-F5344CB8AC3E}">
        <p14:creationId xmlns:p14="http://schemas.microsoft.com/office/powerpoint/2010/main" val="73764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548680"/>
          </a:xfrm>
        </p:spPr>
        <p:txBody>
          <a:bodyPr/>
          <a:lstStyle/>
          <a:p>
            <a:r>
              <a:rPr lang="en-IN"/>
              <a:t>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496" y="620688"/>
            <a:ext cx="9001000" cy="6048672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IN" sz="2200" dirty="0"/>
              <a:t>Haskell type names must start with an uppercase letter, and variable names must start with a lowercase letter</a:t>
            </a:r>
          </a:p>
          <a:p>
            <a:pPr marL="285750" indent="-285750"/>
            <a:r>
              <a:rPr lang="en-IN" sz="2200" u="sng" dirty="0"/>
              <a:t>Setting </a:t>
            </a:r>
            <a:r>
              <a:rPr lang="en-IN" sz="2200" u="sng" dirty="0" err="1"/>
              <a:t>ghci</a:t>
            </a:r>
            <a:r>
              <a:rPr lang="en-IN" sz="2200" u="sng" dirty="0"/>
              <a:t> to print the type of an expression using +t:</a:t>
            </a:r>
          </a:p>
          <a:p>
            <a:r>
              <a:rPr lang="en-IN" sz="2200" u="sng" dirty="0"/>
              <a:t>Example 1:</a:t>
            </a:r>
          </a:p>
          <a:p>
            <a:pPr marL="400050" lvl="1" indent="0">
              <a:buNone/>
            </a:pPr>
            <a:r>
              <a:rPr lang="en-IN" sz="2200" dirty="0" err="1"/>
              <a:t>ghci</a:t>
            </a:r>
            <a:r>
              <a:rPr lang="en-IN" sz="2200" dirty="0"/>
              <a:t>&gt; 'c'</a:t>
            </a:r>
          </a:p>
          <a:p>
            <a:pPr marL="400050" lvl="1" indent="0">
              <a:buNone/>
            </a:pPr>
            <a:r>
              <a:rPr lang="en-IN" sz="2200" dirty="0"/>
              <a:t>'c‘</a:t>
            </a:r>
          </a:p>
          <a:p>
            <a:pPr marL="342900" lvl="1" indent="-342900"/>
            <a:r>
              <a:rPr lang="en-IN" sz="2200" u="sng" dirty="0"/>
              <a:t>Example 2:</a:t>
            </a:r>
          </a:p>
          <a:p>
            <a:pPr marL="400050" lvl="1" indent="0">
              <a:buNone/>
            </a:pPr>
            <a:r>
              <a:rPr lang="en-IN" sz="2200" dirty="0" err="1"/>
              <a:t>ghci</a:t>
            </a:r>
            <a:r>
              <a:rPr lang="en-IN" sz="2200" dirty="0"/>
              <a:t>&gt; :set +t</a:t>
            </a:r>
          </a:p>
          <a:p>
            <a:pPr marL="400050" lvl="1" indent="0">
              <a:buNone/>
            </a:pPr>
            <a:r>
              <a:rPr lang="en-IN" sz="2200" dirty="0" err="1"/>
              <a:t>ghci</a:t>
            </a:r>
            <a:r>
              <a:rPr lang="en-IN" sz="2200" dirty="0"/>
              <a:t>&gt; 'c'</a:t>
            </a:r>
          </a:p>
          <a:p>
            <a:pPr marL="400050" lvl="1" indent="0">
              <a:buNone/>
            </a:pPr>
            <a:r>
              <a:rPr lang="en-IN" sz="2200" dirty="0"/>
              <a:t>'c'</a:t>
            </a:r>
          </a:p>
          <a:p>
            <a:pPr marL="400050" lvl="1" indent="0">
              <a:buNone/>
            </a:pPr>
            <a:r>
              <a:rPr lang="en-IN" sz="2200" dirty="0"/>
              <a:t>it :: Char</a:t>
            </a:r>
          </a:p>
          <a:p>
            <a:pPr marL="400050" lvl="1" indent="0">
              <a:buNone/>
            </a:pPr>
            <a:endParaRPr lang="en-IN" sz="2200" dirty="0"/>
          </a:p>
        </p:txBody>
      </p:sp>
      <p:sp>
        <p:nvSpPr>
          <p:cNvPr id="6" name="Line Callout 1 5"/>
          <p:cNvSpPr/>
          <p:nvPr/>
        </p:nvSpPr>
        <p:spPr>
          <a:xfrm>
            <a:off x="4067944" y="2192509"/>
            <a:ext cx="3960440" cy="1118963"/>
          </a:xfrm>
          <a:prstGeom prst="borderCallout1">
            <a:avLst>
              <a:gd name="adj1" fmla="val 30646"/>
              <a:gd name="adj2" fmla="val -296"/>
              <a:gd name="adj3" fmla="val 41125"/>
              <a:gd name="adj4" fmla="val -59668"/>
            </a:avLst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Before giving :set +t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4067944" y="4941168"/>
            <a:ext cx="3960440" cy="1118963"/>
          </a:xfrm>
          <a:prstGeom prst="borderCallout1">
            <a:avLst>
              <a:gd name="adj1" fmla="val 30646"/>
              <a:gd name="adj2" fmla="val -296"/>
              <a:gd name="adj3" fmla="val 51469"/>
              <a:gd name="adj4" fmla="val -64929"/>
            </a:avLst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After giving :set +t</a:t>
            </a:r>
          </a:p>
        </p:txBody>
      </p:sp>
    </p:spTree>
    <p:extLst>
      <p:ext uri="{BB962C8B-B14F-4D97-AF65-F5344CB8AC3E}">
        <p14:creationId xmlns:p14="http://schemas.microsoft.com/office/powerpoint/2010/main" val="240469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357"/>
            <a:ext cx="7924800" cy="632045"/>
          </a:xfrm>
        </p:spPr>
        <p:txBody>
          <a:bodyPr/>
          <a:lstStyle/>
          <a:p>
            <a:r>
              <a:rPr lang="en-IN" dirty="0"/>
              <a:t>The cryptic word “</a:t>
            </a:r>
            <a:r>
              <a:rPr lang="en-IN" i="1" cap="none" dirty="0"/>
              <a:t>it”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/>
          </a:bodyPr>
          <a:lstStyle/>
          <a:p>
            <a:r>
              <a:rPr lang="en-IN" sz="2400" dirty="0"/>
              <a:t>The word </a:t>
            </a:r>
            <a:r>
              <a:rPr lang="en-IN" sz="2400" i="1" dirty="0"/>
              <a:t>“it’” </a:t>
            </a:r>
            <a:r>
              <a:rPr lang="en-IN" sz="2400" dirty="0"/>
              <a:t>is the name of a special variable, in which </a:t>
            </a:r>
            <a:r>
              <a:rPr lang="en-IN" sz="2400" dirty="0" err="1"/>
              <a:t>ghci</a:t>
            </a:r>
            <a:r>
              <a:rPr lang="en-IN" sz="2400" dirty="0"/>
              <a:t> (not Haskell ! ) stores the result of the last expression we evaluated.</a:t>
            </a:r>
          </a:p>
          <a:p>
            <a:r>
              <a:rPr lang="en-IN" sz="2400" u="sng" dirty="0"/>
              <a:t>Another Example: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"Hello"</a:t>
            </a:r>
          </a:p>
          <a:p>
            <a:pPr marL="400050" lvl="1" indent="0">
              <a:buNone/>
            </a:pPr>
            <a:r>
              <a:rPr lang="en-IN" sz="2400" dirty="0"/>
              <a:t>"Hello"</a:t>
            </a:r>
          </a:p>
          <a:p>
            <a:pPr marL="400050" lvl="1" indent="0">
              <a:buNone/>
            </a:pPr>
            <a:r>
              <a:rPr lang="en-IN" sz="2400" dirty="0"/>
              <a:t>it :: String</a:t>
            </a:r>
          </a:p>
          <a:p>
            <a:r>
              <a:rPr lang="en-IN" sz="2400" dirty="0"/>
              <a:t>Decoding the above Example:</a:t>
            </a:r>
          </a:p>
          <a:p>
            <a:r>
              <a:rPr lang="en-IN" sz="2400" dirty="0"/>
              <a:t>It tells about the special variable it</a:t>
            </a:r>
          </a:p>
          <a:p>
            <a:r>
              <a:rPr lang="en-IN" sz="2400" dirty="0"/>
              <a:t>The text of the form x :: y is read as “the expression x has the type y.”</a:t>
            </a:r>
          </a:p>
          <a:p>
            <a:r>
              <a:rPr lang="en-IN" sz="2400" dirty="0"/>
              <a:t>In the above expression “it” has the type of String</a:t>
            </a:r>
          </a:p>
        </p:txBody>
      </p:sp>
    </p:spTree>
    <p:extLst>
      <p:ext uri="{BB962C8B-B14F-4D97-AF65-F5344CB8AC3E}">
        <p14:creationId xmlns:p14="http://schemas.microsoft.com/office/powerpoint/2010/main" val="391578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124" y="218"/>
            <a:ext cx="7924800" cy="620470"/>
          </a:xfrm>
        </p:spPr>
        <p:txBody>
          <a:bodyPr/>
          <a:lstStyle/>
          <a:p>
            <a:r>
              <a:rPr lang="en-IN" dirty="0"/>
              <a:t>Other handy uses of “</a:t>
            </a:r>
            <a:r>
              <a:rPr lang="en-IN" i="1" cap="none" dirty="0"/>
              <a:t>it”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/>
          </a:bodyPr>
          <a:lstStyle/>
          <a:p>
            <a:pPr marL="285750"/>
            <a:r>
              <a:rPr lang="en-IN" sz="2400" dirty="0"/>
              <a:t>Example 1: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"Hello"</a:t>
            </a:r>
          </a:p>
          <a:p>
            <a:pPr marL="400050" lvl="1" indent="0">
              <a:buNone/>
            </a:pPr>
            <a:r>
              <a:rPr lang="en-IN" sz="2400" dirty="0"/>
              <a:t>"Hello"</a:t>
            </a:r>
          </a:p>
          <a:p>
            <a:pPr marL="400050" lvl="1" indent="0">
              <a:buNone/>
            </a:pPr>
            <a:r>
              <a:rPr lang="en-IN" sz="2400" dirty="0"/>
              <a:t>it :: String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it ++ "Haskell"</a:t>
            </a:r>
          </a:p>
          <a:p>
            <a:pPr marL="400050" lvl="1" indent="0">
              <a:buNone/>
            </a:pPr>
            <a:r>
              <a:rPr lang="en-IN" sz="2400" dirty="0"/>
              <a:t>"</a:t>
            </a:r>
            <a:r>
              <a:rPr lang="en-IN" sz="2400" dirty="0" err="1"/>
              <a:t>HelloHaskell</a:t>
            </a:r>
            <a:r>
              <a:rPr lang="en-IN" sz="2400" dirty="0"/>
              <a:t>"</a:t>
            </a:r>
          </a:p>
          <a:p>
            <a:pPr marL="400050" lvl="1" indent="0">
              <a:buNone/>
            </a:pPr>
            <a:r>
              <a:rPr lang="en-IN" sz="2400" dirty="0"/>
              <a:t>it :: [Char]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5759624" y="116632"/>
            <a:ext cx="3168352" cy="1584176"/>
          </a:xfrm>
          <a:prstGeom prst="borderCallout2">
            <a:avLst>
              <a:gd name="adj1" fmla="val 18750"/>
              <a:gd name="adj2" fmla="val -1757"/>
              <a:gd name="adj3" fmla="val 18750"/>
              <a:gd name="adj4" fmla="val -16667"/>
              <a:gd name="adj5" fmla="val 168028"/>
              <a:gd name="adj6" fmla="val -125211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The result of the expression we</a:t>
            </a:r>
          </a:p>
          <a:p>
            <a:r>
              <a:rPr lang="en-IN" dirty="0">
                <a:solidFill>
                  <a:schemeClr val="bg2"/>
                </a:solidFill>
              </a:rPr>
              <a:t>just evaluated can be used in a new expression</a:t>
            </a:r>
          </a:p>
        </p:txBody>
      </p:sp>
    </p:spTree>
    <p:extLst>
      <p:ext uri="{BB962C8B-B14F-4D97-AF65-F5344CB8AC3E}">
        <p14:creationId xmlns:p14="http://schemas.microsoft.com/office/powerpoint/2010/main" val="39930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548680"/>
          </a:xfrm>
        </p:spPr>
        <p:txBody>
          <a:bodyPr/>
          <a:lstStyle/>
          <a:p>
            <a:r>
              <a:rPr lang="en-IN" dirty="0"/>
              <a:t>Other handy uses of “</a:t>
            </a:r>
            <a:r>
              <a:rPr lang="en-IN" i="1" cap="none" dirty="0"/>
              <a:t>it”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030" y="548680"/>
            <a:ext cx="9018466" cy="6192688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/>
              <a:t>Example 2: 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it++3</a:t>
            </a:r>
          </a:p>
          <a:p>
            <a:pPr marL="400050" lvl="1" indent="0">
              <a:buNone/>
            </a:pPr>
            <a:endParaRPr lang="en-IN" sz="2400" dirty="0"/>
          </a:p>
          <a:p>
            <a:pPr marL="400050" lvl="1" indent="0">
              <a:buNone/>
            </a:pPr>
            <a:r>
              <a:rPr lang="en-IN" sz="2400" dirty="0"/>
              <a:t>&lt;interactive&gt;:9:5: error:</a:t>
            </a:r>
          </a:p>
          <a:p>
            <a:pPr marL="400050" lvl="1" indent="0">
              <a:buNone/>
            </a:pPr>
            <a:r>
              <a:rPr lang="en-IN" sz="2400" dirty="0"/>
              <a:t>    * No instance for (</a:t>
            </a:r>
            <a:r>
              <a:rPr lang="en-IN" sz="2400" dirty="0" err="1"/>
              <a:t>Num</a:t>
            </a:r>
            <a:r>
              <a:rPr lang="en-IN" sz="2400" dirty="0"/>
              <a:t> [Char]) arising from the literal `3'</a:t>
            </a:r>
          </a:p>
          <a:p>
            <a:pPr marL="400050" lvl="1" indent="0">
              <a:buNone/>
            </a:pPr>
            <a:r>
              <a:rPr lang="en-IN" sz="2400" dirty="0"/>
              <a:t>    * In the second argument of `(++)', namely `3'</a:t>
            </a:r>
          </a:p>
          <a:p>
            <a:pPr marL="400050" lvl="1" indent="0">
              <a:buNone/>
            </a:pPr>
            <a:r>
              <a:rPr lang="en-IN" sz="2400" dirty="0"/>
              <a:t>      In the expression: it ++ 3</a:t>
            </a:r>
          </a:p>
          <a:p>
            <a:pPr marL="400050" lvl="1" indent="0">
              <a:buNone/>
            </a:pPr>
            <a:r>
              <a:rPr lang="en-IN" sz="2400" dirty="0"/>
              <a:t>      In an equation for `it': it = it ++ 3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it</a:t>
            </a:r>
          </a:p>
          <a:p>
            <a:pPr marL="400050" lvl="1" indent="0">
              <a:buNone/>
            </a:pPr>
            <a:r>
              <a:rPr lang="en-IN" sz="2400" dirty="0"/>
              <a:t>"</a:t>
            </a:r>
            <a:r>
              <a:rPr lang="en-IN" sz="2400" dirty="0" err="1"/>
              <a:t>HelloHaskell</a:t>
            </a:r>
            <a:r>
              <a:rPr lang="en-IN" sz="2400" dirty="0"/>
              <a:t>"</a:t>
            </a:r>
          </a:p>
          <a:p>
            <a:pPr marL="400050" lvl="1" indent="0">
              <a:buNone/>
            </a:pPr>
            <a:r>
              <a:rPr lang="en-IN" sz="2400" dirty="0"/>
              <a:t>it :: [Char]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it++"World"</a:t>
            </a:r>
          </a:p>
          <a:p>
            <a:pPr marL="400050" lvl="1" indent="0">
              <a:buNone/>
            </a:pPr>
            <a:r>
              <a:rPr lang="en-IN" sz="2400" dirty="0"/>
              <a:t>"</a:t>
            </a:r>
            <a:r>
              <a:rPr lang="en-IN" sz="2400" dirty="0" err="1"/>
              <a:t>HelloHaskellWorld</a:t>
            </a:r>
            <a:r>
              <a:rPr lang="en-IN" sz="2400" dirty="0"/>
              <a:t>"</a:t>
            </a:r>
          </a:p>
          <a:p>
            <a:pPr marL="400050" lvl="1" indent="0">
              <a:buNone/>
            </a:pPr>
            <a:r>
              <a:rPr lang="en-IN" sz="2400" dirty="0"/>
              <a:t>it :: [Char]</a:t>
            </a:r>
          </a:p>
          <a:p>
            <a:endParaRPr lang="en-IN" dirty="0"/>
          </a:p>
        </p:txBody>
      </p:sp>
      <p:sp>
        <p:nvSpPr>
          <p:cNvPr id="4" name="Line Callout 2 3"/>
          <p:cNvSpPr/>
          <p:nvPr/>
        </p:nvSpPr>
        <p:spPr>
          <a:xfrm>
            <a:off x="5708217" y="4365104"/>
            <a:ext cx="3168352" cy="1584176"/>
          </a:xfrm>
          <a:prstGeom prst="borderCallout2">
            <a:avLst>
              <a:gd name="adj1" fmla="val 18750"/>
              <a:gd name="adj2" fmla="val -1757"/>
              <a:gd name="adj3" fmla="val 18750"/>
              <a:gd name="adj4" fmla="val -16667"/>
              <a:gd name="adj5" fmla="val -21940"/>
              <a:gd name="adj6" fmla="val -139824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When evaluating an expression, </a:t>
            </a:r>
            <a:r>
              <a:rPr lang="en-IN" dirty="0" err="1">
                <a:solidFill>
                  <a:schemeClr val="bg2"/>
                </a:solidFill>
              </a:rPr>
              <a:t>ghci</a:t>
            </a:r>
            <a:r>
              <a:rPr lang="en-IN" dirty="0">
                <a:solidFill>
                  <a:schemeClr val="bg2"/>
                </a:solidFill>
              </a:rPr>
              <a:t> won’t change the value of it if the evaluation fails.</a:t>
            </a:r>
          </a:p>
        </p:txBody>
      </p:sp>
    </p:spTree>
    <p:extLst>
      <p:ext uri="{BB962C8B-B14F-4D97-AF65-F5344CB8AC3E}">
        <p14:creationId xmlns:p14="http://schemas.microsoft.com/office/powerpoint/2010/main" val="413940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92"/>
            <a:ext cx="7924800" cy="608896"/>
          </a:xfrm>
        </p:spPr>
        <p:txBody>
          <a:bodyPr/>
          <a:lstStyle/>
          <a:p>
            <a:r>
              <a:rPr lang="en-IN" dirty="0"/>
              <a:t>Some 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036496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5</a:t>
            </a:r>
          </a:p>
          <a:p>
            <a:pPr marL="0" indent="0">
              <a:buNone/>
            </a:pPr>
            <a:r>
              <a:rPr lang="en-IN" sz="2400" dirty="0"/>
              <a:t>5</a:t>
            </a:r>
          </a:p>
          <a:p>
            <a:pPr marL="0" indent="0">
              <a:buNone/>
            </a:pPr>
            <a:r>
              <a:rPr lang="en-IN" sz="2400" dirty="0"/>
              <a:t>it :: </a:t>
            </a:r>
            <a:r>
              <a:rPr lang="en-IN" sz="2400" dirty="0" err="1"/>
              <a:t>Num</a:t>
            </a:r>
            <a:r>
              <a:rPr lang="en-IN" sz="2400" dirty="0"/>
              <a:t> a =&gt; a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5.5</a:t>
            </a:r>
          </a:p>
          <a:p>
            <a:pPr marL="0" indent="0">
              <a:buNone/>
            </a:pPr>
            <a:r>
              <a:rPr lang="en-IN" sz="2400" dirty="0"/>
              <a:t>5.5</a:t>
            </a:r>
          </a:p>
          <a:p>
            <a:pPr marL="0" indent="0">
              <a:buNone/>
            </a:pPr>
            <a:r>
              <a:rPr lang="en-IN" sz="2400" dirty="0"/>
              <a:t>it :: Fractional a =&gt; a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7^80</a:t>
            </a:r>
          </a:p>
          <a:p>
            <a:pPr marL="0" indent="0">
              <a:buNone/>
            </a:pPr>
            <a:r>
              <a:rPr lang="en-IN" sz="2400" dirty="0"/>
              <a:t>40536215597144386832065866109016673800875222251012083746192454448001</a:t>
            </a:r>
          </a:p>
          <a:p>
            <a:pPr marL="0" indent="0">
              <a:buNone/>
            </a:pPr>
            <a:r>
              <a:rPr lang="en-IN" sz="2400" dirty="0"/>
              <a:t>it :: </a:t>
            </a:r>
            <a:r>
              <a:rPr lang="en-IN" sz="2400" dirty="0" err="1"/>
              <a:t>Num</a:t>
            </a:r>
            <a:r>
              <a:rPr lang="en-IN" sz="2400" dirty="0"/>
              <a:t> a =&gt; a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5708217" y="5013176"/>
            <a:ext cx="3168352" cy="1584176"/>
          </a:xfrm>
          <a:prstGeom prst="borderCallout2">
            <a:avLst>
              <a:gd name="adj1" fmla="val 18750"/>
              <a:gd name="adj2" fmla="val -1757"/>
              <a:gd name="adj3" fmla="val 18750"/>
              <a:gd name="adj4" fmla="val -16667"/>
              <a:gd name="adj5" fmla="val 28840"/>
              <a:gd name="adj6" fmla="val -119366"/>
            </a:avLst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FFFFFF"/>
                </a:solidFill>
              </a:rPr>
              <a:t>Haskell’s integer type is named Num. The size of an Integer value is bounded only by your system’s memory capacity.</a:t>
            </a:r>
          </a:p>
        </p:txBody>
      </p:sp>
    </p:spTree>
    <p:extLst>
      <p:ext uri="{BB962C8B-B14F-4D97-AF65-F5344CB8AC3E}">
        <p14:creationId xmlns:p14="http://schemas.microsoft.com/office/powerpoint/2010/main" val="58701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Download </a:t>
            </a:r>
            <a:r>
              <a:rPr lang="en-IN" dirty="0" err="1"/>
              <a:t>haskell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836712"/>
            <a:ext cx="8928992" cy="5832648"/>
          </a:xfrm>
        </p:spPr>
        <p:txBody>
          <a:bodyPr>
            <a:normAutofit/>
          </a:bodyPr>
          <a:lstStyle/>
          <a:p>
            <a:r>
              <a:rPr lang="en-IN" sz="2400" dirty="0">
                <a:hlinkClick r:id="rId2"/>
              </a:rPr>
              <a:t>https://www.haskell.org/downloads/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7205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7924800" cy="548462"/>
          </a:xfrm>
        </p:spPr>
        <p:txBody>
          <a:bodyPr/>
          <a:lstStyle/>
          <a:p>
            <a:r>
              <a:rPr lang="en-IN" dirty="0"/>
              <a:t>Rational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048672"/>
          </a:xfrm>
        </p:spPr>
        <p:txBody>
          <a:bodyPr>
            <a:normAutofit/>
          </a:bodyPr>
          <a:lstStyle/>
          <a:p>
            <a:r>
              <a:rPr lang="en-IN" sz="2400" dirty="0"/>
              <a:t>Don’t look quite the same as integers</a:t>
            </a:r>
          </a:p>
          <a:p>
            <a:r>
              <a:rPr lang="en-IN" sz="2400" dirty="0"/>
              <a:t>To construct a rational number, we use the (%) operator.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:m +</a:t>
            </a:r>
            <a:r>
              <a:rPr lang="en-IN" sz="2400" dirty="0" err="1"/>
              <a:t>Data.Ratio</a:t>
            </a:r>
            <a:r>
              <a:rPr lang="en-IN" sz="2400" dirty="0"/>
              <a:t>            (:m is the short form for :module command)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11 % 29</a:t>
            </a:r>
          </a:p>
          <a:p>
            <a:pPr marL="400050" lvl="1" indent="0">
              <a:buNone/>
            </a:pPr>
            <a:r>
              <a:rPr lang="en-IN" sz="2400" dirty="0"/>
              <a:t>11 % 29</a:t>
            </a:r>
          </a:p>
          <a:p>
            <a:pPr marL="400050" lvl="1" indent="0">
              <a:buNone/>
            </a:pPr>
            <a:r>
              <a:rPr lang="en-IN" sz="2400" dirty="0"/>
              <a:t>it :: Integral a =&gt; Ratio a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it</a:t>
            </a:r>
          </a:p>
          <a:p>
            <a:pPr marL="400050" lvl="1" indent="0">
              <a:buNone/>
            </a:pPr>
            <a:r>
              <a:rPr lang="en-IN" sz="2400" dirty="0"/>
              <a:t>11 % 29</a:t>
            </a:r>
          </a:p>
          <a:p>
            <a:pPr marL="400050" lvl="1" indent="0">
              <a:buNone/>
            </a:pPr>
            <a:r>
              <a:rPr lang="en-IN" sz="2400" dirty="0"/>
              <a:t>it :: Integral a =&gt; Ratio a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5708217" y="5013176"/>
            <a:ext cx="3168352" cy="1584176"/>
          </a:xfrm>
          <a:prstGeom prst="borderCallout2">
            <a:avLst>
              <a:gd name="adj1" fmla="val 18750"/>
              <a:gd name="adj2" fmla="val -1757"/>
              <a:gd name="adj3" fmla="val 18750"/>
              <a:gd name="adj4" fmla="val -16667"/>
              <a:gd name="adj5" fmla="val 3998"/>
              <a:gd name="adj6" fmla="val -71144"/>
            </a:avLst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FFFFFF"/>
                </a:solidFill>
              </a:rPr>
              <a:t>Read as Ratio of Integer</a:t>
            </a:r>
          </a:p>
        </p:txBody>
      </p:sp>
    </p:spTree>
    <p:extLst>
      <p:ext uri="{BB962C8B-B14F-4D97-AF65-F5344CB8AC3E}">
        <p14:creationId xmlns:p14="http://schemas.microsoft.com/office/powerpoint/2010/main" val="75164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144"/>
            <a:ext cx="7924800" cy="637832"/>
          </a:xfrm>
        </p:spPr>
        <p:txBody>
          <a:bodyPr/>
          <a:lstStyle/>
          <a:p>
            <a:r>
              <a:rPr lang="en-IN" dirty="0"/>
              <a:t>Ratios of non-integral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976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3.14 % 8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&lt;interactive&gt;:19:1: error:</a:t>
            </a:r>
          </a:p>
          <a:p>
            <a:pPr marL="0" indent="0">
              <a:buNone/>
            </a:pPr>
            <a:r>
              <a:rPr lang="en-IN" sz="2000" dirty="0"/>
              <a:t>    * Ambiguous type variable `a0' arising from a use of `print'</a:t>
            </a:r>
          </a:p>
          <a:p>
            <a:pPr marL="0" indent="0">
              <a:buNone/>
            </a:pPr>
            <a:r>
              <a:rPr lang="en-IN" sz="2000" dirty="0"/>
              <a:t>      prevents the constraint `(Show a0)' from being solved.</a:t>
            </a:r>
          </a:p>
          <a:p>
            <a:pPr marL="0" indent="0">
              <a:buNone/>
            </a:pPr>
            <a:r>
              <a:rPr lang="en-IN" sz="2000" dirty="0"/>
              <a:t>      Probable fix: use a type annotation to specify what `a0' should be.</a:t>
            </a:r>
          </a:p>
          <a:p>
            <a:pPr marL="0" indent="0">
              <a:buNone/>
            </a:pPr>
            <a:r>
              <a:rPr lang="en-IN" sz="2000" dirty="0"/>
              <a:t>      These potential instances exist:</a:t>
            </a:r>
          </a:p>
          <a:p>
            <a:pPr marL="0" indent="0">
              <a:buNone/>
            </a:pPr>
            <a:r>
              <a:rPr lang="en-IN" sz="2000" dirty="0"/>
              <a:t>        instance Show a =&gt; Show (Ratio a) -- Defined in `</a:t>
            </a:r>
            <a:r>
              <a:rPr lang="en-IN" sz="2000" dirty="0" err="1"/>
              <a:t>GHC.Real</a:t>
            </a:r>
            <a:r>
              <a:rPr lang="en-IN" sz="2000" dirty="0"/>
              <a:t>'</a:t>
            </a:r>
          </a:p>
          <a:p>
            <a:pPr marL="0" indent="0">
              <a:buNone/>
            </a:pPr>
            <a:r>
              <a:rPr lang="en-IN" sz="2000" dirty="0"/>
              <a:t>        instance Show Ordering -- Defined in `</a:t>
            </a:r>
            <a:r>
              <a:rPr lang="en-IN" sz="2000" dirty="0" err="1"/>
              <a:t>GHC.Show</a:t>
            </a:r>
            <a:r>
              <a:rPr lang="en-IN" sz="2000" dirty="0"/>
              <a:t>'</a:t>
            </a:r>
          </a:p>
          <a:p>
            <a:pPr marL="0" indent="0">
              <a:buNone/>
            </a:pPr>
            <a:r>
              <a:rPr lang="en-IN" sz="2000" dirty="0"/>
              <a:t>        instance Show a =&gt; Show (Maybe a) -- Defined in `</a:t>
            </a:r>
            <a:r>
              <a:rPr lang="en-IN" sz="2000" dirty="0" err="1"/>
              <a:t>GHC.Show</a:t>
            </a:r>
            <a:r>
              <a:rPr lang="en-IN" sz="2000" dirty="0"/>
              <a:t>'</a:t>
            </a:r>
          </a:p>
          <a:p>
            <a:pPr marL="0" indent="0">
              <a:buNone/>
            </a:pPr>
            <a:r>
              <a:rPr lang="en-IN" sz="2000" dirty="0"/>
              <a:t>        ...plus 24 others</a:t>
            </a:r>
          </a:p>
          <a:p>
            <a:pPr marL="0" indent="0">
              <a:buNone/>
            </a:pPr>
            <a:r>
              <a:rPr lang="en-IN" sz="2000" dirty="0"/>
              <a:t>        ...plus 14 instances involving out-of-scope types</a:t>
            </a:r>
          </a:p>
          <a:p>
            <a:pPr marL="0" indent="0">
              <a:buNone/>
            </a:pPr>
            <a:r>
              <a:rPr lang="en-IN" sz="2000" dirty="0"/>
              <a:t>        (use -</a:t>
            </a:r>
            <a:r>
              <a:rPr lang="en-IN" sz="2000" dirty="0" err="1"/>
              <a:t>fprint</a:t>
            </a:r>
            <a:r>
              <a:rPr lang="en-IN" sz="2000" dirty="0"/>
              <a:t>-potential-instances to see them all)</a:t>
            </a:r>
          </a:p>
          <a:p>
            <a:pPr marL="0" indent="0">
              <a:buNone/>
            </a:pPr>
            <a:r>
              <a:rPr lang="en-IN" sz="2000" dirty="0"/>
              <a:t>    * In a </a:t>
            </a:r>
            <a:r>
              <a:rPr lang="en-IN" sz="2000" dirty="0" err="1"/>
              <a:t>stmt</a:t>
            </a:r>
            <a:r>
              <a:rPr lang="en-IN" sz="2000" dirty="0"/>
              <a:t> of an interactive </a:t>
            </a:r>
            <a:r>
              <a:rPr lang="en-IN" sz="2000" dirty="0" err="1"/>
              <a:t>GHCi</a:t>
            </a:r>
            <a:r>
              <a:rPr lang="en-IN" sz="2000" dirty="0"/>
              <a:t> command: print it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08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144"/>
            <a:ext cx="7924800" cy="637832"/>
          </a:xfrm>
        </p:spPr>
        <p:txBody>
          <a:bodyPr/>
          <a:lstStyle/>
          <a:p>
            <a:r>
              <a:rPr lang="en-IN" dirty="0"/>
              <a:t>Ratios of non-integral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1.2 % 3.4</a:t>
            </a:r>
          </a:p>
          <a:p>
            <a:pPr marL="0" indent="0">
              <a:buNone/>
            </a:pPr>
            <a:r>
              <a:rPr lang="en-IN" sz="2000" dirty="0"/>
              <a:t>&lt;interactive&gt;:20:1: error:</a:t>
            </a:r>
          </a:p>
          <a:p>
            <a:pPr marL="0" indent="0">
              <a:buNone/>
            </a:pPr>
            <a:r>
              <a:rPr lang="en-IN" sz="2000" dirty="0"/>
              <a:t>    * Ambiguous type variable `a0' arising from a use of `print'</a:t>
            </a:r>
          </a:p>
          <a:p>
            <a:pPr marL="0" indent="0">
              <a:buNone/>
            </a:pPr>
            <a:r>
              <a:rPr lang="en-IN" sz="2000" dirty="0"/>
              <a:t>      prevents the constraint `(Show a0)' from being solved.</a:t>
            </a:r>
          </a:p>
          <a:p>
            <a:pPr marL="0" indent="0">
              <a:buNone/>
            </a:pPr>
            <a:r>
              <a:rPr lang="en-IN" sz="2000" dirty="0"/>
              <a:t>      Probable fix: use a type annotation to specify what `a0' should be.</a:t>
            </a:r>
          </a:p>
          <a:p>
            <a:pPr marL="0" indent="0">
              <a:buNone/>
            </a:pPr>
            <a:r>
              <a:rPr lang="en-IN" sz="2000" dirty="0"/>
              <a:t>      These potential instances exist:</a:t>
            </a:r>
          </a:p>
          <a:p>
            <a:pPr marL="0" indent="0">
              <a:buNone/>
            </a:pPr>
            <a:r>
              <a:rPr lang="en-IN" sz="2000" dirty="0"/>
              <a:t>        instance Show a =&gt; Show (Ratio a) -- Defined in `</a:t>
            </a:r>
            <a:r>
              <a:rPr lang="en-IN" sz="2000" dirty="0" err="1"/>
              <a:t>GHC.Real</a:t>
            </a:r>
            <a:r>
              <a:rPr lang="en-IN" sz="2000" dirty="0"/>
              <a:t>'</a:t>
            </a:r>
          </a:p>
          <a:p>
            <a:pPr marL="0" indent="0">
              <a:buNone/>
            </a:pPr>
            <a:r>
              <a:rPr lang="en-IN" sz="2000" dirty="0"/>
              <a:t>        instance Show Ordering -- Defined in `</a:t>
            </a:r>
            <a:r>
              <a:rPr lang="en-IN" sz="2000" dirty="0" err="1"/>
              <a:t>GHC.Show</a:t>
            </a:r>
            <a:r>
              <a:rPr lang="en-IN" sz="2000" dirty="0"/>
              <a:t>'</a:t>
            </a:r>
          </a:p>
          <a:p>
            <a:pPr marL="0" indent="0">
              <a:buNone/>
            </a:pPr>
            <a:r>
              <a:rPr lang="en-IN" sz="2000" dirty="0"/>
              <a:t>        instance Show a =&gt; Show (Maybe a) -- Defined in `</a:t>
            </a:r>
            <a:r>
              <a:rPr lang="en-IN" sz="2000" dirty="0" err="1"/>
              <a:t>GHC.Show</a:t>
            </a:r>
            <a:r>
              <a:rPr lang="en-IN" sz="2000" dirty="0"/>
              <a:t>'</a:t>
            </a:r>
          </a:p>
          <a:p>
            <a:pPr marL="0" indent="0">
              <a:buNone/>
            </a:pPr>
            <a:r>
              <a:rPr lang="en-IN" sz="2000" dirty="0"/>
              <a:t>        ...plus 24 others</a:t>
            </a:r>
          </a:p>
          <a:p>
            <a:pPr marL="0" indent="0">
              <a:buNone/>
            </a:pPr>
            <a:r>
              <a:rPr lang="en-IN" sz="2000" dirty="0"/>
              <a:t>        ...plus 14 instances involving out-of-scope types</a:t>
            </a:r>
          </a:p>
          <a:p>
            <a:pPr marL="0" indent="0">
              <a:buNone/>
            </a:pPr>
            <a:r>
              <a:rPr lang="en-IN" sz="2000" dirty="0"/>
              <a:t>        (use -</a:t>
            </a:r>
            <a:r>
              <a:rPr lang="en-IN" sz="2000" dirty="0" err="1"/>
              <a:t>fprint</a:t>
            </a:r>
            <a:r>
              <a:rPr lang="en-IN" sz="2000" dirty="0"/>
              <a:t>-potential-instances to see them all)</a:t>
            </a:r>
          </a:p>
          <a:p>
            <a:pPr marL="0" indent="0">
              <a:buNone/>
            </a:pPr>
            <a:r>
              <a:rPr lang="en-IN" sz="2000" dirty="0"/>
              <a:t>    * In a </a:t>
            </a:r>
            <a:r>
              <a:rPr lang="en-IN" sz="2000" dirty="0" err="1"/>
              <a:t>stmt</a:t>
            </a:r>
            <a:r>
              <a:rPr lang="en-IN" sz="2000" dirty="0"/>
              <a:t> of an interactive </a:t>
            </a:r>
            <a:r>
              <a:rPr lang="en-IN" sz="2000" dirty="0" err="1"/>
              <a:t>GHCi</a:t>
            </a:r>
            <a:r>
              <a:rPr lang="en-IN" sz="2000" dirty="0"/>
              <a:t> command: print it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7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7924800" cy="686691"/>
          </a:xfrm>
        </p:spPr>
        <p:txBody>
          <a:bodyPr/>
          <a:lstStyle/>
          <a:p>
            <a:r>
              <a:rPr lang="en-IN" dirty="0"/>
              <a:t>Turning </a:t>
            </a:r>
            <a:r>
              <a:rPr lang="en-IN" dirty="0" err="1" smtClean="0"/>
              <a:t>ofF</a:t>
            </a:r>
            <a:r>
              <a:rPr lang="en-IN" dirty="0" smtClean="0"/>
              <a:t> the </a:t>
            </a:r>
            <a:r>
              <a:rPr lang="en-IN" dirty="0"/>
              <a:t>type information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76664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The extra type information can be turned off at any time, using the :unset command</a:t>
            </a:r>
          </a:p>
          <a:p>
            <a:r>
              <a:rPr lang="en-IN" sz="2400" dirty="0"/>
              <a:t>Example</a:t>
            </a:r>
          </a:p>
          <a:p>
            <a:pPr marL="400050" lvl="1" indent="0">
              <a:buNone/>
            </a:pPr>
            <a:r>
              <a:rPr lang="de-DE" sz="2400" dirty="0"/>
              <a:t>ghci&gt; :unset +t</a:t>
            </a:r>
          </a:p>
          <a:p>
            <a:pPr marL="400050" lvl="1" indent="0">
              <a:buNone/>
            </a:pPr>
            <a:r>
              <a:rPr lang="de-DE" sz="2400" dirty="0"/>
              <a:t>ghci&gt; 2</a:t>
            </a:r>
          </a:p>
          <a:p>
            <a:pPr marL="400050" lvl="1" indent="0">
              <a:buNone/>
            </a:pPr>
            <a:r>
              <a:rPr lang="de-DE" sz="2400" dirty="0"/>
              <a:t>2</a:t>
            </a:r>
          </a:p>
          <a:p>
            <a:r>
              <a:rPr lang="de-DE" sz="2400" u="sng" dirty="0"/>
              <a:t>Type command: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:type 'a'</a:t>
            </a:r>
          </a:p>
          <a:p>
            <a:pPr marL="400050" lvl="1" indent="0">
              <a:buNone/>
            </a:pPr>
            <a:r>
              <a:rPr lang="en-IN" sz="2400" dirty="0"/>
              <a:t>'a' :: Char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"Hi"</a:t>
            </a:r>
          </a:p>
          <a:p>
            <a:pPr marL="400050" lvl="1" indent="0">
              <a:buNone/>
            </a:pPr>
            <a:r>
              <a:rPr lang="en-IN" sz="2400" dirty="0"/>
              <a:t>"Hi"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:type it</a:t>
            </a:r>
          </a:p>
          <a:p>
            <a:pPr marL="400050" lvl="1" indent="0">
              <a:buNone/>
            </a:pPr>
            <a:r>
              <a:rPr lang="en-IN" sz="2400" dirty="0"/>
              <a:t>it :: String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5076056" y="1844824"/>
            <a:ext cx="3168352" cy="1584176"/>
          </a:xfrm>
          <a:prstGeom prst="borderCallout2">
            <a:avLst>
              <a:gd name="adj1" fmla="val 18750"/>
              <a:gd name="adj2" fmla="val -1757"/>
              <a:gd name="adj3" fmla="val 18750"/>
              <a:gd name="adj4" fmla="val -16667"/>
              <a:gd name="adj5" fmla="val 131495"/>
              <a:gd name="adj6" fmla="val -94525"/>
            </a:avLst>
          </a:prstGeom>
          <a:gradFill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The :type command prints the type information for any expression including it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076056" y="4005064"/>
            <a:ext cx="3168352" cy="1584176"/>
          </a:xfrm>
          <a:prstGeom prst="borderCallout2">
            <a:avLst>
              <a:gd name="adj1" fmla="val 18750"/>
              <a:gd name="adj2" fmla="val -1757"/>
              <a:gd name="adj3" fmla="val 18750"/>
              <a:gd name="adj4" fmla="val -16667"/>
              <a:gd name="adj5" fmla="val 131495"/>
              <a:gd name="adj6" fmla="val -94525"/>
            </a:avLst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Type doesn’t actually evaluate the expression; it checks only its type and prints it</a:t>
            </a:r>
          </a:p>
        </p:txBody>
      </p:sp>
    </p:spTree>
    <p:extLst>
      <p:ext uri="{BB962C8B-B14F-4D97-AF65-F5344CB8AC3E}">
        <p14:creationId xmlns:p14="http://schemas.microsoft.com/office/powerpoint/2010/main" val="42417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51" y="0"/>
            <a:ext cx="7924800" cy="620688"/>
          </a:xfrm>
        </p:spPr>
        <p:txBody>
          <a:bodyPr/>
          <a:lstStyle/>
          <a:p>
            <a:r>
              <a:rPr lang="en-IN" dirty="0"/>
              <a:t>Type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9001000" cy="6048672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Every expression and function in Haskell has a </a:t>
            </a:r>
            <a:r>
              <a:rPr lang="en-IN" sz="2400" i="1" dirty="0"/>
              <a:t>type</a:t>
            </a:r>
          </a:p>
          <a:p>
            <a:r>
              <a:rPr lang="en-IN" sz="2400" dirty="0"/>
              <a:t>For example, the value True has the type Bool, while the value "foo" has the type String</a:t>
            </a:r>
          </a:p>
          <a:p>
            <a:r>
              <a:rPr lang="en-IN" sz="2400" dirty="0"/>
              <a:t>The type of a value indicates that it shares certain properties with other values of the same type</a:t>
            </a:r>
          </a:p>
          <a:p>
            <a:r>
              <a:rPr lang="en-IN" sz="2400" dirty="0"/>
              <a:t>For example, we can add numbers and concatenate lists; these are properties of those types</a:t>
            </a:r>
          </a:p>
          <a:p>
            <a:r>
              <a:rPr lang="en-IN" sz="2400" dirty="0"/>
              <a:t>An expression has type X, or is of type X</a:t>
            </a:r>
          </a:p>
          <a:p>
            <a:r>
              <a:rPr lang="en-IN" sz="2400" u="sng" dirty="0"/>
              <a:t>Aspects of Haskell’s Type System</a:t>
            </a:r>
          </a:p>
          <a:p>
            <a:pPr lvl="1"/>
            <a:r>
              <a:rPr lang="en-IN" sz="2400" dirty="0"/>
              <a:t>There are three interesting aspects to types in Haskell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2400" dirty="0"/>
              <a:t>They are strong,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2400" dirty="0"/>
              <a:t>They are static and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2400" dirty="0"/>
              <a:t>They can be automatically inferred</a:t>
            </a:r>
            <a:endParaRPr lang="en-IN" sz="2400" u="sng" dirty="0"/>
          </a:p>
        </p:txBody>
      </p:sp>
    </p:spTree>
    <p:extLst>
      <p:ext uri="{BB962C8B-B14F-4D97-AF65-F5344CB8AC3E}">
        <p14:creationId xmlns:p14="http://schemas.microsoft.com/office/powerpoint/2010/main" val="107290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Strong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620688"/>
            <a:ext cx="9108504" cy="612068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dirty="0"/>
              <a:t>The type system guarantees that a program cannot contain certain kinds of errors which doesn’t make sense such as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N" sz="2400" dirty="0"/>
              <a:t>Using an integer as a function or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N" sz="2400" dirty="0"/>
              <a:t>If a function expects to work with integers and if a string is passed, it will be rejected by the Haskell compiler</a:t>
            </a:r>
          </a:p>
          <a:p>
            <a:pPr algn="just"/>
            <a:r>
              <a:rPr lang="en-IN" sz="2400" dirty="0"/>
              <a:t>Haskell will not automatically coerce values from one type to another and will raise a compilation error in such a situation</a:t>
            </a:r>
          </a:p>
          <a:p>
            <a:pPr algn="just"/>
            <a:r>
              <a:rPr lang="en-IN" sz="2400" dirty="0"/>
              <a:t>Explicit type conversion must be performed using coercion functions</a:t>
            </a:r>
          </a:p>
          <a:p>
            <a:pPr algn="just"/>
            <a:r>
              <a:rPr lang="en-IN" sz="2400" dirty="0"/>
              <a:t>The benefit of strong typing is that it catches real bugs in our code before they can cause problems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cap="all" dirty="0"/>
              <a:t>Type Inference</a:t>
            </a:r>
          </a:p>
          <a:p>
            <a:pPr algn="just"/>
            <a:r>
              <a:rPr lang="en-IN" sz="2400" dirty="0"/>
              <a:t>The ability of a Haskell compiler to automatically deduce the types of almost all expressions in a program is known as </a:t>
            </a:r>
            <a:r>
              <a:rPr lang="en-IN" sz="2400" i="1" dirty="0"/>
              <a:t>Type Inference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7370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7924800" cy="764486"/>
          </a:xfrm>
        </p:spPr>
        <p:txBody>
          <a:bodyPr/>
          <a:lstStyle/>
          <a:p>
            <a:r>
              <a:rPr lang="en-IN" dirty="0"/>
              <a:t>Static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A </a:t>
            </a:r>
            <a:r>
              <a:rPr lang="en-IN" sz="2400" i="1" dirty="0"/>
              <a:t>static </a:t>
            </a:r>
            <a:r>
              <a:rPr lang="en-IN" sz="2400" dirty="0"/>
              <a:t>type system means that the compiler knows the type of every value and expression at compile time</a:t>
            </a:r>
          </a:p>
          <a:p>
            <a:pPr algn="just"/>
            <a:endParaRPr lang="en-IN" sz="2400" dirty="0"/>
          </a:p>
          <a:p>
            <a:pPr marL="400050" lvl="1" indent="0" algn="just">
              <a:buNone/>
            </a:pPr>
            <a:r>
              <a:rPr lang="en-IN" sz="1800" dirty="0" err="1"/>
              <a:t>ghci</a:t>
            </a:r>
            <a:r>
              <a:rPr lang="en-IN" sz="1800" dirty="0"/>
              <a:t>&gt;  True &amp;&amp; "false"</a:t>
            </a:r>
          </a:p>
          <a:p>
            <a:pPr marL="400050" lvl="1" indent="0" algn="just">
              <a:buNone/>
            </a:pPr>
            <a:r>
              <a:rPr lang="en-IN" sz="1800" dirty="0"/>
              <a:t>&lt;interactive&gt;:27:10: error:</a:t>
            </a:r>
          </a:p>
          <a:p>
            <a:pPr marL="400050" lvl="1" indent="0" algn="just">
              <a:buNone/>
            </a:pPr>
            <a:r>
              <a:rPr lang="en-IN" sz="1800" dirty="0"/>
              <a:t>    * Couldn't match type `[Char]' with `Bool'</a:t>
            </a:r>
          </a:p>
          <a:p>
            <a:pPr marL="400050" lvl="1" indent="0" algn="just">
              <a:buNone/>
            </a:pPr>
            <a:r>
              <a:rPr lang="en-IN" sz="1800" dirty="0"/>
              <a:t>      Expected: Bool</a:t>
            </a:r>
          </a:p>
          <a:p>
            <a:pPr marL="400050" lvl="1" indent="0" algn="just">
              <a:buNone/>
            </a:pPr>
            <a:r>
              <a:rPr lang="en-IN" sz="1800" dirty="0"/>
              <a:t>        Actual: String</a:t>
            </a:r>
          </a:p>
          <a:p>
            <a:pPr marL="400050" lvl="1" indent="0" algn="just">
              <a:buNone/>
            </a:pPr>
            <a:r>
              <a:rPr lang="en-IN" sz="1800" dirty="0"/>
              <a:t>    * In the second argument of `(&amp;&amp;)', namely `"false"'</a:t>
            </a:r>
          </a:p>
          <a:p>
            <a:pPr marL="400050" lvl="1" indent="0" algn="just">
              <a:buNone/>
            </a:pPr>
            <a:r>
              <a:rPr lang="en-IN" sz="1800" dirty="0"/>
              <a:t>      In the expression: True &amp;&amp; "false"</a:t>
            </a:r>
          </a:p>
          <a:p>
            <a:pPr marL="400050" lvl="1" indent="0" algn="just">
              <a:buNone/>
            </a:pPr>
            <a:r>
              <a:rPr lang="en-IN" sz="1800" dirty="0"/>
              <a:t>      In an equation for `it': it = True &amp;&amp; "false“</a:t>
            </a:r>
          </a:p>
          <a:p>
            <a:pPr marL="400050" lvl="1" indent="0" algn="just">
              <a:buNone/>
            </a:pPr>
            <a:endParaRPr lang="en-IN" sz="1800" dirty="0"/>
          </a:p>
          <a:p>
            <a:r>
              <a:rPr lang="en-IN" sz="2400" dirty="0"/>
              <a:t>Haskell’s combination of strong and static typing makes it impossible for type errors to occur at runtime.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4391472" y="1484784"/>
            <a:ext cx="4752528" cy="2378380"/>
          </a:xfrm>
          <a:prstGeom prst="wedgeEllipseCallout">
            <a:avLst>
              <a:gd name="adj1" fmla="val -85129"/>
              <a:gd name="adj2" fmla="val 3312"/>
            </a:avLst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bg2"/>
                </a:solidFill>
              </a:rPr>
              <a:t>A Haskell compiler or interpreter</a:t>
            </a:r>
          </a:p>
          <a:p>
            <a:r>
              <a:rPr lang="en-IN" b="1" dirty="0">
                <a:solidFill>
                  <a:schemeClr val="bg2"/>
                </a:solidFill>
              </a:rPr>
              <a:t>will detect when we try to use expressions whose types don’t match, and reject our code with an error message before we run it ! ! !</a:t>
            </a:r>
          </a:p>
        </p:txBody>
      </p:sp>
    </p:spTree>
    <p:extLst>
      <p:ext uri="{BB962C8B-B14F-4D97-AF65-F5344CB8AC3E}">
        <p14:creationId xmlns:p14="http://schemas.microsoft.com/office/powerpoint/2010/main" val="26282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64704"/>
          </a:xfrm>
        </p:spPr>
        <p:txBody>
          <a:bodyPr/>
          <a:lstStyle/>
          <a:p>
            <a:r>
              <a:rPr lang="en-IN" dirty="0"/>
              <a:t>Some Common Basic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52972273"/>
              </p:ext>
            </p:extLst>
          </p:nvPr>
        </p:nvGraphicFramePr>
        <p:xfrm>
          <a:off x="107504" y="1412776"/>
          <a:ext cx="8928100" cy="495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64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64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Unicode character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 logic. Possible values: True and False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Signed, fixed-width integers. Exact range of values. depends on the system’s longest “native” integer: 32-bit machine: 32 bits wide, </a:t>
                      </a:r>
                    </a:p>
                    <a:p>
                      <a:pPr algn="just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64-bit machine: 64 bits wide.</a:t>
                      </a:r>
                    </a:p>
                    <a:p>
                      <a:pPr algn="just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Haskell standard guarantees only that an </a:t>
                      </a: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wider than 28 bits.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82097">
                <a:tc>
                  <a:txBody>
                    <a:bodyPr/>
                    <a:lstStyle/>
                    <a:p>
                      <a:r>
                        <a:rPr lang="en-IN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Signed integer of unbounded size. Not used as often as </a:t>
                      </a: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Ints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as more expensive in performance and space. Advantage: No overflow, so reliable results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Floating-point numbers. Typically 64 bits wide. Uses the system’s native floating-point representation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40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/>
              <a:t>Type inference example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:type 'a'</a:t>
            </a:r>
          </a:p>
          <a:p>
            <a:pPr marL="0" indent="0">
              <a:buNone/>
            </a:pPr>
            <a:r>
              <a:rPr lang="en-IN" sz="2000" dirty="0"/>
              <a:t>'a' :: Char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'a' :: Char</a:t>
            </a:r>
          </a:p>
          <a:p>
            <a:pPr marL="0" indent="0">
              <a:buNone/>
            </a:pPr>
            <a:r>
              <a:rPr lang="en-IN" sz="2000" dirty="0"/>
              <a:t>'a'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[1,2,3] :: </a:t>
            </a:r>
            <a:r>
              <a:rPr lang="en-IN" sz="2000" dirty="0" err="1"/>
              <a:t>Int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&lt;interactive&gt;:30:1: error:</a:t>
            </a:r>
          </a:p>
          <a:p>
            <a:pPr marL="0" indent="0">
              <a:buNone/>
            </a:pPr>
            <a:r>
              <a:rPr lang="en-IN" sz="2000" dirty="0"/>
              <a:t>    * Couldn't match expected type `</a:t>
            </a:r>
            <a:r>
              <a:rPr lang="en-IN" sz="2000" dirty="0" err="1"/>
              <a:t>Int</a:t>
            </a:r>
            <a:r>
              <a:rPr lang="en-IN" sz="2000" dirty="0"/>
              <a:t>' with actual type `[a0]'</a:t>
            </a:r>
          </a:p>
          <a:p>
            <a:pPr marL="0" indent="0">
              <a:buNone/>
            </a:pPr>
            <a:r>
              <a:rPr lang="en-IN" sz="2000" dirty="0"/>
              <a:t>    * In the expression: [1, 2, 3] :: </a:t>
            </a:r>
            <a:r>
              <a:rPr lang="en-IN" sz="2000" dirty="0" err="1"/>
              <a:t>Int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In an equation for `it': it = [1, 2, 3] :: </a:t>
            </a:r>
            <a:r>
              <a:rPr lang="en-IN" sz="2000" dirty="0" err="1"/>
              <a:t>Int</a:t>
            </a:r>
            <a:endParaRPr lang="en-IN" sz="2000" dirty="0"/>
          </a:p>
        </p:txBody>
      </p:sp>
      <p:sp>
        <p:nvSpPr>
          <p:cNvPr id="4" name="Oval Callout 3"/>
          <p:cNvSpPr/>
          <p:nvPr/>
        </p:nvSpPr>
        <p:spPr>
          <a:xfrm>
            <a:off x="4860032" y="692696"/>
            <a:ext cx="4104456" cy="1643387"/>
          </a:xfrm>
          <a:prstGeom prst="wedgeEllipseCallout">
            <a:avLst>
              <a:gd name="adj1" fmla="val -130921"/>
              <a:gd name="adj2" fmla="val -10236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00FF"/>
                </a:solidFill>
              </a:rPr>
              <a:t>Automatic Type Inference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5004311" y="2708920"/>
            <a:ext cx="4104456" cy="1643387"/>
          </a:xfrm>
          <a:prstGeom prst="wedgeEllipseCallout">
            <a:avLst>
              <a:gd name="adj1" fmla="val -128947"/>
              <a:gd name="adj2" fmla="val -48621"/>
            </a:avLst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FCC"/>
                </a:solidFill>
              </a:rPr>
              <a:t>Explicit type declaration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4860032" y="5085184"/>
            <a:ext cx="4104456" cy="1643387"/>
          </a:xfrm>
          <a:prstGeom prst="wedgeEllipseCallout">
            <a:avLst>
              <a:gd name="adj1" fmla="val -125704"/>
              <a:gd name="adj2" fmla="val -107784"/>
            </a:avLst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/>
              <a:t>Type Signature</a:t>
            </a:r>
            <a:r>
              <a:rPr lang="en-IN" b="1" dirty="0"/>
              <a:t>… </a:t>
            </a:r>
          </a:p>
          <a:p>
            <a:pPr algn="ctr"/>
            <a:r>
              <a:rPr lang="en-IN" b="1" dirty="0"/>
              <a:t>But Wrong ! ! !</a:t>
            </a:r>
          </a:p>
        </p:txBody>
      </p:sp>
    </p:spTree>
    <p:extLst>
      <p:ext uri="{BB962C8B-B14F-4D97-AF65-F5344CB8AC3E}">
        <p14:creationId xmlns:p14="http://schemas.microsoft.com/office/powerpoint/2010/main" val="78359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692696"/>
          </a:xfrm>
        </p:spPr>
        <p:txBody>
          <a:bodyPr/>
          <a:lstStyle/>
          <a:p>
            <a:r>
              <a:rPr lang="en-IN" dirty="0"/>
              <a:t>Function Application (pre-defined functions)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dirty="0"/>
              <a:t>To apply a function in Haskell, write the name of the function followed by its arguments</a:t>
            </a:r>
          </a:p>
          <a:p>
            <a:pPr algn="just"/>
            <a:r>
              <a:rPr lang="en-IN" sz="2400" dirty="0"/>
              <a:t>Examples: </a:t>
            </a:r>
          </a:p>
          <a:p>
            <a:pPr marL="400050" lvl="1" indent="0" algn="just">
              <a:buNone/>
            </a:pPr>
            <a:r>
              <a:rPr lang="en-IN" sz="2400" dirty="0" err="1"/>
              <a:t>ghci</a:t>
            </a:r>
            <a:r>
              <a:rPr lang="en-IN" sz="2400" dirty="0"/>
              <a:t>&gt; odd 3</a:t>
            </a:r>
          </a:p>
          <a:p>
            <a:pPr marL="400050" lvl="1" indent="0" algn="just">
              <a:buNone/>
            </a:pPr>
            <a:r>
              <a:rPr lang="en-IN" sz="2400" dirty="0"/>
              <a:t>True</a:t>
            </a:r>
          </a:p>
          <a:p>
            <a:pPr marL="400050" lvl="1" indent="0" algn="just">
              <a:buNone/>
            </a:pPr>
            <a:r>
              <a:rPr lang="it-IT" sz="2400" dirty="0"/>
              <a:t>ghci&gt; compare 2 3</a:t>
            </a:r>
          </a:p>
          <a:p>
            <a:pPr marL="400050" lvl="1" indent="0" algn="just">
              <a:buNone/>
            </a:pPr>
            <a:r>
              <a:rPr lang="it-IT" sz="2400" dirty="0"/>
              <a:t>LT</a:t>
            </a:r>
          </a:p>
          <a:p>
            <a:pPr algn="just"/>
            <a:r>
              <a:rPr lang="en-IN" sz="2400" dirty="0"/>
              <a:t>Function application has higher precedence than operator usage</a:t>
            </a:r>
          </a:p>
          <a:p>
            <a:pPr algn="just"/>
            <a:r>
              <a:rPr lang="en-IN" sz="2400" dirty="0"/>
              <a:t>Example:</a:t>
            </a:r>
          </a:p>
          <a:p>
            <a:pPr marL="400050" lvl="1" indent="0" algn="just">
              <a:buNone/>
            </a:pPr>
            <a:r>
              <a:rPr lang="it-IT" sz="2400" dirty="0"/>
              <a:t>ghci&gt; (compare 2 3) == LT</a:t>
            </a:r>
          </a:p>
          <a:p>
            <a:pPr marL="400050" lvl="1" indent="0" algn="just">
              <a:buNone/>
            </a:pPr>
            <a:r>
              <a:rPr lang="it-IT" sz="2400" dirty="0"/>
              <a:t>True</a:t>
            </a:r>
          </a:p>
          <a:p>
            <a:pPr marL="400050" lvl="1" indent="0" algn="just">
              <a:buNone/>
            </a:pPr>
            <a:r>
              <a:rPr lang="it-IT" sz="2400" dirty="0"/>
              <a:t>ghci&gt; compare 2 3 == LT</a:t>
            </a:r>
          </a:p>
          <a:p>
            <a:pPr marL="400050" lvl="1" indent="0" algn="just">
              <a:buNone/>
            </a:pPr>
            <a:r>
              <a:rPr lang="it-IT" sz="2400" dirty="0"/>
              <a:t>True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1942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6" y="6005"/>
            <a:ext cx="7924800" cy="614683"/>
          </a:xfrm>
        </p:spPr>
        <p:txBody>
          <a:bodyPr/>
          <a:lstStyle/>
          <a:p>
            <a:r>
              <a:rPr lang="en-IN" cap="none" dirty="0"/>
              <a:t>ghci</a:t>
            </a:r>
            <a:r>
              <a:rPr lang="en-IN" dirty="0"/>
              <a:t> - the interactive 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 lnSpcReduction="10000"/>
          </a:bodyPr>
          <a:lstStyle/>
          <a:p>
            <a:r>
              <a:rPr lang="en-IN" sz="2200" dirty="0"/>
              <a:t>Allows to </a:t>
            </a:r>
          </a:p>
          <a:p>
            <a:pPr lvl="1"/>
            <a:r>
              <a:rPr lang="en-IN" sz="2200" dirty="0"/>
              <a:t>Enter and evaluate Haskell expressions, </a:t>
            </a:r>
          </a:p>
          <a:p>
            <a:pPr lvl="1"/>
            <a:r>
              <a:rPr lang="en-IN" sz="2200" dirty="0"/>
              <a:t>Explore modules and </a:t>
            </a:r>
          </a:p>
          <a:p>
            <a:pPr lvl="1"/>
            <a:r>
              <a:rPr lang="en-IN" sz="2200" dirty="0"/>
              <a:t>Debug code</a:t>
            </a:r>
          </a:p>
          <a:p>
            <a:r>
              <a:rPr lang="en-IN" sz="2200" dirty="0"/>
              <a:t>Includes a standard library of useful functions - loaded and ready to use.</a:t>
            </a:r>
          </a:p>
          <a:p>
            <a:r>
              <a:rPr lang="en-IN" sz="2400" dirty="0"/>
              <a:t>To use definitions from other modules, we must load them into ghci, using the :module command:  </a:t>
            </a:r>
          </a:p>
          <a:p>
            <a:pPr marL="0" indent="0">
              <a:buNone/>
            </a:pPr>
            <a:r>
              <a:rPr lang="en-IN" sz="2400" dirty="0"/>
              <a:t>      ghci&gt; </a:t>
            </a:r>
            <a:r>
              <a:rPr lang="en-IN" sz="2400" b="1" dirty="0"/>
              <a:t>:module + </a:t>
            </a:r>
            <a:r>
              <a:rPr lang="en-IN" sz="2400" b="1" dirty="0" err="1"/>
              <a:t>Data.Ratio</a:t>
            </a:r>
            <a:endParaRPr lang="en-IN" sz="2400" b="1" dirty="0"/>
          </a:p>
          <a:p>
            <a:pPr lvl="1"/>
            <a:r>
              <a:rPr lang="en-IN" sz="2400" dirty="0"/>
              <a:t>We can now use the functionality of the </a:t>
            </a:r>
            <a:r>
              <a:rPr lang="en-IN" sz="2400" dirty="0" err="1"/>
              <a:t>Data.Ratio</a:t>
            </a:r>
            <a:r>
              <a:rPr lang="en-IN" sz="2400" dirty="0"/>
              <a:t> module, which lets us work with rational numbers (fractions).</a:t>
            </a:r>
            <a:endParaRPr lang="en-IN" sz="2200" dirty="0"/>
          </a:p>
          <a:p>
            <a:r>
              <a:rPr lang="en-IN" sz="2200" dirty="0"/>
              <a:t>When we load other modules or source files, they will also show up in the prompt.</a:t>
            </a:r>
          </a:p>
          <a:p>
            <a:r>
              <a:rPr lang="en-IN" sz="2200" dirty="0"/>
              <a:t>Getting help</a:t>
            </a:r>
          </a:p>
          <a:p>
            <a:pPr lvl="1"/>
            <a:r>
              <a:rPr lang="en-IN" sz="2200" dirty="0"/>
              <a:t>Enter :? at the ghci prompt, it will print a long help message.</a:t>
            </a:r>
          </a:p>
          <a:p>
            <a:pPr lvl="1"/>
            <a:endParaRPr lang="en-IN" sz="2400" dirty="0"/>
          </a:p>
          <a:p>
            <a:pPr lvl="1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8197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9108504" cy="692696"/>
          </a:xfrm>
        </p:spPr>
        <p:txBody>
          <a:bodyPr/>
          <a:lstStyle/>
          <a:p>
            <a:r>
              <a:rPr lang="en-IN" dirty="0"/>
              <a:t>Usage of parenthesis in compound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908720"/>
            <a:ext cx="900100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compare (</a:t>
            </a:r>
            <a:r>
              <a:rPr lang="en-IN" sz="2000" dirty="0" err="1"/>
              <a:t>sqrt</a:t>
            </a:r>
            <a:r>
              <a:rPr lang="en-IN" sz="2000" dirty="0"/>
              <a:t> 3) (</a:t>
            </a:r>
            <a:r>
              <a:rPr lang="en-IN" sz="2000" dirty="0" err="1"/>
              <a:t>sqrt</a:t>
            </a:r>
            <a:r>
              <a:rPr lang="en-IN" sz="2000" dirty="0"/>
              <a:t> 6)</a:t>
            </a:r>
          </a:p>
          <a:p>
            <a:pPr marL="0" indent="0">
              <a:buNone/>
            </a:pPr>
            <a:r>
              <a:rPr lang="en-IN" sz="2000" dirty="0"/>
              <a:t>LT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compare </a:t>
            </a:r>
            <a:r>
              <a:rPr lang="en-IN" sz="2000" dirty="0" err="1"/>
              <a:t>sqrt</a:t>
            </a:r>
            <a:r>
              <a:rPr lang="en-IN" sz="2000" dirty="0"/>
              <a:t> 3 </a:t>
            </a:r>
            <a:r>
              <a:rPr lang="en-IN" sz="2000" dirty="0" err="1"/>
              <a:t>sqrt</a:t>
            </a:r>
            <a:r>
              <a:rPr lang="en-IN" sz="2000" dirty="0"/>
              <a:t> 6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&lt;interactive&gt;:36:1: error:</a:t>
            </a:r>
          </a:p>
          <a:p>
            <a:pPr marL="0" indent="0">
              <a:buNone/>
            </a:pPr>
            <a:r>
              <a:rPr lang="en-IN" sz="2000" dirty="0"/>
              <a:t>    * Couldn't match expected type `(a0 -&gt; a0) -&gt; t0 -&gt; t'</a:t>
            </a:r>
          </a:p>
          <a:p>
            <a:pPr marL="0" indent="0">
              <a:buNone/>
            </a:pPr>
            <a:r>
              <a:rPr lang="en-IN" sz="2000" dirty="0"/>
              <a:t>                  with actual type `Ordering'</a:t>
            </a:r>
          </a:p>
          <a:p>
            <a:pPr marL="0" indent="0">
              <a:buNone/>
            </a:pPr>
            <a:r>
              <a:rPr lang="en-IN" sz="2000" dirty="0"/>
              <a:t>    * The function `compare' is applied to four value arguments,</a:t>
            </a:r>
          </a:p>
          <a:p>
            <a:pPr marL="0" indent="0">
              <a:buNone/>
            </a:pPr>
            <a:r>
              <a:rPr lang="en-IN" sz="2000" dirty="0"/>
              <a:t>        but its type `(a1 -&gt; a1) -&gt; (a1 -&gt; a1) -&gt; Ordering' has only two</a:t>
            </a:r>
          </a:p>
          <a:p>
            <a:pPr marL="0" indent="0">
              <a:buNone/>
            </a:pPr>
            <a:r>
              <a:rPr lang="en-IN" sz="2000" dirty="0"/>
              <a:t>      In the expression: compare </a:t>
            </a:r>
            <a:r>
              <a:rPr lang="en-IN" sz="2000" dirty="0" err="1"/>
              <a:t>sqrt</a:t>
            </a:r>
            <a:r>
              <a:rPr lang="en-IN" sz="2000" dirty="0"/>
              <a:t> 3 </a:t>
            </a:r>
            <a:r>
              <a:rPr lang="en-IN" sz="2000" dirty="0" err="1"/>
              <a:t>sqrt</a:t>
            </a:r>
            <a:r>
              <a:rPr lang="en-IN" sz="2000" dirty="0"/>
              <a:t> 6</a:t>
            </a:r>
          </a:p>
          <a:p>
            <a:pPr marL="0" indent="0">
              <a:buNone/>
            </a:pPr>
            <a:r>
              <a:rPr lang="en-IN" sz="2000" dirty="0"/>
              <a:t>      In an equation for `it': it = compare </a:t>
            </a:r>
            <a:r>
              <a:rPr lang="en-IN" sz="2000" dirty="0" err="1"/>
              <a:t>sqrt</a:t>
            </a:r>
            <a:r>
              <a:rPr lang="en-IN" sz="2000" dirty="0"/>
              <a:t> 3 </a:t>
            </a:r>
            <a:r>
              <a:rPr lang="en-IN" sz="2000" dirty="0" err="1"/>
              <a:t>sqrt</a:t>
            </a:r>
            <a:r>
              <a:rPr lang="en-IN" sz="2000" dirty="0"/>
              <a:t> 6</a:t>
            </a:r>
          </a:p>
          <a:p>
            <a:pPr marL="0" indent="0">
              <a:buNone/>
            </a:pPr>
            <a:r>
              <a:rPr lang="en-IN" sz="2000" dirty="0"/>
              <a:t>    * Relevant bindings include it :: t (bound at &lt;interactive&gt;:36:1)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4860032" y="2060848"/>
            <a:ext cx="4104456" cy="1643387"/>
          </a:xfrm>
          <a:prstGeom prst="wedgeEllipseCallout">
            <a:avLst>
              <a:gd name="adj1" fmla="val -97786"/>
              <a:gd name="adj2" fmla="val -26083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FFFFCC"/>
                </a:solidFill>
              </a:rPr>
              <a:t>Treated as passing  four arguments to compare,</a:t>
            </a:r>
          </a:p>
          <a:p>
            <a:r>
              <a:rPr lang="en-IN" b="1" dirty="0">
                <a:solidFill>
                  <a:srgbClr val="FFFFCC"/>
                </a:solidFill>
              </a:rPr>
              <a:t>instead of two ! ! ! </a:t>
            </a:r>
          </a:p>
        </p:txBody>
      </p:sp>
    </p:spTree>
    <p:extLst>
      <p:ext uri="{BB962C8B-B14F-4D97-AF65-F5344CB8AC3E}">
        <p14:creationId xmlns:p14="http://schemas.microsoft.com/office/powerpoint/2010/main" val="319730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9073008" cy="850106"/>
          </a:xfrm>
        </p:spPr>
        <p:txBody>
          <a:bodyPr/>
          <a:lstStyle/>
          <a:p>
            <a:r>
              <a:rPr lang="en-IN" dirty="0"/>
              <a:t>Useful Composite Data Types: Lists and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908720"/>
            <a:ext cx="8928992" cy="583264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2400" dirty="0"/>
              <a:t>The head function returns the first element of a list:</a:t>
            </a:r>
          </a:p>
          <a:p>
            <a:pPr marL="400050" lvl="1" indent="0" algn="just">
              <a:buNone/>
            </a:pPr>
            <a:r>
              <a:rPr lang="en-IN" sz="2400" dirty="0" err="1"/>
              <a:t>ghci</a:t>
            </a:r>
            <a:r>
              <a:rPr lang="en-IN" sz="2400" dirty="0"/>
              <a:t>&gt; head [1,2,3,4]</a:t>
            </a:r>
          </a:p>
          <a:p>
            <a:pPr marL="400050" lvl="1" indent="0" algn="just">
              <a:buNone/>
            </a:pPr>
            <a:r>
              <a:rPr lang="en-IN" sz="2400" dirty="0"/>
              <a:t>1</a:t>
            </a:r>
          </a:p>
          <a:p>
            <a:pPr marL="342900" lvl="1" indent="-342900" algn="just"/>
            <a:r>
              <a:rPr lang="en-IN" sz="2400" dirty="0"/>
              <a:t>Its counterpart, tail, returns all but the head of a list:</a:t>
            </a:r>
          </a:p>
          <a:p>
            <a:pPr marL="400050" lvl="2" indent="0" algn="just">
              <a:buNone/>
            </a:pPr>
            <a:r>
              <a:rPr lang="en-IN" sz="2400" dirty="0" err="1"/>
              <a:t>ghci</a:t>
            </a:r>
            <a:r>
              <a:rPr lang="en-IN" sz="2400" dirty="0"/>
              <a:t>&gt; tail [1,2,3,4]</a:t>
            </a:r>
          </a:p>
          <a:p>
            <a:pPr marL="400050" lvl="2" indent="0" algn="just">
              <a:buNone/>
            </a:pPr>
            <a:r>
              <a:rPr lang="en-IN" sz="2400" dirty="0"/>
              <a:t>[2,3,4]</a:t>
            </a:r>
          </a:p>
          <a:p>
            <a:pPr marL="400050" lvl="2" indent="0" algn="just">
              <a:buNone/>
            </a:pPr>
            <a:r>
              <a:rPr lang="en-IN" sz="2400" dirty="0" err="1"/>
              <a:t>ghci</a:t>
            </a:r>
            <a:r>
              <a:rPr lang="en-IN" sz="2400" dirty="0"/>
              <a:t>&gt; tail [2,3,4]</a:t>
            </a:r>
          </a:p>
          <a:p>
            <a:pPr marL="400050" lvl="2" indent="0" algn="just">
              <a:buNone/>
            </a:pPr>
            <a:r>
              <a:rPr lang="en-IN" sz="2400" dirty="0"/>
              <a:t>[3,4]</a:t>
            </a:r>
          </a:p>
          <a:p>
            <a:pPr marL="400050" lvl="2" indent="0" algn="just">
              <a:buNone/>
            </a:pPr>
            <a:r>
              <a:rPr lang="en-IN" sz="2400" dirty="0" err="1"/>
              <a:t>ghci</a:t>
            </a:r>
            <a:r>
              <a:rPr lang="en-IN" sz="2400" dirty="0"/>
              <a:t>&gt; tail [</a:t>
            </a:r>
            <a:r>
              <a:rPr lang="en-IN" sz="2400" dirty="0" err="1"/>
              <a:t>True,False</a:t>
            </a:r>
            <a:r>
              <a:rPr lang="en-IN" sz="2400" dirty="0"/>
              <a:t>]</a:t>
            </a:r>
          </a:p>
          <a:p>
            <a:pPr marL="400050" lvl="2" indent="0" algn="just">
              <a:buNone/>
            </a:pPr>
            <a:r>
              <a:rPr lang="en-IN" sz="2400" dirty="0"/>
              <a:t>[False]</a:t>
            </a:r>
          </a:p>
          <a:p>
            <a:pPr marL="400050" lvl="2" indent="0" algn="just">
              <a:buNone/>
            </a:pPr>
            <a:r>
              <a:rPr lang="fr-FR" sz="2400" dirty="0" err="1"/>
              <a:t>ghci</a:t>
            </a:r>
            <a:r>
              <a:rPr lang="fr-FR" sz="2400" dirty="0"/>
              <a:t>&gt; </a:t>
            </a:r>
            <a:r>
              <a:rPr lang="fr-FR" sz="2400" dirty="0" err="1"/>
              <a:t>tail</a:t>
            </a:r>
            <a:r>
              <a:rPr lang="fr-FR" sz="2400" dirty="0"/>
              <a:t> "</a:t>
            </a:r>
            <a:r>
              <a:rPr lang="fr-FR" sz="2400" dirty="0" err="1"/>
              <a:t>list</a:t>
            </a:r>
            <a:r>
              <a:rPr lang="fr-FR" sz="2400" dirty="0"/>
              <a:t>"</a:t>
            </a:r>
          </a:p>
          <a:p>
            <a:pPr marL="400050" lvl="2" indent="0" algn="just">
              <a:buNone/>
            </a:pPr>
            <a:r>
              <a:rPr lang="fr-FR" sz="2400" dirty="0"/>
              <a:t>"</a:t>
            </a:r>
            <a:r>
              <a:rPr lang="fr-FR" sz="2400" dirty="0" err="1"/>
              <a:t>ist</a:t>
            </a:r>
            <a:r>
              <a:rPr lang="fr-FR" sz="2400" dirty="0"/>
              <a:t>"</a:t>
            </a:r>
          </a:p>
          <a:p>
            <a:pPr marL="400050" lvl="2" indent="0" algn="just">
              <a:buNone/>
            </a:pPr>
            <a:r>
              <a:rPr lang="fr-FR" sz="2400" dirty="0" err="1"/>
              <a:t>ghci</a:t>
            </a:r>
            <a:r>
              <a:rPr lang="fr-FR" sz="2400" dirty="0"/>
              <a:t>&gt; </a:t>
            </a:r>
            <a:r>
              <a:rPr lang="fr-FR" sz="2400" dirty="0" err="1"/>
              <a:t>tail</a:t>
            </a:r>
            <a:r>
              <a:rPr lang="fr-FR" sz="2400" dirty="0"/>
              <a:t> []</a:t>
            </a:r>
          </a:p>
          <a:p>
            <a:pPr marL="400050" lvl="2" indent="0" algn="just">
              <a:buNone/>
            </a:pPr>
            <a:r>
              <a:rPr lang="en-IN" sz="2400" dirty="0"/>
              <a:t>*** Exception: </a:t>
            </a:r>
            <a:r>
              <a:rPr lang="en-IN" sz="2400" dirty="0" err="1"/>
              <a:t>Prelude.tail</a:t>
            </a:r>
            <a:r>
              <a:rPr lang="en-IN" sz="2400" dirty="0"/>
              <a:t>: empty list</a:t>
            </a:r>
          </a:p>
          <a:p>
            <a:pPr marL="400050" lvl="2" indent="0" algn="just">
              <a:buNone/>
            </a:pPr>
            <a:endParaRPr lang="en-IN" sz="24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4644008" y="2898791"/>
            <a:ext cx="4032448" cy="2304256"/>
          </a:xfrm>
          <a:prstGeom prst="flowChartAlternateProcess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Because the values in a list can have any type, we call the list type </a:t>
            </a:r>
            <a:r>
              <a:rPr lang="en-IN" i="1" dirty="0">
                <a:solidFill>
                  <a:srgbClr val="0000FF"/>
                </a:solidFill>
              </a:rPr>
              <a:t>polymorphic !!!</a:t>
            </a:r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25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" y="6005"/>
            <a:ext cx="7924800" cy="542675"/>
          </a:xfrm>
        </p:spPr>
        <p:txBody>
          <a:bodyPr/>
          <a:lstStyle/>
          <a:p>
            <a:r>
              <a:rPr lang="en-IN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496" y="548680"/>
            <a:ext cx="9001000" cy="6192688"/>
          </a:xfrm>
        </p:spPr>
        <p:txBody>
          <a:bodyPr>
            <a:normAutofit/>
          </a:bodyPr>
          <a:lstStyle/>
          <a:p>
            <a:r>
              <a:rPr lang="en-IN" sz="2400" dirty="0"/>
              <a:t>Fixed-size collection of values</a:t>
            </a:r>
          </a:p>
          <a:p>
            <a:r>
              <a:rPr lang="en-IN" sz="2400" dirty="0"/>
              <a:t>Each value can have a different type</a:t>
            </a:r>
          </a:p>
          <a:p>
            <a:r>
              <a:rPr lang="en-IN" sz="2400" dirty="0"/>
              <a:t>A tuple is specified by enclosing its elements in parentheses, separated by commas.</a:t>
            </a:r>
          </a:p>
          <a:p>
            <a:r>
              <a:rPr lang="en-IN" sz="2400" dirty="0"/>
              <a:t>Example: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(1964, "Labyrinths")</a:t>
            </a:r>
          </a:p>
          <a:p>
            <a:pPr marL="400050" lvl="1" indent="0">
              <a:buNone/>
            </a:pPr>
            <a:r>
              <a:rPr lang="en-IN" sz="2400" dirty="0"/>
              <a:t>(1964,"Labyrinths")</a:t>
            </a:r>
          </a:p>
          <a:p>
            <a:pPr marL="342900" lvl="1" indent="-342900"/>
            <a:r>
              <a:rPr lang="en-IN" sz="2400" dirty="0"/>
              <a:t>The same above notation is used for writing a tuple’s type:</a:t>
            </a:r>
          </a:p>
          <a:p>
            <a:pPr marL="4000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:type (True, "hello")</a:t>
            </a:r>
          </a:p>
          <a:p>
            <a:pPr marL="400050" lvl="2" indent="0">
              <a:buNone/>
            </a:pPr>
            <a:r>
              <a:rPr lang="en-IN" sz="2400" dirty="0"/>
              <a:t>(True, "hello") :: (Bool, String)</a:t>
            </a:r>
          </a:p>
          <a:p>
            <a:pPr marL="4000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()</a:t>
            </a:r>
          </a:p>
          <a:p>
            <a:pPr marL="400050" lvl="2" indent="0">
              <a:buNone/>
            </a:pPr>
            <a:r>
              <a:rPr lang="en-IN" sz="2400" dirty="0"/>
              <a:t>()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4860032" y="0"/>
            <a:ext cx="3744416" cy="1656184"/>
          </a:xfrm>
          <a:prstGeom prst="cloudCallout">
            <a:avLst>
              <a:gd name="adj1" fmla="val -72810"/>
              <a:gd name="adj2" fmla="val -1999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0000FF"/>
                </a:solidFill>
              </a:rPr>
              <a:t>As opposed to lists which can have any length with all the elements of same type !</a:t>
            </a:r>
          </a:p>
        </p:txBody>
      </p:sp>
    </p:spTree>
    <p:extLst>
      <p:ext uri="{BB962C8B-B14F-4D97-AF65-F5344CB8AC3E}">
        <p14:creationId xmlns:p14="http://schemas.microsoft.com/office/powerpoint/2010/main" val="192804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78098"/>
          </a:xfrm>
        </p:spPr>
        <p:txBody>
          <a:bodyPr/>
          <a:lstStyle/>
          <a:p>
            <a:r>
              <a:rPr lang="en-IN" dirty="0"/>
              <a:t>Functions over Lists and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856984" cy="5904656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dirty="0"/>
              <a:t>take - Given a number n and a list, take returns the first n elements of the list</a:t>
            </a:r>
          </a:p>
          <a:p>
            <a:pPr algn="just"/>
            <a:r>
              <a:rPr lang="en-IN" sz="2400" dirty="0"/>
              <a:t>drop -returns all </a:t>
            </a:r>
            <a:r>
              <a:rPr lang="en-IN" sz="2400" i="1" dirty="0"/>
              <a:t>but </a:t>
            </a:r>
            <a:r>
              <a:rPr lang="en-IN" sz="2400" dirty="0"/>
              <a:t>the first n elements of the list</a:t>
            </a:r>
          </a:p>
          <a:p>
            <a:pPr marL="400050" lvl="1" indent="0" algn="just">
              <a:buNone/>
            </a:pPr>
            <a:r>
              <a:rPr lang="en-IN" sz="2400" dirty="0" err="1"/>
              <a:t>ghci</a:t>
            </a:r>
            <a:r>
              <a:rPr lang="en-IN" sz="2400" dirty="0"/>
              <a:t>&gt; take 2 [1,2,3,4,5]</a:t>
            </a:r>
          </a:p>
          <a:p>
            <a:pPr marL="400050" lvl="1" indent="0" algn="just">
              <a:buNone/>
            </a:pPr>
            <a:r>
              <a:rPr lang="en-IN" sz="2400" dirty="0"/>
              <a:t>[1,2]</a:t>
            </a:r>
          </a:p>
          <a:p>
            <a:pPr marL="400050" lvl="1" indent="0" algn="just">
              <a:buNone/>
            </a:pPr>
            <a:r>
              <a:rPr lang="en-IN" sz="2400" dirty="0" err="1"/>
              <a:t>ghci</a:t>
            </a:r>
            <a:r>
              <a:rPr lang="en-IN" sz="2400" dirty="0"/>
              <a:t>&gt; drop 3 [1,2,3,4,5]</a:t>
            </a:r>
          </a:p>
          <a:p>
            <a:pPr marL="400050" lvl="1" indent="0" algn="just">
              <a:buNone/>
            </a:pPr>
            <a:r>
              <a:rPr lang="en-IN" sz="2400" dirty="0"/>
              <a:t>[4,5]</a:t>
            </a:r>
          </a:p>
          <a:p>
            <a:pPr algn="just"/>
            <a:r>
              <a:rPr lang="en-IN" sz="2400" dirty="0"/>
              <a:t>For tuples, the </a:t>
            </a:r>
            <a:r>
              <a:rPr lang="en-IN" sz="2400" dirty="0" err="1"/>
              <a:t>fst</a:t>
            </a:r>
            <a:r>
              <a:rPr lang="en-IN" sz="2400" dirty="0"/>
              <a:t> and </a:t>
            </a:r>
            <a:r>
              <a:rPr lang="en-IN" sz="2400" dirty="0" err="1"/>
              <a:t>snd</a:t>
            </a:r>
            <a:r>
              <a:rPr lang="en-IN" sz="2400" dirty="0"/>
              <a:t> functions return the first and second element of a pair, respectively:</a:t>
            </a:r>
          </a:p>
          <a:p>
            <a:pPr marL="400050" lvl="1" indent="0" algn="just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fst</a:t>
            </a:r>
            <a:r>
              <a:rPr lang="en-IN" sz="2400" dirty="0"/>
              <a:t> (1,'a')</a:t>
            </a:r>
          </a:p>
          <a:p>
            <a:pPr marL="400050" lvl="1" indent="0" algn="just">
              <a:buNone/>
            </a:pPr>
            <a:r>
              <a:rPr lang="en-IN" sz="2400" dirty="0"/>
              <a:t>1</a:t>
            </a:r>
          </a:p>
          <a:p>
            <a:pPr marL="400050" lvl="1" indent="0" algn="just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snd</a:t>
            </a:r>
            <a:r>
              <a:rPr lang="en-IN" sz="2400" dirty="0"/>
              <a:t> (1,'a')</a:t>
            </a:r>
          </a:p>
          <a:p>
            <a:pPr marL="400050" lvl="1" indent="0" algn="just">
              <a:buNone/>
            </a:pPr>
            <a:r>
              <a:rPr lang="en-IN" sz="2400" dirty="0"/>
              <a:t>'a'</a:t>
            </a:r>
          </a:p>
        </p:txBody>
      </p:sp>
    </p:spTree>
    <p:extLst>
      <p:ext uri="{BB962C8B-B14F-4D97-AF65-F5344CB8AC3E}">
        <p14:creationId xmlns:p14="http://schemas.microsoft.com/office/powerpoint/2010/main" val="228102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140"/>
            <a:ext cx="7924800" cy="778098"/>
          </a:xfrm>
        </p:spPr>
        <p:txBody>
          <a:bodyPr/>
          <a:lstStyle/>
          <a:p>
            <a:r>
              <a:rPr lang="en-IN" dirty="0"/>
              <a:t>Passing an Expression to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836712"/>
            <a:ext cx="8928992" cy="5904656"/>
          </a:xfrm>
        </p:spPr>
        <p:txBody>
          <a:bodyPr>
            <a:normAutofit fontScale="25000" lnSpcReduction="20000"/>
          </a:bodyPr>
          <a:lstStyle/>
          <a:p>
            <a:r>
              <a:rPr lang="en-IN" sz="9600" dirty="0"/>
              <a:t>In </a:t>
            </a:r>
            <a:r>
              <a:rPr lang="en-IN" sz="9600" dirty="0" err="1"/>
              <a:t>Haskell,function</a:t>
            </a:r>
            <a:r>
              <a:rPr lang="en-IN" sz="9600" dirty="0"/>
              <a:t> application is left-associative</a:t>
            </a:r>
          </a:p>
          <a:p>
            <a:r>
              <a:rPr lang="en-IN" sz="9600" dirty="0"/>
              <a:t>For example: The expression a b c d is equivalent to (((a b) c) d).</a:t>
            </a:r>
          </a:p>
          <a:p>
            <a:r>
              <a:rPr lang="en-IN" sz="9600" dirty="0"/>
              <a:t>To use one expression as an argument to another, use explicit parentheses for correct execution</a:t>
            </a:r>
          </a:p>
          <a:p>
            <a:pPr marL="0" indent="0">
              <a:buNone/>
            </a:pPr>
            <a:r>
              <a:rPr lang="en-IN" sz="9600" dirty="0"/>
              <a:t>     Example:</a:t>
            </a:r>
          </a:p>
          <a:p>
            <a:pPr marL="400050" lvl="1" indent="0">
              <a:buNone/>
            </a:pPr>
            <a:r>
              <a:rPr lang="en-IN" sz="9600" dirty="0" err="1"/>
              <a:t>ghci</a:t>
            </a:r>
            <a:r>
              <a:rPr lang="en-IN" sz="9600" dirty="0"/>
              <a:t>&gt; head (drop 4 "</a:t>
            </a:r>
            <a:r>
              <a:rPr lang="en-IN" sz="9600" dirty="0" err="1"/>
              <a:t>azerty</a:t>
            </a:r>
            <a:r>
              <a:rPr lang="en-IN" sz="9600" dirty="0"/>
              <a:t>")</a:t>
            </a:r>
          </a:p>
          <a:p>
            <a:pPr marL="400050" lvl="1" indent="0">
              <a:buNone/>
            </a:pPr>
            <a:r>
              <a:rPr lang="en-IN" sz="9600" dirty="0"/>
              <a:t>'t‘</a:t>
            </a:r>
          </a:p>
          <a:p>
            <a:pPr marL="400050" lvl="1" indent="0">
              <a:buNone/>
            </a:pPr>
            <a:r>
              <a:rPr lang="en-IN" sz="9600" dirty="0" err="1"/>
              <a:t>ghci</a:t>
            </a:r>
            <a:r>
              <a:rPr lang="en-IN" sz="9600" dirty="0"/>
              <a:t>&gt; head drop 4 "</a:t>
            </a:r>
            <a:r>
              <a:rPr lang="en-IN" sz="9600" dirty="0" err="1"/>
              <a:t>azerty</a:t>
            </a:r>
            <a:r>
              <a:rPr lang="en-IN" sz="9600" dirty="0"/>
              <a:t>"</a:t>
            </a:r>
          </a:p>
          <a:p>
            <a:pPr marL="400050" lvl="1" indent="0">
              <a:buNone/>
            </a:pPr>
            <a:r>
              <a:rPr lang="en-IN" sz="5500" dirty="0"/>
              <a:t>&lt;interactive&gt;:57:6: error:</a:t>
            </a:r>
          </a:p>
          <a:p>
            <a:pPr marL="400050" lvl="1" indent="0">
              <a:buNone/>
            </a:pPr>
            <a:r>
              <a:rPr lang="en-IN" sz="5500" dirty="0"/>
              <a:t>    * Couldn't match expected type: [t0 -&gt; String -&gt; t]</a:t>
            </a:r>
          </a:p>
          <a:p>
            <a:pPr marL="400050" lvl="1" indent="0">
              <a:buNone/>
            </a:pPr>
            <a:r>
              <a:rPr lang="en-IN" sz="5500" dirty="0"/>
              <a:t>                  with actual type: </a:t>
            </a:r>
            <a:r>
              <a:rPr lang="en-IN" sz="5500" dirty="0" err="1"/>
              <a:t>Int</a:t>
            </a:r>
            <a:r>
              <a:rPr lang="en-IN" sz="5500" dirty="0"/>
              <a:t> -&gt; [a0] -&gt; [a0]</a:t>
            </a:r>
          </a:p>
          <a:p>
            <a:pPr marL="400050" lvl="1" indent="0">
              <a:buNone/>
            </a:pPr>
            <a:r>
              <a:rPr lang="en-IN" sz="5500" dirty="0"/>
              <a:t>    * Probable cause: `drop' is applied to too few arguments</a:t>
            </a:r>
          </a:p>
          <a:p>
            <a:pPr marL="400050" lvl="1" indent="0">
              <a:buNone/>
            </a:pPr>
            <a:r>
              <a:rPr lang="en-IN" sz="5500" dirty="0"/>
              <a:t>      In the first argument of `head', namely `drop'</a:t>
            </a:r>
          </a:p>
          <a:p>
            <a:pPr marL="400050" lvl="1" indent="0">
              <a:buNone/>
            </a:pPr>
            <a:r>
              <a:rPr lang="en-IN" sz="5500" dirty="0"/>
              <a:t>      In the expression: head drop 4 "</a:t>
            </a:r>
            <a:r>
              <a:rPr lang="en-IN" sz="5500" dirty="0" err="1"/>
              <a:t>azerty</a:t>
            </a:r>
            <a:r>
              <a:rPr lang="en-IN" sz="5500" dirty="0"/>
              <a:t>"</a:t>
            </a:r>
          </a:p>
          <a:p>
            <a:pPr marL="400050" lvl="1" indent="0">
              <a:buNone/>
            </a:pPr>
            <a:r>
              <a:rPr lang="en-IN" sz="5500" dirty="0"/>
              <a:t>      In an equation for `it': it = head drop 4 "</a:t>
            </a:r>
            <a:r>
              <a:rPr lang="en-IN" sz="5500" dirty="0" err="1"/>
              <a:t>azerty</a:t>
            </a:r>
            <a:r>
              <a:rPr lang="en-IN" sz="5500" dirty="0"/>
              <a:t>"</a:t>
            </a:r>
          </a:p>
          <a:p>
            <a:pPr marL="400050" lvl="1" indent="0">
              <a:buNone/>
            </a:pPr>
            <a:r>
              <a:rPr lang="en-IN" sz="5500" dirty="0"/>
              <a:t>    * Relevant bindings include it :: t (bound at &lt;interactive&gt;:57:1)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1272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9D0DBE-087C-4D2C-8429-44587D43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US" dirty="0" smtClean="0"/>
              <a:t>Sequence of function calls - example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E508D8B-F2E3-4D4A-AEBA-E12EE5D40A8B}"/>
              </a:ext>
            </a:extLst>
          </p:cNvPr>
          <p:cNvSpPr txBox="1"/>
          <p:nvPr/>
        </p:nvSpPr>
        <p:spPr>
          <a:xfrm>
            <a:off x="251520" y="892076"/>
            <a:ext cx="316835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main = do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print(odd 3)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print(compare 2 3)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print(head [1,2,3,4])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print(tail [1,2,3,4])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print(tail "list")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take 2 [1,2,3,4,5]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drop 3 [1,2,3,4,5]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381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DF7E5F-BEFC-462F-B7D9-10D53573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05" y="1100"/>
            <a:ext cx="7022877" cy="619588"/>
          </a:xfrm>
        </p:spPr>
        <p:txBody>
          <a:bodyPr/>
          <a:lstStyle/>
          <a:p>
            <a:r>
              <a:rPr lang="en-IN" dirty="0">
                <a:ea typeface="+mj-lt"/>
                <a:cs typeface="+mj-lt"/>
              </a:rPr>
              <a:t>Function Types and Purity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13CCD6-5E17-47AD-B917-DFAF71734C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242" y="548680"/>
            <a:ext cx="8935262" cy="6264696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Example: The pre-defined function </a:t>
            </a:r>
            <a:r>
              <a:rPr lang="en-US" sz="2400" i="1" dirty="0" smtClean="0"/>
              <a:t>lines</a:t>
            </a:r>
            <a:r>
              <a:rPr lang="en-US" sz="2400" dirty="0" smtClean="0"/>
              <a:t> </a:t>
            </a:r>
            <a:r>
              <a:rPr lang="en-IN" sz="2400" dirty="0" smtClean="0"/>
              <a:t>splits </a:t>
            </a:r>
            <a:r>
              <a:rPr lang="en-IN" sz="2400" dirty="0"/>
              <a:t>a string on line </a:t>
            </a:r>
            <a:r>
              <a:rPr lang="en-IN" sz="2400" dirty="0" smtClean="0"/>
              <a:t>boundaries</a:t>
            </a:r>
          </a:p>
          <a:p>
            <a:pPr marL="0" indent="0" algn="just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</a:t>
            </a:r>
            <a:r>
              <a:rPr lang="en-IN" sz="2400" dirty="0" err="1" smtClean="0"/>
              <a:t>ghci</a:t>
            </a:r>
            <a:r>
              <a:rPr lang="en-IN" sz="2400" dirty="0"/>
              <a:t>&gt; lines "the quick\</a:t>
            </a:r>
            <a:r>
              <a:rPr lang="en-IN" sz="2400" dirty="0" err="1"/>
              <a:t>nbrown</a:t>
            </a:r>
            <a:r>
              <a:rPr lang="en-IN" sz="2400" dirty="0"/>
              <a:t> fox\</a:t>
            </a:r>
            <a:r>
              <a:rPr lang="en-IN" sz="2400" dirty="0" err="1"/>
              <a:t>njumps</a:t>
            </a:r>
            <a:r>
              <a:rPr lang="en-IN" sz="2400" dirty="0"/>
              <a:t>"</a:t>
            </a:r>
          </a:p>
          <a:p>
            <a:pPr marL="0" indent="0" algn="just">
              <a:buNone/>
            </a:pPr>
            <a:r>
              <a:rPr lang="en-IN" sz="2400" dirty="0" smtClean="0"/>
              <a:t>      ["</a:t>
            </a:r>
            <a:r>
              <a:rPr lang="en-IN" sz="2400" dirty="0"/>
              <a:t>the </a:t>
            </a:r>
            <a:r>
              <a:rPr lang="en-IN" sz="2400" dirty="0" err="1"/>
              <a:t>quick","brown</a:t>
            </a:r>
            <a:r>
              <a:rPr lang="en-IN" sz="2400" dirty="0"/>
              <a:t> </a:t>
            </a:r>
            <a:r>
              <a:rPr lang="en-IN" sz="2400" dirty="0" err="1"/>
              <a:t>fox","jumps</a:t>
            </a:r>
            <a:r>
              <a:rPr lang="en-IN" sz="2400" dirty="0" smtClean="0"/>
              <a:t>"]</a:t>
            </a:r>
          </a:p>
          <a:p>
            <a:pPr algn="just"/>
            <a:r>
              <a:rPr lang="en-IN" sz="2400" u="sng" dirty="0"/>
              <a:t>Type Signature of a </a:t>
            </a:r>
            <a:r>
              <a:rPr lang="en-IN" sz="2400" u="sng" dirty="0" smtClean="0"/>
              <a:t>Function</a:t>
            </a:r>
            <a:r>
              <a:rPr lang="en-IN" sz="2400" dirty="0" smtClean="0"/>
              <a:t>: gives a </a:t>
            </a:r>
            <a:r>
              <a:rPr lang="en-IN" sz="2400" dirty="0"/>
              <a:t>hint as to what the function might actually </a:t>
            </a:r>
            <a:r>
              <a:rPr lang="en-IN" sz="2400" dirty="0" smtClean="0"/>
              <a:t>do</a:t>
            </a:r>
          </a:p>
          <a:p>
            <a:pPr algn="just"/>
            <a:r>
              <a:rPr lang="en-IN" sz="2400" dirty="0" smtClean="0"/>
              <a:t>Example:</a:t>
            </a:r>
          </a:p>
          <a:p>
            <a:pPr marL="400050" lvl="1" indent="0" algn="just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:type lines</a:t>
            </a:r>
          </a:p>
          <a:p>
            <a:pPr marL="400050" lvl="1" indent="0" algn="just">
              <a:buNone/>
            </a:pPr>
            <a:r>
              <a:rPr lang="en-IN" sz="2400" dirty="0"/>
              <a:t>lines :: String -&gt; [String</a:t>
            </a:r>
            <a:r>
              <a:rPr lang="en-IN" sz="2400" dirty="0" smtClean="0"/>
              <a:t>]</a:t>
            </a:r>
          </a:p>
          <a:p>
            <a:pPr algn="just"/>
            <a:r>
              <a:rPr lang="en-IN" sz="2400" dirty="0" smtClean="0"/>
              <a:t>Lines takes </a:t>
            </a:r>
            <a:r>
              <a:rPr lang="en-IN" sz="2400" dirty="0"/>
              <a:t>one String, and </a:t>
            </a:r>
            <a:r>
              <a:rPr lang="en-IN" sz="2400" dirty="0" smtClean="0"/>
              <a:t>returns many (a list of strings).</a:t>
            </a:r>
          </a:p>
          <a:p>
            <a:pPr algn="just"/>
            <a:r>
              <a:rPr lang="en-IN" sz="2400" dirty="0"/>
              <a:t>The signature </a:t>
            </a:r>
            <a:r>
              <a:rPr lang="en-IN" sz="2400" dirty="0" smtClean="0"/>
              <a:t>is read </a:t>
            </a:r>
            <a:r>
              <a:rPr lang="en-IN" sz="2400" dirty="0"/>
              <a:t>as “lines has the type String to list-of-String</a:t>
            </a:r>
            <a:r>
              <a:rPr lang="en-IN" sz="2400" dirty="0" smtClean="0"/>
              <a:t>”</a:t>
            </a:r>
          </a:p>
          <a:p>
            <a:pPr algn="just"/>
            <a:r>
              <a:rPr lang="en-IN" sz="2400" dirty="0"/>
              <a:t>-&gt; </a:t>
            </a:r>
            <a:r>
              <a:rPr lang="en-IN" sz="2400" dirty="0" smtClean="0"/>
              <a:t>is read as </a:t>
            </a:r>
            <a:r>
              <a:rPr lang="en-IN" sz="2400" dirty="0"/>
              <a:t>“to,” which loosely translates to “returns.”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630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 smtClean="0"/>
              <a:t>Examples of function signatures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046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dirty="0"/>
              <a:t>f :: X -&gt; </a:t>
            </a:r>
            <a:r>
              <a:rPr lang="en-IN" sz="2400" dirty="0" smtClean="0"/>
              <a:t>Y</a:t>
            </a:r>
          </a:p>
          <a:p>
            <a:r>
              <a:rPr lang="en-IN" sz="2400" dirty="0"/>
              <a:t>f is a function taking arguments of type X and returning results of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type </a:t>
            </a:r>
            <a:r>
              <a:rPr lang="en-IN" sz="2400" dirty="0"/>
              <a:t>Y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sin :: Float -&gt; Float</a:t>
            </a:r>
          </a:p>
          <a:p>
            <a:r>
              <a:rPr lang="en-IN" sz="2400" dirty="0"/>
              <a:t>age :: Person -&gt; </a:t>
            </a:r>
            <a:r>
              <a:rPr lang="en-IN" sz="2400" dirty="0" err="1"/>
              <a:t>Int</a:t>
            </a:r>
            <a:endParaRPr lang="en-IN" sz="2400" dirty="0"/>
          </a:p>
          <a:p>
            <a:r>
              <a:rPr lang="en-IN" sz="2400" dirty="0"/>
              <a:t>add :: (</a:t>
            </a:r>
            <a:r>
              <a:rPr lang="en-IN" sz="2400" dirty="0" err="1"/>
              <a:t>Integer,Integer</a:t>
            </a:r>
            <a:r>
              <a:rPr lang="en-IN" sz="2400" dirty="0"/>
              <a:t>) -&gt; Integer</a:t>
            </a:r>
          </a:p>
          <a:p>
            <a:r>
              <a:rPr lang="en-IN" sz="2400" dirty="0" err="1"/>
              <a:t>logBase</a:t>
            </a:r>
            <a:r>
              <a:rPr lang="en-IN" sz="2400" dirty="0"/>
              <a:t> :: Float -&gt; (Float -&gt; Float</a:t>
            </a:r>
            <a:r>
              <a:rPr lang="en-IN" sz="2400" dirty="0" smtClean="0"/>
              <a:t>)</a:t>
            </a:r>
          </a:p>
          <a:p>
            <a:r>
              <a:rPr lang="en-IN" sz="2400" u="sng" dirty="0" smtClean="0"/>
              <a:t>Function Call: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sin </a:t>
            </a:r>
            <a:r>
              <a:rPr lang="en-IN" sz="2400" dirty="0"/>
              <a:t>3.14 or sin (3.14) or sin(3.14)</a:t>
            </a:r>
          </a:p>
        </p:txBody>
      </p:sp>
    </p:spTree>
    <p:extLst>
      <p:ext uri="{BB962C8B-B14F-4D97-AF65-F5344CB8AC3E}">
        <p14:creationId xmlns:p14="http://schemas.microsoft.com/office/powerpoint/2010/main" val="162099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548680"/>
          </a:xfrm>
        </p:spPr>
        <p:txBody>
          <a:bodyPr/>
          <a:lstStyle/>
          <a:p>
            <a:r>
              <a:rPr lang="en-IN" dirty="0"/>
              <a:t>Functional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 fontScale="47500" lnSpcReduction="20000"/>
          </a:bodyPr>
          <a:lstStyle/>
          <a:p>
            <a:r>
              <a:rPr lang="en-IN" sz="3600" dirty="0"/>
              <a:t>Suppose f :: Y -&gt; Z and g :: X -&gt; Y are two given functions. We can </a:t>
            </a:r>
            <a:r>
              <a:rPr lang="en-IN" sz="3600" dirty="0" smtClean="0"/>
              <a:t>combine them </a:t>
            </a:r>
            <a:r>
              <a:rPr lang="en-IN" sz="3600" dirty="0"/>
              <a:t>into a new function</a:t>
            </a:r>
          </a:p>
          <a:p>
            <a:pPr marL="0" indent="0">
              <a:buNone/>
            </a:pPr>
            <a:r>
              <a:rPr lang="en-IN" sz="3600" dirty="0" smtClean="0"/>
              <a:t>				f </a:t>
            </a:r>
            <a:r>
              <a:rPr lang="en-IN" sz="3600" dirty="0"/>
              <a:t>. g :: X -&gt; </a:t>
            </a:r>
            <a:r>
              <a:rPr lang="en-IN" sz="3600" dirty="0" smtClean="0"/>
              <a:t>Z</a:t>
            </a:r>
          </a:p>
          <a:p>
            <a:pPr marL="0" indent="0">
              <a:buNone/>
            </a:pPr>
            <a:endParaRPr lang="en-IN" sz="3600" dirty="0" smtClean="0"/>
          </a:p>
          <a:p>
            <a:r>
              <a:rPr lang="en-IN" sz="3600" dirty="0" smtClean="0"/>
              <a:t>The above applies </a:t>
            </a:r>
            <a:r>
              <a:rPr lang="en-IN" sz="3600" dirty="0"/>
              <a:t>g to an argument of type X, giving a result of type Y, and </a:t>
            </a:r>
            <a:r>
              <a:rPr lang="en-IN" sz="3600" dirty="0" smtClean="0"/>
              <a:t>then applies </a:t>
            </a:r>
            <a:r>
              <a:rPr lang="en-IN" sz="3600" dirty="0"/>
              <a:t>f to this result, giving a final result of type Z</a:t>
            </a:r>
            <a:r>
              <a:rPr lang="en-IN" sz="3600" dirty="0" smtClean="0"/>
              <a:t>.</a:t>
            </a:r>
          </a:p>
          <a:p>
            <a:r>
              <a:rPr lang="en-IN" sz="3600" dirty="0" smtClean="0"/>
              <a:t>In other words:</a:t>
            </a:r>
          </a:p>
          <a:p>
            <a:pPr marL="0" indent="0">
              <a:buNone/>
            </a:pPr>
            <a:r>
              <a:rPr lang="en-IN" sz="3600" dirty="0" smtClean="0"/>
              <a:t>			              (</a:t>
            </a:r>
            <a:r>
              <a:rPr lang="en-IN" sz="3600" dirty="0"/>
              <a:t>f . g) x = f (g x</a:t>
            </a:r>
            <a:r>
              <a:rPr lang="en-IN" sz="3600" dirty="0" smtClean="0"/>
              <a:t>)</a:t>
            </a:r>
          </a:p>
          <a:p>
            <a:endParaRPr lang="en-IN" sz="3600" dirty="0" smtClean="0"/>
          </a:p>
          <a:p>
            <a:r>
              <a:rPr lang="en-IN" sz="3600" dirty="0" smtClean="0"/>
              <a:t>The </a:t>
            </a:r>
            <a:r>
              <a:rPr lang="en-IN" sz="3600" dirty="0"/>
              <a:t>order of composition is from right to left because we write functions to </a:t>
            </a:r>
            <a:r>
              <a:rPr lang="en-IN" sz="3600" dirty="0" smtClean="0"/>
              <a:t>the left </a:t>
            </a:r>
            <a:r>
              <a:rPr lang="en-IN" sz="3600" dirty="0"/>
              <a:t>of the arguments to which they are applied</a:t>
            </a:r>
            <a:r>
              <a:rPr lang="en-IN" sz="3600" dirty="0" smtClean="0"/>
              <a:t>.</a:t>
            </a:r>
          </a:p>
          <a:p>
            <a:endParaRPr lang="en-IN" sz="3600" dirty="0"/>
          </a:p>
          <a:p>
            <a:r>
              <a:rPr lang="en-IN" sz="3600" dirty="0" smtClean="0"/>
              <a:t>Example:</a:t>
            </a:r>
          </a:p>
          <a:p>
            <a:pPr marL="0" indent="0">
              <a:buNone/>
            </a:pPr>
            <a:r>
              <a:rPr lang="en-IN" sz="3600" dirty="0" smtClean="0"/>
              <a:t>	</a:t>
            </a:r>
            <a:r>
              <a:rPr lang="en-IN" sz="3600" dirty="0" err="1" smtClean="0"/>
              <a:t>ghci</a:t>
            </a:r>
            <a:r>
              <a:rPr lang="en-IN" sz="3600" dirty="0"/>
              <a:t>&gt; </a:t>
            </a:r>
            <a:r>
              <a:rPr lang="en-IN" sz="3600" dirty="0" smtClean="0"/>
              <a:t>odd(</a:t>
            </a:r>
            <a:r>
              <a:rPr lang="en-IN" sz="3600" dirty="0" err="1" smtClean="0"/>
              <a:t>sqr</a:t>
            </a:r>
            <a:r>
              <a:rPr lang="en-IN" sz="3600" dirty="0" smtClean="0"/>
              <a:t> 3)</a:t>
            </a:r>
            <a:endParaRPr lang="en-IN" sz="3600" dirty="0"/>
          </a:p>
          <a:p>
            <a:pPr marL="0" indent="0">
              <a:buNone/>
            </a:pPr>
            <a:r>
              <a:rPr lang="en-IN" sz="3600" dirty="0" smtClean="0"/>
              <a:t>	False</a:t>
            </a:r>
          </a:p>
          <a:p>
            <a:pPr marL="800100" lvl="2" indent="0">
              <a:buNone/>
            </a:pPr>
            <a:r>
              <a:rPr lang="da-DK" sz="3600" dirty="0" smtClean="0"/>
              <a:t>  ghci</a:t>
            </a:r>
            <a:r>
              <a:rPr lang="da-DK" sz="3600" dirty="0"/>
              <a:t>&gt; odd(mod 22 3)</a:t>
            </a:r>
          </a:p>
          <a:p>
            <a:pPr marL="800100" lvl="2" indent="0">
              <a:buNone/>
            </a:pPr>
            <a:r>
              <a:rPr lang="da-DK" sz="3600" dirty="0" smtClean="0"/>
              <a:t>  True</a:t>
            </a:r>
            <a:endParaRPr lang="da-DK" sz="3600" dirty="0"/>
          </a:p>
          <a:p>
            <a:pPr marL="800100" lvl="2" indent="0">
              <a:buNone/>
            </a:pPr>
            <a:r>
              <a:rPr lang="da-DK" sz="3600" dirty="0" smtClean="0"/>
              <a:t>  ghci</a:t>
            </a:r>
            <a:r>
              <a:rPr lang="da-DK" sz="3600" dirty="0"/>
              <a:t>&gt; odd(mod 20 3)</a:t>
            </a:r>
          </a:p>
          <a:p>
            <a:pPr marL="800100" lvl="2" indent="0">
              <a:buNone/>
            </a:pPr>
            <a:r>
              <a:rPr lang="da-DK" sz="3600" dirty="0" smtClean="0"/>
              <a:t>  False</a:t>
            </a:r>
            <a:endParaRPr lang="en-IN" sz="3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14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08720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side effects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980728"/>
            <a:ext cx="8928992" cy="5688632"/>
          </a:xfrm>
        </p:spPr>
        <p:txBody>
          <a:bodyPr/>
          <a:lstStyle/>
          <a:p>
            <a:pPr algn="just"/>
            <a:r>
              <a:rPr lang="en-IN" sz="2400" u="sng" dirty="0" smtClean="0"/>
              <a:t>Side Effect: </a:t>
            </a:r>
            <a:r>
              <a:rPr lang="en-IN" sz="2400" dirty="0" smtClean="0"/>
              <a:t>Introduces </a:t>
            </a:r>
            <a:r>
              <a:rPr lang="en-IN" sz="2400" dirty="0"/>
              <a:t>a dependency between the global state of the system and </a:t>
            </a:r>
            <a:r>
              <a:rPr lang="en-IN" sz="2400" dirty="0" smtClean="0"/>
              <a:t>the </a:t>
            </a:r>
            <a:r>
              <a:rPr lang="en-IN" sz="2400" dirty="0" err="1" smtClean="0"/>
              <a:t>behavior</a:t>
            </a:r>
            <a:r>
              <a:rPr lang="en-IN" sz="2400" dirty="0" smtClean="0"/>
              <a:t> </a:t>
            </a:r>
            <a:r>
              <a:rPr lang="en-IN" sz="2400" dirty="0"/>
              <a:t>of a function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Consider a function that reads </a:t>
            </a:r>
            <a:r>
              <a:rPr lang="en-IN" sz="2400" dirty="0" smtClean="0"/>
              <a:t>and returns </a:t>
            </a:r>
            <a:r>
              <a:rPr lang="en-IN" sz="2400" dirty="0"/>
              <a:t>the value of a global variable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If some other code can modify that global </a:t>
            </a:r>
            <a:r>
              <a:rPr lang="en-IN" sz="2400" dirty="0" smtClean="0"/>
              <a:t>variable, then </a:t>
            </a:r>
            <a:r>
              <a:rPr lang="en-IN" sz="2400" dirty="0"/>
              <a:t>the result of a particular application of our function depends on the current </a:t>
            </a:r>
            <a:r>
              <a:rPr lang="en-IN" sz="2400" dirty="0" smtClean="0"/>
              <a:t>value of </a:t>
            </a:r>
            <a:r>
              <a:rPr lang="en-IN" sz="2400" dirty="0"/>
              <a:t>the global variable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The function has a side effect, even though it never modifies </a:t>
            </a:r>
            <a:r>
              <a:rPr lang="en-IN" sz="2400" dirty="0" smtClean="0"/>
              <a:t>the variable </a:t>
            </a:r>
            <a:r>
              <a:rPr lang="en-IN" sz="2400" dirty="0"/>
              <a:t>itself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Side effects are essentially invisible inputs to, or outputs from, functions</a:t>
            </a:r>
            <a:r>
              <a:rPr lang="en-IN" sz="2400" dirty="0" smtClean="0"/>
              <a:t>.</a:t>
            </a:r>
          </a:p>
          <a:p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56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3008" cy="764704"/>
          </a:xfrm>
        </p:spPr>
        <p:txBody>
          <a:bodyPr/>
          <a:lstStyle/>
          <a:p>
            <a:r>
              <a:rPr lang="en-IN" cap="none" dirty="0"/>
              <a:t>ghci</a:t>
            </a:r>
            <a:r>
              <a:rPr lang="en-IN" dirty="0"/>
              <a:t> in action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36712"/>
            <a:ext cx="9121343" cy="602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65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9" y="-5570"/>
            <a:ext cx="7924800" cy="554250"/>
          </a:xfrm>
        </p:spPr>
        <p:txBody>
          <a:bodyPr/>
          <a:lstStyle/>
          <a:p>
            <a:r>
              <a:rPr lang="en-IN" dirty="0" smtClean="0"/>
              <a:t>Pure and impure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496" y="620688"/>
            <a:ext cx="9001000" cy="6120680"/>
          </a:xfrm>
        </p:spPr>
        <p:txBody>
          <a:bodyPr/>
          <a:lstStyle/>
          <a:p>
            <a:r>
              <a:rPr lang="en-IN" sz="2400" dirty="0"/>
              <a:t>In </a:t>
            </a:r>
            <a:r>
              <a:rPr lang="en-IN" sz="2400" dirty="0" smtClean="0"/>
              <a:t>Haskell, the </a:t>
            </a:r>
            <a:r>
              <a:rPr lang="en-IN" sz="2400" dirty="0"/>
              <a:t>default is for functions to </a:t>
            </a:r>
            <a:r>
              <a:rPr lang="en-IN" sz="2400" i="1" dirty="0"/>
              <a:t>not </a:t>
            </a:r>
            <a:r>
              <a:rPr lang="en-IN" sz="2400" dirty="0"/>
              <a:t>have side effects: the result of a function depends </a:t>
            </a:r>
            <a:r>
              <a:rPr lang="en-IN" sz="2400" dirty="0" smtClean="0"/>
              <a:t>only on </a:t>
            </a:r>
            <a:r>
              <a:rPr lang="en-IN" sz="2400" dirty="0"/>
              <a:t>the inputs that we explicitly provide</a:t>
            </a:r>
            <a:r>
              <a:rPr lang="en-IN" sz="2400" dirty="0" smtClean="0"/>
              <a:t>.</a:t>
            </a:r>
            <a:endParaRPr lang="en-IN" sz="2400" dirty="0"/>
          </a:p>
          <a:p>
            <a:r>
              <a:rPr lang="en-IN" sz="2400" dirty="0" smtClean="0"/>
              <a:t>Pure Functions: Functions without Side effects</a:t>
            </a:r>
          </a:p>
          <a:p>
            <a:r>
              <a:rPr lang="en-IN" sz="2400" dirty="0" smtClean="0"/>
              <a:t>Impure Functions: </a:t>
            </a:r>
            <a:r>
              <a:rPr lang="en-IN" sz="2400" dirty="0"/>
              <a:t>Functions </a:t>
            </a:r>
            <a:r>
              <a:rPr lang="en-IN" sz="2400" dirty="0" smtClean="0"/>
              <a:t>with Side effects</a:t>
            </a:r>
          </a:p>
          <a:p>
            <a:r>
              <a:rPr lang="en-IN" sz="2400" dirty="0" smtClean="0"/>
              <a:t>Identifying an Impure Function:</a:t>
            </a:r>
          </a:p>
          <a:p>
            <a:pPr lvl="1"/>
            <a:r>
              <a:rPr lang="en-IN" sz="2400" dirty="0" smtClean="0"/>
              <a:t>By reading the type signature</a:t>
            </a:r>
          </a:p>
          <a:p>
            <a:pPr lvl="1"/>
            <a:r>
              <a:rPr lang="en-IN" sz="2400" dirty="0"/>
              <a:t>T</a:t>
            </a:r>
            <a:r>
              <a:rPr lang="en-IN" sz="2400" dirty="0" smtClean="0"/>
              <a:t>he </a:t>
            </a:r>
            <a:r>
              <a:rPr lang="en-IN" sz="2400" dirty="0"/>
              <a:t>type of </a:t>
            </a:r>
            <a:r>
              <a:rPr lang="en-IN" sz="2400" dirty="0" smtClean="0"/>
              <a:t>the function’s </a:t>
            </a:r>
            <a:r>
              <a:rPr lang="en-IN" sz="2400" dirty="0"/>
              <a:t>result will begin with </a:t>
            </a:r>
            <a:r>
              <a:rPr lang="en-IN" sz="2400" dirty="0" smtClean="0"/>
              <a:t>IO</a:t>
            </a:r>
          </a:p>
          <a:p>
            <a:pPr lvl="1"/>
            <a:r>
              <a:rPr lang="en-IN" sz="2400" dirty="0" smtClean="0"/>
              <a:t>Example:</a:t>
            </a:r>
          </a:p>
          <a:p>
            <a:pPr marL="857250" lvl="2" indent="0">
              <a:buNone/>
            </a:pPr>
            <a:r>
              <a:rPr lang="en-IN" sz="2400" dirty="0" err="1" smtClean="0"/>
              <a:t>ghci</a:t>
            </a:r>
            <a:r>
              <a:rPr lang="en-IN" sz="2400" dirty="0" smtClean="0"/>
              <a:t>&gt; :type </a:t>
            </a:r>
            <a:r>
              <a:rPr lang="en-IN" sz="2400" dirty="0" err="1" smtClean="0"/>
              <a:t>readFile</a:t>
            </a:r>
            <a:endParaRPr lang="en-IN" sz="2400" dirty="0" smtClean="0"/>
          </a:p>
          <a:p>
            <a:pPr marL="857250" lvl="2" indent="0">
              <a:buNone/>
            </a:pPr>
            <a:r>
              <a:rPr lang="en-IN" sz="2400" dirty="0" err="1" smtClean="0"/>
              <a:t>readFile</a:t>
            </a:r>
            <a:r>
              <a:rPr lang="en-IN" sz="2400" dirty="0" smtClean="0"/>
              <a:t> :: </a:t>
            </a:r>
            <a:r>
              <a:rPr lang="en-IN" sz="2400" dirty="0" err="1" smtClean="0"/>
              <a:t>FilePath</a:t>
            </a:r>
            <a:r>
              <a:rPr lang="en-IN" sz="2400" dirty="0" smtClean="0"/>
              <a:t> -&gt; IO String</a:t>
            </a:r>
          </a:p>
          <a:p>
            <a:pPr marL="342900" lvl="2" indent="-342900"/>
            <a:r>
              <a:rPr lang="en-IN" sz="2400" dirty="0"/>
              <a:t>Haskell’s type system prevents us from accidentally mixing pure and impure code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37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9144000" cy="686691"/>
          </a:xfrm>
        </p:spPr>
        <p:txBody>
          <a:bodyPr/>
          <a:lstStyle/>
          <a:p>
            <a:r>
              <a:rPr lang="en-IN" sz="2800" dirty="0" smtClean="0"/>
              <a:t>Haskell Source Files, and Writing Simple Functions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496" y="764704"/>
            <a:ext cx="9001000" cy="59766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Simple functions in Haskell</a:t>
            </a:r>
          </a:p>
          <a:p>
            <a:pPr lvl="1"/>
            <a:r>
              <a:rPr lang="en-IN" sz="2400" dirty="0">
                <a:ea typeface="+mn-lt"/>
                <a:cs typeface="+mn-lt"/>
              </a:rPr>
              <a:t>Haskell source files are usually identified with a suffix of .</a:t>
            </a:r>
            <a:r>
              <a:rPr lang="en-IN" sz="2400" dirty="0" err="1">
                <a:ea typeface="+mn-lt"/>
                <a:cs typeface="+mn-lt"/>
              </a:rPr>
              <a:t>hs</a:t>
            </a:r>
            <a:endParaRPr lang="en-IN" sz="2400" dirty="0">
              <a:ea typeface="+mn-lt"/>
              <a:cs typeface="+mn-lt"/>
            </a:endParaRPr>
          </a:p>
          <a:p>
            <a:pPr lvl="1"/>
            <a:r>
              <a:rPr lang="en-IN" sz="2400" dirty="0">
                <a:ea typeface="+mn-lt"/>
                <a:cs typeface="+mn-lt"/>
              </a:rPr>
              <a:t>A simple function named </a:t>
            </a:r>
            <a:r>
              <a:rPr lang="en-IN" sz="2400" dirty="0" err="1">
                <a:ea typeface="+mn-lt"/>
                <a:cs typeface="+mn-lt"/>
              </a:rPr>
              <a:t>add.hs</a:t>
            </a:r>
            <a:r>
              <a:rPr lang="en-IN" sz="2400" dirty="0">
                <a:ea typeface="+mn-lt"/>
                <a:cs typeface="+mn-lt"/>
              </a:rPr>
              <a:t> is defined as follows</a:t>
            </a:r>
            <a:endParaRPr lang="en-IN" sz="2400" dirty="0" err="1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IN" sz="2400" dirty="0">
                <a:ea typeface="+mn-lt"/>
                <a:cs typeface="+mn-lt"/>
              </a:rPr>
              <a:t>              </a:t>
            </a:r>
          </a:p>
          <a:p>
            <a:pPr marL="457200" lvl="1" indent="0">
              <a:buNone/>
            </a:pPr>
            <a:endParaRPr lang="en-IN" sz="2400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IN" sz="2400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IN" sz="2400" dirty="0">
                <a:ea typeface="+mn-lt"/>
                <a:cs typeface="+mn-lt"/>
              </a:rPr>
              <a:t>                         add    a b   =    a + b</a:t>
            </a:r>
          </a:p>
          <a:p>
            <a:pPr lvl="1"/>
            <a:r>
              <a:rPr lang="en-IN" sz="2400" dirty="0">
                <a:ea typeface="+mn-lt"/>
                <a:cs typeface="+mn-lt"/>
              </a:rPr>
              <a:t>Haskell doesn’t have a return keyword, because a function is a single expression, not a sequence of statements.</a:t>
            </a:r>
          </a:p>
          <a:p>
            <a:pPr lvl="1"/>
            <a:r>
              <a:rPr lang="en-IN" sz="2400" dirty="0">
                <a:ea typeface="+mn-lt"/>
                <a:cs typeface="+mn-lt"/>
              </a:rPr>
              <a:t>The value of the expression is the result of the function.</a:t>
            </a:r>
          </a:p>
          <a:p>
            <a:pPr lvl="1"/>
            <a:r>
              <a:rPr lang="en-IN" sz="2400" dirty="0">
                <a:ea typeface="+mn-lt"/>
                <a:cs typeface="+mn-lt"/>
              </a:rPr>
              <a:t> = symbol in Haskell code, it represents “meaning”—the name on the left is defined to be the expression on the right.</a:t>
            </a:r>
            <a:endParaRPr lang="en-IN" sz="24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="" xmlns:a16="http://schemas.microsoft.com/office/drawing/2014/main" id="{560B1D76-EBF2-4DC9-9526-70BD45AA439A}"/>
              </a:ext>
            </a:extLst>
          </p:cNvPr>
          <p:cNvSpPr/>
          <p:nvPr/>
        </p:nvSpPr>
        <p:spPr>
          <a:xfrm>
            <a:off x="1673054" y="2246120"/>
            <a:ext cx="2605214" cy="1565188"/>
          </a:xfrm>
          <a:prstGeom prst="wedgeRoundRect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ea typeface="+mn-lt"/>
                <a:cs typeface="+mn-lt"/>
              </a:rPr>
              <a:t>name of the function  followed by the arguments to the function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="" xmlns:a16="http://schemas.microsoft.com/office/drawing/2014/main" id="{983F8C52-4373-4F58-87BB-28F18BA3F327}"/>
              </a:ext>
            </a:extLst>
          </p:cNvPr>
          <p:cNvSpPr/>
          <p:nvPr/>
        </p:nvSpPr>
        <p:spPr>
          <a:xfrm>
            <a:off x="4372232" y="2782865"/>
            <a:ext cx="2502242" cy="937053"/>
          </a:xfrm>
          <a:prstGeom prst="wedgeRoundRect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 the body of the function</a:t>
            </a:r>
          </a:p>
        </p:txBody>
      </p:sp>
    </p:spTree>
    <p:extLst>
      <p:ext uri="{BB962C8B-B14F-4D97-AF65-F5344CB8AC3E}">
        <p14:creationId xmlns:p14="http://schemas.microsoft.com/office/powerpoint/2010/main" val="4076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7884368" cy="548462"/>
          </a:xfrm>
        </p:spPr>
        <p:txBody>
          <a:bodyPr/>
          <a:lstStyle/>
          <a:p>
            <a:r>
              <a:rPr lang="en-IN" dirty="0" smtClean="0"/>
              <a:t>Running the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04867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Save the source file</a:t>
            </a:r>
          </a:p>
          <a:p>
            <a:r>
              <a:rPr lang="en-IN" sz="2400" dirty="0"/>
              <a:t>L</a:t>
            </a:r>
            <a:r>
              <a:rPr lang="en-IN" sz="2400" dirty="0" smtClean="0"/>
              <a:t>oad </a:t>
            </a:r>
            <a:r>
              <a:rPr lang="en-IN" sz="2400" dirty="0"/>
              <a:t>it into </a:t>
            </a:r>
            <a:r>
              <a:rPr lang="en-IN" sz="2400" dirty="0" err="1" smtClean="0"/>
              <a:t>ghci</a:t>
            </a:r>
            <a:endParaRPr lang="en-IN" sz="2400" dirty="0" smtClean="0"/>
          </a:p>
          <a:p>
            <a:r>
              <a:rPr lang="en-IN" sz="2400" dirty="0"/>
              <a:t>U</a:t>
            </a:r>
            <a:r>
              <a:rPr lang="en-IN" sz="2400" dirty="0" smtClean="0"/>
              <a:t>se the </a:t>
            </a:r>
            <a:r>
              <a:rPr lang="en-IN" sz="2400" dirty="0"/>
              <a:t>add function </a:t>
            </a:r>
            <a:r>
              <a:rPr lang="en-IN" sz="2400" dirty="0" smtClean="0"/>
              <a:t>straightaway</a:t>
            </a:r>
          </a:p>
          <a:p>
            <a:r>
              <a:rPr lang="en-IN" sz="2400" dirty="0" smtClean="0"/>
              <a:t>Sample run of </a:t>
            </a:r>
            <a:r>
              <a:rPr lang="en-IN" sz="2400" dirty="0" err="1" smtClean="0"/>
              <a:t>add.hs</a:t>
            </a:r>
            <a:endParaRPr lang="en-IN" sz="2400" dirty="0" smtClean="0"/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:load </a:t>
            </a:r>
            <a:r>
              <a:rPr lang="en-IN" sz="2400" dirty="0" err="1"/>
              <a:t>add.hs</a:t>
            </a:r>
            <a:endParaRPr lang="en-IN" sz="2400" dirty="0"/>
          </a:p>
          <a:p>
            <a:pPr marL="400050" lvl="1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add.hs</a:t>
            </a:r>
            <a:r>
              <a:rPr lang="en-IN" sz="2400" dirty="0"/>
              <a:t>, interpreted )</a:t>
            </a:r>
          </a:p>
          <a:p>
            <a:pPr marL="400050" lvl="1" indent="0">
              <a:buNone/>
            </a:pPr>
            <a:r>
              <a:rPr lang="en-IN" sz="2400" dirty="0"/>
              <a:t>Ok, one module loaded.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add 1 2</a:t>
            </a:r>
          </a:p>
          <a:p>
            <a:pPr marL="400050" lvl="1" indent="0">
              <a:buNone/>
            </a:pPr>
            <a:r>
              <a:rPr lang="en-IN" sz="2400" dirty="0" smtClean="0"/>
              <a:t>3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2483768" y="4221088"/>
            <a:ext cx="5544616" cy="2520280"/>
          </a:xfrm>
          <a:prstGeom prst="wedgeEllipseCallout">
            <a:avLst>
              <a:gd name="adj1" fmla="val -55696"/>
              <a:gd name="adj2" fmla="val -42790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0000FF"/>
                </a:solidFill>
              </a:rPr>
              <a:t>When we apply add to the values 1 and 2, the variables a and b on the </a:t>
            </a:r>
            <a:r>
              <a:rPr lang="en-IN" b="1" dirty="0" err="1">
                <a:solidFill>
                  <a:srgbClr val="0000FF"/>
                </a:solidFill>
              </a:rPr>
              <a:t>lefthand</a:t>
            </a:r>
            <a:r>
              <a:rPr lang="en-IN" b="1" dirty="0">
                <a:solidFill>
                  <a:srgbClr val="0000FF"/>
                </a:solidFill>
              </a:rPr>
              <a:t> side of our definition are given (or “bound to”) the values 1 and 2, so the result is the expression 1 + 2.</a:t>
            </a:r>
          </a:p>
        </p:txBody>
      </p:sp>
    </p:spTree>
    <p:extLst>
      <p:ext uri="{BB962C8B-B14F-4D97-AF65-F5344CB8AC3E}">
        <p14:creationId xmlns:p14="http://schemas.microsoft.com/office/powerpoint/2010/main" val="30551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0F9654-E3A5-4865-B8F9-61355570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92"/>
            <a:ext cx="7924800" cy="762001"/>
          </a:xfrm>
        </p:spPr>
        <p:txBody>
          <a:bodyPr/>
          <a:lstStyle/>
          <a:p>
            <a:r>
              <a:rPr lang="en-US" dirty="0" smtClean="0"/>
              <a:t>Types of functions in </a:t>
            </a:r>
            <a:r>
              <a:rPr lang="en-US" dirty="0" err="1" smtClean="0"/>
              <a:t>haskell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663BA7E-D30F-4D83-B9C0-816CC104305E}"/>
              </a:ext>
            </a:extLst>
          </p:cNvPr>
          <p:cNvSpPr txBox="1"/>
          <p:nvPr/>
        </p:nvSpPr>
        <p:spPr>
          <a:xfrm>
            <a:off x="707165" y="3024058"/>
            <a:ext cx="2640226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add</a:t>
            </a:r>
            <a:r>
              <a:rPr lang="en-US" sz="2400" dirty="0">
                <a:ea typeface="+mn-lt"/>
                <a:cs typeface="+mn-lt"/>
              </a:rPr>
              <a:t> ::Int-&gt;Int-&gt;Int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add x y = </a:t>
            </a:r>
            <a:r>
              <a:rPr lang="en-US" sz="2400" dirty="0" err="1">
                <a:ea typeface="+mn-lt"/>
                <a:cs typeface="+mn-lt"/>
              </a:rPr>
              <a:t>x+y</a:t>
            </a:r>
            <a:endParaRPr lang="en-US" sz="2400" dirty="0" err="1"/>
          </a:p>
          <a:p>
            <a:r>
              <a:rPr lang="en-US" sz="2400" dirty="0">
                <a:ea typeface="+mn-lt"/>
                <a:cs typeface="+mn-lt"/>
              </a:rPr>
              <a:t>main = do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    print(add 4 5)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8D0A1F-FE07-4472-B1FF-D65173DFF689}"/>
              </a:ext>
            </a:extLst>
          </p:cNvPr>
          <p:cNvSpPr txBox="1"/>
          <p:nvPr/>
        </p:nvSpPr>
        <p:spPr>
          <a:xfrm>
            <a:off x="4889156" y="3200399"/>
            <a:ext cx="3427260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ea typeface="+mn-lt"/>
                <a:cs typeface="+mn-lt"/>
              </a:rPr>
              <a:t>add </a:t>
            </a:r>
            <a:r>
              <a:rPr lang="en-US" sz="2400" dirty="0">
                <a:ea typeface="+mn-lt"/>
                <a:cs typeface="+mn-lt"/>
              </a:rPr>
              <a:t>:: Int-&gt;Int-&gt;IO()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add x y = print(</a:t>
            </a:r>
            <a:r>
              <a:rPr lang="en-US" sz="2400" dirty="0" err="1">
                <a:ea typeface="+mn-lt"/>
                <a:cs typeface="+mn-lt"/>
              </a:rPr>
              <a:t>x+y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main = do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  add 3 4   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8" name="Thought Bubble: Cloud 7">
            <a:extLst>
              <a:ext uri="{FF2B5EF4-FFF2-40B4-BE49-F238E27FC236}">
                <a16:creationId xmlns="" xmlns:a16="http://schemas.microsoft.com/office/drawing/2014/main" id="{181411D9-21D8-4466-B447-89416D15E693}"/>
              </a:ext>
            </a:extLst>
          </p:cNvPr>
          <p:cNvSpPr/>
          <p:nvPr/>
        </p:nvSpPr>
        <p:spPr>
          <a:xfrm>
            <a:off x="5091756" y="1350254"/>
            <a:ext cx="2893537" cy="1400431"/>
          </a:xfrm>
          <a:prstGeom prst="cloudCallou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With arguments and without return type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="" xmlns:a16="http://schemas.microsoft.com/office/drawing/2014/main" id="{5FC13717-88FE-450B-A5DB-947C1DD96601}"/>
              </a:ext>
            </a:extLst>
          </p:cNvPr>
          <p:cNvSpPr/>
          <p:nvPr/>
        </p:nvSpPr>
        <p:spPr>
          <a:xfrm>
            <a:off x="756594" y="1381146"/>
            <a:ext cx="2893537" cy="1400431"/>
          </a:xfrm>
          <a:prstGeom prst="cloudCallou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With arguments and with return type</a:t>
            </a:r>
          </a:p>
        </p:txBody>
      </p:sp>
    </p:spTree>
    <p:extLst>
      <p:ext uri="{BB962C8B-B14F-4D97-AF65-F5344CB8AC3E}">
        <p14:creationId xmlns:p14="http://schemas.microsoft.com/office/powerpoint/2010/main" val="284060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420874-102D-48E8-905F-CCBFC4BC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18"/>
            <a:ext cx="8028384" cy="620470"/>
          </a:xfrm>
        </p:spPr>
        <p:txBody>
          <a:bodyPr/>
          <a:lstStyle/>
          <a:p>
            <a:r>
              <a:rPr lang="en-US" dirty="0"/>
              <a:t>Types of functions in </a:t>
            </a:r>
            <a:r>
              <a:rPr lang="en-US" dirty="0" err="1"/>
              <a:t>haskell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8948B8E-C567-4B82-8070-E6A17222A9BB}"/>
              </a:ext>
            </a:extLst>
          </p:cNvPr>
          <p:cNvSpPr txBox="1"/>
          <p:nvPr/>
        </p:nvSpPr>
        <p:spPr>
          <a:xfrm>
            <a:off x="672778" y="3356992"/>
            <a:ext cx="310713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add</a:t>
            </a:r>
            <a:r>
              <a:rPr lang="en-US" sz="2400" dirty="0">
                <a:ea typeface="+mn-lt"/>
                <a:cs typeface="+mn-lt"/>
              </a:rPr>
              <a:t> :: ()-&gt;Int 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add () = do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 let b = 5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 b+0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main = do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 print(add())</a:t>
            </a:r>
            <a:endParaRPr lang="en-US" sz="2400" dirty="0"/>
          </a:p>
          <a:p>
            <a:pPr algn="l"/>
            <a:endParaRPr lang="en-US" sz="2400" dirty="0"/>
          </a:p>
        </p:txBody>
      </p:sp>
      <p:sp>
        <p:nvSpPr>
          <p:cNvPr id="5" name="Thought Bubble: Cloud 4">
            <a:extLst>
              <a:ext uri="{FF2B5EF4-FFF2-40B4-BE49-F238E27FC236}">
                <a16:creationId xmlns="" xmlns:a16="http://schemas.microsoft.com/office/drawing/2014/main" id="{9B7AF286-ABF7-4AFC-8597-5BA6EC636E8F}"/>
              </a:ext>
            </a:extLst>
          </p:cNvPr>
          <p:cNvSpPr/>
          <p:nvPr/>
        </p:nvSpPr>
        <p:spPr>
          <a:xfrm>
            <a:off x="1044918" y="1196752"/>
            <a:ext cx="3455074" cy="1790771"/>
          </a:xfrm>
          <a:prstGeom prst="cloudCallout">
            <a:avLst>
              <a:gd name="adj1" fmla="val -24351"/>
              <a:gd name="adj2" fmla="val 65409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Without arguments and with return type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D802328-FF02-42C2-B003-563419935145}"/>
              </a:ext>
            </a:extLst>
          </p:cNvPr>
          <p:cNvSpPr txBox="1"/>
          <p:nvPr/>
        </p:nvSpPr>
        <p:spPr>
          <a:xfrm>
            <a:off x="4652316" y="3357513"/>
            <a:ext cx="287201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ea typeface="+mn-lt"/>
                <a:cs typeface="+mn-lt"/>
              </a:rPr>
              <a:t>add </a:t>
            </a:r>
            <a:r>
              <a:rPr lang="en-US" sz="2400" dirty="0">
                <a:ea typeface="+mn-lt"/>
                <a:cs typeface="+mn-lt"/>
              </a:rPr>
              <a:t>= do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 let a= 5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 let b=5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 print(</a:t>
            </a:r>
            <a:r>
              <a:rPr lang="en-US" sz="2400" dirty="0" err="1">
                <a:ea typeface="+mn-lt"/>
                <a:cs typeface="+mn-lt"/>
              </a:rPr>
              <a:t>a+b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main = do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 </a:t>
            </a:r>
            <a:r>
              <a:rPr lang="en-US" sz="2400" dirty="0" smtClean="0">
                <a:ea typeface="+mn-lt"/>
                <a:cs typeface="+mn-lt"/>
              </a:rPr>
              <a:t>add</a:t>
            </a:r>
            <a:endParaRPr lang="en-US" sz="2400" dirty="0">
              <a:ea typeface="+mn-lt"/>
              <a:cs typeface="+mn-lt"/>
            </a:endParaRPr>
          </a:p>
        </p:txBody>
      </p:sp>
      <p:sp>
        <p:nvSpPr>
          <p:cNvPr id="7" name="Thought Bubble: Cloud 6">
            <a:extLst>
              <a:ext uri="{FF2B5EF4-FFF2-40B4-BE49-F238E27FC236}">
                <a16:creationId xmlns="" xmlns:a16="http://schemas.microsoft.com/office/drawing/2014/main" id="{E4F42829-FDDE-4847-82ED-810B67C113E7}"/>
              </a:ext>
            </a:extLst>
          </p:cNvPr>
          <p:cNvSpPr/>
          <p:nvPr/>
        </p:nvSpPr>
        <p:spPr>
          <a:xfrm>
            <a:off x="5112351" y="1268760"/>
            <a:ext cx="3348081" cy="1677573"/>
          </a:xfrm>
          <a:prstGeom prst="cloudCallout">
            <a:avLst>
              <a:gd name="adj1" fmla="val -36217"/>
              <a:gd name="adj2" fmla="val 64570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   Without arguments and without return type</a:t>
            </a:r>
            <a:endParaRPr lang="en-US" dirty="0">
              <a:ea typeface="+mn-lt"/>
              <a:cs typeface="+mn-lt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6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A37C0C-E353-4184-ACB8-EDC6D21F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8"/>
            <a:ext cx="7924800" cy="548462"/>
          </a:xfrm>
        </p:spPr>
        <p:txBody>
          <a:bodyPr/>
          <a:lstStyle/>
          <a:p>
            <a:r>
              <a:rPr lang="en-US" dirty="0" smtClean="0"/>
              <a:t>Variables in </a:t>
            </a:r>
            <a:r>
              <a:rPr lang="en-US" dirty="0" err="1" smtClean="0"/>
              <a:t>haskell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D60E64-06BA-408B-B313-C2D0D9E9DA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928992" cy="6120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>
                <a:ea typeface="+mn-lt"/>
                <a:cs typeface="+mn-lt"/>
              </a:rPr>
              <a:t>In Haskell, a variable provides a way to give a name to an expression.</a:t>
            </a:r>
          </a:p>
          <a:p>
            <a:pPr algn="just"/>
            <a:r>
              <a:rPr lang="en-US" sz="2400" dirty="0">
                <a:ea typeface="+mn-lt"/>
                <a:cs typeface="+mn-lt"/>
              </a:rPr>
              <a:t>Once a variable is bound to (i.e., associated with) a particular expression, its value does not change</a:t>
            </a:r>
            <a:r>
              <a:rPr lang="en-US" sz="2400" dirty="0" smtClean="0">
                <a:ea typeface="+mn-lt"/>
                <a:cs typeface="+mn-lt"/>
              </a:rPr>
              <a:t>.</a:t>
            </a:r>
          </a:p>
          <a:p>
            <a:pPr algn="just"/>
            <a:r>
              <a:rPr lang="en-US" sz="2400" dirty="0" smtClean="0">
                <a:ea typeface="+mn-lt"/>
                <a:cs typeface="+mn-lt"/>
              </a:rPr>
              <a:t>We </a:t>
            </a:r>
            <a:r>
              <a:rPr lang="en-US" sz="2400" dirty="0">
                <a:ea typeface="+mn-lt"/>
                <a:cs typeface="+mn-lt"/>
              </a:rPr>
              <a:t>can always use the name of the variable instead of writing out the expression, and we will get the same result either </a:t>
            </a:r>
            <a:r>
              <a:rPr lang="en-US" sz="2400" dirty="0" smtClean="0">
                <a:ea typeface="+mn-lt"/>
                <a:cs typeface="+mn-lt"/>
              </a:rPr>
              <a:t>way</a:t>
            </a:r>
          </a:p>
          <a:p>
            <a:r>
              <a:rPr lang="en-IN" sz="2400" dirty="0" smtClean="0"/>
              <a:t>For </a:t>
            </a:r>
            <a:r>
              <a:rPr lang="en-IN" sz="2400" dirty="0"/>
              <a:t>example, if we run the following tiny Python script, it will print the number 11:</a:t>
            </a:r>
          </a:p>
          <a:p>
            <a:pPr marL="400050" lvl="1" indent="0">
              <a:buNone/>
            </a:pPr>
            <a:r>
              <a:rPr lang="en-IN" sz="2400" dirty="0"/>
              <a:t>x = 10</a:t>
            </a:r>
          </a:p>
          <a:p>
            <a:pPr marL="400050" lvl="1" indent="0">
              <a:buNone/>
            </a:pPr>
            <a:r>
              <a:rPr lang="en-IN" sz="2400" dirty="0"/>
              <a:t>x = 11</a:t>
            </a:r>
          </a:p>
          <a:p>
            <a:pPr marL="400050" lvl="1" indent="0">
              <a:buNone/>
            </a:pPr>
            <a:r>
              <a:rPr lang="en-IN" sz="2400" dirty="0"/>
              <a:t># value of x is now 11</a:t>
            </a:r>
          </a:p>
          <a:p>
            <a:pPr marL="400050" lvl="1" indent="0">
              <a:buNone/>
            </a:pPr>
            <a:r>
              <a:rPr lang="en-IN" sz="2400" dirty="0"/>
              <a:t>print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8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548680"/>
          </a:xfrm>
        </p:spPr>
        <p:txBody>
          <a:bodyPr/>
          <a:lstStyle/>
          <a:p>
            <a:r>
              <a:rPr lang="en-US" dirty="0"/>
              <a:t>Variables in </a:t>
            </a:r>
            <a:r>
              <a:rPr lang="en-US" dirty="0" err="1"/>
              <a:t>haskell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/>
              <a:t>In contrast, trying the equivalent in Haskell results in an error:</a:t>
            </a:r>
            <a:endParaRPr lang="en-US" sz="2400" dirty="0">
              <a:ea typeface="+mn-lt"/>
              <a:cs typeface="+mn-lt"/>
            </a:endParaRPr>
          </a:p>
          <a:p>
            <a:pPr marL="400050" lvl="1" indent="0">
              <a:buNone/>
            </a:pPr>
            <a:r>
              <a:rPr lang="en-IN" sz="2200" dirty="0"/>
              <a:t>-- file: ch02/</a:t>
            </a:r>
            <a:r>
              <a:rPr lang="en-IN" sz="2200" dirty="0" err="1"/>
              <a:t>Assign.hs</a:t>
            </a:r>
            <a:endParaRPr lang="en-IN" sz="2200" dirty="0"/>
          </a:p>
          <a:p>
            <a:pPr marL="400050" lvl="1" indent="0">
              <a:buNone/>
            </a:pPr>
            <a:r>
              <a:rPr lang="en-IN" sz="2200" dirty="0"/>
              <a:t>x = 10</a:t>
            </a:r>
          </a:p>
          <a:p>
            <a:pPr marL="400050" lvl="1" indent="0">
              <a:buNone/>
            </a:pPr>
            <a:r>
              <a:rPr lang="en-IN" sz="2200" dirty="0"/>
              <a:t>x = </a:t>
            </a:r>
            <a:r>
              <a:rPr lang="en-IN" sz="2200" dirty="0" smtClean="0"/>
              <a:t>11</a:t>
            </a:r>
          </a:p>
          <a:p>
            <a:pPr marL="400050" lvl="1" indent="0">
              <a:buNone/>
            </a:pPr>
            <a:r>
              <a:rPr lang="en-IN" sz="2200" dirty="0" err="1"/>
              <a:t>ghci</a:t>
            </a:r>
            <a:r>
              <a:rPr lang="en-IN" sz="2200" dirty="0"/>
              <a:t>&gt; :load </a:t>
            </a:r>
            <a:r>
              <a:rPr lang="en-IN" sz="2200" dirty="0" err="1"/>
              <a:t>assign.hs</a:t>
            </a:r>
            <a:endParaRPr lang="en-IN" sz="2200" dirty="0"/>
          </a:p>
          <a:p>
            <a:pPr marL="400050" lvl="1" indent="0">
              <a:buNone/>
            </a:pPr>
            <a:r>
              <a:rPr lang="en-IN" sz="2200" dirty="0"/>
              <a:t>[1 of 1] Compiling Main             ( </a:t>
            </a:r>
            <a:r>
              <a:rPr lang="en-IN" sz="2200" dirty="0" err="1"/>
              <a:t>assign.hs</a:t>
            </a:r>
            <a:r>
              <a:rPr lang="en-IN" sz="2200" dirty="0"/>
              <a:t>, interpreted )</a:t>
            </a:r>
          </a:p>
          <a:p>
            <a:pPr marL="400050" lvl="1" indent="0">
              <a:buNone/>
            </a:pPr>
            <a:endParaRPr lang="en-IN" sz="2200" dirty="0"/>
          </a:p>
          <a:p>
            <a:pPr marL="400050" lvl="1" indent="0">
              <a:buNone/>
            </a:pPr>
            <a:r>
              <a:rPr lang="en-IN" sz="2200" dirty="0"/>
              <a:t>assign.hs:3:1: error:</a:t>
            </a:r>
          </a:p>
          <a:p>
            <a:pPr marL="400050" lvl="1" indent="0">
              <a:buNone/>
            </a:pPr>
            <a:r>
              <a:rPr lang="en-IN" sz="2200" dirty="0"/>
              <a:t>    Multiple declarations of `x'</a:t>
            </a:r>
          </a:p>
          <a:p>
            <a:pPr marL="400050" lvl="1" indent="0">
              <a:buNone/>
            </a:pPr>
            <a:r>
              <a:rPr lang="en-IN" sz="2200" dirty="0"/>
              <a:t>    Declared at: assign.hs:2:1</a:t>
            </a:r>
          </a:p>
          <a:p>
            <a:pPr marL="400050" lvl="1" indent="0">
              <a:buNone/>
            </a:pPr>
            <a:r>
              <a:rPr lang="en-IN" sz="2200" dirty="0"/>
              <a:t>                 assign.hs:3:1</a:t>
            </a:r>
          </a:p>
          <a:p>
            <a:pPr marL="400050" lvl="1" indent="0">
              <a:buNone/>
            </a:pPr>
            <a:r>
              <a:rPr lang="en-IN" sz="2200" dirty="0"/>
              <a:t>  |</a:t>
            </a:r>
          </a:p>
          <a:p>
            <a:pPr marL="400050" lvl="1" indent="0">
              <a:buNone/>
            </a:pPr>
            <a:r>
              <a:rPr lang="en-IN" sz="2200" dirty="0"/>
              <a:t>3 | x = 11</a:t>
            </a:r>
          </a:p>
          <a:p>
            <a:pPr marL="400050" lvl="1" indent="0">
              <a:buNone/>
            </a:pPr>
            <a:r>
              <a:rPr lang="en-IN" sz="2200" dirty="0"/>
              <a:t>  | ^</a:t>
            </a:r>
          </a:p>
          <a:p>
            <a:pPr marL="400050" lvl="1" indent="0">
              <a:buNone/>
            </a:pPr>
            <a:r>
              <a:rPr lang="en-IN" sz="2200" dirty="0"/>
              <a:t>Failed, no modules loaded.</a:t>
            </a:r>
          </a:p>
        </p:txBody>
      </p:sp>
    </p:spTree>
    <p:extLst>
      <p:ext uri="{BB962C8B-B14F-4D97-AF65-F5344CB8AC3E}">
        <p14:creationId xmlns:p14="http://schemas.microsoft.com/office/powerpoint/2010/main" val="157432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41210B-16B7-4407-9ED9-4C288F6F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Conditional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C4BEBA-FB64-4DCA-AA9F-8B0D5452C1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Haskell has an if </a:t>
            </a:r>
            <a:r>
              <a:rPr lang="en-US" sz="2400" dirty="0" smtClean="0">
                <a:ea typeface="+mn-lt"/>
                <a:cs typeface="+mn-lt"/>
              </a:rPr>
              <a:t>expression:              </a:t>
            </a:r>
            <a:r>
              <a:rPr lang="en-IN" sz="2400" dirty="0">
                <a:solidFill>
                  <a:srgbClr val="FFFF00"/>
                </a:solidFill>
              </a:rPr>
              <a:t>if test then expr1 else expr2</a:t>
            </a:r>
            <a:endParaRPr lang="en-US" sz="2400" dirty="0">
              <a:solidFill>
                <a:srgbClr val="FFFF00"/>
              </a:solidFill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An expression of type Bool, immediately following the if. We refer to this as a predicate.</a:t>
            </a:r>
          </a:p>
          <a:p>
            <a:r>
              <a:rPr lang="en-US" sz="2400" dirty="0">
                <a:ea typeface="+mn-lt"/>
                <a:cs typeface="+mn-lt"/>
              </a:rPr>
              <a:t> A then keyword, followed by another expression. This expression will be used as the value of the if expression if the predicate evaluates to True. </a:t>
            </a:r>
          </a:p>
          <a:p>
            <a:r>
              <a:rPr lang="en-US" sz="2400" dirty="0">
                <a:ea typeface="+mn-lt"/>
                <a:cs typeface="+mn-lt"/>
              </a:rPr>
              <a:t> An else keyword, followed by another expression. This expression will be used as the value of the if expression if the predicate evaluates to False.</a:t>
            </a:r>
          </a:p>
          <a:p>
            <a:r>
              <a:rPr lang="en-US" sz="2400" dirty="0">
                <a:ea typeface="+mn-lt"/>
                <a:cs typeface="+mn-lt"/>
              </a:rPr>
              <a:t>The expressions that follow the then and else keywords as “branches.” </a:t>
            </a:r>
          </a:p>
          <a:p>
            <a:r>
              <a:rPr lang="en-US" sz="2400" dirty="0">
                <a:ea typeface="+mn-lt"/>
                <a:cs typeface="+mn-lt"/>
              </a:rPr>
              <a:t>The branches must have the same types; the if expression will also have this type. An expression such as if True then 1 else "foo" has different types for its branches, so it is ill typed and a compiler or interpreter will reject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557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Conditional 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Example:</a:t>
            </a:r>
          </a:p>
          <a:p>
            <a:pPr marL="400050" lvl="1" indent="0">
              <a:buNone/>
            </a:pPr>
            <a:r>
              <a:rPr lang="en-IN" sz="2400" dirty="0" err="1"/>
              <a:t>doubleSmallNumber</a:t>
            </a:r>
            <a:r>
              <a:rPr lang="en-IN" sz="2400" dirty="0"/>
              <a:t> x = if x &gt; 100</a:t>
            </a:r>
          </a:p>
          <a:p>
            <a:pPr marL="400050" lvl="1" indent="0">
              <a:buNone/>
            </a:pPr>
            <a:r>
              <a:rPr lang="en-IN" sz="2400" dirty="0"/>
              <a:t>then x</a:t>
            </a:r>
          </a:p>
          <a:p>
            <a:pPr marL="400050" lvl="1" indent="0">
              <a:buNone/>
            </a:pPr>
            <a:r>
              <a:rPr lang="en-IN" sz="2400" dirty="0"/>
              <a:t>else </a:t>
            </a:r>
            <a:r>
              <a:rPr lang="en-IN" sz="2400" dirty="0" smtClean="0"/>
              <a:t>x*2</a:t>
            </a:r>
          </a:p>
          <a:p>
            <a:pPr marL="400050" lvl="1" indent="0">
              <a:buNone/>
            </a:pPr>
            <a:endParaRPr lang="en-IN" sz="2400" dirty="0"/>
          </a:p>
          <a:p>
            <a:pPr marL="342900" lvl="1" indent="-342900"/>
            <a:r>
              <a:rPr lang="en-IN" sz="2400" dirty="0"/>
              <a:t>if even x then y else (x + y</a:t>
            </a:r>
            <a:r>
              <a:rPr lang="en-IN" sz="2400" dirty="0" smtClean="0"/>
              <a:t>)</a:t>
            </a:r>
          </a:p>
          <a:p>
            <a:pPr marL="342900" lvl="1" indent="-342900"/>
            <a:endParaRPr lang="en-IN" sz="2400" dirty="0"/>
          </a:p>
          <a:p>
            <a:r>
              <a:rPr lang="en-IN" sz="2600" dirty="0" err="1"/>
              <a:t>ghci</a:t>
            </a:r>
            <a:r>
              <a:rPr lang="en-IN" sz="2600" dirty="0"/>
              <a:t>&gt; :type if 1==0 then 'a' else "a"</a:t>
            </a:r>
          </a:p>
          <a:p>
            <a:pPr marL="400050" lvl="1" indent="0">
              <a:buNone/>
            </a:pPr>
            <a:r>
              <a:rPr lang="en-IN" sz="2200" dirty="0"/>
              <a:t>&lt;interactive&gt;:1:23:</a:t>
            </a:r>
          </a:p>
          <a:p>
            <a:pPr marL="400050" lvl="1" indent="0">
              <a:buNone/>
            </a:pPr>
            <a:r>
              <a:rPr lang="en-IN" sz="2200" dirty="0"/>
              <a:t>Couldn't match expected type `Char' with actual type `[Char]'</a:t>
            </a:r>
          </a:p>
          <a:p>
            <a:pPr marL="400050" lvl="1" indent="0">
              <a:buNone/>
            </a:pPr>
            <a:r>
              <a:rPr lang="en-IN" sz="2200" dirty="0"/>
              <a:t>In the expression: "a"</a:t>
            </a:r>
          </a:p>
          <a:p>
            <a:pPr marL="400050" lvl="1" indent="0">
              <a:buNone/>
            </a:pPr>
            <a:r>
              <a:rPr lang="en-IN" sz="2200" dirty="0"/>
              <a:t>In the expression: if 1 == 0 then 'a' else "a"</a:t>
            </a:r>
          </a:p>
          <a:p>
            <a:pPr marL="342900" lvl="1" indent="-342900"/>
            <a:r>
              <a:rPr lang="en-IN" sz="2600" dirty="0" err="1"/>
              <a:t>GHCi</a:t>
            </a:r>
            <a:r>
              <a:rPr lang="en-IN" sz="2600" dirty="0"/>
              <a:t> expects the types of expr1 and expr2 in a conditional </a:t>
            </a:r>
            <a:r>
              <a:rPr lang="en-IN" sz="2600" dirty="0" smtClean="0"/>
              <a:t>expression if </a:t>
            </a:r>
            <a:r>
              <a:rPr lang="en-IN" sz="2600" dirty="0"/>
              <a:t>test then expr1 else </a:t>
            </a:r>
            <a:r>
              <a:rPr lang="en-IN" sz="2600" dirty="0" smtClean="0"/>
              <a:t>expr2 to </a:t>
            </a:r>
            <a:r>
              <a:rPr lang="en-IN" sz="2600" dirty="0"/>
              <a:t>be the same.</a:t>
            </a:r>
          </a:p>
        </p:txBody>
      </p:sp>
    </p:spTree>
    <p:extLst>
      <p:ext uri="{BB962C8B-B14F-4D97-AF65-F5344CB8AC3E}">
        <p14:creationId xmlns:p14="http://schemas.microsoft.com/office/powerpoint/2010/main" val="246059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3" y="0"/>
            <a:ext cx="7924800" cy="778098"/>
          </a:xfrm>
        </p:spPr>
        <p:txBody>
          <a:bodyPr/>
          <a:lstStyle/>
          <a:p>
            <a:r>
              <a:rPr lang="en-IN" dirty="0" smtClean="0"/>
              <a:t>Function 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836712"/>
            <a:ext cx="8928992" cy="5832648"/>
          </a:xfrm>
        </p:spPr>
        <p:txBody>
          <a:bodyPr/>
          <a:lstStyle/>
          <a:p>
            <a:r>
              <a:rPr lang="en-IN" sz="2400" u="sng" dirty="0" smtClean="0"/>
              <a:t>Example:</a:t>
            </a:r>
          </a:p>
          <a:p>
            <a:pPr marL="457200" lvl="1" indent="0">
              <a:buNone/>
            </a:pPr>
            <a:r>
              <a:rPr lang="pt-BR" sz="2400" dirty="0"/>
              <a:t>isOdd n = mod n 2 == </a:t>
            </a:r>
            <a:r>
              <a:rPr lang="pt-BR" sz="2400" dirty="0" smtClean="0"/>
              <a:t>1               	     [</a:t>
            </a:r>
            <a:r>
              <a:rPr lang="en-IN" sz="2400" dirty="0" smtClean="0"/>
              <a:t>mod - standard </a:t>
            </a:r>
            <a:r>
              <a:rPr lang="en-IN" sz="2400" dirty="0"/>
              <a:t>modulo </a:t>
            </a:r>
            <a:r>
              <a:rPr lang="en-IN" sz="2400" dirty="0" smtClean="0"/>
              <a:t>function]</a:t>
            </a:r>
          </a:p>
          <a:p>
            <a:r>
              <a:rPr lang="en-IN" sz="2400" dirty="0" smtClean="0"/>
              <a:t>Consider the evaluation of (1+2)</a:t>
            </a:r>
          </a:p>
          <a:p>
            <a:pPr lvl="1"/>
            <a:r>
              <a:rPr lang="en-IN" sz="2400" dirty="0" smtClean="0"/>
              <a:t>In usual languages:</a:t>
            </a:r>
          </a:p>
          <a:p>
            <a:pPr lvl="2"/>
            <a:r>
              <a:rPr lang="en-IN" sz="2000" dirty="0"/>
              <a:t>First, evaluate the subexpression 1 + 2, to </a:t>
            </a:r>
            <a:r>
              <a:rPr lang="en-IN" sz="2000" dirty="0" smtClean="0"/>
              <a:t>give 3</a:t>
            </a:r>
          </a:p>
          <a:p>
            <a:pPr lvl="2"/>
            <a:r>
              <a:rPr lang="en-IN" sz="2000" dirty="0"/>
              <a:t>A</a:t>
            </a:r>
            <a:r>
              <a:rPr lang="en-IN" sz="2000" dirty="0" smtClean="0"/>
              <a:t>pply </a:t>
            </a:r>
            <a:r>
              <a:rPr lang="en-IN" sz="2000" dirty="0"/>
              <a:t>the odd function with n bound to </a:t>
            </a:r>
            <a:r>
              <a:rPr lang="en-IN" sz="2000" dirty="0" smtClean="0"/>
              <a:t>3</a:t>
            </a:r>
          </a:p>
          <a:p>
            <a:pPr lvl="2"/>
            <a:r>
              <a:rPr lang="en-IN" sz="2000" dirty="0"/>
              <a:t>Finally, evaluate mod 3 2 to give </a:t>
            </a:r>
            <a:r>
              <a:rPr lang="en-IN" sz="2000" dirty="0" smtClean="0"/>
              <a:t>1, </a:t>
            </a:r>
            <a:r>
              <a:rPr lang="en-IN" sz="2000" dirty="0"/>
              <a:t>and 1 == 1 to give </a:t>
            </a:r>
            <a:r>
              <a:rPr lang="en-IN" sz="2000" dirty="0" smtClean="0"/>
              <a:t>True</a:t>
            </a:r>
          </a:p>
          <a:p>
            <a:pPr marL="342900" lvl="2" indent="-342900"/>
            <a:r>
              <a:rPr lang="pt-BR" sz="2400" dirty="0"/>
              <a:t>Strict and Non-Strict Evaluation</a:t>
            </a:r>
            <a:r>
              <a:rPr lang="pt-BR" sz="2400" dirty="0" smtClean="0"/>
              <a:t>:</a:t>
            </a:r>
          </a:p>
          <a:p>
            <a:pPr lvl="1"/>
            <a:r>
              <a:rPr lang="en-IN" sz="2000" dirty="0"/>
              <a:t>In </a:t>
            </a:r>
            <a:r>
              <a:rPr lang="en-IN" sz="2000" dirty="0" smtClean="0"/>
              <a:t>languages </a:t>
            </a:r>
            <a:r>
              <a:rPr lang="en-IN" sz="2000" dirty="0"/>
              <a:t>that uses </a:t>
            </a:r>
            <a:r>
              <a:rPr lang="en-IN" sz="2000" i="1" dirty="0"/>
              <a:t>strict </a:t>
            </a:r>
            <a:r>
              <a:rPr lang="en-IN" sz="2000" dirty="0"/>
              <a:t>evaluation, the arguments to a function are </a:t>
            </a:r>
            <a:r>
              <a:rPr lang="en-IN" sz="2000" dirty="0" smtClean="0"/>
              <a:t>evaluated before </a:t>
            </a:r>
            <a:r>
              <a:rPr lang="en-IN" sz="2000" dirty="0"/>
              <a:t>the function is applied</a:t>
            </a:r>
            <a:r>
              <a:rPr lang="en-IN" sz="2000" dirty="0" smtClean="0"/>
              <a:t>.</a:t>
            </a:r>
          </a:p>
          <a:p>
            <a:pPr lvl="1"/>
            <a:r>
              <a:rPr lang="en-IN" sz="2000" dirty="0"/>
              <a:t>Haskell </a:t>
            </a:r>
            <a:r>
              <a:rPr lang="en-IN" sz="2000" dirty="0" smtClean="0"/>
              <a:t>uses </a:t>
            </a:r>
            <a:r>
              <a:rPr lang="en-IN" sz="2000" i="1" dirty="0" smtClean="0"/>
              <a:t>non-strict </a:t>
            </a:r>
            <a:r>
              <a:rPr lang="en-IN" sz="2000" dirty="0"/>
              <a:t>evaluation</a:t>
            </a:r>
            <a:endParaRPr lang="pt-BR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34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188640"/>
            <a:ext cx="7924800" cy="548462"/>
          </a:xfrm>
        </p:spPr>
        <p:txBody>
          <a:bodyPr/>
          <a:lstStyle/>
          <a:p>
            <a:r>
              <a:rPr lang="en-IN" dirty="0"/>
              <a:t>Basic interaction with </a:t>
            </a:r>
            <a:r>
              <a:rPr lang="en-IN" cap="none" dirty="0"/>
              <a:t>ghci as a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908720"/>
            <a:ext cx="8928992" cy="5832648"/>
          </a:xfrm>
        </p:spPr>
        <p:txBody>
          <a:bodyPr>
            <a:noAutofit/>
          </a:bodyPr>
          <a:lstStyle/>
          <a:p>
            <a:r>
              <a:rPr lang="en-IN" sz="2400" dirty="0"/>
              <a:t>Basic arithmetic works similarly to languages such as C and Python</a:t>
            </a:r>
          </a:p>
          <a:p>
            <a:r>
              <a:rPr lang="en-IN" sz="2400" dirty="0"/>
              <a:t>Expressions are written in </a:t>
            </a:r>
            <a:r>
              <a:rPr lang="en-IN" sz="2400" i="1" dirty="0"/>
              <a:t>infix </a:t>
            </a:r>
            <a:r>
              <a:rPr lang="en-IN" sz="2400" dirty="0"/>
              <a:t>form, where an operator appears between its operands:</a:t>
            </a:r>
          </a:p>
          <a:p>
            <a:pPr marL="457200" lvl="1" indent="0">
              <a:buNone/>
            </a:pPr>
            <a:r>
              <a:rPr lang="en-IN" sz="2400" dirty="0"/>
              <a:t>ghci&gt; 2+2</a:t>
            </a:r>
          </a:p>
          <a:p>
            <a:pPr marL="457200" lvl="1" indent="0">
              <a:buNone/>
            </a:pPr>
            <a:r>
              <a:rPr lang="en-IN" sz="2400" dirty="0"/>
              <a:t>4</a:t>
            </a:r>
          </a:p>
          <a:p>
            <a:pPr marL="457200" lvl="1" indent="0">
              <a:buNone/>
            </a:pPr>
            <a:r>
              <a:rPr lang="en-IN" sz="2400" dirty="0"/>
              <a:t>ghci&gt; 12*12</a:t>
            </a:r>
          </a:p>
          <a:p>
            <a:pPr marL="457200" lvl="1" indent="0">
              <a:buNone/>
            </a:pPr>
            <a:r>
              <a:rPr lang="en-IN" sz="2400" dirty="0"/>
              <a:t>144</a:t>
            </a:r>
          </a:p>
          <a:p>
            <a:pPr marL="457200" lvl="1" indent="0">
              <a:buNone/>
            </a:pPr>
            <a:r>
              <a:rPr lang="en-IN" sz="2400" dirty="0"/>
              <a:t>ghci&gt; 9.0/4.0</a:t>
            </a:r>
          </a:p>
          <a:p>
            <a:pPr marL="457200" lvl="1" indent="0">
              <a:buNone/>
            </a:pPr>
            <a:r>
              <a:rPr lang="en-IN" sz="2400" dirty="0"/>
              <a:t>2.25</a:t>
            </a:r>
          </a:p>
          <a:p>
            <a:pPr marL="457200" lvl="1" indent="0">
              <a:buNone/>
            </a:pPr>
            <a:r>
              <a:rPr lang="en-IN" sz="2400" dirty="0"/>
              <a:t>ghci&gt;</a:t>
            </a:r>
          </a:p>
        </p:txBody>
      </p:sp>
    </p:spTree>
    <p:extLst>
      <p:ext uri="{BB962C8B-B14F-4D97-AF65-F5344CB8AC3E}">
        <p14:creationId xmlns:p14="http://schemas.microsoft.com/office/powerpoint/2010/main" val="74044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1" y="0"/>
            <a:ext cx="7924800" cy="692696"/>
          </a:xfrm>
        </p:spPr>
        <p:txBody>
          <a:bodyPr/>
          <a:lstStyle/>
          <a:p>
            <a:r>
              <a:rPr lang="en-IN" dirty="0" smtClean="0"/>
              <a:t>Function 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9001000" cy="6048672"/>
          </a:xfrm>
        </p:spPr>
        <p:txBody>
          <a:bodyPr>
            <a:normAutofit/>
          </a:bodyPr>
          <a:lstStyle/>
          <a:p>
            <a:r>
              <a:rPr lang="en-IN" sz="2400" dirty="0"/>
              <a:t>Consider the evaluation of the function </a:t>
            </a:r>
            <a:r>
              <a:rPr lang="en-IN" sz="2400" dirty="0" err="1" smtClean="0"/>
              <a:t>sqr</a:t>
            </a:r>
            <a:r>
              <a:rPr lang="en-IN" sz="2400" dirty="0" smtClean="0"/>
              <a:t>(3+4)  where </a:t>
            </a:r>
            <a:r>
              <a:rPr lang="en-IN" sz="2400" dirty="0" err="1" smtClean="0"/>
              <a:t>sqr</a:t>
            </a:r>
            <a:r>
              <a:rPr lang="en-IN" sz="2400" dirty="0" smtClean="0"/>
              <a:t> is defined as:</a:t>
            </a:r>
          </a:p>
          <a:p>
            <a:pPr marL="457200" lvl="1" indent="0">
              <a:buNone/>
            </a:pPr>
            <a:r>
              <a:rPr lang="en-IN" sz="2400" dirty="0" err="1"/>
              <a:t>sqr</a:t>
            </a:r>
            <a:r>
              <a:rPr lang="en-IN" sz="2400" dirty="0"/>
              <a:t> :: Integer -&gt; Integer</a:t>
            </a:r>
          </a:p>
          <a:p>
            <a:pPr marL="457200" lvl="1" indent="0">
              <a:buNone/>
            </a:pPr>
            <a:r>
              <a:rPr lang="en-IN" sz="2400" dirty="0" err="1"/>
              <a:t>sqr</a:t>
            </a:r>
            <a:r>
              <a:rPr lang="en-IN" sz="2400" dirty="0"/>
              <a:t> x = </a:t>
            </a:r>
            <a:r>
              <a:rPr lang="en-IN" sz="2400" dirty="0" smtClean="0"/>
              <a:t>x*x</a:t>
            </a:r>
          </a:p>
          <a:p>
            <a:r>
              <a:rPr lang="en-IN" sz="1800" dirty="0"/>
              <a:t>There are basically two ways to reduce the expression </a:t>
            </a:r>
            <a:r>
              <a:rPr lang="en-IN" sz="1800" dirty="0" err="1"/>
              <a:t>sqr</a:t>
            </a:r>
            <a:r>
              <a:rPr lang="en-IN" sz="1800" dirty="0"/>
              <a:t> (3+4) to its </a:t>
            </a:r>
            <a:r>
              <a:rPr lang="en-IN" sz="1800" dirty="0" smtClean="0"/>
              <a:t>simplest possible </a:t>
            </a:r>
            <a:r>
              <a:rPr lang="en-IN" sz="1800" dirty="0"/>
              <a:t>form, namely 49. </a:t>
            </a:r>
            <a:endParaRPr lang="en-IN" sz="1800" dirty="0" smtClean="0"/>
          </a:p>
          <a:p>
            <a:r>
              <a:rPr lang="en-IN" sz="1800" dirty="0" smtClean="0"/>
              <a:t>Either evaluate 3+4 first, or apply the definition of </a:t>
            </a:r>
            <a:r>
              <a:rPr lang="en-IN" sz="1800" dirty="0" err="1" smtClean="0"/>
              <a:t>sqr</a:t>
            </a:r>
            <a:r>
              <a:rPr lang="en-IN" sz="1800" dirty="0" smtClean="0"/>
              <a:t> first:</a:t>
            </a:r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r>
              <a:rPr lang="en-IN" sz="2000" dirty="0" smtClean="0"/>
              <a:t>The number of reductions is same in both cases, but order is different</a:t>
            </a:r>
          </a:p>
          <a:p>
            <a:r>
              <a:rPr lang="en-IN" sz="2000" dirty="0" smtClean="0"/>
              <a:t>Method on left is strict / eager evaluation and method on the right is lazy evaluation</a:t>
            </a:r>
          </a:p>
          <a:p>
            <a:endParaRPr lang="en-IN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3" y="3420766"/>
            <a:ext cx="794521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39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7924800" cy="686691"/>
          </a:xfrm>
        </p:spPr>
        <p:txBody>
          <a:bodyPr/>
          <a:lstStyle/>
          <a:p>
            <a:r>
              <a:rPr lang="en-IN" dirty="0" smtClean="0"/>
              <a:t>Haskell’s non-strict or lazy 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976664"/>
          </a:xfrm>
        </p:spPr>
        <p:txBody>
          <a:bodyPr>
            <a:normAutofit/>
          </a:bodyPr>
          <a:lstStyle/>
          <a:p>
            <a:r>
              <a:rPr lang="en-IN" sz="2400" dirty="0"/>
              <a:t>In Haskell, the subexpression 1 + 2 is </a:t>
            </a:r>
            <a:r>
              <a:rPr lang="en-IN" sz="2400" i="1" dirty="0"/>
              <a:t>not </a:t>
            </a:r>
            <a:r>
              <a:rPr lang="en-IN" sz="2400" dirty="0"/>
              <a:t>reduced to the value </a:t>
            </a:r>
            <a:r>
              <a:rPr lang="en-IN" sz="2400" dirty="0" smtClean="0"/>
              <a:t>3</a:t>
            </a:r>
          </a:p>
          <a:p>
            <a:r>
              <a:rPr lang="en-IN" sz="2400" dirty="0"/>
              <a:t>Instead, </a:t>
            </a:r>
            <a:r>
              <a:rPr lang="en-IN" sz="2400" dirty="0" smtClean="0"/>
              <a:t>a “promise</a:t>
            </a:r>
            <a:r>
              <a:rPr lang="en-IN" sz="2400" dirty="0"/>
              <a:t>” </a:t>
            </a:r>
            <a:r>
              <a:rPr lang="en-IN" sz="2400" dirty="0" smtClean="0"/>
              <a:t> is created that </a:t>
            </a:r>
            <a:r>
              <a:rPr lang="en-IN" sz="2400" dirty="0"/>
              <a:t>when the value of the expression </a:t>
            </a:r>
            <a:r>
              <a:rPr lang="en-IN" sz="2400" dirty="0" err="1"/>
              <a:t>isOdd</a:t>
            </a:r>
            <a:r>
              <a:rPr lang="en-IN" sz="2400" dirty="0"/>
              <a:t> (1 + 2) is needed, </a:t>
            </a:r>
            <a:r>
              <a:rPr lang="en-IN" sz="2400" dirty="0" smtClean="0"/>
              <a:t>it will be able to </a:t>
            </a:r>
            <a:r>
              <a:rPr lang="en-IN" sz="2400" dirty="0"/>
              <a:t>compute </a:t>
            </a:r>
            <a:r>
              <a:rPr lang="en-IN" sz="2400" dirty="0" smtClean="0"/>
              <a:t>it</a:t>
            </a:r>
          </a:p>
          <a:p>
            <a:r>
              <a:rPr lang="en-IN" sz="2400" dirty="0" err="1" smtClean="0"/>
              <a:t>Thunk</a:t>
            </a:r>
            <a:r>
              <a:rPr lang="en-IN" sz="2400" dirty="0" smtClean="0"/>
              <a:t>: </a:t>
            </a:r>
            <a:r>
              <a:rPr lang="en-IN" sz="2400" dirty="0"/>
              <a:t>The record </a:t>
            </a:r>
            <a:r>
              <a:rPr lang="en-IN" sz="2400" dirty="0" smtClean="0"/>
              <a:t>used to </a:t>
            </a:r>
            <a:r>
              <a:rPr lang="en-IN" sz="2400" dirty="0"/>
              <a:t>track an unevaluated </a:t>
            </a:r>
            <a:r>
              <a:rPr lang="en-IN" sz="2400" dirty="0" smtClean="0"/>
              <a:t>expression</a:t>
            </a:r>
          </a:p>
          <a:p>
            <a:r>
              <a:rPr lang="en-IN" sz="2400" dirty="0" smtClean="0"/>
              <a:t>A </a:t>
            </a:r>
            <a:r>
              <a:rPr lang="en-IN" sz="2400" dirty="0" err="1" smtClean="0"/>
              <a:t>thunk</a:t>
            </a:r>
            <a:r>
              <a:rPr lang="en-IN" sz="2400" dirty="0" smtClean="0"/>
              <a:t> is created and the actual evaluation is deferred until it is really needed</a:t>
            </a:r>
          </a:p>
          <a:p>
            <a:r>
              <a:rPr lang="en-IN" sz="2400" dirty="0"/>
              <a:t>If the result of this expression is never subsequently used, </a:t>
            </a:r>
            <a:r>
              <a:rPr lang="en-IN" sz="2400" dirty="0" smtClean="0"/>
              <a:t>we will </a:t>
            </a:r>
            <a:r>
              <a:rPr lang="en-IN" sz="2400" dirty="0"/>
              <a:t>not compute its value at all.</a:t>
            </a:r>
          </a:p>
        </p:txBody>
      </p:sp>
    </p:spTree>
    <p:extLst>
      <p:ext uri="{BB962C8B-B14F-4D97-AF65-F5344CB8AC3E}">
        <p14:creationId xmlns:p14="http://schemas.microsoft.com/office/powerpoint/2010/main" val="80141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7924800" cy="548462"/>
          </a:xfrm>
        </p:spPr>
        <p:txBody>
          <a:bodyPr/>
          <a:lstStyle/>
          <a:p>
            <a:r>
              <a:rPr lang="en-IN" dirty="0" smtClean="0"/>
              <a:t>lazy evaluation - Example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3475403"/>
            <a:ext cx="9144000" cy="3384376"/>
          </a:xfrm>
        </p:spPr>
        <p:txBody>
          <a:bodyPr/>
          <a:lstStyle/>
          <a:p>
            <a:r>
              <a:rPr lang="en-IN" dirty="0"/>
              <a:t>U</a:t>
            </a:r>
            <a:r>
              <a:rPr lang="en-IN" dirty="0" smtClean="0"/>
              <a:t>nder </a:t>
            </a:r>
            <a:r>
              <a:rPr lang="en-IN" dirty="0"/>
              <a:t>eager evaluation the value </a:t>
            </a:r>
            <a:r>
              <a:rPr lang="en-IN" dirty="0" err="1"/>
              <a:t>sqr</a:t>
            </a:r>
            <a:r>
              <a:rPr lang="en-IN" dirty="0"/>
              <a:t> 2 is computed, </a:t>
            </a:r>
            <a:r>
              <a:rPr lang="en-IN" dirty="0" smtClean="0"/>
              <a:t>while under </a:t>
            </a:r>
            <a:r>
              <a:rPr lang="en-IN" dirty="0"/>
              <a:t>lazy evaluation that value is not needed and is not computed.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8914942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740352" y="2492896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fst</a:t>
            </a:r>
            <a:r>
              <a:rPr lang="en-IN" dirty="0"/>
              <a:t> (</a:t>
            </a:r>
            <a:r>
              <a:rPr lang="en-IN" dirty="0" err="1"/>
              <a:t>x,y</a:t>
            </a:r>
            <a:r>
              <a:rPr lang="en-IN" dirty="0"/>
              <a:t>) = </a:t>
            </a:r>
            <a:r>
              <a:rPr lang="en-IN" dirty="0" smtClean="0"/>
              <a:t>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4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92"/>
            <a:ext cx="7924800" cy="536888"/>
          </a:xfrm>
        </p:spPr>
        <p:txBody>
          <a:bodyPr/>
          <a:lstStyle/>
          <a:p>
            <a:r>
              <a:rPr lang="en-IN" dirty="0"/>
              <a:t>lazy evaluation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7924800" cy="33843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 smtClean="0"/>
              <a:t>Consider the definitions:</a:t>
            </a:r>
          </a:p>
          <a:p>
            <a:pPr marL="0" indent="0">
              <a:buNone/>
            </a:pPr>
            <a:r>
              <a:rPr lang="en-IN" sz="2400" dirty="0" smtClean="0"/>
              <a:t>infinity </a:t>
            </a:r>
            <a:r>
              <a:rPr lang="en-IN" sz="2400" dirty="0"/>
              <a:t>:: Integer</a:t>
            </a:r>
          </a:p>
          <a:p>
            <a:pPr marL="0" indent="0">
              <a:buNone/>
            </a:pPr>
            <a:r>
              <a:rPr lang="en-IN" sz="2400" dirty="0"/>
              <a:t>infinity = 1 + </a:t>
            </a:r>
            <a:r>
              <a:rPr lang="en-IN" sz="2400" dirty="0" smtClean="0"/>
              <a:t>infinity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three :: Integer -&gt; Integer</a:t>
            </a:r>
          </a:p>
          <a:p>
            <a:pPr marL="0" indent="0">
              <a:buNone/>
            </a:pPr>
            <a:r>
              <a:rPr lang="en-IN" sz="2400" dirty="0"/>
              <a:t>three x = </a:t>
            </a:r>
            <a:r>
              <a:rPr lang="en-IN" sz="2400" dirty="0" smtClean="0"/>
              <a:t>3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There are two </a:t>
            </a:r>
            <a:r>
              <a:rPr lang="en-IN" sz="2400" dirty="0"/>
              <a:t>ways to evaluate three infinity</a:t>
            </a:r>
            <a:endParaRPr lang="en-IN" sz="2400" dirty="0" smtClean="0"/>
          </a:p>
        </p:txBody>
      </p:sp>
      <p:sp>
        <p:nvSpPr>
          <p:cNvPr id="4" name="Oval Callout 3"/>
          <p:cNvSpPr/>
          <p:nvPr/>
        </p:nvSpPr>
        <p:spPr>
          <a:xfrm>
            <a:off x="4067944" y="764704"/>
            <a:ext cx="4896544" cy="2376264"/>
          </a:xfrm>
          <a:prstGeom prst="wedgeEllipseCallout">
            <a:avLst>
              <a:gd name="adj1" fmla="val -86293"/>
              <a:gd name="adj2" fmla="val -12775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FFFFFF"/>
                </a:solidFill>
              </a:rPr>
              <a:t>Evaluating infinity will cause </a:t>
            </a:r>
            <a:r>
              <a:rPr lang="en-IN" dirty="0" err="1">
                <a:solidFill>
                  <a:srgbClr val="FFFFFF"/>
                </a:solidFill>
              </a:rPr>
              <a:t>GHCi</a:t>
            </a:r>
            <a:r>
              <a:rPr lang="en-IN" dirty="0">
                <a:solidFill>
                  <a:srgbClr val="FFFFFF"/>
                </a:solidFill>
              </a:rPr>
              <a:t> to go into a long, silent think trying to compute 1 + (1 + (1 + (1 + (1 + .... until eventually it runs out of space and returns an error message. The value of infinity is ⊥.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93096"/>
            <a:ext cx="851625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59" y="5934670"/>
            <a:ext cx="91365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eager evaluation gets stuck in a loop trying to evaluate infinity, while </a:t>
            </a:r>
            <a:r>
              <a:rPr lang="en-IN" dirty="0" smtClean="0"/>
              <a:t>lazy evaluation </a:t>
            </a:r>
            <a:r>
              <a:rPr lang="en-IN" dirty="0"/>
              <a:t>returns the answer 3 at once.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We </a:t>
            </a:r>
            <a:r>
              <a:rPr lang="en-IN" dirty="0"/>
              <a:t>don’t need to evaluate the argument </a:t>
            </a:r>
            <a:r>
              <a:rPr lang="en-IN" dirty="0" smtClean="0"/>
              <a:t>of three </a:t>
            </a:r>
            <a:r>
              <a:rPr lang="en-IN" dirty="0"/>
              <a:t>in order to return 3.</a:t>
            </a:r>
          </a:p>
        </p:txBody>
      </p:sp>
    </p:spTree>
    <p:extLst>
      <p:ext uri="{BB962C8B-B14F-4D97-AF65-F5344CB8AC3E}">
        <p14:creationId xmlns:p14="http://schemas.microsoft.com/office/powerpoint/2010/main" val="37768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 smtClean="0"/>
              <a:t>recursion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factorial :: Integer -&gt; Integer</a:t>
            </a:r>
          </a:p>
          <a:p>
            <a:pPr marL="0" indent="0">
              <a:buNone/>
            </a:pPr>
            <a:r>
              <a:rPr lang="en-IN" sz="2400" dirty="0"/>
              <a:t>factorial n = fact (n,1)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fact :: (</a:t>
            </a:r>
            <a:r>
              <a:rPr lang="en-IN" sz="2400" dirty="0" err="1"/>
              <a:t>Integer,Integer</a:t>
            </a:r>
            <a:r>
              <a:rPr lang="en-IN" sz="2400" dirty="0"/>
              <a:t>) -&gt; Integer</a:t>
            </a:r>
          </a:p>
          <a:p>
            <a:pPr marL="0" indent="0">
              <a:buNone/>
            </a:pPr>
            <a:r>
              <a:rPr lang="en-IN" sz="2400" dirty="0"/>
              <a:t>fact (</a:t>
            </a:r>
            <a:r>
              <a:rPr lang="en-IN" sz="2400" dirty="0" err="1"/>
              <a:t>x,y</a:t>
            </a:r>
            <a:r>
              <a:rPr lang="en-IN" sz="2400" dirty="0"/>
              <a:t>) = if x==0 then y else fact (x-1,x*y)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1" y="3335291"/>
            <a:ext cx="7853113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4139952" y="116632"/>
            <a:ext cx="4896544" cy="2376264"/>
          </a:xfrm>
          <a:prstGeom prst="wedgeEllipseCallout">
            <a:avLst>
              <a:gd name="adj1" fmla="val -21051"/>
              <a:gd name="adj2" fmla="val 88784"/>
            </a:avLst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number of reduction steps is </a:t>
            </a:r>
            <a:r>
              <a:rPr lang="en-IN" dirty="0" smtClean="0"/>
              <a:t>basically the same but lazy </a:t>
            </a:r>
            <a:r>
              <a:rPr lang="en-IN" dirty="0"/>
              <a:t>evaluation requires much more space to achieve the </a:t>
            </a:r>
            <a:r>
              <a:rPr lang="en-IN" dirty="0" smtClean="0"/>
              <a:t>answer !  The expression </a:t>
            </a:r>
            <a:r>
              <a:rPr lang="en-IN" dirty="0"/>
              <a:t>1*(2*(3*1)) is built up in memory before being evaluated.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6920558" y="2816932"/>
            <a:ext cx="2088232" cy="1080120"/>
          </a:xfrm>
          <a:prstGeom prst="borderCallout1">
            <a:avLst>
              <a:gd name="adj1" fmla="val 99121"/>
              <a:gd name="adj2" fmla="val 50421"/>
              <a:gd name="adj3" fmla="val 186689"/>
              <a:gd name="adj4" fmla="val 20638"/>
            </a:avLst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The expression 1*(2*(3*1)) is built up in memory before being evaluated.</a:t>
            </a:r>
          </a:p>
        </p:txBody>
      </p:sp>
    </p:spTree>
    <p:extLst>
      <p:ext uri="{BB962C8B-B14F-4D97-AF65-F5344CB8AC3E}">
        <p14:creationId xmlns:p14="http://schemas.microsoft.com/office/powerpoint/2010/main" val="149765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7924800" cy="620470"/>
          </a:xfrm>
        </p:spPr>
        <p:txBody>
          <a:bodyPr/>
          <a:lstStyle/>
          <a:p>
            <a:r>
              <a:rPr lang="en-IN" dirty="0" smtClean="0"/>
              <a:t>pros </a:t>
            </a:r>
            <a:r>
              <a:rPr lang="en-IN" dirty="0"/>
              <a:t>and cons of lazy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048672"/>
          </a:xfrm>
        </p:spPr>
        <p:txBody>
          <a:bodyPr/>
          <a:lstStyle/>
          <a:p>
            <a:r>
              <a:rPr lang="en-IN" sz="2400" dirty="0"/>
              <a:t>On the plus </a:t>
            </a:r>
            <a:r>
              <a:rPr lang="en-IN" sz="2400" dirty="0" smtClean="0"/>
              <a:t>side, Lazy evaluation </a:t>
            </a:r>
            <a:r>
              <a:rPr lang="en-IN" sz="2400" dirty="0"/>
              <a:t>terminates whenever </a:t>
            </a:r>
            <a:r>
              <a:rPr lang="en-IN" sz="2400" i="1" dirty="0"/>
              <a:t>any </a:t>
            </a:r>
            <a:r>
              <a:rPr lang="en-IN" sz="2400" dirty="0"/>
              <a:t>reduction order terminates; it never takes </a:t>
            </a:r>
            <a:r>
              <a:rPr lang="en-IN" sz="2400" dirty="0" smtClean="0"/>
              <a:t>more steps </a:t>
            </a:r>
            <a:r>
              <a:rPr lang="en-IN" sz="2400" dirty="0"/>
              <a:t>than eager evaluation, and sometimes infinitely fewer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On the minus side, </a:t>
            </a:r>
            <a:r>
              <a:rPr lang="en-IN" sz="2400" dirty="0" smtClean="0"/>
              <a:t>it can </a:t>
            </a:r>
            <a:r>
              <a:rPr lang="en-IN" sz="2400" dirty="0"/>
              <a:t>require a lot more space and it is more difficult to understand the precise </a:t>
            </a:r>
            <a:r>
              <a:rPr lang="en-IN" sz="2400" dirty="0" smtClean="0"/>
              <a:t>order in </a:t>
            </a:r>
            <a:r>
              <a:rPr lang="en-IN" sz="2400" dirty="0"/>
              <a:t>which things happen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While Haskell </a:t>
            </a:r>
            <a:r>
              <a:rPr lang="en-IN" sz="2400" dirty="0"/>
              <a:t>uses lazy </a:t>
            </a:r>
            <a:r>
              <a:rPr lang="en-IN" sz="2400" dirty="0" smtClean="0"/>
              <a:t>evaluation, ML </a:t>
            </a:r>
            <a:r>
              <a:rPr lang="en-IN" sz="2400" dirty="0"/>
              <a:t>(another popular functional language) uses </a:t>
            </a:r>
            <a:r>
              <a:rPr lang="en-IN" sz="2400" dirty="0" smtClean="0"/>
              <a:t>eager evaluation.</a:t>
            </a:r>
          </a:p>
          <a:p>
            <a:r>
              <a:rPr lang="en-IN" sz="2400" dirty="0"/>
              <a:t>The function three is non-strict, while (+) is strict in both arguments.</a:t>
            </a:r>
            <a:endParaRPr lang="en-IN" sz="2400" dirty="0" smtClean="0"/>
          </a:p>
          <a:p>
            <a:r>
              <a:rPr lang="en-IN" sz="2400" dirty="0"/>
              <a:t>Because Haskell uses lazy evaluation we can define non-strict functions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Hence Haskell </a:t>
            </a:r>
            <a:r>
              <a:rPr lang="en-IN" sz="2400" dirty="0"/>
              <a:t>is referred to as a </a:t>
            </a:r>
            <a:r>
              <a:rPr lang="en-IN" sz="2400" i="1" dirty="0"/>
              <a:t>non-strict </a:t>
            </a:r>
            <a:r>
              <a:rPr lang="en-IN" sz="2400" dirty="0"/>
              <a:t>functional language.</a:t>
            </a:r>
          </a:p>
        </p:txBody>
      </p:sp>
    </p:spTree>
    <p:extLst>
      <p:ext uri="{BB962C8B-B14F-4D97-AF65-F5344CB8AC3E}">
        <p14:creationId xmlns:p14="http://schemas.microsoft.com/office/powerpoint/2010/main" val="355482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7924800" cy="548462"/>
          </a:xfrm>
        </p:spPr>
        <p:txBody>
          <a:bodyPr/>
          <a:lstStyle/>
          <a:p>
            <a:r>
              <a:rPr lang="en-US" sz="2400" dirty="0">
                <a:ea typeface="+mj-lt"/>
                <a:cs typeface="+mj-lt"/>
              </a:rPr>
              <a:t>Conditional </a:t>
            </a:r>
            <a:r>
              <a:rPr lang="en-US" sz="2400" dirty="0" smtClean="0">
                <a:ea typeface="+mj-lt"/>
                <a:cs typeface="+mj-lt"/>
              </a:rPr>
              <a:t>Evaluation – an example with drop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856984" cy="6120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b="1" dirty="0"/>
              <a:t>drop 2 "</a:t>
            </a:r>
            <a:r>
              <a:rPr lang="en-IN" sz="2400" b="1" dirty="0" err="1"/>
              <a:t>foobar</a:t>
            </a:r>
            <a:r>
              <a:rPr lang="en-IN" sz="2400" b="1" dirty="0"/>
              <a:t>"</a:t>
            </a:r>
          </a:p>
          <a:p>
            <a:pPr marL="0" indent="0">
              <a:buNone/>
            </a:pPr>
            <a:r>
              <a:rPr lang="en-IN" sz="2400" dirty="0"/>
              <a:t>"</a:t>
            </a:r>
            <a:r>
              <a:rPr lang="en-IN" sz="2400" dirty="0" err="1"/>
              <a:t>obar</a:t>
            </a:r>
            <a:r>
              <a:rPr lang="en-IN" sz="2400" dirty="0"/>
              <a:t>"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b="1" dirty="0"/>
              <a:t>drop 4 "</a:t>
            </a:r>
            <a:r>
              <a:rPr lang="en-IN" sz="2400" b="1" dirty="0" err="1"/>
              <a:t>foobar</a:t>
            </a:r>
            <a:r>
              <a:rPr lang="en-IN" sz="2400" b="1" dirty="0"/>
              <a:t>"</a:t>
            </a:r>
          </a:p>
          <a:p>
            <a:pPr marL="0" indent="0">
              <a:buNone/>
            </a:pPr>
            <a:r>
              <a:rPr lang="en-IN" sz="2400" dirty="0"/>
              <a:t>"</a:t>
            </a:r>
            <a:r>
              <a:rPr lang="en-IN" sz="2400" dirty="0" err="1"/>
              <a:t>ar</a:t>
            </a:r>
            <a:r>
              <a:rPr lang="en-IN" sz="2400" dirty="0"/>
              <a:t>"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b="1" dirty="0"/>
              <a:t>drop 4 [1,2]</a:t>
            </a:r>
          </a:p>
          <a:p>
            <a:pPr marL="0" indent="0">
              <a:buNone/>
            </a:pPr>
            <a:r>
              <a:rPr lang="en-IN" sz="2400" dirty="0"/>
              <a:t>[]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b="1" dirty="0"/>
              <a:t>drop 0 [1,2]</a:t>
            </a:r>
          </a:p>
          <a:p>
            <a:pPr marL="0" indent="0">
              <a:buNone/>
            </a:pPr>
            <a:r>
              <a:rPr lang="en-IN" sz="2400" dirty="0"/>
              <a:t>[1,2]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b="1" dirty="0"/>
              <a:t>drop 7 []</a:t>
            </a:r>
          </a:p>
          <a:p>
            <a:pPr marL="0" indent="0">
              <a:buNone/>
            </a:pPr>
            <a:r>
              <a:rPr lang="en-IN" sz="2400" dirty="0"/>
              <a:t>[]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b="1" dirty="0"/>
              <a:t>drop (-2) "foo"</a:t>
            </a:r>
          </a:p>
          <a:p>
            <a:pPr marL="0" indent="0">
              <a:buNone/>
            </a:pPr>
            <a:r>
              <a:rPr lang="en-IN" sz="2400" dirty="0"/>
              <a:t>"foo"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3491880" y="1268760"/>
            <a:ext cx="5184576" cy="3384376"/>
          </a:xfrm>
          <a:prstGeom prst="cloudCallout">
            <a:avLst>
              <a:gd name="adj1" fmla="val -53316"/>
              <a:gd name="adj2" fmla="val 72589"/>
            </a:avLst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D</a:t>
            </a:r>
            <a:r>
              <a:rPr lang="en-IN" dirty="0" smtClean="0"/>
              <a:t>rop </a:t>
            </a:r>
            <a:r>
              <a:rPr lang="en-IN" dirty="0"/>
              <a:t>returns the original list if the number to remove </a:t>
            </a:r>
            <a:r>
              <a:rPr lang="en-IN" dirty="0" smtClean="0"/>
              <a:t>is less </a:t>
            </a:r>
            <a:r>
              <a:rPr lang="en-IN" dirty="0"/>
              <a:t>than or equal to zero. Otherwise, it removes elements until it either runs out or</a:t>
            </a:r>
          </a:p>
          <a:p>
            <a:r>
              <a:rPr lang="en-IN" dirty="0"/>
              <a:t>reaches the given number.</a:t>
            </a:r>
          </a:p>
        </p:txBody>
      </p:sp>
    </p:spTree>
    <p:extLst>
      <p:ext uri="{BB962C8B-B14F-4D97-AF65-F5344CB8AC3E}">
        <p14:creationId xmlns:p14="http://schemas.microsoft.com/office/powerpoint/2010/main" val="424271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7924800" cy="686691"/>
          </a:xfrm>
        </p:spPr>
        <p:txBody>
          <a:bodyPr/>
          <a:lstStyle/>
          <a:p>
            <a:r>
              <a:rPr lang="en-IN" dirty="0" err="1"/>
              <a:t>myDrop</a:t>
            </a:r>
            <a:r>
              <a:rPr lang="en-IN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976664"/>
          </a:xfrm>
        </p:spPr>
        <p:txBody>
          <a:bodyPr>
            <a:normAutofit/>
          </a:bodyPr>
          <a:lstStyle/>
          <a:p>
            <a:r>
              <a:rPr lang="en-IN" sz="2400" dirty="0"/>
              <a:t>U</a:t>
            </a:r>
            <a:r>
              <a:rPr lang="en-IN" sz="2400" dirty="0" smtClean="0"/>
              <a:t>ses </a:t>
            </a:r>
            <a:r>
              <a:rPr lang="en-IN" sz="2400" dirty="0"/>
              <a:t>Haskell’s if expression to decide what to </a:t>
            </a:r>
            <a:r>
              <a:rPr lang="en-IN" sz="2400" dirty="0" smtClean="0"/>
              <a:t>do</a:t>
            </a:r>
          </a:p>
          <a:p>
            <a:pPr marL="400050" lvl="1" indent="0">
              <a:buNone/>
            </a:pPr>
            <a:r>
              <a:rPr lang="en-IN" sz="2400" dirty="0"/>
              <a:t>-- file: ch02/</a:t>
            </a:r>
            <a:r>
              <a:rPr lang="en-IN" sz="2400" dirty="0" err="1"/>
              <a:t>myDrop.hs</a:t>
            </a:r>
            <a:endParaRPr lang="en-IN" sz="2400" dirty="0"/>
          </a:p>
          <a:p>
            <a:pPr marL="400050" lvl="1" indent="0">
              <a:buNone/>
            </a:pPr>
            <a:r>
              <a:rPr lang="en-IN" sz="2400" dirty="0" err="1"/>
              <a:t>myDrop</a:t>
            </a:r>
            <a:r>
              <a:rPr lang="en-IN" sz="2400" dirty="0"/>
              <a:t> n </a:t>
            </a:r>
            <a:r>
              <a:rPr lang="en-IN" sz="2400" dirty="0" err="1"/>
              <a:t>xs</a:t>
            </a:r>
            <a:r>
              <a:rPr lang="en-IN" sz="2400" dirty="0"/>
              <a:t> = if n &lt;= 0 || null </a:t>
            </a:r>
            <a:r>
              <a:rPr lang="en-IN" sz="2400" dirty="0" err="1"/>
              <a:t>xs</a:t>
            </a:r>
            <a:endParaRPr lang="en-IN" sz="2400" dirty="0"/>
          </a:p>
          <a:p>
            <a:pPr marL="400050" lvl="1" indent="0">
              <a:buNone/>
            </a:pPr>
            <a:r>
              <a:rPr lang="en-IN" sz="2400" dirty="0" smtClean="0"/>
              <a:t>		    then </a:t>
            </a:r>
            <a:r>
              <a:rPr lang="en-IN" sz="2400" dirty="0" err="1"/>
              <a:t>xs</a:t>
            </a:r>
            <a:endParaRPr lang="en-IN" sz="2400" dirty="0"/>
          </a:p>
          <a:p>
            <a:pPr marL="400050" lvl="1" indent="0">
              <a:buNone/>
            </a:pPr>
            <a:r>
              <a:rPr lang="en-IN" sz="2400" dirty="0" smtClean="0"/>
              <a:t>                       else </a:t>
            </a:r>
            <a:r>
              <a:rPr lang="en-IN" sz="2400" dirty="0" err="1"/>
              <a:t>myDrop</a:t>
            </a:r>
            <a:r>
              <a:rPr lang="en-IN" sz="2400" dirty="0"/>
              <a:t> (n - 1) (tail </a:t>
            </a:r>
            <a:r>
              <a:rPr lang="en-IN" sz="2400" dirty="0" err="1"/>
              <a:t>xs</a:t>
            </a:r>
            <a:r>
              <a:rPr lang="en-IN" sz="2400" dirty="0"/>
              <a:t>)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004048" y="1196752"/>
            <a:ext cx="3888432" cy="1368152"/>
          </a:xfrm>
          <a:prstGeom prst="wedgeEllipseCallout">
            <a:avLst>
              <a:gd name="adj1" fmla="val -65930"/>
              <a:gd name="adj2" fmla="val 4971"/>
            </a:avLst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null </a:t>
            </a:r>
            <a:r>
              <a:rPr lang="en-IN" dirty="0" smtClean="0"/>
              <a:t>function below </a:t>
            </a:r>
            <a:r>
              <a:rPr lang="en-IN" dirty="0"/>
              <a:t>checks whether a list is </a:t>
            </a:r>
            <a:r>
              <a:rPr lang="en-IN" dirty="0" smtClean="0"/>
              <a:t>empty !</a:t>
            </a:r>
            <a:endParaRPr lang="en-IN" dirty="0"/>
          </a:p>
        </p:txBody>
      </p:sp>
      <p:sp>
        <p:nvSpPr>
          <p:cNvPr id="5" name="Oval Callout 4"/>
          <p:cNvSpPr/>
          <p:nvPr/>
        </p:nvSpPr>
        <p:spPr>
          <a:xfrm>
            <a:off x="0" y="4941168"/>
            <a:ext cx="3888432" cy="1939427"/>
          </a:xfrm>
          <a:prstGeom prst="wedgeEllipseCallout">
            <a:avLst>
              <a:gd name="adj1" fmla="val 10274"/>
              <a:gd name="adj2" fmla="val -140642"/>
            </a:avLst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I</a:t>
            </a:r>
            <a:r>
              <a:rPr lang="en-IN" dirty="0" smtClean="0">
                <a:solidFill>
                  <a:schemeClr val="bg2"/>
                </a:solidFill>
              </a:rPr>
              <a:t>ndentation </a:t>
            </a:r>
            <a:r>
              <a:rPr lang="en-IN" dirty="0">
                <a:solidFill>
                  <a:schemeClr val="bg2"/>
                </a:solidFill>
              </a:rPr>
              <a:t>is important: it </a:t>
            </a:r>
            <a:r>
              <a:rPr lang="en-IN" i="1" dirty="0">
                <a:solidFill>
                  <a:schemeClr val="bg2"/>
                </a:solidFill>
              </a:rPr>
              <a:t>continues </a:t>
            </a:r>
            <a:r>
              <a:rPr lang="en-IN" dirty="0">
                <a:solidFill>
                  <a:schemeClr val="bg2"/>
                </a:solidFill>
              </a:rPr>
              <a:t>an existing definition, instead of starting</a:t>
            </a:r>
          </a:p>
          <a:p>
            <a:r>
              <a:rPr lang="en-IN" dirty="0">
                <a:solidFill>
                  <a:schemeClr val="bg2"/>
                </a:solidFill>
              </a:rPr>
              <a:t>a new one. </a:t>
            </a:r>
            <a:endParaRPr lang="en-IN" dirty="0" smtClean="0">
              <a:solidFill>
                <a:schemeClr val="bg2"/>
              </a:solidFill>
            </a:endParaRPr>
          </a:p>
          <a:p>
            <a:r>
              <a:rPr lang="en-IN" b="1" dirty="0" smtClean="0">
                <a:solidFill>
                  <a:schemeClr val="bg2"/>
                </a:solidFill>
              </a:rPr>
              <a:t>Don’t </a:t>
            </a:r>
            <a:r>
              <a:rPr lang="en-IN" b="1" dirty="0">
                <a:solidFill>
                  <a:schemeClr val="bg2"/>
                </a:solidFill>
              </a:rPr>
              <a:t>omit the </a:t>
            </a:r>
            <a:r>
              <a:rPr lang="en-IN" b="1" dirty="0" smtClean="0">
                <a:solidFill>
                  <a:schemeClr val="bg2"/>
                </a:solidFill>
              </a:rPr>
              <a:t>indentation !!!</a:t>
            </a:r>
            <a:endParaRPr lang="en-IN" b="1" dirty="0">
              <a:solidFill>
                <a:schemeClr val="bg2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5156448" y="4005064"/>
            <a:ext cx="3888432" cy="1368152"/>
          </a:xfrm>
          <a:prstGeom prst="wedgeEllipseCallout">
            <a:avLst>
              <a:gd name="adj1" fmla="val -132608"/>
              <a:gd name="adj2" fmla="val -189611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 smtClean="0"/>
              <a:t>xs</a:t>
            </a:r>
            <a:r>
              <a:rPr lang="en-IN" dirty="0" smtClean="0"/>
              <a:t> - </a:t>
            </a:r>
            <a:r>
              <a:rPr lang="en-IN" dirty="0"/>
              <a:t>common naming pattern for </a:t>
            </a:r>
            <a:r>
              <a:rPr lang="en-IN" dirty="0" smtClean="0"/>
              <a:t>lists !!!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34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548680"/>
          </a:xfrm>
        </p:spPr>
        <p:txBody>
          <a:bodyPr/>
          <a:lstStyle/>
          <a:p>
            <a:r>
              <a:rPr lang="en-IN" dirty="0" smtClean="0"/>
              <a:t>Executing </a:t>
            </a:r>
            <a:r>
              <a:rPr lang="en-IN" dirty="0" err="1" smtClean="0"/>
              <a:t>mydrop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928992" cy="6192688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/>
              <a:t>S</a:t>
            </a:r>
            <a:r>
              <a:rPr lang="en-IN" sz="2400" dirty="0" smtClean="0"/>
              <a:t>ave the </a:t>
            </a:r>
            <a:r>
              <a:rPr lang="en-IN" sz="2400" dirty="0"/>
              <a:t>Haskell function in a file named </a:t>
            </a:r>
            <a:r>
              <a:rPr lang="en-IN" sz="2400" i="1" dirty="0" err="1"/>
              <a:t>myDrop.hs</a:t>
            </a:r>
            <a:r>
              <a:rPr lang="en-IN" sz="2400" dirty="0"/>
              <a:t>, then load it into </a:t>
            </a:r>
            <a:r>
              <a:rPr lang="en-IN" sz="2400" dirty="0" err="1"/>
              <a:t>ghci</a:t>
            </a:r>
            <a:r>
              <a:rPr lang="en-IN" sz="2400" dirty="0" smtClean="0"/>
              <a:t>: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b="1" dirty="0"/>
              <a:t>:load </a:t>
            </a:r>
            <a:r>
              <a:rPr lang="en-IN" sz="2400" b="1" dirty="0" err="1"/>
              <a:t>myDrop.hs</a:t>
            </a:r>
            <a:endParaRPr lang="en-IN" sz="2400" b="1" dirty="0"/>
          </a:p>
          <a:p>
            <a:pPr marL="400050" lvl="1" indent="0">
              <a:buNone/>
            </a:pPr>
            <a:r>
              <a:rPr lang="en-IN" sz="2400" dirty="0"/>
              <a:t>[1 of 1] Compiling Main ( </a:t>
            </a:r>
            <a:r>
              <a:rPr lang="en-IN" sz="2400" dirty="0" err="1"/>
              <a:t>myDrop.hs</a:t>
            </a:r>
            <a:r>
              <a:rPr lang="en-IN" sz="2400" dirty="0"/>
              <a:t>, interpreted )</a:t>
            </a:r>
          </a:p>
          <a:p>
            <a:pPr marL="400050" lvl="1" indent="0">
              <a:buNone/>
            </a:pPr>
            <a:r>
              <a:rPr lang="en-IN" sz="2400" dirty="0"/>
              <a:t>Ok, modules loaded: Main.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b="1" dirty="0" err="1"/>
              <a:t>myDrop</a:t>
            </a:r>
            <a:r>
              <a:rPr lang="en-IN" sz="2400" b="1" dirty="0"/>
              <a:t> 2 "</a:t>
            </a:r>
            <a:r>
              <a:rPr lang="en-IN" sz="2400" b="1" dirty="0" err="1"/>
              <a:t>foobar</a:t>
            </a:r>
            <a:r>
              <a:rPr lang="en-IN" sz="2400" b="1" dirty="0"/>
              <a:t>"</a:t>
            </a:r>
          </a:p>
          <a:p>
            <a:pPr marL="400050" lvl="1" indent="0">
              <a:buNone/>
            </a:pPr>
            <a:r>
              <a:rPr lang="en-IN" sz="2400" dirty="0"/>
              <a:t>"</a:t>
            </a:r>
            <a:r>
              <a:rPr lang="en-IN" sz="2400" dirty="0" err="1"/>
              <a:t>obar</a:t>
            </a:r>
            <a:r>
              <a:rPr lang="en-IN" sz="2400" dirty="0"/>
              <a:t>"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b="1" dirty="0" err="1"/>
              <a:t>myDrop</a:t>
            </a:r>
            <a:r>
              <a:rPr lang="en-IN" sz="2400" b="1" dirty="0"/>
              <a:t> 4 "</a:t>
            </a:r>
            <a:r>
              <a:rPr lang="en-IN" sz="2400" b="1" dirty="0" err="1"/>
              <a:t>foobar</a:t>
            </a:r>
            <a:r>
              <a:rPr lang="en-IN" sz="2400" b="1" dirty="0"/>
              <a:t>"</a:t>
            </a:r>
          </a:p>
          <a:p>
            <a:pPr marL="400050" lvl="1" indent="0">
              <a:buNone/>
            </a:pPr>
            <a:r>
              <a:rPr lang="en-IN" sz="2400" dirty="0"/>
              <a:t>"</a:t>
            </a:r>
            <a:r>
              <a:rPr lang="en-IN" sz="2400" dirty="0" err="1"/>
              <a:t>ar</a:t>
            </a:r>
            <a:r>
              <a:rPr lang="en-IN" sz="2400" dirty="0"/>
              <a:t>"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b="1" dirty="0" err="1"/>
              <a:t>myDrop</a:t>
            </a:r>
            <a:r>
              <a:rPr lang="en-IN" sz="2400" b="1" dirty="0"/>
              <a:t> 4 [1,2]</a:t>
            </a:r>
          </a:p>
          <a:p>
            <a:pPr marL="400050" lvl="1" indent="0">
              <a:buNone/>
            </a:pPr>
            <a:r>
              <a:rPr lang="en-IN" sz="2400" dirty="0"/>
              <a:t>[]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b="1" dirty="0" err="1"/>
              <a:t>myDrop</a:t>
            </a:r>
            <a:r>
              <a:rPr lang="en-IN" sz="2400" b="1" dirty="0"/>
              <a:t> 0 [1,2]</a:t>
            </a:r>
          </a:p>
          <a:p>
            <a:pPr marL="400050" lvl="1" indent="0">
              <a:buNone/>
            </a:pPr>
            <a:r>
              <a:rPr lang="en-IN" sz="2400" dirty="0"/>
              <a:t>[1,2]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b="1" dirty="0" err="1"/>
              <a:t>myDrop</a:t>
            </a:r>
            <a:r>
              <a:rPr lang="en-IN" sz="2400" b="1" dirty="0"/>
              <a:t> 7 []</a:t>
            </a:r>
          </a:p>
          <a:p>
            <a:pPr marL="400050" lvl="1" indent="0">
              <a:buNone/>
            </a:pPr>
            <a:r>
              <a:rPr lang="en-IN" sz="2400" dirty="0"/>
              <a:t>[]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b="1" dirty="0" err="1"/>
              <a:t>myDrop</a:t>
            </a:r>
            <a:r>
              <a:rPr lang="en-IN" sz="2400" b="1" dirty="0"/>
              <a:t> (-2) "foo"</a:t>
            </a:r>
          </a:p>
          <a:p>
            <a:pPr marL="400050" lvl="1" indent="0">
              <a:buNone/>
            </a:pPr>
            <a:r>
              <a:rPr lang="en-IN" sz="2400" dirty="0"/>
              <a:t>"foo"</a:t>
            </a:r>
          </a:p>
        </p:txBody>
      </p:sp>
    </p:spTree>
    <p:extLst>
      <p:ext uri="{BB962C8B-B14F-4D97-AF65-F5344CB8AC3E}">
        <p14:creationId xmlns:p14="http://schemas.microsoft.com/office/powerpoint/2010/main" val="145597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6" y="0"/>
            <a:ext cx="7924800" cy="620688"/>
          </a:xfrm>
        </p:spPr>
        <p:txBody>
          <a:bodyPr/>
          <a:lstStyle/>
          <a:p>
            <a:r>
              <a:rPr lang="en-IN" dirty="0" smtClean="0"/>
              <a:t>i/o in </a:t>
            </a:r>
            <a:r>
              <a:rPr lang="en-IN" dirty="0" err="1" smtClean="0"/>
              <a:t>haskell</a:t>
            </a:r>
            <a:r>
              <a:rPr lang="en-IN" dirty="0" smtClean="0"/>
              <a:t> – A simple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0486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dirty="0"/>
              <a:t>main = do</a:t>
            </a:r>
          </a:p>
          <a:p>
            <a:pPr marL="0" indent="0">
              <a:buNone/>
            </a:pPr>
            <a:r>
              <a:rPr lang="en-IN" sz="2400" dirty="0" err="1"/>
              <a:t>putStrLn</a:t>
            </a:r>
            <a:r>
              <a:rPr lang="en-IN" sz="2400" dirty="0"/>
              <a:t> "Hello, what's your name?"</a:t>
            </a:r>
          </a:p>
          <a:p>
            <a:pPr marL="0" indent="0">
              <a:buNone/>
            </a:pPr>
            <a:r>
              <a:rPr lang="en-IN" sz="2400" dirty="0"/>
              <a:t>name &lt;- </a:t>
            </a:r>
            <a:r>
              <a:rPr lang="en-IN" sz="2400" dirty="0" err="1"/>
              <a:t>getLine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putStrLn</a:t>
            </a:r>
            <a:r>
              <a:rPr lang="en-IN" sz="2400" dirty="0"/>
              <a:t> ("Hey " ++ name ++ ", you rock!")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nameio.hs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nameio.hs</a:t>
            </a:r>
            <a:r>
              <a:rPr lang="en-IN" sz="2400" dirty="0"/>
              <a:t>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main</a:t>
            </a:r>
          </a:p>
          <a:p>
            <a:pPr marL="0" indent="0">
              <a:buNone/>
            </a:pPr>
            <a:r>
              <a:rPr lang="en-IN" sz="2400" dirty="0"/>
              <a:t>Hello, what's your name?</a:t>
            </a:r>
          </a:p>
          <a:p>
            <a:pPr marL="0" indent="0">
              <a:buNone/>
            </a:pPr>
            <a:r>
              <a:rPr lang="en-IN" sz="2400" dirty="0"/>
              <a:t>John</a:t>
            </a:r>
          </a:p>
          <a:p>
            <a:pPr marL="0" indent="0">
              <a:buNone/>
            </a:pPr>
            <a:r>
              <a:rPr lang="en-IN" sz="2400" dirty="0"/>
              <a:t>Hey John, you rock!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6228184" y="1373716"/>
            <a:ext cx="2915816" cy="1263196"/>
          </a:xfrm>
          <a:prstGeom prst="wedgeEllipseCallout">
            <a:avLst>
              <a:gd name="adj1" fmla="val -196350"/>
              <a:gd name="adj2" fmla="val -23015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rgbClr val="7030A0"/>
                </a:solidFill>
              </a:rPr>
              <a:t>getLine</a:t>
            </a:r>
            <a:r>
              <a:rPr lang="en-IN" dirty="0">
                <a:solidFill>
                  <a:srgbClr val="7030A0"/>
                </a:solidFill>
              </a:rPr>
              <a:t> reads a line from standard </a:t>
            </a:r>
            <a:r>
              <a:rPr lang="en-IN" dirty="0" smtClean="0">
                <a:solidFill>
                  <a:srgbClr val="7030A0"/>
                </a:solidFill>
              </a:rPr>
              <a:t>input and binds via &lt;- to the name </a:t>
            </a:r>
            <a:r>
              <a:rPr lang="en-IN" dirty="0" err="1" smtClean="0">
                <a:solidFill>
                  <a:srgbClr val="7030A0"/>
                </a:solidFill>
              </a:rPr>
              <a:t>inpStr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652120" y="-99392"/>
            <a:ext cx="3312368" cy="1368152"/>
          </a:xfrm>
          <a:prstGeom prst="wedgeEllipseCallout">
            <a:avLst>
              <a:gd name="adj1" fmla="val -189087"/>
              <a:gd name="adj2" fmla="val 44734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rgbClr val="FFFFFF"/>
                </a:solidFill>
              </a:rPr>
              <a:t>putStrLn</a:t>
            </a:r>
            <a:r>
              <a:rPr lang="en-IN" dirty="0">
                <a:solidFill>
                  <a:srgbClr val="FFFFFF"/>
                </a:solidFill>
              </a:rPr>
              <a:t> writes out a </a:t>
            </a:r>
            <a:r>
              <a:rPr lang="en-IN" dirty="0" smtClean="0">
                <a:solidFill>
                  <a:srgbClr val="FFFFFF"/>
                </a:solidFill>
              </a:rPr>
              <a:t>String, followed </a:t>
            </a:r>
            <a:r>
              <a:rPr lang="en-IN" dirty="0">
                <a:solidFill>
                  <a:srgbClr val="FFFFFF"/>
                </a:solidFill>
              </a:rPr>
              <a:t>by an end-of-line character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6012160" y="3284984"/>
            <a:ext cx="3024336" cy="1263196"/>
          </a:xfrm>
          <a:prstGeom prst="wedgeEllipseCallout">
            <a:avLst>
              <a:gd name="adj1" fmla="val -177744"/>
              <a:gd name="adj2" fmla="val -130680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list concatenation </a:t>
            </a:r>
            <a:r>
              <a:rPr lang="en-IN" dirty="0"/>
              <a:t>operator ++ </a:t>
            </a:r>
            <a:r>
              <a:rPr lang="en-IN" dirty="0" smtClean="0"/>
              <a:t>can join the input string  with </a:t>
            </a:r>
            <a:r>
              <a:rPr lang="en-IN" dirty="0"/>
              <a:t>our own text</a:t>
            </a:r>
          </a:p>
        </p:txBody>
      </p:sp>
    </p:spTree>
    <p:extLst>
      <p:ext uri="{BB962C8B-B14F-4D97-AF65-F5344CB8AC3E}">
        <p14:creationId xmlns:p14="http://schemas.microsoft.com/office/powerpoint/2010/main" val="136016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r>
              <a:rPr lang="en-IN" dirty="0"/>
              <a:t>Some examples of Basic arithmetic in </a:t>
            </a:r>
            <a:r>
              <a:rPr lang="en-IN" cap="none" dirty="0"/>
              <a:t>ghci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 lnSpcReduction="10000"/>
          </a:bodyPr>
          <a:lstStyle/>
          <a:p>
            <a:pPr marL="342900" lvl="1" indent="-342900"/>
            <a:r>
              <a:rPr lang="en-IN" sz="2400" dirty="0"/>
              <a:t>Expressions can be written in prefix form also:</a:t>
            </a:r>
          </a:p>
          <a:p>
            <a:pPr marL="0" lvl="1" indent="0">
              <a:buNone/>
            </a:pPr>
            <a:endParaRPr lang="en-IN" sz="2400" dirty="0"/>
          </a:p>
          <a:p>
            <a:pPr marL="457200" lvl="1" indent="0">
              <a:buNone/>
            </a:pPr>
            <a:r>
              <a:rPr lang="en-IN" sz="2400" dirty="0"/>
              <a:t>ghci&gt; (+) 2 2</a:t>
            </a:r>
          </a:p>
          <a:p>
            <a:pPr marL="457200" lvl="1" indent="0">
              <a:buNone/>
            </a:pPr>
            <a:r>
              <a:rPr lang="en-IN" sz="2400" dirty="0"/>
              <a:t>4</a:t>
            </a:r>
          </a:p>
          <a:p>
            <a:pPr marL="457200" lvl="1" indent="0">
              <a:buNone/>
            </a:pPr>
            <a:endParaRPr lang="en-IN" sz="2400" dirty="0"/>
          </a:p>
          <a:p>
            <a:pPr marL="457200" lvl="1" indent="0">
              <a:buNone/>
            </a:pPr>
            <a:r>
              <a:rPr lang="en-IN" sz="2400" dirty="0"/>
              <a:t>Note: In Prefix form, the operator must be enclosed in parenthesis</a:t>
            </a:r>
          </a:p>
          <a:p>
            <a:pPr marL="457200" lvl="1" indent="0">
              <a:buNone/>
            </a:pPr>
            <a:endParaRPr lang="en-IN" sz="2400" dirty="0"/>
          </a:p>
          <a:p>
            <a:pPr marL="342900" lvl="1" indent="-342900"/>
            <a:r>
              <a:rPr lang="en-IN" sz="2400" dirty="0"/>
              <a:t>Integer Exponentiation:</a:t>
            </a:r>
          </a:p>
          <a:p>
            <a:pPr lvl="1"/>
            <a:r>
              <a:rPr lang="en-IN" sz="2400" dirty="0"/>
              <a:t>(^) provides integer exponentiation</a:t>
            </a:r>
          </a:p>
          <a:p>
            <a:pPr marL="457200" lvl="1" indent="0">
              <a:buNone/>
            </a:pPr>
            <a:r>
              <a:rPr lang="en-IN" sz="2400" dirty="0"/>
              <a:t>Example:</a:t>
            </a:r>
          </a:p>
          <a:p>
            <a:pPr marL="457200" lvl="1" indent="0">
              <a:buNone/>
            </a:pPr>
            <a:r>
              <a:rPr lang="en-IN" sz="2400" dirty="0"/>
              <a:t>	ghci&gt; 2^2</a:t>
            </a:r>
          </a:p>
          <a:p>
            <a:pPr marL="457200" lvl="1" indent="0">
              <a:buNone/>
            </a:pPr>
            <a:r>
              <a:rPr lang="en-IN" sz="2400" dirty="0"/>
              <a:t>	4</a:t>
            </a:r>
          </a:p>
        </p:txBody>
      </p:sp>
    </p:spTree>
    <p:extLst>
      <p:ext uri="{BB962C8B-B14F-4D97-AF65-F5344CB8AC3E}">
        <p14:creationId xmlns:p14="http://schemas.microsoft.com/office/powerpoint/2010/main" val="356614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51" y="0"/>
            <a:ext cx="7924800" cy="764704"/>
          </a:xfrm>
        </p:spPr>
        <p:txBody>
          <a:bodyPr/>
          <a:lstStyle/>
          <a:p>
            <a:r>
              <a:rPr lang="en-IN" dirty="0"/>
              <a:t>types of </a:t>
            </a:r>
            <a:r>
              <a:rPr lang="en-IN" dirty="0" err="1"/>
              <a:t>putStrLn</a:t>
            </a:r>
            <a:r>
              <a:rPr lang="en-IN" dirty="0"/>
              <a:t> and </a:t>
            </a:r>
            <a:r>
              <a:rPr lang="en-IN" dirty="0" err="1"/>
              <a:t>getLine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496" y="908720"/>
            <a:ext cx="900100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:type </a:t>
            </a:r>
            <a:r>
              <a:rPr lang="en-IN" sz="2400" dirty="0" err="1"/>
              <a:t>putStrLn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putStrLn</a:t>
            </a:r>
            <a:r>
              <a:rPr lang="en-IN" sz="2400" dirty="0"/>
              <a:t> :: String -&gt; IO ()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:type </a:t>
            </a:r>
            <a:r>
              <a:rPr lang="en-IN" sz="2400" dirty="0" err="1"/>
              <a:t>getLine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getLine</a:t>
            </a:r>
            <a:r>
              <a:rPr lang="en-IN" sz="2400" dirty="0"/>
              <a:t> :: IO </a:t>
            </a:r>
            <a:r>
              <a:rPr lang="en-IN" sz="2400" dirty="0" smtClean="0"/>
              <a:t>String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B</a:t>
            </a:r>
            <a:r>
              <a:rPr lang="en-IN" sz="2400" dirty="0" smtClean="0"/>
              <a:t>oth </a:t>
            </a:r>
            <a:r>
              <a:rPr lang="en-IN" sz="2400" dirty="0"/>
              <a:t>of these types have IO in their return </a:t>
            </a:r>
            <a:r>
              <a:rPr lang="en-IN" sz="2400" dirty="0" smtClean="0"/>
              <a:t>value</a:t>
            </a:r>
          </a:p>
          <a:p>
            <a:r>
              <a:rPr lang="en-IN" sz="2400" dirty="0"/>
              <a:t>T</a:t>
            </a:r>
            <a:r>
              <a:rPr lang="en-IN" sz="2400" dirty="0" smtClean="0"/>
              <a:t>hey </a:t>
            </a:r>
            <a:r>
              <a:rPr lang="en-IN" sz="2400" dirty="0"/>
              <a:t>may have side effects, or they may return different values even when </a:t>
            </a:r>
            <a:r>
              <a:rPr lang="en-IN" sz="2400" dirty="0" smtClean="0"/>
              <a:t>called with </a:t>
            </a:r>
            <a:r>
              <a:rPr lang="en-IN" sz="2400" dirty="0"/>
              <a:t>the same arguments, or both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The () is an empty tuple (pronounced “unit”), indicating that </a:t>
            </a:r>
            <a:r>
              <a:rPr lang="en-IN" sz="2400" dirty="0" smtClean="0"/>
              <a:t>there is </a:t>
            </a:r>
            <a:r>
              <a:rPr lang="en-IN" sz="2400" dirty="0"/>
              <a:t>no return value from </a:t>
            </a:r>
            <a:r>
              <a:rPr lang="en-IN" sz="2400" dirty="0" err="1"/>
              <a:t>putStrLn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231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 smtClean="0"/>
              <a:t>A side-effect example with </a:t>
            </a:r>
            <a:r>
              <a:rPr lang="en-IN" dirty="0" err="1" smtClean="0"/>
              <a:t>putstrln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let </a:t>
            </a:r>
            <a:r>
              <a:rPr lang="en-IN" sz="2400" dirty="0" err="1"/>
              <a:t>writefoo</a:t>
            </a:r>
            <a:r>
              <a:rPr lang="en-IN" sz="2400" dirty="0"/>
              <a:t> = </a:t>
            </a:r>
            <a:r>
              <a:rPr lang="en-IN" sz="2400" dirty="0" err="1"/>
              <a:t>putStrLn</a:t>
            </a:r>
            <a:r>
              <a:rPr lang="en-IN" sz="2400" dirty="0"/>
              <a:t> "foo"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writefoo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foo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The output </a:t>
            </a:r>
            <a:r>
              <a:rPr lang="en-IN" sz="2400" dirty="0"/>
              <a:t>foo is not a return value from </a:t>
            </a:r>
            <a:r>
              <a:rPr lang="en-IN" sz="2400" dirty="0" err="1"/>
              <a:t>putStrLn</a:t>
            </a:r>
            <a:r>
              <a:rPr lang="en-IN" sz="2400" dirty="0"/>
              <a:t>. </a:t>
            </a:r>
            <a:endParaRPr lang="en-IN" sz="2400" dirty="0" smtClean="0"/>
          </a:p>
          <a:p>
            <a:r>
              <a:rPr lang="en-IN" sz="2400" dirty="0" smtClean="0"/>
              <a:t>It’s </a:t>
            </a:r>
            <a:r>
              <a:rPr lang="en-IN" sz="2400" dirty="0"/>
              <a:t>the </a:t>
            </a:r>
            <a:r>
              <a:rPr lang="en-IN" sz="2400" dirty="0" smtClean="0"/>
              <a:t>side effect </a:t>
            </a:r>
            <a:r>
              <a:rPr lang="en-IN" sz="2400" dirty="0"/>
              <a:t>of </a:t>
            </a:r>
            <a:r>
              <a:rPr lang="en-IN" sz="2400" dirty="0" err="1"/>
              <a:t>putStrLn</a:t>
            </a:r>
            <a:r>
              <a:rPr lang="en-IN" sz="2400" dirty="0"/>
              <a:t> actually writing foo to the terminal</a:t>
            </a:r>
            <a:r>
              <a:rPr lang="en-IN" sz="2400" dirty="0" smtClean="0"/>
              <a:t>.</a:t>
            </a:r>
          </a:p>
          <a:p>
            <a:r>
              <a:rPr lang="en-IN" sz="2400" dirty="0" err="1"/>
              <a:t>ghci</a:t>
            </a:r>
            <a:r>
              <a:rPr lang="en-IN" sz="2400" dirty="0"/>
              <a:t> actually executed </a:t>
            </a:r>
            <a:r>
              <a:rPr lang="en-IN" sz="2400" dirty="0" err="1"/>
              <a:t>writefoo</a:t>
            </a:r>
            <a:r>
              <a:rPr lang="en-IN" sz="2400" dirty="0"/>
              <a:t>. </a:t>
            </a:r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/>
              <a:t>means that, when </a:t>
            </a:r>
            <a:r>
              <a:rPr lang="en-IN" sz="2400" dirty="0" smtClean="0"/>
              <a:t>given an </a:t>
            </a:r>
            <a:r>
              <a:rPr lang="en-IN" sz="2400" dirty="0"/>
              <a:t>I/O action, </a:t>
            </a:r>
            <a:r>
              <a:rPr lang="en-IN" sz="2400" dirty="0" err="1"/>
              <a:t>ghci</a:t>
            </a:r>
            <a:r>
              <a:rPr lang="en-IN" sz="2400" dirty="0"/>
              <a:t> will perform it for you on the spot.</a:t>
            </a:r>
          </a:p>
        </p:txBody>
      </p:sp>
    </p:spTree>
    <p:extLst>
      <p:ext uri="{BB962C8B-B14F-4D97-AF65-F5344CB8AC3E}">
        <p14:creationId xmlns:p14="http://schemas.microsoft.com/office/powerpoint/2010/main" val="209451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IN" dirty="0"/>
              <a:t>an example of calling pure code from within an I/O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1196752"/>
            <a:ext cx="8928992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dirty="0"/>
              <a:t>name2reply :: String -&gt; String</a:t>
            </a:r>
          </a:p>
          <a:p>
            <a:pPr marL="0" indent="0">
              <a:buNone/>
            </a:pPr>
            <a:r>
              <a:rPr lang="en-IN" sz="2200" dirty="0"/>
              <a:t>name2reply name =</a:t>
            </a:r>
          </a:p>
          <a:p>
            <a:pPr marL="0" indent="0">
              <a:buNone/>
            </a:pPr>
            <a:r>
              <a:rPr lang="en-IN" sz="2200" dirty="0"/>
              <a:t> "Pleased to meet you, " ++ name ++ ".\n" ++</a:t>
            </a:r>
          </a:p>
          <a:p>
            <a:pPr marL="0" indent="0">
              <a:buNone/>
            </a:pPr>
            <a:r>
              <a:rPr lang="en-IN" sz="2200" dirty="0"/>
              <a:t> "Your name contains " ++ show (length name) ++ " characters."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dirty="0"/>
              <a:t>main :: IO ()</a:t>
            </a:r>
          </a:p>
          <a:p>
            <a:pPr marL="0" indent="0">
              <a:buNone/>
            </a:pPr>
            <a:r>
              <a:rPr lang="en-IN" sz="2200" dirty="0"/>
              <a:t>main = do</a:t>
            </a:r>
          </a:p>
          <a:p>
            <a:pPr marL="0" indent="0">
              <a:buNone/>
            </a:pPr>
            <a:r>
              <a:rPr lang="en-IN" sz="2200" dirty="0"/>
              <a:t> </a:t>
            </a:r>
            <a:r>
              <a:rPr lang="en-IN" sz="2200" dirty="0" err="1"/>
              <a:t>putStrLn</a:t>
            </a:r>
            <a:r>
              <a:rPr lang="en-IN" sz="2200" dirty="0"/>
              <a:t> "Greetings once again. What is your name?"</a:t>
            </a:r>
          </a:p>
          <a:p>
            <a:pPr marL="0" indent="0">
              <a:buNone/>
            </a:pPr>
            <a:r>
              <a:rPr lang="en-IN" sz="2200" dirty="0"/>
              <a:t> </a:t>
            </a:r>
            <a:r>
              <a:rPr lang="en-IN" sz="2200" dirty="0" err="1"/>
              <a:t>inpStr</a:t>
            </a:r>
            <a:r>
              <a:rPr lang="en-IN" sz="2200" dirty="0"/>
              <a:t> &lt;- </a:t>
            </a:r>
            <a:r>
              <a:rPr lang="en-IN" sz="2200" dirty="0" err="1"/>
              <a:t>getLine</a:t>
            </a:r>
            <a:endParaRPr lang="en-IN" sz="2200" dirty="0"/>
          </a:p>
          <a:p>
            <a:pPr marL="0" indent="0">
              <a:buNone/>
            </a:pPr>
            <a:r>
              <a:rPr lang="en-IN" sz="2200" dirty="0"/>
              <a:t> let </a:t>
            </a:r>
            <a:r>
              <a:rPr lang="en-IN" sz="2200" dirty="0" err="1"/>
              <a:t>outStr</a:t>
            </a:r>
            <a:r>
              <a:rPr lang="en-IN" sz="2200" dirty="0"/>
              <a:t> = name2reply </a:t>
            </a:r>
            <a:r>
              <a:rPr lang="en-IN" sz="2200" dirty="0" err="1"/>
              <a:t>inpStr</a:t>
            </a:r>
            <a:endParaRPr lang="en-IN" sz="2200" dirty="0"/>
          </a:p>
          <a:p>
            <a:pPr marL="0" indent="0">
              <a:buNone/>
            </a:pPr>
            <a:r>
              <a:rPr lang="en-IN" sz="2200" dirty="0"/>
              <a:t> </a:t>
            </a:r>
            <a:r>
              <a:rPr lang="en-IN" sz="2200" dirty="0" err="1"/>
              <a:t>putStrLn</a:t>
            </a:r>
            <a:r>
              <a:rPr lang="en-IN" sz="2200" dirty="0"/>
              <a:t> </a:t>
            </a:r>
            <a:r>
              <a:rPr lang="en-IN" sz="2200" dirty="0" err="1"/>
              <a:t>outStr</a:t>
            </a:r>
            <a:endParaRPr lang="en-IN" sz="2200" dirty="0"/>
          </a:p>
        </p:txBody>
      </p:sp>
      <p:sp>
        <p:nvSpPr>
          <p:cNvPr id="4" name="Oval Callout 3"/>
          <p:cNvSpPr/>
          <p:nvPr/>
        </p:nvSpPr>
        <p:spPr>
          <a:xfrm>
            <a:off x="4499992" y="548680"/>
            <a:ext cx="4536504" cy="2088232"/>
          </a:xfrm>
          <a:prstGeom prst="wedgeEllipseCallout">
            <a:avLst>
              <a:gd name="adj1" fmla="val -131250"/>
              <a:gd name="adj2" fmla="val -13601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rgbClr val="7030A0"/>
                </a:solidFill>
              </a:rPr>
              <a:t> A Regular </a:t>
            </a:r>
            <a:r>
              <a:rPr lang="en-IN" dirty="0">
                <a:solidFill>
                  <a:srgbClr val="7030A0"/>
                </a:solidFill>
              </a:rPr>
              <a:t>Haskell </a:t>
            </a:r>
            <a:r>
              <a:rPr lang="en-IN" dirty="0" smtClean="0">
                <a:solidFill>
                  <a:srgbClr val="7030A0"/>
                </a:solidFill>
              </a:rPr>
              <a:t>function, obeys </a:t>
            </a:r>
            <a:r>
              <a:rPr lang="en-IN" dirty="0">
                <a:solidFill>
                  <a:srgbClr val="7030A0"/>
                </a:solidFill>
              </a:rPr>
              <a:t>all the rules </a:t>
            </a:r>
            <a:r>
              <a:rPr lang="en-IN" dirty="0" smtClean="0">
                <a:solidFill>
                  <a:srgbClr val="7030A0"/>
                </a:solidFill>
              </a:rPr>
              <a:t>: always </a:t>
            </a:r>
            <a:r>
              <a:rPr lang="en-IN" dirty="0">
                <a:solidFill>
                  <a:srgbClr val="7030A0"/>
                </a:solidFill>
              </a:rPr>
              <a:t>returns the same result when </a:t>
            </a:r>
            <a:r>
              <a:rPr lang="en-IN" dirty="0" smtClean="0">
                <a:solidFill>
                  <a:srgbClr val="7030A0"/>
                </a:solidFill>
              </a:rPr>
              <a:t>given the </a:t>
            </a:r>
            <a:r>
              <a:rPr lang="en-IN" dirty="0">
                <a:solidFill>
                  <a:srgbClr val="7030A0"/>
                </a:solidFill>
              </a:rPr>
              <a:t>same input, </a:t>
            </a:r>
            <a:r>
              <a:rPr lang="en-IN" dirty="0" smtClean="0">
                <a:solidFill>
                  <a:srgbClr val="7030A0"/>
                </a:solidFill>
              </a:rPr>
              <a:t>has </a:t>
            </a:r>
            <a:r>
              <a:rPr lang="en-IN" dirty="0">
                <a:solidFill>
                  <a:srgbClr val="7030A0"/>
                </a:solidFill>
              </a:rPr>
              <a:t>no side effects, </a:t>
            </a:r>
            <a:r>
              <a:rPr lang="en-IN" dirty="0" smtClean="0">
                <a:solidFill>
                  <a:srgbClr val="7030A0"/>
                </a:solidFill>
              </a:rPr>
              <a:t>operates </a:t>
            </a:r>
            <a:r>
              <a:rPr lang="en-IN" dirty="0">
                <a:solidFill>
                  <a:srgbClr val="7030A0"/>
                </a:solidFill>
              </a:rPr>
              <a:t>lazily. It uses other </a:t>
            </a:r>
            <a:r>
              <a:rPr lang="en-IN" dirty="0" smtClean="0">
                <a:solidFill>
                  <a:srgbClr val="7030A0"/>
                </a:solidFill>
              </a:rPr>
              <a:t>Haskell functions: (++), </a:t>
            </a:r>
            <a:r>
              <a:rPr lang="en-IN" dirty="0">
                <a:solidFill>
                  <a:srgbClr val="7030A0"/>
                </a:solidFill>
              </a:rPr>
              <a:t>show, and length.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4067944" y="3789040"/>
            <a:ext cx="4968552" cy="2952328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ghci</a:t>
            </a:r>
            <a:r>
              <a:rPr lang="en-IN" dirty="0"/>
              <a:t>&gt; :l io1.hs</a:t>
            </a:r>
          </a:p>
          <a:p>
            <a:r>
              <a:rPr lang="en-IN" dirty="0"/>
              <a:t>[1 of 1] Compiling Main             ( io1.hs, interpreted )</a:t>
            </a:r>
          </a:p>
          <a:p>
            <a:r>
              <a:rPr lang="en-IN" dirty="0"/>
              <a:t>Ok, one module loaded.</a:t>
            </a:r>
          </a:p>
          <a:p>
            <a:r>
              <a:rPr lang="en-IN" dirty="0" err="1"/>
              <a:t>ghci</a:t>
            </a:r>
            <a:r>
              <a:rPr lang="en-IN" dirty="0"/>
              <a:t>&gt; main</a:t>
            </a:r>
          </a:p>
          <a:p>
            <a:r>
              <a:rPr lang="en-IN" dirty="0"/>
              <a:t>Greetings once again. What is your name?</a:t>
            </a:r>
          </a:p>
          <a:p>
            <a:r>
              <a:rPr lang="en-IN" dirty="0"/>
              <a:t>John</a:t>
            </a:r>
          </a:p>
          <a:p>
            <a:r>
              <a:rPr lang="en-IN" dirty="0"/>
              <a:t>Pleased to meet you, John.</a:t>
            </a:r>
          </a:p>
          <a:p>
            <a:r>
              <a:rPr lang="en-IN" dirty="0"/>
              <a:t>Your name contains 4 characters.</a:t>
            </a:r>
          </a:p>
        </p:txBody>
      </p:sp>
    </p:spTree>
    <p:extLst>
      <p:ext uri="{BB962C8B-B14F-4D97-AF65-F5344CB8AC3E}">
        <p14:creationId xmlns:p14="http://schemas.microsoft.com/office/powerpoint/2010/main" val="366309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2" y="0"/>
            <a:ext cx="9096041" cy="620688"/>
          </a:xfrm>
        </p:spPr>
        <p:txBody>
          <a:bodyPr/>
          <a:lstStyle/>
          <a:p>
            <a:r>
              <a:rPr lang="en-IN" dirty="0" smtClean="0"/>
              <a:t>Reading A number in </a:t>
            </a:r>
            <a:r>
              <a:rPr lang="en-IN" dirty="0" err="1" smtClean="0"/>
              <a:t>haskell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340768"/>
            <a:ext cx="9036496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main = do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err="1"/>
              <a:t>putStrLn</a:t>
            </a:r>
            <a:r>
              <a:rPr lang="en-IN" sz="2400" dirty="0"/>
              <a:t> ("Enter a number:")</a:t>
            </a:r>
          </a:p>
          <a:p>
            <a:pPr marL="0" indent="0">
              <a:buNone/>
            </a:pPr>
            <a:r>
              <a:rPr lang="en-IN" sz="2400" dirty="0"/>
              <a:t> x &lt;- </a:t>
            </a:r>
            <a:r>
              <a:rPr lang="en-IN" sz="2400" dirty="0" err="1"/>
              <a:t>getLine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let </a:t>
            </a:r>
            <a:r>
              <a:rPr lang="en-IN" sz="2400" dirty="0" err="1"/>
              <a:t>num</a:t>
            </a:r>
            <a:r>
              <a:rPr lang="en-IN" sz="2400" dirty="0"/>
              <a:t> = read x :: </a:t>
            </a:r>
            <a:r>
              <a:rPr lang="en-IN" sz="2400" dirty="0" err="1"/>
              <a:t>Int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print(</a:t>
            </a:r>
            <a:r>
              <a:rPr lang="en-IN" sz="2400" dirty="0" err="1"/>
              <a:t>num</a:t>
            </a:r>
            <a:r>
              <a:rPr lang="en-IN" sz="2400" dirty="0"/>
              <a:t>)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5076056" y="4077072"/>
            <a:ext cx="3960440" cy="2664296"/>
          </a:xfrm>
          <a:prstGeom prst="flowChartAlternateProcess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rgbClr val="0000FF"/>
                </a:solidFill>
              </a:rPr>
              <a:t>ghci</a:t>
            </a:r>
            <a:r>
              <a:rPr lang="en-IN" dirty="0">
                <a:solidFill>
                  <a:srgbClr val="0000FF"/>
                </a:solidFill>
              </a:rPr>
              <a:t>&gt; main</a:t>
            </a:r>
          </a:p>
          <a:p>
            <a:r>
              <a:rPr lang="en-IN" dirty="0">
                <a:solidFill>
                  <a:srgbClr val="0000FF"/>
                </a:solidFill>
              </a:rPr>
              <a:t>Enter a number:</a:t>
            </a:r>
          </a:p>
          <a:p>
            <a:r>
              <a:rPr lang="en-IN" dirty="0">
                <a:solidFill>
                  <a:srgbClr val="0000FF"/>
                </a:solidFill>
              </a:rPr>
              <a:t>4</a:t>
            </a:r>
          </a:p>
          <a:p>
            <a:r>
              <a:rPr lang="en-IN" dirty="0">
                <a:solidFill>
                  <a:srgbClr val="0000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7787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236" y="0"/>
            <a:ext cx="7889604" cy="620688"/>
          </a:xfrm>
        </p:spPr>
        <p:txBody>
          <a:bodyPr/>
          <a:lstStyle/>
          <a:p>
            <a:r>
              <a:rPr lang="en-IN" dirty="0" smtClean="0"/>
              <a:t>Checking data 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856984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import </a:t>
            </a:r>
            <a:r>
              <a:rPr lang="en-IN" sz="2400" dirty="0" err="1"/>
              <a:t>Data.Typeable</a:t>
            </a:r>
            <a:r>
              <a:rPr lang="en-IN" sz="2400" dirty="0"/>
              <a:t>(</a:t>
            </a:r>
            <a:r>
              <a:rPr lang="en-IN" sz="2400" dirty="0" err="1"/>
              <a:t>typeOf</a:t>
            </a:r>
            <a:r>
              <a:rPr lang="en-IN" sz="2400" dirty="0" smtClean="0"/>
              <a:t>)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main = </a:t>
            </a:r>
            <a:r>
              <a:rPr lang="en-IN" sz="2400" dirty="0" smtClean="0"/>
              <a:t>do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x &lt;- </a:t>
            </a:r>
            <a:r>
              <a:rPr lang="en-IN" sz="2400" dirty="0" err="1" smtClean="0"/>
              <a:t>getLine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print(</a:t>
            </a:r>
            <a:r>
              <a:rPr lang="en-IN" sz="2400" dirty="0" err="1"/>
              <a:t>typeOf</a:t>
            </a:r>
            <a:r>
              <a:rPr lang="en-IN" sz="2400" dirty="0"/>
              <a:t>(x))    -- display the type before </a:t>
            </a:r>
            <a:r>
              <a:rPr lang="en-IN" sz="2400" dirty="0" smtClean="0"/>
              <a:t>conversion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let </a:t>
            </a:r>
            <a:r>
              <a:rPr lang="en-IN" sz="2400" dirty="0" err="1"/>
              <a:t>num</a:t>
            </a:r>
            <a:r>
              <a:rPr lang="en-IN" sz="2400" dirty="0"/>
              <a:t> = read x:: </a:t>
            </a:r>
            <a:r>
              <a:rPr lang="en-IN" sz="2400" dirty="0" err="1" smtClean="0"/>
              <a:t>Int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print(</a:t>
            </a:r>
            <a:r>
              <a:rPr lang="en-IN" sz="2400" dirty="0" err="1"/>
              <a:t>typeOf</a:t>
            </a:r>
            <a:r>
              <a:rPr lang="en-IN" sz="2400" dirty="0"/>
              <a:t>(</a:t>
            </a:r>
            <a:r>
              <a:rPr lang="en-IN" sz="2400" dirty="0" err="1"/>
              <a:t>num</a:t>
            </a:r>
            <a:r>
              <a:rPr lang="en-IN" sz="2400" dirty="0"/>
              <a:t>))  --display the type after conversion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3347864" y="4077072"/>
            <a:ext cx="5688632" cy="2664296"/>
          </a:xfrm>
          <a:prstGeom prst="flowChartAlternateProcess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rgbClr val="0000FF"/>
                </a:solidFill>
              </a:rPr>
              <a:t>ghci</a:t>
            </a:r>
            <a:r>
              <a:rPr lang="en-IN" dirty="0">
                <a:solidFill>
                  <a:srgbClr val="0000FF"/>
                </a:solidFill>
              </a:rPr>
              <a:t>&gt; :l </a:t>
            </a:r>
            <a:r>
              <a:rPr lang="en-IN" dirty="0" err="1">
                <a:solidFill>
                  <a:srgbClr val="0000FF"/>
                </a:solidFill>
              </a:rPr>
              <a:t>numreadtype.hs</a:t>
            </a:r>
            <a:endParaRPr lang="en-IN" dirty="0">
              <a:solidFill>
                <a:srgbClr val="0000FF"/>
              </a:solidFill>
            </a:endParaRPr>
          </a:p>
          <a:p>
            <a:r>
              <a:rPr lang="en-IN" dirty="0">
                <a:solidFill>
                  <a:srgbClr val="0000FF"/>
                </a:solidFill>
              </a:rPr>
              <a:t>[1 of 1] Compiling Main             ( </a:t>
            </a:r>
            <a:r>
              <a:rPr lang="en-IN" dirty="0" err="1">
                <a:solidFill>
                  <a:srgbClr val="0000FF"/>
                </a:solidFill>
              </a:rPr>
              <a:t>numreadtype.hs</a:t>
            </a:r>
            <a:r>
              <a:rPr lang="en-IN" dirty="0">
                <a:solidFill>
                  <a:srgbClr val="0000FF"/>
                </a:solidFill>
              </a:rPr>
              <a:t>, interpreted )</a:t>
            </a:r>
          </a:p>
          <a:p>
            <a:r>
              <a:rPr lang="en-IN" dirty="0">
                <a:solidFill>
                  <a:srgbClr val="0000FF"/>
                </a:solidFill>
              </a:rPr>
              <a:t>Ok, one module loaded.</a:t>
            </a:r>
          </a:p>
          <a:p>
            <a:r>
              <a:rPr lang="en-IN" dirty="0" err="1">
                <a:solidFill>
                  <a:srgbClr val="0000FF"/>
                </a:solidFill>
              </a:rPr>
              <a:t>ghci</a:t>
            </a:r>
            <a:r>
              <a:rPr lang="en-IN" dirty="0">
                <a:solidFill>
                  <a:srgbClr val="0000FF"/>
                </a:solidFill>
              </a:rPr>
              <a:t>&gt; main</a:t>
            </a:r>
          </a:p>
          <a:p>
            <a:r>
              <a:rPr lang="en-IN" dirty="0">
                <a:solidFill>
                  <a:srgbClr val="0000FF"/>
                </a:solidFill>
              </a:rPr>
              <a:t>5</a:t>
            </a:r>
          </a:p>
          <a:p>
            <a:r>
              <a:rPr lang="en-IN" dirty="0">
                <a:solidFill>
                  <a:srgbClr val="0000FF"/>
                </a:solidFill>
              </a:rPr>
              <a:t>[Char]</a:t>
            </a:r>
          </a:p>
          <a:p>
            <a:r>
              <a:rPr lang="en-IN" dirty="0" err="1">
                <a:solidFill>
                  <a:srgbClr val="0000FF"/>
                </a:solidFill>
              </a:rPr>
              <a:t>Int</a:t>
            </a:r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83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6" y="0"/>
            <a:ext cx="7924800" cy="634082"/>
          </a:xfrm>
        </p:spPr>
        <p:txBody>
          <a:bodyPr/>
          <a:lstStyle/>
          <a:p>
            <a:r>
              <a:rPr lang="en-IN" dirty="0" smtClean="0"/>
              <a:t>Customised string to datatype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764704"/>
            <a:ext cx="8856984" cy="59046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FF00"/>
                </a:solidFill>
              </a:rPr>
              <a:t>str2Int::String-&gt;</a:t>
            </a:r>
            <a:r>
              <a:rPr lang="en-IN" sz="2400" dirty="0" err="1" smtClean="0">
                <a:solidFill>
                  <a:srgbClr val="FFFF00"/>
                </a:solidFill>
              </a:rPr>
              <a:t>Int</a:t>
            </a:r>
            <a:r>
              <a:rPr lang="en-IN" sz="2400" dirty="0" smtClean="0">
                <a:solidFill>
                  <a:srgbClr val="FFFF00"/>
                </a:solidFill>
              </a:rPr>
              <a:t>       --</a:t>
            </a:r>
            <a:r>
              <a:rPr lang="en-IN" sz="2400" dirty="0" err="1" smtClean="0">
                <a:solidFill>
                  <a:srgbClr val="FFFF00"/>
                </a:solidFill>
              </a:rPr>
              <a:t>custconvint.hs</a:t>
            </a:r>
            <a:endParaRPr lang="en-IN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FFFF00"/>
                </a:solidFill>
              </a:rPr>
              <a:t>str2Int x = read x :: </a:t>
            </a:r>
            <a:r>
              <a:rPr lang="en-IN" sz="2400" dirty="0" err="1">
                <a:solidFill>
                  <a:srgbClr val="FFFF00"/>
                </a:solidFill>
              </a:rPr>
              <a:t>Int</a:t>
            </a:r>
            <a:endParaRPr lang="en-IN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sz="2400" dirty="0"/>
              <a:t> </a:t>
            </a:r>
          </a:p>
          <a:p>
            <a:pPr marL="0" indent="0">
              <a:buNone/>
            </a:pPr>
            <a:r>
              <a:rPr lang="en-IN" sz="2400" dirty="0"/>
              <a:t>main = do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err="1"/>
              <a:t>putStrLn</a:t>
            </a:r>
            <a:r>
              <a:rPr lang="en-IN" sz="2400" dirty="0"/>
              <a:t> ("Enter number1:")</a:t>
            </a:r>
          </a:p>
          <a:p>
            <a:pPr marL="0" indent="0">
              <a:buNone/>
            </a:pPr>
            <a:r>
              <a:rPr lang="en-IN" sz="2400" dirty="0"/>
              <a:t> input1 &lt;- </a:t>
            </a:r>
            <a:r>
              <a:rPr lang="en-IN" sz="2400" dirty="0" err="1"/>
              <a:t>getLine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let num1 = </a:t>
            </a:r>
            <a:r>
              <a:rPr lang="en-IN" sz="2400" dirty="0" smtClean="0">
                <a:solidFill>
                  <a:srgbClr val="FFFF00"/>
                </a:solidFill>
              </a:rPr>
              <a:t>str2Int input1</a:t>
            </a:r>
            <a:endParaRPr lang="en-IN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sz="2400" dirty="0"/>
              <a:t> print(num1)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err="1"/>
              <a:t>putStrLn</a:t>
            </a:r>
            <a:r>
              <a:rPr lang="en-IN" sz="2400" dirty="0"/>
              <a:t> ("Enter number2:")</a:t>
            </a:r>
          </a:p>
          <a:p>
            <a:pPr marL="0" indent="0">
              <a:buNone/>
            </a:pPr>
            <a:r>
              <a:rPr lang="en-IN" sz="2400" dirty="0"/>
              <a:t> input2 &lt;- </a:t>
            </a:r>
            <a:r>
              <a:rPr lang="en-IN" sz="2400" dirty="0" err="1"/>
              <a:t>getLine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let num2 = </a:t>
            </a:r>
            <a:r>
              <a:rPr lang="en-IN" sz="2400" dirty="0">
                <a:solidFill>
                  <a:srgbClr val="FFFF00"/>
                </a:solidFill>
              </a:rPr>
              <a:t>str2Int input2</a:t>
            </a:r>
          </a:p>
          <a:p>
            <a:pPr marL="0" indent="0">
              <a:buNone/>
            </a:pPr>
            <a:r>
              <a:rPr lang="en-IN" sz="2400" dirty="0"/>
              <a:t> print(num2)</a:t>
            </a:r>
          </a:p>
          <a:p>
            <a:endParaRPr lang="en-IN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5076056" y="4077072"/>
            <a:ext cx="3960440" cy="2664296"/>
          </a:xfrm>
          <a:prstGeom prst="flowChartAlternateProcess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0000FF"/>
                </a:solidFill>
              </a:rPr>
              <a:t>Enter number1:</a:t>
            </a:r>
          </a:p>
          <a:p>
            <a:r>
              <a:rPr lang="en-IN" dirty="0">
                <a:solidFill>
                  <a:srgbClr val="0000FF"/>
                </a:solidFill>
              </a:rPr>
              <a:t>23</a:t>
            </a:r>
          </a:p>
          <a:p>
            <a:r>
              <a:rPr lang="en-IN" dirty="0">
                <a:solidFill>
                  <a:srgbClr val="0000FF"/>
                </a:solidFill>
              </a:rPr>
              <a:t>23</a:t>
            </a:r>
          </a:p>
          <a:p>
            <a:r>
              <a:rPr lang="en-IN" dirty="0">
                <a:solidFill>
                  <a:srgbClr val="0000FF"/>
                </a:solidFill>
              </a:rPr>
              <a:t>Enter number2:</a:t>
            </a:r>
          </a:p>
          <a:p>
            <a:r>
              <a:rPr lang="en-IN" dirty="0">
                <a:solidFill>
                  <a:srgbClr val="0000FF"/>
                </a:solidFill>
              </a:rPr>
              <a:t>42</a:t>
            </a:r>
          </a:p>
          <a:p>
            <a:r>
              <a:rPr lang="en-IN" dirty="0">
                <a:solidFill>
                  <a:srgbClr val="0000FF"/>
                </a:solidFill>
              </a:rPr>
              <a:t>42</a:t>
            </a:r>
          </a:p>
          <a:p>
            <a:r>
              <a:rPr lang="en-IN" dirty="0" err="1">
                <a:solidFill>
                  <a:srgbClr val="0000FF"/>
                </a:solidFill>
              </a:rPr>
              <a:t>ghci</a:t>
            </a:r>
            <a:r>
              <a:rPr lang="en-IN" dirty="0">
                <a:solidFill>
                  <a:srgbClr val="0000FF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6703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7924800" cy="548462"/>
          </a:xfrm>
        </p:spPr>
        <p:txBody>
          <a:bodyPr/>
          <a:lstStyle/>
          <a:p>
            <a:r>
              <a:rPr lang="en-IN" dirty="0" smtClean="0"/>
              <a:t>Menu driven calculator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476672"/>
            <a:ext cx="8856984" cy="6120680"/>
          </a:xfrm>
        </p:spPr>
        <p:txBody>
          <a:bodyPr numCol="2"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dirty="0"/>
              <a:t>--</a:t>
            </a:r>
            <a:r>
              <a:rPr lang="en-IN" sz="8000" dirty="0" err="1"/>
              <a:t>addprint.hs</a:t>
            </a:r>
            <a:endParaRPr lang="en-IN" sz="8000" dirty="0"/>
          </a:p>
          <a:p>
            <a:pPr marL="0" indent="0">
              <a:buNone/>
            </a:pPr>
            <a:r>
              <a:rPr lang="en-IN" sz="8000" dirty="0"/>
              <a:t>str2Int::String-&gt;</a:t>
            </a:r>
            <a:r>
              <a:rPr lang="en-IN" sz="8000" dirty="0" err="1"/>
              <a:t>Int</a:t>
            </a:r>
            <a:endParaRPr lang="en-IN" sz="8000" dirty="0"/>
          </a:p>
          <a:p>
            <a:pPr marL="0" indent="0">
              <a:buNone/>
            </a:pPr>
            <a:r>
              <a:rPr lang="en-IN" sz="8000" dirty="0"/>
              <a:t>str2Int x = read x :: </a:t>
            </a:r>
            <a:r>
              <a:rPr lang="en-IN" sz="8000" dirty="0" err="1"/>
              <a:t>Int</a:t>
            </a:r>
            <a:endParaRPr lang="en-IN" sz="8000" dirty="0"/>
          </a:p>
          <a:p>
            <a:pPr marL="0" indent="0">
              <a:buNone/>
            </a:pPr>
            <a:endParaRPr lang="en-IN" sz="8000" dirty="0"/>
          </a:p>
          <a:p>
            <a:pPr marL="0" indent="0">
              <a:buNone/>
            </a:pPr>
            <a:r>
              <a:rPr lang="en-IN" sz="8000" dirty="0"/>
              <a:t>add::(</a:t>
            </a:r>
            <a:r>
              <a:rPr lang="en-IN" sz="8000" dirty="0" err="1"/>
              <a:t>Int,Int</a:t>
            </a:r>
            <a:r>
              <a:rPr lang="en-IN" sz="8000" dirty="0"/>
              <a:t>)-&gt;</a:t>
            </a:r>
            <a:r>
              <a:rPr lang="en-IN" sz="8000" dirty="0" err="1"/>
              <a:t>Int</a:t>
            </a:r>
            <a:endParaRPr lang="en-IN" sz="8000" dirty="0"/>
          </a:p>
          <a:p>
            <a:pPr marL="0" indent="0">
              <a:buNone/>
            </a:pPr>
            <a:r>
              <a:rPr lang="en-IN" sz="8000" dirty="0"/>
              <a:t>add(</a:t>
            </a:r>
            <a:r>
              <a:rPr lang="en-IN" sz="8000" dirty="0" err="1"/>
              <a:t>x,y</a:t>
            </a:r>
            <a:r>
              <a:rPr lang="en-IN" sz="8000" dirty="0"/>
              <a:t>) = </a:t>
            </a:r>
          </a:p>
          <a:p>
            <a:pPr marL="0" indent="0">
              <a:buNone/>
            </a:pPr>
            <a:r>
              <a:rPr lang="en-IN" sz="8000" dirty="0"/>
              <a:t> (</a:t>
            </a:r>
            <a:r>
              <a:rPr lang="en-IN" sz="8000" dirty="0" err="1"/>
              <a:t>x+y</a:t>
            </a:r>
            <a:r>
              <a:rPr lang="en-IN" sz="8000" dirty="0"/>
              <a:t>)</a:t>
            </a:r>
          </a:p>
          <a:p>
            <a:pPr marL="0" indent="0">
              <a:buNone/>
            </a:pPr>
            <a:endParaRPr lang="en-IN" sz="8000" dirty="0"/>
          </a:p>
          <a:p>
            <a:pPr marL="0" indent="0">
              <a:buNone/>
            </a:pPr>
            <a:r>
              <a:rPr lang="en-IN" sz="8000" dirty="0"/>
              <a:t>sub::(</a:t>
            </a:r>
            <a:r>
              <a:rPr lang="en-IN" sz="8000" dirty="0" err="1"/>
              <a:t>Int,Int</a:t>
            </a:r>
            <a:r>
              <a:rPr lang="en-IN" sz="8000" dirty="0"/>
              <a:t>)-&gt;</a:t>
            </a:r>
            <a:r>
              <a:rPr lang="en-IN" sz="8000" dirty="0" err="1"/>
              <a:t>Int</a:t>
            </a:r>
            <a:endParaRPr lang="en-IN" sz="8000" dirty="0"/>
          </a:p>
          <a:p>
            <a:pPr marL="0" indent="0">
              <a:buNone/>
            </a:pPr>
            <a:r>
              <a:rPr lang="en-IN" sz="8000" dirty="0"/>
              <a:t>sub(</a:t>
            </a:r>
            <a:r>
              <a:rPr lang="en-IN" sz="8000" dirty="0" err="1"/>
              <a:t>x,y</a:t>
            </a:r>
            <a:r>
              <a:rPr lang="en-IN" sz="8000" dirty="0"/>
              <a:t>) = </a:t>
            </a:r>
          </a:p>
          <a:p>
            <a:pPr marL="0" indent="0">
              <a:buNone/>
            </a:pPr>
            <a:r>
              <a:rPr lang="en-IN" sz="8000" dirty="0"/>
              <a:t> (x-y)</a:t>
            </a:r>
          </a:p>
          <a:p>
            <a:pPr marL="0" indent="0">
              <a:buNone/>
            </a:pPr>
            <a:endParaRPr lang="en-IN" sz="8000" dirty="0"/>
          </a:p>
          <a:p>
            <a:pPr marL="0" indent="0">
              <a:buNone/>
            </a:pPr>
            <a:r>
              <a:rPr lang="en-IN" sz="8000" dirty="0"/>
              <a:t>main = do</a:t>
            </a:r>
          </a:p>
          <a:p>
            <a:pPr marL="0" indent="0">
              <a:buNone/>
            </a:pPr>
            <a:r>
              <a:rPr lang="en-IN" sz="8000" dirty="0"/>
              <a:t> </a:t>
            </a:r>
            <a:r>
              <a:rPr lang="en-IN" sz="8000" dirty="0" err="1"/>
              <a:t>putStrLn</a:t>
            </a:r>
            <a:r>
              <a:rPr lang="en-IN" sz="8000" dirty="0"/>
              <a:t> ("Enter number1:")</a:t>
            </a:r>
          </a:p>
          <a:p>
            <a:pPr marL="0" indent="0">
              <a:buNone/>
            </a:pPr>
            <a:r>
              <a:rPr lang="en-IN" sz="8000" dirty="0"/>
              <a:t> input1 &lt;- </a:t>
            </a:r>
            <a:r>
              <a:rPr lang="en-IN" sz="8000" dirty="0" err="1"/>
              <a:t>getLine</a:t>
            </a:r>
            <a:endParaRPr lang="en-IN" sz="8000" dirty="0"/>
          </a:p>
          <a:p>
            <a:pPr marL="0" indent="0">
              <a:buNone/>
            </a:pPr>
            <a:r>
              <a:rPr lang="en-IN" sz="8000" dirty="0"/>
              <a:t> let num1 = str2Int input1 </a:t>
            </a:r>
          </a:p>
          <a:p>
            <a:pPr marL="0" indent="0">
              <a:buNone/>
            </a:pPr>
            <a:endParaRPr lang="en-IN" sz="8000" dirty="0"/>
          </a:p>
          <a:p>
            <a:pPr marL="0" indent="0">
              <a:buNone/>
            </a:pPr>
            <a:r>
              <a:rPr lang="en-IN" sz="8000" dirty="0"/>
              <a:t> </a:t>
            </a:r>
            <a:r>
              <a:rPr lang="en-IN" sz="8000" dirty="0" err="1"/>
              <a:t>putStrLn</a:t>
            </a:r>
            <a:r>
              <a:rPr lang="en-IN" sz="8000" dirty="0"/>
              <a:t> ("Enter number2:")</a:t>
            </a:r>
          </a:p>
          <a:p>
            <a:pPr marL="0" indent="0">
              <a:buNone/>
            </a:pPr>
            <a:r>
              <a:rPr lang="en-IN" sz="8000" dirty="0"/>
              <a:t> input2 &lt;- </a:t>
            </a:r>
            <a:r>
              <a:rPr lang="en-IN" sz="8000" dirty="0" err="1"/>
              <a:t>getLine</a:t>
            </a:r>
            <a:endParaRPr lang="en-IN" sz="8000" dirty="0"/>
          </a:p>
          <a:p>
            <a:pPr marL="0" indent="0">
              <a:buNone/>
            </a:pPr>
            <a:r>
              <a:rPr lang="en-IN" sz="8000" dirty="0"/>
              <a:t> let num2 = str2Int input2</a:t>
            </a:r>
          </a:p>
          <a:p>
            <a:pPr marL="0" indent="0">
              <a:buNone/>
            </a:pPr>
            <a:endParaRPr lang="en-IN" sz="8000" dirty="0"/>
          </a:p>
          <a:p>
            <a:pPr marL="0" indent="0">
              <a:buNone/>
            </a:pPr>
            <a:r>
              <a:rPr lang="en-IN" sz="8000" dirty="0"/>
              <a:t> </a:t>
            </a:r>
            <a:r>
              <a:rPr lang="en-IN" sz="8000" dirty="0" err="1"/>
              <a:t>putStrLn</a:t>
            </a:r>
            <a:r>
              <a:rPr lang="en-IN" sz="8000" dirty="0"/>
              <a:t> ("Enter option: 1.add, 2. sub")</a:t>
            </a:r>
          </a:p>
          <a:p>
            <a:pPr marL="0" indent="0">
              <a:buNone/>
            </a:pPr>
            <a:r>
              <a:rPr lang="en-IN" sz="8000" dirty="0"/>
              <a:t> input3 &lt;- </a:t>
            </a:r>
            <a:r>
              <a:rPr lang="en-IN" sz="8000" dirty="0" err="1"/>
              <a:t>getLine</a:t>
            </a:r>
            <a:endParaRPr lang="en-IN" sz="8000" dirty="0"/>
          </a:p>
          <a:p>
            <a:pPr marL="0" indent="0">
              <a:buNone/>
            </a:pPr>
            <a:r>
              <a:rPr lang="en-IN" sz="8000" dirty="0"/>
              <a:t> let num3 = str2Int input3</a:t>
            </a:r>
          </a:p>
          <a:p>
            <a:pPr marL="0" indent="0">
              <a:buNone/>
            </a:pPr>
            <a:endParaRPr lang="en-IN" sz="8000" dirty="0"/>
          </a:p>
          <a:p>
            <a:pPr marL="0" indent="0">
              <a:buNone/>
            </a:pPr>
            <a:r>
              <a:rPr lang="en-IN" sz="8000" dirty="0"/>
              <a:t> </a:t>
            </a:r>
            <a:r>
              <a:rPr lang="en-IN" sz="8000" dirty="0" err="1"/>
              <a:t>putStrLn</a:t>
            </a:r>
            <a:r>
              <a:rPr lang="en-IN" sz="8000" dirty="0"/>
              <a:t> "The result is:"</a:t>
            </a:r>
          </a:p>
          <a:p>
            <a:pPr marL="0" indent="0">
              <a:buNone/>
            </a:pPr>
            <a:r>
              <a:rPr lang="en-IN" sz="8000" dirty="0"/>
              <a:t> if num3 == 1 </a:t>
            </a:r>
          </a:p>
          <a:p>
            <a:pPr marL="0" indent="0">
              <a:buNone/>
            </a:pPr>
            <a:r>
              <a:rPr lang="en-IN" sz="8000" dirty="0"/>
              <a:t>    then print(add(num1,num2))</a:t>
            </a:r>
          </a:p>
          <a:p>
            <a:pPr marL="0" indent="0">
              <a:buNone/>
            </a:pPr>
            <a:r>
              <a:rPr lang="en-IN" sz="9600" dirty="0"/>
              <a:t>    </a:t>
            </a:r>
            <a:r>
              <a:rPr lang="en-IN" sz="8000" dirty="0"/>
              <a:t>else print(sub(num1,num2))</a:t>
            </a:r>
          </a:p>
        </p:txBody>
      </p:sp>
    </p:spTree>
    <p:extLst>
      <p:ext uri="{BB962C8B-B14F-4D97-AF65-F5344CB8AC3E}">
        <p14:creationId xmlns:p14="http://schemas.microsoft.com/office/powerpoint/2010/main" val="34707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Menu driven </a:t>
            </a:r>
            <a:r>
              <a:rPr lang="en-IN" dirty="0" smtClean="0"/>
              <a:t>calculator -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048672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:l </a:t>
            </a:r>
            <a:r>
              <a:rPr lang="en-IN" sz="2000" dirty="0" err="1"/>
              <a:t>addprint.hs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[1 of 1] Compiling Main             ( </a:t>
            </a:r>
            <a:r>
              <a:rPr lang="en-IN" sz="2000" dirty="0" err="1"/>
              <a:t>addprint.hs</a:t>
            </a:r>
            <a:r>
              <a:rPr lang="en-IN" sz="2000" dirty="0"/>
              <a:t>, interpreted )</a:t>
            </a:r>
          </a:p>
          <a:p>
            <a:pPr marL="0" indent="0">
              <a:buNone/>
            </a:pPr>
            <a:r>
              <a:rPr lang="en-IN" sz="2000" dirty="0"/>
              <a:t>Ok, one module loaded.</a:t>
            </a:r>
          </a:p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main</a:t>
            </a:r>
          </a:p>
          <a:p>
            <a:pPr marL="0" indent="0">
              <a:buNone/>
            </a:pPr>
            <a:r>
              <a:rPr lang="en-IN" sz="2000" dirty="0"/>
              <a:t>Enter number1:</a:t>
            </a:r>
          </a:p>
          <a:p>
            <a:pPr marL="0" indent="0">
              <a:buNone/>
            </a:pPr>
            <a:r>
              <a:rPr lang="en-IN" sz="2000" dirty="0"/>
              <a:t>34</a:t>
            </a:r>
          </a:p>
          <a:p>
            <a:pPr marL="0" indent="0">
              <a:buNone/>
            </a:pPr>
            <a:r>
              <a:rPr lang="en-IN" sz="2000" dirty="0"/>
              <a:t>Enter number2:</a:t>
            </a:r>
          </a:p>
          <a:p>
            <a:pPr marL="0" indent="0">
              <a:buNone/>
            </a:pPr>
            <a:r>
              <a:rPr lang="en-IN" sz="2000" dirty="0"/>
              <a:t>23</a:t>
            </a:r>
          </a:p>
          <a:p>
            <a:pPr marL="0" indent="0">
              <a:buNone/>
            </a:pPr>
            <a:r>
              <a:rPr lang="en-IN" sz="2000" dirty="0"/>
              <a:t>Enter option: 1.add, 2. sub</a:t>
            </a:r>
          </a:p>
          <a:p>
            <a:pPr marL="0" indent="0">
              <a:buNone/>
            </a:pPr>
            <a:r>
              <a:rPr lang="en-IN" sz="2000" dirty="0"/>
              <a:t>1</a:t>
            </a:r>
          </a:p>
          <a:p>
            <a:pPr marL="0" indent="0">
              <a:buNone/>
            </a:pPr>
            <a:r>
              <a:rPr lang="en-IN" sz="2000" dirty="0"/>
              <a:t>The result is:</a:t>
            </a:r>
          </a:p>
          <a:p>
            <a:pPr marL="0" indent="0">
              <a:buNone/>
            </a:pPr>
            <a:r>
              <a:rPr lang="en-IN" sz="2000" dirty="0"/>
              <a:t>57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err="1" smtClean="0"/>
              <a:t>ghci</a:t>
            </a:r>
            <a:r>
              <a:rPr lang="en-IN" sz="2000" dirty="0"/>
              <a:t>&gt; main</a:t>
            </a:r>
          </a:p>
          <a:p>
            <a:pPr marL="0" indent="0">
              <a:buNone/>
            </a:pPr>
            <a:r>
              <a:rPr lang="en-IN" sz="2000" dirty="0"/>
              <a:t>Enter number1:</a:t>
            </a:r>
          </a:p>
          <a:p>
            <a:pPr marL="0" indent="0">
              <a:buNone/>
            </a:pPr>
            <a:r>
              <a:rPr lang="en-IN" sz="2000" dirty="0"/>
              <a:t>34</a:t>
            </a:r>
          </a:p>
          <a:p>
            <a:pPr marL="0" indent="0">
              <a:buNone/>
            </a:pPr>
            <a:r>
              <a:rPr lang="en-IN" sz="2000" dirty="0"/>
              <a:t>Enter number2:</a:t>
            </a:r>
          </a:p>
          <a:p>
            <a:pPr marL="0" indent="0">
              <a:buNone/>
            </a:pPr>
            <a:r>
              <a:rPr lang="en-IN" sz="2000" dirty="0"/>
              <a:t>23</a:t>
            </a:r>
          </a:p>
          <a:p>
            <a:pPr marL="0" indent="0">
              <a:buNone/>
            </a:pPr>
            <a:r>
              <a:rPr lang="en-IN" sz="2000" dirty="0"/>
              <a:t>Enter option: 1.add, 2. sub</a:t>
            </a:r>
          </a:p>
          <a:p>
            <a:pPr marL="0" indent="0">
              <a:buNone/>
            </a:pPr>
            <a:r>
              <a:rPr lang="en-IN" sz="2000" dirty="0"/>
              <a:t>2</a:t>
            </a:r>
          </a:p>
          <a:p>
            <a:pPr marL="0" indent="0">
              <a:buNone/>
            </a:pPr>
            <a:r>
              <a:rPr lang="en-IN" sz="2000" dirty="0"/>
              <a:t>The result is:</a:t>
            </a:r>
          </a:p>
          <a:p>
            <a:pPr marL="0" indent="0">
              <a:buNone/>
            </a:pPr>
            <a:r>
              <a:rPr lang="en-IN" sz="20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806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548680"/>
          </a:xfrm>
        </p:spPr>
        <p:txBody>
          <a:bodyPr/>
          <a:lstStyle/>
          <a:p>
            <a:r>
              <a:rPr lang="en-IN" dirty="0"/>
              <a:t>Negative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928992" cy="6192688"/>
          </a:xfrm>
        </p:spPr>
        <p:txBody>
          <a:bodyPr>
            <a:noAutofit/>
          </a:bodyPr>
          <a:lstStyle/>
          <a:p>
            <a:r>
              <a:rPr lang="en-IN" sz="2400" dirty="0"/>
              <a:t>Unary Minus</a:t>
            </a:r>
          </a:p>
          <a:p>
            <a:pPr lvl="1"/>
            <a:r>
              <a:rPr lang="en-IN" sz="2400" dirty="0"/>
              <a:t>Example:</a:t>
            </a:r>
          </a:p>
          <a:p>
            <a:pPr marL="914400" lvl="2" indent="0">
              <a:buNone/>
            </a:pPr>
            <a:r>
              <a:rPr lang="en-IN" sz="2400" dirty="0"/>
              <a:t>ghci&gt; -3</a:t>
            </a:r>
          </a:p>
          <a:p>
            <a:pPr marL="914400" lvl="2" indent="0">
              <a:buNone/>
            </a:pPr>
            <a:r>
              <a:rPr lang="en-IN" sz="2400" dirty="0"/>
              <a:t>-3</a:t>
            </a:r>
          </a:p>
          <a:p>
            <a:pPr marL="914400" lvl="2" indent="0">
              <a:buNone/>
            </a:pPr>
            <a:endParaRPr lang="en-IN" sz="2400" dirty="0"/>
          </a:p>
          <a:p>
            <a:pPr marL="342900" lvl="2" indent="-342900"/>
            <a:r>
              <a:rPr lang="en-IN" sz="2400" dirty="0"/>
              <a:t>Using Negative Number in Infix Expression:</a:t>
            </a:r>
          </a:p>
          <a:p>
            <a:pPr marL="0" lvl="2" indent="0">
              <a:buNone/>
            </a:pPr>
            <a:r>
              <a:rPr lang="en-IN" sz="2400" dirty="0"/>
              <a:t>	ghci&gt; 2 + -3</a:t>
            </a:r>
          </a:p>
          <a:p>
            <a:pPr marL="0" lvl="2" indent="0">
              <a:buNone/>
            </a:pPr>
            <a:r>
              <a:rPr lang="en-IN" sz="2400" dirty="0"/>
              <a:t>	&lt;interactive&gt;:9:1: error:</a:t>
            </a:r>
          </a:p>
          <a:p>
            <a:pPr marL="0" lvl="2" indent="0">
              <a:buNone/>
            </a:pPr>
            <a:r>
              <a:rPr lang="en-IN" sz="2400" dirty="0"/>
              <a:t>   	      Precedence parsing error</a:t>
            </a:r>
          </a:p>
          <a:p>
            <a:pPr marL="0" lvl="2" indent="0">
              <a:buNone/>
            </a:pPr>
            <a:r>
              <a:rPr lang="en-IN" sz="2400" dirty="0"/>
              <a:t>                           cannot mix `+' [</a:t>
            </a:r>
            <a:r>
              <a:rPr lang="en-IN" sz="2400" dirty="0" err="1"/>
              <a:t>infixl</a:t>
            </a:r>
            <a:r>
              <a:rPr lang="en-IN" sz="2400" dirty="0"/>
              <a:t> 6] and prefix `-' [</a:t>
            </a:r>
            <a:r>
              <a:rPr lang="en-IN" sz="2400" dirty="0" err="1"/>
              <a:t>infixl</a:t>
            </a:r>
            <a:r>
              <a:rPr lang="en-IN" sz="2400" dirty="0"/>
              <a:t> 6] in the same infix expression</a:t>
            </a:r>
          </a:p>
          <a:p>
            <a:pPr marL="0" lvl="2" indent="0">
              <a:buNone/>
            </a:pPr>
            <a:r>
              <a:rPr lang="en-IN" sz="2400" dirty="0"/>
              <a:t>	ghci&gt;</a:t>
            </a:r>
          </a:p>
          <a:p>
            <a:pPr marL="0" lvl="2" indent="0">
              <a:buNone/>
            </a:pPr>
            <a:endParaRPr lang="en-IN" sz="2400" dirty="0"/>
          </a:p>
          <a:p>
            <a:r>
              <a:rPr lang="en-IN" sz="2400" dirty="0"/>
              <a:t>The - operator is Haskell’s only unary operator, and we cannot mix it with infix operators</a:t>
            </a:r>
          </a:p>
        </p:txBody>
      </p:sp>
    </p:spTree>
    <p:extLst>
      <p:ext uri="{BB962C8B-B14F-4D97-AF65-F5344CB8AC3E}">
        <p14:creationId xmlns:p14="http://schemas.microsoft.com/office/powerpoint/2010/main" val="144621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sz="3200" dirty="0"/>
              <a:t>Negative Number in Infix 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048672"/>
          </a:xfrm>
        </p:spPr>
        <p:txBody>
          <a:bodyPr>
            <a:normAutofit/>
          </a:bodyPr>
          <a:lstStyle/>
          <a:p>
            <a:r>
              <a:rPr lang="en-IN" sz="2400" dirty="0"/>
              <a:t>Negative Numbers must be enclosed in parenthesis in an infix expression to avoid ambiguity</a:t>
            </a:r>
          </a:p>
          <a:p>
            <a:pPr marL="400050" lvl="1" indent="0">
              <a:buNone/>
            </a:pPr>
            <a:r>
              <a:rPr lang="pl-PL" sz="2400" dirty="0"/>
              <a:t>ghci&gt; 2 + (-3)</a:t>
            </a:r>
          </a:p>
          <a:p>
            <a:pPr marL="400050" lvl="1" indent="0">
              <a:buNone/>
            </a:pPr>
            <a:r>
              <a:rPr lang="pl-PL" sz="2400" dirty="0"/>
              <a:t>-1</a:t>
            </a:r>
          </a:p>
          <a:p>
            <a:pPr marL="400050" lvl="1" indent="0">
              <a:buNone/>
            </a:pPr>
            <a:r>
              <a:rPr lang="pl-PL" sz="2400" dirty="0"/>
              <a:t>ghci&gt; 3 + (-(13 * 37))</a:t>
            </a:r>
          </a:p>
          <a:p>
            <a:pPr marL="400050" lvl="1" indent="0">
              <a:buNone/>
            </a:pPr>
            <a:r>
              <a:rPr lang="pl-PL" sz="2400" dirty="0"/>
              <a:t>-478</a:t>
            </a:r>
          </a:p>
        </p:txBody>
      </p:sp>
    </p:spTree>
    <p:extLst>
      <p:ext uri="{BB962C8B-B14F-4D97-AF65-F5344CB8AC3E}">
        <p14:creationId xmlns:p14="http://schemas.microsoft.com/office/powerpoint/2010/main" val="157113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2060</TotalTime>
  <Words>6329</Words>
  <Application>Microsoft Office PowerPoint</Application>
  <PresentationFormat>On-screen Show (4:3)</PresentationFormat>
  <Paragraphs>971</Paragraphs>
  <Slides>77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Horizon</vt:lpstr>
      <vt:lpstr>19CSE313 – Principles of Programming Languages</vt:lpstr>
      <vt:lpstr>Haskell interpreters and compilers</vt:lpstr>
      <vt:lpstr>Download haskell</vt:lpstr>
      <vt:lpstr>ghci - the interactive Interpreter</vt:lpstr>
      <vt:lpstr>ghci in action</vt:lpstr>
      <vt:lpstr>Basic interaction with ghci as a Calculator</vt:lpstr>
      <vt:lpstr>Some examples of Basic arithmetic in ghci</vt:lpstr>
      <vt:lpstr>Negative Numbers</vt:lpstr>
      <vt:lpstr>Negative Number in Infix Expression</vt:lpstr>
      <vt:lpstr>Usage of space and negative numbers</vt:lpstr>
      <vt:lpstr>Logical operators and boolean values</vt:lpstr>
      <vt:lpstr>Usage of 0 as false and non zero value as true</vt:lpstr>
      <vt:lpstr>Relational operators in haskell</vt:lpstr>
      <vt:lpstr>Operator precedence and associativity</vt:lpstr>
      <vt:lpstr>Overriding precedence using ( )</vt:lpstr>
      <vt:lpstr>Constants and variables</vt:lpstr>
      <vt:lpstr>Defining e using Let construct and its usage</vt:lpstr>
      <vt:lpstr>Strings and characters</vt:lpstr>
      <vt:lpstr>List of characters and lists</vt:lpstr>
      <vt:lpstr>lists</vt:lpstr>
      <vt:lpstr>lists</vt:lpstr>
      <vt:lpstr>The .. Enumeration notation for lists</vt:lpstr>
      <vt:lpstr>specifying the size of the step (optional)</vt:lpstr>
      <vt:lpstr>List operations</vt:lpstr>
      <vt:lpstr>types</vt:lpstr>
      <vt:lpstr>The cryptic word “it”</vt:lpstr>
      <vt:lpstr>Other handy uses of “it”</vt:lpstr>
      <vt:lpstr>Other handy uses of “it”</vt:lpstr>
      <vt:lpstr>Some more examples</vt:lpstr>
      <vt:lpstr>Rational numbers</vt:lpstr>
      <vt:lpstr>Ratios of non-integral type</vt:lpstr>
      <vt:lpstr>Ratios of non-integral type</vt:lpstr>
      <vt:lpstr>Turning ofF the type information </vt:lpstr>
      <vt:lpstr>Type systems</vt:lpstr>
      <vt:lpstr>Strong types</vt:lpstr>
      <vt:lpstr>Static Types</vt:lpstr>
      <vt:lpstr>Some Common Basic Types</vt:lpstr>
      <vt:lpstr>Type inference example Revisited</vt:lpstr>
      <vt:lpstr>Function Application (pre-defined functions)</vt:lpstr>
      <vt:lpstr>Usage of parenthesis in compound expressions</vt:lpstr>
      <vt:lpstr>Useful Composite Data Types: Lists and Tuples</vt:lpstr>
      <vt:lpstr>Tuple</vt:lpstr>
      <vt:lpstr>Functions over Lists and Tuples</vt:lpstr>
      <vt:lpstr>Passing an Expression to a Function</vt:lpstr>
      <vt:lpstr>Sequence of function calls - example</vt:lpstr>
      <vt:lpstr>Function Types and Purity</vt:lpstr>
      <vt:lpstr>Examples of function signatures</vt:lpstr>
      <vt:lpstr>Functional composition</vt:lpstr>
      <vt:lpstr>    side effects</vt:lpstr>
      <vt:lpstr>Pure and impure functions</vt:lpstr>
      <vt:lpstr>Haskell Source Files, and Writing Simple Functions</vt:lpstr>
      <vt:lpstr>Running the function</vt:lpstr>
      <vt:lpstr>Types of functions in haskell</vt:lpstr>
      <vt:lpstr>Types of functions in haskell</vt:lpstr>
      <vt:lpstr>Variables in haskell</vt:lpstr>
      <vt:lpstr>Variables in haskell</vt:lpstr>
      <vt:lpstr>Conditional Evaluation</vt:lpstr>
      <vt:lpstr>Conditional Evaluation</vt:lpstr>
      <vt:lpstr>Function evaluation</vt:lpstr>
      <vt:lpstr>Function evaluation</vt:lpstr>
      <vt:lpstr>Haskell’s non-strict or lazy evaluation</vt:lpstr>
      <vt:lpstr>lazy evaluation - Example</vt:lpstr>
      <vt:lpstr>lazy evaluation - Example</vt:lpstr>
      <vt:lpstr>recursion</vt:lpstr>
      <vt:lpstr>pros and cons of lazy evaluation</vt:lpstr>
      <vt:lpstr>Conditional Evaluation – an example with drop</vt:lpstr>
      <vt:lpstr>myDrop function</vt:lpstr>
      <vt:lpstr>Executing mydrop</vt:lpstr>
      <vt:lpstr>i/o in haskell – A simple example</vt:lpstr>
      <vt:lpstr>types of putStrLn and getLine</vt:lpstr>
      <vt:lpstr>A side-effect example with putstrln:</vt:lpstr>
      <vt:lpstr>an example of calling pure code from within an I/O action</vt:lpstr>
      <vt:lpstr>Reading A number in haskell</vt:lpstr>
      <vt:lpstr>Checking data conversion</vt:lpstr>
      <vt:lpstr>Customised string to datatype function</vt:lpstr>
      <vt:lpstr>Menu driven calculator</vt:lpstr>
      <vt:lpstr>Menu driven calculator - 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19CSE313 – Principles of Programming Languages</dc:title>
  <dc:creator>admin</dc:creator>
  <cp:lastModifiedBy>admin</cp:lastModifiedBy>
  <cp:revision>796</cp:revision>
  <dcterms:created xsi:type="dcterms:W3CDTF">2021-12-18T08:57:35Z</dcterms:created>
  <dcterms:modified xsi:type="dcterms:W3CDTF">2022-01-19T08:48:26Z</dcterms:modified>
</cp:coreProperties>
</file>