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1" r:id="rId16"/>
    <p:sldId id="25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0039E40-0D39-43B3-B0CC-7BD2FB37271A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Lists in </a:t>
            </a:r>
            <a:r>
              <a:rPr lang="en-IN" dirty="0" err="1" smtClean="0"/>
              <a:t>haskell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7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More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list comprehension that combines a list of adjectives and a list of </a:t>
            </a:r>
            <a:r>
              <a:rPr lang="en-IN" sz="2400" dirty="0" smtClean="0"/>
              <a:t>nouns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nouns = ["</a:t>
            </a:r>
            <a:r>
              <a:rPr lang="en-IN" sz="2400" dirty="0" err="1"/>
              <a:t>hobo","frog","pope</a:t>
            </a:r>
            <a:r>
              <a:rPr lang="en-IN" sz="2400" dirty="0"/>
              <a:t>"]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adjectives = ["</a:t>
            </a:r>
            <a:r>
              <a:rPr lang="en-IN" sz="2400" dirty="0" err="1"/>
              <a:t>lazy","grouchy","scheming</a:t>
            </a:r>
            <a:r>
              <a:rPr lang="en-IN" sz="2400" dirty="0"/>
              <a:t>"]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[adjective ++ " " ++ noun | adjective &lt;- adjectives, noun &lt;- nouns]</a:t>
            </a:r>
          </a:p>
          <a:p>
            <a:pPr marL="400050" lvl="1" indent="0">
              <a:buNone/>
            </a:pPr>
            <a:r>
              <a:rPr lang="en-IN" sz="2400" dirty="0"/>
              <a:t>["lazy </a:t>
            </a:r>
            <a:r>
              <a:rPr lang="en-IN" sz="2400" dirty="0" err="1"/>
              <a:t>hobo","lazy</a:t>
            </a:r>
            <a:r>
              <a:rPr lang="en-IN" sz="2400" dirty="0"/>
              <a:t> </a:t>
            </a:r>
            <a:r>
              <a:rPr lang="en-IN" sz="2400" dirty="0" err="1"/>
              <a:t>frog","lazy</a:t>
            </a:r>
            <a:r>
              <a:rPr lang="en-IN" sz="2400" dirty="0"/>
              <a:t> </a:t>
            </a:r>
            <a:r>
              <a:rPr lang="en-IN" sz="2400" dirty="0" err="1"/>
              <a:t>pope","grouchy</a:t>
            </a:r>
            <a:r>
              <a:rPr lang="en-IN" sz="2400" dirty="0"/>
              <a:t> </a:t>
            </a:r>
            <a:r>
              <a:rPr lang="en-IN" sz="2400" dirty="0" err="1"/>
              <a:t>hobo","grouchy</a:t>
            </a:r>
            <a:r>
              <a:rPr lang="en-IN" sz="2400" dirty="0"/>
              <a:t> </a:t>
            </a:r>
            <a:r>
              <a:rPr lang="en-IN" sz="2400" dirty="0" err="1"/>
              <a:t>frog","grouchy</a:t>
            </a:r>
            <a:r>
              <a:rPr lang="en-IN" sz="2400" dirty="0"/>
              <a:t> </a:t>
            </a:r>
            <a:r>
              <a:rPr lang="en-IN" sz="2400" dirty="0" err="1"/>
              <a:t>pope","scheming</a:t>
            </a:r>
            <a:r>
              <a:rPr lang="en-IN" sz="2400" dirty="0"/>
              <a:t> </a:t>
            </a:r>
            <a:r>
              <a:rPr lang="en-IN" sz="2400" dirty="0" err="1"/>
              <a:t>hobo","scheming</a:t>
            </a:r>
            <a:r>
              <a:rPr lang="en-IN" sz="2400" dirty="0"/>
              <a:t> </a:t>
            </a:r>
            <a:r>
              <a:rPr lang="en-IN" sz="2400" dirty="0" err="1"/>
              <a:t>frog","scheming</a:t>
            </a:r>
            <a:r>
              <a:rPr lang="en-IN" sz="2400" dirty="0"/>
              <a:t> pope</a:t>
            </a:r>
            <a:r>
              <a:rPr lang="en-IN" sz="2400" dirty="0" smtClean="0"/>
              <a:t>"]</a:t>
            </a:r>
          </a:p>
          <a:p>
            <a:pPr marL="400050" lvl="1" indent="0">
              <a:buNone/>
            </a:pPr>
            <a:endParaRPr lang="en-IN" sz="2400" dirty="0" smtClean="0"/>
          </a:p>
          <a:p>
            <a:pPr marL="342900" lvl="1" indent="-342900"/>
            <a:r>
              <a:rPr lang="en-IN" sz="2400" dirty="0"/>
              <a:t>Nested list </a:t>
            </a:r>
            <a:r>
              <a:rPr lang="en-IN" sz="2400" dirty="0" smtClean="0"/>
              <a:t>comprehensions: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</a:t>
            </a:r>
            <a:r>
              <a:rPr lang="en-IN" sz="2400" dirty="0" err="1"/>
              <a:t>xxs</a:t>
            </a:r>
            <a:r>
              <a:rPr lang="en-IN" sz="2400" dirty="0"/>
              <a:t> = [[1,3,5,2,3,1,2,4,5], [1,2,3,4,5,6,7,8,9</a:t>
            </a:r>
            <a:r>
              <a:rPr lang="en-IN" sz="2400" dirty="0" smtClean="0"/>
              <a:t>], [</a:t>
            </a:r>
            <a:r>
              <a:rPr lang="en-IN" sz="2400" dirty="0"/>
              <a:t>1,2,4,2,1,6,3,1,3,2,3,6]]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 [ x | x &lt;- </a:t>
            </a:r>
            <a:r>
              <a:rPr lang="en-IN" sz="2400" dirty="0" err="1"/>
              <a:t>xs</a:t>
            </a:r>
            <a:r>
              <a:rPr lang="en-IN" sz="2400" dirty="0"/>
              <a:t>, even x ] | </a:t>
            </a:r>
            <a:r>
              <a:rPr lang="en-IN" sz="2400" dirty="0" err="1"/>
              <a:t>xs</a:t>
            </a:r>
            <a:r>
              <a:rPr lang="en-IN" sz="2400" dirty="0"/>
              <a:t> &lt;- </a:t>
            </a:r>
            <a:r>
              <a:rPr lang="en-IN" sz="2400" dirty="0" err="1"/>
              <a:t>xxs</a:t>
            </a:r>
            <a:r>
              <a:rPr lang="en-IN" sz="2400" dirty="0" smtClean="0"/>
              <a:t>]</a:t>
            </a:r>
          </a:p>
          <a:p>
            <a:pPr marL="400050" lvl="2" indent="0">
              <a:buNone/>
            </a:pPr>
            <a:r>
              <a:rPr lang="en-IN" sz="2400" dirty="0" smtClean="0"/>
              <a:t>[[2,2,4],[2,4,6,8],[2,4,2,6,2,6]]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41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143000"/>
          </a:xfrm>
        </p:spPr>
        <p:txBody>
          <a:bodyPr/>
          <a:lstStyle/>
          <a:p>
            <a:r>
              <a:rPr lang="en-IN" dirty="0" smtClean="0"/>
              <a:t>Some common list functions using comprehensions :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24744"/>
            <a:ext cx="90010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mymap.hs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mymap</a:t>
            </a:r>
            <a:r>
              <a:rPr lang="en-IN" sz="2400" dirty="0"/>
              <a:t> f </a:t>
            </a:r>
            <a:r>
              <a:rPr lang="en-IN" sz="2400" dirty="0" err="1"/>
              <a:t>xs</a:t>
            </a:r>
            <a:r>
              <a:rPr lang="en-IN" sz="2400" dirty="0"/>
              <a:t> = </a:t>
            </a:r>
            <a:r>
              <a:rPr lang="en-IN" sz="2400" dirty="0" smtClean="0"/>
              <a:t>[ f  x </a:t>
            </a:r>
            <a:r>
              <a:rPr lang="en-IN" sz="2400" dirty="0"/>
              <a:t>| </a:t>
            </a:r>
            <a:r>
              <a:rPr lang="en-IN" sz="2400" dirty="0" smtClean="0"/>
              <a:t> x </a:t>
            </a:r>
            <a:r>
              <a:rPr lang="en-IN" sz="2400" dirty="0"/>
              <a:t>&lt;- </a:t>
            </a:r>
            <a:r>
              <a:rPr lang="en-IN" sz="2400" dirty="0" err="1" smtClean="0"/>
              <a:t>xs</a:t>
            </a:r>
            <a:r>
              <a:rPr lang="en-IN" sz="2400" dirty="0" smtClean="0"/>
              <a:t> ]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mymap.hs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mymap.hs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mymap</a:t>
            </a:r>
            <a:r>
              <a:rPr lang="en-IN" sz="2400" dirty="0"/>
              <a:t> abs [1,-2,3,-4,5]</a:t>
            </a:r>
          </a:p>
          <a:p>
            <a:pPr marL="0" indent="0">
              <a:buNone/>
            </a:pPr>
            <a:r>
              <a:rPr lang="en-IN" sz="2400" dirty="0"/>
              <a:t>[1,2,3,4,5]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mymap</a:t>
            </a:r>
            <a:r>
              <a:rPr lang="en-IN" sz="2400" dirty="0"/>
              <a:t> odd [1,2,3,4,5]</a:t>
            </a:r>
          </a:p>
          <a:p>
            <a:pPr marL="0" indent="0">
              <a:buNone/>
            </a:pPr>
            <a:r>
              <a:rPr lang="en-IN" sz="2400" dirty="0"/>
              <a:t>[</a:t>
            </a:r>
            <a:r>
              <a:rPr lang="en-IN" sz="2400" dirty="0" err="1"/>
              <a:t>True,False,True,False,True</a:t>
            </a:r>
            <a:r>
              <a:rPr lang="en-IN" sz="2400" dirty="0"/>
              <a:t>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084168" y="980728"/>
            <a:ext cx="2664296" cy="2160240"/>
          </a:xfrm>
          <a:prstGeom prst="wedgeEllipseCallout">
            <a:avLst>
              <a:gd name="adj1" fmla="val -142111"/>
              <a:gd name="adj2" fmla="val -10223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Mymap</a:t>
            </a:r>
            <a:r>
              <a:rPr lang="en-IN" dirty="0" smtClean="0"/>
              <a:t> applies the function f to each element x of the list </a:t>
            </a:r>
            <a:r>
              <a:rPr lang="en-IN" dirty="0" err="1" smtClean="0"/>
              <a:t>xs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4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4" y="218"/>
            <a:ext cx="9119295" cy="548462"/>
          </a:xfrm>
        </p:spPr>
        <p:txBody>
          <a:bodyPr/>
          <a:lstStyle/>
          <a:p>
            <a:r>
              <a:rPr lang="en-IN" dirty="0" smtClean="0"/>
              <a:t>Filter function using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myfilter.hs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myfilter</a:t>
            </a:r>
            <a:r>
              <a:rPr lang="en-IN" sz="2400" dirty="0"/>
              <a:t> p </a:t>
            </a:r>
            <a:r>
              <a:rPr lang="en-IN" sz="2400" dirty="0" err="1"/>
              <a:t>xs</a:t>
            </a:r>
            <a:r>
              <a:rPr lang="en-IN" sz="2400" dirty="0"/>
              <a:t> = [x | x &lt;- </a:t>
            </a:r>
            <a:r>
              <a:rPr lang="en-IN" sz="2400" dirty="0" err="1"/>
              <a:t>xs</a:t>
            </a:r>
            <a:r>
              <a:rPr lang="en-IN" sz="2400" dirty="0"/>
              <a:t>, p x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myfilter.hs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myfilter.hs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myfilter</a:t>
            </a:r>
            <a:r>
              <a:rPr lang="en-IN" sz="2400" dirty="0"/>
              <a:t> odd [1,2,3,4,5]</a:t>
            </a:r>
          </a:p>
          <a:p>
            <a:pPr marL="0" indent="0">
              <a:buNone/>
            </a:pPr>
            <a:r>
              <a:rPr lang="en-IN" sz="2400" dirty="0"/>
              <a:t>[1,3,5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myfilter</a:t>
            </a:r>
            <a:r>
              <a:rPr lang="en-IN" sz="2400" dirty="0"/>
              <a:t> (&lt;4) [1,2,3,4,5]</a:t>
            </a:r>
          </a:p>
          <a:p>
            <a:pPr marL="0" indent="0">
              <a:buNone/>
            </a:pPr>
            <a:r>
              <a:rPr lang="en-IN" sz="2400" dirty="0"/>
              <a:t>[1,2,3]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094077" y="548680"/>
            <a:ext cx="2664296" cy="2160240"/>
          </a:xfrm>
          <a:prstGeom prst="wedgeEllipseCallout">
            <a:avLst>
              <a:gd name="adj1" fmla="val -142111"/>
              <a:gd name="adj2" fmla="val -10223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myfilter</a:t>
            </a:r>
            <a:r>
              <a:rPr lang="en-IN" dirty="0" smtClean="0">
                <a:solidFill>
                  <a:srgbClr val="7030A0"/>
                </a:solidFill>
              </a:rPr>
              <a:t> applies the predicate </a:t>
            </a:r>
            <a:r>
              <a:rPr lang="en-IN" dirty="0">
                <a:solidFill>
                  <a:srgbClr val="7030A0"/>
                </a:solidFill>
              </a:rPr>
              <a:t>p</a:t>
            </a:r>
            <a:r>
              <a:rPr lang="en-IN" dirty="0" smtClean="0">
                <a:solidFill>
                  <a:srgbClr val="7030A0"/>
                </a:solidFill>
              </a:rPr>
              <a:t> to each element x of the list </a:t>
            </a:r>
            <a:r>
              <a:rPr lang="en-IN" dirty="0" err="1" smtClean="0">
                <a:solidFill>
                  <a:srgbClr val="7030A0"/>
                </a:solidFill>
              </a:rPr>
              <a:t>xs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9154"/>
            <a:ext cx="9073008" cy="735550"/>
          </a:xfrm>
        </p:spPr>
        <p:txBody>
          <a:bodyPr/>
          <a:lstStyle/>
          <a:p>
            <a:r>
              <a:rPr lang="en-IN" dirty="0" smtClean="0"/>
              <a:t>Concatenation using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--</a:t>
            </a:r>
            <a:r>
              <a:rPr lang="en-IN" sz="2600" dirty="0" err="1"/>
              <a:t>myconcat.hs</a:t>
            </a:r>
            <a:endParaRPr lang="en-IN" sz="2600" dirty="0"/>
          </a:p>
          <a:p>
            <a:pPr marL="0" indent="0">
              <a:buNone/>
            </a:pPr>
            <a:r>
              <a:rPr lang="en-IN" sz="2600" dirty="0" err="1"/>
              <a:t>myconcat</a:t>
            </a:r>
            <a:r>
              <a:rPr lang="en-IN" sz="2600" dirty="0"/>
              <a:t> </a:t>
            </a:r>
            <a:r>
              <a:rPr lang="en-IN" sz="2600" dirty="0" err="1"/>
              <a:t>xss</a:t>
            </a:r>
            <a:r>
              <a:rPr lang="en-IN" sz="2600" dirty="0"/>
              <a:t> = [x | </a:t>
            </a:r>
            <a:r>
              <a:rPr lang="en-IN" sz="2600" dirty="0" err="1"/>
              <a:t>xs</a:t>
            </a:r>
            <a:r>
              <a:rPr lang="en-IN" sz="2600" dirty="0"/>
              <a:t> &lt;- </a:t>
            </a:r>
            <a:r>
              <a:rPr lang="en-IN" sz="2600" dirty="0" err="1"/>
              <a:t>xss</a:t>
            </a:r>
            <a:r>
              <a:rPr lang="en-IN" sz="2600" dirty="0"/>
              <a:t>, x &lt;- </a:t>
            </a:r>
            <a:r>
              <a:rPr lang="en-IN" sz="2600" dirty="0" err="1"/>
              <a:t>xs</a:t>
            </a:r>
            <a:r>
              <a:rPr lang="en-IN" sz="2600" dirty="0" smtClean="0"/>
              <a:t>]</a:t>
            </a:r>
          </a:p>
          <a:p>
            <a:pPr marL="0" indent="0">
              <a:buNone/>
            </a:pPr>
            <a:endParaRPr lang="it-IT" sz="2600" dirty="0" smtClean="0"/>
          </a:p>
          <a:p>
            <a:pPr marL="0" indent="0">
              <a:buNone/>
            </a:pPr>
            <a:r>
              <a:rPr lang="it-IT" sz="2600" dirty="0" smtClean="0"/>
              <a:t>ghci</a:t>
            </a:r>
            <a:r>
              <a:rPr lang="it-IT" sz="2600" dirty="0"/>
              <a:t>&gt; :l myconcat.hs</a:t>
            </a:r>
          </a:p>
          <a:p>
            <a:pPr marL="0" indent="0">
              <a:buNone/>
            </a:pPr>
            <a:r>
              <a:rPr lang="it-IT" sz="2600" dirty="0"/>
              <a:t>[1 of 1] Compiling Main             ( myconcat.hs, interpreted )</a:t>
            </a:r>
          </a:p>
          <a:p>
            <a:pPr marL="0" indent="0">
              <a:buNone/>
            </a:pPr>
            <a:r>
              <a:rPr lang="it-IT" sz="2600" dirty="0"/>
              <a:t>Ok, one module loaded</a:t>
            </a:r>
            <a:r>
              <a:rPr lang="it-IT" sz="2600" dirty="0" smtClean="0"/>
              <a:t>.</a:t>
            </a: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it-IT" sz="2600" dirty="0"/>
              <a:t>ghci&gt; myconcat [[1,2,3],[4,5,6]]</a:t>
            </a:r>
          </a:p>
          <a:p>
            <a:pPr marL="0" indent="0">
              <a:buNone/>
            </a:pPr>
            <a:r>
              <a:rPr lang="it-IT" sz="2600" dirty="0"/>
              <a:t>[1,2,3,4,5,6</a:t>
            </a:r>
            <a:r>
              <a:rPr lang="it-IT" sz="2600" dirty="0" smtClean="0"/>
              <a:t>]</a:t>
            </a: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it-IT" sz="2600" dirty="0"/>
              <a:t>ghci&gt; myconcat [['a','b','c'],['d','e','f']]</a:t>
            </a:r>
          </a:p>
          <a:p>
            <a:pPr marL="0" indent="0">
              <a:buNone/>
            </a:pPr>
            <a:r>
              <a:rPr lang="it-IT" sz="2600" dirty="0"/>
              <a:t>"</a:t>
            </a:r>
            <a:r>
              <a:rPr lang="it-IT" sz="2600" dirty="0" smtClean="0"/>
              <a:t>abcdef</a:t>
            </a:r>
            <a:r>
              <a:rPr lang="it-IT" sz="2600" dirty="0"/>
              <a:t> "</a:t>
            </a:r>
            <a:endParaRPr lang="it-IT" sz="2600" dirty="0" smtClean="0"/>
          </a:p>
          <a:p>
            <a:pPr marL="0" indent="0">
              <a:buNone/>
            </a:pPr>
            <a:endParaRPr lang="it-IT" sz="2600" dirty="0" smtClean="0"/>
          </a:p>
          <a:p>
            <a:pPr marL="0" indent="0">
              <a:buNone/>
            </a:pPr>
            <a:r>
              <a:rPr lang="it-IT" sz="2600" dirty="0"/>
              <a:t>ghci&gt; myconcat [[1,2,3],[4,5,6],[7,8,9]]</a:t>
            </a:r>
          </a:p>
          <a:p>
            <a:pPr marL="0" indent="0">
              <a:buNone/>
            </a:pPr>
            <a:r>
              <a:rPr lang="it-IT" sz="2600" dirty="0"/>
              <a:t>[1,2,3,4,5,6,7,8,9]</a:t>
            </a:r>
            <a:endParaRPr lang="it-IT" sz="2600" dirty="0" smtClean="0"/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6300192" y="3340184"/>
            <a:ext cx="2664296" cy="2160240"/>
          </a:xfrm>
          <a:prstGeom prst="wedgeEllipseCallout">
            <a:avLst>
              <a:gd name="adj1" fmla="val -235733"/>
              <a:gd name="adj2" fmla="val -137744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</a:t>
            </a:r>
            <a:r>
              <a:rPr lang="en-IN" dirty="0" err="1" smtClean="0"/>
              <a:t>ss</a:t>
            </a:r>
            <a:r>
              <a:rPr lang="en-IN" dirty="0" smtClean="0"/>
              <a:t> is a list of lists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2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620470"/>
          </a:xfrm>
        </p:spPr>
        <p:txBody>
          <a:bodyPr/>
          <a:lstStyle/>
          <a:p>
            <a:r>
              <a:rPr lang="en-IN" dirty="0" smtClean="0"/>
              <a:t>Pythagorean triad function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--Pythagorean triads function using list comprehension </a:t>
            </a:r>
            <a:r>
              <a:rPr lang="en-IN" sz="2400" dirty="0" err="1" smtClean="0"/>
              <a:t>pythtriad.hs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triads :: </a:t>
            </a:r>
            <a:r>
              <a:rPr lang="en-IN" sz="2400" dirty="0" err="1"/>
              <a:t>Int</a:t>
            </a:r>
            <a:r>
              <a:rPr lang="en-IN" sz="2400" dirty="0"/>
              <a:t> -&gt; [(</a:t>
            </a:r>
            <a:r>
              <a:rPr lang="en-IN" sz="2400" dirty="0" err="1"/>
              <a:t>Int,Int,Int</a:t>
            </a:r>
            <a:r>
              <a:rPr lang="en-IN" sz="2400" dirty="0"/>
              <a:t>)]</a:t>
            </a:r>
          </a:p>
          <a:p>
            <a:pPr marL="0" indent="0">
              <a:buNone/>
            </a:pPr>
            <a:r>
              <a:rPr lang="en-IN" sz="2400" dirty="0"/>
              <a:t>triads n = [(</a:t>
            </a:r>
            <a:r>
              <a:rPr lang="en-IN" sz="2400" dirty="0" err="1"/>
              <a:t>x,y,z</a:t>
            </a:r>
            <a:r>
              <a:rPr lang="en-IN" sz="2400" dirty="0"/>
              <a:t>) | x &lt;- [1..n], y &lt;- [1..n],</a:t>
            </a:r>
          </a:p>
          <a:p>
            <a:pPr marL="0" indent="0">
              <a:buNone/>
            </a:pPr>
            <a:r>
              <a:rPr lang="en-IN" sz="2400" dirty="0"/>
              <a:t> z &lt;- [1..n], x*</a:t>
            </a:r>
            <a:r>
              <a:rPr lang="en-IN" sz="2400" dirty="0" err="1"/>
              <a:t>x+y</a:t>
            </a:r>
            <a:r>
              <a:rPr lang="en-IN" sz="2400" dirty="0"/>
              <a:t>*y==z*z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pythtriad.hs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pythtriad.hs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triads 15</a:t>
            </a:r>
          </a:p>
          <a:p>
            <a:pPr marL="0" indent="0">
              <a:buNone/>
            </a:pPr>
            <a:r>
              <a:rPr lang="en-IN" sz="2400" dirty="0"/>
              <a:t>[(3,4,5),(4,3,5),(5,12,13),(6,8,10),(8,6,10),(9,12,15),(12,5,13),(12,9,15)]</a:t>
            </a:r>
          </a:p>
        </p:txBody>
      </p:sp>
    </p:spTree>
    <p:extLst>
      <p:ext uri="{BB962C8B-B14F-4D97-AF65-F5344CB8AC3E}">
        <p14:creationId xmlns:p14="http://schemas.microsoft.com/office/powerpoint/2010/main" val="12453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smtClean="0"/>
              <a:t>Some basic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 fontScale="92500" lnSpcReduction="10000"/>
          </a:bodyPr>
          <a:lstStyle/>
          <a:p>
            <a:r>
              <a:rPr lang="en-IN" sz="2400" u="sng" dirty="0"/>
              <a:t>n</a:t>
            </a:r>
            <a:r>
              <a:rPr lang="en-IN" sz="2400" u="sng" dirty="0" smtClean="0"/>
              <a:t>ull</a:t>
            </a:r>
            <a:r>
              <a:rPr lang="en-IN" sz="2400" dirty="0" smtClean="0"/>
              <a:t> :                					null </a:t>
            </a:r>
            <a:r>
              <a:rPr lang="en-IN" sz="2400" dirty="0"/>
              <a:t>:: [a] -&gt; </a:t>
            </a:r>
            <a:r>
              <a:rPr lang="en-IN" sz="2400" dirty="0" smtClean="0"/>
              <a:t>Bool</a:t>
            </a:r>
          </a:p>
          <a:p>
            <a:pPr marL="400050" lvl="1" indent="0">
              <a:buNone/>
            </a:pPr>
            <a:r>
              <a:rPr lang="it-IT" sz="2400" dirty="0"/>
              <a:t>ghci&gt; null []</a:t>
            </a:r>
          </a:p>
          <a:p>
            <a:pPr marL="400050" lvl="1" indent="0">
              <a:buNone/>
            </a:pPr>
            <a:r>
              <a:rPr lang="it-IT" sz="2400" dirty="0"/>
              <a:t>True</a:t>
            </a:r>
          </a:p>
          <a:p>
            <a:pPr marL="400050" lvl="1" indent="0">
              <a:buNone/>
            </a:pPr>
            <a:r>
              <a:rPr lang="it-IT" sz="2400" dirty="0"/>
              <a:t>ghci&gt; null [1,2,3,4,5]</a:t>
            </a:r>
          </a:p>
          <a:p>
            <a:pPr marL="400050" lvl="1" indent="0">
              <a:buNone/>
            </a:pPr>
            <a:r>
              <a:rPr lang="it-IT" sz="2400" dirty="0" smtClean="0"/>
              <a:t>False</a:t>
            </a:r>
          </a:p>
          <a:p>
            <a:pPr marL="342900" lvl="1" indent="-342900"/>
            <a:r>
              <a:rPr lang="it-IT" sz="2400" u="sng" dirty="0"/>
              <a:t>h</a:t>
            </a:r>
            <a:r>
              <a:rPr lang="it-IT" sz="2400" u="sng" dirty="0" smtClean="0"/>
              <a:t>ead</a:t>
            </a:r>
            <a:r>
              <a:rPr lang="it-IT" sz="2400" dirty="0" smtClean="0"/>
              <a:t>:	</a:t>
            </a:r>
            <a:r>
              <a:rPr lang="en-IN" sz="2400" dirty="0"/>
              <a:t> </a:t>
            </a:r>
            <a:r>
              <a:rPr lang="en-IN" sz="2400" dirty="0" smtClean="0"/>
              <a:t>					head </a:t>
            </a:r>
            <a:r>
              <a:rPr lang="en-IN" sz="2400" dirty="0"/>
              <a:t>:: [a] -&gt; </a:t>
            </a:r>
            <a:r>
              <a:rPr lang="en-IN" sz="2400" dirty="0" smtClean="0"/>
              <a:t>a</a:t>
            </a:r>
          </a:p>
          <a:p>
            <a:pPr marL="742950" lvl="2" indent="-342900"/>
            <a:r>
              <a:rPr lang="en-IN" sz="2400" dirty="0"/>
              <a:t>head (</a:t>
            </a:r>
            <a:r>
              <a:rPr lang="en-IN" sz="2400" dirty="0" err="1"/>
              <a:t>x:xs</a:t>
            </a:r>
            <a:r>
              <a:rPr lang="en-IN" sz="2400" dirty="0"/>
              <a:t>) = x</a:t>
            </a:r>
            <a:endParaRPr lang="en-IN" sz="2400" dirty="0" smtClean="0"/>
          </a:p>
          <a:p>
            <a:pPr marL="857250" lvl="3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head [1,2,3,4,5]</a:t>
            </a:r>
          </a:p>
          <a:p>
            <a:pPr marL="857250" lvl="3" indent="0">
              <a:buNone/>
            </a:pPr>
            <a:r>
              <a:rPr lang="en-IN" sz="2400" dirty="0" smtClean="0"/>
              <a:t>1</a:t>
            </a:r>
          </a:p>
          <a:p>
            <a:pPr marL="0" indent="-400050"/>
            <a:r>
              <a:rPr lang="en-IN" sz="2400" u="sng" dirty="0"/>
              <a:t>t</a:t>
            </a:r>
            <a:r>
              <a:rPr lang="en-IN" sz="2400" u="sng" dirty="0" smtClean="0"/>
              <a:t>ail:</a:t>
            </a:r>
            <a:r>
              <a:rPr lang="en-IN" sz="2400" dirty="0"/>
              <a:t>	 </a:t>
            </a:r>
            <a:r>
              <a:rPr lang="en-IN" sz="2400" dirty="0" smtClean="0"/>
              <a:t>						tail </a:t>
            </a:r>
            <a:r>
              <a:rPr lang="en-IN" sz="2400" dirty="0"/>
              <a:t>:: [a] -&gt; [a</a:t>
            </a:r>
            <a:r>
              <a:rPr lang="en-IN" sz="2400" dirty="0" smtClean="0"/>
              <a:t>]</a:t>
            </a:r>
          </a:p>
          <a:p>
            <a:pPr marL="857250" lvl="1" indent="-457200"/>
            <a:r>
              <a:rPr lang="en-IN" sz="2600" dirty="0" smtClean="0"/>
              <a:t>tail (</a:t>
            </a:r>
            <a:r>
              <a:rPr lang="en-IN" sz="2600" dirty="0" err="1" smtClean="0"/>
              <a:t>x:xs</a:t>
            </a:r>
            <a:r>
              <a:rPr lang="en-IN" sz="2600" dirty="0" smtClean="0"/>
              <a:t>) = </a:t>
            </a:r>
            <a:r>
              <a:rPr lang="en-IN" sz="2600" dirty="0" err="1" smtClean="0"/>
              <a:t>xs</a:t>
            </a:r>
            <a:endParaRPr lang="en-IN" sz="2600" dirty="0" smtClean="0"/>
          </a:p>
          <a:p>
            <a:pPr marL="8001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tail [1,2,3,4,5]</a:t>
            </a:r>
          </a:p>
          <a:p>
            <a:pPr marL="800100" lvl="2" indent="0">
              <a:buNone/>
            </a:pPr>
            <a:r>
              <a:rPr lang="en-IN" sz="2400" dirty="0"/>
              <a:t>[2,3,4,5]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923928" y="5085184"/>
            <a:ext cx="3744416" cy="1656184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Haskell reports an error if we try to</a:t>
            </a:r>
          </a:p>
          <a:p>
            <a:r>
              <a:rPr lang="en-IN" dirty="0"/>
              <a:t>evaluate head [] or tail </a:t>
            </a:r>
            <a:r>
              <a:rPr lang="en-IN" dirty="0" smtClean="0"/>
              <a:t>[]</a:t>
            </a:r>
          </a:p>
          <a:p>
            <a:r>
              <a:rPr lang="en-IN" dirty="0" err="1"/>
              <a:t>ghci</a:t>
            </a:r>
            <a:r>
              <a:rPr lang="en-IN" dirty="0"/>
              <a:t>&gt; head []</a:t>
            </a:r>
          </a:p>
          <a:p>
            <a:r>
              <a:rPr lang="en-IN" dirty="0"/>
              <a:t>*** Exception: </a:t>
            </a:r>
            <a:r>
              <a:rPr lang="en-IN" dirty="0" err="1"/>
              <a:t>Prelude.head</a:t>
            </a:r>
            <a:r>
              <a:rPr lang="en-IN" dirty="0"/>
              <a:t>: empty list</a:t>
            </a:r>
          </a:p>
          <a:p>
            <a:r>
              <a:rPr lang="en-IN" dirty="0" err="1"/>
              <a:t>ghci</a:t>
            </a:r>
            <a:r>
              <a:rPr lang="en-IN" dirty="0"/>
              <a:t>&gt; tail []</a:t>
            </a:r>
          </a:p>
          <a:p>
            <a:r>
              <a:rPr lang="en-IN" dirty="0"/>
              <a:t>*** Exception: </a:t>
            </a:r>
            <a:r>
              <a:rPr lang="en-IN" dirty="0" err="1"/>
              <a:t>Prelude.tail</a:t>
            </a:r>
            <a:r>
              <a:rPr lang="en-IN" dirty="0"/>
              <a:t>: empty list</a:t>
            </a:r>
          </a:p>
        </p:txBody>
      </p:sp>
    </p:spTree>
    <p:extLst>
      <p:ext uri="{BB962C8B-B14F-4D97-AF65-F5344CB8AC3E}">
        <p14:creationId xmlns:p14="http://schemas.microsoft.com/office/powerpoint/2010/main" val="10684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 smtClean="0"/>
              <a:t>Some basic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/>
          </a:bodyPr>
          <a:lstStyle/>
          <a:p>
            <a:r>
              <a:rPr lang="en-IN" sz="2400" u="sng" dirty="0" smtClean="0"/>
              <a:t>last:</a:t>
            </a:r>
            <a:r>
              <a:rPr lang="en-IN" sz="2400" dirty="0" smtClean="0"/>
              <a:t>                					 </a:t>
            </a:r>
            <a:r>
              <a:rPr lang="en-IN" sz="2400" dirty="0"/>
              <a:t>last :: [a] -&gt; </a:t>
            </a:r>
            <a:r>
              <a:rPr lang="en-IN" sz="2400" dirty="0" smtClean="0"/>
              <a:t>a</a:t>
            </a:r>
          </a:p>
          <a:p>
            <a:pPr lvl="1" indent="-342900"/>
            <a:r>
              <a:rPr lang="en-IN" sz="2400" dirty="0" smtClean="0"/>
              <a:t>last [x] = x</a:t>
            </a:r>
          </a:p>
          <a:p>
            <a:pPr marL="8001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last [1]</a:t>
            </a:r>
          </a:p>
          <a:p>
            <a:pPr marL="800100" lvl="2" indent="0">
              <a:buNone/>
            </a:pPr>
            <a:r>
              <a:rPr lang="en-IN" sz="2400" dirty="0"/>
              <a:t>1</a:t>
            </a:r>
          </a:p>
          <a:p>
            <a:pPr lvl="1" indent="-342900"/>
            <a:r>
              <a:rPr lang="en-IN" sz="2400" dirty="0" smtClean="0"/>
              <a:t>last </a:t>
            </a:r>
            <a:r>
              <a:rPr lang="en-IN" sz="2400" dirty="0"/>
              <a:t>(</a:t>
            </a:r>
            <a:r>
              <a:rPr lang="en-IN" sz="2400" dirty="0" err="1"/>
              <a:t>x:y:ys</a:t>
            </a:r>
            <a:r>
              <a:rPr lang="en-IN" sz="2400" dirty="0"/>
              <a:t>) = last (</a:t>
            </a:r>
            <a:r>
              <a:rPr lang="en-IN" sz="2400" dirty="0" err="1"/>
              <a:t>y:ys</a:t>
            </a:r>
            <a:r>
              <a:rPr lang="en-IN" sz="2400" dirty="0" smtClean="0"/>
              <a:t>)</a:t>
            </a:r>
          </a:p>
          <a:p>
            <a:pPr marL="8001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last [1,2,3,4,5]</a:t>
            </a:r>
          </a:p>
          <a:p>
            <a:pPr marL="800100" lvl="2" indent="0">
              <a:buNone/>
            </a:pPr>
            <a:r>
              <a:rPr lang="en-IN" sz="2400" dirty="0" smtClean="0"/>
              <a:t>5</a:t>
            </a:r>
          </a:p>
          <a:p>
            <a:r>
              <a:rPr lang="en-IN" sz="2400" u="sng" dirty="0"/>
              <a:t>Concatenation</a:t>
            </a:r>
            <a:r>
              <a:rPr lang="en-IN" sz="2400" u="sng" dirty="0" smtClean="0"/>
              <a:t>:</a:t>
            </a:r>
            <a:r>
              <a:rPr lang="en-IN" sz="2400" dirty="0" smtClean="0"/>
              <a:t>				(++) </a:t>
            </a:r>
            <a:r>
              <a:rPr lang="en-IN" sz="2400" dirty="0"/>
              <a:t>:: [a] -&gt; [a] -&gt; [a</a:t>
            </a:r>
            <a:r>
              <a:rPr lang="en-IN" sz="2400" dirty="0" smtClean="0"/>
              <a:t>]</a:t>
            </a:r>
          </a:p>
          <a:p>
            <a:pPr lvl="1"/>
            <a:r>
              <a:rPr lang="en-IN" sz="2400" dirty="0"/>
              <a:t>[] ++ </a:t>
            </a:r>
            <a:r>
              <a:rPr lang="en-IN" sz="2400" dirty="0" err="1"/>
              <a:t>ys</a:t>
            </a:r>
            <a:r>
              <a:rPr lang="en-IN" sz="2400" dirty="0"/>
              <a:t> = </a:t>
            </a:r>
            <a:r>
              <a:rPr lang="en-IN" sz="2400" dirty="0" err="1" smtClean="0"/>
              <a:t>ys</a:t>
            </a:r>
            <a:endParaRPr lang="en-IN" sz="2400" dirty="0" smtClean="0"/>
          </a:p>
          <a:p>
            <a:pPr marL="9144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[] ++ [1,2,3,4,5]</a:t>
            </a:r>
          </a:p>
          <a:p>
            <a:pPr marL="914400" lvl="2" indent="0">
              <a:buNone/>
            </a:pPr>
            <a:r>
              <a:rPr lang="en-IN" sz="2400" dirty="0"/>
              <a:t>[1,2,3,4,5]</a:t>
            </a:r>
          </a:p>
        </p:txBody>
      </p:sp>
    </p:spTree>
    <p:extLst>
      <p:ext uri="{BB962C8B-B14F-4D97-AF65-F5344CB8AC3E}">
        <p14:creationId xmlns:p14="http://schemas.microsoft.com/office/powerpoint/2010/main" val="37099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476672"/>
          </a:xfrm>
        </p:spPr>
        <p:txBody>
          <a:bodyPr/>
          <a:lstStyle/>
          <a:p>
            <a:r>
              <a:rPr lang="en-IN" dirty="0" smtClean="0"/>
              <a:t>Some basic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856984" cy="6192688"/>
          </a:xfrm>
        </p:spPr>
        <p:txBody>
          <a:bodyPr>
            <a:normAutofit lnSpcReduction="10000"/>
          </a:bodyPr>
          <a:lstStyle/>
          <a:p>
            <a:r>
              <a:rPr lang="en-IN" sz="2400" u="sng" dirty="0"/>
              <a:t>Concatenation:</a:t>
            </a:r>
            <a:r>
              <a:rPr lang="en-IN" sz="2400" dirty="0"/>
              <a:t>				(++) :: [a] -&gt; [a] -&gt; [a</a:t>
            </a:r>
            <a:r>
              <a:rPr lang="en-IN" sz="2400" dirty="0" smtClean="0"/>
              <a:t>]</a:t>
            </a:r>
          </a:p>
          <a:p>
            <a:pPr lvl="1"/>
            <a:r>
              <a:rPr lang="en-IN" sz="2400" dirty="0"/>
              <a:t>[] ++ </a:t>
            </a:r>
            <a:r>
              <a:rPr lang="en-IN" sz="2400" dirty="0" err="1"/>
              <a:t>ys</a:t>
            </a:r>
            <a:r>
              <a:rPr lang="en-IN" sz="2400" dirty="0"/>
              <a:t> = </a:t>
            </a:r>
            <a:r>
              <a:rPr lang="en-IN" sz="2400"/>
              <a:t>ys</a:t>
            </a:r>
            <a:endParaRPr lang="fi-FI" sz="2400" smtClean="0"/>
          </a:p>
          <a:p>
            <a:pPr lvl="1"/>
            <a:r>
              <a:rPr lang="fi-FI" sz="2400" dirty="0" smtClean="0"/>
              <a:t>(</a:t>
            </a:r>
            <a:r>
              <a:rPr lang="fi-FI" sz="2400" dirty="0"/>
              <a:t>x:xs) ++ ys = x:(xs ++ ys</a:t>
            </a:r>
            <a:r>
              <a:rPr lang="fi-FI" sz="2400" dirty="0" smtClean="0"/>
              <a:t>)</a:t>
            </a:r>
          </a:p>
          <a:p>
            <a:pPr marL="8572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[1,2,3,4,5] ++ [6,7,8,9,10]</a:t>
            </a:r>
          </a:p>
          <a:p>
            <a:pPr marL="857250" lvl="2" indent="0">
              <a:buNone/>
            </a:pPr>
            <a:r>
              <a:rPr lang="en-IN" sz="2400" dirty="0"/>
              <a:t>[1,2,3,4,5,6,7,8,9,10</a:t>
            </a:r>
            <a:r>
              <a:rPr lang="en-IN" sz="2400" dirty="0" smtClean="0"/>
              <a:t>]</a:t>
            </a:r>
          </a:p>
          <a:p>
            <a:pPr marL="400050"/>
            <a:r>
              <a:rPr lang="en-IN" sz="2400" u="sng" dirty="0"/>
              <a:t>length</a:t>
            </a:r>
            <a:r>
              <a:rPr lang="en-IN" sz="2400" u="sng" dirty="0" smtClean="0"/>
              <a:t>:</a:t>
            </a:r>
            <a:r>
              <a:rPr lang="en-IN" sz="2400" dirty="0" smtClean="0"/>
              <a:t>					length </a:t>
            </a:r>
            <a:r>
              <a:rPr lang="en-IN" sz="2400" dirty="0"/>
              <a:t>:: [a] -&gt; </a:t>
            </a:r>
            <a:r>
              <a:rPr lang="en-IN" sz="2400" dirty="0" err="1" smtClean="0"/>
              <a:t>Int</a:t>
            </a:r>
            <a:endParaRPr lang="en-IN" sz="2400" dirty="0" smtClean="0"/>
          </a:p>
          <a:p>
            <a:pPr marL="800100" lvl="1"/>
            <a:r>
              <a:rPr lang="en-IN" sz="2400" dirty="0"/>
              <a:t>length [] = </a:t>
            </a:r>
            <a:r>
              <a:rPr lang="en-IN" sz="2400" dirty="0" smtClean="0"/>
              <a:t>0</a:t>
            </a:r>
          </a:p>
          <a:p>
            <a:pPr marL="9144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length []</a:t>
            </a:r>
          </a:p>
          <a:p>
            <a:pPr marL="914400" lvl="2" indent="0">
              <a:buNone/>
            </a:pPr>
            <a:r>
              <a:rPr lang="en-IN" sz="2400" dirty="0"/>
              <a:t>0</a:t>
            </a:r>
            <a:endParaRPr lang="en-IN" sz="2400" dirty="0" smtClean="0"/>
          </a:p>
          <a:p>
            <a:pPr marL="800100" lvl="1"/>
            <a:r>
              <a:rPr lang="en-IN" sz="2400" dirty="0"/>
              <a:t>length (</a:t>
            </a:r>
            <a:r>
              <a:rPr lang="en-IN" sz="2400" dirty="0" err="1"/>
              <a:t>x:xs</a:t>
            </a:r>
            <a:r>
              <a:rPr lang="en-IN" sz="2400" dirty="0"/>
              <a:t>) = 1 + length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9144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length [1,2,3,4,5]</a:t>
            </a:r>
          </a:p>
          <a:p>
            <a:pPr marL="914400" lvl="2" indent="0">
              <a:buNone/>
            </a:pPr>
            <a:r>
              <a:rPr lang="en-IN" sz="2400" dirty="0"/>
              <a:t>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 smtClean="0"/>
              <a:t>Defining </a:t>
            </a:r>
            <a:r>
              <a:rPr lang="en-IN" dirty="0" err="1" smtClean="0"/>
              <a:t>concat</a:t>
            </a:r>
            <a:r>
              <a:rPr lang="en-IN" dirty="0" smtClean="0"/>
              <a:t> using 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--concat1 using pattern matching</a:t>
            </a:r>
          </a:p>
          <a:p>
            <a:pPr marL="0" indent="0">
              <a:buNone/>
            </a:pPr>
            <a:r>
              <a:rPr lang="en-IN" sz="2400" dirty="0"/>
              <a:t>concat1 :: [[a]] -&gt; [a]</a:t>
            </a:r>
          </a:p>
          <a:p>
            <a:pPr marL="0" indent="0">
              <a:buNone/>
            </a:pPr>
            <a:r>
              <a:rPr lang="en-IN" sz="2400" dirty="0"/>
              <a:t>concat1 [] = []</a:t>
            </a:r>
          </a:p>
          <a:p>
            <a:pPr marL="0" indent="0">
              <a:buNone/>
            </a:pPr>
            <a:r>
              <a:rPr lang="en-IN" sz="2400" dirty="0"/>
              <a:t>concat1 (</a:t>
            </a:r>
            <a:r>
              <a:rPr lang="en-IN" sz="2400" dirty="0" err="1"/>
              <a:t>xs:xss</a:t>
            </a:r>
            <a:r>
              <a:rPr lang="en-IN" sz="2400" dirty="0"/>
              <a:t>) = </a:t>
            </a:r>
            <a:r>
              <a:rPr lang="en-IN" sz="2400" dirty="0" err="1"/>
              <a:t>xs</a:t>
            </a:r>
            <a:r>
              <a:rPr lang="en-IN" sz="2400" dirty="0"/>
              <a:t> ++ </a:t>
            </a:r>
            <a:r>
              <a:rPr lang="en-IN" sz="2400" dirty="0" smtClean="0"/>
              <a:t>concat1 </a:t>
            </a:r>
            <a:r>
              <a:rPr lang="en-IN" sz="2400" dirty="0" err="1" smtClean="0"/>
              <a:t>xss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concat1.hs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concat1.hs,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concat1 []</a:t>
            </a:r>
          </a:p>
          <a:p>
            <a:pPr marL="0" indent="0">
              <a:buNone/>
            </a:pPr>
            <a:r>
              <a:rPr lang="en-IN" sz="2400" dirty="0"/>
              <a:t>[]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concat1 [[1,2,3,4], [5,6,7,8]]</a:t>
            </a:r>
          </a:p>
          <a:p>
            <a:pPr marL="0" indent="0">
              <a:buNone/>
            </a:pPr>
            <a:r>
              <a:rPr lang="en-IN" sz="2400" dirty="0"/>
              <a:t>[1,2,3,4,5,6,7,8]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concat1 [[1,2,3,4], [5,6,7,8],[9,10,11,12]]</a:t>
            </a:r>
          </a:p>
          <a:p>
            <a:pPr marL="0" indent="0">
              <a:buNone/>
            </a:pPr>
            <a:r>
              <a:rPr lang="en-IN" sz="2400" dirty="0"/>
              <a:t>[1,2,3,4,5,6,7,8,9,10,11,12]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292080" y="764704"/>
            <a:ext cx="3600400" cy="151216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The </a:t>
            </a:r>
            <a:r>
              <a:rPr lang="en-IN" dirty="0" err="1"/>
              <a:t>concat</a:t>
            </a:r>
            <a:r>
              <a:rPr lang="en-IN" dirty="0"/>
              <a:t> function takes a list of lists, all of the same type, and concatenates </a:t>
            </a:r>
            <a:r>
              <a:rPr lang="en-IN" dirty="0" smtClean="0"/>
              <a:t>them into </a:t>
            </a:r>
            <a:r>
              <a:rPr lang="en-IN" dirty="0"/>
              <a:t>a single list</a:t>
            </a:r>
          </a:p>
        </p:txBody>
      </p:sp>
    </p:spTree>
    <p:extLst>
      <p:ext uri="{BB962C8B-B14F-4D97-AF65-F5344CB8AC3E}">
        <p14:creationId xmlns:p14="http://schemas.microsoft.com/office/powerpoint/2010/main" val="360210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 smtClean="0"/>
              <a:t>Defining map using 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--map1 using pattern matching</a:t>
            </a:r>
          </a:p>
          <a:p>
            <a:pPr marL="0" indent="0">
              <a:buNone/>
            </a:pPr>
            <a:r>
              <a:rPr lang="en-IN" sz="2400" dirty="0"/>
              <a:t>map1 :: (a -&gt; b) -&gt; [a] -&gt; [b]</a:t>
            </a:r>
          </a:p>
          <a:p>
            <a:pPr marL="0" indent="0">
              <a:buNone/>
            </a:pPr>
            <a:r>
              <a:rPr lang="en-IN" sz="2400" dirty="0"/>
              <a:t>map1 f [] = []</a:t>
            </a:r>
          </a:p>
          <a:p>
            <a:pPr marL="0" indent="0">
              <a:buNone/>
            </a:pPr>
            <a:r>
              <a:rPr lang="en-IN" sz="2400" dirty="0"/>
              <a:t>map1 f (</a:t>
            </a:r>
            <a:r>
              <a:rPr lang="en-IN" sz="2400" dirty="0" err="1"/>
              <a:t>x:xs</a:t>
            </a:r>
            <a:r>
              <a:rPr lang="en-IN" sz="2400" dirty="0"/>
              <a:t>) = f </a:t>
            </a:r>
            <a:r>
              <a:rPr lang="en-IN" sz="2400" dirty="0" smtClean="0"/>
              <a:t>x:map1 </a:t>
            </a:r>
            <a:r>
              <a:rPr lang="en-IN" sz="2400" dirty="0"/>
              <a:t>f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map1.hs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map1.hs,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map1 abs [1,-2,3,-4,5]</a:t>
            </a:r>
          </a:p>
          <a:p>
            <a:pPr marL="0" indent="0">
              <a:buNone/>
            </a:pPr>
            <a:r>
              <a:rPr lang="en-IN" sz="2400" dirty="0"/>
              <a:t>[1,2,3,4,5]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map1 odd [1,2,3,4,5]</a:t>
            </a:r>
          </a:p>
          <a:p>
            <a:pPr marL="0" indent="0">
              <a:buNone/>
            </a:pPr>
            <a:r>
              <a:rPr lang="en-IN" sz="2400" dirty="0"/>
              <a:t>[</a:t>
            </a:r>
            <a:r>
              <a:rPr lang="en-IN" sz="2400" dirty="0" err="1"/>
              <a:t>True,False,True,False,True</a:t>
            </a:r>
            <a:r>
              <a:rPr lang="en-IN" sz="2400" dirty="0"/>
              <a:t>]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076056" y="517627"/>
            <a:ext cx="3960440" cy="2664296"/>
          </a:xfrm>
          <a:prstGeom prst="cloudCallout">
            <a:avLst>
              <a:gd name="adj1" fmla="val -91559"/>
              <a:gd name="adj2" fmla="val -17219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FF"/>
                </a:solidFill>
              </a:rPr>
              <a:t>The signature tells us that map takes two arguments. The first is a function that takes </a:t>
            </a:r>
            <a:r>
              <a:rPr lang="en-IN" dirty="0" smtClean="0">
                <a:solidFill>
                  <a:srgbClr val="FFFFFF"/>
                </a:solidFill>
              </a:rPr>
              <a:t>a value </a:t>
            </a:r>
            <a:r>
              <a:rPr lang="en-IN" dirty="0">
                <a:solidFill>
                  <a:srgbClr val="FFFFFF"/>
                </a:solidFill>
              </a:rPr>
              <a:t>of one type, a, and returns a value of another type, b.</a:t>
            </a:r>
          </a:p>
        </p:txBody>
      </p:sp>
    </p:spTree>
    <p:extLst>
      <p:ext uri="{BB962C8B-B14F-4D97-AF65-F5344CB8AC3E}">
        <p14:creationId xmlns:p14="http://schemas.microsoft.com/office/powerpoint/2010/main" val="404298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" y="6005"/>
            <a:ext cx="7924800" cy="686691"/>
          </a:xfrm>
        </p:spPr>
        <p:txBody>
          <a:bodyPr/>
          <a:lstStyle/>
          <a:p>
            <a:r>
              <a:rPr lang="en-IN" dirty="0" smtClean="0"/>
              <a:t>Some more list 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List notation, such as [1,2,3], is in fact an abbreviation for a more basic </a:t>
            </a:r>
            <a:r>
              <a:rPr lang="en-IN" sz="2400" dirty="0" smtClean="0"/>
              <a:t>form 1:2:3:[] where [ ] is the null list and ( : ) is the cons operator</a:t>
            </a:r>
          </a:p>
          <a:p>
            <a:pPr marL="0" indent="0" algn="just">
              <a:buNone/>
            </a:pPr>
            <a:r>
              <a:rPr lang="en-IN" sz="2400" dirty="0" smtClean="0"/>
              <a:t>Example: </a:t>
            </a:r>
          </a:p>
          <a:p>
            <a:pPr marL="0" indent="0" algn="just">
              <a:buNone/>
            </a:pPr>
            <a:r>
              <a:rPr lang="pl-PL" sz="2400" dirty="0"/>
              <a:t>ghci&gt; 3:[]</a:t>
            </a:r>
          </a:p>
          <a:p>
            <a:pPr marL="0" indent="0" algn="just">
              <a:buNone/>
            </a:pPr>
            <a:r>
              <a:rPr lang="pl-PL" sz="2400" dirty="0"/>
              <a:t>[3]</a:t>
            </a:r>
          </a:p>
          <a:p>
            <a:pPr marL="0" indent="0" algn="just">
              <a:buNone/>
            </a:pPr>
            <a:r>
              <a:rPr lang="pl-PL" sz="2400" dirty="0"/>
              <a:t>ghci&gt; 2:3:[]</a:t>
            </a:r>
          </a:p>
          <a:p>
            <a:pPr marL="0" indent="0" algn="just">
              <a:buNone/>
            </a:pPr>
            <a:r>
              <a:rPr lang="pl-PL" sz="2400" dirty="0"/>
              <a:t>[2,3]</a:t>
            </a:r>
          </a:p>
          <a:p>
            <a:pPr marL="0" indent="0" algn="just">
              <a:buNone/>
            </a:pPr>
            <a:r>
              <a:rPr lang="pl-PL" sz="2400" dirty="0"/>
              <a:t>ghci&gt; 1:2:3:[]</a:t>
            </a:r>
          </a:p>
          <a:p>
            <a:pPr marL="0" indent="0" algn="just">
              <a:buNone/>
            </a:pPr>
            <a:r>
              <a:rPr lang="pl-PL" sz="2400" dirty="0"/>
              <a:t>[1,2,3]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58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 smtClean="0"/>
              <a:t>Defining Filter using 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--filter1 using pattern matching</a:t>
            </a:r>
          </a:p>
          <a:p>
            <a:pPr marL="0" indent="0">
              <a:buNone/>
            </a:pPr>
            <a:r>
              <a:rPr lang="en-IN" sz="2400" dirty="0"/>
              <a:t>filter1 :: (a -&gt; Bool) -&gt; [a] -&gt; [a]</a:t>
            </a:r>
          </a:p>
          <a:p>
            <a:pPr marL="0" indent="0">
              <a:buNone/>
            </a:pPr>
            <a:r>
              <a:rPr lang="en-IN" sz="2400" dirty="0"/>
              <a:t>filter1 p [] = []</a:t>
            </a:r>
          </a:p>
          <a:p>
            <a:pPr marL="0" indent="0">
              <a:buNone/>
            </a:pPr>
            <a:r>
              <a:rPr lang="en-IN" sz="2400" dirty="0"/>
              <a:t>filter1 p (</a:t>
            </a:r>
            <a:r>
              <a:rPr lang="en-IN" sz="2400" dirty="0" err="1"/>
              <a:t>x:xs</a:t>
            </a:r>
            <a:r>
              <a:rPr lang="en-IN" sz="2400" dirty="0"/>
              <a:t>) = if p x then x:filter1 p </a:t>
            </a:r>
            <a:r>
              <a:rPr lang="en-IN" sz="2400" dirty="0" err="1"/>
              <a:t>xs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else filter1 p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filter1.hs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filter1.hs,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filter1 odd [1,2,3,4,5]</a:t>
            </a:r>
          </a:p>
          <a:p>
            <a:pPr marL="0" indent="0">
              <a:buNone/>
            </a:pPr>
            <a:r>
              <a:rPr lang="en-IN" sz="2400" dirty="0"/>
              <a:t>[1,3,5]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filter1 even [1,2,3,4,5]</a:t>
            </a:r>
          </a:p>
          <a:p>
            <a:pPr marL="0" indent="0">
              <a:buNone/>
            </a:pPr>
            <a:r>
              <a:rPr lang="en-IN" sz="2400" dirty="0"/>
              <a:t>[2,4]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filter1 (&lt;=3) [1,2,3,4,5]</a:t>
            </a:r>
          </a:p>
          <a:p>
            <a:pPr marL="0" indent="0">
              <a:buNone/>
            </a:pPr>
            <a:r>
              <a:rPr lang="en-IN" sz="2400" dirty="0"/>
              <a:t>[1,2,3]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004048" y="620688"/>
            <a:ext cx="3888432" cy="2232248"/>
          </a:xfrm>
          <a:prstGeom prst="wedgeEllipseCallout">
            <a:avLst>
              <a:gd name="adj1" fmla="val -90637"/>
              <a:gd name="adj2" fmla="val -23325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The filter function takes a predicate and applies it to every element in its input list,</a:t>
            </a:r>
          </a:p>
          <a:p>
            <a:r>
              <a:rPr lang="en-IN" dirty="0">
                <a:solidFill>
                  <a:srgbClr val="7030A0"/>
                </a:solidFill>
              </a:rPr>
              <a:t>returning a list of only those for which the predicate evaluates to True.</a:t>
            </a:r>
          </a:p>
        </p:txBody>
      </p:sp>
    </p:spTree>
    <p:extLst>
      <p:ext uri="{BB962C8B-B14F-4D97-AF65-F5344CB8AC3E}">
        <p14:creationId xmlns:p14="http://schemas.microsoft.com/office/powerpoint/2010/main" val="19665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 smtClean="0"/>
              <a:t>Zip and </a:t>
            </a:r>
            <a:r>
              <a:rPr lang="en-IN" dirty="0" err="1" smtClean="0"/>
              <a:t>zipwith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The zip function takes two lists and “zips” them into a single list of </a:t>
            </a:r>
            <a:r>
              <a:rPr lang="en-IN" sz="2400" dirty="0" smtClean="0"/>
              <a:t>pairs</a:t>
            </a:r>
          </a:p>
          <a:p>
            <a:r>
              <a:rPr lang="en-IN" sz="2400" dirty="0" smtClean="0"/>
              <a:t>The resulting list </a:t>
            </a:r>
            <a:r>
              <a:rPr lang="en-IN" sz="2400" dirty="0"/>
              <a:t>is the same length as the shorter of the two </a:t>
            </a:r>
            <a:r>
              <a:rPr lang="en-IN" sz="2400" dirty="0" smtClean="0"/>
              <a:t>inputs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zip</a:t>
            </a:r>
          </a:p>
          <a:p>
            <a:pPr marL="400050" lvl="1" indent="0">
              <a:buNone/>
            </a:pPr>
            <a:r>
              <a:rPr lang="en-IN" sz="2400" dirty="0"/>
              <a:t>zip :: [a] -&gt; [b] -&gt; [(a, b)]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zip [12,72,93] "</a:t>
            </a:r>
            <a:r>
              <a:rPr lang="en-IN" sz="2400" dirty="0" err="1"/>
              <a:t>zippity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[(12,'z'),(72,'i'),(93,'p</a:t>
            </a:r>
            <a:r>
              <a:rPr lang="en-IN" sz="2400" dirty="0" smtClean="0"/>
              <a:t>')]</a:t>
            </a:r>
          </a:p>
          <a:p>
            <a:r>
              <a:rPr lang="en-IN" sz="2400" dirty="0" err="1" smtClean="0"/>
              <a:t>zipWith</a:t>
            </a:r>
            <a:r>
              <a:rPr lang="en-IN" sz="2400" dirty="0" smtClean="0"/>
              <a:t> takes </a:t>
            </a:r>
            <a:r>
              <a:rPr lang="en-IN" sz="2400" dirty="0"/>
              <a:t>two lists and applies a function to each pair of</a:t>
            </a:r>
          </a:p>
          <a:p>
            <a:r>
              <a:rPr lang="en-IN" sz="2400" dirty="0"/>
              <a:t>elements, generating a list that is the same length as the shorter of the </a:t>
            </a:r>
            <a:r>
              <a:rPr lang="en-IN" sz="2400" dirty="0" smtClean="0"/>
              <a:t>two</a:t>
            </a:r>
          </a:p>
          <a:p>
            <a:pPr marL="400050" lvl="1" indent="0">
              <a:buNone/>
            </a:pPr>
            <a:r>
              <a:rPr lang="en-IN" sz="2400" dirty="0" err="1" smtClean="0"/>
              <a:t>ghci</a:t>
            </a:r>
            <a:r>
              <a:rPr lang="en-IN" sz="2400" dirty="0" smtClean="0"/>
              <a:t>&gt; :type </a:t>
            </a:r>
            <a:r>
              <a:rPr lang="en-IN" sz="2400" dirty="0" err="1" smtClean="0"/>
              <a:t>zipWith</a:t>
            </a:r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err="1" smtClean="0"/>
              <a:t>zipWith</a:t>
            </a:r>
            <a:r>
              <a:rPr lang="en-IN" sz="2400" dirty="0" smtClean="0"/>
              <a:t> :: (a -&gt; b -&gt; c) -&gt; [a] -&gt; [b] -&gt; [c]</a:t>
            </a:r>
          </a:p>
          <a:p>
            <a:pPr marL="400050" lvl="1" indent="0">
              <a:buNone/>
            </a:pPr>
            <a:r>
              <a:rPr lang="en-IN" sz="2400" dirty="0" err="1" smtClean="0"/>
              <a:t>ghci</a:t>
            </a:r>
            <a:r>
              <a:rPr lang="en-IN" sz="2400" dirty="0" smtClean="0"/>
              <a:t>&gt; </a:t>
            </a:r>
            <a:r>
              <a:rPr lang="en-IN" sz="2400" dirty="0" err="1" smtClean="0"/>
              <a:t>zipWith</a:t>
            </a:r>
            <a:r>
              <a:rPr lang="en-IN" sz="2400" dirty="0" smtClean="0"/>
              <a:t> (+) [1,2,3] [4,5,6]</a:t>
            </a:r>
          </a:p>
          <a:p>
            <a:pPr marL="400050" lvl="1" indent="0">
              <a:buNone/>
            </a:pPr>
            <a:r>
              <a:rPr lang="en-IN" sz="2400" dirty="0" smtClean="0"/>
              <a:t>[5,7,9]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722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20688"/>
          </a:xfrm>
        </p:spPr>
        <p:txBody>
          <a:bodyPr/>
          <a:lstStyle/>
          <a:p>
            <a:r>
              <a:rPr lang="en-IN" dirty="0"/>
              <a:t>standard </a:t>
            </a:r>
            <a:r>
              <a:rPr lang="en-IN" dirty="0" smtClean="0"/>
              <a:t>prelude Definitions of zip and </a:t>
            </a:r>
            <a:r>
              <a:rPr lang="en-IN" dirty="0" err="1" smtClean="0"/>
              <a:t>zipwith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zip </a:t>
            </a:r>
            <a:r>
              <a:rPr lang="en-IN" sz="2400" dirty="0"/>
              <a:t>:: [a] -&gt; [b] -&gt; [(</a:t>
            </a:r>
            <a:r>
              <a:rPr lang="en-IN" sz="2400" dirty="0" err="1"/>
              <a:t>a,b</a:t>
            </a:r>
            <a:r>
              <a:rPr lang="en-IN" sz="2400" dirty="0"/>
              <a:t>)]</a:t>
            </a:r>
          </a:p>
          <a:p>
            <a:pPr marL="0" indent="0">
              <a:buNone/>
            </a:pPr>
            <a:r>
              <a:rPr lang="en-IN" sz="2400" dirty="0"/>
              <a:t>zip (</a:t>
            </a:r>
            <a:r>
              <a:rPr lang="en-IN" sz="2400" dirty="0" err="1"/>
              <a:t>x:xs</a:t>
            </a:r>
            <a:r>
              <a:rPr lang="en-IN" sz="2400" dirty="0"/>
              <a:t>) (</a:t>
            </a:r>
            <a:r>
              <a:rPr lang="en-IN" sz="2400" dirty="0" err="1"/>
              <a:t>y:ys</a:t>
            </a:r>
            <a:r>
              <a:rPr lang="en-IN" sz="2400" dirty="0"/>
              <a:t>) = (</a:t>
            </a:r>
            <a:r>
              <a:rPr lang="en-IN" sz="2400" dirty="0" err="1"/>
              <a:t>x,y</a:t>
            </a:r>
            <a:r>
              <a:rPr lang="en-IN" sz="2400" dirty="0"/>
              <a:t>): zip </a:t>
            </a:r>
            <a:r>
              <a:rPr lang="en-IN" sz="2400" dirty="0" err="1"/>
              <a:t>xs</a:t>
            </a:r>
            <a:r>
              <a:rPr lang="en-IN" sz="2400" dirty="0"/>
              <a:t> </a:t>
            </a:r>
            <a:r>
              <a:rPr lang="en-IN" sz="2400" dirty="0" err="1"/>
              <a:t>ys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zip _ _ = </a:t>
            </a:r>
            <a:r>
              <a:rPr lang="en-IN" sz="2400" dirty="0" smtClean="0"/>
              <a:t>[]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:: (a -&gt; b -&gt; c) -&gt; [a] -&gt; [b] -&gt; [c]</a:t>
            </a:r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f (</a:t>
            </a:r>
            <a:r>
              <a:rPr lang="en-IN" sz="2400" dirty="0" err="1"/>
              <a:t>x:xs</a:t>
            </a:r>
            <a:r>
              <a:rPr lang="en-IN" sz="2400" dirty="0"/>
              <a:t>) (</a:t>
            </a:r>
            <a:r>
              <a:rPr lang="en-IN" sz="2400" dirty="0" err="1"/>
              <a:t>y:ys</a:t>
            </a:r>
            <a:r>
              <a:rPr lang="en-IN" sz="2400" dirty="0"/>
              <a:t>) = f x y : </a:t>
            </a:r>
            <a:r>
              <a:rPr lang="en-IN" sz="2400" dirty="0" err="1"/>
              <a:t>zipWith</a:t>
            </a:r>
            <a:r>
              <a:rPr lang="en-IN" sz="2400" dirty="0"/>
              <a:t> f </a:t>
            </a:r>
            <a:r>
              <a:rPr lang="en-IN" sz="2400" dirty="0" err="1"/>
              <a:t>xs</a:t>
            </a:r>
            <a:r>
              <a:rPr lang="en-IN" sz="2400" dirty="0"/>
              <a:t> </a:t>
            </a:r>
            <a:r>
              <a:rPr lang="en-IN" sz="2400" dirty="0" err="1"/>
              <a:t>ys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f _ _ = []</a:t>
            </a:r>
          </a:p>
        </p:txBody>
      </p:sp>
    </p:spTree>
    <p:extLst>
      <p:ext uri="{BB962C8B-B14F-4D97-AF65-F5344CB8AC3E}">
        <p14:creationId xmlns:p14="http://schemas.microsoft.com/office/powerpoint/2010/main" val="16164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More list operators and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If you want to get an element out of a list by index, use </a:t>
            </a:r>
            <a:r>
              <a:rPr lang="en-IN" sz="2400" b="1" dirty="0"/>
              <a:t>!! </a:t>
            </a:r>
            <a:r>
              <a:rPr lang="en-IN" sz="2400" dirty="0"/>
              <a:t>. The indices start at 0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"Steve </a:t>
            </a:r>
            <a:r>
              <a:rPr lang="en-IN" sz="2400" dirty="0" err="1"/>
              <a:t>Buscemi</a:t>
            </a:r>
            <a:r>
              <a:rPr lang="en-IN" sz="2400" dirty="0"/>
              <a:t>" !! 6</a:t>
            </a:r>
          </a:p>
          <a:p>
            <a:pPr marL="400050" lvl="1" indent="0">
              <a:buNone/>
            </a:pPr>
            <a:r>
              <a:rPr lang="en-IN" sz="2400" dirty="0"/>
              <a:t>'B'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[9.4,33.2,96.2,11.2,23.25] !! 1</a:t>
            </a:r>
          </a:p>
          <a:p>
            <a:pPr marL="400050" lvl="1" indent="0">
              <a:buNone/>
            </a:pPr>
            <a:r>
              <a:rPr lang="en-IN" sz="2400" dirty="0" smtClean="0"/>
              <a:t>33.2</a:t>
            </a:r>
          </a:p>
          <a:p>
            <a:pPr marL="342900" lvl="1" indent="-342900"/>
            <a:r>
              <a:rPr lang="en-IN" sz="2400" dirty="0"/>
              <a:t>Lists can also contain lists. They can also contain lists that contain lists that contain lists </a:t>
            </a:r>
            <a:r>
              <a:rPr lang="en-IN" sz="2400" dirty="0" smtClean="0"/>
              <a:t>…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b = [[1,2,3,4],[5,3,3,3],[1,2,2,3,4],[1,2,3]]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</a:t>
            </a:r>
          </a:p>
          <a:p>
            <a:pPr marL="400050" lvl="2" indent="0">
              <a:buNone/>
            </a:pPr>
            <a:r>
              <a:rPr lang="en-IN" sz="2400" dirty="0"/>
              <a:t>[[1,2,3,4],[5,3,3,3],[1,2,2,3,4],[1,2,3]]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 ++ [[1,1,1,1]]</a:t>
            </a:r>
          </a:p>
          <a:p>
            <a:pPr marL="400050" lvl="2" indent="0">
              <a:buNone/>
            </a:pPr>
            <a:r>
              <a:rPr lang="en-IN" sz="2400" dirty="0"/>
              <a:t>[[1,2,3,4],[5,3,3,3],[1,2,2,3,4],[1,2,3],[1,1,1,1]]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[6,6,6]:b</a:t>
            </a:r>
          </a:p>
          <a:p>
            <a:pPr marL="400050" lvl="2" indent="0">
              <a:buNone/>
            </a:pPr>
            <a:r>
              <a:rPr lang="en-IN" sz="2400" dirty="0"/>
              <a:t>[[6,6,6],[1,2,3,4],[5,3,3,3],[1,2,2,3,4],[1,2,3]]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 !! 2</a:t>
            </a:r>
          </a:p>
          <a:p>
            <a:pPr marL="400050" lvl="2" indent="0">
              <a:buNone/>
            </a:pPr>
            <a:r>
              <a:rPr lang="en-IN" sz="2400" dirty="0"/>
              <a:t>[1,2,2,3,4]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508104" y="3789040"/>
            <a:ext cx="3528392" cy="1872208"/>
          </a:xfrm>
          <a:prstGeom prst="wedgeEllipseCallout">
            <a:avLst>
              <a:gd name="adj1" fmla="val -115966"/>
              <a:gd name="adj2" fmla="val -187886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But if you try to get the sixth element from a list that only has four elements, you'll get an error</a:t>
            </a:r>
          </a:p>
          <a:p>
            <a:r>
              <a:rPr lang="en-IN" dirty="0"/>
              <a:t>so be careful!</a:t>
            </a:r>
          </a:p>
        </p:txBody>
      </p:sp>
    </p:spTree>
    <p:extLst>
      <p:ext uri="{BB962C8B-B14F-4D97-AF65-F5344CB8AC3E}">
        <p14:creationId xmlns:p14="http://schemas.microsoft.com/office/powerpoint/2010/main" val="33298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List comparisons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Lists can be compared if the stuff they contain can be </a:t>
            </a:r>
            <a:r>
              <a:rPr lang="en-IN" sz="2400" dirty="0" smtClean="0"/>
              <a:t>compared</a:t>
            </a:r>
          </a:p>
          <a:p>
            <a:r>
              <a:rPr lang="en-IN" sz="2400" dirty="0"/>
              <a:t>When using </a:t>
            </a:r>
            <a:r>
              <a:rPr lang="en-IN" sz="2400" b="1" dirty="0"/>
              <a:t>&lt; </a:t>
            </a:r>
            <a:r>
              <a:rPr lang="en-IN" sz="2400" dirty="0"/>
              <a:t>, </a:t>
            </a:r>
            <a:r>
              <a:rPr lang="en-IN" sz="2400" b="1" dirty="0"/>
              <a:t>&lt;= </a:t>
            </a:r>
            <a:r>
              <a:rPr lang="en-IN" sz="2400" dirty="0"/>
              <a:t>, </a:t>
            </a:r>
            <a:r>
              <a:rPr lang="en-IN" sz="2400" b="1" dirty="0"/>
              <a:t>&gt; </a:t>
            </a:r>
            <a:r>
              <a:rPr lang="en-IN" sz="2400" dirty="0"/>
              <a:t>and </a:t>
            </a:r>
            <a:r>
              <a:rPr lang="en-IN" sz="2400" b="1" dirty="0" smtClean="0"/>
              <a:t>&gt;= </a:t>
            </a:r>
            <a:r>
              <a:rPr lang="en-IN" sz="2400" dirty="0" smtClean="0"/>
              <a:t>to </a:t>
            </a:r>
            <a:r>
              <a:rPr lang="en-IN" sz="2400" dirty="0"/>
              <a:t>compare lists, they are compared in lexicographical </a:t>
            </a:r>
            <a:r>
              <a:rPr lang="en-IN" sz="2400" dirty="0" smtClean="0"/>
              <a:t>order</a:t>
            </a:r>
          </a:p>
          <a:p>
            <a:r>
              <a:rPr lang="en-IN" sz="2400" dirty="0"/>
              <a:t>First the heads are </a:t>
            </a:r>
            <a:r>
              <a:rPr lang="en-IN" sz="2400" dirty="0" smtClean="0"/>
              <a:t>compared</a:t>
            </a:r>
          </a:p>
          <a:p>
            <a:r>
              <a:rPr lang="en-IN" sz="2400" dirty="0" smtClean="0"/>
              <a:t>If they </a:t>
            </a:r>
            <a:r>
              <a:rPr lang="en-IN" sz="2400" dirty="0"/>
              <a:t>are equal then the second elements are compared, etc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[3,2,1] &gt; [2,1,0]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[3,2,1] &gt; [2,10,100]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[3,4,2] &gt; [3,4]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[3,4,2] &gt; [2,4]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[3,4,2] == [3,4,2]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2866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614683"/>
          </a:xfrm>
        </p:spPr>
        <p:txBody>
          <a:bodyPr/>
          <a:lstStyle/>
          <a:p>
            <a:r>
              <a:rPr lang="en-IN" dirty="0"/>
              <a:t>some </a:t>
            </a:r>
            <a:r>
              <a:rPr lang="en-IN" dirty="0" smtClean="0"/>
              <a:t>more basic </a:t>
            </a:r>
            <a:r>
              <a:rPr lang="en-IN" dirty="0"/>
              <a:t>functions </a:t>
            </a:r>
            <a:r>
              <a:rPr lang="en-IN" dirty="0" smtClean="0"/>
              <a:t>to </a:t>
            </a:r>
            <a:r>
              <a:rPr lang="en-IN" dirty="0"/>
              <a:t>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Init</a:t>
            </a:r>
            <a:r>
              <a:rPr lang="en-IN" sz="2400" dirty="0" smtClean="0"/>
              <a:t>: </a:t>
            </a:r>
            <a:r>
              <a:rPr lang="en-IN" sz="2400" dirty="0"/>
              <a:t>takes a list and returns everything except its last </a:t>
            </a:r>
            <a:r>
              <a:rPr lang="en-IN" sz="2400" dirty="0" smtClean="0"/>
              <a:t>element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init</a:t>
            </a:r>
            <a:r>
              <a:rPr lang="en-IN" sz="2400" dirty="0"/>
              <a:t> [5,4,3,2,1]</a:t>
            </a:r>
          </a:p>
          <a:p>
            <a:pPr marL="400050" lvl="1" indent="0">
              <a:buNone/>
            </a:pPr>
            <a:r>
              <a:rPr lang="en-IN" sz="2400" dirty="0"/>
              <a:t>[5,4,3,2</a:t>
            </a:r>
            <a:r>
              <a:rPr lang="en-IN" sz="2400" dirty="0" smtClean="0"/>
              <a:t>]</a:t>
            </a:r>
          </a:p>
          <a:p>
            <a:pPr marL="342900" lvl="1" indent="-342900"/>
            <a:r>
              <a:rPr lang="en-IN" sz="2400" dirty="0"/>
              <a:t>reverse reverses a </a:t>
            </a:r>
            <a:r>
              <a:rPr lang="en-IN" sz="2400" dirty="0" smtClean="0"/>
              <a:t>list: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reverse [5,4,3,2,1]</a:t>
            </a:r>
          </a:p>
          <a:p>
            <a:pPr marL="400050" lvl="2" indent="0">
              <a:buNone/>
            </a:pPr>
            <a:r>
              <a:rPr lang="en-IN" sz="2400" dirty="0"/>
              <a:t>[1,2,3,4,5</a:t>
            </a:r>
            <a:r>
              <a:rPr lang="en-IN" sz="2400" dirty="0" smtClean="0"/>
              <a:t>]</a:t>
            </a:r>
          </a:p>
          <a:p>
            <a:r>
              <a:rPr lang="en-IN" sz="2400" b="1" dirty="0"/>
              <a:t>maximum </a:t>
            </a:r>
            <a:r>
              <a:rPr lang="en-IN" sz="2400" dirty="0"/>
              <a:t>takes a list of stuff that can be put in some kind of order and returns the </a:t>
            </a:r>
            <a:r>
              <a:rPr lang="en-IN" sz="2400" dirty="0" smtClean="0"/>
              <a:t>biggest element and </a:t>
            </a:r>
            <a:r>
              <a:rPr lang="en-IN" sz="2400" b="1" dirty="0" smtClean="0"/>
              <a:t>minimum </a:t>
            </a:r>
            <a:r>
              <a:rPr lang="en-IN" sz="2400" dirty="0"/>
              <a:t>returns the smallest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minimum [8,4,2,1,5,6]</a:t>
            </a:r>
          </a:p>
          <a:p>
            <a:pPr marL="400050" lvl="1" indent="0">
              <a:buNone/>
            </a:pPr>
            <a:r>
              <a:rPr lang="en-IN" sz="2400" dirty="0"/>
              <a:t>1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maximum [1,9,2,3,4]</a:t>
            </a:r>
          </a:p>
          <a:p>
            <a:pPr marL="400050" lvl="1" indent="0">
              <a:buNone/>
            </a:pPr>
            <a:r>
              <a:rPr lang="en-IN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7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9108504" cy="620470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9001000" cy="6192688"/>
          </a:xfrm>
        </p:spPr>
        <p:txBody>
          <a:bodyPr>
            <a:normAutofit/>
          </a:bodyPr>
          <a:lstStyle/>
          <a:p>
            <a:r>
              <a:rPr lang="en-IN" sz="2400" b="1" dirty="0"/>
              <a:t>S</a:t>
            </a:r>
            <a:r>
              <a:rPr lang="en-IN" sz="2400" b="1" dirty="0" smtClean="0"/>
              <a:t>um </a:t>
            </a:r>
            <a:r>
              <a:rPr lang="en-IN" sz="2400" dirty="0"/>
              <a:t>takes a list of numbers and returns their sum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b="1" dirty="0"/>
              <a:t>P</a:t>
            </a:r>
            <a:r>
              <a:rPr lang="en-IN" sz="2400" b="1" dirty="0" smtClean="0"/>
              <a:t>roduct </a:t>
            </a:r>
            <a:r>
              <a:rPr lang="en-IN" sz="2400" dirty="0"/>
              <a:t>takes a list of numbers and returns their product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sum [5,2,1,6,3,2,5,7]</a:t>
            </a:r>
          </a:p>
          <a:p>
            <a:pPr marL="400050" lvl="1" indent="0">
              <a:buNone/>
            </a:pPr>
            <a:r>
              <a:rPr lang="en-IN" sz="2400" dirty="0"/>
              <a:t>31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product [6,2,1,2]</a:t>
            </a:r>
          </a:p>
          <a:p>
            <a:pPr marL="400050" lvl="1" indent="0">
              <a:buNone/>
            </a:pPr>
            <a:r>
              <a:rPr lang="en-IN" sz="2400" dirty="0"/>
              <a:t>24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product [1,2,5,6,7,9,2,0]</a:t>
            </a:r>
          </a:p>
          <a:p>
            <a:pPr marL="400050" lvl="1" indent="0">
              <a:buNone/>
            </a:pPr>
            <a:r>
              <a:rPr lang="en-IN" sz="24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58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92696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r>
              <a:rPr lang="en-IN" sz="2400" b="1" dirty="0" err="1"/>
              <a:t>elem</a:t>
            </a:r>
            <a:r>
              <a:rPr lang="en-IN" sz="2400" b="1" dirty="0"/>
              <a:t> </a:t>
            </a:r>
            <a:r>
              <a:rPr lang="en-IN" sz="2400" dirty="0"/>
              <a:t>takes </a:t>
            </a:r>
            <a:r>
              <a:rPr lang="en-IN" sz="2400" dirty="0" smtClean="0"/>
              <a:t>an element </a:t>
            </a:r>
            <a:r>
              <a:rPr lang="en-IN" sz="2400" dirty="0"/>
              <a:t>and a list of </a:t>
            </a:r>
            <a:r>
              <a:rPr lang="en-IN" sz="2400" dirty="0" smtClean="0"/>
              <a:t>items </a:t>
            </a:r>
            <a:r>
              <a:rPr lang="en-IN" sz="2400" dirty="0"/>
              <a:t>and </a:t>
            </a:r>
            <a:r>
              <a:rPr lang="en-IN" sz="2400" dirty="0" smtClean="0"/>
              <a:t>says if the element is </a:t>
            </a:r>
            <a:r>
              <a:rPr lang="en-IN" sz="2400" dirty="0"/>
              <a:t>an </a:t>
            </a:r>
            <a:r>
              <a:rPr lang="en-IN" sz="2400" dirty="0" smtClean="0"/>
              <a:t>item in </a:t>
            </a:r>
            <a:r>
              <a:rPr lang="en-IN" sz="2400" dirty="0"/>
              <a:t>the </a:t>
            </a:r>
            <a:r>
              <a:rPr lang="en-IN" sz="2400" dirty="0" smtClean="0"/>
              <a:t>list</a:t>
            </a:r>
          </a:p>
          <a:p>
            <a:r>
              <a:rPr lang="en-IN" sz="2400" dirty="0" err="1"/>
              <a:t>e</a:t>
            </a:r>
            <a:r>
              <a:rPr lang="en-IN" sz="2400" dirty="0" err="1" smtClean="0"/>
              <a:t>lem</a:t>
            </a:r>
            <a:r>
              <a:rPr lang="en-IN" sz="2400" dirty="0" smtClean="0"/>
              <a:t> is </a:t>
            </a:r>
            <a:r>
              <a:rPr lang="en-IN" sz="2400" dirty="0"/>
              <a:t>usually called as an infix function </a:t>
            </a:r>
            <a:r>
              <a:rPr lang="en-IN" sz="2400" dirty="0" smtClean="0"/>
              <a:t>for easy readability</a:t>
            </a:r>
          </a:p>
          <a:p>
            <a:pPr marL="400050" lvl="1" indent="0">
              <a:buNone/>
            </a:pPr>
            <a:r>
              <a:rPr lang="da-DK" sz="2400" dirty="0"/>
              <a:t>ghci&gt; 4 `elem` [3,4,5,6]</a:t>
            </a:r>
          </a:p>
          <a:p>
            <a:pPr marL="400050" lvl="1" indent="0">
              <a:buNone/>
            </a:pPr>
            <a:r>
              <a:rPr lang="da-DK" sz="2400" dirty="0"/>
              <a:t>True</a:t>
            </a:r>
          </a:p>
          <a:p>
            <a:pPr marL="400050" lvl="1" indent="0">
              <a:buNone/>
            </a:pPr>
            <a:r>
              <a:rPr lang="da-DK" sz="2400" dirty="0"/>
              <a:t>ghci&gt; 10 `elem` [3,4,5,6]</a:t>
            </a:r>
          </a:p>
          <a:p>
            <a:pPr marL="400050" lvl="1" indent="0">
              <a:buNone/>
            </a:pPr>
            <a:r>
              <a:rPr lang="da-DK" sz="2400" dirty="0"/>
              <a:t>False</a:t>
            </a:r>
            <a:endParaRPr lang="en-IN" sz="2400" dirty="0"/>
          </a:p>
          <a:p>
            <a:r>
              <a:rPr lang="en-IN" sz="2400" b="1" dirty="0"/>
              <a:t>cycle </a:t>
            </a:r>
            <a:r>
              <a:rPr lang="en-IN" sz="2400" dirty="0"/>
              <a:t>takes a list and cycles it into an infinite list. </a:t>
            </a:r>
            <a:r>
              <a:rPr lang="en-IN" sz="2400" dirty="0" smtClean="0"/>
              <a:t>If </a:t>
            </a:r>
            <a:r>
              <a:rPr lang="en-IN" sz="2400" dirty="0"/>
              <a:t>you just try to display the result, it will go </a:t>
            </a:r>
            <a:r>
              <a:rPr lang="en-IN" sz="2400" dirty="0" smtClean="0"/>
              <a:t>on forever </a:t>
            </a:r>
            <a:r>
              <a:rPr lang="en-IN" sz="2400" dirty="0"/>
              <a:t>so you have to slice it off somewhere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10 (cycle [1,2,3])</a:t>
            </a:r>
          </a:p>
          <a:p>
            <a:pPr marL="400050" lvl="1" indent="0">
              <a:buNone/>
            </a:pPr>
            <a:r>
              <a:rPr lang="en-IN" sz="2400" dirty="0"/>
              <a:t>[1,2,3,1,2,3,1,2,3,1]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12 (cycle "LOL ")</a:t>
            </a:r>
          </a:p>
          <a:p>
            <a:pPr marL="400050" lvl="1" indent="0">
              <a:buNone/>
            </a:pPr>
            <a:r>
              <a:rPr lang="en-IN" sz="2400" dirty="0"/>
              <a:t>"LOL </a:t>
            </a:r>
            <a:r>
              <a:rPr lang="en-IN" sz="2400" dirty="0" err="1"/>
              <a:t>LOL</a:t>
            </a:r>
            <a:r>
              <a:rPr lang="en-IN" sz="2400" dirty="0"/>
              <a:t> </a:t>
            </a:r>
            <a:r>
              <a:rPr lang="en-IN" sz="2400" dirty="0" err="1"/>
              <a:t>LOL</a:t>
            </a:r>
            <a:r>
              <a:rPr lang="en-IN" sz="2400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41627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" y="0"/>
            <a:ext cx="9092703" cy="620688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b="1" dirty="0"/>
              <a:t>repeat </a:t>
            </a:r>
            <a:r>
              <a:rPr lang="en-IN" sz="2400" dirty="0"/>
              <a:t>takes an element and produces an infinite list of just that element. It's like cycling a </a:t>
            </a:r>
            <a:r>
              <a:rPr lang="en-IN" sz="2400" dirty="0" smtClean="0"/>
              <a:t>list with </a:t>
            </a:r>
            <a:r>
              <a:rPr lang="en-IN" sz="2400" dirty="0"/>
              <a:t>only one element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10 (repeat 5)</a:t>
            </a:r>
          </a:p>
          <a:p>
            <a:pPr marL="400050" lvl="1" indent="0">
              <a:buNone/>
            </a:pPr>
            <a:r>
              <a:rPr lang="en-IN" sz="2400" dirty="0"/>
              <a:t>[5,5,5,5,5,5,5,5,5,5</a:t>
            </a:r>
            <a:r>
              <a:rPr lang="en-IN" sz="2400" dirty="0" smtClean="0"/>
              <a:t>]</a:t>
            </a:r>
          </a:p>
          <a:p>
            <a:r>
              <a:rPr lang="en-IN" sz="2400" b="1" dirty="0"/>
              <a:t>replicate </a:t>
            </a:r>
            <a:r>
              <a:rPr lang="en-IN" sz="2400" dirty="0" smtClean="0"/>
              <a:t>function also replicates some </a:t>
            </a:r>
            <a:r>
              <a:rPr lang="en-IN" sz="2400" dirty="0"/>
              <a:t>number of the </a:t>
            </a:r>
            <a:r>
              <a:rPr lang="en-IN" sz="2400" dirty="0" smtClean="0"/>
              <a:t>same element </a:t>
            </a:r>
            <a:r>
              <a:rPr lang="en-IN" sz="2400" dirty="0"/>
              <a:t>in a </a:t>
            </a:r>
            <a:r>
              <a:rPr lang="en-IN" sz="2400" dirty="0" smtClean="0"/>
              <a:t>list:</a:t>
            </a:r>
          </a:p>
          <a:p>
            <a:pPr marL="400050" lvl="1" indent="0">
              <a:buNone/>
            </a:pPr>
            <a:r>
              <a:rPr lang="it-IT" sz="2400" dirty="0"/>
              <a:t>ghci&gt; replicate 3 10</a:t>
            </a:r>
          </a:p>
          <a:p>
            <a:pPr marL="400050" lvl="1" indent="0">
              <a:buNone/>
            </a:pPr>
            <a:r>
              <a:rPr lang="it-IT" sz="2400" dirty="0"/>
              <a:t>[10,10,10]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38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 smtClean="0"/>
              <a:t>Forms and kinds of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/>
          </a:bodyPr>
          <a:lstStyle/>
          <a:p>
            <a:r>
              <a:rPr lang="en-IN" sz="2400" dirty="0"/>
              <a:t>E</a:t>
            </a:r>
            <a:r>
              <a:rPr lang="en-IN" sz="2400" dirty="0" smtClean="0"/>
              <a:t>very list of type [a] takes one of three forms: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undefined list undefined :: [a];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empty list [] :: [a];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list of the form x:xs </a:t>
            </a:r>
            <a:r>
              <a:rPr lang="en-IN" sz="2400" dirty="0" smtClean="0"/>
              <a:t>where x </a:t>
            </a:r>
            <a:r>
              <a:rPr lang="en-IN" sz="2400" dirty="0"/>
              <a:t>:: </a:t>
            </a:r>
            <a:r>
              <a:rPr lang="en-IN" sz="2400" dirty="0" smtClean="0"/>
              <a:t>a and </a:t>
            </a:r>
            <a:r>
              <a:rPr lang="en-IN" sz="2400" dirty="0" err="1"/>
              <a:t>xs</a:t>
            </a:r>
            <a:r>
              <a:rPr lang="en-IN" sz="2400" dirty="0"/>
              <a:t> :: [a</a:t>
            </a:r>
            <a:r>
              <a:rPr lang="en-IN" sz="2400" dirty="0" smtClean="0"/>
              <a:t>].</a:t>
            </a:r>
          </a:p>
          <a:p>
            <a:pPr marL="342900" lvl="1" indent="-342900"/>
            <a:r>
              <a:rPr lang="en-IN" sz="2400" dirty="0" smtClean="0"/>
              <a:t>As </a:t>
            </a:r>
            <a:r>
              <a:rPr lang="en-IN" sz="2400" dirty="0"/>
              <a:t>a result there are three kinds of </a:t>
            </a:r>
            <a:r>
              <a:rPr lang="en-IN" sz="2400" dirty="0" smtClean="0"/>
              <a:t>lists:</a:t>
            </a:r>
          </a:p>
          <a:p>
            <a:pPr marL="342900" lvl="1" indent="-342900"/>
            <a:r>
              <a:rPr lang="en-IN" sz="2400" dirty="0"/>
              <a:t>A </a:t>
            </a:r>
            <a:r>
              <a:rPr lang="en-IN" sz="2400" i="1" dirty="0"/>
              <a:t>finite </a:t>
            </a:r>
            <a:r>
              <a:rPr lang="en-IN" sz="2400" dirty="0"/>
              <a:t>list, which is built from (:) and []; for example, 1:2:3</a:t>
            </a:r>
            <a:r>
              <a:rPr lang="en-IN" sz="2400" dirty="0" smtClean="0"/>
              <a:t>:[]</a:t>
            </a:r>
          </a:p>
          <a:p>
            <a:pPr algn="just"/>
            <a:r>
              <a:rPr lang="en-IN" sz="2400" dirty="0"/>
              <a:t>An </a:t>
            </a:r>
            <a:r>
              <a:rPr lang="en-IN" sz="2400" i="1" dirty="0"/>
              <a:t>infinite </a:t>
            </a:r>
            <a:r>
              <a:rPr lang="en-IN" sz="2400" dirty="0"/>
              <a:t>list, which is built from (:) alone; for example, [1..] is the </a:t>
            </a:r>
            <a:r>
              <a:rPr lang="en-IN" sz="2400" dirty="0" smtClean="0"/>
              <a:t>infinite list </a:t>
            </a:r>
            <a:r>
              <a:rPr lang="en-IN" sz="2400" dirty="0"/>
              <a:t>of the </a:t>
            </a:r>
            <a:r>
              <a:rPr lang="en-IN" sz="2400" dirty="0" smtClean="0"/>
              <a:t>non-negative </a:t>
            </a:r>
            <a:r>
              <a:rPr lang="en-IN" sz="2400" dirty="0"/>
              <a:t>integers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 </a:t>
            </a:r>
            <a:r>
              <a:rPr lang="en-IN" sz="2400" i="1" dirty="0"/>
              <a:t>partial </a:t>
            </a:r>
            <a:r>
              <a:rPr lang="en-IN" sz="2400" dirty="0"/>
              <a:t>list, which is built from (:) and </a:t>
            </a:r>
            <a:r>
              <a:rPr lang="en-IN" sz="2400" dirty="0" smtClean="0"/>
              <a:t>undefined. </a:t>
            </a:r>
            <a:r>
              <a:rPr lang="en-IN" sz="2400" dirty="0"/>
              <a:t>F</a:t>
            </a:r>
            <a:r>
              <a:rPr lang="en-IN" sz="2400" dirty="0" smtClean="0"/>
              <a:t>or </a:t>
            </a:r>
            <a:r>
              <a:rPr lang="en-IN" sz="2400" dirty="0"/>
              <a:t>example, the list</a:t>
            </a:r>
          </a:p>
          <a:p>
            <a:pPr marL="0" indent="0">
              <a:buNone/>
            </a:pPr>
            <a:r>
              <a:rPr lang="en-IN" sz="2400" dirty="0" smtClean="0"/>
              <a:t>    filter </a:t>
            </a:r>
            <a:r>
              <a:rPr lang="en-IN" sz="2400" dirty="0"/>
              <a:t>(&lt;4) [1..] is the partial list 1:2:3:undefined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nn-NO" sz="2400" dirty="0" smtClean="0"/>
              <a:t>    ghci</a:t>
            </a:r>
            <a:r>
              <a:rPr lang="nn-NO" sz="2400" dirty="0"/>
              <a:t>&gt; (filter odd [1,2,3,4,5])</a:t>
            </a:r>
          </a:p>
          <a:p>
            <a:pPr marL="0" indent="0">
              <a:buNone/>
            </a:pPr>
            <a:r>
              <a:rPr lang="nn-NO" sz="2400" dirty="0" smtClean="0"/>
              <a:t>    [</a:t>
            </a:r>
            <a:r>
              <a:rPr lang="nn-NO" sz="2400" dirty="0"/>
              <a:t>1,3,5]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6084168" y="5445224"/>
            <a:ext cx="2736304" cy="1152128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7030A0"/>
                </a:solidFill>
              </a:rPr>
              <a:t>ghci</a:t>
            </a:r>
            <a:r>
              <a:rPr lang="en-IN" dirty="0">
                <a:solidFill>
                  <a:srgbClr val="7030A0"/>
                </a:solidFill>
              </a:rPr>
              <a:t>&gt; (filter (&lt;4) [1..])</a:t>
            </a:r>
          </a:p>
          <a:p>
            <a:r>
              <a:rPr lang="en-IN" dirty="0">
                <a:solidFill>
                  <a:srgbClr val="7030A0"/>
                </a:solidFill>
              </a:rPr>
              <a:t>[1,2,3</a:t>
            </a:r>
          </a:p>
        </p:txBody>
      </p:sp>
    </p:spTree>
    <p:extLst>
      <p:ext uri="{BB962C8B-B14F-4D97-AF65-F5344CB8AC3E}">
        <p14:creationId xmlns:p14="http://schemas.microsoft.com/office/powerpoint/2010/main" val="1145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20688"/>
          </a:xfrm>
        </p:spPr>
        <p:txBody>
          <a:bodyPr/>
          <a:lstStyle/>
          <a:p>
            <a:r>
              <a:rPr lang="en-IN" dirty="0" smtClean="0"/>
              <a:t>Set comprehensions to 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Set comprehensions: </a:t>
            </a:r>
            <a:r>
              <a:rPr lang="en-IN" sz="2400" dirty="0"/>
              <a:t>N</a:t>
            </a:r>
            <a:r>
              <a:rPr lang="en-IN" sz="2400" dirty="0" smtClean="0"/>
              <a:t>ormally </a:t>
            </a:r>
            <a:r>
              <a:rPr lang="en-IN" sz="2400" dirty="0"/>
              <a:t>used for building more specific </a:t>
            </a:r>
            <a:r>
              <a:rPr lang="en-IN" sz="2400" dirty="0" smtClean="0"/>
              <a:t>sets out </a:t>
            </a:r>
            <a:r>
              <a:rPr lang="en-IN" sz="2400" dirty="0"/>
              <a:t>of general sets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Example:</a:t>
            </a:r>
          </a:p>
          <a:p>
            <a:pPr marL="400050" lvl="1" indent="0" algn="ctr">
              <a:buNone/>
            </a:pPr>
            <a:r>
              <a:rPr lang="pt-BR" sz="2400" i="1" dirty="0"/>
              <a:t>S </a:t>
            </a:r>
            <a:r>
              <a:rPr lang="pt-BR" sz="2400" dirty="0"/>
              <a:t>= {2 · </a:t>
            </a:r>
            <a:r>
              <a:rPr lang="pt-BR" sz="2400" i="1" dirty="0" smtClean="0"/>
              <a:t>x </a:t>
            </a:r>
            <a:r>
              <a:rPr lang="pt-BR" sz="2400" dirty="0" smtClean="0"/>
              <a:t>| </a:t>
            </a:r>
            <a:r>
              <a:rPr lang="pt-BR" sz="2400" i="1" dirty="0" smtClean="0"/>
              <a:t>x </a:t>
            </a:r>
            <a:r>
              <a:rPr lang="el-GR" sz="2400" dirty="0" smtClean="0">
                <a:latin typeface="Courier New"/>
                <a:cs typeface="Courier New"/>
              </a:rPr>
              <a:t>ϵ</a:t>
            </a:r>
            <a:r>
              <a:rPr lang="pt-BR" sz="2400" dirty="0" smtClean="0"/>
              <a:t> </a:t>
            </a:r>
            <a:r>
              <a:rPr lang="pt-BR" sz="2400" dirty="0"/>
              <a:t>N</a:t>
            </a:r>
            <a:r>
              <a:rPr lang="pt-BR" sz="2400" i="1" dirty="0"/>
              <a:t>,x </a:t>
            </a:r>
            <a:r>
              <a:rPr lang="pt-BR" sz="2400" i="1" dirty="0" smtClean="0"/>
              <a:t>≤</a:t>
            </a:r>
            <a:r>
              <a:rPr lang="pt-BR" sz="2400" dirty="0" smtClean="0"/>
              <a:t> </a:t>
            </a:r>
            <a:r>
              <a:rPr lang="pt-BR" sz="2400" dirty="0"/>
              <a:t>10</a:t>
            </a:r>
            <a:r>
              <a:rPr lang="pt-BR" sz="2400" dirty="0" smtClean="0"/>
              <a:t>}.</a:t>
            </a:r>
          </a:p>
          <a:p>
            <a:pPr lvl="1"/>
            <a:r>
              <a:rPr lang="en-IN" sz="2400" dirty="0" smtClean="0"/>
              <a:t>The part before the </a:t>
            </a:r>
            <a:r>
              <a:rPr lang="en-IN" sz="2400" dirty="0"/>
              <a:t>pipe is called the output function, </a:t>
            </a:r>
            <a:endParaRPr lang="en-IN" sz="2400" dirty="0" smtClean="0"/>
          </a:p>
          <a:p>
            <a:pPr lvl="1"/>
            <a:r>
              <a:rPr lang="en-IN" sz="2400" b="1" dirty="0" smtClean="0"/>
              <a:t>x </a:t>
            </a:r>
            <a:r>
              <a:rPr lang="en-IN" sz="2400" dirty="0"/>
              <a:t>is the variable, </a:t>
            </a:r>
            <a:endParaRPr lang="en-IN" sz="2400" dirty="0" smtClean="0"/>
          </a:p>
          <a:p>
            <a:pPr lvl="1"/>
            <a:r>
              <a:rPr lang="en-IN" sz="2400" b="1" dirty="0" smtClean="0"/>
              <a:t>N </a:t>
            </a:r>
            <a:r>
              <a:rPr lang="en-IN" sz="2400" dirty="0"/>
              <a:t>is the input set</a:t>
            </a:r>
          </a:p>
          <a:p>
            <a:pPr lvl="1"/>
            <a:r>
              <a:rPr lang="en-IN" sz="2400" dirty="0"/>
              <a:t>and </a:t>
            </a:r>
            <a:r>
              <a:rPr lang="en-IN" sz="2400" b="1" dirty="0"/>
              <a:t>x &lt;= 10 </a:t>
            </a:r>
            <a:r>
              <a:rPr lang="en-IN" sz="2400" dirty="0"/>
              <a:t>is the </a:t>
            </a:r>
            <a:r>
              <a:rPr lang="en-IN" sz="2400" i="1" dirty="0" smtClean="0"/>
              <a:t>predicate</a:t>
            </a:r>
          </a:p>
          <a:p>
            <a:pPr lvl="1"/>
            <a:endParaRPr lang="en-IN" sz="2400" i="1" dirty="0" smtClean="0"/>
          </a:p>
          <a:p>
            <a:pPr marL="342900" lvl="1" indent="-342900"/>
            <a:r>
              <a:rPr lang="en-IN" sz="2400" dirty="0"/>
              <a:t>Example in Haskell:</a:t>
            </a:r>
          </a:p>
          <a:p>
            <a:pPr lvl="1"/>
            <a:r>
              <a:rPr lang="en-IN" sz="2400" i="1" dirty="0" err="1"/>
              <a:t>ghci</a:t>
            </a:r>
            <a:r>
              <a:rPr lang="en-IN" sz="2400" i="1" dirty="0"/>
              <a:t>&gt; take 10 [2,4..]</a:t>
            </a:r>
          </a:p>
          <a:p>
            <a:pPr lvl="1"/>
            <a:r>
              <a:rPr lang="en-IN" sz="2400" i="1" dirty="0"/>
              <a:t>[2,4,6,8,10,12,14,16,18,20]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156176" y="3645024"/>
            <a:ext cx="2664296" cy="1656184"/>
          </a:xfrm>
          <a:prstGeom prst="wedgeEllipseCallout">
            <a:avLst>
              <a:gd name="adj1" fmla="val -49940"/>
              <a:gd name="adj2" fmla="val -121654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 contains </a:t>
            </a:r>
            <a:r>
              <a:rPr lang="en-IN" dirty="0"/>
              <a:t>the </a:t>
            </a:r>
            <a:r>
              <a:rPr lang="en-IN" dirty="0" smtClean="0"/>
              <a:t>doubles of </a:t>
            </a:r>
            <a:r>
              <a:rPr lang="en-IN" dirty="0"/>
              <a:t>all natural numbers that satisfy the predicate.</a:t>
            </a:r>
          </a:p>
        </p:txBody>
      </p:sp>
    </p:spTree>
    <p:extLst>
      <p:ext uri="{BB962C8B-B14F-4D97-AF65-F5344CB8AC3E}">
        <p14:creationId xmlns:p14="http://schemas.microsoft.com/office/powerpoint/2010/main" val="5791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List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</a:t>
            </a:r>
            <a:r>
              <a:rPr lang="en-IN" sz="2400" dirty="0" smtClean="0"/>
              <a:t>reates </a:t>
            </a:r>
            <a:r>
              <a:rPr lang="en-IN" sz="2400" dirty="0"/>
              <a:t>a list from one or more other </a:t>
            </a:r>
            <a:r>
              <a:rPr lang="en-IN" sz="2400" dirty="0" smtClean="0"/>
              <a:t>lists</a:t>
            </a:r>
          </a:p>
          <a:p>
            <a:pPr marL="400050" lvl="1" indent="0">
              <a:buNone/>
            </a:pPr>
            <a:r>
              <a:rPr lang="en-IN" sz="2400" dirty="0" smtClean="0"/>
              <a:t>Example 1:</a:t>
            </a:r>
          </a:p>
          <a:p>
            <a:pPr marL="457200" lvl="1" indent="0">
              <a:buNone/>
            </a:pPr>
            <a:r>
              <a:rPr lang="pl-PL" sz="2400" dirty="0" smtClean="0"/>
              <a:t>ghci&gt; [x*x | x &lt;- [1..5]]</a:t>
            </a:r>
          </a:p>
          <a:p>
            <a:pPr marL="457200" lvl="1" indent="0">
              <a:buNone/>
            </a:pPr>
            <a:r>
              <a:rPr lang="pl-PL" sz="2400" dirty="0" smtClean="0"/>
              <a:t>[</a:t>
            </a:r>
            <a:r>
              <a:rPr lang="pl-PL" sz="2400" dirty="0"/>
              <a:t>1,4,9,16,25</a:t>
            </a:r>
            <a:r>
              <a:rPr lang="pl-PL" sz="2400" dirty="0" smtClean="0"/>
              <a:t>]</a:t>
            </a:r>
            <a:endParaRPr lang="en-IN" sz="2400" dirty="0" smtClean="0"/>
          </a:p>
          <a:p>
            <a:pPr marL="457200" lvl="1" indent="0">
              <a:buNone/>
            </a:pPr>
            <a:endParaRPr lang="en-IN" sz="2400" dirty="0" smtClean="0"/>
          </a:p>
          <a:p>
            <a:pPr marL="457200" lvl="1" indent="0">
              <a:buNone/>
            </a:pPr>
            <a:r>
              <a:rPr lang="en-IN" sz="2400" dirty="0" smtClean="0"/>
              <a:t>Example 2:</a:t>
            </a:r>
          </a:p>
          <a:p>
            <a:pPr marL="457200" lvl="1" indent="0">
              <a:buNone/>
            </a:pPr>
            <a:r>
              <a:rPr lang="nn-NO" sz="2400" dirty="0"/>
              <a:t>ghci&gt; [(i,j) | i &lt;- [1..5], even i, j &lt;- [i..5]]</a:t>
            </a:r>
          </a:p>
          <a:p>
            <a:pPr marL="457200" lvl="1" indent="0">
              <a:buNone/>
            </a:pPr>
            <a:r>
              <a:rPr lang="nn-NO" sz="2400" dirty="0"/>
              <a:t>[(2,2),(2,3),(2,4),(2,5),(4,4),(4,5</a:t>
            </a:r>
            <a:r>
              <a:rPr lang="nn-NO" sz="2400" dirty="0" smtClean="0"/>
              <a:t>)]</a:t>
            </a:r>
          </a:p>
          <a:p>
            <a:pPr marL="457200" lvl="1" indent="0">
              <a:buNone/>
            </a:pPr>
            <a:endParaRPr lang="nn-NO" sz="2400" dirty="0" smtClean="0"/>
          </a:p>
          <a:p>
            <a:pPr marL="457200" lvl="1" indent="0">
              <a:buNone/>
            </a:pPr>
            <a:r>
              <a:rPr lang="nn-NO" sz="2400" dirty="0" smtClean="0"/>
              <a:t>Example 3:</a:t>
            </a:r>
          </a:p>
          <a:p>
            <a:pPr marL="457200" lvl="1" indent="0">
              <a:buNone/>
            </a:pPr>
            <a:r>
              <a:rPr lang="pl-PL" sz="2400" dirty="0"/>
              <a:t>ghci&gt; [x*2 | x &lt;- [1..10]]</a:t>
            </a:r>
          </a:p>
          <a:p>
            <a:pPr marL="457200" lvl="1" indent="0">
              <a:buNone/>
            </a:pPr>
            <a:r>
              <a:rPr lang="pl-PL" sz="2400" dirty="0"/>
              <a:t>[2,4,6,8,10,12,14,16,18,20]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36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562074"/>
          </a:xfrm>
        </p:spPr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Predicates go after the binding parts and are separated from them by a comma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Let's say we want only the elements which, doubled, are greater than or equal to 12.</a:t>
            </a:r>
            <a:endParaRPr lang="en-IN" sz="2400" dirty="0" smtClean="0"/>
          </a:p>
          <a:p>
            <a:pPr marL="400050" lvl="1" indent="0">
              <a:buNone/>
            </a:pPr>
            <a:r>
              <a:rPr lang="pl-PL" sz="2400" dirty="0" smtClean="0"/>
              <a:t>ghci</a:t>
            </a:r>
            <a:r>
              <a:rPr lang="pl-PL" sz="2400" dirty="0"/>
              <a:t>&gt; [x*2 | x &lt;- [1..10], x*2 &gt;= 12]</a:t>
            </a:r>
          </a:p>
          <a:p>
            <a:pPr marL="400050" lvl="1" indent="0">
              <a:buNone/>
            </a:pPr>
            <a:r>
              <a:rPr lang="pl-PL" sz="2400" dirty="0"/>
              <a:t>[12,14,16,18,20</a:t>
            </a:r>
            <a:r>
              <a:rPr lang="pl-PL" sz="2400" dirty="0" smtClean="0"/>
              <a:t>]</a:t>
            </a:r>
            <a:endParaRPr lang="en-IN" sz="2400" dirty="0" smtClean="0"/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smtClean="0"/>
              <a:t>Try it yourself:</a:t>
            </a:r>
          </a:p>
          <a:p>
            <a:r>
              <a:rPr lang="en-IN" sz="2400" dirty="0"/>
              <a:t>How </a:t>
            </a:r>
            <a:r>
              <a:rPr lang="en-IN" sz="2400" dirty="0" smtClean="0"/>
              <a:t>to obtain </a:t>
            </a:r>
            <a:r>
              <a:rPr lang="en-IN" sz="2400" dirty="0"/>
              <a:t>all numbers from 50 to 100 whose remainder </a:t>
            </a:r>
            <a:r>
              <a:rPr lang="en-IN" sz="2400" dirty="0" smtClean="0"/>
              <a:t>when divided </a:t>
            </a:r>
            <a:r>
              <a:rPr lang="en-IN" sz="2400" dirty="0"/>
              <a:t>with the number 7 is 3</a:t>
            </a:r>
            <a:r>
              <a:rPr lang="en-IN" sz="2400" dirty="0" smtClean="0"/>
              <a:t>?</a:t>
            </a:r>
          </a:p>
          <a:p>
            <a:pPr marL="400050" lvl="1" indent="0">
              <a:buNone/>
            </a:pPr>
            <a:r>
              <a:rPr lang="da-DK" sz="2400" dirty="0"/>
              <a:t>ghci&gt; [ x | x &lt;- [50..100], x `mod` 7 == 3]</a:t>
            </a:r>
          </a:p>
          <a:p>
            <a:pPr marL="400050" lvl="1" indent="0">
              <a:buNone/>
            </a:pPr>
            <a:r>
              <a:rPr lang="da-DK" sz="2400" dirty="0"/>
              <a:t>[52,59,66,73,80,87,94]</a:t>
            </a:r>
            <a:endParaRPr lang="en-IN" sz="2400" dirty="0"/>
          </a:p>
        </p:txBody>
      </p:sp>
      <p:sp>
        <p:nvSpPr>
          <p:cNvPr id="4" name="Oval Callout 3"/>
          <p:cNvSpPr/>
          <p:nvPr/>
        </p:nvSpPr>
        <p:spPr>
          <a:xfrm>
            <a:off x="6444208" y="2348880"/>
            <a:ext cx="2304256" cy="1512168"/>
          </a:xfrm>
          <a:prstGeom prst="wedgeEllipseCallout">
            <a:avLst>
              <a:gd name="adj1" fmla="val -129334"/>
              <a:gd name="adj2" fmla="val 146315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</a:t>
            </a:r>
            <a:r>
              <a:rPr lang="en-IN" dirty="0" smtClean="0"/>
              <a:t>eeding </a:t>
            </a:r>
            <a:r>
              <a:rPr lang="en-IN" dirty="0"/>
              <a:t>out lists by predicates is also called </a:t>
            </a:r>
            <a:r>
              <a:rPr lang="en-IN" b="1" dirty="0"/>
              <a:t>filtering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68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9144000" cy="764486"/>
          </a:xfrm>
        </p:spPr>
        <p:txBody>
          <a:bodyPr/>
          <a:lstStyle/>
          <a:p>
            <a:r>
              <a:rPr lang="en-IN" dirty="0" smtClean="0"/>
              <a:t>A comprehension scenario using function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Let's say we want a </a:t>
            </a:r>
            <a:r>
              <a:rPr lang="en-IN" sz="2400" dirty="0" smtClean="0"/>
              <a:t>comprehension that </a:t>
            </a:r>
            <a:r>
              <a:rPr lang="en-IN" sz="2400" dirty="0"/>
              <a:t>replaces each odd number greater than 10 with </a:t>
            </a:r>
            <a:r>
              <a:rPr lang="en-IN" sz="2400" b="1" dirty="0"/>
              <a:t>"BANG!" </a:t>
            </a:r>
            <a:r>
              <a:rPr lang="en-IN" sz="2400" dirty="0"/>
              <a:t>and each odd </a:t>
            </a:r>
            <a:r>
              <a:rPr lang="en-IN" sz="2400" dirty="0" smtClean="0"/>
              <a:t>number that's </a:t>
            </a:r>
            <a:r>
              <a:rPr lang="en-IN" sz="2400" dirty="0"/>
              <a:t>less than 10 with </a:t>
            </a:r>
            <a:r>
              <a:rPr lang="en-IN" sz="2400" b="1" dirty="0"/>
              <a:t>"BOOM!" </a:t>
            </a:r>
            <a:r>
              <a:rPr lang="en-IN" sz="2400" dirty="0"/>
              <a:t>. If a number isn't odd, we throw it out of our list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 smtClean="0"/>
          </a:p>
          <a:p>
            <a:pPr marL="400050" lvl="1" indent="0" algn="just">
              <a:buNone/>
            </a:pPr>
            <a:r>
              <a:rPr lang="en-IN" sz="2400" dirty="0"/>
              <a:t>--</a:t>
            </a:r>
            <a:r>
              <a:rPr lang="en-IN" sz="2400" dirty="0" err="1"/>
              <a:t>boomBangs.hs</a:t>
            </a:r>
            <a:endParaRPr lang="en-IN" sz="2400" dirty="0"/>
          </a:p>
          <a:p>
            <a:pPr marL="400050" lvl="1" indent="0" algn="just">
              <a:buNone/>
            </a:pPr>
            <a:r>
              <a:rPr lang="en-IN" sz="2400" dirty="0" err="1"/>
              <a:t>boomBangs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[ if x &lt; 10 then "BOOM!" else "BANG!" | x &lt;- </a:t>
            </a:r>
            <a:r>
              <a:rPr lang="en-IN" sz="2400" dirty="0" err="1"/>
              <a:t>xs</a:t>
            </a:r>
            <a:r>
              <a:rPr lang="en-IN" sz="2400" dirty="0"/>
              <a:t>, odd x</a:t>
            </a:r>
            <a:r>
              <a:rPr lang="en-IN" sz="2400" dirty="0" smtClean="0"/>
              <a:t>]</a:t>
            </a:r>
          </a:p>
          <a:p>
            <a:pPr marL="400050" lvl="1" indent="0" algn="just">
              <a:buNone/>
            </a:pPr>
            <a:endParaRPr lang="en-IN" sz="2400" dirty="0" smtClean="0"/>
          </a:p>
          <a:p>
            <a:pPr marL="400050" lvl="1" indent="0" algn="just">
              <a:buNone/>
            </a:pPr>
            <a:r>
              <a:rPr lang="en-IN" sz="2400" dirty="0" err="1" smtClean="0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boomBangs.hs</a:t>
            </a:r>
            <a:endParaRPr lang="en-IN" sz="2400" dirty="0"/>
          </a:p>
          <a:p>
            <a:pPr marL="400050" lvl="1" indent="0" algn="just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boomBangs.hs</a:t>
            </a:r>
            <a:r>
              <a:rPr lang="en-IN" sz="2400" dirty="0"/>
              <a:t>, interpreted )</a:t>
            </a:r>
          </a:p>
          <a:p>
            <a:pPr marL="400050" lvl="1" indent="0" algn="just">
              <a:buNone/>
            </a:pPr>
            <a:r>
              <a:rPr lang="en-IN" sz="2400" dirty="0"/>
              <a:t>Ok, one module loaded.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boomBangs</a:t>
            </a:r>
            <a:r>
              <a:rPr lang="en-IN" sz="2400" dirty="0"/>
              <a:t> [7..13]</a:t>
            </a:r>
          </a:p>
          <a:p>
            <a:pPr marL="400050" lvl="1" indent="0" algn="just">
              <a:buNone/>
            </a:pPr>
            <a:r>
              <a:rPr lang="en-IN" sz="2400" dirty="0"/>
              <a:t>["BOOM!","BOOM!","BANG!","BANG!"]</a:t>
            </a:r>
          </a:p>
        </p:txBody>
      </p:sp>
    </p:spTree>
    <p:extLst>
      <p:ext uri="{BB962C8B-B14F-4D97-AF65-F5344CB8AC3E}">
        <p14:creationId xmlns:p14="http://schemas.microsoft.com/office/powerpoint/2010/main" val="29527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836712"/>
          </a:xfrm>
        </p:spPr>
        <p:txBody>
          <a:bodyPr/>
          <a:lstStyle/>
          <a:p>
            <a:r>
              <a:rPr lang="en-IN" dirty="0" smtClean="0"/>
              <a:t>Including several predicates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856984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Example: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Obtain all </a:t>
            </a:r>
            <a:r>
              <a:rPr lang="en-IN" sz="2400" dirty="0"/>
              <a:t>numbers from 10 to 20 that are not 13, 15 </a:t>
            </a:r>
            <a:r>
              <a:rPr lang="en-IN" sz="2400" dirty="0" smtClean="0"/>
              <a:t>or 19</a:t>
            </a: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pl-PL" sz="2400" dirty="0" smtClean="0"/>
              <a:t>ghci&gt; [ x | x &lt;- [10..20], x /= 13, x /= 15, x /= 19]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pl-PL" sz="2400" dirty="0" smtClean="0"/>
              <a:t>[10,11,12,14,16,17,18,20]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04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Drawing the output from several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When </a:t>
            </a:r>
            <a:r>
              <a:rPr lang="en-IN" sz="2400" dirty="0" smtClean="0"/>
              <a:t>drawing from </a:t>
            </a:r>
            <a:r>
              <a:rPr lang="en-IN" sz="2400" dirty="0"/>
              <a:t>several lists, comprehensions produce all combinations of the given lists and then join </a:t>
            </a:r>
            <a:r>
              <a:rPr lang="en-IN" sz="2400" dirty="0" smtClean="0"/>
              <a:t>them by </a:t>
            </a:r>
            <a:r>
              <a:rPr lang="en-IN" sz="2400" dirty="0"/>
              <a:t>the output function we supply. </a:t>
            </a:r>
            <a:endParaRPr lang="en-IN" sz="2400" dirty="0" smtClean="0"/>
          </a:p>
          <a:p>
            <a:pPr algn="just"/>
            <a:r>
              <a:rPr lang="en-IN" sz="2400" dirty="0" smtClean="0"/>
              <a:t>A </a:t>
            </a:r>
            <a:r>
              <a:rPr lang="en-IN" sz="2400" dirty="0"/>
              <a:t>list produced by a comprehension that draws from two </a:t>
            </a:r>
            <a:r>
              <a:rPr lang="en-IN" sz="2400" dirty="0" smtClean="0"/>
              <a:t>lists of </a:t>
            </a:r>
            <a:r>
              <a:rPr lang="en-IN" sz="2400" dirty="0"/>
              <a:t>length 4 will have a length of 16, provided we don't filter them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Example: To obtain the product of all possible combinations of two lists:</a:t>
            </a:r>
          </a:p>
          <a:p>
            <a:pPr marL="400050" lvl="1" indent="0" algn="just">
              <a:buNone/>
            </a:pPr>
            <a:r>
              <a:rPr lang="es-ES" sz="2400" dirty="0" err="1"/>
              <a:t>ghci</a:t>
            </a:r>
            <a:r>
              <a:rPr lang="es-ES" sz="2400" dirty="0"/>
              <a:t>&gt; [ x*y | x &lt;- [2,5,10], y &lt;- [8,10,11]]</a:t>
            </a:r>
          </a:p>
          <a:p>
            <a:pPr marL="400050" lvl="1" indent="0" algn="just">
              <a:buNone/>
            </a:pPr>
            <a:r>
              <a:rPr lang="es-ES" sz="2400" dirty="0"/>
              <a:t>[16,20,22,40,50,55,80,100,110</a:t>
            </a:r>
            <a:r>
              <a:rPr lang="es-ES" sz="2400" dirty="0" smtClean="0"/>
              <a:t>]</a:t>
            </a:r>
          </a:p>
          <a:p>
            <a:r>
              <a:rPr lang="es-ES" sz="2400" dirty="0" err="1" smtClean="0"/>
              <a:t>Using</a:t>
            </a:r>
            <a:r>
              <a:rPr lang="es-ES" sz="2400" dirty="0" smtClean="0"/>
              <a:t> </a:t>
            </a:r>
            <a:r>
              <a:rPr lang="es-ES" sz="2400" dirty="0" err="1" smtClean="0"/>
              <a:t>Filter</a:t>
            </a:r>
            <a:r>
              <a:rPr lang="es-ES" sz="2400" dirty="0" smtClean="0"/>
              <a:t>: To </a:t>
            </a:r>
            <a:r>
              <a:rPr lang="es-ES" sz="2400" dirty="0" err="1" smtClean="0"/>
              <a:t>get</a:t>
            </a:r>
            <a:r>
              <a:rPr lang="es-ES" sz="2400" dirty="0" smtClean="0"/>
              <a:t> </a:t>
            </a:r>
            <a:r>
              <a:rPr lang="en-IN" sz="2400" dirty="0" smtClean="0"/>
              <a:t>all </a:t>
            </a:r>
            <a:r>
              <a:rPr lang="en-IN" sz="2400" dirty="0"/>
              <a:t>possible products that are </a:t>
            </a:r>
            <a:r>
              <a:rPr lang="en-IN" sz="2400" dirty="0" smtClean="0"/>
              <a:t>more than 50</a:t>
            </a:r>
          </a:p>
          <a:p>
            <a:pPr marL="400050" lvl="1" indent="0">
              <a:buNone/>
            </a:pPr>
            <a:r>
              <a:rPr lang="es-ES" sz="2400" dirty="0" err="1"/>
              <a:t>ghci</a:t>
            </a:r>
            <a:r>
              <a:rPr lang="es-ES" sz="2400" dirty="0"/>
              <a:t>&gt; [ x*y | x &lt;- [2,5,10], y &lt;- [8,10,11], x*y &gt; 50]</a:t>
            </a:r>
          </a:p>
          <a:p>
            <a:pPr marL="400050" lvl="1" indent="0">
              <a:buNone/>
            </a:pPr>
            <a:r>
              <a:rPr lang="es-ES" sz="2400" dirty="0"/>
              <a:t>[55,80,100,110]</a:t>
            </a:r>
            <a:endParaRPr lang="en-IN" sz="2400" dirty="0" smtClean="0"/>
          </a:p>
          <a:p>
            <a:endParaRPr lang="en-IN" sz="2400" dirty="0" smtClean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98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592</TotalTime>
  <Words>2495</Words>
  <Application>Microsoft Office PowerPoint</Application>
  <PresentationFormat>On-screen Show (4:3)</PresentationFormat>
  <Paragraphs>342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Horizon</vt:lpstr>
      <vt:lpstr>Lists in haskell</vt:lpstr>
      <vt:lpstr>Some more list notations</vt:lpstr>
      <vt:lpstr>Forms and kinds of lists</vt:lpstr>
      <vt:lpstr>Set comprehensions to list comprehensions</vt:lpstr>
      <vt:lpstr>List comprehension</vt:lpstr>
      <vt:lpstr>List comprehension</vt:lpstr>
      <vt:lpstr>A comprehension scenario using function !</vt:lpstr>
      <vt:lpstr>Including several predicates</vt:lpstr>
      <vt:lpstr>Drawing the output from several lists</vt:lpstr>
      <vt:lpstr>More Examples</vt:lpstr>
      <vt:lpstr>Some common list functions using comprehensions : Map</vt:lpstr>
      <vt:lpstr>Filter function using comprehension</vt:lpstr>
      <vt:lpstr>Concatenation using comprehension</vt:lpstr>
      <vt:lpstr>Pythagorean triad function - example</vt:lpstr>
      <vt:lpstr>Some basic operations</vt:lpstr>
      <vt:lpstr>Some basic operations</vt:lpstr>
      <vt:lpstr>Some basic operations</vt:lpstr>
      <vt:lpstr>Defining concat using pattern matching</vt:lpstr>
      <vt:lpstr>Defining map using pattern matching</vt:lpstr>
      <vt:lpstr>Defining Filter using pattern matching</vt:lpstr>
      <vt:lpstr>Zip and zipwith</vt:lpstr>
      <vt:lpstr>standard prelude Definitions of zip and zipwith</vt:lpstr>
      <vt:lpstr>More list operators and functions</vt:lpstr>
      <vt:lpstr>List comparisons</vt:lpstr>
      <vt:lpstr>some more basic functions to operate on lists</vt:lpstr>
      <vt:lpstr>some more basic functions to operate on lists</vt:lpstr>
      <vt:lpstr>some more basic functions to operate on lists</vt:lpstr>
      <vt:lpstr>some more basic functions to operate on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191</cp:revision>
  <dcterms:created xsi:type="dcterms:W3CDTF">2022-01-17T04:17:54Z</dcterms:created>
  <dcterms:modified xsi:type="dcterms:W3CDTF">2022-01-21T06:26:48Z</dcterms:modified>
</cp:coreProperties>
</file>