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Recursion in Haskell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620688"/>
          </a:xfrm>
        </p:spPr>
        <p:txBody>
          <a:bodyPr/>
          <a:lstStyle/>
          <a:p>
            <a:r>
              <a:rPr lang="en-IN" dirty="0" smtClean="0"/>
              <a:t>Example - </a:t>
            </a:r>
            <a:r>
              <a:rPr lang="en-IN" dirty="0" err="1" smtClean="0"/>
              <a:t>elem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20688"/>
            <a:ext cx="902536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elem</a:t>
            </a:r>
            <a:r>
              <a:rPr lang="en-IN" sz="2400" dirty="0"/>
              <a:t>'.</a:t>
            </a:r>
            <a:r>
              <a:rPr lang="en-IN" sz="2400" dirty="0" err="1"/>
              <a:t>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:: (</a:t>
            </a:r>
            <a:r>
              <a:rPr lang="en-IN" sz="2400" dirty="0" err="1"/>
              <a:t>Eq</a:t>
            </a:r>
            <a:r>
              <a:rPr lang="en-IN" sz="2400" dirty="0"/>
              <a:t> a) =&gt; a -&gt; [a] -&gt; Bool</a:t>
            </a:r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a [] = False</a:t>
            </a:r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a (</a:t>
            </a:r>
            <a:r>
              <a:rPr lang="en-IN" sz="2400" dirty="0" err="1"/>
              <a:t>x:xs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| a == x = True</a:t>
            </a:r>
          </a:p>
          <a:p>
            <a:pPr marL="0" indent="0">
              <a:buNone/>
            </a:pPr>
            <a:r>
              <a:rPr lang="en-IN" sz="2400" dirty="0"/>
              <a:t> | otherwise = a `</a:t>
            </a:r>
            <a:r>
              <a:rPr lang="en-IN" sz="2400" dirty="0" err="1"/>
              <a:t>elem</a:t>
            </a:r>
            <a:r>
              <a:rPr lang="en-IN" sz="2400" dirty="0"/>
              <a:t>'`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da-DK" sz="2400" dirty="0"/>
              <a:t>ghci&gt; elem 2 [1,2,3,4,5]</a:t>
            </a:r>
          </a:p>
          <a:p>
            <a:pPr marL="0" indent="0">
              <a:buNone/>
            </a:pPr>
            <a:r>
              <a:rPr lang="da-DK" sz="2400" dirty="0"/>
              <a:t>True</a:t>
            </a:r>
          </a:p>
          <a:p>
            <a:pPr marL="0" indent="0">
              <a:buNone/>
            </a:pPr>
            <a:r>
              <a:rPr lang="da-DK" sz="2400" dirty="0"/>
              <a:t>ghci&gt; elem 2 []</a:t>
            </a:r>
          </a:p>
          <a:p>
            <a:pPr marL="0" indent="0">
              <a:buNone/>
            </a:pPr>
            <a:r>
              <a:rPr lang="da-DK" sz="2400" dirty="0"/>
              <a:t>False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5580112" y="908720"/>
            <a:ext cx="3456384" cy="1296144"/>
          </a:xfrm>
          <a:prstGeom prst="wedgeEllipseCallout">
            <a:avLst>
              <a:gd name="adj1" fmla="val -103447"/>
              <a:gd name="adj2" fmla="val -1162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It takes an element and a list </a:t>
            </a:r>
            <a:r>
              <a:rPr lang="en-IN" dirty="0" smtClean="0"/>
              <a:t>and sees </a:t>
            </a:r>
            <a:r>
              <a:rPr lang="en-IN" dirty="0"/>
              <a:t>if </a:t>
            </a:r>
            <a:r>
              <a:rPr lang="en-IN" dirty="0" smtClean="0"/>
              <a:t>the element is present  </a:t>
            </a:r>
            <a:r>
              <a:rPr lang="en-IN" dirty="0"/>
              <a:t>in the list.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5508104" y="2528900"/>
            <a:ext cx="3600400" cy="1224136"/>
          </a:xfrm>
          <a:prstGeom prst="wedgeEllipseCallout">
            <a:avLst>
              <a:gd name="adj1" fmla="val -143640"/>
              <a:gd name="adj2" fmla="val -102969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Empty list contains no elements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436096" y="4437112"/>
            <a:ext cx="3600400" cy="1728192"/>
          </a:xfrm>
          <a:prstGeom prst="wedgeEllipseCallout">
            <a:avLst>
              <a:gd name="adj1" fmla="val -120975"/>
              <a:gd name="adj2" fmla="val -96842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If the head isn't the element then we check the tail. If we reach </a:t>
            </a:r>
            <a:r>
              <a:rPr lang="en-IN" dirty="0" smtClean="0"/>
              <a:t>an empty </a:t>
            </a:r>
            <a:r>
              <a:rPr lang="en-IN" dirty="0"/>
              <a:t>list, the result is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3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Example – 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quicksort </a:t>
            </a:r>
            <a:r>
              <a:rPr lang="en-IN" sz="2400" dirty="0"/>
              <a:t>:: (Ord a) =&gt; [a] -&gt; [a]</a:t>
            </a:r>
          </a:p>
          <a:p>
            <a:pPr marL="0" indent="0">
              <a:buNone/>
            </a:pPr>
            <a:r>
              <a:rPr lang="en-IN" sz="2400" dirty="0"/>
              <a:t>quicksort [] = []</a:t>
            </a:r>
          </a:p>
          <a:p>
            <a:pPr marL="0" indent="0">
              <a:buNone/>
            </a:pPr>
            <a:r>
              <a:rPr lang="en-IN" sz="2400" dirty="0"/>
              <a:t>quicksort (</a:t>
            </a:r>
            <a:r>
              <a:rPr lang="en-IN" sz="2400" dirty="0" err="1"/>
              <a:t>x:xs</a:t>
            </a:r>
            <a:r>
              <a:rPr lang="en-IN" sz="2400" dirty="0"/>
              <a:t>) =</a:t>
            </a:r>
          </a:p>
          <a:p>
            <a:pPr marL="0" indent="0">
              <a:buNone/>
            </a:pPr>
            <a:r>
              <a:rPr lang="en-IN" sz="2400" dirty="0"/>
              <a:t>    let </a:t>
            </a:r>
            <a:r>
              <a:rPr lang="en-IN" sz="2400" dirty="0" err="1"/>
              <a:t>smallerSorted</a:t>
            </a:r>
            <a:r>
              <a:rPr lang="en-IN" sz="2400" dirty="0"/>
              <a:t> = quicksort [a | a &lt;- </a:t>
            </a:r>
            <a:r>
              <a:rPr lang="en-IN" sz="2400" dirty="0" err="1"/>
              <a:t>xs</a:t>
            </a:r>
            <a:r>
              <a:rPr lang="en-IN" sz="2400" dirty="0"/>
              <a:t>, a &lt;= x]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biggerSorted</a:t>
            </a:r>
            <a:r>
              <a:rPr lang="en-IN" sz="2400" dirty="0"/>
              <a:t> = quicksort [a | a &lt;- </a:t>
            </a:r>
            <a:r>
              <a:rPr lang="en-IN" sz="2400" dirty="0" err="1"/>
              <a:t>xs</a:t>
            </a:r>
            <a:r>
              <a:rPr lang="en-IN" sz="2400" dirty="0"/>
              <a:t>, a &gt; x]</a:t>
            </a:r>
          </a:p>
          <a:p>
            <a:pPr marL="0" indent="0">
              <a:buNone/>
            </a:pPr>
            <a:r>
              <a:rPr lang="en-IN" sz="2400" dirty="0"/>
              <a:t>    in </a:t>
            </a:r>
            <a:r>
              <a:rPr lang="en-IN" sz="2400" dirty="0" err="1"/>
              <a:t>smallerSorted</a:t>
            </a:r>
            <a:r>
              <a:rPr lang="en-IN" sz="2400" dirty="0"/>
              <a:t> ++ [x] ++ </a:t>
            </a:r>
            <a:r>
              <a:rPr lang="en-IN" sz="2400" dirty="0" err="1" smtClean="0"/>
              <a:t>biggerSorted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quicksort [10,2,5,3,1,6,7,4,2,3,4,8,9]</a:t>
            </a:r>
          </a:p>
          <a:p>
            <a:pPr marL="0" indent="0">
              <a:buNone/>
            </a:pPr>
            <a:r>
              <a:rPr lang="en-IN" sz="2400" dirty="0"/>
              <a:t>[1,2,2,3,3,4,4,5,6,7,8,9,10]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quicksort "the quick brown fox jumps over the lazy dog"</a:t>
            </a:r>
          </a:p>
          <a:p>
            <a:pPr marL="0" indent="0">
              <a:buNone/>
            </a:pPr>
            <a:r>
              <a:rPr lang="en-IN" sz="2400" dirty="0"/>
              <a:t>"        </a:t>
            </a:r>
            <a:r>
              <a:rPr lang="en-IN" sz="2400" dirty="0" err="1"/>
              <a:t>abcdeeefghhijklmnoooopqrrsttuuvwxyz</a:t>
            </a:r>
            <a:r>
              <a:rPr lang="en-IN" sz="2400" dirty="0"/>
              <a:t>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95936" y="116632"/>
            <a:ext cx="5112568" cy="2520280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ype </a:t>
            </a:r>
            <a:r>
              <a:rPr lang="en-IN" dirty="0"/>
              <a:t>signature </a:t>
            </a:r>
            <a:r>
              <a:rPr lang="en-IN" dirty="0" smtClean="0"/>
              <a:t> - quicksort </a:t>
            </a:r>
            <a:r>
              <a:rPr lang="en-IN" dirty="0"/>
              <a:t>:: (Ord a) =&gt; [a] -&gt; [a].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Edge condition - Empty list. A sorted empty </a:t>
            </a:r>
            <a:r>
              <a:rPr lang="en-IN" dirty="0"/>
              <a:t>list is an empty list.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Main </a:t>
            </a:r>
            <a:r>
              <a:rPr lang="en-IN" dirty="0"/>
              <a:t>algorithm: a </a:t>
            </a:r>
            <a:r>
              <a:rPr lang="en-IN" dirty="0" smtClean="0"/>
              <a:t>sorted list </a:t>
            </a:r>
            <a:r>
              <a:rPr lang="en-IN" dirty="0"/>
              <a:t>is a list that has all the values smaller than (or equal to) the head of </a:t>
            </a:r>
            <a:r>
              <a:rPr lang="en-IN" dirty="0" smtClean="0"/>
              <a:t>the      list </a:t>
            </a:r>
            <a:r>
              <a:rPr lang="en-IN" dirty="0"/>
              <a:t>in front (and those values are sorted), </a:t>
            </a:r>
            <a:r>
              <a:rPr lang="en-IN" dirty="0" smtClean="0"/>
              <a:t>then   comes </a:t>
            </a:r>
            <a:r>
              <a:rPr lang="en-IN" dirty="0"/>
              <a:t>the head of the </a:t>
            </a:r>
            <a:r>
              <a:rPr lang="en-IN" dirty="0" smtClean="0"/>
              <a:t>list in </a:t>
            </a:r>
            <a:r>
              <a:rPr lang="en-IN" dirty="0"/>
              <a:t>the middle and then come all the values that are bigger than the </a:t>
            </a:r>
            <a:r>
              <a:rPr lang="en-IN" dirty="0" smtClean="0"/>
              <a:t>head (they're </a:t>
            </a:r>
            <a:r>
              <a:rPr lang="en-IN" dirty="0"/>
              <a:t>also sorted).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764704"/>
          </a:xfrm>
        </p:spPr>
        <p:txBody>
          <a:bodyPr/>
          <a:lstStyle/>
          <a:p>
            <a:r>
              <a:rPr lang="en-IN" dirty="0" smtClean="0"/>
              <a:t>Quick sort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200" dirty="0"/>
              <a:t>I</a:t>
            </a:r>
            <a:r>
              <a:rPr lang="en-IN" sz="2200" dirty="0" smtClean="0"/>
              <a:t>f </a:t>
            </a:r>
            <a:r>
              <a:rPr lang="en-IN" sz="2200" dirty="0"/>
              <a:t>we </a:t>
            </a:r>
            <a:r>
              <a:rPr lang="en-IN" sz="2200" dirty="0" smtClean="0"/>
              <a:t>have</a:t>
            </a:r>
            <a:r>
              <a:rPr lang="en-IN" sz="2200" dirty="0"/>
              <a:t> </a:t>
            </a:r>
            <a:r>
              <a:rPr lang="en-IN" sz="2200" dirty="0" smtClean="0"/>
              <a:t>to sort [5,1,9,4,6,7,3</a:t>
            </a:r>
            <a:r>
              <a:rPr lang="en-IN" sz="2200" dirty="0"/>
              <a:t>] </a:t>
            </a:r>
            <a:r>
              <a:rPr lang="en-IN" sz="2200" dirty="0" smtClean="0"/>
              <a:t>,the algorithm </a:t>
            </a:r>
            <a:r>
              <a:rPr lang="en-IN" sz="2200" dirty="0"/>
              <a:t>will first take the head, which is 5 and then put it in the middle of two lists </a:t>
            </a:r>
            <a:r>
              <a:rPr lang="en-IN" sz="2200" dirty="0" smtClean="0"/>
              <a:t>that are </a:t>
            </a:r>
            <a:r>
              <a:rPr lang="en-IN" sz="2200" dirty="0"/>
              <a:t>smaller and bigger than it. </a:t>
            </a:r>
            <a:endParaRPr lang="en-IN" sz="2200" dirty="0" smtClean="0"/>
          </a:p>
          <a:p>
            <a:r>
              <a:rPr lang="en-IN" sz="2200" dirty="0" smtClean="0"/>
              <a:t>Hence at a point, you will have </a:t>
            </a:r>
            <a:r>
              <a:rPr lang="en-IN" sz="2200" dirty="0"/>
              <a:t>[1,4,3] ++ [5] ++ [9,6,7] . </a:t>
            </a:r>
            <a:endParaRPr lang="en-IN" sz="2200" dirty="0" smtClean="0"/>
          </a:p>
          <a:p>
            <a:r>
              <a:rPr lang="en-IN" sz="2200" dirty="0"/>
              <a:t>O</a:t>
            </a:r>
            <a:r>
              <a:rPr lang="en-IN" sz="2200" dirty="0" smtClean="0"/>
              <a:t>nce </a:t>
            </a:r>
            <a:r>
              <a:rPr lang="en-IN" sz="2200" dirty="0"/>
              <a:t>the list is sorted completely, the number 5 will stay in the fourth place since there are </a:t>
            </a:r>
            <a:r>
              <a:rPr lang="en-IN" sz="2200" dirty="0" smtClean="0"/>
              <a:t>3 numbers </a:t>
            </a:r>
            <a:r>
              <a:rPr lang="en-IN" sz="2200" dirty="0"/>
              <a:t>lower than it and 3 numbers higher than it. </a:t>
            </a:r>
            <a:endParaRPr lang="en-IN" sz="2200" dirty="0" smtClean="0"/>
          </a:p>
          <a:p>
            <a:r>
              <a:rPr lang="en-IN" sz="2200" dirty="0" smtClean="0"/>
              <a:t>Now</a:t>
            </a:r>
            <a:r>
              <a:rPr lang="en-IN" sz="2200" dirty="0"/>
              <a:t>, if </a:t>
            </a:r>
            <a:r>
              <a:rPr lang="en-IN" sz="2200" dirty="0" smtClean="0"/>
              <a:t>[1,4,3</a:t>
            </a:r>
            <a:r>
              <a:rPr lang="en-IN" sz="2200" dirty="0"/>
              <a:t>] and [</a:t>
            </a:r>
            <a:r>
              <a:rPr lang="en-IN" sz="2200" dirty="0" smtClean="0"/>
              <a:t>9,6,7] are sorted, a </a:t>
            </a:r>
            <a:r>
              <a:rPr lang="en-IN" sz="2200" dirty="0"/>
              <a:t>sorted </a:t>
            </a:r>
            <a:r>
              <a:rPr lang="en-IN" sz="2200" dirty="0" smtClean="0"/>
              <a:t>list is obtained ! </a:t>
            </a:r>
            <a:r>
              <a:rPr lang="en-IN" sz="2200" dirty="0"/>
              <a:t>T</a:t>
            </a:r>
            <a:r>
              <a:rPr lang="en-IN" sz="2200" dirty="0" smtClean="0"/>
              <a:t>he </a:t>
            </a:r>
            <a:r>
              <a:rPr lang="en-IN" sz="2200" dirty="0"/>
              <a:t>two </a:t>
            </a:r>
            <a:r>
              <a:rPr lang="en-IN" sz="2200" dirty="0" smtClean="0"/>
              <a:t>lists are sorted </a:t>
            </a:r>
            <a:r>
              <a:rPr lang="en-IN" sz="2200" dirty="0"/>
              <a:t>using the same function. </a:t>
            </a:r>
            <a:endParaRPr lang="en-IN" sz="2200" dirty="0" smtClean="0"/>
          </a:p>
          <a:p>
            <a:r>
              <a:rPr lang="en-IN" sz="2200" dirty="0" smtClean="0"/>
              <a:t>Eventually</a:t>
            </a:r>
            <a:r>
              <a:rPr lang="en-IN" sz="2200" dirty="0"/>
              <a:t>, </a:t>
            </a:r>
            <a:r>
              <a:rPr lang="en-IN" sz="2200" dirty="0" smtClean="0"/>
              <a:t>it reaches </a:t>
            </a:r>
            <a:r>
              <a:rPr lang="en-IN" sz="2200" dirty="0"/>
              <a:t>empty lists and an empty list is already sorted in a way, by virtue of being empty.</a:t>
            </a:r>
            <a:endParaRPr lang="en-IN" sz="2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3"/>
            <a:ext cx="5536095" cy="238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Alternate Process 3"/>
          <p:cNvSpPr/>
          <p:nvPr/>
        </p:nvSpPr>
        <p:spPr>
          <a:xfrm>
            <a:off x="107504" y="4581128"/>
            <a:ext cx="3312368" cy="2167334"/>
          </a:xfrm>
          <a:prstGeom prst="flowChartAlternate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Orange - </a:t>
            </a:r>
            <a:r>
              <a:rPr lang="en-IN" dirty="0"/>
              <a:t>An element that is in place and won't move </a:t>
            </a:r>
            <a:r>
              <a:rPr lang="en-IN" dirty="0" smtClean="0"/>
              <a:t>anymore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Green –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Light green – Elements smaller than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Dark green – Larger than pivot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Yellow gradient – A Pass of QS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9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IN" dirty="0" smtClean="0"/>
              <a:t>Quick sort Imperative (‘C’) implementation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42005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437410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97" y="6481608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Courtesy: https</a:t>
            </a:r>
            <a:r>
              <a:rPr lang="en-IN" dirty="0"/>
              <a:t>://beginnersbook.com/2015/02/quicksort-program-in-c/</a:t>
            </a:r>
          </a:p>
        </p:txBody>
      </p:sp>
    </p:spTree>
    <p:extLst>
      <p:ext uri="{BB962C8B-B14F-4D97-AF65-F5344CB8AC3E}">
        <p14:creationId xmlns:p14="http://schemas.microsoft.com/office/powerpoint/2010/main" val="21635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Thinking </a:t>
            </a:r>
            <a:r>
              <a:rPr lang="en-IN" dirty="0" smtClean="0"/>
              <a:t>recursively – Summing up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Pattern Observed: </a:t>
            </a:r>
          </a:p>
          <a:p>
            <a:pPr lvl="1"/>
            <a:r>
              <a:rPr lang="en-IN" sz="2000" dirty="0" smtClean="0"/>
              <a:t>Define </a:t>
            </a:r>
            <a:r>
              <a:rPr lang="en-IN" sz="2000" dirty="0"/>
              <a:t>an edge case and then </a:t>
            </a:r>
            <a:endParaRPr lang="en-IN" sz="2000" dirty="0" smtClean="0"/>
          </a:p>
          <a:p>
            <a:pPr lvl="1"/>
            <a:r>
              <a:rPr lang="en-IN" sz="2000" dirty="0" smtClean="0"/>
              <a:t>define </a:t>
            </a:r>
            <a:r>
              <a:rPr lang="en-IN" sz="2000" dirty="0"/>
              <a:t>a function that does something between some </a:t>
            </a:r>
            <a:r>
              <a:rPr lang="en-IN" sz="2000" dirty="0" smtClean="0"/>
              <a:t>element and </a:t>
            </a:r>
            <a:r>
              <a:rPr lang="en-IN" sz="2000" dirty="0"/>
              <a:t>the function applied to the rest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Example: </a:t>
            </a:r>
            <a:r>
              <a:rPr lang="en-IN" sz="2000" dirty="0"/>
              <a:t>A sum is the first element of a list plus the sum of the rest of the list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A product of a list is </a:t>
            </a:r>
            <a:r>
              <a:rPr lang="en-IN" sz="2000" dirty="0" smtClean="0"/>
              <a:t>the first </a:t>
            </a:r>
            <a:r>
              <a:rPr lang="en-IN" sz="2000" dirty="0"/>
              <a:t>element of the list times the product of the rest of the list.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length of a list is one plus </a:t>
            </a:r>
            <a:r>
              <a:rPr lang="en-IN" sz="2000" dirty="0" smtClean="0"/>
              <a:t>the length </a:t>
            </a:r>
            <a:r>
              <a:rPr lang="en-IN" sz="2000" dirty="0"/>
              <a:t>of the tail of the </a:t>
            </a:r>
            <a:r>
              <a:rPr lang="en-IN" sz="2000" dirty="0" smtClean="0"/>
              <a:t>list etc.</a:t>
            </a:r>
          </a:p>
          <a:p>
            <a:r>
              <a:rPr lang="en-IN" sz="2000" dirty="0"/>
              <a:t>E</a:t>
            </a:r>
            <a:r>
              <a:rPr lang="en-IN" sz="2000" dirty="0" smtClean="0"/>
              <a:t>dge cases: </a:t>
            </a:r>
            <a:r>
              <a:rPr lang="en-IN" sz="2000" dirty="0"/>
              <a:t>S</a:t>
            </a:r>
            <a:r>
              <a:rPr lang="en-IN" sz="2000" dirty="0" smtClean="0"/>
              <a:t>ome scenario where </a:t>
            </a:r>
            <a:r>
              <a:rPr lang="en-IN" sz="2000" dirty="0"/>
              <a:t>a recursive application doesn't make sense</a:t>
            </a:r>
            <a:r>
              <a:rPr lang="en-IN" sz="2000" dirty="0" smtClean="0"/>
              <a:t>.</a:t>
            </a:r>
            <a:endParaRPr lang="en-IN" sz="2000" dirty="0"/>
          </a:p>
          <a:p>
            <a:pPr lvl="1"/>
            <a:r>
              <a:rPr lang="en-IN" sz="2000" dirty="0" smtClean="0"/>
              <a:t>E.g., For a list - </a:t>
            </a:r>
            <a:r>
              <a:rPr lang="en-IN" sz="2000" dirty="0"/>
              <a:t>empty </a:t>
            </a:r>
            <a:r>
              <a:rPr lang="en-IN" sz="2000" dirty="0" smtClean="0"/>
              <a:t>list; For a tree – Leaf node</a:t>
            </a:r>
          </a:p>
          <a:p>
            <a:pPr lvl="1"/>
            <a:r>
              <a:rPr lang="en-IN" sz="2000" dirty="0" smtClean="0"/>
              <a:t>Factorial - </a:t>
            </a:r>
            <a:r>
              <a:rPr lang="en-IN" sz="2000" dirty="0"/>
              <a:t>some number and the function applied to that </a:t>
            </a:r>
            <a:r>
              <a:rPr lang="en-IN" sz="2000" dirty="0" smtClean="0"/>
              <a:t>number modified. Factorial of 0 doesn’t make sense and since multiplication, set as 1 (identity for product)</a:t>
            </a:r>
          </a:p>
          <a:p>
            <a:pPr lvl="1"/>
            <a:r>
              <a:rPr lang="en-IN" sz="2000" dirty="0" smtClean="0"/>
              <a:t>For lists, sum of empty lists is 0 (Identity for addition)</a:t>
            </a:r>
          </a:p>
          <a:p>
            <a:pPr lvl="1"/>
            <a:r>
              <a:rPr lang="en-IN" sz="2000" dirty="0" smtClean="0"/>
              <a:t>For quick sort – Edge case and identity are empty lists </a:t>
            </a:r>
          </a:p>
        </p:txBody>
      </p:sp>
    </p:spTree>
    <p:extLst>
      <p:ext uri="{BB962C8B-B14F-4D97-AF65-F5344CB8AC3E}">
        <p14:creationId xmlns:p14="http://schemas.microsoft.com/office/powerpoint/2010/main" val="5314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56376" cy="608896"/>
          </a:xfrm>
        </p:spPr>
        <p:txBody>
          <a:bodyPr/>
          <a:lstStyle/>
          <a:p>
            <a:r>
              <a:rPr lang="en-IN" dirty="0"/>
              <a:t>Thinking recursively – </a:t>
            </a:r>
            <a:r>
              <a:rPr lang="en-IN" dirty="0" smtClean="0"/>
              <a:t>some guidelines…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So when trying to think of a recursive way to solve a </a:t>
            </a:r>
            <a:r>
              <a:rPr lang="en-IN" sz="2400" dirty="0" smtClean="0"/>
              <a:t>problem…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ry </a:t>
            </a:r>
            <a:r>
              <a:rPr lang="en-IN" sz="2400" dirty="0"/>
              <a:t>to think of when a </a:t>
            </a:r>
            <a:r>
              <a:rPr lang="en-IN" sz="2400" dirty="0" smtClean="0"/>
              <a:t>recursive solution </a:t>
            </a:r>
            <a:r>
              <a:rPr lang="en-IN" sz="2400" dirty="0"/>
              <a:t>doesn't apply and see if you can use that as an edge case, </a:t>
            </a:r>
            <a:endParaRPr lang="en-IN" sz="2400" dirty="0" smtClean="0"/>
          </a:p>
          <a:p>
            <a:r>
              <a:rPr lang="en-IN" sz="2400" dirty="0" smtClean="0"/>
              <a:t>think </a:t>
            </a:r>
            <a:r>
              <a:rPr lang="en-IN" sz="2400" dirty="0"/>
              <a:t>about identities and </a:t>
            </a:r>
            <a:endParaRPr lang="en-IN" sz="2400" dirty="0" smtClean="0"/>
          </a:p>
          <a:p>
            <a:r>
              <a:rPr lang="en-IN" sz="2400" dirty="0" smtClean="0"/>
              <a:t>think about </a:t>
            </a:r>
            <a:r>
              <a:rPr lang="en-IN" sz="2400" dirty="0"/>
              <a:t>whether you'll break apart the parameters of the function (for instance, lists are </a:t>
            </a:r>
            <a:r>
              <a:rPr lang="en-IN" sz="2400" dirty="0" smtClean="0"/>
              <a:t>usually broken </a:t>
            </a:r>
            <a:r>
              <a:rPr lang="en-IN" sz="2400" dirty="0"/>
              <a:t>into a head and a tail via pattern matching) and on which part you'll use the recursive call.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9455"/>
            <a:ext cx="90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</a:t>
            </a:r>
            <a:r>
              <a:rPr lang="en-IN" dirty="0" smtClean="0"/>
              <a:t>:</a:t>
            </a:r>
          </a:p>
          <a:p>
            <a:r>
              <a:rPr lang="en-IN" dirty="0" err="1" smtClean="0"/>
              <a:t>Miran</a:t>
            </a:r>
            <a:r>
              <a:rPr lang="en-IN" dirty="0" smtClean="0"/>
              <a:t> </a:t>
            </a:r>
            <a:r>
              <a:rPr lang="en-IN" dirty="0" err="1"/>
              <a:t>Lipovaca</a:t>
            </a:r>
            <a:r>
              <a:rPr lang="en-IN" dirty="0"/>
              <a:t> - Learn You a Haskell for Great Good!_ A Beginner's Guide-No Starch Press (2011)</a:t>
            </a:r>
          </a:p>
        </p:txBody>
      </p:sp>
    </p:spTree>
    <p:extLst>
      <p:ext uri="{BB962C8B-B14F-4D97-AF65-F5344CB8AC3E}">
        <p14:creationId xmlns:p14="http://schemas.microsoft.com/office/powerpoint/2010/main" val="39106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7" y="-5570"/>
            <a:ext cx="7924800" cy="770274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7504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Recursion is actually a way of defining functions in which </a:t>
            </a:r>
            <a:r>
              <a:rPr lang="en-IN" sz="2400" dirty="0"/>
              <a:t>the function is applied inside its own definition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Recursion is important to Haskell because unlike imperative languages, </a:t>
            </a:r>
            <a:r>
              <a:rPr lang="en-IN" sz="2400" dirty="0" smtClean="0"/>
              <a:t>computations are done in Haskell </a:t>
            </a:r>
            <a:r>
              <a:rPr lang="en-IN" sz="2400" dirty="0"/>
              <a:t>by declaring what something is instead of declaring how </a:t>
            </a:r>
            <a:r>
              <a:rPr lang="en-IN" sz="2400" dirty="0" smtClean="0"/>
              <a:t>to </a:t>
            </a:r>
            <a:r>
              <a:rPr lang="en-IN" sz="2400" dirty="0"/>
              <a:t>get it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here are no </a:t>
            </a:r>
            <a:r>
              <a:rPr lang="en-IN" sz="2400" dirty="0"/>
              <a:t>while loops or for loops in Haskell and instead we many times have to use recursion to </a:t>
            </a:r>
            <a:r>
              <a:rPr lang="en-IN" sz="2400" dirty="0" smtClean="0"/>
              <a:t>declare what </a:t>
            </a:r>
            <a:r>
              <a:rPr lang="en-IN" sz="2400" dirty="0"/>
              <a:t>something is.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" y="-22932"/>
            <a:ext cx="9135322" cy="499604"/>
          </a:xfrm>
        </p:spPr>
        <p:txBody>
          <a:bodyPr/>
          <a:lstStyle/>
          <a:p>
            <a:r>
              <a:rPr lang="en-IN" dirty="0" smtClean="0"/>
              <a:t>Example –maximum function using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92899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maxrec.hs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:: (Ord a) =&gt; [a] -&gt; a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[] = error "maximum of empty list"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[x] = x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(</a:t>
            </a:r>
            <a:r>
              <a:rPr lang="en-IN" sz="2400" dirty="0" err="1"/>
              <a:t>x:xs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| x &gt; </a:t>
            </a:r>
            <a:r>
              <a:rPr lang="en-IN" sz="2400" dirty="0" err="1"/>
              <a:t>maxTail</a:t>
            </a:r>
            <a:r>
              <a:rPr lang="en-IN" sz="2400" dirty="0"/>
              <a:t> = x</a:t>
            </a:r>
          </a:p>
          <a:p>
            <a:pPr marL="0" indent="0">
              <a:buNone/>
            </a:pPr>
            <a:r>
              <a:rPr lang="en-IN" sz="2400" dirty="0"/>
              <a:t>  | otherwise = </a:t>
            </a:r>
            <a:r>
              <a:rPr lang="en-IN" sz="2400" dirty="0" err="1"/>
              <a:t>maxTail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where </a:t>
            </a:r>
            <a:r>
              <a:rPr lang="en-IN" sz="2400" dirty="0" err="1"/>
              <a:t>maxTail</a:t>
            </a:r>
            <a:r>
              <a:rPr lang="en-IN" sz="2400" dirty="0"/>
              <a:t> = </a:t>
            </a:r>
            <a:r>
              <a:rPr lang="en-IN" sz="2400" dirty="0" err="1"/>
              <a:t>maxrec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995936" y="2060848"/>
            <a:ext cx="4968552" cy="295232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[5,2,3,1,4]</a:t>
            </a:r>
          </a:p>
          <a:p>
            <a:r>
              <a:rPr lang="en-IN" dirty="0">
                <a:solidFill>
                  <a:schemeClr val="bg2"/>
                </a:solidFill>
              </a:rPr>
              <a:t>5</a:t>
            </a: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[454,678,989,12,1]</a:t>
            </a:r>
          </a:p>
          <a:p>
            <a:r>
              <a:rPr lang="en-IN" dirty="0">
                <a:solidFill>
                  <a:schemeClr val="bg2"/>
                </a:solidFill>
              </a:rPr>
              <a:t>989</a:t>
            </a: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[]</a:t>
            </a:r>
          </a:p>
          <a:p>
            <a:r>
              <a:rPr lang="en-IN" dirty="0">
                <a:solidFill>
                  <a:schemeClr val="bg2"/>
                </a:solidFill>
              </a:rPr>
              <a:t>*** Exception: maximum of empty list</a:t>
            </a:r>
          </a:p>
          <a:p>
            <a:r>
              <a:rPr lang="en-IN" dirty="0" err="1">
                <a:solidFill>
                  <a:schemeClr val="bg2"/>
                </a:solidFill>
              </a:rPr>
              <a:t>CallStack</a:t>
            </a:r>
            <a:r>
              <a:rPr lang="en-IN" dirty="0">
                <a:solidFill>
                  <a:schemeClr val="bg2"/>
                </a:solidFill>
              </a:rPr>
              <a:t> (from </a:t>
            </a:r>
            <a:r>
              <a:rPr lang="en-IN" dirty="0" err="1">
                <a:solidFill>
                  <a:schemeClr val="bg2"/>
                </a:solidFill>
              </a:rPr>
              <a:t>HasCallStack</a:t>
            </a:r>
            <a:r>
              <a:rPr lang="en-IN" dirty="0">
                <a:solidFill>
                  <a:schemeClr val="bg2"/>
                </a:solidFill>
              </a:rPr>
              <a:t>):</a:t>
            </a:r>
          </a:p>
          <a:p>
            <a:r>
              <a:rPr lang="en-IN" dirty="0">
                <a:solidFill>
                  <a:schemeClr val="bg2"/>
                </a:solidFill>
              </a:rPr>
              <a:t>  error, called at maxrec.hs:3:13 in </a:t>
            </a:r>
            <a:r>
              <a:rPr lang="en-IN" dirty="0" err="1">
                <a:solidFill>
                  <a:schemeClr val="bg2"/>
                </a:solidFill>
              </a:rPr>
              <a:t>main:Main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[1]</a:t>
            </a:r>
          </a:p>
          <a:p>
            <a:r>
              <a:rPr lang="en-IN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67544" y="4869160"/>
            <a:ext cx="4032448" cy="1800200"/>
          </a:xfrm>
          <a:prstGeom prst="wedgeEllipseCallout">
            <a:avLst>
              <a:gd name="adj1" fmla="val -42648"/>
              <a:gd name="adj2" fmla="val -9888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if the head is greater than the maximum of the rest of the list. If it is, </a:t>
            </a:r>
            <a:r>
              <a:rPr lang="en-IN" dirty="0" smtClean="0"/>
              <a:t>return </a:t>
            </a:r>
            <a:r>
              <a:rPr lang="en-IN" dirty="0"/>
              <a:t>the </a:t>
            </a:r>
            <a:r>
              <a:rPr lang="en-IN" dirty="0" err="1" smtClean="0"/>
              <a:t>head.Otherwise</a:t>
            </a:r>
            <a:r>
              <a:rPr lang="en-IN" dirty="0" smtClean="0"/>
              <a:t>, return </a:t>
            </a:r>
            <a:r>
              <a:rPr lang="en-IN" dirty="0"/>
              <a:t>the maximum of the rest of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Sample Evaluation of </a:t>
            </a:r>
            <a:r>
              <a:rPr lang="en-IN" dirty="0" err="1" smtClean="0"/>
              <a:t>maxrec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20680"/>
          </a:xfrm>
        </p:spPr>
        <p:txBody>
          <a:bodyPr>
            <a:noAutofit/>
          </a:bodyPr>
          <a:lstStyle/>
          <a:p>
            <a:r>
              <a:rPr lang="en-IN" sz="2200" dirty="0"/>
              <a:t>Let's take an example list of numbers and check out how this would work on them: [2,5,1]. </a:t>
            </a:r>
            <a:endParaRPr lang="en-IN" sz="2200" dirty="0" smtClean="0"/>
          </a:p>
          <a:p>
            <a:r>
              <a:rPr lang="en-IN" sz="2200" dirty="0" smtClean="0"/>
              <a:t>If we call </a:t>
            </a:r>
            <a:r>
              <a:rPr lang="en-IN" sz="2200" dirty="0"/>
              <a:t>maximum' on that, the first two patterns won't match.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third one will and the list is </a:t>
            </a:r>
            <a:r>
              <a:rPr lang="en-IN" sz="2200" dirty="0" smtClean="0"/>
              <a:t>split into </a:t>
            </a:r>
            <a:r>
              <a:rPr lang="en-IN" sz="2200" dirty="0"/>
              <a:t>2 and [5,1].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where clause wants to know the maximum of [5,1], so we follow that route.</a:t>
            </a:r>
          </a:p>
          <a:p>
            <a:r>
              <a:rPr lang="en-IN" sz="2200" dirty="0"/>
              <a:t>It matches the third pattern again and [5,1] is split into 5 and [1]. </a:t>
            </a:r>
            <a:endParaRPr lang="en-IN" sz="2200" dirty="0" smtClean="0"/>
          </a:p>
          <a:p>
            <a:r>
              <a:rPr lang="en-IN" sz="2200" dirty="0" smtClean="0"/>
              <a:t>Again</a:t>
            </a:r>
            <a:r>
              <a:rPr lang="en-IN" sz="2200" dirty="0"/>
              <a:t>, the where clause </a:t>
            </a:r>
            <a:r>
              <a:rPr lang="en-IN" sz="2200" dirty="0" smtClean="0"/>
              <a:t>wants to </a:t>
            </a:r>
            <a:r>
              <a:rPr lang="en-IN" sz="2200" dirty="0"/>
              <a:t>know the maximum of [1] . </a:t>
            </a:r>
            <a:endParaRPr lang="en-IN" sz="2200" dirty="0" smtClean="0"/>
          </a:p>
          <a:p>
            <a:r>
              <a:rPr lang="en-IN" sz="2200" dirty="0" smtClean="0"/>
              <a:t>Because </a:t>
            </a:r>
            <a:r>
              <a:rPr lang="en-IN" sz="2200" dirty="0"/>
              <a:t>that's the edge condition, it returns 1. </a:t>
            </a:r>
            <a:endParaRPr lang="en-IN" sz="2200" dirty="0" smtClean="0"/>
          </a:p>
          <a:p>
            <a:r>
              <a:rPr lang="en-IN" sz="2200" dirty="0" smtClean="0"/>
              <a:t>Finally</a:t>
            </a:r>
            <a:r>
              <a:rPr lang="en-IN" sz="2200" dirty="0"/>
              <a:t>! So </a:t>
            </a:r>
            <a:r>
              <a:rPr lang="en-IN" sz="2200" dirty="0" smtClean="0"/>
              <a:t>going up </a:t>
            </a:r>
            <a:r>
              <a:rPr lang="en-IN" sz="2200" dirty="0"/>
              <a:t>one step, comparing 5 to the maximum of [1] (which is 1), we obviously get back 5. </a:t>
            </a:r>
            <a:endParaRPr lang="en-IN" sz="2200" dirty="0" smtClean="0"/>
          </a:p>
          <a:p>
            <a:r>
              <a:rPr lang="en-IN" sz="2200" dirty="0" smtClean="0"/>
              <a:t>So now we </a:t>
            </a:r>
            <a:r>
              <a:rPr lang="en-IN" sz="2200" dirty="0"/>
              <a:t>know that the maximum of [5,1] is 5. </a:t>
            </a:r>
            <a:endParaRPr lang="en-IN" sz="2200" dirty="0" smtClean="0"/>
          </a:p>
          <a:p>
            <a:r>
              <a:rPr lang="en-IN" sz="2200" dirty="0" smtClean="0"/>
              <a:t>We </a:t>
            </a:r>
            <a:r>
              <a:rPr lang="en-IN" sz="2200" dirty="0"/>
              <a:t>go up one step again where we had 2 and [5,1] 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Comparing </a:t>
            </a:r>
            <a:r>
              <a:rPr lang="en-IN" sz="2200" dirty="0"/>
              <a:t>2 with the maximum of [5,1], which is 5, we choose 5.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293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 smtClean="0"/>
              <a:t>Imperative version of maximum element in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#include &lt;</a:t>
            </a:r>
            <a:r>
              <a:rPr lang="en-IN" sz="1400" b="1" dirty="0" err="1"/>
              <a:t>stdio.h</a:t>
            </a:r>
            <a:r>
              <a:rPr lang="en-IN" sz="1400" b="1" dirty="0"/>
              <a:t>&gt;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main</a:t>
            </a:r>
            <a:r>
              <a:rPr lang="en-IN" sz="1400" b="1" dirty="0" smtClean="0"/>
              <a:t>()</a:t>
            </a:r>
          </a:p>
          <a:p>
            <a:pPr marL="0" indent="0">
              <a:buNone/>
            </a:pPr>
            <a:r>
              <a:rPr lang="en-IN" sz="1400" b="1" dirty="0" smtClean="0"/>
              <a:t>{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size, </a:t>
            </a:r>
            <a:r>
              <a:rPr lang="en-IN" sz="1400" b="1" dirty="0" err="1"/>
              <a:t>i</a:t>
            </a:r>
            <a:r>
              <a:rPr lang="en-IN" sz="1400" b="1" dirty="0"/>
              <a:t>, largest;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Enter the size of the array: ");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scanf</a:t>
            </a:r>
            <a:r>
              <a:rPr lang="en-IN" sz="1400" b="1" dirty="0"/>
              <a:t>("%d", &amp;size);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array[size];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Enter %d elements of the array: \n", size);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for </a:t>
            </a:r>
            <a:r>
              <a:rPr lang="en-IN" sz="1400" b="1" dirty="0"/>
              <a:t>(</a:t>
            </a:r>
            <a:r>
              <a:rPr lang="en-IN" sz="1400" b="1" dirty="0" err="1"/>
              <a:t>i</a:t>
            </a:r>
            <a:r>
              <a:rPr lang="en-IN" sz="1400" b="1" dirty="0"/>
              <a:t> = 0; </a:t>
            </a:r>
            <a:r>
              <a:rPr lang="en-IN" sz="1400" b="1" dirty="0" err="1"/>
              <a:t>i</a:t>
            </a:r>
            <a:r>
              <a:rPr lang="en-IN" sz="1400" b="1" dirty="0"/>
              <a:t> &lt; size; </a:t>
            </a:r>
            <a:r>
              <a:rPr lang="en-IN" sz="1400" b="1" dirty="0" err="1"/>
              <a:t>i</a:t>
            </a:r>
            <a:r>
              <a:rPr lang="en-IN" sz="1400" b="1" dirty="0"/>
              <a:t>++)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{ </a:t>
            </a:r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</a:t>
            </a:r>
            <a:r>
              <a:rPr lang="en-IN" sz="1400" b="1" dirty="0" err="1" smtClean="0"/>
              <a:t>scanf</a:t>
            </a:r>
            <a:r>
              <a:rPr lang="en-IN" sz="1400" b="1" dirty="0"/>
              <a:t>("%d", &amp;array[</a:t>
            </a:r>
            <a:r>
              <a:rPr lang="en-IN" sz="1400" b="1" dirty="0" err="1"/>
              <a:t>i</a:t>
            </a:r>
            <a:r>
              <a:rPr lang="en-IN" sz="1400" b="1" dirty="0"/>
              <a:t>]);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}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largest </a:t>
            </a:r>
            <a:r>
              <a:rPr lang="en-IN" sz="1400" b="1" dirty="0"/>
              <a:t>= array[0];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    for </a:t>
            </a:r>
            <a:r>
              <a:rPr lang="en-IN" sz="1400" b="1" dirty="0"/>
              <a:t>(</a:t>
            </a:r>
            <a:r>
              <a:rPr lang="en-IN" sz="1400" b="1" dirty="0" err="1"/>
              <a:t>i</a:t>
            </a:r>
            <a:r>
              <a:rPr lang="en-IN" sz="1400" b="1" dirty="0"/>
              <a:t> = 1; </a:t>
            </a:r>
            <a:r>
              <a:rPr lang="en-IN" sz="1400" b="1" dirty="0" err="1"/>
              <a:t>i</a:t>
            </a:r>
            <a:r>
              <a:rPr lang="en-IN" sz="1400" b="1" dirty="0"/>
              <a:t> &lt; size; </a:t>
            </a:r>
            <a:r>
              <a:rPr lang="en-IN" sz="1400" b="1" dirty="0" err="1"/>
              <a:t>i</a:t>
            </a:r>
            <a:r>
              <a:rPr lang="en-IN" sz="1400" b="1" dirty="0"/>
              <a:t>++)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{ </a:t>
            </a:r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   if </a:t>
            </a:r>
            <a:r>
              <a:rPr lang="en-IN" sz="1400" b="1" dirty="0"/>
              <a:t>(largest &lt; array[</a:t>
            </a:r>
            <a:r>
              <a:rPr lang="en-IN" sz="1400" b="1" dirty="0" err="1"/>
              <a:t>i</a:t>
            </a:r>
            <a:r>
              <a:rPr lang="en-IN" sz="1400" b="1" dirty="0"/>
              <a:t>])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   largest </a:t>
            </a:r>
            <a:r>
              <a:rPr lang="en-IN" sz="1400" b="1" dirty="0"/>
              <a:t>= array[</a:t>
            </a:r>
            <a:r>
              <a:rPr lang="en-IN" sz="1400" b="1" dirty="0" err="1"/>
              <a:t>i</a:t>
            </a:r>
            <a:r>
              <a:rPr lang="en-IN" sz="1400" b="1" dirty="0"/>
              <a:t>];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       }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largest element present in the given array is : %d", largest);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</a:t>
            </a:r>
            <a:r>
              <a:rPr lang="en-IN" sz="1400" b="1" dirty="0"/>
              <a:t>return 0;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}</a:t>
            </a:r>
            <a:endParaRPr lang="en-IN" sz="1400" b="1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059832" y="4725144"/>
            <a:ext cx="5904656" cy="1728192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Algorithm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Set </a:t>
            </a:r>
            <a:r>
              <a:rPr lang="en-IN" dirty="0"/>
              <a:t>up a variable to hold the maximum value so far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Loop through </a:t>
            </a:r>
            <a:r>
              <a:rPr lang="en-IN" dirty="0"/>
              <a:t>the elements of a list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an element is bigger than then the current maximum value,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eplace </a:t>
            </a:r>
            <a:r>
              <a:rPr lang="en-IN" dirty="0"/>
              <a:t>it with that element.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maximum value that remains at the end is the </a:t>
            </a:r>
            <a:r>
              <a:rPr lang="en-IN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r>
              <a:rPr lang="en-IN" dirty="0" smtClean="0"/>
              <a:t>A cleaner version of </a:t>
            </a:r>
            <a:r>
              <a:rPr lang="en-IN" dirty="0" err="1" smtClean="0"/>
              <a:t>maxrec</a:t>
            </a:r>
            <a:r>
              <a:rPr lang="en-IN" dirty="0" smtClean="0"/>
              <a:t> using 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--maxrec1.hs</a:t>
            </a:r>
          </a:p>
          <a:p>
            <a:pPr marL="0" indent="0">
              <a:buNone/>
            </a:pPr>
            <a:r>
              <a:rPr lang="en-IN" sz="2400" dirty="0"/>
              <a:t>maxrec1 :: (Ord a) =&gt; [a] -&gt; a</a:t>
            </a:r>
          </a:p>
          <a:p>
            <a:pPr marL="0" indent="0">
              <a:buNone/>
            </a:pPr>
            <a:r>
              <a:rPr lang="en-IN" sz="2400" dirty="0"/>
              <a:t>maxrec1 [] = error "maximum of empty list"</a:t>
            </a:r>
          </a:p>
          <a:p>
            <a:pPr marL="0" indent="0">
              <a:buNone/>
            </a:pPr>
            <a:r>
              <a:rPr lang="en-IN" sz="2400" dirty="0"/>
              <a:t>maxrec1 [x] = x</a:t>
            </a:r>
          </a:p>
          <a:p>
            <a:pPr marL="0" indent="0">
              <a:buNone/>
            </a:pPr>
            <a:r>
              <a:rPr lang="en-IN" sz="2400" dirty="0"/>
              <a:t>maxrec1 (</a:t>
            </a:r>
            <a:r>
              <a:rPr lang="en-IN" sz="2400" dirty="0" err="1"/>
              <a:t>x:xs</a:t>
            </a:r>
            <a:r>
              <a:rPr lang="en-IN" sz="2400" dirty="0"/>
              <a:t>) = max x (maxrec1 </a:t>
            </a:r>
            <a:r>
              <a:rPr lang="en-IN" sz="2400" dirty="0" err="1"/>
              <a:t>xs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maxrec1 [2,5,1]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292080" y="3929385"/>
            <a:ext cx="3528392" cy="1728192"/>
          </a:xfrm>
          <a:prstGeom prst="wedgeEllipseCallout">
            <a:avLst>
              <a:gd name="adj1" fmla="val -73484"/>
              <a:gd name="adj2" fmla="val -97907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In essence, the maximum of a list is the max of the first element and the</a:t>
            </a:r>
          </a:p>
          <a:p>
            <a:r>
              <a:rPr lang="en-IN" dirty="0"/>
              <a:t>maximum of the tail.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 smtClean="0"/>
              <a:t>Example - </a:t>
            </a:r>
            <a:r>
              <a:rPr lang="en-IN" dirty="0"/>
              <a:t>replicate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--myreplicate.hs</a:t>
            </a:r>
          </a:p>
          <a:p>
            <a:pPr marL="0" indent="0">
              <a:buNone/>
            </a:pPr>
            <a:r>
              <a:rPr lang="pt-BR" sz="2400" dirty="0"/>
              <a:t>myreplicate :: (Num i, Ord i) =&gt; i -&gt; a -&gt; [a]</a:t>
            </a:r>
          </a:p>
          <a:p>
            <a:pPr marL="0" indent="0">
              <a:buNone/>
            </a:pPr>
            <a:r>
              <a:rPr lang="pt-BR" sz="2400" dirty="0"/>
              <a:t>myreplicate n x</a:t>
            </a:r>
          </a:p>
          <a:p>
            <a:pPr marL="0" indent="0">
              <a:buNone/>
            </a:pPr>
            <a:r>
              <a:rPr lang="pt-BR" sz="2400" dirty="0"/>
              <a:t> | n &lt;= 0 = []</a:t>
            </a:r>
          </a:p>
          <a:p>
            <a:pPr marL="0" indent="0">
              <a:buNone/>
            </a:pPr>
            <a:r>
              <a:rPr lang="pt-BR" sz="2400" dirty="0"/>
              <a:t> | otherwise = x:myreplicate (n-1) </a:t>
            </a:r>
            <a:r>
              <a:rPr lang="pt-BR" sz="2400" dirty="0" smtClean="0"/>
              <a:t>x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ghci</a:t>
            </a:r>
            <a:r>
              <a:rPr lang="it-IT" sz="2400" dirty="0"/>
              <a:t>&gt; myreplicate 3 5</a:t>
            </a:r>
          </a:p>
          <a:p>
            <a:pPr marL="0" indent="0">
              <a:buNone/>
            </a:pPr>
            <a:r>
              <a:rPr lang="it-IT" sz="2400" dirty="0"/>
              <a:t>[5,5,5]</a:t>
            </a:r>
          </a:p>
          <a:p>
            <a:pPr marL="0" indent="0">
              <a:buNone/>
            </a:pPr>
            <a:r>
              <a:rPr lang="it-IT" sz="2400" dirty="0"/>
              <a:t>ghci&gt; myreplicate 0 5</a:t>
            </a:r>
          </a:p>
          <a:p>
            <a:pPr marL="0" indent="0">
              <a:buNone/>
            </a:pPr>
            <a:r>
              <a:rPr lang="it-IT" sz="2400" dirty="0"/>
              <a:t>[]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4909680" y="2780928"/>
            <a:ext cx="4139952" cy="1512168"/>
          </a:xfrm>
          <a:prstGeom prst="wedgeEllipseCallout">
            <a:avLst>
              <a:gd name="adj1" fmla="val -107504"/>
              <a:gd name="adj2" fmla="val -129242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</a:t>
            </a:r>
            <a:r>
              <a:rPr lang="en-IN" dirty="0" smtClean="0"/>
              <a:t>eplicate </a:t>
            </a:r>
            <a:r>
              <a:rPr lang="en-IN" dirty="0"/>
              <a:t>takes an </a:t>
            </a:r>
            <a:r>
              <a:rPr lang="en-IN" dirty="0" err="1"/>
              <a:t>Int</a:t>
            </a:r>
            <a:r>
              <a:rPr lang="en-IN" dirty="0"/>
              <a:t> and some element and </a:t>
            </a:r>
            <a:r>
              <a:rPr lang="en-IN" dirty="0" smtClean="0"/>
              <a:t>returns a </a:t>
            </a:r>
            <a:r>
              <a:rPr lang="en-IN" dirty="0"/>
              <a:t>list that has several repetitions of the same element.</a:t>
            </a:r>
            <a:endParaRPr lang="en-IN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203848" y="4509120"/>
            <a:ext cx="5760640" cy="216024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Guards are used  here instead of patterns as we're testing for a </a:t>
            </a:r>
            <a:r>
              <a:rPr lang="en-IN" dirty="0" err="1">
                <a:solidFill>
                  <a:schemeClr val="bg2"/>
                </a:solidFill>
              </a:rPr>
              <a:t>boolean</a:t>
            </a:r>
            <a:r>
              <a:rPr lang="en-IN" dirty="0">
                <a:solidFill>
                  <a:schemeClr val="bg2"/>
                </a:solidFill>
              </a:rPr>
              <a:t> condition.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If </a:t>
            </a:r>
            <a:r>
              <a:rPr lang="en-IN" dirty="0">
                <a:solidFill>
                  <a:schemeClr val="bg2"/>
                </a:solidFill>
              </a:rPr>
              <a:t>n is </a:t>
            </a:r>
            <a:r>
              <a:rPr lang="en-IN" dirty="0" smtClean="0">
                <a:solidFill>
                  <a:schemeClr val="bg2"/>
                </a:solidFill>
              </a:rPr>
              <a:t>less than </a:t>
            </a:r>
            <a:r>
              <a:rPr lang="en-IN" dirty="0">
                <a:solidFill>
                  <a:schemeClr val="bg2"/>
                </a:solidFill>
              </a:rPr>
              <a:t>or equal to 0, return an empty list.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Otherwise </a:t>
            </a:r>
            <a:r>
              <a:rPr lang="en-IN" dirty="0"/>
              <a:t>return a list that has x as the first element and </a:t>
            </a:r>
            <a:r>
              <a:rPr lang="en-IN" dirty="0" smtClean="0"/>
              <a:t>x </a:t>
            </a:r>
            <a:r>
              <a:rPr lang="en-IN" dirty="0"/>
              <a:t>replicated n-1 times as the tail.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Eventually</a:t>
            </a:r>
            <a:r>
              <a:rPr lang="en-IN" dirty="0"/>
              <a:t>, the (n-1) part will cause our function to reach the edge condition.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161200" y="332656"/>
            <a:ext cx="3947304" cy="201622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Note: </a:t>
            </a:r>
            <a:r>
              <a:rPr lang="en-IN" dirty="0" err="1">
                <a:solidFill>
                  <a:srgbClr val="7030A0"/>
                </a:solidFill>
              </a:rPr>
              <a:t>Num</a:t>
            </a:r>
            <a:r>
              <a:rPr lang="en-IN" dirty="0">
                <a:solidFill>
                  <a:srgbClr val="7030A0"/>
                </a:solidFill>
              </a:rPr>
              <a:t> is not a subclass of </a:t>
            </a:r>
            <a:r>
              <a:rPr lang="en-IN" dirty="0" smtClean="0">
                <a:solidFill>
                  <a:srgbClr val="7030A0"/>
                </a:solidFill>
              </a:rPr>
              <a:t>Ord which means </a:t>
            </a:r>
            <a:r>
              <a:rPr lang="en-IN" dirty="0">
                <a:solidFill>
                  <a:srgbClr val="7030A0"/>
                </a:solidFill>
              </a:rPr>
              <a:t>that what constitutes for a number doesn't </a:t>
            </a:r>
            <a:r>
              <a:rPr lang="en-IN" dirty="0" smtClean="0">
                <a:solidFill>
                  <a:srgbClr val="7030A0"/>
                </a:solidFill>
              </a:rPr>
              <a:t>really have </a:t>
            </a:r>
            <a:r>
              <a:rPr lang="en-IN" dirty="0">
                <a:solidFill>
                  <a:srgbClr val="7030A0"/>
                </a:solidFill>
              </a:rPr>
              <a:t>to adhere to an ordering. </a:t>
            </a:r>
            <a:r>
              <a:rPr lang="en-IN" dirty="0" smtClean="0">
                <a:solidFill>
                  <a:srgbClr val="7030A0"/>
                </a:solidFill>
              </a:rPr>
              <a:t>Hence we </a:t>
            </a:r>
            <a:r>
              <a:rPr lang="en-IN" dirty="0">
                <a:solidFill>
                  <a:srgbClr val="7030A0"/>
                </a:solidFill>
              </a:rPr>
              <a:t>have to specify both the </a:t>
            </a:r>
            <a:r>
              <a:rPr lang="en-IN" dirty="0" err="1">
                <a:solidFill>
                  <a:srgbClr val="7030A0"/>
                </a:solidFill>
              </a:rPr>
              <a:t>Num</a:t>
            </a:r>
            <a:r>
              <a:rPr lang="en-IN" dirty="0">
                <a:solidFill>
                  <a:srgbClr val="7030A0"/>
                </a:solidFill>
              </a:rPr>
              <a:t> and Ord </a:t>
            </a:r>
            <a:r>
              <a:rPr lang="en-IN" dirty="0" smtClean="0">
                <a:solidFill>
                  <a:srgbClr val="7030A0"/>
                </a:solidFill>
              </a:rPr>
              <a:t>class constraints </a:t>
            </a:r>
            <a:r>
              <a:rPr lang="en-IN" dirty="0">
                <a:solidFill>
                  <a:srgbClr val="7030A0"/>
                </a:solidFill>
              </a:rPr>
              <a:t>when doing </a:t>
            </a:r>
            <a:r>
              <a:rPr lang="en-IN" dirty="0" smtClean="0">
                <a:solidFill>
                  <a:srgbClr val="7030A0"/>
                </a:solidFill>
              </a:rPr>
              <a:t>addition, subtraction or comparison</a:t>
            </a:r>
            <a:r>
              <a:rPr lang="en-IN" dirty="0">
                <a:solidFill>
                  <a:srgbClr val="7030A0"/>
                </a:solidFill>
              </a:rPr>
              <a:t>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Example - Take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sz="2400" dirty="0"/>
              <a:t>--mytake.hs</a:t>
            </a:r>
          </a:p>
          <a:p>
            <a:pPr marL="0" indent="0">
              <a:buNone/>
            </a:pPr>
            <a:r>
              <a:rPr lang="nn-NO" sz="2400" dirty="0"/>
              <a:t>mytake :: (Num i, Ord i) =&gt; i -&gt; [a] -&gt; [a]</a:t>
            </a:r>
          </a:p>
          <a:p>
            <a:pPr marL="0" indent="0">
              <a:buNone/>
            </a:pPr>
            <a:r>
              <a:rPr lang="nn-NO" sz="2400" dirty="0"/>
              <a:t>mytake n _</a:t>
            </a:r>
          </a:p>
          <a:p>
            <a:pPr marL="0" indent="0">
              <a:buNone/>
            </a:pPr>
            <a:r>
              <a:rPr lang="nn-NO" sz="2400" dirty="0"/>
              <a:t>     | n &lt;= 0 = []</a:t>
            </a:r>
          </a:p>
          <a:p>
            <a:pPr marL="0" indent="0">
              <a:buNone/>
            </a:pPr>
            <a:r>
              <a:rPr lang="nn-NO" sz="2400" dirty="0"/>
              <a:t>mytake _ []   = []</a:t>
            </a:r>
          </a:p>
          <a:p>
            <a:pPr marL="0" indent="0">
              <a:buNone/>
            </a:pPr>
            <a:r>
              <a:rPr lang="nn-NO" sz="2400" dirty="0"/>
              <a:t>mytake n (x:xs) = x : mytake (n-1) </a:t>
            </a:r>
            <a:r>
              <a:rPr lang="nn-NO" sz="2400" dirty="0" smtClean="0"/>
              <a:t>xs</a:t>
            </a:r>
          </a:p>
          <a:p>
            <a:pPr marL="0" indent="0">
              <a:buNone/>
            </a:pPr>
            <a:endParaRPr lang="nn-NO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3 [5,4,3,2,1]</a:t>
            </a:r>
          </a:p>
          <a:p>
            <a:pPr marL="0" indent="0">
              <a:buNone/>
            </a:pPr>
            <a:r>
              <a:rPr lang="en-IN" sz="2400" dirty="0"/>
              <a:t>[5,4,3]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0 [5,4,3,2,1]</a:t>
            </a:r>
          </a:p>
          <a:p>
            <a:pPr marL="0" indent="0">
              <a:buNone/>
            </a:pPr>
            <a:r>
              <a:rPr lang="en-IN" sz="2400" dirty="0" smtClean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1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059832" y="3356992"/>
            <a:ext cx="5976664" cy="345638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The first pattern specifies that </a:t>
            </a:r>
            <a:r>
              <a:rPr lang="en-IN" dirty="0" smtClean="0">
                <a:solidFill>
                  <a:srgbClr val="7030A0"/>
                </a:solidFill>
              </a:rPr>
              <a:t>trying </a:t>
            </a:r>
            <a:r>
              <a:rPr lang="en-IN" dirty="0">
                <a:solidFill>
                  <a:srgbClr val="7030A0"/>
                </a:solidFill>
              </a:rPr>
              <a:t>to take a 0 or negative </a:t>
            </a:r>
            <a:r>
              <a:rPr lang="en-IN" dirty="0" smtClean="0">
                <a:solidFill>
                  <a:srgbClr val="7030A0"/>
                </a:solidFill>
              </a:rPr>
              <a:t>number of </a:t>
            </a:r>
            <a:r>
              <a:rPr lang="en-IN" dirty="0">
                <a:solidFill>
                  <a:srgbClr val="7030A0"/>
                </a:solidFill>
              </a:rPr>
              <a:t>elements, </a:t>
            </a:r>
            <a:r>
              <a:rPr lang="en-IN" dirty="0" smtClean="0">
                <a:solidFill>
                  <a:srgbClr val="7030A0"/>
                </a:solidFill>
              </a:rPr>
              <a:t>returns </a:t>
            </a:r>
            <a:r>
              <a:rPr lang="en-IN" dirty="0">
                <a:solidFill>
                  <a:srgbClr val="7030A0"/>
                </a:solidFill>
              </a:rPr>
              <a:t>an empty list.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_ is used to match the </a:t>
            </a:r>
            <a:r>
              <a:rPr lang="en-IN" dirty="0">
                <a:solidFill>
                  <a:srgbClr val="7030A0"/>
                </a:solidFill>
              </a:rPr>
              <a:t>list because we don't really care what it is in this case.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a guard is used without </a:t>
            </a:r>
            <a:r>
              <a:rPr lang="en-IN" dirty="0">
                <a:solidFill>
                  <a:srgbClr val="7030A0"/>
                </a:solidFill>
              </a:rPr>
              <a:t>an otherwise part. </a:t>
            </a:r>
            <a:r>
              <a:rPr lang="en-IN" dirty="0" smtClean="0">
                <a:solidFill>
                  <a:srgbClr val="7030A0"/>
                </a:solidFill>
              </a:rPr>
              <a:t>Hence if n turns </a:t>
            </a:r>
            <a:r>
              <a:rPr lang="en-IN" dirty="0">
                <a:solidFill>
                  <a:srgbClr val="7030A0"/>
                </a:solidFill>
              </a:rPr>
              <a:t>out to be more than 0, the matching will fall through to the </a:t>
            </a:r>
            <a:r>
              <a:rPr lang="en-IN" dirty="0" smtClean="0">
                <a:solidFill>
                  <a:srgbClr val="7030A0"/>
                </a:solidFill>
              </a:rPr>
              <a:t>next pattern</a:t>
            </a:r>
            <a:r>
              <a:rPr lang="en-IN" dirty="0">
                <a:solidFill>
                  <a:srgbClr val="7030A0"/>
                </a:solidFill>
              </a:rPr>
              <a:t>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 </a:t>
            </a:r>
            <a:r>
              <a:rPr lang="en-IN" dirty="0">
                <a:solidFill>
                  <a:srgbClr val="7030A0"/>
                </a:solidFill>
              </a:rPr>
              <a:t>second pattern indicates </a:t>
            </a:r>
            <a:r>
              <a:rPr lang="en-IN" dirty="0" smtClean="0">
                <a:solidFill>
                  <a:srgbClr val="7030A0"/>
                </a:solidFill>
              </a:rPr>
              <a:t>that trying </a:t>
            </a:r>
            <a:r>
              <a:rPr lang="en-IN" dirty="0">
                <a:solidFill>
                  <a:srgbClr val="7030A0"/>
                </a:solidFill>
              </a:rPr>
              <a:t>to take </a:t>
            </a:r>
            <a:r>
              <a:rPr lang="en-IN" dirty="0" smtClean="0">
                <a:solidFill>
                  <a:srgbClr val="7030A0"/>
                </a:solidFill>
              </a:rPr>
              <a:t>anything from </a:t>
            </a:r>
            <a:r>
              <a:rPr lang="en-IN" dirty="0">
                <a:solidFill>
                  <a:srgbClr val="7030A0"/>
                </a:solidFill>
              </a:rPr>
              <a:t>an empty list, </a:t>
            </a:r>
            <a:r>
              <a:rPr lang="en-IN" dirty="0" smtClean="0">
                <a:solidFill>
                  <a:srgbClr val="7030A0"/>
                </a:solidFill>
              </a:rPr>
              <a:t>returns an </a:t>
            </a:r>
            <a:r>
              <a:rPr lang="en-IN" dirty="0">
                <a:solidFill>
                  <a:srgbClr val="7030A0"/>
                </a:solidFill>
              </a:rPr>
              <a:t>empty list.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 </a:t>
            </a:r>
            <a:r>
              <a:rPr lang="en-IN" dirty="0">
                <a:solidFill>
                  <a:srgbClr val="7030A0"/>
                </a:solidFill>
              </a:rPr>
              <a:t>third pattern breaks </a:t>
            </a:r>
            <a:r>
              <a:rPr lang="en-IN" dirty="0" smtClean="0">
                <a:solidFill>
                  <a:srgbClr val="7030A0"/>
                </a:solidFill>
              </a:rPr>
              <a:t>the list </a:t>
            </a:r>
            <a:r>
              <a:rPr lang="en-IN" dirty="0">
                <a:solidFill>
                  <a:srgbClr val="7030A0"/>
                </a:solidFill>
              </a:rPr>
              <a:t>into a head and a tail. </a:t>
            </a:r>
            <a:r>
              <a:rPr lang="en-IN" dirty="0">
                <a:solidFill>
                  <a:srgbClr val="7030A0"/>
                </a:solidFill>
              </a:rPr>
              <a:t>T</a:t>
            </a:r>
            <a:r>
              <a:rPr lang="en-IN" dirty="0" smtClean="0">
                <a:solidFill>
                  <a:srgbClr val="7030A0"/>
                </a:solidFill>
              </a:rPr>
              <a:t>aking </a:t>
            </a:r>
            <a:r>
              <a:rPr lang="en-IN" dirty="0">
                <a:solidFill>
                  <a:srgbClr val="7030A0"/>
                </a:solidFill>
              </a:rPr>
              <a:t>n </a:t>
            </a:r>
            <a:r>
              <a:rPr lang="en-IN" dirty="0" smtClean="0">
                <a:solidFill>
                  <a:srgbClr val="7030A0"/>
                </a:solidFill>
              </a:rPr>
              <a:t>elements from </a:t>
            </a:r>
            <a:r>
              <a:rPr lang="en-IN" dirty="0">
                <a:solidFill>
                  <a:srgbClr val="7030A0"/>
                </a:solidFill>
              </a:rPr>
              <a:t>a list equals a list that has x as the head and then a list that takes n-1 elements from the </a:t>
            </a:r>
            <a:r>
              <a:rPr lang="en-IN" dirty="0" smtClean="0">
                <a:solidFill>
                  <a:srgbClr val="7030A0"/>
                </a:solidFill>
              </a:rPr>
              <a:t>tail as </a:t>
            </a:r>
            <a:r>
              <a:rPr lang="en-IN" dirty="0">
                <a:solidFill>
                  <a:srgbClr val="7030A0"/>
                </a:solidFill>
              </a:rPr>
              <a:t>a tail.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788024" y="116632"/>
            <a:ext cx="3888432" cy="2304256"/>
          </a:xfrm>
          <a:prstGeom prst="cloudCallout">
            <a:avLst>
              <a:gd name="adj1" fmla="val -121594"/>
              <a:gd name="adj2" fmla="val 10293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Try using a piece of paper to write down how the evaluation would look like if we try to</a:t>
            </a:r>
          </a:p>
          <a:p>
            <a:r>
              <a:rPr lang="en-IN" dirty="0">
                <a:solidFill>
                  <a:schemeClr val="bg2"/>
                </a:solidFill>
              </a:rPr>
              <a:t>take, say, 3 from [4,3,2,1].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smtClean="0"/>
              <a:t>Example - reverse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myreverse.hs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:: [a] -&gt; [a]</a:t>
            </a:r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[] = []</a:t>
            </a:r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(</a:t>
            </a:r>
            <a:r>
              <a:rPr lang="en-IN" sz="2400" dirty="0" err="1"/>
              <a:t>x:xs</a:t>
            </a:r>
            <a:r>
              <a:rPr lang="en-IN" sz="2400" dirty="0"/>
              <a:t>) = </a:t>
            </a:r>
            <a:r>
              <a:rPr lang="en-IN" sz="2400" dirty="0" err="1"/>
              <a:t>myreverse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++ [x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myreverse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[5,4,3,2,1]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355976" y="3140968"/>
            <a:ext cx="4464496" cy="2448272"/>
          </a:xfrm>
          <a:prstGeom prst="wedgeEllipseCallout">
            <a:avLst>
              <a:gd name="adj1" fmla="val -107037"/>
              <a:gd name="adj2" fmla="val -6987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if </a:t>
            </a:r>
            <a:r>
              <a:rPr lang="en-IN" dirty="0"/>
              <a:t>we split a list to a head and a tail, the reversed list is equal to the reversed </a:t>
            </a:r>
            <a:r>
              <a:rPr lang="en-IN" dirty="0" smtClean="0"/>
              <a:t>tail and </a:t>
            </a:r>
            <a:r>
              <a:rPr lang="en-IN" dirty="0"/>
              <a:t>then the head at the end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4490126" y="28603"/>
            <a:ext cx="4464496" cy="2448272"/>
          </a:xfrm>
          <a:prstGeom prst="wedgeEllipseCallout">
            <a:avLst>
              <a:gd name="adj1" fmla="val -103537"/>
              <a:gd name="adj2" fmla="val 28461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An empty list reversed equals the empty list </a:t>
            </a:r>
            <a:r>
              <a:rPr lang="en-IN" dirty="0" smtClean="0">
                <a:solidFill>
                  <a:srgbClr val="7030A0"/>
                </a:solidFill>
              </a:rPr>
              <a:t>itself !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246</TotalTime>
  <Words>1822</Words>
  <Application>Microsoft Office PowerPoint</Application>
  <PresentationFormat>On-screen Show (4:3)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19CSE313 – Principles of Programming Languages</vt:lpstr>
      <vt:lpstr>recursion</vt:lpstr>
      <vt:lpstr>Example –maximum function using recursion</vt:lpstr>
      <vt:lpstr>Sample Evaluation of maxrec</vt:lpstr>
      <vt:lpstr>Imperative version of maximum element in a list</vt:lpstr>
      <vt:lpstr>A cleaner version of maxrec using max</vt:lpstr>
      <vt:lpstr>Example - replicate</vt:lpstr>
      <vt:lpstr>Example - Take</vt:lpstr>
      <vt:lpstr>Example - reverse</vt:lpstr>
      <vt:lpstr>Example - elem</vt:lpstr>
      <vt:lpstr>Example – quick sort</vt:lpstr>
      <vt:lpstr>Quick sort evaluation</vt:lpstr>
      <vt:lpstr>Quick sort Imperative (‘C’) implementation</vt:lpstr>
      <vt:lpstr>Thinking recursively – Summing up !</vt:lpstr>
      <vt:lpstr>Thinking recursively – some guidelines…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134</cp:revision>
  <dcterms:created xsi:type="dcterms:W3CDTF">2021-12-18T08:57:35Z</dcterms:created>
  <dcterms:modified xsi:type="dcterms:W3CDTF">2022-01-24T11:45:06Z</dcterms:modified>
</cp:coreProperties>
</file>