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65" r:id="rId3"/>
    <p:sldId id="267" r:id="rId4"/>
    <p:sldId id="268" r:id="rId5"/>
    <p:sldId id="269" r:id="rId6"/>
    <p:sldId id="275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307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26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66"/>
    <a:srgbClr val="FF99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FBC55-4722-4DAF-A65D-611A4A192C4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07210-E79F-4776-8E93-B25B22A0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07210-E79F-4776-8E93-B25B22A0AFC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1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Higher Order Functions</a:t>
            </a:r>
            <a:endParaRPr lang="en-IN" sz="28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smtClean="0"/>
              <a:t>function that </a:t>
            </a:r>
            <a:r>
              <a:rPr lang="en-IN" dirty="0"/>
              <a:t>checks if a character supplied to it is an uppercase letter: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96752"/>
            <a:ext cx="892899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isUpperAlphanum</a:t>
            </a:r>
            <a:r>
              <a:rPr lang="en-IN" sz="2400" dirty="0"/>
              <a:t> :: Char -&gt; Bool</a:t>
            </a:r>
          </a:p>
          <a:p>
            <a:pPr marL="0" indent="0">
              <a:buNone/>
            </a:pPr>
            <a:r>
              <a:rPr lang="en-IN" sz="2400" dirty="0" err="1"/>
              <a:t>isUpperAlphanum</a:t>
            </a:r>
            <a:r>
              <a:rPr lang="en-IN" sz="2400" dirty="0"/>
              <a:t> = (`</a:t>
            </a:r>
            <a:r>
              <a:rPr lang="en-IN" sz="2400" dirty="0" err="1"/>
              <a:t>elem</a:t>
            </a:r>
            <a:r>
              <a:rPr lang="en-IN" sz="2400" dirty="0"/>
              <a:t>` ['A'..'Z</a:t>
            </a:r>
            <a:r>
              <a:rPr lang="en-IN" sz="2400" dirty="0" smtClean="0"/>
              <a:t>'])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isUpperAlphanum</a:t>
            </a:r>
            <a:r>
              <a:rPr lang="en-IN" sz="2400" dirty="0"/>
              <a:t> 'A'</a:t>
            </a:r>
          </a:p>
          <a:p>
            <a:pPr marL="0" indent="0">
              <a:buNone/>
            </a:pPr>
            <a:r>
              <a:rPr lang="en-IN" sz="2400" dirty="0"/>
              <a:t>True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isUpperAlphanum</a:t>
            </a:r>
            <a:r>
              <a:rPr lang="en-IN" sz="2400" dirty="0"/>
              <a:t> 'd'</a:t>
            </a:r>
          </a:p>
          <a:p>
            <a:pPr marL="0" indent="0">
              <a:buNone/>
            </a:pPr>
            <a:r>
              <a:rPr lang="en-IN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970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 smtClean="0"/>
              <a:t>Sections and using –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832648"/>
          </a:xfrm>
        </p:spPr>
        <p:txBody>
          <a:bodyPr>
            <a:normAutofit/>
          </a:bodyPr>
          <a:lstStyle/>
          <a:p>
            <a:r>
              <a:rPr lang="en-IN" sz="2400" dirty="0"/>
              <a:t>From the definition of sections, (-4) would </a:t>
            </a:r>
            <a:r>
              <a:rPr lang="en-IN" sz="2400" dirty="0" smtClean="0"/>
              <a:t>result in </a:t>
            </a:r>
            <a:r>
              <a:rPr lang="en-IN" sz="2400" dirty="0"/>
              <a:t>a function that takes a number and subtracts 4 from it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However, for convenience, (-4) </a:t>
            </a:r>
            <a:r>
              <a:rPr lang="en-IN" sz="2400" dirty="0" smtClean="0"/>
              <a:t>means minus </a:t>
            </a:r>
            <a:r>
              <a:rPr lang="en-IN" sz="2400" dirty="0"/>
              <a:t>four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So if you want to make a function that subtracts 4 from the number it gets as </a:t>
            </a:r>
            <a:r>
              <a:rPr lang="en-IN" sz="2400" dirty="0" smtClean="0"/>
              <a:t>a parameter</a:t>
            </a:r>
            <a:r>
              <a:rPr lang="en-IN" sz="2400" dirty="0"/>
              <a:t>, partially apply the subtract function like so: (subtract 4</a:t>
            </a:r>
            <a:r>
              <a:rPr lang="en-IN" sz="2400" dirty="0" smtClean="0"/>
              <a:t>).</a:t>
            </a:r>
          </a:p>
          <a:p>
            <a:r>
              <a:rPr lang="en-IN" sz="2400" dirty="0" smtClean="0"/>
              <a:t>Example:</a:t>
            </a:r>
          </a:p>
          <a:p>
            <a:pPr marL="400050" lvl="1" indent="0">
              <a:buNone/>
            </a:pPr>
            <a:r>
              <a:rPr lang="en-IN" sz="2400" dirty="0"/>
              <a:t>subtract4 :: (</a:t>
            </a:r>
            <a:r>
              <a:rPr lang="en-IN" sz="2400" dirty="0" err="1"/>
              <a:t>Num</a:t>
            </a:r>
            <a:r>
              <a:rPr lang="en-IN" sz="2400" dirty="0"/>
              <a:t> a) =&gt; a -&gt; a</a:t>
            </a:r>
          </a:p>
          <a:p>
            <a:pPr marL="400050" lvl="1" indent="0">
              <a:buNone/>
            </a:pPr>
            <a:r>
              <a:rPr lang="en-IN" sz="2400" dirty="0"/>
              <a:t>subtract4 = (subtract 4)</a:t>
            </a:r>
            <a:endParaRPr lang="en-IN" sz="2400" dirty="0" smtClean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5140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 smtClean="0"/>
              <a:t>Functions as arguments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err="1"/>
              <a:t>applyTwice</a:t>
            </a:r>
            <a:r>
              <a:rPr lang="en-IN" sz="2400" dirty="0"/>
              <a:t> :: (a -&gt; a) -&gt; a -&gt; a</a:t>
            </a:r>
          </a:p>
          <a:p>
            <a:pPr marL="0" indent="0">
              <a:buNone/>
            </a:pPr>
            <a:r>
              <a:rPr lang="en-IN" sz="2400" dirty="0" err="1"/>
              <a:t>applyTwice</a:t>
            </a:r>
            <a:r>
              <a:rPr lang="en-IN" sz="2400" dirty="0"/>
              <a:t> f x = f (f x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</a:t>
            </a:r>
            <a:r>
              <a:rPr lang="en-IN" sz="2400" dirty="0" err="1"/>
              <a:t>applyTwice</a:t>
            </a:r>
            <a:r>
              <a:rPr lang="en-IN" sz="2400" dirty="0"/>
              <a:t> (+3) 10</a:t>
            </a:r>
          </a:p>
          <a:p>
            <a:pPr marL="0" indent="0">
              <a:buNone/>
            </a:pPr>
            <a:r>
              <a:rPr lang="en-IN" sz="2400" dirty="0"/>
              <a:t>16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applyTwice</a:t>
            </a:r>
            <a:r>
              <a:rPr lang="en-IN" sz="2400" dirty="0"/>
              <a:t> (++ " HAHA") "HEY"</a:t>
            </a:r>
          </a:p>
          <a:p>
            <a:pPr marL="0" indent="0">
              <a:buNone/>
            </a:pPr>
            <a:r>
              <a:rPr lang="en-IN" sz="2400" dirty="0"/>
              <a:t>"HEY HAHA </a:t>
            </a:r>
            <a:r>
              <a:rPr lang="en-IN" sz="2400" dirty="0" err="1"/>
              <a:t>HAHA</a:t>
            </a:r>
            <a:r>
              <a:rPr lang="en-IN" sz="2400" dirty="0"/>
              <a:t>"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applyTwice</a:t>
            </a:r>
            <a:r>
              <a:rPr lang="en-IN" sz="2400" dirty="0"/>
              <a:t> ("HAHA " ++) "HEY"</a:t>
            </a:r>
          </a:p>
          <a:p>
            <a:pPr marL="0" indent="0">
              <a:buNone/>
            </a:pPr>
            <a:r>
              <a:rPr lang="en-IN" sz="2400" dirty="0"/>
              <a:t>"HAHA </a:t>
            </a:r>
            <a:r>
              <a:rPr lang="en-IN" sz="2400" dirty="0" err="1"/>
              <a:t>HAHA</a:t>
            </a:r>
            <a:r>
              <a:rPr lang="en-IN" sz="2400" dirty="0"/>
              <a:t> </a:t>
            </a:r>
            <a:r>
              <a:rPr lang="en-IN" sz="2400" dirty="0" smtClean="0"/>
              <a:t>HEY“</a:t>
            </a:r>
          </a:p>
          <a:p>
            <a:pPr marL="0" indent="0">
              <a:buNone/>
            </a:pPr>
            <a:r>
              <a:rPr lang="it-IT" sz="2400" dirty="0"/>
              <a:t>ghci&gt; applyTwice (3:) [1]</a:t>
            </a:r>
          </a:p>
          <a:p>
            <a:pPr marL="0" indent="0">
              <a:buNone/>
            </a:pPr>
            <a:r>
              <a:rPr lang="it-IT" sz="2400" dirty="0"/>
              <a:t>[3,3,1]</a:t>
            </a:r>
            <a:endParaRPr lang="en-IN" sz="24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851920" y="836712"/>
            <a:ext cx="5112568" cy="2448272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parameter is a function (of type a -&gt; a) that takes something and returns that same thing.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second parameter is something of that type (a) also and the return value is also of the same type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function can also be </a:t>
            </a:r>
            <a:r>
              <a:rPr lang="en-IN" dirty="0" err="1"/>
              <a:t>Int</a:t>
            </a:r>
            <a:r>
              <a:rPr lang="en-IN" dirty="0"/>
              <a:t> -&gt; </a:t>
            </a:r>
            <a:r>
              <a:rPr lang="en-IN" dirty="0" err="1"/>
              <a:t>Int</a:t>
            </a:r>
            <a:r>
              <a:rPr lang="en-IN" dirty="0"/>
              <a:t> or String -&gt; String or whatever.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then, the second parameter to also has to be of that type.</a:t>
            </a:r>
          </a:p>
        </p:txBody>
      </p:sp>
    </p:spTree>
    <p:extLst>
      <p:ext uri="{BB962C8B-B14F-4D97-AF65-F5344CB8AC3E}">
        <p14:creationId xmlns:p14="http://schemas.microsoft.com/office/powerpoint/2010/main" val="23074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err="1" smtClean="0"/>
              <a:t>zipWith</a:t>
            </a:r>
            <a:r>
              <a:rPr lang="en-IN" dirty="0" smtClean="0"/>
              <a:t> revisited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9001000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' :: (a -&gt; b -&gt; c) -&gt; [a] -&gt; [b] -&gt; [c]</a:t>
            </a:r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' _ [] _ = []</a:t>
            </a:r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' _ _ [] = []</a:t>
            </a:r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' f (</a:t>
            </a:r>
            <a:r>
              <a:rPr lang="en-IN" sz="2400" dirty="0" err="1"/>
              <a:t>x:xs</a:t>
            </a:r>
            <a:r>
              <a:rPr lang="en-IN" sz="2400" dirty="0"/>
              <a:t>) (</a:t>
            </a:r>
            <a:r>
              <a:rPr lang="en-IN" sz="2400" dirty="0" err="1"/>
              <a:t>y:ys</a:t>
            </a:r>
            <a:r>
              <a:rPr lang="en-IN" sz="2400" dirty="0"/>
              <a:t>) = f x y : </a:t>
            </a:r>
            <a:r>
              <a:rPr lang="en-IN" sz="2400" dirty="0" err="1"/>
              <a:t>zipWith</a:t>
            </a:r>
            <a:r>
              <a:rPr lang="en-IN" sz="2400" dirty="0"/>
              <a:t>' f </a:t>
            </a:r>
            <a:r>
              <a:rPr lang="en-IN" sz="2400" dirty="0" err="1"/>
              <a:t>xs</a:t>
            </a:r>
            <a:r>
              <a:rPr lang="en-IN" sz="2400" dirty="0"/>
              <a:t> </a:t>
            </a:r>
            <a:r>
              <a:rPr lang="en-IN" sz="2400" dirty="0" err="1" smtClean="0"/>
              <a:t>ys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first parameter is a function that takes two things and produces </a:t>
            </a:r>
            <a:r>
              <a:rPr lang="en-IN" sz="2400" dirty="0" smtClean="0"/>
              <a:t>a third </a:t>
            </a:r>
            <a:r>
              <a:rPr lang="en-IN" sz="2400" dirty="0"/>
              <a:t>thing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They </a:t>
            </a:r>
            <a:r>
              <a:rPr lang="en-IN" sz="2400" dirty="0"/>
              <a:t>don't have to be of the same type, but they can.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second and third </a:t>
            </a:r>
            <a:r>
              <a:rPr lang="en-IN" sz="2400" dirty="0" smtClean="0"/>
              <a:t>parameter are </a:t>
            </a:r>
            <a:r>
              <a:rPr lang="en-IN" sz="2400" dirty="0"/>
              <a:t>lists.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result is also a list.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first has to be a list of a's, because the joining function </a:t>
            </a:r>
            <a:r>
              <a:rPr lang="en-IN" sz="2400" dirty="0" smtClean="0"/>
              <a:t>takes a's </a:t>
            </a:r>
            <a:r>
              <a:rPr lang="en-IN" sz="2400" dirty="0"/>
              <a:t>as its first argument.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second has to be a list of b's, because the second parameter of </a:t>
            </a:r>
            <a:r>
              <a:rPr lang="en-IN" sz="2400" dirty="0" smtClean="0"/>
              <a:t>the joining </a:t>
            </a:r>
            <a:r>
              <a:rPr lang="en-IN" sz="2400" dirty="0"/>
              <a:t>function is of type b.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result is a list of c's.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427984" y="188640"/>
            <a:ext cx="4680520" cy="2592288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If the type declaration of a function says </a:t>
            </a:r>
            <a:r>
              <a:rPr lang="en-IN" dirty="0" smtClean="0"/>
              <a:t>it accepts </a:t>
            </a:r>
            <a:r>
              <a:rPr lang="en-IN" dirty="0"/>
              <a:t>an a -&gt; b -&gt; c function as a parameter, it will also accept an a -&gt; a -&gt; a function, but not </a:t>
            </a:r>
            <a:r>
              <a:rPr lang="en-IN" dirty="0" smtClean="0"/>
              <a:t>the other </a:t>
            </a:r>
            <a:r>
              <a:rPr lang="en-IN" dirty="0"/>
              <a:t>way around!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Remember </a:t>
            </a:r>
            <a:r>
              <a:rPr lang="en-IN" dirty="0"/>
              <a:t>that when you're making functions, especially higher order </a:t>
            </a:r>
            <a:r>
              <a:rPr lang="en-IN" dirty="0" smtClean="0"/>
              <a:t>ones, and </a:t>
            </a:r>
            <a:r>
              <a:rPr lang="en-IN" dirty="0"/>
              <a:t>you're unsure of the type, you can just try omitting the type </a:t>
            </a:r>
            <a:r>
              <a:rPr lang="en-IN" dirty="0" smtClean="0"/>
              <a:t>declaration </a:t>
            </a:r>
            <a:r>
              <a:rPr lang="en-IN" dirty="0"/>
              <a:t>and then </a:t>
            </a:r>
            <a:r>
              <a:rPr lang="en-IN" dirty="0" smtClean="0"/>
              <a:t>checking what </a:t>
            </a:r>
            <a:r>
              <a:rPr lang="en-IN" dirty="0"/>
              <a:t>Haskell infers it to be by using :t.</a:t>
            </a:r>
          </a:p>
        </p:txBody>
      </p:sp>
    </p:spTree>
    <p:extLst>
      <p:ext uri="{BB962C8B-B14F-4D97-AF65-F5344CB8AC3E}">
        <p14:creationId xmlns:p14="http://schemas.microsoft.com/office/powerpoint/2010/main" val="14100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Executing </a:t>
            </a:r>
            <a:r>
              <a:rPr lang="en-IN" dirty="0" err="1" smtClean="0"/>
              <a:t>zipWith</a:t>
            </a:r>
            <a:r>
              <a:rPr lang="en-IN" dirty="0" smtClean="0"/>
              <a:t>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zipWith</a:t>
            </a:r>
            <a:r>
              <a:rPr lang="en-IN" sz="2400" dirty="0"/>
              <a:t>' (+) [4,2,5,6] [2,6,2,3]</a:t>
            </a:r>
          </a:p>
          <a:p>
            <a:pPr marL="0" indent="0">
              <a:buNone/>
            </a:pPr>
            <a:r>
              <a:rPr lang="en-IN" sz="2400" dirty="0"/>
              <a:t>[6,8,7,9]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zipWith</a:t>
            </a:r>
            <a:r>
              <a:rPr lang="en-IN" sz="2400" dirty="0"/>
              <a:t>' max [6,3,2,1] [7,3,1,5]</a:t>
            </a:r>
          </a:p>
          <a:p>
            <a:pPr marL="0" indent="0">
              <a:buNone/>
            </a:pPr>
            <a:r>
              <a:rPr lang="en-IN" sz="2400" dirty="0"/>
              <a:t>[7,3,2,5]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zipWith</a:t>
            </a:r>
            <a:r>
              <a:rPr lang="en-IN" sz="2400" dirty="0"/>
              <a:t>' (++) ["foo ", "bar ", "</a:t>
            </a:r>
            <a:r>
              <a:rPr lang="en-IN" sz="2400" dirty="0" err="1"/>
              <a:t>baz</a:t>
            </a:r>
            <a:r>
              <a:rPr lang="en-IN" sz="2400" dirty="0"/>
              <a:t> "] ["fighters", "hoppers", "</a:t>
            </a:r>
            <a:r>
              <a:rPr lang="en-IN" sz="2400" dirty="0" err="1"/>
              <a:t>aldrin</a:t>
            </a:r>
            <a:r>
              <a:rPr lang="en-IN" sz="2400" dirty="0"/>
              <a:t>"]</a:t>
            </a:r>
          </a:p>
          <a:p>
            <a:pPr marL="0" indent="0">
              <a:buNone/>
            </a:pPr>
            <a:r>
              <a:rPr lang="en-IN" sz="2400" dirty="0"/>
              <a:t>["foo </a:t>
            </a:r>
            <a:r>
              <a:rPr lang="en-IN" sz="2400" dirty="0" err="1"/>
              <a:t>fighters","bar</a:t>
            </a:r>
            <a:r>
              <a:rPr lang="en-IN" sz="2400" dirty="0"/>
              <a:t> hoppers","</a:t>
            </a:r>
            <a:r>
              <a:rPr lang="en-IN" sz="2400" dirty="0" err="1"/>
              <a:t>baz</a:t>
            </a:r>
            <a:r>
              <a:rPr lang="en-IN" sz="2400" dirty="0"/>
              <a:t> </a:t>
            </a:r>
            <a:r>
              <a:rPr lang="en-IN" sz="2400" dirty="0" err="1"/>
              <a:t>aldrin</a:t>
            </a:r>
            <a:r>
              <a:rPr lang="en-IN" sz="2400" dirty="0"/>
              <a:t>"]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zipWith</a:t>
            </a:r>
            <a:r>
              <a:rPr lang="en-IN" sz="2400" dirty="0"/>
              <a:t>' (*) (replicate 5 2) [1..]</a:t>
            </a:r>
          </a:p>
          <a:p>
            <a:pPr marL="0" indent="0">
              <a:buNone/>
            </a:pPr>
            <a:r>
              <a:rPr lang="en-IN" sz="2400" dirty="0"/>
              <a:t>[2,4,6,8,10]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zipWith</a:t>
            </a:r>
            <a:r>
              <a:rPr lang="en-IN" sz="2400" dirty="0"/>
              <a:t>' (</a:t>
            </a:r>
            <a:r>
              <a:rPr lang="en-IN" sz="2400" dirty="0" err="1"/>
              <a:t>zipWith</a:t>
            </a:r>
            <a:r>
              <a:rPr lang="en-IN" sz="2400" dirty="0"/>
              <a:t>' (*)) [[1,2,3],[3,5,6],[2,3,4]] [[3,2,2],[3,4,5],[5,4,3]]</a:t>
            </a:r>
          </a:p>
          <a:p>
            <a:pPr marL="0" indent="0">
              <a:buNone/>
            </a:pPr>
            <a:r>
              <a:rPr lang="en-IN" sz="2400" dirty="0"/>
              <a:t>[[3,4,6],[9,20,30],[10,12,12]]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959424" y="44624"/>
            <a:ext cx="5184576" cy="367240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single higher order function can be used in very versatile ways.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Imperative programming </a:t>
            </a:r>
            <a:r>
              <a:rPr lang="en-IN" dirty="0"/>
              <a:t>usually uses </a:t>
            </a:r>
            <a:r>
              <a:rPr lang="en-IN" dirty="0" smtClean="0"/>
              <a:t>constructs </a:t>
            </a:r>
            <a:r>
              <a:rPr lang="en-IN" dirty="0"/>
              <a:t>like for loops, while loops, setting something to a variable, </a:t>
            </a:r>
            <a:r>
              <a:rPr lang="en-IN" dirty="0" smtClean="0"/>
              <a:t>checking its </a:t>
            </a:r>
            <a:r>
              <a:rPr lang="en-IN" dirty="0"/>
              <a:t>state, etc. to achieve some </a:t>
            </a:r>
            <a:r>
              <a:rPr lang="en-IN" dirty="0" smtClean="0"/>
              <a:t>behaviour </a:t>
            </a:r>
            <a:r>
              <a:rPr lang="en-IN" dirty="0"/>
              <a:t>and then wrap it around an interface, like a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Functional programming uses higher order functions to abstract away common patterns, like </a:t>
            </a:r>
            <a:r>
              <a:rPr lang="en-IN" dirty="0" smtClean="0"/>
              <a:t>examining two </a:t>
            </a:r>
            <a:r>
              <a:rPr lang="en-IN" dirty="0"/>
              <a:t>lists in pairs and doing something with those pairs or getting a set of solutions </a:t>
            </a:r>
            <a:r>
              <a:rPr lang="en-IN" dirty="0" smtClean="0"/>
              <a:t>and eliminating </a:t>
            </a:r>
            <a:r>
              <a:rPr lang="en-IN" dirty="0"/>
              <a:t>the ones you don't need.</a:t>
            </a:r>
          </a:p>
        </p:txBody>
      </p:sp>
    </p:spTree>
    <p:extLst>
      <p:ext uri="{BB962C8B-B14F-4D97-AF65-F5344CB8AC3E}">
        <p14:creationId xmlns:p14="http://schemas.microsoft.com/office/powerpoint/2010/main" val="38292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smtClean="0"/>
              <a:t>Implementing flip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flip' :: (a -&gt; b -&gt; c) -&gt; (b -&gt; a -&gt; c)</a:t>
            </a:r>
          </a:p>
          <a:p>
            <a:pPr marL="0" indent="0">
              <a:buNone/>
            </a:pPr>
            <a:r>
              <a:rPr lang="en-IN" sz="2400" dirty="0"/>
              <a:t>flip' f = g</a:t>
            </a:r>
          </a:p>
          <a:p>
            <a:pPr marL="0" indent="0">
              <a:buNone/>
            </a:pPr>
            <a:r>
              <a:rPr lang="es-ES" sz="2400" dirty="0" err="1"/>
              <a:t>where</a:t>
            </a:r>
            <a:r>
              <a:rPr lang="es-ES" sz="2400" dirty="0"/>
              <a:t> g x y = f y </a:t>
            </a:r>
            <a:r>
              <a:rPr lang="es-ES" sz="2400" dirty="0" smtClean="0"/>
              <a:t>x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IN" sz="2400" dirty="0" smtClean="0"/>
              <a:t>flip2' </a:t>
            </a:r>
            <a:r>
              <a:rPr lang="en-IN" sz="2400" dirty="0"/>
              <a:t>:: (a -&gt; b -&gt; c) -&gt; b -&gt; a -&gt; c</a:t>
            </a:r>
          </a:p>
          <a:p>
            <a:pPr marL="0" indent="0">
              <a:buNone/>
            </a:pPr>
            <a:r>
              <a:rPr lang="es-ES" sz="2400" dirty="0" smtClean="0"/>
              <a:t>flip2' </a:t>
            </a:r>
            <a:r>
              <a:rPr lang="es-ES" sz="2400" dirty="0"/>
              <a:t>f y x = f x </a:t>
            </a:r>
            <a:r>
              <a:rPr lang="es-ES" sz="2400" dirty="0" smtClean="0"/>
              <a:t>y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flip2' zip [1,2,3,4,5] "hello"</a:t>
            </a:r>
          </a:p>
          <a:p>
            <a:pPr marL="0" indent="0">
              <a:buNone/>
            </a:pPr>
            <a:r>
              <a:rPr lang="en-IN" sz="2400" dirty="0"/>
              <a:t>[('h',1),('e',2),('l',3),('l',4),('o',5)]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zipWith</a:t>
            </a:r>
            <a:r>
              <a:rPr lang="en-IN" sz="2400" dirty="0"/>
              <a:t> (flip2' div) [2,2..] [10,8,6,4,2]</a:t>
            </a:r>
          </a:p>
          <a:p>
            <a:pPr marL="0" indent="0">
              <a:buNone/>
            </a:pPr>
            <a:r>
              <a:rPr lang="en-IN" sz="2400" dirty="0"/>
              <a:t>[5,4,3,2,1]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zipWith</a:t>
            </a:r>
            <a:r>
              <a:rPr lang="en-IN" sz="2400" dirty="0"/>
              <a:t> flip2' div [2,2..] [10,8,6,4,2]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840447" y="620688"/>
            <a:ext cx="3836009" cy="1080120"/>
          </a:xfrm>
          <a:prstGeom prst="flowChartAlternateProcess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f</a:t>
            </a:r>
            <a:r>
              <a:rPr lang="en-IN" dirty="0" smtClean="0">
                <a:solidFill>
                  <a:srgbClr val="7030A0"/>
                </a:solidFill>
              </a:rPr>
              <a:t>lip’ takes </a:t>
            </a:r>
            <a:r>
              <a:rPr lang="en-IN" dirty="0">
                <a:solidFill>
                  <a:srgbClr val="7030A0"/>
                </a:solidFill>
              </a:rPr>
              <a:t>a function that </a:t>
            </a:r>
            <a:r>
              <a:rPr lang="en-IN" dirty="0" smtClean="0">
                <a:solidFill>
                  <a:srgbClr val="7030A0"/>
                </a:solidFill>
              </a:rPr>
              <a:t>take a </a:t>
            </a:r>
            <a:r>
              <a:rPr lang="en-IN" dirty="0">
                <a:solidFill>
                  <a:srgbClr val="7030A0"/>
                </a:solidFill>
              </a:rPr>
              <a:t>and </a:t>
            </a:r>
            <a:r>
              <a:rPr lang="en-IN" dirty="0" smtClean="0">
                <a:solidFill>
                  <a:srgbClr val="7030A0"/>
                </a:solidFill>
              </a:rPr>
              <a:t>b as arguments and </a:t>
            </a:r>
            <a:r>
              <a:rPr lang="en-IN" dirty="0">
                <a:solidFill>
                  <a:srgbClr val="7030A0"/>
                </a:solidFill>
              </a:rPr>
              <a:t>returns </a:t>
            </a:r>
            <a:r>
              <a:rPr lang="en-IN" dirty="0" smtClean="0">
                <a:solidFill>
                  <a:srgbClr val="7030A0"/>
                </a:solidFill>
              </a:rPr>
              <a:t>a function </a:t>
            </a:r>
            <a:r>
              <a:rPr lang="en-IN" dirty="0">
                <a:solidFill>
                  <a:srgbClr val="7030A0"/>
                </a:solidFill>
              </a:rPr>
              <a:t>that takes 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b and </a:t>
            </a:r>
            <a:r>
              <a:rPr lang="en-IN" dirty="0" smtClean="0">
                <a:solidFill>
                  <a:srgbClr val="7030A0"/>
                </a:solidFill>
              </a:rPr>
              <a:t>a as arguments.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12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Maps are higher order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map :: (a -&gt; b) -&gt; [a] -&gt; [b]</a:t>
            </a:r>
          </a:p>
          <a:p>
            <a:pPr marL="0" indent="0">
              <a:buNone/>
            </a:pPr>
            <a:r>
              <a:rPr lang="en-IN" sz="2400" dirty="0"/>
              <a:t>map _ [] = []</a:t>
            </a:r>
          </a:p>
          <a:p>
            <a:pPr marL="0" indent="0">
              <a:buNone/>
            </a:pPr>
            <a:r>
              <a:rPr lang="en-IN" sz="2400" dirty="0"/>
              <a:t>map f (</a:t>
            </a:r>
            <a:r>
              <a:rPr lang="en-IN" sz="2400" dirty="0" err="1"/>
              <a:t>x:xs</a:t>
            </a:r>
            <a:r>
              <a:rPr lang="en-IN" sz="2400" dirty="0"/>
              <a:t>) = f x : map f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 (+3) [1,5,3,1,6]</a:t>
            </a:r>
          </a:p>
          <a:p>
            <a:pPr marL="0" indent="0">
              <a:buNone/>
            </a:pPr>
            <a:r>
              <a:rPr lang="en-IN" sz="2400" dirty="0"/>
              <a:t>[4,8,6,4,9]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 (++ "!") ["BIFF", "BANG", "POW"]</a:t>
            </a:r>
          </a:p>
          <a:p>
            <a:pPr marL="0" indent="0">
              <a:buNone/>
            </a:pPr>
            <a:r>
              <a:rPr lang="en-IN" sz="2400" dirty="0"/>
              <a:t>["BIFF!","BANG!","POW!"]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 (replicate 3) [3..6]</a:t>
            </a:r>
          </a:p>
          <a:p>
            <a:pPr marL="0" indent="0">
              <a:buNone/>
            </a:pPr>
            <a:r>
              <a:rPr lang="en-IN" sz="2400" dirty="0"/>
              <a:t>[[3,3,3],[4,4,4],[5,5,5],[6,6,6]]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 (map (^2)) [[1,2],[3,4,5,6],[7,8]]</a:t>
            </a:r>
          </a:p>
          <a:p>
            <a:pPr marL="0" indent="0">
              <a:buNone/>
            </a:pPr>
            <a:r>
              <a:rPr lang="en-IN" sz="2400" dirty="0"/>
              <a:t>[[1,4],[9,16,25,36],[49,64]]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 </a:t>
            </a:r>
            <a:r>
              <a:rPr lang="en-IN" sz="2400" dirty="0" err="1"/>
              <a:t>fst</a:t>
            </a:r>
            <a:r>
              <a:rPr lang="en-IN" sz="2400" dirty="0"/>
              <a:t> [(1,2),(3,5),(6,3),(2,6),(2,5)]</a:t>
            </a:r>
          </a:p>
          <a:p>
            <a:pPr marL="0" indent="0">
              <a:buNone/>
            </a:pPr>
            <a:r>
              <a:rPr lang="en-IN" sz="2400" dirty="0"/>
              <a:t>[1,3,6,2,2]</a:t>
            </a:r>
          </a:p>
        </p:txBody>
      </p:sp>
      <p:sp>
        <p:nvSpPr>
          <p:cNvPr id="4" name="Left Arrow 3"/>
          <p:cNvSpPr/>
          <p:nvPr/>
        </p:nvSpPr>
        <p:spPr>
          <a:xfrm>
            <a:off x="3410857" y="548680"/>
            <a:ext cx="5472608" cy="1512168"/>
          </a:xfrm>
          <a:prstGeom prst="leftArrow">
            <a:avLst/>
          </a:prstGeo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      	Map takes </a:t>
            </a:r>
            <a:r>
              <a:rPr lang="en-IN" dirty="0"/>
              <a:t>a function that takes an a and </a:t>
            </a:r>
            <a:r>
              <a:rPr lang="en-IN" dirty="0" smtClean="0"/>
              <a:t>	returns b</a:t>
            </a:r>
            <a:r>
              <a:rPr lang="en-IN" dirty="0"/>
              <a:t>, </a:t>
            </a:r>
            <a:r>
              <a:rPr lang="en-IN" dirty="0" smtClean="0"/>
              <a:t>a list </a:t>
            </a:r>
            <a:r>
              <a:rPr lang="en-IN" dirty="0"/>
              <a:t>of a's </a:t>
            </a:r>
            <a:r>
              <a:rPr lang="en-IN" dirty="0" smtClean="0"/>
              <a:t>and returns </a:t>
            </a:r>
            <a:r>
              <a:rPr lang="en-IN" dirty="0"/>
              <a:t>a list of b's.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860032" y="2737970"/>
            <a:ext cx="4176464" cy="3888432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You've probably noticed that each of these could be achieved with a list comprehension. </a:t>
            </a:r>
            <a:endParaRPr lang="en-IN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</a:rPr>
              <a:t>Map (+</a:t>
            </a:r>
            <a:r>
              <a:rPr lang="en-IN" dirty="0">
                <a:solidFill>
                  <a:schemeClr val="bg2"/>
                </a:solidFill>
              </a:rPr>
              <a:t>3) [1,5,3,1,6] is the same as writing [x+3 | x &lt;- [1,5,3,1,6]]. </a:t>
            </a:r>
            <a:endParaRPr lang="en-IN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</a:rPr>
              <a:t>However</a:t>
            </a:r>
            <a:r>
              <a:rPr lang="en-IN" dirty="0">
                <a:solidFill>
                  <a:schemeClr val="bg2"/>
                </a:solidFill>
              </a:rPr>
              <a:t>, using map is much </a:t>
            </a:r>
            <a:r>
              <a:rPr lang="en-IN" dirty="0" smtClean="0">
                <a:solidFill>
                  <a:schemeClr val="bg2"/>
                </a:solidFill>
              </a:rPr>
              <a:t>more readable </a:t>
            </a:r>
            <a:r>
              <a:rPr lang="en-IN" dirty="0">
                <a:solidFill>
                  <a:schemeClr val="bg2"/>
                </a:solidFill>
              </a:rPr>
              <a:t>for cases where you only apply some function to </a:t>
            </a:r>
            <a:r>
              <a:rPr lang="en-IN" dirty="0" smtClean="0">
                <a:solidFill>
                  <a:schemeClr val="bg2"/>
                </a:solidFill>
              </a:rPr>
              <a:t>the elements </a:t>
            </a:r>
            <a:r>
              <a:rPr lang="en-IN" dirty="0">
                <a:solidFill>
                  <a:schemeClr val="bg2"/>
                </a:solidFill>
              </a:rPr>
              <a:t>of a list, especially </a:t>
            </a:r>
            <a:r>
              <a:rPr lang="en-IN" dirty="0" smtClean="0">
                <a:solidFill>
                  <a:schemeClr val="bg2"/>
                </a:solidFill>
              </a:rPr>
              <a:t>once you're </a:t>
            </a:r>
            <a:r>
              <a:rPr lang="en-IN" dirty="0">
                <a:solidFill>
                  <a:schemeClr val="bg2"/>
                </a:solidFill>
              </a:rPr>
              <a:t>dealing with maps of maps and then the whole thing with a lot of brackets can get a </a:t>
            </a:r>
            <a:r>
              <a:rPr lang="en-IN" dirty="0" smtClean="0">
                <a:solidFill>
                  <a:schemeClr val="bg2"/>
                </a:solidFill>
              </a:rPr>
              <a:t>bit messy</a:t>
            </a:r>
            <a:r>
              <a:rPr lang="en-IN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5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7924800" cy="692696"/>
          </a:xfrm>
        </p:spPr>
        <p:txBody>
          <a:bodyPr/>
          <a:lstStyle/>
          <a:p>
            <a:r>
              <a:rPr lang="en-IN" dirty="0" smtClean="0"/>
              <a:t>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filter :: (a -&gt; Bool) -&gt; [a] -&gt; [a]</a:t>
            </a:r>
          </a:p>
          <a:p>
            <a:pPr marL="0" indent="0">
              <a:buNone/>
            </a:pPr>
            <a:r>
              <a:rPr lang="en-IN" sz="2400" dirty="0"/>
              <a:t>filter _ [] = []</a:t>
            </a:r>
          </a:p>
          <a:p>
            <a:pPr marL="0" indent="0">
              <a:buNone/>
            </a:pPr>
            <a:r>
              <a:rPr lang="en-IN" sz="2400" dirty="0"/>
              <a:t>filter p (</a:t>
            </a:r>
            <a:r>
              <a:rPr lang="en-IN" sz="2400" dirty="0" err="1"/>
              <a:t>x:xs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| p x = x : filter p </a:t>
            </a:r>
            <a:r>
              <a:rPr lang="en-IN" sz="2400" dirty="0" err="1"/>
              <a:t>xs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| otherwise = filter p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 filter (&gt;3) [1,5,3,2,1,6,4,3,2,1]</a:t>
            </a:r>
          </a:p>
          <a:p>
            <a:pPr marL="0" indent="0">
              <a:buNone/>
            </a:pPr>
            <a:r>
              <a:rPr lang="en-IN" sz="2400" dirty="0"/>
              <a:t>[5,6,4]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 (==3) [1,2,3,4,5]</a:t>
            </a:r>
          </a:p>
          <a:p>
            <a:pPr marL="0" indent="0">
              <a:buNone/>
            </a:pPr>
            <a:r>
              <a:rPr lang="en-IN" sz="2400" dirty="0"/>
              <a:t>[3]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 even [1..10]</a:t>
            </a:r>
          </a:p>
          <a:p>
            <a:pPr marL="0" indent="0">
              <a:buNone/>
            </a:pPr>
            <a:r>
              <a:rPr lang="en-IN" sz="2400" dirty="0"/>
              <a:t>[2,4,6,8,10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 (`</a:t>
            </a:r>
            <a:r>
              <a:rPr lang="en-IN" sz="2400" dirty="0" err="1"/>
              <a:t>elem</a:t>
            </a:r>
            <a:r>
              <a:rPr lang="en-IN" sz="2400" dirty="0"/>
              <a:t>` ['</a:t>
            </a:r>
            <a:r>
              <a:rPr lang="en-IN" sz="2400" dirty="0" err="1"/>
              <a:t>a'..'z</a:t>
            </a:r>
            <a:r>
              <a:rPr lang="en-IN" sz="2400" dirty="0"/>
              <a:t>']) "u </a:t>
            </a:r>
            <a:r>
              <a:rPr lang="en-IN" sz="2400" dirty="0" err="1"/>
              <a:t>LaUgH</a:t>
            </a:r>
            <a:r>
              <a:rPr lang="en-IN" sz="2400" dirty="0"/>
              <a:t> </a:t>
            </a:r>
            <a:r>
              <a:rPr lang="en-IN" sz="2400" dirty="0" err="1"/>
              <a:t>aT</a:t>
            </a:r>
            <a:r>
              <a:rPr lang="en-IN" sz="2400" dirty="0"/>
              <a:t> </a:t>
            </a:r>
            <a:r>
              <a:rPr lang="en-IN" sz="2400" dirty="0" err="1"/>
              <a:t>mE</a:t>
            </a:r>
            <a:r>
              <a:rPr lang="en-IN" sz="2400" dirty="0"/>
              <a:t> </a:t>
            </a:r>
            <a:r>
              <a:rPr lang="en-IN" sz="2400" dirty="0" err="1"/>
              <a:t>BeCaUsE</a:t>
            </a:r>
            <a:r>
              <a:rPr lang="en-IN" sz="2400" dirty="0"/>
              <a:t> I </a:t>
            </a:r>
            <a:r>
              <a:rPr lang="en-IN" sz="2400" dirty="0" err="1"/>
              <a:t>aM</a:t>
            </a:r>
            <a:r>
              <a:rPr lang="en-IN" sz="2400" dirty="0"/>
              <a:t> </a:t>
            </a:r>
            <a:r>
              <a:rPr lang="en-IN" sz="2400" dirty="0" err="1"/>
              <a:t>diFfeRent</a:t>
            </a:r>
            <a:r>
              <a:rPr lang="en-IN" sz="2400" dirty="0"/>
              <a:t>"</a:t>
            </a:r>
          </a:p>
          <a:p>
            <a:pPr marL="0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uagameasadifeent</a:t>
            </a:r>
            <a:r>
              <a:rPr lang="en-IN" sz="2400" dirty="0"/>
              <a:t>"</a:t>
            </a:r>
          </a:p>
        </p:txBody>
      </p:sp>
      <p:sp>
        <p:nvSpPr>
          <p:cNvPr id="4" name="Left Arrow 3"/>
          <p:cNvSpPr/>
          <p:nvPr/>
        </p:nvSpPr>
        <p:spPr>
          <a:xfrm>
            <a:off x="3059832" y="332656"/>
            <a:ext cx="5904656" cy="2520280"/>
          </a:xfrm>
          <a:prstGeom prst="leftArrow">
            <a:avLst/>
          </a:prstGeo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</a:t>
            </a:r>
            <a:r>
              <a:rPr lang="en-IN" dirty="0" smtClean="0"/>
              <a:t>ilter </a:t>
            </a:r>
            <a:r>
              <a:rPr lang="en-IN" dirty="0"/>
              <a:t>is a function that takes a predicate (a predicate is a function that tells whether something </a:t>
            </a:r>
            <a:r>
              <a:rPr lang="en-IN" dirty="0" smtClean="0"/>
              <a:t>is true </a:t>
            </a:r>
            <a:r>
              <a:rPr lang="en-IN" dirty="0"/>
              <a:t>or not, so in </a:t>
            </a:r>
            <a:r>
              <a:rPr lang="en-IN" dirty="0" smtClean="0"/>
              <a:t>this case</a:t>
            </a:r>
            <a:r>
              <a:rPr lang="en-IN" dirty="0"/>
              <a:t>, a function that returns a </a:t>
            </a:r>
            <a:r>
              <a:rPr lang="en-IN" dirty="0" err="1"/>
              <a:t>boolean</a:t>
            </a:r>
            <a:r>
              <a:rPr lang="en-IN" dirty="0"/>
              <a:t> value) and a list and then returns </a:t>
            </a:r>
            <a:r>
              <a:rPr lang="en-IN" dirty="0" smtClean="0"/>
              <a:t>the list </a:t>
            </a:r>
            <a:r>
              <a:rPr lang="en-IN" dirty="0"/>
              <a:t>of elements that satisfy the predicate.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283968" y="2780928"/>
            <a:ext cx="4752528" cy="2808312"/>
          </a:xfrm>
          <a:prstGeom prst="flowChartAlternateProcess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All of this could also be </a:t>
            </a:r>
            <a:r>
              <a:rPr lang="en-IN" dirty="0" smtClean="0">
                <a:solidFill>
                  <a:schemeClr val="bg2"/>
                </a:solidFill>
              </a:rPr>
              <a:t>achieved </a:t>
            </a:r>
            <a:r>
              <a:rPr lang="en-IN" dirty="0">
                <a:solidFill>
                  <a:schemeClr val="bg2"/>
                </a:solidFill>
              </a:rPr>
              <a:t>with list comprehensions by the use of predicates. </a:t>
            </a:r>
            <a:endParaRPr lang="en-IN" dirty="0" smtClean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</a:rPr>
              <a:t>There's no set </a:t>
            </a:r>
            <a:r>
              <a:rPr lang="en-IN" dirty="0">
                <a:solidFill>
                  <a:schemeClr val="bg2"/>
                </a:solidFill>
              </a:rPr>
              <a:t>rule for when to use map and filter versus using list comprehension, you just have to </a:t>
            </a:r>
            <a:r>
              <a:rPr lang="en-IN" dirty="0" smtClean="0">
                <a:solidFill>
                  <a:schemeClr val="bg2"/>
                </a:solidFill>
              </a:rPr>
              <a:t>decide depending </a:t>
            </a:r>
            <a:r>
              <a:rPr lang="en-IN" dirty="0">
                <a:solidFill>
                  <a:schemeClr val="bg2"/>
                </a:solidFill>
              </a:rPr>
              <a:t>on the code and the </a:t>
            </a:r>
            <a:r>
              <a:rPr lang="en-IN" dirty="0" smtClean="0">
                <a:solidFill>
                  <a:schemeClr val="bg2"/>
                </a:solidFill>
              </a:rPr>
              <a:t>context !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</a:rPr>
              <a:t>The </a:t>
            </a:r>
            <a:r>
              <a:rPr lang="en-IN" dirty="0">
                <a:solidFill>
                  <a:schemeClr val="bg2"/>
                </a:solidFill>
              </a:rPr>
              <a:t>filter equivalent of </a:t>
            </a:r>
            <a:r>
              <a:rPr lang="en-IN" dirty="0" smtClean="0">
                <a:solidFill>
                  <a:schemeClr val="bg2"/>
                </a:solidFill>
              </a:rPr>
              <a:t>applying 50 several </a:t>
            </a:r>
            <a:r>
              <a:rPr lang="en-IN" dirty="0">
                <a:solidFill>
                  <a:schemeClr val="bg2"/>
                </a:solidFill>
              </a:rPr>
              <a:t>predicates in a list comprehension is either filtering something several times or joining </a:t>
            </a:r>
            <a:r>
              <a:rPr lang="en-IN" dirty="0" smtClean="0">
                <a:solidFill>
                  <a:schemeClr val="bg2"/>
                </a:solidFill>
              </a:rPr>
              <a:t>the predicates </a:t>
            </a:r>
            <a:r>
              <a:rPr lang="en-IN" dirty="0">
                <a:solidFill>
                  <a:schemeClr val="bg2"/>
                </a:solidFill>
              </a:rPr>
              <a:t>with the logical &amp;&amp; function.</a:t>
            </a:r>
          </a:p>
        </p:txBody>
      </p:sp>
    </p:spTree>
    <p:extLst>
      <p:ext uri="{BB962C8B-B14F-4D97-AF65-F5344CB8AC3E}">
        <p14:creationId xmlns:p14="http://schemas.microsoft.com/office/powerpoint/2010/main" val="42756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n-IN" dirty="0" smtClean="0"/>
              <a:t>A cleaner quick sort using filter instead of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340768"/>
            <a:ext cx="892899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quicksort :: (Ord a) =&gt; [a] -&gt; [a]</a:t>
            </a:r>
          </a:p>
          <a:p>
            <a:pPr marL="0" indent="0">
              <a:buNone/>
            </a:pPr>
            <a:r>
              <a:rPr lang="en-IN" sz="2400" dirty="0"/>
              <a:t>quicksort [] = []</a:t>
            </a:r>
          </a:p>
          <a:p>
            <a:pPr marL="0" indent="0">
              <a:buNone/>
            </a:pPr>
            <a:r>
              <a:rPr lang="en-IN" sz="2400" dirty="0"/>
              <a:t>quicksort (</a:t>
            </a:r>
            <a:r>
              <a:rPr lang="en-IN" sz="2400" dirty="0" err="1"/>
              <a:t>x:xs</a:t>
            </a:r>
            <a:r>
              <a:rPr lang="en-IN" sz="2400" dirty="0"/>
              <a:t>) =</a:t>
            </a:r>
          </a:p>
          <a:p>
            <a:pPr marL="0" indent="0">
              <a:buNone/>
            </a:pPr>
            <a:r>
              <a:rPr lang="en-IN" sz="2400" dirty="0"/>
              <a:t>let </a:t>
            </a:r>
            <a:r>
              <a:rPr lang="en-IN" sz="2400" dirty="0" err="1"/>
              <a:t>smallerSorted</a:t>
            </a:r>
            <a:r>
              <a:rPr lang="en-IN" sz="2400" dirty="0"/>
              <a:t> = quicksort (filter (&lt;=x) </a:t>
            </a:r>
            <a:r>
              <a:rPr lang="en-IN" sz="2400" dirty="0" err="1"/>
              <a:t>xs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err="1"/>
              <a:t>biggerSorted</a:t>
            </a:r>
            <a:r>
              <a:rPr lang="en-IN" sz="2400" dirty="0"/>
              <a:t> = quicksort (filter (&gt;x) </a:t>
            </a:r>
            <a:r>
              <a:rPr lang="en-IN" sz="2400" dirty="0" err="1"/>
              <a:t>xs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in </a:t>
            </a:r>
            <a:r>
              <a:rPr lang="en-IN" sz="2400" dirty="0" err="1"/>
              <a:t>smallerSorted</a:t>
            </a:r>
            <a:r>
              <a:rPr lang="en-IN" sz="2400" dirty="0"/>
              <a:t> ++ [x] ++ </a:t>
            </a:r>
            <a:r>
              <a:rPr lang="en-IN" sz="2400" dirty="0" err="1"/>
              <a:t>biggerSorted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38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0" y="218"/>
            <a:ext cx="9095153" cy="1143000"/>
          </a:xfrm>
        </p:spPr>
        <p:txBody>
          <a:bodyPr/>
          <a:lstStyle/>
          <a:p>
            <a:r>
              <a:rPr lang="en-IN" dirty="0"/>
              <a:t>find the largest number under 100,000 that's divisible by 3829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96752"/>
            <a:ext cx="892899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 smtClean="0"/>
              <a:t>largestDivisible</a:t>
            </a:r>
            <a:r>
              <a:rPr lang="en-IN" sz="2400" dirty="0" smtClean="0"/>
              <a:t> :: (Integral a) =&gt; a</a:t>
            </a:r>
          </a:p>
          <a:p>
            <a:pPr marL="0" indent="0">
              <a:buNone/>
            </a:pPr>
            <a:r>
              <a:rPr lang="en-IN" sz="2400" dirty="0" err="1" smtClean="0"/>
              <a:t>largestDivisible</a:t>
            </a:r>
            <a:r>
              <a:rPr lang="en-IN" sz="2400" dirty="0" smtClean="0"/>
              <a:t> = head (filter p [100000,99999..])</a:t>
            </a:r>
          </a:p>
          <a:p>
            <a:pPr marL="0" indent="0">
              <a:buNone/>
            </a:pPr>
            <a:r>
              <a:rPr lang="da-DK" sz="2400" dirty="0" smtClean="0"/>
              <a:t>where p x = x `mod` 3829 == 0</a:t>
            </a:r>
            <a:endParaRPr lang="en-IN" sz="24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79512" y="2996952"/>
            <a:ext cx="8784976" cy="3744416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/>
                </a:solidFill>
              </a:rPr>
              <a:t>First make a list of all numbers lower than 100,000, descending.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/>
                </a:solidFill>
              </a:rPr>
              <a:t>Then filter it by the predicate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2"/>
                </a:solidFill>
              </a:rPr>
              <a:t>Because </a:t>
            </a:r>
            <a:r>
              <a:rPr lang="en-IN" sz="2400" dirty="0">
                <a:solidFill>
                  <a:schemeClr val="bg2"/>
                </a:solidFill>
              </a:rPr>
              <a:t>the numbers are sorted in a descending manner, the largest number that satisfies the predicate is the first element of the filtered list.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/>
                </a:solidFill>
              </a:rPr>
              <a:t>We didn't even need to use a finite list for our starting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/>
                </a:solidFill>
              </a:rPr>
              <a:t>That's laziness in action again.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Because we only end up using the head of the filtered list, it doesn't matter if the filtered list is finite or infinite.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evaluation stops when the first adequate solution is found.</a:t>
            </a:r>
          </a:p>
        </p:txBody>
      </p:sp>
    </p:spTree>
    <p:extLst>
      <p:ext uri="{BB962C8B-B14F-4D97-AF65-F5344CB8AC3E}">
        <p14:creationId xmlns:p14="http://schemas.microsoft.com/office/powerpoint/2010/main" val="8122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Higher order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Functions that can </a:t>
            </a:r>
            <a:r>
              <a:rPr lang="en-IN" sz="2400" dirty="0"/>
              <a:t>take </a:t>
            </a:r>
            <a:r>
              <a:rPr lang="en-IN" sz="2400" dirty="0" smtClean="0"/>
              <a:t>functions </a:t>
            </a:r>
            <a:r>
              <a:rPr lang="en-IN" sz="2400" dirty="0"/>
              <a:t>as parameters and return </a:t>
            </a:r>
            <a:r>
              <a:rPr lang="en-IN" sz="2400" dirty="0" smtClean="0"/>
              <a:t>functions as </a:t>
            </a:r>
            <a:r>
              <a:rPr lang="en-IN" sz="2400" dirty="0"/>
              <a:t>return </a:t>
            </a:r>
            <a:r>
              <a:rPr lang="en-IN" sz="2400" dirty="0" smtClean="0"/>
              <a:t>values are called higher order functions. </a:t>
            </a:r>
          </a:p>
          <a:p>
            <a:r>
              <a:rPr lang="en-IN" sz="2400" dirty="0" smtClean="0"/>
              <a:t> </a:t>
            </a:r>
            <a:r>
              <a:rPr lang="en-IN" sz="2400" u="sng" dirty="0" smtClean="0"/>
              <a:t>Curried Functions:</a:t>
            </a:r>
          </a:p>
          <a:p>
            <a:pPr lvl="1"/>
            <a:r>
              <a:rPr lang="en-IN" sz="2400" dirty="0"/>
              <a:t>Every function in Haskell officially only takes one parameter</a:t>
            </a:r>
            <a:r>
              <a:rPr lang="en-IN" sz="2400" dirty="0" smtClean="0"/>
              <a:t>.</a:t>
            </a:r>
          </a:p>
          <a:p>
            <a:pPr lvl="1"/>
            <a:r>
              <a:rPr lang="en-IN" sz="2400" dirty="0"/>
              <a:t>All the functions that accepted several parameters so far have been curried functions</a:t>
            </a:r>
            <a:r>
              <a:rPr lang="en-IN" sz="2400" dirty="0" smtClean="0"/>
              <a:t>. </a:t>
            </a:r>
          </a:p>
          <a:p>
            <a:pPr lvl="1"/>
            <a:r>
              <a:rPr lang="en-IN" sz="2400" dirty="0" smtClean="0"/>
              <a:t>Example: max 4 5</a:t>
            </a:r>
          </a:p>
          <a:p>
            <a:pPr marL="8572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max 4 5</a:t>
            </a:r>
          </a:p>
          <a:p>
            <a:pPr marL="857250" lvl="2" indent="0">
              <a:buNone/>
            </a:pPr>
            <a:r>
              <a:rPr lang="en-IN" sz="2400" dirty="0"/>
              <a:t>5</a:t>
            </a:r>
          </a:p>
          <a:p>
            <a:pPr marL="857250" lvl="2" indent="0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(max 4) 5</a:t>
            </a:r>
          </a:p>
          <a:p>
            <a:pPr marL="857250" lvl="2" indent="0">
              <a:buNone/>
            </a:pPr>
            <a:r>
              <a:rPr lang="en-IN" sz="2400" dirty="0"/>
              <a:t>5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40152" y="1124744"/>
            <a:ext cx="2842485" cy="1008111"/>
          </a:xfrm>
          <a:prstGeom prst="wedgeEllipseCallou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IN" sz="1300" dirty="0" smtClean="0"/>
          </a:p>
          <a:p>
            <a:pPr marL="0" lvl="1" algn="ctr"/>
            <a:r>
              <a:rPr lang="en-IN" sz="1300" dirty="0" smtClean="0"/>
              <a:t>So </a:t>
            </a:r>
            <a:r>
              <a:rPr lang="en-IN" sz="1300" dirty="0"/>
              <a:t>how is it possible that we defined and used several functions that take more than one parameter so far?</a:t>
            </a:r>
          </a:p>
          <a:p>
            <a:pPr algn="ctr"/>
            <a:endParaRPr lang="en-IN" sz="12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860032" y="3789040"/>
            <a:ext cx="3922605" cy="2160240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Doing max 4 5 first creates </a:t>
            </a:r>
            <a:r>
              <a:rPr lang="en-IN" dirty="0" smtClean="0">
                <a:solidFill>
                  <a:schemeClr val="bg2"/>
                </a:solidFill>
              </a:rPr>
              <a:t>a function </a:t>
            </a:r>
            <a:r>
              <a:rPr lang="en-IN" dirty="0">
                <a:solidFill>
                  <a:schemeClr val="bg2"/>
                </a:solidFill>
              </a:rPr>
              <a:t>that takes a parameter and returns either 4 or that parameter, depending on which is </a:t>
            </a:r>
            <a:r>
              <a:rPr lang="en-IN" dirty="0" smtClean="0">
                <a:solidFill>
                  <a:schemeClr val="bg2"/>
                </a:solidFill>
              </a:rPr>
              <a:t>bigger.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Then</a:t>
            </a:r>
            <a:r>
              <a:rPr lang="en-IN" dirty="0"/>
              <a:t>, 5 is applied to that function and that function produces our desired result.</a:t>
            </a:r>
          </a:p>
        </p:txBody>
      </p:sp>
    </p:spTree>
    <p:extLst>
      <p:ext uri="{BB962C8B-B14F-4D97-AF65-F5344CB8AC3E}">
        <p14:creationId xmlns:p14="http://schemas.microsoft.com/office/powerpoint/2010/main" val="28482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</p:spPr>
        <p:txBody>
          <a:bodyPr/>
          <a:lstStyle/>
          <a:p>
            <a:r>
              <a:rPr lang="en-IN" dirty="0"/>
              <a:t>sum of all odd squares that are smaller than 10,000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96752"/>
            <a:ext cx="8928992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takeWhile</a:t>
            </a:r>
            <a:r>
              <a:rPr lang="en-IN" sz="2400" dirty="0"/>
              <a:t> (/=' ') "elephants know how to party"</a:t>
            </a:r>
          </a:p>
          <a:p>
            <a:pPr marL="0" indent="0">
              <a:buNone/>
            </a:pPr>
            <a:r>
              <a:rPr lang="en-IN" sz="2400" dirty="0"/>
              <a:t>"elephants</a:t>
            </a:r>
            <a:r>
              <a:rPr lang="en-IN" sz="2400" dirty="0" smtClean="0"/>
              <a:t>“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sum (</a:t>
            </a:r>
            <a:r>
              <a:rPr lang="en-IN" sz="2400" dirty="0" err="1"/>
              <a:t>takeWhile</a:t>
            </a:r>
            <a:r>
              <a:rPr lang="en-IN" sz="2400" dirty="0"/>
              <a:t> (&lt;10000) (filter odd (map (^2) [1..])))</a:t>
            </a:r>
          </a:p>
          <a:p>
            <a:pPr marL="0" indent="0">
              <a:buNone/>
            </a:pPr>
            <a:r>
              <a:rPr lang="en-IN" sz="2400" dirty="0" smtClean="0"/>
              <a:t>166650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ghci</a:t>
            </a:r>
            <a:r>
              <a:rPr lang="pt-BR" sz="2400" dirty="0"/>
              <a:t>&gt; sum (takeWhile (&lt;10000) [n^2 | n &lt;- [1..], odd (n^2)])</a:t>
            </a:r>
          </a:p>
          <a:p>
            <a:pPr marL="0" indent="0">
              <a:buNone/>
            </a:pPr>
            <a:r>
              <a:rPr lang="pt-BR" sz="2400" dirty="0"/>
              <a:t>166650</a:t>
            </a:r>
            <a:endParaRPr lang="en-IN" sz="24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07504" y="3284984"/>
            <a:ext cx="4392488" cy="2448272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First, begin by mapping the (^2) function to the infinite list [1..]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Then filter them to get only the odd 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And then, take elements from that list while they are smaller than 10,000.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Finally, get the sum of that list.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There’s no need to even define a function for that and can be done in one line in GHCI: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4589472" y="2924944"/>
            <a:ext cx="4536504" cy="3024336"/>
          </a:xfrm>
          <a:prstGeom prst="cloudCallout">
            <a:avLst>
              <a:gd name="adj1" fmla="val -111080"/>
              <a:gd name="adj2" fmla="val -88296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Takes a predicate and a list and then goes from the beginning of the list and returns its elements while the predicate holds true.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Once an element is found for which the predicate doesn't hold, it stops.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2699792" y="6165304"/>
            <a:ext cx="5760640" cy="648072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could </a:t>
            </a:r>
            <a:r>
              <a:rPr lang="en-IN" dirty="0" smtClean="0"/>
              <a:t>have also </a:t>
            </a:r>
            <a:r>
              <a:rPr lang="en-IN" dirty="0"/>
              <a:t>written this using list </a:t>
            </a:r>
            <a:r>
              <a:rPr lang="en-IN" dirty="0" smtClean="0"/>
              <a:t>comprehensions too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6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608896"/>
          </a:xfrm>
        </p:spPr>
        <p:txBody>
          <a:bodyPr/>
          <a:lstStyle/>
          <a:p>
            <a:r>
              <a:rPr lang="en-IN" dirty="0" err="1"/>
              <a:t>Collatz</a:t>
            </a:r>
            <a:r>
              <a:rPr lang="en-IN" dirty="0"/>
              <a:t>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chain :: (Integral a) =&gt; a -&gt; [a]</a:t>
            </a:r>
          </a:p>
          <a:p>
            <a:pPr marL="0" indent="0">
              <a:buNone/>
            </a:pPr>
            <a:r>
              <a:rPr lang="en-IN" sz="2400" dirty="0"/>
              <a:t>chain 1 = [1]</a:t>
            </a:r>
          </a:p>
          <a:p>
            <a:pPr marL="0" indent="0">
              <a:buNone/>
            </a:pPr>
            <a:r>
              <a:rPr lang="en-IN" sz="2400" dirty="0"/>
              <a:t>chain n</a:t>
            </a:r>
          </a:p>
          <a:p>
            <a:pPr marL="0" indent="0">
              <a:buNone/>
            </a:pPr>
            <a:r>
              <a:rPr lang="pt-BR" sz="2400" dirty="0" smtClean="0"/>
              <a:t>  | </a:t>
            </a:r>
            <a:r>
              <a:rPr lang="pt-BR" sz="2400" dirty="0"/>
              <a:t>even n = n:chain (n `div` 2)</a:t>
            </a:r>
          </a:p>
          <a:p>
            <a:pPr marL="0" indent="0">
              <a:buNone/>
            </a:pPr>
            <a:r>
              <a:rPr lang="pt-BR" sz="2400" dirty="0" smtClean="0"/>
              <a:t>  | </a:t>
            </a:r>
            <a:r>
              <a:rPr lang="pt-BR" sz="2400" dirty="0"/>
              <a:t>odd n = n:chain (n*3 + 1</a:t>
            </a:r>
            <a:r>
              <a:rPr lang="pt-BR" sz="2400" dirty="0" smtClean="0"/>
              <a:t>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chain 10</a:t>
            </a:r>
          </a:p>
          <a:p>
            <a:pPr marL="0" indent="0">
              <a:buNone/>
            </a:pPr>
            <a:r>
              <a:rPr lang="en-IN" sz="2400" dirty="0"/>
              <a:t>[10,5,16,8,4,2,1]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chain 1</a:t>
            </a:r>
          </a:p>
          <a:p>
            <a:pPr marL="0" indent="0">
              <a:buNone/>
            </a:pPr>
            <a:r>
              <a:rPr lang="en-IN" sz="2400" dirty="0"/>
              <a:t>[1]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chain 30</a:t>
            </a:r>
          </a:p>
          <a:p>
            <a:pPr marL="0" indent="0">
              <a:buNone/>
            </a:pPr>
            <a:r>
              <a:rPr lang="en-IN" sz="2400" dirty="0"/>
              <a:t>[30,15,46,23,70,35,106,53,160,80,40,20,10,5,16,8,4,2,1]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067944" y="188640"/>
            <a:ext cx="4968552" cy="403244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ake </a:t>
            </a:r>
            <a:r>
              <a:rPr lang="en-IN" dirty="0"/>
              <a:t>a natural number.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that number </a:t>
            </a:r>
            <a:r>
              <a:rPr lang="en-IN" dirty="0"/>
              <a:t>is even, </a:t>
            </a:r>
            <a:r>
              <a:rPr lang="en-IN" dirty="0" smtClean="0"/>
              <a:t>divide </a:t>
            </a:r>
            <a:r>
              <a:rPr lang="en-IN" dirty="0"/>
              <a:t>it by two.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it's odd, we multiply it by 3 and then add 1 to that. T</a:t>
            </a:r>
            <a:r>
              <a:rPr lang="en-IN" dirty="0" smtClean="0"/>
              <a:t>ake </a:t>
            </a:r>
            <a:r>
              <a:rPr lang="en-IN" dirty="0"/>
              <a:t>the resulting number and apply the same thing to it, which produces a new number and </a:t>
            </a:r>
            <a:r>
              <a:rPr lang="en-IN" dirty="0" smtClean="0"/>
              <a:t>so on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essence, we get a chain of numbers.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is thought that for all starting numbers, the </a:t>
            </a:r>
            <a:r>
              <a:rPr lang="en-IN" dirty="0" smtClean="0"/>
              <a:t>chains finish </a:t>
            </a:r>
            <a:r>
              <a:rPr lang="en-IN" dirty="0"/>
              <a:t>at the number 1.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So </a:t>
            </a:r>
            <a:r>
              <a:rPr lang="en-IN" dirty="0"/>
              <a:t>if we take the starting number </a:t>
            </a:r>
            <a:r>
              <a:rPr lang="en-IN" dirty="0" smtClean="0"/>
              <a:t>as13</a:t>
            </a:r>
            <a:r>
              <a:rPr lang="en-IN" dirty="0"/>
              <a:t>, we get </a:t>
            </a:r>
            <a:r>
              <a:rPr lang="en-IN" dirty="0" smtClean="0"/>
              <a:t>the </a:t>
            </a:r>
            <a:r>
              <a:rPr lang="en-IN" dirty="0"/>
              <a:t>sequence: 13, 40, 20, </a:t>
            </a:r>
            <a:r>
              <a:rPr lang="en-IN" dirty="0" smtClean="0"/>
              <a:t>10, 5</a:t>
            </a:r>
            <a:r>
              <a:rPr lang="en-IN" dirty="0"/>
              <a:t>, 16, 8, 4, 2, 1.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13*3 </a:t>
            </a:r>
            <a:r>
              <a:rPr lang="en-IN" dirty="0"/>
              <a:t>+ 1 equals 40. 40 divided by 2 is 20, etc.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</a:t>
            </a:r>
            <a:r>
              <a:rPr lang="en-IN" dirty="0"/>
              <a:t>see that the chain has 10 terms.</a:t>
            </a:r>
          </a:p>
        </p:txBody>
      </p:sp>
    </p:spTree>
    <p:extLst>
      <p:ext uri="{BB962C8B-B14F-4D97-AF65-F5344CB8AC3E}">
        <p14:creationId xmlns:p14="http://schemas.microsoft.com/office/powerpoint/2010/main" val="40343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86691"/>
          </a:xfrm>
        </p:spPr>
        <p:txBody>
          <a:bodyPr/>
          <a:lstStyle/>
          <a:p>
            <a:r>
              <a:rPr lang="en-IN" dirty="0" smtClean="0"/>
              <a:t>Try it yourself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6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numLongChains</a:t>
            </a:r>
            <a:r>
              <a:rPr lang="en-IN" sz="2400" dirty="0"/>
              <a:t> :: </a:t>
            </a:r>
            <a:r>
              <a:rPr lang="en-IN" sz="2400" dirty="0" err="1"/>
              <a:t>Int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numLongChains</a:t>
            </a:r>
            <a:r>
              <a:rPr lang="en-IN" sz="2400" dirty="0"/>
              <a:t> = length (filter </a:t>
            </a:r>
            <a:r>
              <a:rPr lang="en-IN" sz="2400" dirty="0" err="1"/>
              <a:t>isLong</a:t>
            </a:r>
            <a:r>
              <a:rPr lang="en-IN" sz="2400" dirty="0"/>
              <a:t> (map chain [1..100]))</a:t>
            </a:r>
          </a:p>
          <a:p>
            <a:pPr marL="0" indent="0">
              <a:buNone/>
            </a:pPr>
            <a:r>
              <a:rPr lang="en-IN" sz="2400" dirty="0"/>
              <a:t>where </a:t>
            </a:r>
            <a:r>
              <a:rPr lang="en-IN" sz="2400" dirty="0" err="1"/>
              <a:t>isLong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length </a:t>
            </a:r>
            <a:r>
              <a:rPr lang="en-IN" sz="2400" dirty="0" err="1"/>
              <a:t>xs</a:t>
            </a:r>
            <a:r>
              <a:rPr lang="en-IN" sz="2400" dirty="0"/>
              <a:t> &gt; 15</a:t>
            </a:r>
          </a:p>
        </p:txBody>
      </p:sp>
    </p:spTree>
    <p:extLst>
      <p:ext uri="{BB962C8B-B14F-4D97-AF65-F5344CB8AC3E}">
        <p14:creationId xmlns:p14="http://schemas.microsoft.com/office/powerpoint/2010/main" val="19754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 smtClean="0"/>
              <a:t>Try it yourself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/>
              <a:t>ghci&gt; let listOfFuns = map (*) [0..]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</a:t>
            </a:r>
            <a:r>
              <a:rPr lang="en-IN" sz="2400" dirty="0" err="1"/>
              <a:t>listOfFuns</a:t>
            </a:r>
            <a:r>
              <a:rPr lang="en-IN" sz="2400" dirty="0"/>
              <a:t> !! 4) 5</a:t>
            </a:r>
          </a:p>
          <a:p>
            <a:pPr marL="0" indent="0">
              <a:buNone/>
            </a:pPr>
            <a:r>
              <a:rPr lang="en-IN" sz="2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911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r>
              <a:rPr lang="en-IN" sz="2400" dirty="0"/>
              <a:t>B</a:t>
            </a:r>
            <a:r>
              <a:rPr lang="en-IN" sz="2400" dirty="0" smtClean="0"/>
              <a:t>asically </a:t>
            </a:r>
            <a:r>
              <a:rPr lang="en-IN" sz="2400" dirty="0"/>
              <a:t>anonymous </a:t>
            </a:r>
            <a:r>
              <a:rPr lang="en-IN" sz="2400" dirty="0" smtClean="0"/>
              <a:t>functions</a:t>
            </a:r>
          </a:p>
          <a:p>
            <a:r>
              <a:rPr lang="en-IN" sz="2400" dirty="0"/>
              <a:t>U</a:t>
            </a:r>
            <a:r>
              <a:rPr lang="en-IN" sz="2400" dirty="0" smtClean="0"/>
              <a:t>sed when some functions are needed </a:t>
            </a:r>
            <a:r>
              <a:rPr lang="en-IN" sz="2400" dirty="0"/>
              <a:t>only </a:t>
            </a:r>
            <a:r>
              <a:rPr lang="en-IN" sz="2400" dirty="0" smtClean="0"/>
              <a:t>once</a:t>
            </a:r>
            <a:endParaRPr lang="en-IN" sz="2400" dirty="0"/>
          </a:p>
          <a:p>
            <a:r>
              <a:rPr lang="en-IN" sz="2400" dirty="0" smtClean="0"/>
              <a:t>Normally lambdas are made with the </a:t>
            </a:r>
            <a:r>
              <a:rPr lang="en-IN" sz="2400" dirty="0"/>
              <a:t>sole purpose of passing it to a higher-order </a:t>
            </a:r>
            <a:r>
              <a:rPr lang="en-IN" sz="2400" dirty="0" smtClean="0"/>
              <a:t>function</a:t>
            </a:r>
          </a:p>
          <a:p>
            <a:r>
              <a:rPr lang="en-IN" sz="2400" dirty="0" smtClean="0"/>
              <a:t>To make a lambda, write a \ (backslash) followed by parameters, separated by spaces</a:t>
            </a:r>
          </a:p>
          <a:p>
            <a:r>
              <a:rPr lang="en-IN" sz="2400" dirty="0"/>
              <a:t>After that comes a -&gt; and then the function </a:t>
            </a:r>
            <a:r>
              <a:rPr lang="en-IN" sz="2400" dirty="0" smtClean="0"/>
              <a:t>body</a:t>
            </a:r>
          </a:p>
          <a:p>
            <a:r>
              <a:rPr lang="en-IN" sz="2400" dirty="0" smtClean="0"/>
              <a:t>Lambdas are usually surrounded by </a:t>
            </a:r>
            <a:r>
              <a:rPr lang="en-IN" sz="2400" dirty="0"/>
              <a:t>parentheses, </a:t>
            </a:r>
            <a:r>
              <a:rPr lang="en-IN" sz="2400" dirty="0" smtClean="0"/>
              <a:t>as they extend all </a:t>
            </a:r>
            <a:r>
              <a:rPr lang="en-IN" sz="2400" dirty="0"/>
              <a:t>the way to the right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Example:</a:t>
            </a:r>
          </a:p>
          <a:p>
            <a:pPr marL="0" indent="0">
              <a:buNone/>
            </a:pPr>
            <a:r>
              <a:rPr lang="en-IN" sz="2400" dirty="0" smtClean="0"/>
              <a:t>     </a:t>
            </a:r>
            <a:r>
              <a:rPr lang="en-IN" sz="2200" dirty="0" err="1" smtClean="0"/>
              <a:t>numLongChains</a:t>
            </a:r>
            <a:r>
              <a:rPr lang="en-IN" sz="2200" dirty="0" smtClean="0"/>
              <a:t> </a:t>
            </a:r>
            <a:r>
              <a:rPr lang="en-IN" sz="2200" dirty="0"/>
              <a:t>:: </a:t>
            </a:r>
            <a:r>
              <a:rPr lang="en-IN" sz="2200" dirty="0" err="1" smtClean="0"/>
              <a:t>Int</a:t>
            </a:r>
            <a:endParaRPr lang="en-IN" sz="2200" dirty="0" smtClean="0"/>
          </a:p>
          <a:p>
            <a:pPr marL="0" indent="0">
              <a:buNone/>
            </a:pPr>
            <a:r>
              <a:rPr lang="en-IN" sz="2400" dirty="0" smtClean="0"/>
              <a:t>     </a:t>
            </a:r>
            <a:r>
              <a:rPr lang="en-IN" sz="2200" dirty="0" err="1" smtClean="0"/>
              <a:t>numLongChains</a:t>
            </a:r>
            <a:r>
              <a:rPr lang="en-IN" sz="2200" dirty="0" smtClean="0"/>
              <a:t> = length (filter (\</a:t>
            </a:r>
            <a:r>
              <a:rPr lang="en-IN" sz="2200" dirty="0" err="1" smtClean="0"/>
              <a:t>xs</a:t>
            </a:r>
            <a:r>
              <a:rPr lang="en-IN" sz="2200" dirty="0" smtClean="0"/>
              <a:t> -&gt; length </a:t>
            </a:r>
            <a:r>
              <a:rPr lang="en-IN" sz="2200" dirty="0" err="1" smtClean="0"/>
              <a:t>xs</a:t>
            </a:r>
            <a:r>
              <a:rPr lang="en-IN" sz="2200" dirty="0" smtClean="0"/>
              <a:t> &gt; 15) (map chain [1..100]))</a:t>
            </a:r>
          </a:p>
          <a:p>
            <a:endParaRPr lang="en-IN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4509120"/>
            <a:ext cx="5904656" cy="1512168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Lambdas are expressions, that's why we can just pass them like that. 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/>
              <a:t>expression (\</a:t>
            </a:r>
            <a:r>
              <a:rPr lang="en-IN" sz="2000" dirty="0" err="1"/>
              <a:t>xs</a:t>
            </a:r>
            <a:r>
              <a:rPr lang="en-IN" sz="2000" dirty="0"/>
              <a:t> -&gt; </a:t>
            </a:r>
            <a:r>
              <a:rPr lang="en-IN" sz="2000" dirty="0" smtClean="0"/>
              <a:t>length </a:t>
            </a:r>
            <a:r>
              <a:rPr lang="en-IN" sz="2000" dirty="0" err="1" smtClean="0"/>
              <a:t>xs</a:t>
            </a:r>
            <a:r>
              <a:rPr lang="en-IN" sz="2000" dirty="0" smtClean="0"/>
              <a:t> </a:t>
            </a:r>
            <a:r>
              <a:rPr lang="en-IN" sz="2000" dirty="0"/>
              <a:t>&gt; 15) returns a function that tells us whether the length of the list passed to it is greater </a:t>
            </a:r>
            <a:r>
              <a:rPr lang="en-IN" sz="2000" dirty="0" smtClean="0"/>
              <a:t>than 15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30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smtClean="0"/>
              <a:t>Lambda –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 smtClean="0"/>
              <a:t>Partial </a:t>
            </a:r>
            <a:r>
              <a:rPr lang="en-IN" sz="2400" u="sng" dirty="0"/>
              <a:t>application vs lambda</a:t>
            </a:r>
            <a:endParaRPr lang="en-IN" sz="2400" u="sng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expressions map (+3</a:t>
            </a:r>
            <a:r>
              <a:rPr lang="en-IN" sz="2400" dirty="0" smtClean="0"/>
              <a:t>) [</a:t>
            </a:r>
            <a:r>
              <a:rPr lang="en-IN" sz="2400" dirty="0"/>
              <a:t>1,6,3,2] </a:t>
            </a:r>
            <a:r>
              <a:rPr lang="en-IN" sz="2400" dirty="0" smtClean="0"/>
              <a:t>and map </a:t>
            </a:r>
            <a:r>
              <a:rPr lang="en-IN" sz="2400" dirty="0"/>
              <a:t>(\x -&gt; x + 3)[</a:t>
            </a:r>
            <a:r>
              <a:rPr lang="en-IN" sz="2400" dirty="0" smtClean="0"/>
              <a:t>1,6,3,2] are equivalent</a:t>
            </a:r>
          </a:p>
          <a:p>
            <a:r>
              <a:rPr lang="en-IN" sz="2400" dirty="0"/>
              <a:t>B</a:t>
            </a:r>
            <a:r>
              <a:rPr lang="en-IN" sz="2400" dirty="0" smtClean="0"/>
              <a:t>oth </a:t>
            </a:r>
            <a:r>
              <a:rPr lang="en-IN" sz="2400" dirty="0"/>
              <a:t>(+3) and (\x -&gt; x + 3) are functions that </a:t>
            </a:r>
            <a:r>
              <a:rPr lang="en-IN" sz="2400" dirty="0" smtClean="0"/>
              <a:t>take a </a:t>
            </a:r>
            <a:r>
              <a:rPr lang="en-IN" sz="2400" dirty="0"/>
              <a:t>number and add 3 to it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M</a:t>
            </a:r>
            <a:r>
              <a:rPr lang="en-IN" sz="2400" dirty="0" smtClean="0"/>
              <a:t>aking </a:t>
            </a:r>
            <a:r>
              <a:rPr lang="en-IN" sz="2400" dirty="0"/>
              <a:t>a lambda in this </a:t>
            </a:r>
            <a:r>
              <a:rPr lang="en-IN" sz="2400" dirty="0" smtClean="0"/>
              <a:t>case is inefficient </a:t>
            </a:r>
            <a:r>
              <a:rPr lang="en-IN" sz="2400" dirty="0"/>
              <a:t>since using partial application is much more readable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u="sng" dirty="0" smtClean="0"/>
              <a:t>Lambdas </a:t>
            </a:r>
            <a:r>
              <a:rPr lang="en-IN" sz="2400" u="sng" dirty="0"/>
              <a:t>can take any number of </a:t>
            </a:r>
            <a:r>
              <a:rPr lang="en-IN" sz="2400" u="sng" dirty="0" smtClean="0"/>
              <a:t>parameters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err="1" smtClean="0"/>
              <a:t>ghci</a:t>
            </a:r>
            <a:r>
              <a:rPr lang="en-IN" sz="2400" dirty="0"/>
              <a:t>&gt; </a:t>
            </a:r>
            <a:r>
              <a:rPr lang="en-IN" sz="2400" dirty="0" err="1"/>
              <a:t>zipWith</a:t>
            </a:r>
            <a:r>
              <a:rPr lang="en-IN" sz="2400" dirty="0"/>
              <a:t> (\a b -&gt; (a * 30 + 3) / b) [5,4,3,2,1] [1,2,3,4,5]</a:t>
            </a:r>
          </a:p>
          <a:p>
            <a:pPr marL="0" indent="0">
              <a:buNone/>
            </a:pPr>
            <a:r>
              <a:rPr lang="en-IN" sz="2400" dirty="0" smtClean="0"/>
              <a:t>     [</a:t>
            </a:r>
            <a:r>
              <a:rPr lang="en-IN" sz="2400" dirty="0"/>
              <a:t>153.0,61.5,31.0,15.75,6.6]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255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8992" cy="706090"/>
          </a:xfrm>
        </p:spPr>
        <p:txBody>
          <a:bodyPr/>
          <a:lstStyle/>
          <a:p>
            <a:r>
              <a:rPr lang="en-IN" dirty="0"/>
              <a:t>pattern </a:t>
            </a:r>
            <a:r>
              <a:rPr lang="en-IN" dirty="0" smtClean="0"/>
              <a:t>matching using lambdas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r>
              <a:rPr lang="en-IN" sz="2400" dirty="0"/>
              <a:t>L</a:t>
            </a:r>
            <a:r>
              <a:rPr lang="en-IN" sz="2400" dirty="0" smtClean="0"/>
              <a:t>ike </a:t>
            </a:r>
            <a:r>
              <a:rPr lang="en-IN" sz="2400" dirty="0"/>
              <a:t>normal functions, </a:t>
            </a:r>
            <a:r>
              <a:rPr lang="en-IN" sz="2400" dirty="0" smtClean="0"/>
              <a:t>lambdas can be used for pattern matching. 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only difference is that </a:t>
            </a:r>
            <a:r>
              <a:rPr lang="en-IN" sz="2400" dirty="0" smtClean="0"/>
              <a:t>several patterns cannot be defined </a:t>
            </a:r>
            <a:r>
              <a:rPr lang="en-IN" sz="2400" dirty="0"/>
              <a:t>for one parameter, like making a [] and a (</a:t>
            </a:r>
            <a:r>
              <a:rPr lang="en-IN" sz="2400" dirty="0" err="1"/>
              <a:t>x:xs</a:t>
            </a:r>
            <a:r>
              <a:rPr lang="en-IN" sz="2400" dirty="0"/>
              <a:t>) pattern for the </a:t>
            </a:r>
            <a:r>
              <a:rPr lang="en-IN" sz="2400" dirty="0" smtClean="0"/>
              <a:t>same parameter </a:t>
            </a:r>
            <a:r>
              <a:rPr lang="en-IN" sz="2400" dirty="0"/>
              <a:t>and then having values fall through.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a pattern matching fails in a lambda, a </a:t>
            </a:r>
            <a:r>
              <a:rPr lang="en-IN" sz="2400" dirty="0" smtClean="0"/>
              <a:t>runtime error </a:t>
            </a:r>
            <a:r>
              <a:rPr lang="en-IN" sz="2400" dirty="0"/>
              <a:t>occurs, so </a:t>
            </a:r>
            <a:r>
              <a:rPr lang="en-IN" sz="2400" dirty="0" smtClean="0"/>
              <a:t>care must be taken!</a:t>
            </a:r>
          </a:p>
          <a:p>
            <a:r>
              <a:rPr lang="en-IN" sz="2400" dirty="0" smtClean="0"/>
              <a:t>Example: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map (\(</a:t>
            </a:r>
            <a:r>
              <a:rPr lang="en-IN" sz="2400" dirty="0" err="1"/>
              <a:t>a,b</a:t>
            </a:r>
            <a:r>
              <a:rPr lang="en-IN" sz="2400" dirty="0"/>
              <a:t>) -&gt; a + b) [(1,2),(3,5),(6,3),(2,6),(2,5)]</a:t>
            </a:r>
          </a:p>
          <a:p>
            <a:pPr marL="400050" lvl="1" indent="0">
              <a:buNone/>
            </a:pPr>
            <a:r>
              <a:rPr lang="en-IN" sz="2400" dirty="0"/>
              <a:t>[3,8,9,8,7]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355976" y="4797152"/>
            <a:ext cx="4464496" cy="1584176"/>
          </a:xfrm>
          <a:prstGeom prst="wedgeEllipseCallout">
            <a:avLst>
              <a:gd name="adj1" fmla="val -67500"/>
              <a:gd name="adj2" fmla="val -7888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Lambdas are normally surrounded by parentheses unless we mean for them to extend all the way</a:t>
            </a:r>
          </a:p>
          <a:p>
            <a:r>
              <a:rPr lang="en-IN" dirty="0">
                <a:solidFill>
                  <a:schemeClr val="bg2"/>
                </a:solidFill>
              </a:rPr>
              <a:t>to the right.</a:t>
            </a:r>
          </a:p>
        </p:txBody>
      </p:sp>
    </p:spTree>
    <p:extLst>
      <p:ext uri="{BB962C8B-B14F-4D97-AF65-F5344CB8AC3E}">
        <p14:creationId xmlns:p14="http://schemas.microsoft.com/office/powerpoint/2010/main" val="3374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folds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A fold takes a binary function, a starting value </a:t>
            </a:r>
            <a:r>
              <a:rPr lang="en-IN" sz="2400" dirty="0" smtClean="0"/>
              <a:t>(accumulator) and </a:t>
            </a:r>
            <a:r>
              <a:rPr lang="en-IN" sz="2400" dirty="0"/>
              <a:t>a list to fold up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 binary function itself takes </a:t>
            </a:r>
            <a:r>
              <a:rPr lang="en-IN" sz="2400" dirty="0" smtClean="0"/>
              <a:t>two parameters.</a:t>
            </a:r>
          </a:p>
          <a:p>
            <a:pPr algn="just"/>
            <a:r>
              <a:rPr lang="en-IN" sz="2400" dirty="0"/>
              <a:t>The binary function is called with the accumulator and the first (or last) element </a:t>
            </a:r>
            <a:r>
              <a:rPr lang="en-IN" sz="2400" dirty="0" smtClean="0"/>
              <a:t>and produces </a:t>
            </a:r>
            <a:r>
              <a:rPr lang="en-IN" sz="2400" dirty="0"/>
              <a:t>a new accumulator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Then, the binary function is called again with the new </a:t>
            </a:r>
            <a:r>
              <a:rPr lang="en-IN" sz="2400" dirty="0" smtClean="0"/>
              <a:t>accumulator and </a:t>
            </a:r>
            <a:r>
              <a:rPr lang="en-IN" sz="2400" dirty="0"/>
              <a:t>the now new first (or last) element, and so on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Once we've walked over the whole list, </a:t>
            </a:r>
            <a:r>
              <a:rPr lang="en-IN" sz="2400" dirty="0" smtClean="0"/>
              <a:t>only the </a:t>
            </a:r>
            <a:r>
              <a:rPr lang="en-IN" sz="2400" dirty="0"/>
              <a:t>accumulator remains, which is what we've reduced the list to.</a:t>
            </a:r>
          </a:p>
        </p:txBody>
      </p:sp>
    </p:spTree>
    <p:extLst>
      <p:ext uri="{BB962C8B-B14F-4D97-AF65-F5344CB8AC3E}">
        <p14:creationId xmlns:p14="http://schemas.microsoft.com/office/powerpoint/2010/main" val="146476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err="1"/>
              <a:t>foldl</a:t>
            </a:r>
            <a:r>
              <a:rPr lang="en-IN" dirty="0"/>
              <a:t> </a:t>
            </a:r>
            <a:r>
              <a:rPr lang="en-IN" dirty="0" smtClean="0"/>
              <a:t>function (the </a:t>
            </a:r>
            <a:r>
              <a:rPr lang="en-IN" dirty="0"/>
              <a:t>left </a:t>
            </a:r>
            <a:r>
              <a:rPr lang="en-IN" dirty="0" smtClean="0"/>
              <a:t>fold)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/>
          <a:lstStyle/>
          <a:p>
            <a:r>
              <a:rPr lang="en-IN" sz="2400" dirty="0"/>
              <a:t>F</a:t>
            </a:r>
            <a:r>
              <a:rPr lang="en-IN" sz="2400" dirty="0" smtClean="0"/>
              <a:t>olds </a:t>
            </a:r>
            <a:r>
              <a:rPr lang="en-IN" sz="2400" dirty="0"/>
              <a:t>the list up from </a:t>
            </a:r>
            <a:r>
              <a:rPr lang="en-IN" sz="2400" dirty="0" smtClean="0"/>
              <a:t>the left side</a:t>
            </a:r>
          </a:p>
          <a:p>
            <a:r>
              <a:rPr lang="en-IN" sz="2400" dirty="0"/>
              <a:t>The binary function is applied between the starting value and the head of the list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This produces </a:t>
            </a:r>
            <a:r>
              <a:rPr lang="en-IN" sz="2400" dirty="0"/>
              <a:t>a new accumulator value and the binary function is called with that value and the </a:t>
            </a:r>
            <a:r>
              <a:rPr lang="en-IN" sz="2400" dirty="0" smtClean="0"/>
              <a:t>next element</a:t>
            </a:r>
            <a:r>
              <a:rPr lang="en-IN" sz="2400" dirty="0"/>
              <a:t>, etc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/>
              <a:t>\</a:t>
            </a:r>
            <a:r>
              <a:rPr lang="en-IN" sz="2400" dirty="0" err="1"/>
              <a:t>acc</a:t>
            </a:r>
            <a:r>
              <a:rPr lang="en-IN" sz="2400" dirty="0"/>
              <a:t> x </a:t>
            </a:r>
            <a:r>
              <a:rPr lang="en-IN" sz="2400" dirty="0" smtClean="0"/>
              <a:t>-&gt; </a:t>
            </a:r>
            <a:r>
              <a:rPr lang="en-IN" sz="2400" dirty="0" err="1" smtClean="0"/>
              <a:t>acc</a:t>
            </a:r>
            <a:r>
              <a:rPr lang="en-IN" sz="2400" dirty="0" smtClean="0"/>
              <a:t> </a:t>
            </a:r>
            <a:r>
              <a:rPr lang="en-IN" sz="2400" dirty="0"/>
              <a:t>+ x is the binary function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0 is the starting value and </a:t>
            </a:r>
            <a:r>
              <a:rPr lang="en-IN" sz="2400" dirty="0" err="1"/>
              <a:t>xs</a:t>
            </a:r>
            <a:r>
              <a:rPr lang="en-IN" sz="2400" dirty="0"/>
              <a:t> is </a:t>
            </a:r>
            <a:r>
              <a:rPr lang="en-IN" sz="2400" dirty="0" smtClean="0"/>
              <a:t>the list </a:t>
            </a:r>
            <a:r>
              <a:rPr lang="en-IN" sz="2400" dirty="0"/>
              <a:t>to be folded up.</a:t>
            </a:r>
            <a:endParaRPr lang="en-IN" sz="24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23528" y="2976029"/>
            <a:ext cx="3672408" cy="1872208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--mysum.hs</a:t>
            </a:r>
          </a:p>
          <a:p>
            <a:r>
              <a:rPr lang="pt-BR" sz="2400" dirty="0"/>
              <a:t>mysum :: (Num a) =&gt; [a] -&gt; a</a:t>
            </a:r>
          </a:p>
          <a:p>
            <a:r>
              <a:rPr lang="pt-BR" sz="2400" dirty="0"/>
              <a:t>mysum [] = 0</a:t>
            </a:r>
          </a:p>
          <a:p>
            <a:r>
              <a:rPr lang="pt-BR" sz="2400" dirty="0"/>
              <a:t>mysum (x:xs) = x + sum xs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139952" y="2996952"/>
            <a:ext cx="4680520" cy="1944216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2"/>
                </a:solidFill>
              </a:rPr>
              <a:t>sum' :: (Num a) =&gt; [a] -&gt; a</a:t>
            </a:r>
          </a:p>
          <a:p>
            <a:r>
              <a:rPr lang="en-IN" sz="2400" dirty="0">
                <a:solidFill>
                  <a:schemeClr val="bg2"/>
                </a:solidFill>
              </a:rPr>
              <a:t>sum' </a:t>
            </a:r>
            <a:r>
              <a:rPr lang="en-IN" sz="2400" dirty="0" err="1">
                <a:solidFill>
                  <a:schemeClr val="bg2"/>
                </a:solidFill>
              </a:rPr>
              <a:t>xs</a:t>
            </a:r>
            <a:r>
              <a:rPr lang="en-IN" sz="2400" dirty="0">
                <a:solidFill>
                  <a:schemeClr val="bg2"/>
                </a:solidFill>
              </a:rPr>
              <a:t> = </a:t>
            </a:r>
            <a:r>
              <a:rPr lang="en-IN" sz="2400" dirty="0" err="1">
                <a:solidFill>
                  <a:schemeClr val="bg2"/>
                </a:solidFill>
              </a:rPr>
              <a:t>foldl</a:t>
            </a:r>
            <a:r>
              <a:rPr lang="en-IN" sz="2400" dirty="0">
                <a:solidFill>
                  <a:schemeClr val="bg2"/>
                </a:solidFill>
              </a:rPr>
              <a:t> (\</a:t>
            </a:r>
            <a:r>
              <a:rPr lang="en-IN" sz="2400" dirty="0" err="1">
                <a:solidFill>
                  <a:schemeClr val="bg2"/>
                </a:solidFill>
              </a:rPr>
              <a:t>acc</a:t>
            </a:r>
            <a:r>
              <a:rPr lang="en-IN" sz="2400" dirty="0">
                <a:solidFill>
                  <a:schemeClr val="bg2"/>
                </a:solidFill>
              </a:rPr>
              <a:t> x -&gt; </a:t>
            </a:r>
            <a:r>
              <a:rPr lang="en-IN" sz="2400" dirty="0" err="1">
                <a:solidFill>
                  <a:schemeClr val="bg2"/>
                </a:solidFill>
              </a:rPr>
              <a:t>acc</a:t>
            </a:r>
            <a:r>
              <a:rPr lang="en-IN" sz="2400" dirty="0">
                <a:solidFill>
                  <a:schemeClr val="bg2"/>
                </a:solidFill>
              </a:rPr>
              <a:t> + x) 0 </a:t>
            </a:r>
            <a:r>
              <a:rPr lang="en-IN" sz="2400" dirty="0" err="1">
                <a:solidFill>
                  <a:schemeClr val="bg2"/>
                </a:solidFill>
              </a:rPr>
              <a:t>xs</a:t>
            </a:r>
            <a:endParaRPr lang="pt-BR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4368" cy="620688"/>
          </a:xfrm>
        </p:spPr>
        <p:txBody>
          <a:bodyPr/>
          <a:lstStyle/>
          <a:p>
            <a:r>
              <a:rPr lang="en-IN" dirty="0" smtClean="0"/>
              <a:t>Sum in 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err="1" smtClean="0"/>
              <a:t>ghci</a:t>
            </a:r>
            <a:r>
              <a:rPr lang="en-IN" sz="2400" dirty="0" smtClean="0"/>
              <a:t>&gt; sum' [3,5,2,1]</a:t>
            </a:r>
          </a:p>
          <a:p>
            <a:pPr marL="0" indent="0">
              <a:buNone/>
            </a:pPr>
            <a:r>
              <a:rPr lang="en-IN" sz="2400" dirty="0" smtClean="0"/>
              <a:t>11</a:t>
            </a:r>
          </a:p>
          <a:p>
            <a:r>
              <a:rPr lang="en-IN" sz="2400" dirty="0"/>
              <a:t>F</a:t>
            </a:r>
            <a:r>
              <a:rPr lang="en-IN" sz="2400" dirty="0" smtClean="0"/>
              <a:t>irst</a:t>
            </a:r>
            <a:r>
              <a:rPr lang="en-IN" sz="2400" dirty="0"/>
              <a:t>, 0 is used as the </a:t>
            </a:r>
            <a:r>
              <a:rPr lang="en-IN" sz="2400" dirty="0" err="1"/>
              <a:t>acc</a:t>
            </a:r>
            <a:r>
              <a:rPr lang="en-IN" sz="2400" dirty="0"/>
              <a:t> parameter to </a:t>
            </a:r>
            <a:r>
              <a:rPr lang="en-IN" sz="2400" dirty="0" smtClean="0"/>
              <a:t>the binary </a:t>
            </a:r>
            <a:r>
              <a:rPr lang="en-IN" sz="2400" dirty="0"/>
              <a:t>function and 3 is used as the x (or the current element) parameter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0 + 3 produces a 3 and it becomes the new </a:t>
            </a:r>
            <a:r>
              <a:rPr lang="en-IN" sz="2400" dirty="0" smtClean="0"/>
              <a:t>accumulator value</a:t>
            </a:r>
          </a:p>
          <a:p>
            <a:r>
              <a:rPr lang="en-IN" sz="2400" dirty="0" smtClean="0"/>
              <a:t>Next 3 </a:t>
            </a:r>
            <a:r>
              <a:rPr lang="en-IN" sz="2400" dirty="0"/>
              <a:t>is used as the accumulator value </a:t>
            </a:r>
            <a:r>
              <a:rPr lang="en-IN" sz="2400" dirty="0" smtClean="0"/>
              <a:t>and 5 </a:t>
            </a:r>
            <a:r>
              <a:rPr lang="en-IN" sz="2400" dirty="0"/>
              <a:t>as the current element and 8 becomes the new accumulator value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Moving forward, 8 is the accumulator value, 2 is the current </a:t>
            </a:r>
            <a:r>
              <a:rPr lang="en-IN" sz="2400" dirty="0" smtClean="0"/>
              <a:t>element, the </a:t>
            </a:r>
            <a:r>
              <a:rPr lang="en-IN" sz="2400" dirty="0"/>
              <a:t>new accumulator value is 10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Finally, that 10 is used </a:t>
            </a:r>
            <a:r>
              <a:rPr lang="en-IN" sz="2400" dirty="0" smtClean="0"/>
              <a:t>as the </a:t>
            </a:r>
            <a:r>
              <a:rPr lang="en-IN" sz="2400" dirty="0"/>
              <a:t>accumulator value and 1 as the current element, producing </a:t>
            </a:r>
            <a:r>
              <a:rPr lang="en-IN" sz="2400" dirty="0" smtClean="0"/>
              <a:t>an11</a:t>
            </a:r>
            <a:r>
              <a:rPr lang="en-IN" sz="2400" dirty="0"/>
              <a:t>.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499992" y="0"/>
            <a:ext cx="4464496" cy="692696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sum' :: (Num a) =&gt; [a] -&gt; a</a:t>
            </a:r>
          </a:p>
          <a:p>
            <a:r>
              <a:rPr lang="en-IN" sz="2400" dirty="0"/>
              <a:t>sum' </a:t>
            </a:r>
            <a:r>
              <a:rPr lang="en-IN" sz="2400" dirty="0" err="1"/>
              <a:t>xs</a:t>
            </a:r>
            <a:r>
              <a:rPr lang="en-IN" sz="2400" dirty="0"/>
              <a:t> = </a:t>
            </a:r>
            <a:r>
              <a:rPr lang="en-IN" sz="2400" dirty="0" err="1"/>
              <a:t>foldl</a:t>
            </a:r>
            <a:r>
              <a:rPr lang="en-IN" sz="2400" dirty="0"/>
              <a:t> (\</a:t>
            </a:r>
            <a:r>
              <a:rPr lang="en-IN" sz="2400" dirty="0" err="1"/>
              <a:t>acc</a:t>
            </a:r>
            <a:r>
              <a:rPr lang="en-IN" sz="2400" dirty="0"/>
              <a:t> x -&gt; </a:t>
            </a:r>
            <a:r>
              <a:rPr lang="en-IN" sz="2400" dirty="0" err="1"/>
              <a:t>acc</a:t>
            </a:r>
            <a:r>
              <a:rPr lang="en-IN" sz="2400" dirty="0"/>
              <a:t> + x) 0 </a:t>
            </a:r>
            <a:r>
              <a:rPr lang="en-IN" sz="2400" dirty="0" err="1"/>
              <a:t>xs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852936"/>
            <a:ext cx="19716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491880" y="5589240"/>
            <a:ext cx="3528392" cy="1080120"/>
          </a:xfrm>
          <a:prstGeom prst="right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FFF00"/>
                </a:solidFill>
              </a:rPr>
              <a:t>The greenish brown number is </a:t>
            </a:r>
            <a:r>
              <a:rPr lang="en-IN" b="1" dirty="0" smtClean="0">
                <a:solidFill>
                  <a:srgbClr val="FFFF00"/>
                </a:solidFill>
              </a:rPr>
              <a:t>the accumulator </a:t>
            </a:r>
            <a:r>
              <a:rPr lang="en-IN" b="1" dirty="0">
                <a:solidFill>
                  <a:srgbClr val="FFFF00"/>
                </a:solidFill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3987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err="1" smtClean="0"/>
              <a:t>Analyzing</a:t>
            </a:r>
            <a:r>
              <a:rPr lang="en-IN" dirty="0" smtClean="0"/>
              <a:t> max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max 4 5 – putting space between 4 and 5 is just function application</a:t>
            </a:r>
          </a:p>
          <a:p>
            <a:r>
              <a:rPr lang="en-IN" sz="2400" dirty="0"/>
              <a:t>space is sort of like an operator and it has the highest </a:t>
            </a:r>
            <a:r>
              <a:rPr lang="en-IN" sz="2400" dirty="0" smtClean="0"/>
              <a:t>precedence</a:t>
            </a:r>
          </a:p>
          <a:p>
            <a:r>
              <a:rPr lang="en-IN" sz="2400" dirty="0" smtClean="0"/>
              <a:t>Let's examine </a:t>
            </a:r>
            <a:r>
              <a:rPr lang="en-IN" sz="2400" dirty="0"/>
              <a:t>the type of max.</a:t>
            </a:r>
            <a:r>
              <a:rPr lang="en-IN" sz="2400" dirty="0" smtClean="0"/>
              <a:t> 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 max</a:t>
            </a:r>
          </a:p>
          <a:p>
            <a:pPr marL="400050" lvl="1" indent="0">
              <a:buNone/>
            </a:pPr>
            <a:r>
              <a:rPr lang="en-IN" sz="2400" dirty="0"/>
              <a:t>max :: Ord a =&gt; a -&gt; a -&gt; </a:t>
            </a:r>
            <a:r>
              <a:rPr lang="en-IN" sz="2400" dirty="0" smtClean="0"/>
              <a:t>a</a:t>
            </a:r>
          </a:p>
          <a:p>
            <a:r>
              <a:rPr lang="en-IN" sz="2400" dirty="0" smtClean="0"/>
              <a:t>This can also be written as max :: (Ord a) =&gt; a -&gt; (a -&gt; a).</a:t>
            </a:r>
          </a:p>
          <a:p>
            <a:pPr lvl="1"/>
            <a:r>
              <a:rPr lang="en-IN" sz="2400" dirty="0"/>
              <a:t>That could be </a:t>
            </a:r>
            <a:r>
              <a:rPr lang="en-IN" sz="2400" dirty="0" smtClean="0"/>
              <a:t>read as</a:t>
            </a:r>
            <a:r>
              <a:rPr lang="en-IN" sz="2400" dirty="0"/>
              <a:t>: max takes an a and returns (that's the -&gt;) a function that takes </a:t>
            </a:r>
            <a:r>
              <a:rPr lang="en-IN" sz="2400" dirty="0" smtClean="0"/>
              <a:t>an a </a:t>
            </a:r>
            <a:r>
              <a:rPr lang="en-IN" sz="2400" dirty="0"/>
              <a:t>and returns an a</a:t>
            </a:r>
            <a:r>
              <a:rPr lang="en-IN" sz="2400" dirty="0" smtClean="0"/>
              <a:t>.</a:t>
            </a:r>
          </a:p>
          <a:p>
            <a:pPr lvl="1"/>
            <a:r>
              <a:rPr lang="en-IN" sz="2400" dirty="0"/>
              <a:t>That's why the return type and the parameters </a:t>
            </a:r>
            <a:r>
              <a:rPr lang="en-IN" sz="2400" dirty="0" smtClean="0"/>
              <a:t>of functions </a:t>
            </a:r>
            <a:r>
              <a:rPr lang="en-IN" sz="2400" dirty="0"/>
              <a:t>are all simply separated with arrows</a:t>
            </a:r>
            <a:r>
              <a:rPr lang="en-IN" sz="2400" dirty="0" smtClean="0"/>
              <a:t>.</a:t>
            </a:r>
          </a:p>
          <a:p>
            <a:pPr lvl="1"/>
            <a:r>
              <a:rPr lang="en-IN" sz="2400" dirty="0"/>
              <a:t>I</a:t>
            </a:r>
            <a:r>
              <a:rPr lang="en-IN" sz="2400" dirty="0" smtClean="0"/>
              <a:t>f </a:t>
            </a:r>
            <a:r>
              <a:rPr lang="en-IN" sz="2400" dirty="0"/>
              <a:t>we call a </a:t>
            </a:r>
            <a:r>
              <a:rPr lang="en-IN" sz="2400" dirty="0" smtClean="0"/>
              <a:t>function with </a:t>
            </a:r>
            <a:r>
              <a:rPr lang="en-IN" sz="2400" dirty="0"/>
              <a:t>too few parameters, we get back a partially applied </a:t>
            </a:r>
            <a:r>
              <a:rPr lang="en-IN" sz="2400" dirty="0" smtClean="0"/>
              <a:t>function, meaning </a:t>
            </a:r>
            <a:r>
              <a:rPr lang="en-IN" sz="2400" dirty="0"/>
              <a:t>a function that takes as many parameters as we left out.</a:t>
            </a:r>
          </a:p>
        </p:txBody>
      </p:sp>
    </p:spTree>
    <p:extLst>
      <p:ext uri="{BB962C8B-B14F-4D97-AF65-F5344CB8AC3E}">
        <p14:creationId xmlns:p14="http://schemas.microsoft.com/office/powerpoint/2010/main" val="5128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46776" cy="562074"/>
          </a:xfrm>
        </p:spPr>
        <p:txBody>
          <a:bodyPr/>
          <a:lstStyle/>
          <a:p>
            <a:r>
              <a:rPr lang="en-IN" dirty="0" err="1" smtClean="0"/>
              <a:t>foldr</a:t>
            </a:r>
            <a:r>
              <a:rPr lang="en-IN" dirty="0" smtClean="0"/>
              <a:t> </a:t>
            </a:r>
            <a:r>
              <a:rPr lang="en-IN" dirty="0"/>
              <a:t>function (the </a:t>
            </a:r>
            <a:r>
              <a:rPr lang="en-IN" dirty="0" smtClean="0"/>
              <a:t>right fold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20680"/>
          </a:xfrm>
        </p:spPr>
        <p:txBody>
          <a:bodyPr>
            <a:normAutofit/>
          </a:bodyPr>
          <a:lstStyle/>
          <a:p>
            <a:pPr algn="just"/>
            <a:r>
              <a:rPr lang="en-IN" sz="2400" dirty="0" err="1"/>
              <a:t>foldr</a:t>
            </a:r>
            <a:r>
              <a:rPr lang="en-IN" sz="2400" dirty="0"/>
              <a:t> works in a similar way to the left </a:t>
            </a:r>
            <a:r>
              <a:rPr lang="en-IN" sz="2400" dirty="0" smtClean="0"/>
              <a:t>fold except that the </a:t>
            </a:r>
            <a:r>
              <a:rPr lang="en-IN" sz="2400" dirty="0"/>
              <a:t>accumulator eats up the </a:t>
            </a:r>
            <a:r>
              <a:rPr lang="en-IN" sz="2400" dirty="0" smtClean="0"/>
              <a:t>values from </a:t>
            </a:r>
            <a:r>
              <a:rPr lang="en-IN" sz="2400" dirty="0"/>
              <a:t>the </a:t>
            </a:r>
            <a:r>
              <a:rPr lang="en-IN" sz="2400" dirty="0" smtClean="0"/>
              <a:t>right</a:t>
            </a:r>
          </a:p>
          <a:p>
            <a:pPr algn="just"/>
            <a:r>
              <a:rPr lang="en-IN" sz="2400" dirty="0"/>
              <a:t>Also, the left fold's binary function has the accumulator as the first parameter </a:t>
            </a:r>
            <a:r>
              <a:rPr lang="en-IN" sz="2400" dirty="0" smtClean="0"/>
              <a:t>and the </a:t>
            </a:r>
            <a:r>
              <a:rPr lang="en-IN" sz="2400" dirty="0"/>
              <a:t>current value as the second one (so \</a:t>
            </a:r>
            <a:r>
              <a:rPr lang="en-IN" sz="2400" dirty="0" err="1"/>
              <a:t>acc</a:t>
            </a:r>
            <a:r>
              <a:rPr lang="en-IN" sz="2400" dirty="0"/>
              <a:t> x -&gt; </a:t>
            </a:r>
            <a:r>
              <a:rPr lang="en-IN" sz="2400" dirty="0" smtClean="0"/>
              <a:t>.)</a:t>
            </a:r>
          </a:p>
          <a:p>
            <a:pPr algn="just"/>
            <a:r>
              <a:rPr lang="en-IN" sz="2400" dirty="0"/>
              <a:t>the right fold's binary function has the </a:t>
            </a:r>
            <a:r>
              <a:rPr lang="en-IN" sz="2400" dirty="0" smtClean="0"/>
              <a:t>current value </a:t>
            </a:r>
            <a:r>
              <a:rPr lang="en-IN" sz="2400" dirty="0"/>
              <a:t>as the first parameter and the accumulator as the second one (so \x </a:t>
            </a:r>
            <a:r>
              <a:rPr lang="en-IN" sz="2400" dirty="0" err="1"/>
              <a:t>acc</a:t>
            </a:r>
            <a:r>
              <a:rPr lang="en-IN" sz="2400" dirty="0"/>
              <a:t> -&gt; </a:t>
            </a:r>
            <a:r>
              <a:rPr lang="en-IN" sz="2400" dirty="0" smtClean="0"/>
              <a:t>...)</a:t>
            </a:r>
          </a:p>
          <a:p>
            <a:r>
              <a:rPr lang="en-IN" sz="2400" dirty="0"/>
              <a:t>right fold has the accumulator on the right, because it folds from the </a:t>
            </a:r>
            <a:r>
              <a:rPr lang="en-IN" sz="2400" dirty="0" smtClean="0"/>
              <a:t>right side.</a:t>
            </a:r>
          </a:p>
          <a:p>
            <a:r>
              <a:rPr lang="en-IN" sz="2400" dirty="0"/>
              <a:t>The accumulator value (and hence, the result) of a fold can be of any type. It can be a </a:t>
            </a:r>
            <a:r>
              <a:rPr lang="en-IN" sz="2400" dirty="0" err="1" smtClean="0"/>
              <a:t>number,a</a:t>
            </a:r>
            <a:r>
              <a:rPr lang="en-IN" sz="2400" dirty="0" smtClean="0"/>
              <a:t> </a:t>
            </a:r>
            <a:r>
              <a:rPr lang="en-IN" sz="2400" dirty="0" err="1"/>
              <a:t>boolean</a:t>
            </a:r>
            <a:r>
              <a:rPr lang="en-IN" sz="2400" dirty="0"/>
              <a:t> or even a new list.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427984" y="4941168"/>
            <a:ext cx="4536504" cy="1656184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/>
              <a:t>map' :: (a -&gt; b) -&gt; [a] -&gt; [b]</a:t>
            </a:r>
          </a:p>
          <a:p>
            <a:r>
              <a:rPr lang="en-IN" sz="2200" dirty="0"/>
              <a:t>map' f </a:t>
            </a:r>
            <a:r>
              <a:rPr lang="en-IN" sz="2200" dirty="0" err="1"/>
              <a:t>xs</a:t>
            </a:r>
            <a:r>
              <a:rPr lang="en-IN" sz="2200" dirty="0"/>
              <a:t> = </a:t>
            </a:r>
            <a:r>
              <a:rPr lang="en-IN" sz="2200" dirty="0" err="1"/>
              <a:t>foldr</a:t>
            </a:r>
            <a:r>
              <a:rPr lang="en-IN" sz="2200" dirty="0"/>
              <a:t> (\x </a:t>
            </a:r>
            <a:r>
              <a:rPr lang="en-IN" sz="2200" dirty="0" err="1"/>
              <a:t>acc</a:t>
            </a:r>
            <a:r>
              <a:rPr lang="en-IN" sz="2200" dirty="0"/>
              <a:t> -&gt; f x : </a:t>
            </a:r>
            <a:r>
              <a:rPr lang="en-IN" sz="2200" dirty="0" err="1"/>
              <a:t>acc</a:t>
            </a:r>
            <a:r>
              <a:rPr lang="en-IN" sz="2200" dirty="0"/>
              <a:t>) [] </a:t>
            </a:r>
            <a:r>
              <a:rPr lang="en-IN" sz="2200" dirty="0" err="1"/>
              <a:t>xs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011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27"/>
            <a:ext cx="7634808" cy="706090"/>
          </a:xfrm>
        </p:spPr>
        <p:txBody>
          <a:bodyPr/>
          <a:lstStyle/>
          <a:p>
            <a:r>
              <a:rPr lang="en-IN" dirty="0"/>
              <a:t>Sum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If we're mapping (+3) to [1,2,3] , we approach the list from the right </a:t>
            </a:r>
            <a:r>
              <a:rPr lang="en-IN" sz="2400" dirty="0" smtClean="0"/>
              <a:t>side</a:t>
            </a:r>
          </a:p>
          <a:p>
            <a:pPr algn="just"/>
            <a:r>
              <a:rPr lang="en-IN" sz="2400" dirty="0" smtClean="0"/>
              <a:t>Take </a:t>
            </a:r>
            <a:r>
              <a:rPr lang="en-IN" sz="2400" dirty="0"/>
              <a:t>the last </a:t>
            </a:r>
            <a:r>
              <a:rPr lang="en-IN" sz="2400" dirty="0" smtClean="0"/>
              <a:t>element, which </a:t>
            </a:r>
            <a:r>
              <a:rPr lang="en-IN" sz="2400" dirty="0"/>
              <a:t>is 3 and apply the function to it, which ends up being </a:t>
            </a:r>
            <a:r>
              <a:rPr lang="en-IN" sz="2400" dirty="0" smtClean="0"/>
              <a:t>6</a:t>
            </a:r>
          </a:p>
          <a:p>
            <a:pPr algn="just"/>
            <a:r>
              <a:rPr lang="en-IN" sz="2400" dirty="0"/>
              <a:t>Then, </a:t>
            </a:r>
            <a:r>
              <a:rPr lang="en-IN" sz="2400" dirty="0" smtClean="0"/>
              <a:t>prepend </a:t>
            </a:r>
            <a:r>
              <a:rPr lang="en-IN" sz="2400" dirty="0"/>
              <a:t>it to </a:t>
            </a:r>
            <a:r>
              <a:rPr lang="en-IN" sz="2400" dirty="0" smtClean="0"/>
              <a:t>the accumulator</a:t>
            </a:r>
            <a:r>
              <a:rPr lang="en-IN" sz="2400" dirty="0"/>
              <a:t>, which is was[]. 6:[] is [6] and that's now the </a:t>
            </a:r>
            <a:r>
              <a:rPr lang="en-IN" sz="2400" dirty="0" smtClean="0"/>
              <a:t>accumulator</a:t>
            </a:r>
          </a:p>
          <a:p>
            <a:pPr algn="just"/>
            <a:r>
              <a:rPr lang="en-IN" sz="2400" dirty="0"/>
              <a:t>A</a:t>
            </a:r>
            <a:r>
              <a:rPr lang="en-IN" sz="2400" dirty="0" smtClean="0"/>
              <a:t>pply </a:t>
            </a:r>
            <a:r>
              <a:rPr lang="en-IN" sz="2400" dirty="0"/>
              <a:t>(+3) to 2, </a:t>
            </a:r>
            <a:r>
              <a:rPr lang="en-IN" sz="2400" dirty="0" smtClean="0"/>
              <a:t>that's 5 </a:t>
            </a:r>
            <a:r>
              <a:rPr lang="en-IN" sz="2400" dirty="0"/>
              <a:t>and we prepend (:) it to the </a:t>
            </a:r>
            <a:r>
              <a:rPr lang="en-IN" sz="2400" dirty="0" smtClean="0"/>
              <a:t>accumulator</a:t>
            </a:r>
          </a:p>
          <a:p>
            <a:pPr algn="just"/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/>
              <a:t>accumulator is now [5,6</a:t>
            </a:r>
            <a:r>
              <a:rPr lang="en-IN" sz="2400" dirty="0" smtClean="0"/>
              <a:t>]</a:t>
            </a:r>
          </a:p>
          <a:p>
            <a:pPr algn="just"/>
            <a:r>
              <a:rPr lang="en-IN" sz="2400" dirty="0"/>
              <a:t>A</a:t>
            </a:r>
            <a:r>
              <a:rPr lang="en-IN" sz="2400" dirty="0" smtClean="0"/>
              <a:t>pply </a:t>
            </a:r>
            <a:r>
              <a:rPr lang="en-IN" sz="2400" dirty="0"/>
              <a:t>(+3) to </a:t>
            </a:r>
            <a:r>
              <a:rPr lang="en-IN" sz="2400" dirty="0" smtClean="0"/>
              <a:t>1 and </a:t>
            </a:r>
            <a:r>
              <a:rPr lang="en-IN" sz="2400" dirty="0"/>
              <a:t>prepend that to the accumulator and so the end value is [4,5,6</a:t>
            </a:r>
            <a:r>
              <a:rPr lang="en-IN" sz="2400" dirty="0" smtClean="0"/>
              <a:t>]</a:t>
            </a:r>
          </a:p>
          <a:p>
            <a:pPr algn="just"/>
            <a:r>
              <a:rPr lang="en-IN" sz="2400" dirty="0" smtClean="0">
                <a:solidFill>
                  <a:srgbClr val="66FFFF"/>
                </a:solidFill>
              </a:rPr>
              <a:t>Left fold version:</a:t>
            </a:r>
          </a:p>
          <a:p>
            <a:pPr marL="400050" lvl="1" indent="0" algn="just">
              <a:buNone/>
            </a:pPr>
            <a:r>
              <a:rPr lang="en-IN" sz="2400" dirty="0">
                <a:solidFill>
                  <a:srgbClr val="66FFFF"/>
                </a:solidFill>
              </a:rPr>
              <a:t>map' f </a:t>
            </a:r>
            <a:r>
              <a:rPr lang="en-IN" sz="2400" dirty="0" err="1">
                <a:solidFill>
                  <a:srgbClr val="66FFFF"/>
                </a:solidFill>
              </a:rPr>
              <a:t>xs</a:t>
            </a:r>
            <a:r>
              <a:rPr lang="en-IN" sz="2400" dirty="0">
                <a:solidFill>
                  <a:srgbClr val="66FFFF"/>
                </a:solidFill>
              </a:rPr>
              <a:t> </a:t>
            </a:r>
            <a:r>
              <a:rPr lang="en-IN" sz="2400" dirty="0" smtClean="0">
                <a:solidFill>
                  <a:srgbClr val="66FFFF"/>
                </a:solidFill>
              </a:rPr>
              <a:t>= </a:t>
            </a:r>
            <a:r>
              <a:rPr lang="en-IN" sz="2400" dirty="0" err="1" smtClean="0">
                <a:solidFill>
                  <a:srgbClr val="66FFFF"/>
                </a:solidFill>
              </a:rPr>
              <a:t>foldl</a:t>
            </a:r>
            <a:r>
              <a:rPr lang="en-IN" sz="2400" dirty="0" smtClean="0">
                <a:solidFill>
                  <a:srgbClr val="66FFFF"/>
                </a:solidFill>
              </a:rPr>
              <a:t> </a:t>
            </a:r>
            <a:r>
              <a:rPr lang="en-IN" sz="2400" dirty="0">
                <a:solidFill>
                  <a:srgbClr val="66FFFF"/>
                </a:solidFill>
              </a:rPr>
              <a:t>(\</a:t>
            </a:r>
            <a:r>
              <a:rPr lang="en-IN" sz="2400" dirty="0" err="1">
                <a:solidFill>
                  <a:srgbClr val="66FFFF"/>
                </a:solidFill>
              </a:rPr>
              <a:t>acc</a:t>
            </a:r>
            <a:r>
              <a:rPr lang="en-IN" sz="2400" dirty="0">
                <a:solidFill>
                  <a:srgbClr val="66FFFF"/>
                </a:solidFill>
              </a:rPr>
              <a:t> x -&gt; </a:t>
            </a:r>
            <a:r>
              <a:rPr lang="en-IN" sz="2400" dirty="0" err="1">
                <a:solidFill>
                  <a:srgbClr val="66FFFF"/>
                </a:solidFill>
              </a:rPr>
              <a:t>acc</a:t>
            </a:r>
            <a:r>
              <a:rPr lang="en-IN" sz="2400" dirty="0">
                <a:solidFill>
                  <a:srgbClr val="66FFFF"/>
                </a:solidFill>
              </a:rPr>
              <a:t> ++ [f x]) [] </a:t>
            </a:r>
            <a:r>
              <a:rPr lang="en-IN" sz="2400" dirty="0" err="1" smtClean="0">
                <a:solidFill>
                  <a:srgbClr val="66FFFF"/>
                </a:solidFill>
              </a:rPr>
              <a:t>xs</a:t>
            </a:r>
            <a:endParaRPr lang="en-IN" sz="2400" dirty="0" smtClean="0">
              <a:solidFill>
                <a:srgbClr val="66FFFF"/>
              </a:solidFill>
            </a:endParaRPr>
          </a:p>
          <a:p>
            <a:pPr algn="just"/>
            <a:r>
              <a:rPr lang="en-IN" sz="2400" dirty="0"/>
              <a:t>the ++ function is much more </a:t>
            </a:r>
            <a:r>
              <a:rPr lang="en-IN" sz="2400" dirty="0" smtClean="0"/>
              <a:t>expensive than </a:t>
            </a:r>
            <a:r>
              <a:rPr lang="en-IN" sz="2400" dirty="0"/>
              <a:t>:, so we usually use right folds when we're building up new lists from a list.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607496" y="27047"/>
            <a:ext cx="4501008" cy="737657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map' :: (a -&gt; b) -&gt; [a] -&gt; [b]</a:t>
            </a:r>
          </a:p>
          <a:p>
            <a:r>
              <a:rPr lang="en-IN" dirty="0"/>
              <a:t>map' f </a:t>
            </a:r>
            <a:r>
              <a:rPr lang="en-IN" dirty="0" err="1"/>
              <a:t>xs</a:t>
            </a:r>
            <a:r>
              <a:rPr lang="en-IN" dirty="0"/>
              <a:t> = </a:t>
            </a:r>
            <a:r>
              <a:rPr lang="en-IN" dirty="0" err="1"/>
              <a:t>foldr</a:t>
            </a:r>
            <a:r>
              <a:rPr lang="en-IN" dirty="0"/>
              <a:t> (\x </a:t>
            </a:r>
            <a:r>
              <a:rPr lang="en-IN" dirty="0" err="1"/>
              <a:t>acc</a:t>
            </a:r>
            <a:r>
              <a:rPr lang="en-IN" dirty="0"/>
              <a:t> -&gt; f x : </a:t>
            </a:r>
            <a:r>
              <a:rPr lang="en-IN" dirty="0" err="1"/>
              <a:t>acc</a:t>
            </a:r>
            <a:r>
              <a:rPr lang="en-IN" dirty="0"/>
              <a:t>) [] </a:t>
            </a:r>
            <a:r>
              <a:rPr lang="en-IN" dirty="0" err="1"/>
              <a:t>xs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64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7" y="0"/>
            <a:ext cx="7924800" cy="692696"/>
          </a:xfrm>
        </p:spPr>
        <p:txBody>
          <a:bodyPr/>
          <a:lstStyle/>
          <a:p>
            <a:r>
              <a:rPr lang="en-IN" dirty="0" smtClean="0"/>
              <a:t>Difference between left and right folds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052736"/>
            <a:ext cx="8856984" cy="5112568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R</a:t>
            </a:r>
            <a:r>
              <a:rPr lang="en-IN" sz="2400" dirty="0" smtClean="0"/>
              <a:t>ight </a:t>
            </a:r>
            <a:r>
              <a:rPr lang="en-IN" sz="2400" dirty="0" smtClean="0"/>
              <a:t>folds work </a:t>
            </a:r>
            <a:r>
              <a:rPr lang="en-IN" sz="2400" dirty="0"/>
              <a:t>on infinite lists, whereas left ones don't</a:t>
            </a:r>
            <a:r>
              <a:rPr lang="en-IN" sz="2400" dirty="0" smtClean="0"/>
              <a:t>!</a:t>
            </a:r>
          </a:p>
          <a:p>
            <a:endParaRPr lang="en-IN" sz="2400" dirty="0" smtClean="0"/>
          </a:p>
          <a:p>
            <a:r>
              <a:rPr lang="en-IN" sz="2400" dirty="0"/>
              <a:t>I</a:t>
            </a:r>
            <a:r>
              <a:rPr lang="en-IN" sz="2400" dirty="0" smtClean="0"/>
              <a:t>f </a:t>
            </a:r>
            <a:r>
              <a:rPr lang="en-IN" sz="2400" dirty="0" smtClean="0"/>
              <a:t>you take </a:t>
            </a:r>
            <a:r>
              <a:rPr lang="en-IN" sz="2400" dirty="0"/>
              <a:t>an infinite list at some point and you fold it up from the </a:t>
            </a:r>
            <a:r>
              <a:rPr lang="en-IN" sz="2400" dirty="0" smtClean="0"/>
              <a:t>right, you'll </a:t>
            </a:r>
            <a:r>
              <a:rPr lang="en-IN" sz="2400" dirty="0"/>
              <a:t>eventually reach the beginning of the list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/>
              <a:t>However, if you </a:t>
            </a:r>
            <a:r>
              <a:rPr lang="en-IN" sz="2400" dirty="0" smtClean="0"/>
              <a:t>take an </a:t>
            </a:r>
            <a:r>
              <a:rPr lang="en-IN" sz="2400" dirty="0"/>
              <a:t>infinite list at a point and you try to fold it up from the left, </a:t>
            </a:r>
            <a:r>
              <a:rPr lang="en-IN" sz="2400" dirty="0" smtClean="0"/>
              <a:t>you'll never </a:t>
            </a:r>
            <a:r>
              <a:rPr lang="en-IN" sz="2400" dirty="0"/>
              <a:t>reach an end!</a:t>
            </a:r>
          </a:p>
        </p:txBody>
      </p:sp>
    </p:spTree>
    <p:extLst>
      <p:ext uri="{BB962C8B-B14F-4D97-AF65-F5344CB8AC3E}">
        <p14:creationId xmlns:p14="http://schemas.microsoft.com/office/powerpoint/2010/main" val="33143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95936" cy="692696"/>
          </a:xfrm>
        </p:spPr>
        <p:txBody>
          <a:bodyPr/>
          <a:lstStyle/>
          <a:p>
            <a:r>
              <a:rPr lang="en-IN" dirty="0" smtClean="0"/>
              <a:t>Foldl1 and foldr1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>
            <a:normAutofit lnSpcReduction="10000"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IN" sz="2400" dirty="0"/>
              <a:t>The foldl1 and foldr1 functions work much like </a:t>
            </a:r>
            <a:r>
              <a:rPr lang="en-IN" sz="2400" dirty="0" err="1"/>
              <a:t>foldl</a:t>
            </a:r>
            <a:r>
              <a:rPr lang="en-IN" sz="2400" dirty="0"/>
              <a:t> and </a:t>
            </a:r>
            <a:r>
              <a:rPr lang="en-IN" sz="2400" dirty="0" err="1"/>
              <a:t>foldr</a:t>
            </a:r>
            <a:r>
              <a:rPr lang="en-IN" sz="2400" dirty="0"/>
              <a:t>, only you don't need to </a:t>
            </a:r>
            <a:r>
              <a:rPr lang="en-IN" sz="2400" dirty="0" smtClean="0"/>
              <a:t>provide them </a:t>
            </a:r>
            <a:r>
              <a:rPr lang="en-IN" sz="2400" dirty="0"/>
              <a:t>with an explicit starting value.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IN" sz="2400" dirty="0"/>
              <a:t>They assume the first (or last) element of the list to be the starting value and then start the fold with the element next to it.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IN" sz="2400" dirty="0"/>
              <a:t>For Example: the sum function can be implemented as: </a:t>
            </a:r>
            <a:r>
              <a:rPr lang="en-IN" sz="2400" dirty="0">
                <a:solidFill>
                  <a:srgbClr val="66FFFF"/>
                </a:solidFill>
              </a:rPr>
              <a:t>sum = foldl1 (+) .</a:t>
            </a:r>
            <a:r>
              <a:rPr lang="en-IN" sz="2400" dirty="0"/>
              <a:t>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IN" sz="2400" dirty="0"/>
              <a:t>Because they depend on the lists they fold up having at least one element, they cause runtime errors if called with empty lists.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IN" sz="2400" dirty="0" err="1"/>
              <a:t>foldl</a:t>
            </a:r>
            <a:r>
              <a:rPr lang="en-IN" sz="2400" dirty="0"/>
              <a:t> and </a:t>
            </a:r>
            <a:r>
              <a:rPr lang="en-IN" sz="2400" dirty="0" err="1"/>
              <a:t>foldr</a:t>
            </a:r>
            <a:r>
              <a:rPr lang="en-IN" sz="2400" dirty="0"/>
              <a:t>, on the other hand, work fine with empty lists.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IN" sz="2400" dirty="0"/>
              <a:t>When making a fold, think about how it acts on an empty list.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IN" sz="2400" dirty="0"/>
              <a:t>If the function doesn't make sense when given an empty list, you can probably use a foldl1 or foldr1 to implement it.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18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8892480" cy="680904"/>
          </a:xfrm>
        </p:spPr>
        <p:txBody>
          <a:bodyPr/>
          <a:lstStyle/>
          <a:p>
            <a:r>
              <a:rPr lang="en-IN" dirty="0" smtClean="0"/>
              <a:t>Some standard library functions using </a:t>
            </a:r>
            <a:r>
              <a:rPr lang="en-IN" dirty="0"/>
              <a:t>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 smtClean="0">
                <a:solidFill>
                  <a:srgbClr val="FFFF00"/>
                </a:solidFill>
              </a:rPr>
              <a:t>maximum</a:t>
            </a:r>
            <a:r>
              <a:rPr lang="en-IN" sz="2200" dirty="0">
                <a:solidFill>
                  <a:srgbClr val="FFFF00"/>
                </a:solidFill>
              </a:rPr>
              <a:t>' :: (Ord a) =&gt; [a] -&gt; a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00"/>
                </a:solidFill>
              </a:rPr>
              <a:t>maximum' = foldr1 (\x </a:t>
            </a:r>
            <a:r>
              <a:rPr lang="en-IN" sz="2200" dirty="0" err="1">
                <a:solidFill>
                  <a:srgbClr val="FFFF00"/>
                </a:solidFill>
              </a:rPr>
              <a:t>acc</a:t>
            </a:r>
            <a:r>
              <a:rPr lang="en-IN" sz="2200" dirty="0">
                <a:solidFill>
                  <a:srgbClr val="FFFF00"/>
                </a:solidFill>
              </a:rPr>
              <a:t> -&gt; if x &gt; </a:t>
            </a:r>
            <a:r>
              <a:rPr lang="en-IN" sz="2200" dirty="0" err="1">
                <a:solidFill>
                  <a:srgbClr val="FFFF00"/>
                </a:solidFill>
              </a:rPr>
              <a:t>acc</a:t>
            </a:r>
            <a:r>
              <a:rPr lang="en-IN" sz="2200" dirty="0">
                <a:solidFill>
                  <a:srgbClr val="FFFF00"/>
                </a:solidFill>
              </a:rPr>
              <a:t> then x else </a:t>
            </a:r>
            <a:r>
              <a:rPr lang="en-IN" sz="2200" dirty="0" err="1">
                <a:solidFill>
                  <a:srgbClr val="FFFF00"/>
                </a:solidFill>
              </a:rPr>
              <a:t>acc</a:t>
            </a:r>
            <a:r>
              <a:rPr lang="en-IN" sz="2200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66FFFF"/>
                </a:solidFill>
              </a:rPr>
              <a:t>reverse' :: [a] -&gt; [a]</a:t>
            </a:r>
          </a:p>
          <a:p>
            <a:pPr marL="0" indent="0">
              <a:buNone/>
            </a:pPr>
            <a:r>
              <a:rPr lang="da-DK" sz="2200" dirty="0">
                <a:solidFill>
                  <a:srgbClr val="66FFFF"/>
                </a:solidFill>
              </a:rPr>
              <a:t>reverse' = foldl (\acc x -&gt; x : acc) []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FFC000"/>
                </a:solidFill>
              </a:rPr>
              <a:t>product' :: (Num a) =&gt; [a] -&gt; a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C000"/>
                </a:solidFill>
              </a:rPr>
              <a:t>product' = foldr1 (*)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66FF66"/>
                </a:solidFill>
              </a:rPr>
              <a:t>filter' :: (a -&gt; Bool) -&gt; [a] -&gt; [a]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66FF66"/>
                </a:solidFill>
              </a:rPr>
              <a:t>filter' p = </a:t>
            </a:r>
            <a:r>
              <a:rPr lang="en-IN" sz="2200" dirty="0" err="1">
                <a:solidFill>
                  <a:srgbClr val="66FF66"/>
                </a:solidFill>
              </a:rPr>
              <a:t>foldr</a:t>
            </a:r>
            <a:r>
              <a:rPr lang="en-IN" sz="2200" dirty="0">
                <a:solidFill>
                  <a:srgbClr val="66FF66"/>
                </a:solidFill>
              </a:rPr>
              <a:t> (\x </a:t>
            </a:r>
            <a:r>
              <a:rPr lang="en-IN" sz="2200" dirty="0" err="1">
                <a:solidFill>
                  <a:srgbClr val="66FF66"/>
                </a:solidFill>
              </a:rPr>
              <a:t>acc</a:t>
            </a:r>
            <a:r>
              <a:rPr lang="en-IN" sz="2200" dirty="0">
                <a:solidFill>
                  <a:srgbClr val="66FF66"/>
                </a:solidFill>
              </a:rPr>
              <a:t> -&gt; if p x then x : </a:t>
            </a:r>
            <a:r>
              <a:rPr lang="en-IN" sz="2200" dirty="0" err="1">
                <a:solidFill>
                  <a:srgbClr val="66FF66"/>
                </a:solidFill>
              </a:rPr>
              <a:t>acc</a:t>
            </a:r>
            <a:r>
              <a:rPr lang="en-IN" sz="2200" dirty="0">
                <a:solidFill>
                  <a:srgbClr val="66FF66"/>
                </a:solidFill>
              </a:rPr>
              <a:t> else </a:t>
            </a:r>
            <a:r>
              <a:rPr lang="en-IN" sz="2200" dirty="0" err="1">
                <a:solidFill>
                  <a:srgbClr val="66FF66"/>
                </a:solidFill>
              </a:rPr>
              <a:t>acc</a:t>
            </a:r>
            <a:r>
              <a:rPr lang="en-IN" sz="2200" dirty="0">
                <a:solidFill>
                  <a:srgbClr val="66FF66"/>
                </a:solidFill>
              </a:rPr>
              <a:t>) []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99FF"/>
                </a:solidFill>
              </a:rPr>
              <a:t>head' :: [a] -&gt; a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99FF"/>
                </a:solidFill>
              </a:rPr>
              <a:t>head' = foldr1 (\x _ -&gt; x)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66"/>
                </a:solidFill>
              </a:rPr>
              <a:t>last' :: [a] -&gt; a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66"/>
                </a:solidFill>
              </a:rPr>
              <a:t>last' = foldl1 (\_ x -&gt; x)</a:t>
            </a:r>
          </a:p>
        </p:txBody>
      </p:sp>
    </p:spTree>
    <p:extLst>
      <p:ext uri="{BB962C8B-B14F-4D97-AF65-F5344CB8AC3E}">
        <p14:creationId xmlns:p14="http://schemas.microsoft.com/office/powerpoint/2010/main" val="233606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Function application with $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($) :: (a -&gt; b) -&gt; a -&gt; b</a:t>
            </a:r>
          </a:p>
          <a:p>
            <a:pPr marL="0" indent="0">
              <a:buNone/>
            </a:pPr>
            <a:r>
              <a:rPr lang="en-IN" sz="2400" dirty="0"/>
              <a:t>f $ x = f </a:t>
            </a:r>
            <a:r>
              <a:rPr lang="en-IN" sz="2400" dirty="0" smtClean="0"/>
              <a:t>x</a:t>
            </a:r>
          </a:p>
          <a:p>
            <a:endParaRPr lang="en-IN" sz="2400" dirty="0" smtClean="0"/>
          </a:p>
          <a:p>
            <a:r>
              <a:rPr lang="en-IN" sz="2400" dirty="0" smtClean="0"/>
              <a:t>A normal </a:t>
            </a:r>
            <a:r>
              <a:rPr lang="en-IN" sz="2400" dirty="0"/>
              <a:t>function </a:t>
            </a:r>
            <a:r>
              <a:rPr lang="en-IN" sz="2400" dirty="0" smtClean="0"/>
              <a:t>application (putting </a:t>
            </a:r>
            <a:r>
              <a:rPr lang="en-IN" sz="2400" dirty="0"/>
              <a:t>a space between two things) has a really high </a:t>
            </a:r>
            <a:r>
              <a:rPr lang="en-IN" sz="2400" dirty="0" smtClean="0"/>
              <a:t>precedence, the </a:t>
            </a:r>
            <a:r>
              <a:rPr lang="en-IN" sz="2400" dirty="0"/>
              <a:t>$ function has the lowest precedence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Function application with </a:t>
            </a:r>
            <a:r>
              <a:rPr lang="en-IN" sz="2400" dirty="0" smtClean="0"/>
              <a:t>a space </a:t>
            </a:r>
            <a:r>
              <a:rPr lang="en-IN" sz="2400" dirty="0"/>
              <a:t>is left-associative (so f a b c is the same as ((f a) b) c</a:t>
            </a:r>
            <a:r>
              <a:rPr lang="en-IN" sz="2400" dirty="0" smtClean="0"/>
              <a:t>)) whereas function application </a:t>
            </a:r>
            <a:r>
              <a:rPr lang="en-IN" sz="2400" dirty="0"/>
              <a:t>with $ is right-associative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Example:  </a:t>
            </a:r>
            <a:r>
              <a:rPr lang="en-IN" sz="2400" dirty="0" err="1"/>
              <a:t>sqrt</a:t>
            </a:r>
            <a:r>
              <a:rPr lang="en-IN" sz="2400" dirty="0"/>
              <a:t> 3 + 4 + </a:t>
            </a:r>
            <a:r>
              <a:rPr lang="en-IN" sz="2400" dirty="0" smtClean="0"/>
              <a:t>9  is evaluated as (((</a:t>
            </a:r>
            <a:r>
              <a:rPr lang="en-IN" sz="2400" dirty="0" err="1" smtClean="0"/>
              <a:t>sqrt</a:t>
            </a:r>
            <a:r>
              <a:rPr lang="en-IN" sz="2400" dirty="0" smtClean="0"/>
              <a:t> 3) + 4) + 9)</a:t>
            </a:r>
          </a:p>
          <a:p>
            <a:r>
              <a:rPr lang="en-IN" sz="2400" dirty="0" smtClean="0"/>
              <a:t>To get </a:t>
            </a:r>
            <a:r>
              <a:rPr lang="en-IN" sz="2400" dirty="0" err="1" smtClean="0"/>
              <a:t>sqrt</a:t>
            </a:r>
            <a:r>
              <a:rPr lang="en-IN" sz="2400" dirty="0" smtClean="0"/>
              <a:t> of (3+4+9 = 16) we must use as </a:t>
            </a:r>
            <a:r>
              <a:rPr lang="en-IN" sz="2400" dirty="0" err="1" smtClean="0"/>
              <a:t>sqrt</a:t>
            </a:r>
            <a:r>
              <a:rPr lang="en-IN" sz="2400" dirty="0" smtClean="0"/>
              <a:t> (3+4+9)</a:t>
            </a:r>
          </a:p>
          <a:p>
            <a:r>
              <a:rPr lang="en-IN" sz="2400" dirty="0" smtClean="0"/>
              <a:t>Alternate: </a:t>
            </a:r>
            <a:r>
              <a:rPr lang="en-IN" sz="2400" dirty="0" err="1" smtClean="0"/>
              <a:t>sqrt</a:t>
            </a:r>
            <a:r>
              <a:rPr lang="en-IN" sz="2400" dirty="0" smtClean="0"/>
              <a:t> $ 3 + 4 + 9    [$ has lowest precedence of all operators]</a:t>
            </a:r>
          </a:p>
          <a:p>
            <a:r>
              <a:rPr lang="en-IN" sz="2400" dirty="0"/>
              <a:t>When a $ is encountered, the expression on its right is applied as the parameter to the </a:t>
            </a:r>
            <a:r>
              <a:rPr lang="en-IN" sz="2400" dirty="0" smtClean="0"/>
              <a:t>function on </a:t>
            </a:r>
            <a:r>
              <a:rPr lang="en-IN" sz="2400" dirty="0"/>
              <a:t>its left.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940152" y="476672"/>
            <a:ext cx="2880320" cy="1368152"/>
          </a:xfrm>
          <a:prstGeom prst="cloudCallout">
            <a:avLst>
              <a:gd name="adj1" fmla="val -208499"/>
              <a:gd name="adj2" fmla="val 27391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Looks like function application but not so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3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052736"/>
            <a:ext cx="8928992" cy="4536504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sum </a:t>
            </a:r>
            <a:r>
              <a:rPr lang="en-IN" sz="2400" dirty="0"/>
              <a:t>(filter (&gt; 10) (map (*2) [2..10</a:t>
            </a:r>
            <a:r>
              <a:rPr lang="en-IN" sz="2400" dirty="0" smtClean="0"/>
              <a:t>])) can be written using $ as </a:t>
            </a:r>
          </a:p>
          <a:p>
            <a:pPr marL="0" indent="0" algn="ctr">
              <a:buNone/>
            </a:pPr>
            <a:endParaRPr lang="en-IN" sz="2400" dirty="0" smtClean="0"/>
          </a:p>
          <a:p>
            <a:pPr marL="0" indent="0" algn="ctr">
              <a:buNone/>
            </a:pPr>
            <a:r>
              <a:rPr lang="en-IN" sz="2400" dirty="0" smtClean="0"/>
              <a:t>sum </a:t>
            </a:r>
            <a:r>
              <a:rPr lang="en-IN" sz="2400" dirty="0"/>
              <a:t>$ filter </a:t>
            </a:r>
            <a:r>
              <a:rPr lang="en-IN" sz="2400" dirty="0" smtClean="0"/>
              <a:t>(&gt;</a:t>
            </a:r>
            <a:r>
              <a:rPr lang="nn-NO" sz="2400" dirty="0" smtClean="0"/>
              <a:t>10</a:t>
            </a:r>
            <a:r>
              <a:rPr lang="nn-NO" sz="2400" dirty="0"/>
              <a:t>) $ map (*2) [2..10</a:t>
            </a:r>
            <a:r>
              <a:rPr lang="nn-NO" sz="2400" dirty="0" smtClean="0"/>
              <a:t>]</a:t>
            </a:r>
          </a:p>
          <a:p>
            <a:endParaRPr lang="en-IN" sz="2400" dirty="0" smtClean="0"/>
          </a:p>
          <a:p>
            <a:r>
              <a:rPr lang="en-IN" sz="2400" dirty="0" smtClean="0"/>
              <a:t>Because </a:t>
            </a:r>
            <a:r>
              <a:rPr lang="en-IN" sz="2400" dirty="0"/>
              <a:t>$ is right-associative, f (g (z x)) </a:t>
            </a:r>
            <a:r>
              <a:rPr lang="en-IN" sz="2400" dirty="0" smtClean="0"/>
              <a:t>is equal </a:t>
            </a:r>
            <a:r>
              <a:rPr lang="en-IN" sz="2400" dirty="0"/>
              <a:t>to f $ g $ z x</a:t>
            </a:r>
          </a:p>
        </p:txBody>
      </p:sp>
    </p:spTree>
    <p:extLst>
      <p:ext uri="{BB962C8B-B14F-4D97-AF65-F5344CB8AC3E}">
        <p14:creationId xmlns:p14="http://schemas.microsoft.com/office/powerpoint/2010/main" val="33645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" y="6005"/>
            <a:ext cx="7924800" cy="830707"/>
          </a:xfrm>
        </p:spPr>
        <p:txBody>
          <a:bodyPr/>
          <a:lstStyle/>
          <a:p>
            <a:r>
              <a:rPr lang="en-IN" dirty="0" smtClean="0"/>
              <a:t>Function 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928992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(.) </a:t>
            </a:r>
            <a:r>
              <a:rPr lang="pt-BR" sz="2400" dirty="0"/>
              <a:t>:: (b -&gt; c) -&gt; (a -&gt; b) -&gt; a -&gt; c</a:t>
            </a:r>
          </a:p>
          <a:p>
            <a:pPr marL="0" indent="0">
              <a:buNone/>
            </a:pPr>
            <a:r>
              <a:rPr lang="en-IN" sz="2400" dirty="0"/>
              <a:t>f . g = \x -&gt; f (g x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Mind </a:t>
            </a:r>
            <a:r>
              <a:rPr lang="en-IN" sz="2400" dirty="0"/>
              <a:t>the type declaration. f must take as its parameter a value that has </a:t>
            </a:r>
            <a:r>
              <a:rPr lang="en-IN" sz="2400" dirty="0" smtClean="0"/>
              <a:t>the same </a:t>
            </a:r>
            <a:r>
              <a:rPr lang="en-IN" sz="2400" dirty="0"/>
              <a:t>type as g's return value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Example: </a:t>
            </a:r>
            <a:r>
              <a:rPr lang="en-IN" sz="2400" dirty="0"/>
              <a:t>negate .(* 3) returns a function that takes a </a:t>
            </a:r>
            <a:r>
              <a:rPr lang="en-IN" sz="2400" dirty="0" smtClean="0"/>
              <a:t>number, multiplies </a:t>
            </a:r>
            <a:r>
              <a:rPr lang="en-IN" sz="2400" dirty="0"/>
              <a:t>it by 3 and then negates </a:t>
            </a:r>
            <a:r>
              <a:rPr lang="en-IN" sz="2400" dirty="0" smtClean="0"/>
              <a:t>it</a:t>
            </a:r>
          </a:p>
          <a:p>
            <a:r>
              <a:rPr lang="en-IN" sz="2400" dirty="0"/>
              <a:t>One of the uses for function composition is making functions on the fly to</a:t>
            </a:r>
          </a:p>
          <a:p>
            <a:pPr marL="0" indent="0">
              <a:buNone/>
            </a:pPr>
            <a:r>
              <a:rPr lang="en-IN" sz="2400" dirty="0" smtClean="0"/>
              <a:t>     pass </a:t>
            </a:r>
            <a:r>
              <a:rPr lang="en-IN" sz="2400" dirty="0"/>
              <a:t>to other functions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F</a:t>
            </a:r>
            <a:r>
              <a:rPr lang="en-IN" sz="2400" dirty="0" smtClean="0"/>
              <a:t>unction </a:t>
            </a:r>
            <a:r>
              <a:rPr lang="en-IN" sz="2400" dirty="0"/>
              <a:t>composition is clearer and more </a:t>
            </a:r>
            <a:r>
              <a:rPr lang="en-IN" sz="2400" dirty="0" smtClean="0"/>
              <a:t>concise than lambda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86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758699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u="sng" dirty="0" smtClean="0"/>
              <a:t>Using </a:t>
            </a:r>
            <a:r>
              <a:rPr lang="en-IN" sz="2400" u="sng" dirty="0" smtClean="0"/>
              <a:t>Lambda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map (\x -&gt; negate (abs x)) [5,-3,-6,7,-3,2,-19,24]</a:t>
            </a:r>
          </a:p>
          <a:p>
            <a:pPr marL="0" indent="0">
              <a:buNone/>
            </a:pPr>
            <a:r>
              <a:rPr lang="en-IN" sz="2400" dirty="0"/>
              <a:t>[-5,-3,-6,-7,-3,-2,-19,-24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u="sng" dirty="0" smtClean="0"/>
              <a:t>Using Function Composition:</a:t>
            </a:r>
            <a:endParaRPr lang="en-IN" sz="2400" u="sng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 (negate . abs) [5,-3,-6,7,-3,2,-19,24]</a:t>
            </a:r>
          </a:p>
          <a:p>
            <a:pPr marL="0" indent="0">
              <a:buNone/>
            </a:pPr>
            <a:r>
              <a:rPr lang="en-IN" sz="2400" dirty="0"/>
              <a:t>[-5,-3,-6,-7,-3,-2,-19,-24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Function composition is </a:t>
            </a:r>
            <a:r>
              <a:rPr lang="en-IN" sz="2400" u="sng" dirty="0" smtClean="0"/>
              <a:t>right-associative</a:t>
            </a:r>
            <a:r>
              <a:rPr lang="en-IN" sz="2400" dirty="0" smtClean="0"/>
              <a:t> =&gt; </a:t>
            </a:r>
            <a:r>
              <a:rPr lang="en-IN" sz="2400" dirty="0"/>
              <a:t>f (g (z x)) is equivalent to (f . g . z) x</a:t>
            </a:r>
          </a:p>
        </p:txBody>
      </p:sp>
    </p:spTree>
    <p:extLst>
      <p:ext uri="{BB962C8B-B14F-4D97-AF65-F5344CB8AC3E}">
        <p14:creationId xmlns:p14="http://schemas.microsoft.com/office/powerpoint/2010/main" val="5136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608896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u="sng" dirty="0" smtClean="0"/>
              <a:t>Using </a:t>
            </a:r>
            <a:r>
              <a:rPr lang="en-IN" sz="2400" u="sng" dirty="0"/>
              <a:t>Lambda:</a:t>
            </a:r>
          </a:p>
          <a:p>
            <a:pPr marL="0" indent="0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map (\</a:t>
            </a:r>
            <a:r>
              <a:rPr lang="en-IN" sz="2400" dirty="0" err="1"/>
              <a:t>xs</a:t>
            </a:r>
            <a:r>
              <a:rPr lang="en-IN" sz="2400" dirty="0"/>
              <a:t> -&gt; negate (sum (tail </a:t>
            </a:r>
            <a:r>
              <a:rPr lang="en-IN" sz="2400" dirty="0" err="1"/>
              <a:t>xs</a:t>
            </a:r>
            <a:r>
              <a:rPr lang="en-IN" sz="2400" dirty="0"/>
              <a:t>))) [[1..5],[3..6],[1..7]]</a:t>
            </a:r>
          </a:p>
          <a:p>
            <a:pPr marL="0" indent="0">
              <a:buNone/>
            </a:pPr>
            <a:r>
              <a:rPr lang="en-IN" sz="2400" dirty="0"/>
              <a:t>[-14,-15,-27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u="sng" dirty="0"/>
              <a:t>Using Function Composition</a:t>
            </a:r>
            <a:r>
              <a:rPr lang="en-IN" sz="2400" u="sng" dirty="0" smtClean="0"/>
              <a:t>:</a:t>
            </a:r>
            <a:endParaRPr lang="en-IN" sz="2400" u="sng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 (negate . sum . tail) [[1..5],[3..6],[1..7]]</a:t>
            </a:r>
          </a:p>
          <a:p>
            <a:pPr marL="0" indent="0">
              <a:buNone/>
            </a:pPr>
            <a:r>
              <a:rPr lang="en-IN" sz="2400" dirty="0"/>
              <a:t>[-14,-15,-27]</a:t>
            </a:r>
          </a:p>
        </p:txBody>
      </p:sp>
    </p:spTree>
    <p:extLst>
      <p:ext uri="{BB962C8B-B14F-4D97-AF65-F5344CB8AC3E}">
        <p14:creationId xmlns:p14="http://schemas.microsoft.com/office/powerpoint/2010/main" val="88773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7924800" cy="770274"/>
          </a:xfrm>
        </p:spPr>
        <p:txBody>
          <a:bodyPr/>
          <a:lstStyle/>
          <a:p>
            <a:r>
              <a:rPr lang="en-IN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764704"/>
            <a:ext cx="9001000" cy="590465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400" dirty="0"/>
              <a:t>multThree :: (Num a) =&gt; a -&gt; a -&gt; a -&gt; a</a:t>
            </a:r>
          </a:p>
          <a:p>
            <a:pPr marL="0" indent="0" algn="just">
              <a:buNone/>
            </a:pPr>
            <a:r>
              <a:rPr lang="es-ES" sz="2400" dirty="0" err="1"/>
              <a:t>multThree</a:t>
            </a:r>
            <a:r>
              <a:rPr lang="es-ES" sz="2400" dirty="0"/>
              <a:t> x y z = x * y * </a:t>
            </a:r>
            <a:r>
              <a:rPr lang="es-ES" sz="2400" dirty="0" smtClean="0"/>
              <a:t>z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What </a:t>
            </a:r>
            <a:r>
              <a:rPr lang="en-IN" sz="2400" dirty="0"/>
              <a:t>really happens when we do </a:t>
            </a:r>
            <a:r>
              <a:rPr lang="en-IN" sz="2400" dirty="0" err="1"/>
              <a:t>multThree</a:t>
            </a:r>
            <a:r>
              <a:rPr lang="en-IN" sz="2400" dirty="0"/>
              <a:t> 3 5 9 or ( (</a:t>
            </a:r>
            <a:r>
              <a:rPr lang="en-IN" sz="2400" dirty="0" err="1"/>
              <a:t>multThree</a:t>
            </a:r>
            <a:r>
              <a:rPr lang="en-IN" sz="2400" dirty="0"/>
              <a:t> 3) 5) 9? </a:t>
            </a:r>
            <a:endParaRPr lang="en-IN" sz="2400" dirty="0" smtClean="0"/>
          </a:p>
          <a:p>
            <a:pPr algn="just"/>
            <a:r>
              <a:rPr lang="en-IN" sz="2400" dirty="0" smtClean="0"/>
              <a:t>First</a:t>
            </a:r>
            <a:r>
              <a:rPr lang="en-IN" sz="2400" dirty="0"/>
              <a:t>, 3 is applied </a:t>
            </a:r>
            <a:r>
              <a:rPr lang="en-IN" sz="2400" dirty="0" smtClean="0"/>
              <a:t>to </a:t>
            </a:r>
            <a:r>
              <a:rPr lang="en-IN" sz="2400" dirty="0" err="1" smtClean="0"/>
              <a:t>multThree</a:t>
            </a:r>
            <a:r>
              <a:rPr lang="en-IN" sz="2400" dirty="0"/>
              <a:t>, because they're separated by a space. That creates a function that takes one </a:t>
            </a:r>
            <a:r>
              <a:rPr lang="en-IN" sz="2400" dirty="0" smtClean="0"/>
              <a:t>parameter and </a:t>
            </a:r>
            <a:r>
              <a:rPr lang="en-IN" sz="2400" dirty="0"/>
              <a:t>returns a function. </a:t>
            </a:r>
            <a:endParaRPr lang="en-IN" sz="2400" dirty="0" smtClean="0"/>
          </a:p>
          <a:p>
            <a:pPr algn="just"/>
            <a:r>
              <a:rPr lang="en-IN" sz="2400" dirty="0"/>
              <a:t>T</a:t>
            </a:r>
            <a:r>
              <a:rPr lang="en-IN" sz="2400" dirty="0" smtClean="0"/>
              <a:t>hen </a:t>
            </a:r>
            <a:r>
              <a:rPr lang="en-IN" sz="2400" dirty="0"/>
              <a:t>5 is applied to that, which creates a function that will take </a:t>
            </a:r>
            <a:r>
              <a:rPr lang="en-IN" sz="2400" dirty="0" smtClean="0"/>
              <a:t>a parameter </a:t>
            </a:r>
            <a:r>
              <a:rPr lang="en-IN" sz="2400" dirty="0"/>
              <a:t>and multiply it by 15. </a:t>
            </a:r>
            <a:endParaRPr lang="en-IN" sz="2400" dirty="0" smtClean="0"/>
          </a:p>
          <a:p>
            <a:pPr algn="just"/>
            <a:r>
              <a:rPr lang="en-IN" sz="2400" dirty="0" smtClean="0"/>
              <a:t>9 </a:t>
            </a:r>
            <a:r>
              <a:rPr lang="en-IN" sz="2400" dirty="0"/>
              <a:t>is applied to that function and the result is </a:t>
            </a:r>
            <a:r>
              <a:rPr lang="en-IN" sz="2400" dirty="0" smtClean="0"/>
              <a:t>135.</a:t>
            </a:r>
            <a:endParaRPr lang="en-IN" sz="2400" dirty="0"/>
          </a:p>
          <a:p>
            <a:pPr algn="just"/>
            <a:r>
              <a:rPr lang="en-IN" sz="2400" dirty="0"/>
              <a:t>Remember that this function's type could also be written as </a:t>
            </a:r>
            <a:r>
              <a:rPr lang="en-IN" sz="2400" dirty="0" err="1"/>
              <a:t>multThree</a:t>
            </a:r>
            <a:r>
              <a:rPr lang="en-IN" sz="2400" dirty="0"/>
              <a:t> :: (</a:t>
            </a:r>
            <a:r>
              <a:rPr lang="en-IN" sz="2400" dirty="0" err="1"/>
              <a:t>Num</a:t>
            </a:r>
            <a:r>
              <a:rPr lang="en-IN" sz="2400" dirty="0"/>
              <a:t> a) =&gt; a -&gt; (a </a:t>
            </a:r>
            <a:r>
              <a:rPr lang="en-IN" sz="2400" dirty="0" smtClean="0"/>
              <a:t>-&gt;(</a:t>
            </a:r>
            <a:r>
              <a:rPr lang="en-IN" sz="2400" dirty="0"/>
              <a:t>a -&gt; a) ) . The thing before the -&gt; is the parameter that a function takes and the thing after it </a:t>
            </a:r>
            <a:r>
              <a:rPr lang="en-IN" sz="2400" dirty="0" smtClean="0"/>
              <a:t>is what </a:t>
            </a:r>
            <a:r>
              <a:rPr lang="en-IN" sz="2400" dirty="0"/>
              <a:t>it returns. </a:t>
            </a:r>
            <a:endParaRPr lang="en-IN" sz="2400" dirty="0" smtClean="0"/>
          </a:p>
          <a:p>
            <a:pPr algn="just"/>
            <a:r>
              <a:rPr lang="en-IN" sz="2400" dirty="0" smtClean="0"/>
              <a:t>So </a:t>
            </a:r>
            <a:r>
              <a:rPr lang="en-IN" sz="2400" dirty="0"/>
              <a:t>our function takes an a and returns a function of type (</a:t>
            </a:r>
            <a:r>
              <a:rPr lang="en-IN" sz="2400" dirty="0" err="1"/>
              <a:t>Num</a:t>
            </a:r>
            <a:r>
              <a:rPr lang="en-IN" sz="2400" dirty="0"/>
              <a:t> a) =&gt; a -&gt; (a -&gt;</a:t>
            </a:r>
          </a:p>
          <a:p>
            <a:pPr algn="just"/>
            <a:r>
              <a:rPr lang="en-IN" sz="2400" dirty="0"/>
              <a:t>a). </a:t>
            </a:r>
            <a:endParaRPr lang="en-IN" sz="2400" dirty="0" smtClean="0"/>
          </a:p>
          <a:p>
            <a:pPr algn="just"/>
            <a:r>
              <a:rPr lang="en-IN" sz="2400" dirty="0" smtClean="0"/>
              <a:t>Similarly</a:t>
            </a:r>
            <a:r>
              <a:rPr lang="en-IN" sz="2400" dirty="0"/>
              <a:t>, this function takes an a and returns a function of type (</a:t>
            </a:r>
            <a:r>
              <a:rPr lang="en-IN" sz="2400" dirty="0" err="1"/>
              <a:t>Num</a:t>
            </a:r>
            <a:r>
              <a:rPr lang="en-IN" sz="2400" dirty="0"/>
              <a:t> a) =&gt; a -&gt; a. And </a:t>
            </a:r>
            <a:r>
              <a:rPr lang="en-IN" sz="2400" dirty="0" smtClean="0"/>
              <a:t>this function</a:t>
            </a:r>
            <a:r>
              <a:rPr lang="en-IN" sz="2400" dirty="0"/>
              <a:t>, finally, just takes an a and returns an a.</a:t>
            </a:r>
          </a:p>
        </p:txBody>
      </p:sp>
    </p:spTree>
    <p:extLst>
      <p:ext uri="{BB962C8B-B14F-4D97-AF65-F5344CB8AC3E}">
        <p14:creationId xmlns:p14="http://schemas.microsoft.com/office/powerpoint/2010/main" val="273739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 smtClean="0"/>
              <a:t>Functions with several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Partially </a:t>
            </a:r>
            <a:r>
              <a:rPr lang="en-IN" sz="2400" dirty="0"/>
              <a:t>apply </a:t>
            </a:r>
            <a:r>
              <a:rPr lang="en-IN" sz="2400" dirty="0" smtClean="0"/>
              <a:t>the functions </a:t>
            </a:r>
            <a:r>
              <a:rPr lang="en-IN" sz="2400" dirty="0"/>
              <a:t>just so much that each function takes just</a:t>
            </a:r>
          </a:p>
          <a:p>
            <a:pPr marL="0" indent="0">
              <a:buNone/>
            </a:pPr>
            <a:r>
              <a:rPr lang="en-IN" sz="2400" dirty="0" smtClean="0"/>
              <a:t>     one </a:t>
            </a:r>
            <a:r>
              <a:rPr lang="en-IN" sz="2400" dirty="0" smtClean="0"/>
              <a:t>parameter</a:t>
            </a:r>
          </a:p>
          <a:p>
            <a:r>
              <a:rPr lang="en-IN" sz="2400" dirty="0" smtClean="0"/>
              <a:t>Example</a:t>
            </a:r>
            <a:r>
              <a:rPr lang="en-IN" sz="2400" dirty="0" smtClean="0"/>
              <a:t>: sum </a:t>
            </a:r>
            <a:r>
              <a:rPr lang="en-IN" sz="2400" dirty="0"/>
              <a:t>(replicate 5 (max 6.7 8.9</a:t>
            </a:r>
            <a:r>
              <a:rPr lang="en-IN" sz="2400" dirty="0" smtClean="0"/>
              <a:t>)) </a:t>
            </a:r>
            <a:r>
              <a:rPr lang="en-IN" sz="2400" dirty="0"/>
              <a:t>can be rewritten as (sum . replicate 5 . max 6.7) </a:t>
            </a:r>
            <a:r>
              <a:rPr lang="en-IN" sz="2400" dirty="0" smtClean="0"/>
              <a:t>8.9 or </a:t>
            </a:r>
            <a:r>
              <a:rPr lang="en-IN" sz="2400" dirty="0"/>
              <a:t>as sum . replicate 5 . max 6.7 $ </a:t>
            </a:r>
            <a:r>
              <a:rPr lang="en-IN" sz="2400" dirty="0" smtClean="0"/>
              <a:t>8.9</a:t>
            </a:r>
          </a:p>
          <a:p>
            <a:pPr lvl="1"/>
            <a:r>
              <a:rPr lang="en-IN" sz="2400" dirty="0"/>
              <a:t>A</a:t>
            </a:r>
            <a:r>
              <a:rPr lang="en-IN" sz="2400" smtClean="0"/>
              <a:t> </a:t>
            </a:r>
            <a:r>
              <a:rPr lang="en-IN" sz="2400" dirty="0"/>
              <a:t>function that takes what </a:t>
            </a:r>
            <a:r>
              <a:rPr lang="en-IN" sz="2400" dirty="0" smtClean="0"/>
              <a:t>max 6.7 </a:t>
            </a:r>
            <a:r>
              <a:rPr lang="en-IN" sz="2400" dirty="0"/>
              <a:t>takes and applies replicate 5 to it is created. </a:t>
            </a:r>
            <a:endParaRPr lang="en-IN" sz="2400" dirty="0" smtClean="0"/>
          </a:p>
          <a:p>
            <a:pPr lvl="1"/>
            <a:r>
              <a:rPr lang="en-IN" sz="2400" dirty="0" smtClean="0"/>
              <a:t>Then</a:t>
            </a:r>
            <a:r>
              <a:rPr lang="en-IN" sz="2400" dirty="0"/>
              <a:t>, a function that takes the result of that </a:t>
            </a:r>
            <a:r>
              <a:rPr lang="en-IN" sz="2400" dirty="0" smtClean="0"/>
              <a:t>and does </a:t>
            </a:r>
            <a:r>
              <a:rPr lang="en-IN" sz="2400" dirty="0"/>
              <a:t>a sum of it is created. </a:t>
            </a:r>
            <a:endParaRPr lang="en-IN" sz="2400" dirty="0" smtClean="0"/>
          </a:p>
          <a:p>
            <a:pPr lvl="1"/>
            <a:r>
              <a:rPr lang="en-IN" sz="2400" dirty="0" smtClean="0"/>
              <a:t>Finally</a:t>
            </a:r>
            <a:r>
              <a:rPr lang="en-IN" sz="2400" dirty="0"/>
              <a:t>, that function is called with 8.9. </a:t>
            </a:r>
            <a:endParaRPr lang="en-IN" sz="2400" dirty="0" smtClean="0"/>
          </a:p>
          <a:p>
            <a:pPr marL="342900" lvl="1" indent="-342900"/>
            <a:r>
              <a:rPr lang="en-IN" sz="2400" dirty="0" smtClean="0"/>
              <a:t>But </a:t>
            </a:r>
            <a:r>
              <a:rPr lang="en-IN" sz="2400" dirty="0"/>
              <a:t>normally, you just read that as: apply 8.9 to max 6.7, then apply replicate 5 to that and then apply sum to that.</a:t>
            </a:r>
          </a:p>
        </p:txBody>
      </p:sp>
    </p:spTree>
    <p:extLst>
      <p:ext uri="{BB962C8B-B14F-4D97-AF65-F5344CB8AC3E}">
        <p14:creationId xmlns:p14="http://schemas.microsoft.com/office/powerpoint/2010/main" val="12379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Functions with several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replicate 100 (product (map (*3) (</a:t>
            </a:r>
            <a:r>
              <a:rPr lang="en-IN" sz="2400" dirty="0" err="1"/>
              <a:t>zipWith</a:t>
            </a:r>
            <a:r>
              <a:rPr lang="en-IN" sz="2400" dirty="0"/>
              <a:t> max [1,2,3,4,5] [4,5,6,7,8</a:t>
            </a:r>
            <a:r>
              <a:rPr lang="en-IN" sz="2400" dirty="0" smtClean="0"/>
              <a:t>])))</a:t>
            </a:r>
          </a:p>
          <a:p>
            <a:pPr marL="0" indent="0">
              <a:buNone/>
            </a:pPr>
            <a:r>
              <a:rPr lang="en-IN" sz="2400" dirty="0" smtClean="0"/>
              <a:t>     can be rewritten as</a:t>
            </a:r>
          </a:p>
          <a:p>
            <a:pPr marL="0" indent="0">
              <a:buNone/>
            </a:pPr>
            <a:r>
              <a:rPr lang="en-IN" sz="2400" dirty="0" smtClean="0"/>
              <a:t>     replicate </a:t>
            </a:r>
            <a:r>
              <a:rPr lang="en-IN" sz="2400" dirty="0"/>
              <a:t>100 . product . map (*3) . </a:t>
            </a:r>
            <a:r>
              <a:rPr lang="en-IN" sz="2400" dirty="0" err="1"/>
              <a:t>zipWith</a:t>
            </a:r>
            <a:r>
              <a:rPr lang="en-IN" sz="2400" dirty="0"/>
              <a:t> max [1,2,3,4,5] $ [4,5,6,7,8</a:t>
            </a:r>
            <a:r>
              <a:rPr lang="en-IN" sz="2400" dirty="0" smtClean="0"/>
              <a:t>]</a:t>
            </a:r>
          </a:p>
          <a:p>
            <a:endParaRPr lang="en-IN" sz="2400" dirty="0"/>
          </a:p>
          <a:p>
            <a:r>
              <a:rPr lang="en-IN" sz="2400" dirty="0" smtClean="0"/>
              <a:t>Start by </a:t>
            </a:r>
            <a:r>
              <a:rPr lang="en-IN" sz="2400" dirty="0"/>
              <a:t>putting the last parameter of the innermost function after a $ and then just composing all </a:t>
            </a:r>
            <a:r>
              <a:rPr lang="en-IN" sz="2400" dirty="0" smtClean="0"/>
              <a:t>the other </a:t>
            </a:r>
            <a:r>
              <a:rPr lang="en-IN" sz="2400" dirty="0"/>
              <a:t>function calls, writing them without their last parameter and putting dots between them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the expression </a:t>
            </a:r>
            <a:r>
              <a:rPr lang="en-IN" sz="2400" dirty="0" smtClean="0"/>
              <a:t>ends with </a:t>
            </a:r>
            <a:r>
              <a:rPr lang="en-IN" sz="2400" dirty="0"/>
              <a:t>three parentheses, chances are that if you translate it into function composition, it'll </a:t>
            </a:r>
            <a:r>
              <a:rPr lang="en-IN" sz="2400" dirty="0" smtClean="0"/>
              <a:t>have three </a:t>
            </a:r>
            <a:r>
              <a:rPr lang="en-IN" sz="2400" dirty="0"/>
              <a:t>composition operators.</a:t>
            </a:r>
          </a:p>
        </p:txBody>
      </p:sp>
    </p:spTree>
    <p:extLst>
      <p:ext uri="{BB962C8B-B14F-4D97-AF65-F5344CB8AC3E}">
        <p14:creationId xmlns:p14="http://schemas.microsoft.com/office/powerpoint/2010/main" val="21698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0" y="0"/>
            <a:ext cx="7924800" cy="620688"/>
          </a:xfrm>
        </p:spPr>
        <p:txBody>
          <a:bodyPr/>
          <a:lstStyle/>
          <a:p>
            <a:r>
              <a:rPr lang="en-IN" dirty="0" smtClean="0"/>
              <a:t>Point free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83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 err="1"/>
              <a:t>fn</a:t>
            </a:r>
            <a:r>
              <a:rPr lang="en-IN" sz="2400" dirty="0"/>
              <a:t> x = ceiling (negate (tan (cos (max 50 x</a:t>
            </a:r>
            <a:r>
              <a:rPr lang="en-IN" sz="2400" dirty="0" smtClean="0"/>
              <a:t>))))</a:t>
            </a:r>
          </a:p>
          <a:p>
            <a:pPr marL="0" indent="0" algn="ctr">
              <a:buNone/>
            </a:pPr>
            <a:endParaRPr lang="en-IN" sz="2400" dirty="0" smtClean="0"/>
          </a:p>
          <a:p>
            <a:pPr marL="0" indent="0" algn="ctr">
              <a:buNone/>
            </a:pPr>
            <a:endParaRPr lang="en-IN" sz="2400" dirty="0" smtClean="0"/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dirty="0" err="1" smtClean="0"/>
              <a:t>fn</a:t>
            </a:r>
            <a:r>
              <a:rPr lang="en-IN" sz="2400" dirty="0" smtClean="0"/>
              <a:t> </a:t>
            </a:r>
            <a:r>
              <a:rPr lang="en-IN" sz="2400" dirty="0"/>
              <a:t>= ceiling . negate . tan . cos . max 50</a:t>
            </a:r>
          </a:p>
        </p:txBody>
      </p:sp>
      <p:sp>
        <p:nvSpPr>
          <p:cNvPr id="4" name="Up-Down Arrow 3"/>
          <p:cNvSpPr/>
          <p:nvPr/>
        </p:nvSpPr>
        <p:spPr>
          <a:xfrm>
            <a:off x="4211960" y="1268760"/>
            <a:ext cx="648072" cy="1440160"/>
          </a:xfrm>
          <a:prstGeom prst="upDownArrow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IN" dirty="0" err="1" smtClean="0"/>
              <a:t>takewhile</a:t>
            </a:r>
            <a:r>
              <a:rPr lang="en-IN" dirty="0" smtClean="0"/>
              <a:t> example revisited using 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9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err="1"/>
              <a:t>oddSquareSum</a:t>
            </a:r>
            <a:r>
              <a:rPr lang="en-IN" sz="2400" dirty="0"/>
              <a:t> :: Integer</a:t>
            </a:r>
          </a:p>
          <a:p>
            <a:pPr marL="0" indent="0">
              <a:buNone/>
            </a:pPr>
            <a:r>
              <a:rPr lang="en-IN" sz="2400" dirty="0" err="1"/>
              <a:t>oddSquareSum</a:t>
            </a:r>
            <a:r>
              <a:rPr lang="en-IN" sz="2400" dirty="0"/>
              <a:t> = sum (</a:t>
            </a:r>
            <a:r>
              <a:rPr lang="en-IN" sz="2400" dirty="0" err="1"/>
              <a:t>takeWhile</a:t>
            </a:r>
            <a:r>
              <a:rPr lang="en-IN" sz="2400" dirty="0"/>
              <a:t> (&lt;10000) (filter odd (map (^2) [1</a:t>
            </a:r>
            <a:r>
              <a:rPr lang="en-IN" sz="2400" dirty="0" smtClean="0"/>
              <a:t>..])))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oddSquareSum</a:t>
            </a:r>
            <a:r>
              <a:rPr lang="en-IN" sz="2400" dirty="0" smtClean="0"/>
              <a:t> </a:t>
            </a:r>
            <a:r>
              <a:rPr lang="en-IN" sz="2400" dirty="0"/>
              <a:t>:: Integer</a:t>
            </a:r>
          </a:p>
          <a:p>
            <a:pPr marL="0" indent="0">
              <a:buNone/>
            </a:pPr>
            <a:r>
              <a:rPr lang="en-IN" sz="2400" dirty="0" err="1"/>
              <a:t>oddSquareSum</a:t>
            </a:r>
            <a:r>
              <a:rPr lang="en-IN" sz="2400" dirty="0"/>
              <a:t> = sum . </a:t>
            </a:r>
            <a:r>
              <a:rPr lang="en-IN" sz="2400" dirty="0" err="1"/>
              <a:t>takeWhile</a:t>
            </a:r>
            <a:r>
              <a:rPr lang="en-IN" sz="2400" dirty="0"/>
              <a:t> (&lt;10000) . filter odd . map (^2) $ [1</a:t>
            </a:r>
            <a:r>
              <a:rPr lang="en-IN" sz="2400" dirty="0" smtClean="0"/>
              <a:t>..]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oddSquareSum</a:t>
            </a:r>
            <a:r>
              <a:rPr lang="en-IN" sz="2400" dirty="0"/>
              <a:t> :: Integer</a:t>
            </a:r>
          </a:p>
          <a:p>
            <a:pPr marL="0" indent="0">
              <a:buNone/>
            </a:pPr>
            <a:r>
              <a:rPr lang="en-IN" sz="2400" dirty="0" err="1"/>
              <a:t>oddSquareSum</a:t>
            </a:r>
            <a:r>
              <a:rPr lang="en-IN" sz="2400" dirty="0"/>
              <a:t> =</a:t>
            </a:r>
          </a:p>
          <a:p>
            <a:pPr marL="0" indent="0">
              <a:buNone/>
            </a:pPr>
            <a:r>
              <a:rPr lang="en-IN" sz="2400" dirty="0"/>
              <a:t>let </a:t>
            </a:r>
            <a:r>
              <a:rPr lang="en-IN" sz="2400" dirty="0" err="1"/>
              <a:t>oddSquares</a:t>
            </a:r>
            <a:r>
              <a:rPr lang="en-IN" sz="2400" dirty="0"/>
              <a:t> = filter odd $ map (^2) [1..]</a:t>
            </a:r>
          </a:p>
          <a:p>
            <a:pPr marL="0" indent="0">
              <a:buNone/>
            </a:pPr>
            <a:r>
              <a:rPr lang="en-IN" sz="2400" dirty="0" err="1"/>
              <a:t>belowLimit</a:t>
            </a:r>
            <a:r>
              <a:rPr lang="en-IN" sz="2400" dirty="0"/>
              <a:t> = </a:t>
            </a:r>
            <a:r>
              <a:rPr lang="en-IN" sz="2400" dirty="0" err="1"/>
              <a:t>takeWhile</a:t>
            </a:r>
            <a:r>
              <a:rPr lang="en-IN" sz="2400" dirty="0"/>
              <a:t> (&lt;10000) </a:t>
            </a:r>
            <a:r>
              <a:rPr lang="en-IN" sz="2400" dirty="0" err="1"/>
              <a:t>oddSquares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in sum </a:t>
            </a:r>
            <a:r>
              <a:rPr lang="en-IN" sz="2400" dirty="0" err="1"/>
              <a:t>belowLimit</a:t>
            </a:r>
            <a:endParaRPr lang="en-IN" sz="2400" dirty="0"/>
          </a:p>
        </p:txBody>
      </p:sp>
      <p:sp>
        <p:nvSpPr>
          <p:cNvPr id="4" name="Up-Down Arrow 3"/>
          <p:cNvSpPr/>
          <p:nvPr/>
        </p:nvSpPr>
        <p:spPr>
          <a:xfrm>
            <a:off x="4139952" y="1556792"/>
            <a:ext cx="648072" cy="1440160"/>
          </a:xfrm>
          <a:prstGeom prst="upDown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-Down Arrow 4"/>
          <p:cNvSpPr/>
          <p:nvPr/>
        </p:nvSpPr>
        <p:spPr>
          <a:xfrm>
            <a:off x="4139952" y="3898559"/>
            <a:ext cx="648072" cy="1440160"/>
          </a:xfrm>
          <a:prstGeom prst="upDown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13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  <a:endParaRPr lang="en-IN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" y="6005"/>
            <a:ext cx="7811919" cy="614683"/>
          </a:xfrm>
        </p:spPr>
        <p:txBody>
          <a:bodyPr/>
          <a:lstStyle/>
          <a:p>
            <a:r>
              <a:rPr lang="en-IN" dirty="0" smtClean="0"/>
              <a:t>Executing the </a:t>
            </a:r>
            <a:r>
              <a:rPr lang="en-IN" dirty="0" err="1" smtClean="0"/>
              <a:t>multthree</a:t>
            </a:r>
            <a:r>
              <a:rPr lang="en-IN" dirty="0" smtClean="0"/>
              <a:t> 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</a:t>
            </a:r>
            <a:r>
              <a:rPr lang="en-IN" sz="2400" dirty="0" err="1"/>
              <a:t>multTwoWithNine</a:t>
            </a:r>
            <a:r>
              <a:rPr lang="en-IN" sz="2400" dirty="0"/>
              <a:t> = </a:t>
            </a:r>
            <a:r>
              <a:rPr lang="en-IN" sz="2400" dirty="0" err="1"/>
              <a:t>multThree</a:t>
            </a:r>
            <a:r>
              <a:rPr lang="en-IN" sz="2400" dirty="0"/>
              <a:t> 9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multTwoWithNine</a:t>
            </a:r>
            <a:r>
              <a:rPr lang="en-IN" sz="2400" dirty="0"/>
              <a:t> 2 3</a:t>
            </a:r>
          </a:p>
          <a:p>
            <a:pPr marL="0" indent="0">
              <a:buNone/>
            </a:pPr>
            <a:r>
              <a:rPr lang="en-IN" sz="2400" dirty="0" smtClean="0"/>
              <a:t>54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</a:t>
            </a:r>
            <a:r>
              <a:rPr lang="en-IN" sz="2400" dirty="0" err="1"/>
              <a:t>multWithEighteen</a:t>
            </a:r>
            <a:r>
              <a:rPr lang="en-IN" sz="2400" dirty="0"/>
              <a:t> = </a:t>
            </a:r>
            <a:r>
              <a:rPr lang="en-IN" sz="2400" dirty="0" err="1"/>
              <a:t>multTwoWithNine</a:t>
            </a:r>
            <a:r>
              <a:rPr lang="en-IN" sz="2400" dirty="0"/>
              <a:t> 2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multWithEighteen</a:t>
            </a:r>
            <a:r>
              <a:rPr lang="en-IN" sz="2400" dirty="0"/>
              <a:t> 10</a:t>
            </a:r>
          </a:p>
          <a:p>
            <a:pPr marL="0" indent="0">
              <a:buNone/>
            </a:pPr>
            <a:r>
              <a:rPr lang="en-IN" sz="2400" dirty="0" smtClean="0"/>
              <a:t>180</a:t>
            </a:r>
          </a:p>
          <a:p>
            <a:endParaRPr lang="en-IN" sz="2400" dirty="0" smtClean="0"/>
          </a:p>
          <a:p>
            <a:r>
              <a:rPr lang="en-IN" sz="2400" dirty="0" smtClean="0"/>
              <a:t>By </a:t>
            </a:r>
            <a:r>
              <a:rPr lang="en-IN" sz="2400" dirty="0"/>
              <a:t>calling functions with too few parameters, so to speak, we're creating new functions on the fly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39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err="1" smtClean="0"/>
              <a:t>Multthree</a:t>
            </a:r>
            <a:r>
              <a:rPr lang="en-IN" dirty="0" smtClean="0"/>
              <a:t> 3 4 and GHCI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Autofit/>
          </a:bodyPr>
          <a:lstStyle/>
          <a:p>
            <a:r>
              <a:rPr lang="en-IN" sz="1800" dirty="0"/>
              <a:t>What happens if we try to just do </a:t>
            </a:r>
            <a:r>
              <a:rPr lang="en-IN" sz="1800" dirty="0" err="1"/>
              <a:t>multThree</a:t>
            </a:r>
            <a:r>
              <a:rPr lang="en-IN" sz="1800" dirty="0"/>
              <a:t> 3 4 in GHCI instead of binding it to a name with </a:t>
            </a:r>
            <a:r>
              <a:rPr lang="en-IN" sz="1800" dirty="0" smtClean="0"/>
              <a:t>a let </a:t>
            </a:r>
            <a:r>
              <a:rPr lang="en-IN" sz="1800" dirty="0"/>
              <a:t>or passing it to another function</a:t>
            </a:r>
            <a:r>
              <a:rPr lang="en-IN" sz="1800" dirty="0" smtClean="0"/>
              <a:t>?</a:t>
            </a:r>
          </a:p>
          <a:p>
            <a:pPr marL="400050" lvl="1" indent="0">
              <a:buNone/>
            </a:pPr>
            <a:r>
              <a:rPr lang="en-IN" sz="1800" dirty="0" err="1" smtClean="0"/>
              <a:t>ghci</a:t>
            </a:r>
            <a:r>
              <a:rPr lang="en-IN" sz="1800" dirty="0"/>
              <a:t>&gt; </a:t>
            </a:r>
            <a:r>
              <a:rPr lang="en-IN" sz="1800" dirty="0" err="1"/>
              <a:t>multThree</a:t>
            </a:r>
            <a:r>
              <a:rPr lang="en-IN" sz="1800" dirty="0"/>
              <a:t> 3 </a:t>
            </a:r>
            <a:r>
              <a:rPr lang="en-IN" sz="1800" dirty="0" smtClean="0"/>
              <a:t>4</a:t>
            </a:r>
            <a:endParaRPr lang="en-IN" sz="1800" dirty="0"/>
          </a:p>
          <a:p>
            <a:pPr marL="400050" lvl="1" indent="0">
              <a:buNone/>
            </a:pPr>
            <a:r>
              <a:rPr lang="en-IN" sz="1800" dirty="0"/>
              <a:t>&lt;interactive&gt;:68:1: error:</a:t>
            </a:r>
          </a:p>
          <a:p>
            <a:pPr marL="400050" lvl="1" indent="0">
              <a:buNone/>
            </a:pPr>
            <a:r>
              <a:rPr lang="en-IN" sz="1800" dirty="0"/>
              <a:t>    * No instance for (Show (Integer -&gt; Integer))</a:t>
            </a:r>
          </a:p>
          <a:p>
            <a:pPr marL="400050" lvl="1" indent="0">
              <a:buNone/>
            </a:pPr>
            <a:r>
              <a:rPr lang="en-IN" sz="1800" dirty="0"/>
              <a:t>        arising from a use of `print'</a:t>
            </a:r>
          </a:p>
          <a:p>
            <a:pPr marL="400050" lvl="1" indent="0">
              <a:buNone/>
            </a:pPr>
            <a:r>
              <a:rPr lang="en-IN" sz="1800" dirty="0"/>
              <a:t>        (maybe you haven't applied a function to enough arguments?)</a:t>
            </a:r>
          </a:p>
          <a:p>
            <a:pPr marL="400050" lvl="1" indent="0">
              <a:buNone/>
            </a:pPr>
            <a:r>
              <a:rPr lang="en-IN" sz="1800" dirty="0"/>
              <a:t>    * In a </a:t>
            </a:r>
            <a:r>
              <a:rPr lang="en-IN" sz="1800" dirty="0" err="1"/>
              <a:t>stmt</a:t>
            </a:r>
            <a:r>
              <a:rPr lang="en-IN" sz="1800" dirty="0"/>
              <a:t> of an interactive </a:t>
            </a:r>
            <a:r>
              <a:rPr lang="en-IN" sz="1800" dirty="0" err="1"/>
              <a:t>GHCi</a:t>
            </a:r>
            <a:r>
              <a:rPr lang="en-IN" sz="1800" dirty="0"/>
              <a:t> command: print it</a:t>
            </a:r>
          </a:p>
          <a:p>
            <a:r>
              <a:rPr lang="en-IN" sz="1800" dirty="0"/>
              <a:t>GHCI is telling us that the expression produced a function of type a -&gt; a but it doesn't know how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to </a:t>
            </a:r>
            <a:r>
              <a:rPr lang="en-IN" sz="1800" dirty="0"/>
              <a:t>print it to the screen. </a:t>
            </a:r>
            <a:endParaRPr lang="en-IN" sz="1800" dirty="0" smtClean="0"/>
          </a:p>
          <a:p>
            <a:r>
              <a:rPr lang="en-IN" sz="1800" dirty="0" smtClean="0"/>
              <a:t>Functions </a:t>
            </a:r>
            <a:r>
              <a:rPr lang="en-IN" sz="1800" dirty="0"/>
              <a:t>aren't instances of the Show </a:t>
            </a:r>
            <a:r>
              <a:rPr lang="en-IN" sz="1800" dirty="0" err="1"/>
              <a:t>typeclass</a:t>
            </a:r>
            <a:r>
              <a:rPr lang="en-IN" sz="1800" dirty="0"/>
              <a:t>, so we can't get a </a:t>
            </a:r>
            <a:r>
              <a:rPr lang="en-IN" sz="1800" dirty="0" smtClean="0"/>
              <a:t>neat string </a:t>
            </a:r>
            <a:r>
              <a:rPr lang="en-IN" sz="1800" dirty="0"/>
              <a:t>representation of a function. </a:t>
            </a:r>
            <a:endParaRPr lang="en-IN" sz="1800" dirty="0" smtClean="0"/>
          </a:p>
          <a:p>
            <a:r>
              <a:rPr lang="en-IN" sz="1800" dirty="0" smtClean="0"/>
              <a:t>When </a:t>
            </a:r>
            <a:r>
              <a:rPr lang="en-IN" sz="1800" dirty="0"/>
              <a:t>we do, say, 1 + 1 at the GHCI prompt, it first </a:t>
            </a:r>
            <a:r>
              <a:rPr lang="en-IN" sz="1800" dirty="0" smtClean="0"/>
              <a:t>calculates that </a:t>
            </a:r>
            <a:r>
              <a:rPr lang="en-IN" sz="1800" dirty="0"/>
              <a:t>to 2 and then calls show on 2 to get a textual representation of that number. </a:t>
            </a:r>
            <a:endParaRPr lang="en-IN" sz="1800" dirty="0" smtClean="0"/>
          </a:p>
          <a:p>
            <a:r>
              <a:rPr lang="en-IN" sz="1800" dirty="0" smtClean="0"/>
              <a:t>And </a:t>
            </a:r>
            <a:r>
              <a:rPr lang="en-IN" sz="1800" dirty="0"/>
              <a:t>the </a:t>
            </a:r>
            <a:r>
              <a:rPr lang="en-IN" sz="1800" dirty="0" smtClean="0"/>
              <a:t>textual representation </a:t>
            </a:r>
            <a:r>
              <a:rPr lang="en-IN" sz="1800" dirty="0"/>
              <a:t>of 2 is just the string "2", which then gets printed to our screen.</a:t>
            </a:r>
          </a:p>
        </p:txBody>
      </p:sp>
    </p:spTree>
    <p:extLst>
      <p:ext uri="{BB962C8B-B14F-4D97-AF65-F5344CB8AC3E}">
        <p14:creationId xmlns:p14="http://schemas.microsoft.com/office/powerpoint/2010/main" val="36558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/>
          <a:lstStyle/>
          <a:p>
            <a:pPr algn="just"/>
            <a:r>
              <a:rPr lang="en-IN" sz="2400" dirty="0"/>
              <a:t>What if we wanted to create a function that takes a number and compares it to 100? </a:t>
            </a:r>
            <a:r>
              <a:rPr lang="en-IN" sz="2400" dirty="0" smtClean="0"/>
              <a:t> </a:t>
            </a:r>
          </a:p>
          <a:p>
            <a:pPr marL="400050" lvl="1" indent="0" algn="just">
              <a:buNone/>
            </a:pPr>
            <a:r>
              <a:rPr lang="en-IN" sz="2400" dirty="0" err="1"/>
              <a:t>compareWithHundred</a:t>
            </a:r>
            <a:r>
              <a:rPr lang="en-IN" sz="2400" dirty="0"/>
              <a:t> :: (</a:t>
            </a:r>
            <a:r>
              <a:rPr lang="en-IN" sz="2400" dirty="0" err="1"/>
              <a:t>Num</a:t>
            </a:r>
            <a:r>
              <a:rPr lang="en-IN" sz="2400" dirty="0"/>
              <a:t> a, Ord a) =&gt; a -&gt; Ordering</a:t>
            </a:r>
          </a:p>
          <a:p>
            <a:pPr marL="400050" lvl="1" indent="0" algn="just">
              <a:buNone/>
            </a:pPr>
            <a:r>
              <a:rPr lang="en-IN" sz="2400" dirty="0" err="1"/>
              <a:t>compareWithHundred</a:t>
            </a:r>
            <a:r>
              <a:rPr lang="en-IN" sz="2400" dirty="0"/>
              <a:t> x = compare 100 </a:t>
            </a:r>
            <a:r>
              <a:rPr lang="en-IN" sz="2400" dirty="0" smtClean="0"/>
              <a:t>x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compareWithHundred</a:t>
            </a:r>
            <a:r>
              <a:rPr lang="en-IN" sz="2400" dirty="0"/>
              <a:t> 99</a:t>
            </a:r>
          </a:p>
          <a:p>
            <a:pPr marL="400050" lvl="1" indent="0" algn="just">
              <a:buNone/>
            </a:pPr>
            <a:r>
              <a:rPr lang="en-IN" sz="2400" dirty="0" smtClean="0"/>
              <a:t>GT</a:t>
            </a:r>
          </a:p>
          <a:p>
            <a:r>
              <a:rPr lang="en-IN" sz="2400" dirty="0"/>
              <a:t>Notice that the x is on the right hand side </a:t>
            </a:r>
            <a:r>
              <a:rPr lang="en-IN" sz="2400" dirty="0" smtClean="0"/>
              <a:t>on both </a:t>
            </a:r>
            <a:r>
              <a:rPr lang="en-IN" sz="2400" dirty="0"/>
              <a:t>sides of the equation. Now let's think about what compare 100 returns.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returns a </a:t>
            </a:r>
            <a:r>
              <a:rPr lang="en-IN" sz="2400" dirty="0" smtClean="0"/>
              <a:t>function that </a:t>
            </a:r>
            <a:r>
              <a:rPr lang="en-IN" sz="2400" dirty="0"/>
              <a:t>takes a number and compares it with 100</a:t>
            </a:r>
            <a:r>
              <a:rPr lang="en-IN" sz="1800" dirty="0"/>
              <a:t>.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49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err="1" smtClean="0"/>
              <a:t>compareWithHundred</a:t>
            </a:r>
            <a:r>
              <a:rPr lang="en-IN" dirty="0" smtClean="0"/>
              <a:t> rewritten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r>
              <a:rPr lang="en-IN" sz="2400" dirty="0"/>
              <a:t>We </a:t>
            </a:r>
            <a:r>
              <a:rPr lang="en-IN" sz="2400" dirty="0" smtClean="0"/>
              <a:t>can rewrite </a:t>
            </a:r>
            <a:r>
              <a:rPr lang="en-IN" sz="2400" dirty="0"/>
              <a:t>this as:</a:t>
            </a:r>
          </a:p>
          <a:p>
            <a:pPr marL="0" indent="0">
              <a:buNone/>
            </a:pPr>
            <a:r>
              <a:rPr lang="en-IN" sz="2400" dirty="0" err="1"/>
              <a:t>compareWithHundred</a:t>
            </a:r>
            <a:r>
              <a:rPr lang="en-IN" sz="2400" dirty="0"/>
              <a:t> :: (</a:t>
            </a:r>
            <a:r>
              <a:rPr lang="en-IN" sz="2400" dirty="0" err="1"/>
              <a:t>Num</a:t>
            </a:r>
            <a:r>
              <a:rPr lang="en-IN" sz="2400" dirty="0"/>
              <a:t> a, Ord a) =&gt; a -&gt; Ordering</a:t>
            </a:r>
          </a:p>
          <a:p>
            <a:pPr marL="0" indent="0">
              <a:buNone/>
            </a:pPr>
            <a:r>
              <a:rPr lang="en-IN" sz="2400" dirty="0" err="1"/>
              <a:t>compareWithHundred</a:t>
            </a:r>
            <a:r>
              <a:rPr lang="en-IN" sz="2400" dirty="0"/>
              <a:t> = compare </a:t>
            </a:r>
            <a:r>
              <a:rPr lang="en-IN" sz="2400" dirty="0" smtClean="0"/>
              <a:t>100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The type declaration stays the same, because compare 100 returns a function. Compare has a</a:t>
            </a:r>
          </a:p>
          <a:p>
            <a:r>
              <a:rPr lang="en-IN" sz="2400" dirty="0"/>
              <a:t>type of (Ord a) =&gt; a -&gt; (a -&gt; Ordering) and calling it with 100 returns a (</a:t>
            </a:r>
            <a:r>
              <a:rPr lang="en-IN" sz="2400" dirty="0" err="1"/>
              <a:t>Num</a:t>
            </a:r>
            <a:r>
              <a:rPr lang="en-IN" sz="2400" dirty="0"/>
              <a:t> a, Ord a) =&gt; </a:t>
            </a:r>
            <a:r>
              <a:rPr lang="en-IN" sz="2400" dirty="0" smtClean="0"/>
              <a:t>a -&gt; </a:t>
            </a:r>
            <a:r>
              <a:rPr lang="en-IN" sz="2400" dirty="0"/>
              <a:t>Ordering.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additional class constraint sneaks up there because 100 is also part of the </a:t>
            </a:r>
            <a:r>
              <a:rPr lang="en-IN" sz="2400" dirty="0" err="1" smtClean="0"/>
              <a:t>Num</a:t>
            </a:r>
            <a:r>
              <a:rPr lang="en-IN" sz="2400" dirty="0" smtClean="0"/>
              <a:t> </a:t>
            </a:r>
            <a:r>
              <a:rPr lang="en-IN" sz="2400" dirty="0" err="1" smtClean="0"/>
              <a:t>typeclass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6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724"/>
            <a:ext cx="9074552" cy="932014"/>
          </a:xfrm>
        </p:spPr>
        <p:txBody>
          <a:bodyPr/>
          <a:lstStyle/>
          <a:p>
            <a:r>
              <a:rPr lang="en-IN" dirty="0" smtClean="0"/>
              <a:t>Making Infix </a:t>
            </a:r>
            <a:r>
              <a:rPr lang="en-IN" dirty="0"/>
              <a:t>functions </a:t>
            </a:r>
            <a:r>
              <a:rPr lang="en-IN" dirty="0" smtClean="0"/>
              <a:t>to be </a:t>
            </a:r>
            <a:r>
              <a:rPr lang="en-IN" dirty="0"/>
              <a:t>partially </a:t>
            </a:r>
            <a:r>
              <a:rPr lang="en-IN" dirty="0" smtClean="0"/>
              <a:t>applied using sections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856984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divideByTen</a:t>
            </a:r>
            <a:r>
              <a:rPr lang="en-IN" sz="2400" dirty="0"/>
              <a:t> :: (Floating a) =&gt; a -&gt; a</a:t>
            </a:r>
          </a:p>
          <a:p>
            <a:pPr marL="0" indent="0">
              <a:buNone/>
            </a:pPr>
            <a:r>
              <a:rPr lang="en-IN" sz="2400" dirty="0" err="1"/>
              <a:t>divideByTen</a:t>
            </a:r>
            <a:r>
              <a:rPr lang="en-IN" sz="2400" dirty="0"/>
              <a:t> = (/10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divideByTen</a:t>
            </a:r>
            <a:r>
              <a:rPr lang="en-IN" sz="2400" dirty="0"/>
              <a:t> 200</a:t>
            </a:r>
          </a:p>
          <a:p>
            <a:pPr marL="0" indent="0">
              <a:buNone/>
            </a:pPr>
            <a:r>
              <a:rPr lang="en-IN" sz="2400" dirty="0"/>
              <a:t>20.0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716016" y="476672"/>
            <a:ext cx="4392488" cy="2592288"/>
          </a:xfrm>
          <a:prstGeom prst="wedgeEllipseCallout">
            <a:avLst>
              <a:gd name="adj1" fmla="val -101708"/>
              <a:gd name="adj2" fmla="val -3487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To section an infix function, simply surround it with parentheses and only supply a </a:t>
            </a:r>
            <a:r>
              <a:rPr lang="en-IN" dirty="0" smtClean="0">
                <a:solidFill>
                  <a:schemeClr val="bg2"/>
                </a:solidFill>
              </a:rPr>
              <a:t>parameter on </a:t>
            </a:r>
            <a:r>
              <a:rPr lang="en-IN" dirty="0">
                <a:solidFill>
                  <a:schemeClr val="bg2"/>
                </a:solidFill>
              </a:rPr>
              <a:t>one side. </a:t>
            </a:r>
            <a:r>
              <a:rPr lang="en-IN" dirty="0" smtClean="0">
                <a:solidFill>
                  <a:schemeClr val="bg2"/>
                </a:solidFill>
              </a:rPr>
              <a:t>That creates </a:t>
            </a:r>
            <a:r>
              <a:rPr lang="en-IN" dirty="0">
                <a:solidFill>
                  <a:schemeClr val="bg2"/>
                </a:solidFill>
              </a:rPr>
              <a:t>a function that takes one parameter and then applies it to the side </a:t>
            </a:r>
            <a:r>
              <a:rPr lang="en-IN" dirty="0" smtClean="0">
                <a:solidFill>
                  <a:schemeClr val="bg2"/>
                </a:solidFill>
              </a:rPr>
              <a:t>that's missing </a:t>
            </a:r>
            <a:r>
              <a:rPr lang="en-IN" dirty="0">
                <a:solidFill>
                  <a:schemeClr val="bg2"/>
                </a:solidFill>
              </a:rPr>
              <a:t>an operand.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220072" y="3573016"/>
            <a:ext cx="3600400" cy="1800200"/>
          </a:xfrm>
          <a:prstGeom prst="wedgeEllipseCallout">
            <a:avLst>
              <a:gd name="adj1" fmla="val -116635"/>
              <a:gd name="adj2" fmla="val -123960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Calling, say, </a:t>
            </a:r>
            <a:r>
              <a:rPr lang="en-IN" dirty="0" err="1">
                <a:solidFill>
                  <a:srgbClr val="7030A0"/>
                </a:solidFill>
              </a:rPr>
              <a:t>divideByTen</a:t>
            </a:r>
            <a:r>
              <a:rPr lang="en-IN" dirty="0">
                <a:solidFill>
                  <a:srgbClr val="7030A0"/>
                </a:solidFill>
              </a:rPr>
              <a:t> 200 is equivalent to doing 200 / 10, as is doing (/10) 200.</a:t>
            </a:r>
          </a:p>
        </p:txBody>
      </p:sp>
    </p:spTree>
    <p:extLst>
      <p:ext uri="{BB962C8B-B14F-4D97-AF65-F5344CB8AC3E}">
        <p14:creationId xmlns:p14="http://schemas.microsoft.com/office/powerpoint/2010/main" val="68678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800</TotalTime>
  <Words>5301</Words>
  <Application>Microsoft Office PowerPoint</Application>
  <PresentationFormat>On-screen Show (4:3)</PresentationFormat>
  <Paragraphs>463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Horizon</vt:lpstr>
      <vt:lpstr>19CSE313 – Principles of Programming Languages</vt:lpstr>
      <vt:lpstr>Higher order functions</vt:lpstr>
      <vt:lpstr>Analyzing max function</vt:lpstr>
      <vt:lpstr>Example:</vt:lpstr>
      <vt:lpstr>Executing the multthree example:</vt:lpstr>
      <vt:lpstr>Multthree 3 4 and GHCI</vt:lpstr>
      <vt:lpstr>Another example</vt:lpstr>
      <vt:lpstr>compareWithHundred rewritten</vt:lpstr>
      <vt:lpstr>Making Infix functions to be partially applied using sections</vt:lpstr>
      <vt:lpstr>A function that checks if a character supplied to it is an uppercase letter:</vt:lpstr>
      <vt:lpstr>Sections and using – </vt:lpstr>
      <vt:lpstr>Functions as arguments - example</vt:lpstr>
      <vt:lpstr>zipWith revisited</vt:lpstr>
      <vt:lpstr>Executing zipWith’</vt:lpstr>
      <vt:lpstr>Implementing flip</vt:lpstr>
      <vt:lpstr>Maps are higher order functions</vt:lpstr>
      <vt:lpstr>filters</vt:lpstr>
      <vt:lpstr>A cleaner quick sort using filter instead of comprehensions</vt:lpstr>
      <vt:lpstr>find the largest number under 100,000 that's divisible by 3829</vt:lpstr>
      <vt:lpstr>sum of all odd squares that are smaller than 10,000</vt:lpstr>
      <vt:lpstr>Collatz sequences</vt:lpstr>
      <vt:lpstr>Try it yourself !</vt:lpstr>
      <vt:lpstr>Try it yourself</vt:lpstr>
      <vt:lpstr>Lambdas</vt:lpstr>
      <vt:lpstr>Lambda – Features</vt:lpstr>
      <vt:lpstr>pattern matching using lambdas</vt:lpstr>
      <vt:lpstr>folds</vt:lpstr>
      <vt:lpstr>foldl function (the left fold)</vt:lpstr>
      <vt:lpstr>Sum in action</vt:lpstr>
      <vt:lpstr>foldr function (the right fold)</vt:lpstr>
      <vt:lpstr>Sum in action</vt:lpstr>
      <vt:lpstr>Difference between left and right folds</vt:lpstr>
      <vt:lpstr>Foldl1 and foldr1</vt:lpstr>
      <vt:lpstr>Some standard library functions using folds</vt:lpstr>
      <vt:lpstr>Function application with $</vt:lpstr>
      <vt:lpstr>example</vt:lpstr>
      <vt:lpstr>Function composition</vt:lpstr>
      <vt:lpstr>examples</vt:lpstr>
      <vt:lpstr>examples</vt:lpstr>
      <vt:lpstr>Functions with several parameters</vt:lpstr>
      <vt:lpstr>Functions with several parameters</vt:lpstr>
      <vt:lpstr>Point free style</vt:lpstr>
      <vt:lpstr>takewhile example revisited using composition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301</cp:revision>
  <dcterms:created xsi:type="dcterms:W3CDTF">2021-12-18T08:57:35Z</dcterms:created>
  <dcterms:modified xsi:type="dcterms:W3CDTF">2022-02-10T04:43:20Z</dcterms:modified>
</cp:coreProperties>
</file>