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8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FF"/>
    <a:srgbClr val="66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Programming in Scala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06816" cy="634082"/>
          </a:xfrm>
        </p:spPr>
        <p:txBody>
          <a:bodyPr/>
          <a:lstStyle/>
          <a:p>
            <a:r>
              <a:rPr lang="en-IN" dirty="0" smtClean="0"/>
              <a:t>Some variable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/>
              <a:t>Scala has two kinds of variables, </a:t>
            </a:r>
            <a:r>
              <a:rPr lang="en-IN" sz="2200" dirty="0" err="1"/>
              <a:t>vals</a:t>
            </a:r>
            <a:r>
              <a:rPr lang="en-IN" sz="2200" dirty="0"/>
              <a:t> and vars</a:t>
            </a:r>
            <a:r>
              <a:rPr lang="en-IN" sz="2200" dirty="0" smtClean="0"/>
              <a:t>.</a:t>
            </a:r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r>
              <a:rPr lang="en-IN" sz="2200" dirty="0" smtClean="0"/>
              <a:t>Example:</a:t>
            </a:r>
          </a:p>
          <a:p>
            <a:pPr marL="45720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msg</a:t>
            </a:r>
            <a:r>
              <a:rPr lang="en-IN" sz="2200" dirty="0"/>
              <a:t> = "Welcome to Scala!"</a:t>
            </a:r>
          </a:p>
          <a:p>
            <a:pPr marL="457200" lvl="1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msg</a:t>
            </a:r>
            <a:r>
              <a:rPr lang="en-IN" sz="2200" dirty="0"/>
              <a:t>: String = Welcome to Scala</a:t>
            </a:r>
            <a:r>
              <a:rPr lang="en-IN" sz="2200" dirty="0" smtClean="0"/>
              <a:t>!</a:t>
            </a:r>
          </a:p>
          <a:p>
            <a:pPr marL="457200" lvl="1" indent="0">
              <a:buNone/>
            </a:pPr>
            <a:endParaRPr lang="en-IN" sz="2200" dirty="0"/>
          </a:p>
          <a:p>
            <a:pPr marL="45720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msg</a:t>
            </a:r>
            <a:r>
              <a:rPr lang="en-IN" sz="2200" dirty="0"/>
              <a:t> = "Bye </a:t>
            </a:r>
            <a:r>
              <a:rPr lang="en-IN" sz="2200" dirty="0" err="1"/>
              <a:t>Bye</a:t>
            </a:r>
            <a:r>
              <a:rPr lang="en-IN" sz="2200" dirty="0"/>
              <a:t> to Haskell!"</a:t>
            </a:r>
          </a:p>
          <a:p>
            <a:pPr marL="457200" lvl="1" indent="0">
              <a:buNone/>
            </a:pPr>
            <a:r>
              <a:rPr lang="en-IN" sz="2200" dirty="0"/>
              <a:t>           ^</a:t>
            </a:r>
          </a:p>
          <a:p>
            <a:pPr marL="457200" lvl="1" indent="0">
              <a:buNone/>
            </a:pPr>
            <a:r>
              <a:rPr lang="en-IN" sz="2200" dirty="0"/>
              <a:t>       error: reassignment to </a:t>
            </a:r>
            <a:r>
              <a:rPr lang="en-IN" sz="2200" dirty="0" err="1"/>
              <a:t>val</a:t>
            </a:r>
            <a:endParaRPr lang="en-IN" sz="2200" dirty="0" smtClean="0"/>
          </a:p>
          <a:p>
            <a:pPr marL="914400" lvl="2" indent="0">
              <a:buNone/>
            </a:pPr>
            <a:endParaRPr lang="en-IN" sz="1800" dirty="0" smtClean="0"/>
          </a:p>
          <a:p>
            <a:endParaRPr lang="en-IN" sz="2400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12207"/>
              </p:ext>
            </p:extLst>
          </p:nvPr>
        </p:nvGraphicFramePr>
        <p:xfrm>
          <a:off x="1547664" y="1268760"/>
          <a:ext cx="6096000" cy="20167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2"/>
                          </a:solidFill>
                        </a:rPr>
                        <a:t>Val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bg2"/>
                          </a:solidFill>
                        </a:rPr>
                        <a:t>Var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olidFill>
                            <a:schemeClr val="bg2"/>
                          </a:solidFill>
                        </a:rPr>
                        <a:t>Similar to a final variable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bg2"/>
                          </a:solidFill>
                        </a:rPr>
                        <a:t>Similar to a non-final variable in Java</a:t>
                      </a:r>
                      <a:endParaRPr lang="en-IN" sz="2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bg2"/>
                          </a:solidFill>
                        </a:rPr>
                        <a:t>Once initialized, a </a:t>
                      </a:r>
                      <a:r>
                        <a:rPr lang="en-IN" sz="2400" kern="1200" dirty="0" err="1" smtClean="0">
                          <a:solidFill>
                            <a:schemeClr val="bg2"/>
                          </a:solidFill>
                        </a:rPr>
                        <a:t>val</a:t>
                      </a:r>
                      <a:r>
                        <a:rPr lang="en-IN" sz="2400" kern="1200" dirty="0" smtClean="0">
                          <a:solidFill>
                            <a:schemeClr val="bg2"/>
                          </a:solidFill>
                        </a:rPr>
                        <a:t> can never be reassigned.</a:t>
                      </a:r>
                      <a:endParaRPr lang="en-IN" sz="2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bg2"/>
                          </a:solidFill>
                        </a:rPr>
                        <a:t>A </a:t>
                      </a:r>
                      <a:r>
                        <a:rPr lang="en-IN" sz="2400" kern="1200" dirty="0" err="1" smtClean="0">
                          <a:solidFill>
                            <a:schemeClr val="bg2"/>
                          </a:solidFill>
                        </a:rPr>
                        <a:t>var</a:t>
                      </a:r>
                      <a:r>
                        <a:rPr lang="en-IN" sz="2400" kern="1200" dirty="0" smtClean="0">
                          <a:solidFill>
                            <a:schemeClr val="bg2"/>
                          </a:solidFill>
                        </a:rPr>
                        <a:t> can be reassigned throughout its lifetime</a:t>
                      </a:r>
                      <a:endParaRPr lang="en-IN" sz="2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Alternate Process 4"/>
          <p:cNvSpPr/>
          <p:nvPr/>
        </p:nvSpPr>
        <p:spPr>
          <a:xfrm>
            <a:off x="4932040" y="3933056"/>
            <a:ext cx="3744416" cy="1152128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This example illustrates </a:t>
            </a:r>
            <a:r>
              <a:rPr lang="en-IN" i="1" dirty="0"/>
              <a:t>type</a:t>
            </a:r>
          </a:p>
          <a:p>
            <a:r>
              <a:rPr lang="en-IN" i="1" dirty="0"/>
              <a:t>inference</a:t>
            </a:r>
            <a:r>
              <a:rPr lang="en-IN" dirty="0" smtClean="0"/>
              <a:t>, </a:t>
            </a:r>
            <a:r>
              <a:rPr lang="en-IN" dirty="0"/>
              <a:t>Scala's ability to figure out types you leave off</a:t>
            </a:r>
          </a:p>
        </p:txBody>
      </p:sp>
    </p:spTree>
    <p:extLst>
      <p:ext uri="{BB962C8B-B14F-4D97-AF65-F5344CB8AC3E}">
        <p14:creationId xmlns:p14="http://schemas.microsoft.com/office/powerpoint/2010/main" val="11010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44" y="0"/>
            <a:ext cx="7274768" cy="634082"/>
          </a:xfrm>
        </p:spPr>
        <p:txBody>
          <a:bodyPr/>
          <a:lstStyle/>
          <a:p>
            <a:r>
              <a:rPr lang="en-IN" dirty="0"/>
              <a:t>explicit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C</a:t>
            </a:r>
            <a:r>
              <a:rPr lang="en-IN" sz="2200" dirty="0" smtClean="0"/>
              <a:t>an </a:t>
            </a:r>
            <a:r>
              <a:rPr lang="en-IN" sz="2200" dirty="0"/>
              <a:t>both ensure the Scala compiler infers the type you intend, </a:t>
            </a:r>
            <a:r>
              <a:rPr lang="en-IN" sz="2200" dirty="0" smtClean="0"/>
              <a:t>as well </a:t>
            </a:r>
            <a:r>
              <a:rPr lang="en-IN" sz="2200" dirty="0"/>
              <a:t>as serve as useful documentation for future readers of the code</a:t>
            </a:r>
            <a:r>
              <a:rPr lang="en-IN" sz="2200" dirty="0" smtClean="0"/>
              <a:t>.</a:t>
            </a:r>
          </a:p>
          <a:p>
            <a:pPr algn="just"/>
            <a:endParaRPr lang="en-IN" sz="2200" dirty="0" smtClean="0"/>
          </a:p>
          <a:p>
            <a:pPr marL="400050" lvl="1" indent="0" algn="just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msg2: </a:t>
            </a:r>
            <a:r>
              <a:rPr lang="en-IN" sz="2200" dirty="0" err="1"/>
              <a:t>java.lang.String</a:t>
            </a:r>
            <a:r>
              <a:rPr lang="en-IN" sz="2200" dirty="0"/>
              <a:t> = "Hello again, world!"</a:t>
            </a:r>
          </a:p>
          <a:p>
            <a:pPr marL="400050" lvl="1" indent="0" algn="just">
              <a:buNone/>
            </a:pPr>
            <a:r>
              <a:rPr lang="en-IN" sz="2200" dirty="0" err="1"/>
              <a:t>val</a:t>
            </a:r>
            <a:r>
              <a:rPr lang="en-IN" sz="2200" dirty="0"/>
              <a:t> msg2: String = Hello again, world</a:t>
            </a:r>
            <a:r>
              <a:rPr lang="en-IN" sz="2200" dirty="0" smtClean="0"/>
              <a:t>!</a:t>
            </a:r>
          </a:p>
          <a:p>
            <a:pPr marL="400050" lvl="1" indent="0" algn="just">
              <a:buNone/>
            </a:pPr>
            <a:endParaRPr lang="en-IN" sz="2200" dirty="0"/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msg3: String = "Hello yet again, world!"</a:t>
            </a:r>
          </a:p>
          <a:p>
            <a:pPr marL="400050" lvl="1" indent="0">
              <a:buNone/>
            </a:pPr>
            <a:r>
              <a:rPr lang="en-IN" sz="2200" dirty="0"/>
              <a:t>msg3: String = Hello yet again, world!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22408" y="4581128"/>
            <a:ext cx="4104456" cy="2160240"/>
          </a:xfrm>
          <a:prstGeom prst="wedgeEllipseCallout">
            <a:avLst>
              <a:gd name="adj1" fmla="val -105293"/>
              <a:gd name="adj2" fmla="val -91276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since </a:t>
            </a:r>
            <a:r>
              <a:rPr lang="en-IN" dirty="0" err="1">
                <a:solidFill>
                  <a:srgbClr val="7030A0"/>
                </a:solidFill>
              </a:rPr>
              <a:t>java.lang</a:t>
            </a:r>
            <a:r>
              <a:rPr lang="en-IN" dirty="0">
                <a:solidFill>
                  <a:srgbClr val="7030A0"/>
                </a:solidFill>
              </a:rPr>
              <a:t> types are visible with their simple names</a:t>
            </a:r>
          </a:p>
        </p:txBody>
      </p:sp>
    </p:spTree>
    <p:extLst>
      <p:ext uri="{BB962C8B-B14F-4D97-AF65-F5344CB8AC3E}">
        <p14:creationId xmlns:p14="http://schemas.microsoft.com/office/powerpoint/2010/main" val="558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Val and </a:t>
            </a:r>
            <a:r>
              <a:rPr lang="en-IN" dirty="0" err="1" smtClean="0"/>
              <a:t>var</a:t>
            </a:r>
            <a:r>
              <a:rPr lang="en-IN" dirty="0" smtClean="0"/>
              <a:t>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scala</a:t>
            </a:r>
            <a:r>
              <a:rPr lang="en-IN" sz="2400" dirty="0"/>
              <a:t>&gt; </a:t>
            </a:r>
            <a:r>
              <a:rPr lang="en-IN" sz="2400" dirty="0" err="1"/>
              <a:t>var</a:t>
            </a:r>
            <a:r>
              <a:rPr lang="en-IN" sz="2400" dirty="0"/>
              <a:t> greeting = "Hello Scala!"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greeting: String = </a:t>
            </a:r>
            <a:r>
              <a:rPr lang="en-IN" sz="2400" dirty="0" smtClean="0"/>
              <a:t>Hello </a:t>
            </a:r>
            <a:r>
              <a:rPr lang="en-IN" sz="2400" dirty="0"/>
              <a:t>Scala!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scala</a:t>
            </a:r>
            <a:r>
              <a:rPr lang="en-IN" sz="2400" dirty="0"/>
              <a:t>&gt; greeting = "Bye </a:t>
            </a:r>
            <a:r>
              <a:rPr lang="en-IN" sz="2400" dirty="0" err="1"/>
              <a:t>Bye</a:t>
            </a:r>
            <a:r>
              <a:rPr lang="en-IN" sz="2400" dirty="0"/>
              <a:t> Haskell"</a:t>
            </a:r>
          </a:p>
          <a:p>
            <a:pPr marL="0" indent="0">
              <a:buNone/>
            </a:pPr>
            <a:r>
              <a:rPr lang="en-IN" sz="2400" dirty="0"/>
              <a:t>// mutated greeting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scala</a:t>
            </a:r>
            <a:r>
              <a:rPr lang="en-IN" sz="2400" dirty="0"/>
              <a:t>&gt; greeting</a:t>
            </a:r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res3: String = Bye </a:t>
            </a:r>
            <a:r>
              <a:rPr lang="en-IN" sz="2400" dirty="0" err="1"/>
              <a:t>Bye</a:t>
            </a:r>
            <a:r>
              <a:rPr lang="en-IN" sz="2400" dirty="0"/>
              <a:t> Haskell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scala</a:t>
            </a:r>
            <a:r>
              <a:rPr lang="en-I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496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476672"/>
          </a:xfrm>
        </p:spPr>
        <p:txBody>
          <a:bodyPr/>
          <a:lstStyle/>
          <a:p>
            <a:r>
              <a:rPr lang="en-IN" dirty="0" smtClean="0"/>
              <a:t>Multiline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928992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multiline</a:t>
            </a:r>
          </a:p>
          <a:p>
            <a:pPr marL="0" indent="0">
              <a:buNone/>
            </a:pPr>
            <a:r>
              <a:rPr lang="en-IN" sz="2200" dirty="0"/>
              <a:t>     | =</a:t>
            </a:r>
          </a:p>
          <a:p>
            <a:pPr marL="0" indent="0">
              <a:buNone/>
            </a:pPr>
            <a:r>
              <a:rPr lang="en-IN" sz="2200" dirty="0"/>
              <a:t>     | "This is multiline example"</a:t>
            </a:r>
          </a:p>
          <a:p>
            <a:pPr marL="0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multiline: String = This is multiline </a:t>
            </a:r>
            <a:r>
              <a:rPr lang="en-IN" sz="2200" dirty="0" smtClean="0"/>
              <a:t>example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r>
              <a:rPr lang="en-IN" sz="2400" dirty="0"/>
              <a:t>If you realize you have typed something wrong, but the interpreter is still waiting for more input, </a:t>
            </a:r>
            <a:r>
              <a:rPr lang="en-IN" sz="2400" dirty="0" smtClean="0"/>
              <a:t>you can </a:t>
            </a:r>
            <a:r>
              <a:rPr lang="en-IN" sz="2400" dirty="0"/>
              <a:t>escape by pressing enter twice</a:t>
            </a:r>
            <a:r>
              <a:rPr lang="en-IN" sz="2400" dirty="0" smtClean="0"/>
              <a:t>:</a:t>
            </a:r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oops =</a:t>
            </a:r>
          </a:p>
          <a:p>
            <a:pPr marL="400050" lvl="1" indent="0">
              <a:buNone/>
            </a:pPr>
            <a:r>
              <a:rPr lang="en-IN" sz="2200" dirty="0"/>
              <a:t>     |</a:t>
            </a:r>
          </a:p>
          <a:p>
            <a:pPr marL="400050" lvl="1" indent="0">
              <a:buNone/>
            </a:pPr>
            <a:r>
              <a:rPr lang="en-IN" sz="2200" dirty="0"/>
              <a:t>     |</a:t>
            </a:r>
          </a:p>
          <a:p>
            <a:pPr marL="400050" lvl="1" indent="0">
              <a:buNone/>
            </a:pPr>
            <a:r>
              <a:rPr lang="en-IN" sz="2200" dirty="0"/>
              <a:t>You typed two blank lines.  Starting a new command.</a:t>
            </a: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364088" y="620688"/>
            <a:ext cx="3672408" cy="2232248"/>
          </a:xfrm>
          <a:prstGeom prst="flowChartAlternateProcess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enter something into the interpreter that spans multiple lines, just keep typing after the first line.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the </a:t>
            </a:r>
            <a:r>
              <a:rPr lang="en-IN" dirty="0"/>
              <a:t>code you typed so far is not complete, the interpreter will respond with a vertical bar on the </a:t>
            </a:r>
            <a:r>
              <a:rPr lang="en-IN" dirty="0" err="1" smtClean="0"/>
              <a:t>nextline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6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692696"/>
          </a:xfrm>
        </p:spPr>
        <p:txBody>
          <a:bodyPr/>
          <a:lstStyle/>
          <a:p>
            <a:r>
              <a:rPr lang="en-IN" dirty="0" smtClean="0"/>
              <a:t>Some function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def</a:t>
            </a:r>
            <a:r>
              <a:rPr lang="en-IN" sz="2200" dirty="0"/>
              <a:t> max(x: </a:t>
            </a:r>
            <a:r>
              <a:rPr lang="en-IN" sz="2200" dirty="0" err="1"/>
              <a:t>Int</a:t>
            </a:r>
            <a:r>
              <a:rPr lang="en-IN" sz="2200" dirty="0"/>
              <a:t>, y: </a:t>
            </a:r>
            <a:r>
              <a:rPr lang="en-IN" sz="2200" dirty="0" err="1"/>
              <a:t>Int</a:t>
            </a:r>
            <a:r>
              <a:rPr lang="en-IN" sz="2200" dirty="0"/>
              <a:t>): </a:t>
            </a:r>
            <a:r>
              <a:rPr lang="en-IN" sz="2200" dirty="0" err="1"/>
              <a:t>Int</a:t>
            </a:r>
            <a:r>
              <a:rPr lang="en-IN" sz="2200" dirty="0"/>
              <a:t> = {</a:t>
            </a:r>
          </a:p>
          <a:p>
            <a:pPr marL="0" indent="0">
              <a:buNone/>
            </a:pPr>
            <a:r>
              <a:rPr lang="en-IN" sz="2200" dirty="0"/>
              <a:t>     | if (x &gt; y) x</a:t>
            </a:r>
          </a:p>
          <a:p>
            <a:pPr marL="0" indent="0">
              <a:buNone/>
            </a:pPr>
            <a:r>
              <a:rPr lang="en-IN" sz="2200" dirty="0"/>
              <a:t>     | else y</a:t>
            </a:r>
          </a:p>
          <a:p>
            <a:pPr marL="0" indent="0">
              <a:buNone/>
            </a:pPr>
            <a:r>
              <a:rPr lang="en-IN" sz="2200" dirty="0"/>
              <a:t>     | }</a:t>
            </a:r>
          </a:p>
          <a:p>
            <a:pPr marL="0" indent="0">
              <a:buNone/>
            </a:pPr>
            <a:r>
              <a:rPr lang="en-IN" sz="2200" dirty="0" err="1"/>
              <a:t>def</a:t>
            </a:r>
            <a:r>
              <a:rPr lang="en-IN" sz="2200" dirty="0"/>
              <a:t> max(x: </a:t>
            </a:r>
            <a:r>
              <a:rPr lang="en-IN" sz="2200" dirty="0" err="1"/>
              <a:t>Int</a:t>
            </a:r>
            <a:r>
              <a:rPr lang="en-IN" sz="2200" dirty="0"/>
              <a:t>, y: </a:t>
            </a:r>
            <a:r>
              <a:rPr lang="en-IN" sz="2200" dirty="0" err="1"/>
              <a:t>Int</a:t>
            </a:r>
            <a:r>
              <a:rPr lang="en-IN" sz="2200" dirty="0"/>
              <a:t>): 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endParaRPr lang="en-IN" sz="22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1" y="3259816"/>
            <a:ext cx="7308304" cy="35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4860032" y="836712"/>
            <a:ext cx="2448272" cy="1296144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scala</a:t>
            </a:r>
            <a:r>
              <a:rPr lang="en-IN" sz="2200" dirty="0"/>
              <a:t>&gt; max(3,5)</a:t>
            </a:r>
          </a:p>
          <a:p>
            <a:r>
              <a:rPr lang="en-IN" sz="2200" dirty="0" err="1"/>
              <a:t>val</a:t>
            </a:r>
            <a:r>
              <a:rPr lang="en-IN" sz="2200" dirty="0"/>
              <a:t> res4: </a:t>
            </a:r>
            <a:r>
              <a:rPr lang="en-IN" sz="2200" dirty="0" err="1"/>
              <a:t>Int</a:t>
            </a:r>
            <a:r>
              <a:rPr lang="en-IN" sz="2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1701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48264" cy="692696"/>
          </a:xfrm>
        </p:spPr>
        <p:txBody>
          <a:bodyPr/>
          <a:lstStyle/>
          <a:p>
            <a:r>
              <a:rPr lang="en-IN" dirty="0" smtClean="0"/>
              <a:t>Omitting the result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en-IN" sz="2200" dirty="0"/>
              <a:t>Sometimes the Scala compiler will require you to specify the result type of a function. </a:t>
            </a:r>
            <a:endParaRPr lang="en-IN" sz="2200" dirty="0" smtClean="0"/>
          </a:p>
          <a:p>
            <a:r>
              <a:rPr lang="en-IN" sz="2200" dirty="0" smtClean="0"/>
              <a:t>If </a:t>
            </a:r>
            <a:r>
              <a:rPr lang="en-IN" sz="2200" dirty="0"/>
              <a:t>the </a:t>
            </a:r>
            <a:r>
              <a:rPr lang="en-IN" sz="2200" dirty="0" smtClean="0"/>
              <a:t>function is </a:t>
            </a:r>
            <a:r>
              <a:rPr lang="en-IN" sz="2200" i="1" dirty="0"/>
              <a:t>recursive</a:t>
            </a:r>
            <a:r>
              <a:rPr lang="en-IN" sz="2200" dirty="0" smtClean="0"/>
              <a:t>, return type must be explicitly specified </a:t>
            </a:r>
          </a:p>
          <a:p>
            <a:r>
              <a:rPr lang="en-IN" sz="2200" dirty="0" smtClean="0"/>
              <a:t>In </a:t>
            </a:r>
            <a:r>
              <a:rPr lang="en-IN" sz="2200" dirty="0"/>
              <a:t>the case of </a:t>
            </a:r>
            <a:r>
              <a:rPr lang="en-IN" sz="2200" dirty="0" err="1" smtClean="0"/>
              <a:t>max,however</a:t>
            </a:r>
            <a:r>
              <a:rPr lang="en-IN" sz="2200" dirty="0"/>
              <a:t>, you may leave the result type off and the compiler will infer </a:t>
            </a:r>
            <a:r>
              <a:rPr lang="en-IN" sz="2200" dirty="0" smtClean="0"/>
              <a:t>it.</a:t>
            </a:r>
          </a:p>
          <a:p>
            <a:r>
              <a:rPr lang="en-IN" sz="2200" dirty="0"/>
              <a:t>I</a:t>
            </a:r>
            <a:r>
              <a:rPr lang="en-IN" sz="2200" dirty="0" smtClean="0"/>
              <a:t>f </a:t>
            </a:r>
            <a:r>
              <a:rPr lang="en-IN" sz="2200" dirty="0"/>
              <a:t>a function </a:t>
            </a:r>
            <a:r>
              <a:rPr lang="en-IN" sz="2200" dirty="0" smtClean="0"/>
              <a:t>consists of </a:t>
            </a:r>
            <a:r>
              <a:rPr lang="en-IN" sz="2200" dirty="0"/>
              <a:t>just one statement, you can optionally leave off the curly braces. </a:t>
            </a:r>
            <a:endParaRPr lang="en-IN" sz="2200" dirty="0" smtClean="0"/>
          </a:p>
          <a:p>
            <a:r>
              <a:rPr lang="en-IN" sz="2200" dirty="0" smtClean="0"/>
              <a:t>Thus</a:t>
            </a:r>
            <a:r>
              <a:rPr lang="en-IN" sz="2200" dirty="0"/>
              <a:t>, </a:t>
            </a:r>
            <a:r>
              <a:rPr lang="en-IN" sz="2200" dirty="0" smtClean="0"/>
              <a:t>max function could alternatively be written as :</a:t>
            </a:r>
          </a:p>
          <a:p>
            <a:endParaRPr lang="en-IN" sz="2200" dirty="0" smtClean="0"/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def</a:t>
            </a:r>
            <a:r>
              <a:rPr lang="en-IN" sz="2200" dirty="0"/>
              <a:t> max(x: </a:t>
            </a:r>
            <a:r>
              <a:rPr lang="en-IN" sz="2200" dirty="0" err="1"/>
              <a:t>Int</a:t>
            </a:r>
            <a:r>
              <a:rPr lang="en-IN" sz="2200" dirty="0"/>
              <a:t>, y: </a:t>
            </a:r>
            <a:r>
              <a:rPr lang="en-IN" sz="2200" dirty="0" err="1"/>
              <a:t>Int</a:t>
            </a:r>
            <a:r>
              <a:rPr lang="en-IN" sz="2200" dirty="0"/>
              <a:t>) = if (x &gt; y) x else y</a:t>
            </a:r>
          </a:p>
          <a:p>
            <a:pPr marL="400050" lvl="1" indent="0">
              <a:buNone/>
            </a:pPr>
            <a:r>
              <a:rPr lang="en-IN" sz="2200" dirty="0" err="1"/>
              <a:t>def</a:t>
            </a:r>
            <a:r>
              <a:rPr lang="en-IN" sz="2200" dirty="0"/>
              <a:t> max(x: </a:t>
            </a:r>
            <a:r>
              <a:rPr lang="en-IN" sz="2200" dirty="0" err="1"/>
              <a:t>Int</a:t>
            </a:r>
            <a:r>
              <a:rPr lang="en-IN" sz="2200" dirty="0"/>
              <a:t>, y: </a:t>
            </a:r>
            <a:r>
              <a:rPr lang="en-IN" sz="2200" dirty="0" err="1"/>
              <a:t>Int</a:t>
            </a:r>
            <a:r>
              <a:rPr lang="en-IN" sz="2200" dirty="0"/>
              <a:t>): </a:t>
            </a:r>
            <a:r>
              <a:rPr lang="en-IN" sz="2200" dirty="0" err="1" smtClean="0"/>
              <a:t>Int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max(3,5)</a:t>
            </a:r>
          </a:p>
          <a:p>
            <a:pPr marL="400050" lvl="1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res5: </a:t>
            </a:r>
            <a:r>
              <a:rPr lang="en-IN" sz="2200" dirty="0" err="1"/>
              <a:t>Int</a:t>
            </a:r>
            <a:r>
              <a:rPr lang="en-IN" sz="2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1585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4" y="0"/>
            <a:ext cx="7530342" cy="692696"/>
          </a:xfrm>
        </p:spPr>
        <p:txBody>
          <a:bodyPr/>
          <a:lstStyle/>
          <a:p>
            <a:r>
              <a:rPr lang="en-IN" dirty="0" smtClean="0"/>
              <a:t>A No argument, no return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def</a:t>
            </a:r>
            <a:r>
              <a:rPr lang="en-IN" sz="2200" dirty="0"/>
              <a:t> greet() = </a:t>
            </a:r>
            <a:r>
              <a:rPr lang="en-IN" sz="2200" dirty="0" err="1"/>
              <a:t>println</a:t>
            </a:r>
            <a:r>
              <a:rPr lang="en-IN" sz="2200" dirty="0"/>
              <a:t>("Hello, world!")</a:t>
            </a:r>
          </a:p>
          <a:p>
            <a:pPr marL="0" indent="0">
              <a:buNone/>
            </a:pPr>
            <a:r>
              <a:rPr lang="en-IN" sz="2200" dirty="0" err="1"/>
              <a:t>def</a:t>
            </a:r>
            <a:r>
              <a:rPr lang="en-IN" sz="2200" dirty="0"/>
              <a:t> greet(): </a:t>
            </a:r>
            <a:r>
              <a:rPr lang="en-IN" sz="2200" dirty="0" smtClean="0"/>
              <a:t>Unit</a:t>
            </a:r>
          </a:p>
          <a:p>
            <a:r>
              <a:rPr lang="en-IN" sz="2200" dirty="0" smtClean="0"/>
              <a:t>A </a:t>
            </a:r>
            <a:r>
              <a:rPr lang="en-IN" sz="2200" dirty="0"/>
              <a:t>result type of Unit indicates the function returns no interesting value.</a:t>
            </a:r>
          </a:p>
          <a:p>
            <a:r>
              <a:rPr lang="en-IN" sz="2200" dirty="0"/>
              <a:t>Scala's Unit type is similar to Java's void type; in fact, every void-returning method in Java is </a:t>
            </a:r>
            <a:r>
              <a:rPr lang="en-IN" sz="2200" dirty="0" smtClean="0"/>
              <a:t>mapped to </a:t>
            </a:r>
            <a:r>
              <a:rPr lang="en-IN" sz="2200" dirty="0"/>
              <a:t>a Unit-returning method in Scala. </a:t>
            </a:r>
            <a:endParaRPr lang="en-IN" sz="2200" dirty="0" smtClean="0"/>
          </a:p>
          <a:p>
            <a:r>
              <a:rPr lang="en-IN" sz="2200" dirty="0" smtClean="0"/>
              <a:t>Methods </a:t>
            </a:r>
            <a:r>
              <a:rPr lang="en-IN" sz="2200" dirty="0"/>
              <a:t>with the result type of Unit, therefore, are only </a:t>
            </a:r>
            <a:r>
              <a:rPr lang="en-IN" sz="2200" dirty="0" smtClean="0"/>
              <a:t>executed for </a:t>
            </a:r>
            <a:r>
              <a:rPr lang="en-IN" sz="2200" dirty="0"/>
              <a:t>their side effects. </a:t>
            </a:r>
            <a:endParaRPr lang="en-IN" sz="2200" dirty="0" smtClean="0"/>
          </a:p>
          <a:p>
            <a:r>
              <a:rPr lang="en-IN" sz="2200" dirty="0" smtClean="0"/>
              <a:t>In </a:t>
            </a:r>
            <a:r>
              <a:rPr lang="en-IN" sz="2200" dirty="0"/>
              <a:t>the case of greet(), the side effect is a friendly greeting printed to the </a:t>
            </a:r>
            <a:r>
              <a:rPr lang="en-IN" sz="2200" dirty="0" smtClean="0"/>
              <a:t>standard output.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39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8" y="11792"/>
            <a:ext cx="7862780" cy="680904"/>
          </a:xfrm>
        </p:spPr>
        <p:txBody>
          <a:bodyPr/>
          <a:lstStyle/>
          <a:p>
            <a:r>
              <a:rPr lang="en-IN" dirty="0" smtClean="0"/>
              <a:t>Writing </a:t>
            </a:r>
            <a:r>
              <a:rPr lang="en-IN" dirty="0" err="1" smtClean="0"/>
              <a:t>scala</a:t>
            </a:r>
            <a:r>
              <a:rPr lang="en-IN" dirty="0" smtClean="0"/>
              <a:t>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en-IN" sz="2200" dirty="0"/>
              <a:t>A script is just a sequence of statements in a file that will be executed sequentially</a:t>
            </a:r>
            <a:r>
              <a:rPr lang="en-IN" sz="2200" dirty="0" smtClean="0"/>
              <a:t>.</a:t>
            </a:r>
          </a:p>
          <a:p>
            <a:r>
              <a:rPr lang="en-IN" sz="2400" dirty="0"/>
              <a:t>Put this into a file named </a:t>
            </a:r>
            <a:r>
              <a:rPr lang="en-IN" sz="2400" dirty="0" err="1"/>
              <a:t>hello.scala</a:t>
            </a:r>
            <a:r>
              <a:rPr lang="en-IN" sz="2400" dirty="0" smtClean="0"/>
              <a:t>:</a:t>
            </a:r>
          </a:p>
          <a:p>
            <a:pPr marL="857250" lvl="2" indent="0">
              <a:buNone/>
            </a:pPr>
            <a:r>
              <a:rPr lang="en-IN" sz="2400" dirty="0" err="1"/>
              <a:t>println</a:t>
            </a:r>
            <a:r>
              <a:rPr lang="en-IN" sz="2400" dirty="0" smtClean="0"/>
              <a:t>(“This is a Hello</a:t>
            </a:r>
            <a:r>
              <a:rPr lang="en-IN" sz="2400" dirty="0"/>
              <a:t>, </a:t>
            </a:r>
            <a:r>
              <a:rPr lang="en-IN" sz="2400" dirty="0" smtClean="0"/>
              <a:t>world, from </a:t>
            </a:r>
            <a:r>
              <a:rPr lang="en-IN" sz="2400" dirty="0"/>
              <a:t>a script</a:t>
            </a:r>
            <a:r>
              <a:rPr lang="en-IN" sz="2400" dirty="0" smtClean="0"/>
              <a:t>!")</a:t>
            </a:r>
          </a:p>
          <a:p>
            <a:pPr marL="342900" lvl="2" indent="-342900"/>
            <a:r>
              <a:rPr lang="en-IN" sz="2400" dirty="0"/>
              <a:t>then run</a:t>
            </a:r>
            <a:r>
              <a:rPr lang="en-IN" sz="2400" dirty="0" smtClean="0"/>
              <a:t>:</a:t>
            </a:r>
          </a:p>
          <a:p>
            <a:pPr marL="914400" lvl="4" indent="0">
              <a:buNone/>
            </a:pPr>
            <a:r>
              <a:rPr lang="en-IN" sz="2400" dirty="0"/>
              <a:t>&gt;</a:t>
            </a:r>
            <a:r>
              <a:rPr lang="en-IN" sz="2400" dirty="0" smtClean="0"/>
              <a:t> </a:t>
            </a:r>
            <a:r>
              <a:rPr lang="en-IN" sz="2400" dirty="0" err="1"/>
              <a:t>scala</a:t>
            </a:r>
            <a:r>
              <a:rPr lang="en-IN" sz="2400" dirty="0"/>
              <a:t> </a:t>
            </a:r>
            <a:r>
              <a:rPr lang="en-IN" sz="2400" dirty="0" err="1" smtClean="0"/>
              <a:t>hello.scala</a:t>
            </a:r>
            <a:endParaRPr lang="en-IN" sz="2400" dirty="0" smtClean="0"/>
          </a:p>
          <a:p>
            <a:pPr marL="914400" lvl="4" indent="0">
              <a:buNone/>
            </a:pPr>
            <a:endParaRPr lang="en-IN" sz="2400" dirty="0"/>
          </a:p>
          <a:p>
            <a:pPr marL="914400" lvl="4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61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560037"/>
          </a:xfrm>
        </p:spPr>
        <p:txBody>
          <a:bodyPr/>
          <a:lstStyle/>
          <a:p>
            <a:r>
              <a:rPr lang="en-IN" dirty="0" smtClean="0"/>
              <a:t>Command line arguments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en-IN" sz="2200" dirty="0"/>
              <a:t>Command line arguments to a Scala script are available via a Scala array named </a:t>
            </a:r>
            <a:r>
              <a:rPr lang="en-IN" sz="2200" dirty="0" err="1"/>
              <a:t>args</a:t>
            </a:r>
            <a:r>
              <a:rPr lang="en-IN" sz="2200" dirty="0" smtClean="0"/>
              <a:t>.</a:t>
            </a:r>
          </a:p>
          <a:p>
            <a:r>
              <a:rPr lang="en-IN" sz="2200" dirty="0"/>
              <a:t>In Scala, </a:t>
            </a:r>
            <a:r>
              <a:rPr lang="en-IN" sz="2200" dirty="0" smtClean="0"/>
              <a:t>arrays are </a:t>
            </a:r>
            <a:r>
              <a:rPr lang="en-IN" sz="2200" dirty="0"/>
              <a:t>zero based, and you access an element by specifying an index in parentheses</a:t>
            </a:r>
            <a:r>
              <a:rPr lang="en-IN" sz="2200" dirty="0" smtClean="0"/>
              <a:t>.</a:t>
            </a:r>
          </a:p>
          <a:p>
            <a:r>
              <a:rPr lang="en-IN" sz="2200" dirty="0"/>
              <a:t>So the first element </a:t>
            </a:r>
            <a:r>
              <a:rPr lang="en-IN" sz="2200" dirty="0" smtClean="0"/>
              <a:t>in a </a:t>
            </a:r>
            <a:r>
              <a:rPr lang="en-IN" sz="2200" dirty="0"/>
              <a:t>Scala array named steps is steps(0), not steps[0], as in Java</a:t>
            </a:r>
            <a:r>
              <a:rPr lang="en-IN" sz="2200" dirty="0" smtClean="0"/>
              <a:t>.</a:t>
            </a:r>
          </a:p>
          <a:p>
            <a:r>
              <a:rPr lang="en-IN" sz="2400" dirty="0"/>
              <a:t>To try this out, type the following into </a:t>
            </a:r>
            <a:r>
              <a:rPr lang="en-IN" sz="2400" dirty="0" smtClean="0"/>
              <a:t>a new </a:t>
            </a:r>
            <a:r>
              <a:rPr lang="en-IN" sz="2400" dirty="0"/>
              <a:t>file named </a:t>
            </a:r>
            <a:r>
              <a:rPr lang="en-IN" sz="2400" dirty="0" err="1"/>
              <a:t>helloarg.scala</a:t>
            </a:r>
            <a:r>
              <a:rPr lang="en-IN" sz="2400" dirty="0" smtClean="0"/>
              <a:t>:</a:t>
            </a:r>
          </a:p>
          <a:p>
            <a:pPr marL="400050" lvl="1" indent="0">
              <a:buNone/>
            </a:pPr>
            <a:r>
              <a:rPr lang="en-IN" sz="2400" dirty="0"/>
              <a:t>// Say hello to the first argument</a:t>
            </a:r>
          </a:p>
          <a:p>
            <a:pPr marL="400050" lvl="1" indent="0">
              <a:buNone/>
            </a:pPr>
            <a:r>
              <a:rPr lang="en-IN" sz="2400" dirty="0" err="1"/>
              <a:t>println</a:t>
            </a:r>
            <a:r>
              <a:rPr lang="en-IN" sz="2400" dirty="0"/>
              <a:t>("Hello, " + </a:t>
            </a:r>
            <a:r>
              <a:rPr lang="en-IN" sz="2400" dirty="0" err="1"/>
              <a:t>args</a:t>
            </a:r>
            <a:r>
              <a:rPr lang="en-IN" sz="2400" dirty="0"/>
              <a:t>(0) + </a:t>
            </a:r>
            <a:r>
              <a:rPr lang="en-IN" sz="2400" dirty="0" smtClean="0"/>
              <a:t>"!")</a:t>
            </a:r>
          </a:p>
          <a:p>
            <a:pPr marL="342900" lvl="1" indent="-342900"/>
            <a:r>
              <a:rPr lang="en-IN" sz="2400" dirty="0"/>
              <a:t>Now </a:t>
            </a:r>
            <a:r>
              <a:rPr lang="en-IN" sz="2400" dirty="0" smtClean="0"/>
              <a:t>run </a:t>
            </a:r>
          </a:p>
          <a:p>
            <a:pPr marL="400050" lvl="2" indent="0">
              <a:buNone/>
            </a:pPr>
            <a:r>
              <a:rPr lang="it-IT" sz="2400" dirty="0"/>
              <a:t>D:\PPL\Scala&gt;scala helloarg.scala planet</a:t>
            </a:r>
          </a:p>
          <a:p>
            <a:pPr marL="400050" lvl="2" indent="0">
              <a:buNone/>
            </a:pPr>
            <a:r>
              <a:rPr lang="it-IT" sz="2400" dirty="0"/>
              <a:t>Hello, planet!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33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3" y="11792"/>
            <a:ext cx="7887601" cy="608896"/>
          </a:xfrm>
        </p:spPr>
        <p:txBody>
          <a:bodyPr/>
          <a:lstStyle/>
          <a:p>
            <a:r>
              <a:rPr lang="en-IN" dirty="0" smtClean="0"/>
              <a:t>A Looping 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 = 0</a:t>
            </a:r>
          </a:p>
          <a:p>
            <a:pPr marL="0" indent="0">
              <a:buNone/>
            </a:pPr>
            <a:r>
              <a:rPr lang="en-IN" sz="2400" dirty="0"/>
              <a:t>while (</a:t>
            </a:r>
            <a:r>
              <a:rPr lang="en-IN" sz="2400" dirty="0" err="1"/>
              <a:t>i</a:t>
            </a:r>
            <a:r>
              <a:rPr lang="en-IN" sz="2400" dirty="0"/>
              <a:t> &lt; </a:t>
            </a:r>
            <a:r>
              <a:rPr lang="en-IN" sz="2400" dirty="0" err="1"/>
              <a:t>args.length</a:t>
            </a:r>
            <a:r>
              <a:rPr lang="en-IN" sz="2400" dirty="0"/>
              <a:t>) {</a:t>
            </a:r>
          </a:p>
          <a:p>
            <a:pPr marL="0" indent="0">
              <a:buNone/>
            </a:pPr>
            <a:r>
              <a:rPr lang="en-IN" sz="2400" dirty="0" err="1"/>
              <a:t>println</a:t>
            </a:r>
            <a:r>
              <a:rPr lang="en-IN" sz="2400" dirty="0"/>
              <a:t>(</a:t>
            </a:r>
            <a:r>
              <a:rPr lang="en-IN" sz="2400" dirty="0" err="1"/>
              <a:t>args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))</a:t>
            </a:r>
          </a:p>
          <a:p>
            <a:pPr marL="0" indent="0">
              <a:buNone/>
            </a:pPr>
            <a:r>
              <a:rPr lang="en-IN" sz="2400" dirty="0" err="1"/>
              <a:t>i</a:t>
            </a:r>
            <a:r>
              <a:rPr lang="en-IN" sz="2400" dirty="0"/>
              <a:t> += 1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131840" y="548680"/>
            <a:ext cx="5904656" cy="331236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D:\PPL\Scala&gt;scalac </a:t>
            </a:r>
            <a:r>
              <a:rPr lang="en-IN" dirty="0" err="1">
                <a:solidFill>
                  <a:schemeClr val="bg2"/>
                </a:solidFill>
              </a:rPr>
              <a:t>printargs.scala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warning: 1 deprecation (since 2.13.0); re-run with -deprecation for details</a:t>
            </a:r>
          </a:p>
          <a:p>
            <a:r>
              <a:rPr lang="en-IN" dirty="0">
                <a:solidFill>
                  <a:schemeClr val="bg2"/>
                </a:solidFill>
              </a:rPr>
              <a:t>1 </a:t>
            </a:r>
            <a:r>
              <a:rPr lang="en-IN" dirty="0" smtClean="0">
                <a:solidFill>
                  <a:schemeClr val="bg2"/>
                </a:solidFill>
              </a:rPr>
              <a:t>warning</a:t>
            </a:r>
          </a:p>
          <a:p>
            <a:endParaRPr lang="en-IN" dirty="0" smtClean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D:\PPL\Scala&gt;scala </a:t>
            </a:r>
            <a:r>
              <a:rPr lang="en-IN" dirty="0" err="1">
                <a:solidFill>
                  <a:schemeClr val="bg2"/>
                </a:solidFill>
              </a:rPr>
              <a:t>printargs</a:t>
            </a:r>
            <a:r>
              <a:rPr lang="en-IN" dirty="0">
                <a:solidFill>
                  <a:schemeClr val="bg2"/>
                </a:solidFill>
              </a:rPr>
              <a:t> 1 "two" 3.5 'a'</a:t>
            </a:r>
          </a:p>
          <a:p>
            <a:r>
              <a:rPr lang="en-IN" dirty="0">
                <a:solidFill>
                  <a:schemeClr val="bg2"/>
                </a:solidFill>
              </a:rPr>
              <a:t>1</a:t>
            </a:r>
          </a:p>
          <a:p>
            <a:r>
              <a:rPr lang="en-IN" dirty="0">
                <a:solidFill>
                  <a:schemeClr val="bg2"/>
                </a:solidFill>
              </a:rPr>
              <a:t>two</a:t>
            </a:r>
          </a:p>
          <a:p>
            <a:r>
              <a:rPr lang="en-IN" dirty="0">
                <a:solidFill>
                  <a:schemeClr val="bg2"/>
                </a:solidFill>
              </a:rPr>
              <a:t>3.5</a:t>
            </a:r>
          </a:p>
          <a:p>
            <a:r>
              <a:rPr lang="en-IN" dirty="0">
                <a:solidFill>
                  <a:schemeClr val="bg2"/>
                </a:solidFill>
              </a:rPr>
              <a:t>'a'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4149080"/>
            <a:ext cx="914400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 smtClean="0"/>
              <a:t>Type </a:t>
            </a:r>
            <a:r>
              <a:rPr lang="en-IN" sz="2200" dirty="0"/>
              <a:t>inference gives </a:t>
            </a:r>
            <a:r>
              <a:rPr lang="en-IN" sz="2200" dirty="0" err="1"/>
              <a:t>i</a:t>
            </a:r>
            <a:r>
              <a:rPr lang="en-IN" sz="2200" dirty="0"/>
              <a:t> the type </a:t>
            </a:r>
            <a:r>
              <a:rPr lang="en-IN" sz="2200" dirty="0" err="1"/>
              <a:t>scala.Int</a:t>
            </a:r>
            <a:r>
              <a:rPr lang="en-IN" sz="2200" dirty="0"/>
              <a:t>, </a:t>
            </a:r>
            <a:r>
              <a:rPr lang="en-IN" sz="2200" dirty="0" smtClean="0"/>
              <a:t>because that </a:t>
            </a:r>
            <a:r>
              <a:rPr lang="en-IN" sz="2200" dirty="0"/>
              <a:t>is the type of its initial value, 0. </a:t>
            </a:r>
            <a:endParaRPr lang="en-IN" sz="22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 err="1" smtClean="0"/>
              <a:t>args.length</a:t>
            </a:r>
            <a:r>
              <a:rPr lang="en-IN" sz="2200" dirty="0" smtClean="0"/>
              <a:t> </a:t>
            </a:r>
            <a:r>
              <a:rPr lang="en-IN" sz="2200" dirty="0"/>
              <a:t>gives the length of the </a:t>
            </a:r>
            <a:r>
              <a:rPr lang="en-IN" sz="2200" dirty="0" err="1"/>
              <a:t>args</a:t>
            </a:r>
            <a:r>
              <a:rPr lang="en-IN" sz="2200" dirty="0"/>
              <a:t> array. </a:t>
            </a:r>
            <a:endParaRPr lang="en-IN" sz="22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 smtClean="0"/>
              <a:t>The statement</a:t>
            </a:r>
            <a:r>
              <a:rPr lang="en-IN" sz="2200" dirty="0"/>
              <a:t>, </a:t>
            </a:r>
            <a:r>
              <a:rPr lang="en-IN" sz="2200" dirty="0" err="1"/>
              <a:t>println</a:t>
            </a:r>
            <a:r>
              <a:rPr lang="en-IN" sz="2200" dirty="0"/>
              <a:t>(</a:t>
            </a:r>
            <a:r>
              <a:rPr lang="en-IN" sz="2200" dirty="0" err="1"/>
              <a:t>args</a:t>
            </a:r>
            <a:r>
              <a:rPr lang="en-IN" sz="2200" dirty="0"/>
              <a:t>(</a:t>
            </a:r>
            <a:r>
              <a:rPr lang="en-IN" sz="2200" dirty="0" err="1"/>
              <a:t>i</a:t>
            </a:r>
            <a:r>
              <a:rPr lang="en-IN" sz="2200" dirty="0"/>
              <a:t>)), prints </a:t>
            </a:r>
            <a:r>
              <a:rPr lang="en-IN" sz="2200" dirty="0" smtClean="0"/>
              <a:t>out the </a:t>
            </a:r>
            <a:r>
              <a:rPr lang="en-IN" sz="2200" dirty="0" err="1"/>
              <a:t>ith</a:t>
            </a:r>
            <a:r>
              <a:rPr lang="en-IN" sz="2200" dirty="0"/>
              <a:t> command line argument. </a:t>
            </a:r>
            <a:endParaRPr lang="en-IN" sz="22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 smtClean="0"/>
              <a:t>The </a:t>
            </a:r>
            <a:r>
              <a:rPr lang="en-IN" sz="2200" dirty="0"/>
              <a:t>second statement, </a:t>
            </a:r>
            <a:r>
              <a:rPr lang="en-IN" sz="2200" dirty="0" err="1"/>
              <a:t>i</a:t>
            </a:r>
            <a:r>
              <a:rPr lang="en-IN" sz="2200" dirty="0"/>
              <a:t> += 1, increments </a:t>
            </a:r>
            <a:r>
              <a:rPr lang="en-IN" sz="2200" dirty="0" err="1"/>
              <a:t>i</a:t>
            </a:r>
            <a:r>
              <a:rPr lang="en-IN" sz="2200" dirty="0"/>
              <a:t> by one. </a:t>
            </a:r>
            <a:endParaRPr lang="en-IN" sz="22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66FFFF"/>
                </a:solidFill>
              </a:rPr>
              <a:t>Note: Java's ++</a:t>
            </a:r>
            <a:r>
              <a:rPr lang="en-IN" sz="2200" b="1" dirty="0" err="1">
                <a:solidFill>
                  <a:srgbClr val="66FFFF"/>
                </a:solidFill>
              </a:rPr>
              <a:t>i</a:t>
            </a:r>
            <a:r>
              <a:rPr lang="en-IN" sz="2200" b="1" dirty="0">
                <a:solidFill>
                  <a:srgbClr val="66FFFF"/>
                </a:solidFill>
              </a:rPr>
              <a:t> and </a:t>
            </a:r>
            <a:r>
              <a:rPr lang="en-IN" sz="2200" b="1" dirty="0" err="1">
                <a:solidFill>
                  <a:srgbClr val="66FFFF"/>
                </a:solidFill>
              </a:rPr>
              <a:t>i</a:t>
            </a:r>
            <a:r>
              <a:rPr lang="en-IN" sz="2200" b="1" dirty="0">
                <a:solidFill>
                  <a:srgbClr val="66FFFF"/>
                </a:solidFill>
              </a:rPr>
              <a:t>++ don't work in Scala. </a:t>
            </a:r>
            <a:endParaRPr lang="en-IN" sz="2200" b="1" dirty="0" smtClean="0">
              <a:solidFill>
                <a:srgbClr val="66FF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rgbClr val="FFFF66"/>
                </a:solidFill>
              </a:rPr>
              <a:t>To </a:t>
            </a:r>
            <a:r>
              <a:rPr lang="en-IN" sz="2200" b="1" dirty="0">
                <a:solidFill>
                  <a:srgbClr val="FFFF66"/>
                </a:solidFill>
              </a:rPr>
              <a:t>increment in Scala, you need to say either </a:t>
            </a:r>
            <a:r>
              <a:rPr lang="en-IN" sz="2200" b="1" dirty="0" err="1">
                <a:solidFill>
                  <a:srgbClr val="FFFF66"/>
                </a:solidFill>
              </a:rPr>
              <a:t>i</a:t>
            </a:r>
            <a:r>
              <a:rPr lang="en-IN" sz="2200" b="1" dirty="0">
                <a:solidFill>
                  <a:srgbClr val="FFFF66"/>
                </a:solidFill>
              </a:rPr>
              <a:t> = </a:t>
            </a:r>
            <a:r>
              <a:rPr lang="en-IN" sz="2200" b="1" dirty="0" err="1">
                <a:solidFill>
                  <a:srgbClr val="FFFF66"/>
                </a:solidFill>
              </a:rPr>
              <a:t>i</a:t>
            </a:r>
            <a:r>
              <a:rPr lang="en-IN" sz="2200" b="1" dirty="0">
                <a:solidFill>
                  <a:srgbClr val="FFFF66"/>
                </a:solidFill>
              </a:rPr>
              <a:t> + 1 or </a:t>
            </a:r>
            <a:r>
              <a:rPr lang="en-IN" sz="2200" b="1" dirty="0" err="1">
                <a:solidFill>
                  <a:srgbClr val="FFFF66"/>
                </a:solidFill>
              </a:rPr>
              <a:t>i</a:t>
            </a:r>
            <a:r>
              <a:rPr lang="en-IN" sz="2200" b="1" dirty="0">
                <a:solidFill>
                  <a:srgbClr val="FFFF66"/>
                </a:solidFill>
              </a:rPr>
              <a:t> += 1.</a:t>
            </a:r>
          </a:p>
        </p:txBody>
      </p:sp>
    </p:spTree>
    <p:extLst>
      <p:ext uri="{BB962C8B-B14F-4D97-AF65-F5344CB8AC3E}">
        <p14:creationId xmlns:p14="http://schemas.microsoft.com/office/powerpoint/2010/main" val="29507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Scala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Scalable </a:t>
            </a:r>
            <a:r>
              <a:rPr lang="en-IN" sz="2200" dirty="0" smtClean="0"/>
              <a:t>Language</a:t>
            </a:r>
          </a:p>
          <a:p>
            <a:r>
              <a:rPr lang="en-IN" sz="2200" dirty="0" smtClean="0"/>
              <a:t>Hybrid </a:t>
            </a:r>
            <a:r>
              <a:rPr lang="en-IN" sz="2200" dirty="0"/>
              <a:t>functional programming </a:t>
            </a:r>
            <a:r>
              <a:rPr lang="en-IN" sz="2200" dirty="0" smtClean="0"/>
              <a:t>language</a:t>
            </a:r>
          </a:p>
          <a:p>
            <a:r>
              <a:rPr lang="en-IN" sz="2200" dirty="0" smtClean="0"/>
              <a:t>Created </a:t>
            </a:r>
            <a:r>
              <a:rPr lang="en-IN" sz="2200" dirty="0"/>
              <a:t>by Martin </a:t>
            </a:r>
            <a:r>
              <a:rPr lang="en-IN" sz="2200" dirty="0" err="1" smtClean="0"/>
              <a:t>Odersky</a:t>
            </a:r>
            <a:endParaRPr lang="en-IN" sz="2200" dirty="0" smtClean="0"/>
          </a:p>
          <a:p>
            <a:r>
              <a:rPr lang="en-IN" sz="2200" dirty="0" smtClean="0"/>
              <a:t>Smoothly </a:t>
            </a:r>
            <a:r>
              <a:rPr lang="en-IN" sz="2200" dirty="0"/>
              <a:t>integrates the features of object-oriented and functional </a:t>
            </a:r>
            <a:r>
              <a:rPr lang="en-IN" sz="2200" dirty="0" smtClean="0"/>
              <a:t>languages</a:t>
            </a:r>
          </a:p>
          <a:p>
            <a:r>
              <a:rPr lang="en-IN" sz="2200" dirty="0" smtClean="0"/>
              <a:t>Used to write </a:t>
            </a:r>
            <a:r>
              <a:rPr lang="en-IN" sz="2200" dirty="0"/>
              <a:t>small scripts to building large </a:t>
            </a:r>
            <a:r>
              <a:rPr lang="en-IN" sz="2200" dirty="0" smtClean="0"/>
              <a:t>systems</a:t>
            </a:r>
          </a:p>
          <a:p>
            <a:r>
              <a:rPr lang="en-IN" sz="2200" dirty="0" smtClean="0"/>
              <a:t>Scala is</a:t>
            </a:r>
          </a:p>
          <a:p>
            <a:pPr lvl="1"/>
            <a:r>
              <a:rPr lang="en-IN" sz="2200" dirty="0" smtClean="0"/>
              <a:t>Pure </a:t>
            </a:r>
            <a:r>
              <a:rPr lang="en-IN" sz="2200" dirty="0"/>
              <a:t>object-oriented language in the sense that every value is an </a:t>
            </a:r>
            <a:r>
              <a:rPr lang="en-IN" sz="2200" dirty="0" smtClean="0"/>
              <a:t>object</a:t>
            </a:r>
          </a:p>
          <a:p>
            <a:pPr lvl="1"/>
            <a:r>
              <a:rPr lang="en-IN" sz="2200" dirty="0"/>
              <a:t>Scala is also a functional language </a:t>
            </a:r>
            <a:r>
              <a:rPr lang="en-IN" sz="2200" dirty="0" smtClean="0"/>
              <a:t>and every </a:t>
            </a:r>
            <a:r>
              <a:rPr lang="en-IN" sz="2200" dirty="0"/>
              <a:t>function is a value and every value is an object so ultimately every function is an object</a:t>
            </a:r>
            <a:r>
              <a:rPr lang="en-IN" sz="2200" dirty="0" smtClean="0"/>
              <a:t>. Supports anonymous functions, higher order functions , nested functions and currying</a:t>
            </a:r>
          </a:p>
          <a:p>
            <a:pPr lvl="1"/>
            <a:r>
              <a:rPr lang="en-IN" sz="2200" dirty="0"/>
              <a:t>Scala is statically </a:t>
            </a:r>
            <a:r>
              <a:rPr lang="en-IN" sz="2200" dirty="0" smtClean="0"/>
              <a:t>typed – no need to specify a type or repeat it</a:t>
            </a:r>
          </a:p>
          <a:p>
            <a:pPr lvl="1"/>
            <a:r>
              <a:rPr lang="en-IN" sz="2200" dirty="0"/>
              <a:t>Scala runs on the </a:t>
            </a:r>
            <a:r>
              <a:rPr lang="en-IN" sz="2200" dirty="0" smtClean="0"/>
              <a:t>JVM</a:t>
            </a:r>
          </a:p>
          <a:p>
            <a:pPr lvl="1"/>
            <a:r>
              <a:rPr lang="en-IN" sz="2200" dirty="0"/>
              <a:t>Scala can Execute Java </a:t>
            </a:r>
            <a:r>
              <a:rPr lang="en-IN" sz="2200" dirty="0" smtClean="0"/>
              <a:t>Code</a:t>
            </a:r>
          </a:p>
          <a:p>
            <a:pPr lvl="1"/>
            <a:r>
              <a:rPr lang="en-IN" sz="2200" dirty="0"/>
              <a:t>Scala can do Concurrent &amp; Synchronize processing</a:t>
            </a:r>
            <a:endParaRPr lang="en-IN" sz="2200" dirty="0" smtClean="0"/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68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80"/>
            <a:ext cx="7812360" cy="675116"/>
          </a:xfrm>
        </p:spPr>
        <p:txBody>
          <a:bodyPr/>
          <a:lstStyle/>
          <a:p>
            <a:r>
              <a:rPr lang="en-IN" dirty="0" smtClean="0"/>
              <a:t>Print()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/>
              <a:t>var</a:t>
            </a:r>
            <a:r>
              <a:rPr lang="en-IN" sz="2200" dirty="0"/>
              <a:t> </a:t>
            </a:r>
            <a:r>
              <a:rPr lang="en-IN" sz="2200" dirty="0" err="1"/>
              <a:t>i</a:t>
            </a:r>
            <a:r>
              <a:rPr lang="en-IN" sz="2200" dirty="0"/>
              <a:t> = 0</a:t>
            </a:r>
          </a:p>
          <a:p>
            <a:pPr marL="0" indent="0">
              <a:buNone/>
            </a:pPr>
            <a:r>
              <a:rPr lang="en-IN" sz="2200" dirty="0"/>
              <a:t>while (</a:t>
            </a:r>
            <a:r>
              <a:rPr lang="en-IN" sz="2200" dirty="0" err="1"/>
              <a:t>i</a:t>
            </a:r>
            <a:r>
              <a:rPr lang="en-IN" sz="2200" dirty="0"/>
              <a:t> &lt; </a:t>
            </a:r>
            <a:r>
              <a:rPr lang="en-IN" sz="2200" dirty="0" err="1"/>
              <a:t>args.length</a:t>
            </a:r>
            <a:r>
              <a:rPr lang="en-IN" sz="2200" dirty="0"/>
              <a:t>) {</a:t>
            </a:r>
          </a:p>
          <a:p>
            <a:pPr marL="0" indent="0">
              <a:buNone/>
            </a:pPr>
            <a:r>
              <a:rPr lang="en-IN" sz="2200" dirty="0"/>
              <a:t>if (</a:t>
            </a:r>
            <a:r>
              <a:rPr lang="en-IN" sz="2200" dirty="0" err="1"/>
              <a:t>i</a:t>
            </a:r>
            <a:r>
              <a:rPr lang="en-IN" sz="2200" dirty="0"/>
              <a:t> != 0)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print(" ")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print(</a:t>
            </a:r>
            <a:r>
              <a:rPr lang="en-IN" sz="2200" dirty="0" err="1">
                <a:solidFill>
                  <a:srgbClr val="FFFF66"/>
                </a:solidFill>
              </a:rPr>
              <a:t>args</a:t>
            </a:r>
            <a:r>
              <a:rPr lang="en-IN" sz="2200" dirty="0">
                <a:solidFill>
                  <a:srgbClr val="FFFF66"/>
                </a:solidFill>
              </a:rPr>
              <a:t>(</a:t>
            </a:r>
            <a:r>
              <a:rPr lang="en-IN" sz="2200" dirty="0" err="1">
                <a:solidFill>
                  <a:srgbClr val="FFFF66"/>
                </a:solidFill>
              </a:rPr>
              <a:t>i</a:t>
            </a:r>
            <a:r>
              <a:rPr lang="en-IN" sz="2200" dirty="0">
                <a:solidFill>
                  <a:srgbClr val="FFFF66"/>
                </a:solidFill>
              </a:rPr>
              <a:t>))</a:t>
            </a:r>
          </a:p>
          <a:p>
            <a:pPr marL="0" indent="0">
              <a:buNone/>
            </a:pPr>
            <a:r>
              <a:rPr lang="en-IN" sz="2200" dirty="0" err="1"/>
              <a:t>i</a:t>
            </a:r>
            <a:r>
              <a:rPr lang="en-IN" sz="2200" dirty="0"/>
              <a:t> += 1</a:t>
            </a:r>
          </a:p>
          <a:p>
            <a:pPr marL="0" indent="0">
              <a:buNone/>
            </a:pPr>
            <a:r>
              <a:rPr lang="en-IN" sz="2200" dirty="0" smtClean="0"/>
              <a:t>}</a:t>
            </a:r>
          </a:p>
          <a:p>
            <a:pPr marL="0" indent="0">
              <a:buNone/>
            </a:pPr>
            <a:r>
              <a:rPr lang="en-IN" sz="2400" dirty="0" err="1"/>
              <a:t>println</a:t>
            </a:r>
            <a:r>
              <a:rPr lang="en-IN" sz="2400" dirty="0"/>
              <a:t>()</a:t>
            </a:r>
            <a:endParaRPr lang="en-IN" sz="22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059832" y="836712"/>
            <a:ext cx="5904656" cy="280831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66"/>
                </a:solidFill>
              </a:rPr>
              <a:t>D:\PPL\Scala&gt;scalac </a:t>
            </a:r>
            <a:r>
              <a:rPr lang="en-IN" dirty="0" err="1">
                <a:solidFill>
                  <a:srgbClr val="FFFF66"/>
                </a:solidFill>
              </a:rPr>
              <a:t>echoargs.scala</a:t>
            </a:r>
            <a:endParaRPr lang="en-IN" dirty="0">
              <a:solidFill>
                <a:srgbClr val="FFFF66"/>
              </a:solidFill>
            </a:endParaRPr>
          </a:p>
          <a:p>
            <a:r>
              <a:rPr lang="en-IN" dirty="0">
                <a:solidFill>
                  <a:srgbClr val="FFFF66"/>
                </a:solidFill>
              </a:rPr>
              <a:t>warning: 1 deprecation (since 2.13.0); re-run with -deprecation for details</a:t>
            </a:r>
          </a:p>
          <a:p>
            <a:r>
              <a:rPr lang="en-IN" dirty="0">
                <a:solidFill>
                  <a:srgbClr val="FFFF66"/>
                </a:solidFill>
              </a:rPr>
              <a:t>1 warning</a:t>
            </a:r>
          </a:p>
          <a:p>
            <a:endParaRPr lang="en-IN" dirty="0">
              <a:solidFill>
                <a:srgbClr val="FFFF66"/>
              </a:solidFill>
            </a:endParaRPr>
          </a:p>
          <a:p>
            <a:r>
              <a:rPr lang="en-IN" dirty="0">
                <a:solidFill>
                  <a:srgbClr val="FFFF66"/>
                </a:solidFill>
              </a:rPr>
              <a:t>D:\PPL\Scala&gt;scala </a:t>
            </a:r>
            <a:r>
              <a:rPr lang="en-IN" dirty="0" err="1">
                <a:solidFill>
                  <a:srgbClr val="FFFF66"/>
                </a:solidFill>
              </a:rPr>
              <a:t>echoargs</a:t>
            </a:r>
            <a:r>
              <a:rPr lang="en-IN" dirty="0">
                <a:solidFill>
                  <a:srgbClr val="FFFF66"/>
                </a:solidFill>
              </a:rPr>
              <a:t> Scala is fun</a:t>
            </a:r>
          </a:p>
          <a:p>
            <a:r>
              <a:rPr lang="en-IN" dirty="0">
                <a:solidFill>
                  <a:srgbClr val="FFFF66"/>
                </a:solidFill>
              </a:rPr>
              <a:t>Scala is fun</a:t>
            </a:r>
          </a:p>
          <a:p>
            <a:r>
              <a:rPr lang="en-IN" dirty="0">
                <a:solidFill>
                  <a:srgbClr val="FFFF66"/>
                </a:solidFill>
              </a:rPr>
              <a:t>D:\PPL\Scala&gt;</a:t>
            </a:r>
          </a:p>
        </p:txBody>
      </p:sp>
    </p:spTree>
    <p:extLst>
      <p:ext uri="{BB962C8B-B14F-4D97-AF65-F5344CB8AC3E}">
        <p14:creationId xmlns:p14="http://schemas.microsoft.com/office/powerpoint/2010/main" val="29801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548680"/>
          </a:xfrm>
        </p:spPr>
        <p:txBody>
          <a:bodyPr/>
          <a:lstStyle/>
          <a:p>
            <a:r>
              <a:rPr lang="en-IN" dirty="0" err="1" smtClean="0"/>
              <a:t>ITERATion</a:t>
            </a:r>
            <a:r>
              <a:rPr lang="en-IN" dirty="0" smtClean="0"/>
              <a:t> </a:t>
            </a:r>
            <a:r>
              <a:rPr lang="en-IN" dirty="0"/>
              <a:t>WITH </a:t>
            </a:r>
            <a:r>
              <a:rPr lang="en-IN" dirty="0" smtClean="0"/>
              <a:t>FOREACH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object pa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main(</a:t>
            </a:r>
            <a:r>
              <a:rPr lang="en-IN" sz="2200" dirty="0" err="1"/>
              <a:t>args:Array</a:t>
            </a:r>
            <a:r>
              <a:rPr lang="en-IN" sz="2200" dirty="0"/>
              <a:t>[String])</a:t>
            </a:r>
          </a:p>
          <a:p>
            <a:pPr marL="0" indent="0">
              <a:buNone/>
            </a:pP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</a:t>
            </a:r>
            <a:r>
              <a:rPr lang="en-IN" sz="2200" dirty="0" err="1"/>
              <a:t>args.foreach</a:t>
            </a:r>
            <a:r>
              <a:rPr lang="en-IN" sz="2200" dirty="0"/>
              <a:t>(</a:t>
            </a:r>
            <a:r>
              <a:rPr lang="en-IN" sz="2200" dirty="0" err="1"/>
              <a:t>arg</a:t>
            </a:r>
            <a:r>
              <a:rPr lang="en-IN" sz="2200" dirty="0"/>
              <a:t> =&gt; </a:t>
            </a:r>
            <a:r>
              <a:rPr lang="en-IN" sz="2200" dirty="0" err="1"/>
              <a:t>println</a:t>
            </a:r>
            <a:r>
              <a:rPr lang="en-IN" sz="2200" dirty="0"/>
              <a:t>(</a:t>
            </a:r>
            <a:r>
              <a:rPr lang="en-IN" sz="2200" dirty="0" err="1"/>
              <a:t>arg</a:t>
            </a:r>
            <a:r>
              <a:rPr lang="en-IN" sz="2200" dirty="0"/>
              <a:t>));</a:t>
            </a:r>
          </a:p>
          <a:p>
            <a:pPr marL="0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283968" y="4005064"/>
            <a:ext cx="4860032" cy="2808312"/>
          </a:xfrm>
          <a:prstGeom prst="flowChartAlternateProcess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2060"/>
                </a:solidFill>
              </a:rPr>
              <a:t>D:\PPL\Scala&gt;scalac </a:t>
            </a:r>
            <a:r>
              <a:rPr lang="en-IN" dirty="0" err="1">
                <a:solidFill>
                  <a:srgbClr val="002060"/>
                </a:solidFill>
              </a:rPr>
              <a:t>pa.scala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warning: 1 deprecation (since 2.13.0); re-run with -deprecation for details</a:t>
            </a:r>
          </a:p>
          <a:p>
            <a:r>
              <a:rPr lang="en-IN" dirty="0">
                <a:solidFill>
                  <a:srgbClr val="002060"/>
                </a:solidFill>
              </a:rPr>
              <a:t>1 </a:t>
            </a:r>
            <a:r>
              <a:rPr lang="en-IN" dirty="0" smtClean="0">
                <a:solidFill>
                  <a:srgbClr val="002060"/>
                </a:solidFill>
              </a:rPr>
              <a:t>warning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D:\PPL\Scala&gt;scala pa short and sweet</a:t>
            </a:r>
          </a:p>
          <a:p>
            <a:r>
              <a:rPr lang="en-IN" dirty="0">
                <a:solidFill>
                  <a:srgbClr val="002060"/>
                </a:solidFill>
              </a:rPr>
              <a:t>short</a:t>
            </a:r>
          </a:p>
          <a:p>
            <a:r>
              <a:rPr lang="en-IN" dirty="0">
                <a:solidFill>
                  <a:srgbClr val="002060"/>
                </a:solidFill>
              </a:rPr>
              <a:t>and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sweet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D:\PPL\Scala&gt;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004048" y="332656"/>
            <a:ext cx="4139952" cy="2664296"/>
          </a:xfrm>
          <a:prstGeom prst="wedgeEllipseCallout">
            <a:avLst>
              <a:gd name="adj1" fmla="val -136581"/>
              <a:gd name="adj2" fmla="val 36487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C</a:t>
            </a:r>
            <a:r>
              <a:rPr lang="en-IN" dirty="0" smtClean="0">
                <a:solidFill>
                  <a:srgbClr val="002060"/>
                </a:solidFill>
              </a:rPr>
              <a:t>all </a:t>
            </a:r>
            <a:r>
              <a:rPr lang="en-IN" dirty="0">
                <a:solidFill>
                  <a:srgbClr val="002060"/>
                </a:solidFill>
              </a:rPr>
              <a:t>the </a:t>
            </a:r>
            <a:r>
              <a:rPr lang="en-IN" dirty="0" err="1">
                <a:solidFill>
                  <a:srgbClr val="002060"/>
                </a:solidFill>
              </a:rPr>
              <a:t>foreach</a:t>
            </a:r>
            <a:r>
              <a:rPr lang="en-IN" dirty="0">
                <a:solidFill>
                  <a:srgbClr val="002060"/>
                </a:solidFill>
              </a:rPr>
              <a:t> method on </a:t>
            </a:r>
            <a:r>
              <a:rPr lang="en-IN" dirty="0" err="1">
                <a:solidFill>
                  <a:srgbClr val="002060"/>
                </a:solidFill>
              </a:rPr>
              <a:t>args</a:t>
            </a:r>
            <a:r>
              <a:rPr lang="en-IN" dirty="0">
                <a:solidFill>
                  <a:srgbClr val="002060"/>
                </a:solidFill>
              </a:rPr>
              <a:t> and pass in a </a:t>
            </a:r>
            <a:r>
              <a:rPr lang="en-IN" dirty="0" smtClean="0">
                <a:solidFill>
                  <a:srgbClr val="002060"/>
                </a:solidFill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In </a:t>
            </a:r>
            <a:r>
              <a:rPr lang="en-IN" dirty="0">
                <a:solidFill>
                  <a:srgbClr val="002060"/>
                </a:solidFill>
              </a:rPr>
              <a:t>this case, </a:t>
            </a:r>
            <a:r>
              <a:rPr lang="en-IN" dirty="0" smtClean="0">
                <a:solidFill>
                  <a:srgbClr val="002060"/>
                </a:solidFill>
              </a:rPr>
              <a:t>a </a:t>
            </a:r>
            <a:r>
              <a:rPr lang="en-IN" b="1" i="1" dirty="0">
                <a:solidFill>
                  <a:srgbClr val="002060"/>
                </a:solidFill>
              </a:rPr>
              <a:t>function literal </a:t>
            </a:r>
            <a:r>
              <a:rPr lang="en-IN" i="1" dirty="0" smtClean="0">
                <a:solidFill>
                  <a:srgbClr val="002060"/>
                </a:solidFill>
              </a:rPr>
              <a:t>is passed </a:t>
            </a:r>
            <a:r>
              <a:rPr lang="en-IN" dirty="0" smtClean="0">
                <a:solidFill>
                  <a:srgbClr val="002060"/>
                </a:solidFill>
              </a:rPr>
              <a:t>that </a:t>
            </a:r>
            <a:r>
              <a:rPr lang="en-IN" dirty="0">
                <a:solidFill>
                  <a:srgbClr val="002060"/>
                </a:solidFill>
              </a:rPr>
              <a:t>takes one parameter named arg. </a:t>
            </a:r>
            <a:endParaRPr lang="en-IN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>
                <a:solidFill>
                  <a:srgbClr val="002060"/>
                </a:solidFill>
              </a:rPr>
              <a:t>body of the function </a:t>
            </a:r>
            <a:r>
              <a:rPr lang="en-IN" dirty="0" smtClean="0">
                <a:solidFill>
                  <a:srgbClr val="002060"/>
                </a:solidFill>
              </a:rPr>
              <a:t>is </a:t>
            </a:r>
            <a:r>
              <a:rPr lang="en-IN" dirty="0" err="1" smtClean="0">
                <a:solidFill>
                  <a:srgbClr val="002060"/>
                </a:solidFill>
              </a:rPr>
              <a:t>println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arg</a:t>
            </a:r>
            <a:r>
              <a:rPr lang="en-IN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323528" y="4653136"/>
            <a:ext cx="3600400" cy="936104"/>
          </a:xfrm>
          <a:prstGeom prst="borderCallout1">
            <a:avLst>
              <a:gd name="adj1" fmla="val -187740"/>
              <a:gd name="adj2" fmla="val 26386"/>
              <a:gd name="adj3" fmla="val -2492"/>
              <a:gd name="adj4" fmla="val -398"/>
            </a:avLst>
          </a:prstGeom>
          <a:blipFill>
            <a:blip r:embed="rId3"/>
            <a:tile tx="0" ty="0" sx="100000" sy="100000" flip="none" algn="tl"/>
          </a:blip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rgbClr val="FFFF66"/>
                </a:solidFill>
              </a:rPr>
              <a:t>Explicit typing (if needed)</a:t>
            </a:r>
          </a:p>
          <a:p>
            <a:r>
              <a:rPr lang="en-IN" dirty="0" err="1" smtClean="0">
                <a:solidFill>
                  <a:srgbClr val="FFFF66"/>
                </a:solidFill>
              </a:rPr>
              <a:t>args.foreach</a:t>
            </a:r>
            <a:r>
              <a:rPr lang="en-IN" dirty="0">
                <a:solidFill>
                  <a:srgbClr val="FFFF66"/>
                </a:solidFill>
              </a:rPr>
              <a:t>((</a:t>
            </a:r>
            <a:r>
              <a:rPr lang="en-IN" dirty="0" err="1">
                <a:solidFill>
                  <a:srgbClr val="FFFF66"/>
                </a:solidFill>
              </a:rPr>
              <a:t>arg</a:t>
            </a:r>
            <a:r>
              <a:rPr lang="en-IN" dirty="0">
                <a:solidFill>
                  <a:srgbClr val="FFFF66"/>
                </a:solidFill>
              </a:rPr>
              <a:t>: String) =&gt; </a:t>
            </a:r>
            <a:r>
              <a:rPr lang="en-IN" dirty="0" err="1">
                <a:solidFill>
                  <a:srgbClr val="FFFF66"/>
                </a:solidFill>
              </a:rPr>
              <a:t>println</a:t>
            </a:r>
            <a:r>
              <a:rPr lang="en-IN" dirty="0">
                <a:solidFill>
                  <a:srgbClr val="FFFF66"/>
                </a:solidFill>
              </a:rPr>
              <a:t>(</a:t>
            </a:r>
            <a:r>
              <a:rPr lang="en-IN" dirty="0" err="1">
                <a:solidFill>
                  <a:srgbClr val="FFFF66"/>
                </a:solidFill>
              </a:rPr>
              <a:t>arg</a:t>
            </a:r>
            <a:r>
              <a:rPr lang="en-IN" dirty="0">
                <a:solidFill>
                  <a:srgbClr val="FFFF66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294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83968" cy="620688"/>
          </a:xfrm>
        </p:spPr>
        <p:txBody>
          <a:bodyPr/>
          <a:lstStyle/>
          <a:p>
            <a:r>
              <a:rPr lang="en-IN" dirty="0" smtClean="0"/>
              <a:t>Function literal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060848"/>
            <a:ext cx="661590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1" y="6005"/>
            <a:ext cx="7287163" cy="830707"/>
          </a:xfrm>
        </p:spPr>
        <p:txBody>
          <a:bodyPr/>
          <a:lstStyle/>
          <a:p>
            <a:r>
              <a:rPr lang="en-IN" i="1" dirty="0" err="1" smtClean="0"/>
              <a:t>Forexpression</a:t>
            </a:r>
            <a:r>
              <a:rPr lang="en-IN" i="1" dirty="0" smtClean="0"/>
              <a:t> in </a:t>
            </a:r>
            <a:r>
              <a:rPr lang="en-IN" i="1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92899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object </a:t>
            </a:r>
            <a:r>
              <a:rPr lang="en-IN" sz="2200" dirty="0" err="1"/>
              <a:t>forargs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main(</a:t>
            </a:r>
            <a:r>
              <a:rPr lang="en-IN" sz="2200" dirty="0" err="1"/>
              <a:t>args:Array</a:t>
            </a:r>
            <a:r>
              <a:rPr lang="en-IN" sz="2200" dirty="0"/>
              <a:t>[String])</a:t>
            </a:r>
          </a:p>
          <a:p>
            <a:pPr marL="0" indent="0">
              <a:buNone/>
            </a:pP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</a:t>
            </a:r>
            <a:r>
              <a:rPr lang="en-IN" sz="2200" dirty="0">
                <a:solidFill>
                  <a:srgbClr val="FFFF66"/>
                </a:solidFill>
              </a:rPr>
              <a:t>for (</a:t>
            </a:r>
            <a:r>
              <a:rPr lang="en-IN" sz="2200" dirty="0" err="1">
                <a:solidFill>
                  <a:srgbClr val="FFFF66"/>
                </a:solidFill>
              </a:rPr>
              <a:t>arg</a:t>
            </a:r>
            <a:r>
              <a:rPr lang="en-IN" sz="2200" dirty="0">
                <a:solidFill>
                  <a:srgbClr val="FFFF66"/>
                </a:solidFill>
              </a:rPr>
              <a:t> &lt;- </a:t>
            </a:r>
            <a:r>
              <a:rPr lang="en-IN" sz="2200" dirty="0" err="1">
                <a:solidFill>
                  <a:srgbClr val="FFFF66"/>
                </a:solidFill>
              </a:rPr>
              <a:t>args</a:t>
            </a:r>
            <a:r>
              <a:rPr lang="en-IN" sz="2200" dirty="0">
                <a:solidFill>
                  <a:srgbClr val="FFFF66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66"/>
                </a:solidFill>
              </a:rPr>
              <a:t>   </a:t>
            </a:r>
            <a:r>
              <a:rPr lang="en-IN" sz="2200" dirty="0" err="1">
                <a:solidFill>
                  <a:srgbClr val="FFFF66"/>
                </a:solidFill>
              </a:rPr>
              <a:t>println</a:t>
            </a:r>
            <a:r>
              <a:rPr lang="en-IN" sz="2200" dirty="0">
                <a:solidFill>
                  <a:srgbClr val="FFFF66"/>
                </a:solidFill>
              </a:rPr>
              <a:t>(</a:t>
            </a:r>
            <a:r>
              <a:rPr lang="en-IN" sz="2200" dirty="0" err="1">
                <a:solidFill>
                  <a:srgbClr val="FFFF66"/>
                </a:solidFill>
              </a:rPr>
              <a:t>arg</a:t>
            </a:r>
            <a:r>
              <a:rPr lang="en-IN" sz="2200" dirty="0">
                <a:solidFill>
                  <a:srgbClr val="FFFF66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 smtClean="0"/>
              <a:t>}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3491880" y="764704"/>
            <a:ext cx="5472608" cy="3312368"/>
          </a:xfrm>
          <a:prstGeom prst="flowChartAlternate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66"/>
                </a:solidFill>
              </a:rPr>
              <a:t>D:\PPL\Scala&gt;scalac </a:t>
            </a:r>
            <a:r>
              <a:rPr lang="en-IN" dirty="0" err="1">
                <a:solidFill>
                  <a:srgbClr val="FFFF66"/>
                </a:solidFill>
              </a:rPr>
              <a:t>forargs.scala</a:t>
            </a:r>
            <a:endParaRPr lang="en-IN" dirty="0">
              <a:solidFill>
                <a:srgbClr val="FFFF66"/>
              </a:solidFill>
            </a:endParaRPr>
          </a:p>
          <a:p>
            <a:r>
              <a:rPr lang="en-IN" dirty="0">
                <a:solidFill>
                  <a:srgbClr val="FFFF66"/>
                </a:solidFill>
              </a:rPr>
              <a:t>warning: 1 deprecation (since 2.13.0); re-run with -deprecation for details</a:t>
            </a:r>
          </a:p>
          <a:p>
            <a:r>
              <a:rPr lang="en-IN" dirty="0">
                <a:solidFill>
                  <a:srgbClr val="FFFF66"/>
                </a:solidFill>
              </a:rPr>
              <a:t>1 warning</a:t>
            </a:r>
          </a:p>
          <a:p>
            <a:endParaRPr lang="en-IN" dirty="0">
              <a:solidFill>
                <a:srgbClr val="FFFF66"/>
              </a:solidFill>
            </a:endParaRPr>
          </a:p>
          <a:p>
            <a:r>
              <a:rPr lang="en-IN" dirty="0">
                <a:solidFill>
                  <a:srgbClr val="FFFF66"/>
                </a:solidFill>
              </a:rPr>
              <a:t>D:\PPL\Scala&gt;scala </a:t>
            </a:r>
            <a:r>
              <a:rPr lang="en-IN" dirty="0" err="1">
                <a:solidFill>
                  <a:srgbClr val="FFFF66"/>
                </a:solidFill>
              </a:rPr>
              <a:t>forargs</a:t>
            </a:r>
            <a:r>
              <a:rPr lang="en-IN" dirty="0">
                <a:solidFill>
                  <a:srgbClr val="FFFF66"/>
                </a:solidFill>
              </a:rPr>
              <a:t> this is a </a:t>
            </a:r>
            <a:r>
              <a:rPr lang="en-IN" dirty="0" err="1">
                <a:solidFill>
                  <a:srgbClr val="FFFF66"/>
                </a:solidFill>
              </a:rPr>
              <a:t>forargs</a:t>
            </a:r>
            <a:r>
              <a:rPr lang="en-IN" dirty="0">
                <a:solidFill>
                  <a:srgbClr val="FFFF66"/>
                </a:solidFill>
              </a:rPr>
              <a:t> example</a:t>
            </a:r>
          </a:p>
          <a:p>
            <a:r>
              <a:rPr lang="en-IN" dirty="0">
                <a:solidFill>
                  <a:srgbClr val="FFFF66"/>
                </a:solidFill>
              </a:rPr>
              <a:t>this</a:t>
            </a:r>
          </a:p>
          <a:p>
            <a:r>
              <a:rPr lang="en-IN" dirty="0">
                <a:solidFill>
                  <a:srgbClr val="FFFF66"/>
                </a:solidFill>
              </a:rPr>
              <a:t>is</a:t>
            </a:r>
          </a:p>
          <a:p>
            <a:r>
              <a:rPr lang="en-IN" dirty="0">
                <a:solidFill>
                  <a:srgbClr val="FFFF66"/>
                </a:solidFill>
              </a:rPr>
              <a:t>a</a:t>
            </a:r>
          </a:p>
          <a:p>
            <a:r>
              <a:rPr lang="en-IN" dirty="0" err="1">
                <a:solidFill>
                  <a:srgbClr val="FFFF66"/>
                </a:solidFill>
              </a:rPr>
              <a:t>forargs</a:t>
            </a:r>
            <a:endParaRPr lang="en-IN" dirty="0">
              <a:solidFill>
                <a:srgbClr val="FFFF66"/>
              </a:solidFill>
            </a:endParaRPr>
          </a:p>
          <a:p>
            <a:r>
              <a:rPr lang="en-IN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79512" y="4653136"/>
            <a:ext cx="8856984" cy="2160240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parentheses after the "for" contain </a:t>
            </a:r>
            <a:r>
              <a:rPr lang="en-IN" dirty="0" err="1"/>
              <a:t>arg</a:t>
            </a:r>
            <a:r>
              <a:rPr lang="en-IN" dirty="0"/>
              <a:t> &lt;- </a:t>
            </a:r>
            <a:r>
              <a:rPr lang="en-IN" dirty="0" err="1"/>
              <a:t>args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the right of the &lt;- symbol is the familiar </a:t>
            </a:r>
            <a:r>
              <a:rPr lang="en-IN" dirty="0" err="1"/>
              <a:t>args</a:t>
            </a:r>
            <a:r>
              <a:rPr lang="en-IN" dirty="0"/>
              <a:t> array.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the left of &lt;- is "</a:t>
            </a:r>
            <a:r>
              <a:rPr lang="en-IN" dirty="0" err="1"/>
              <a:t>arg</a:t>
            </a:r>
            <a:r>
              <a:rPr lang="en-IN" dirty="0"/>
              <a:t>", the name of a </a:t>
            </a:r>
            <a:r>
              <a:rPr lang="en-IN" dirty="0" err="1"/>
              <a:t>val</a:t>
            </a:r>
            <a:r>
              <a:rPr lang="en-IN" dirty="0"/>
              <a:t>, not a var. (Because it is always </a:t>
            </a:r>
            <a:r>
              <a:rPr lang="en-IN" dirty="0" smtClean="0"/>
              <a:t>a </a:t>
            </a:r>
            <a:r>
              <a:rPr lang="en-IN" dirty="0" err="1" smtClean="0"/>
              <a:t>val</a:t>
            </a:r>
            <a:r>
              <a:rPr lang="en-IN" dirty="0"/>
              <a:t>, you just write "</a:t>
            </a:r>
            <a:r>
              <a:rPr lang="en-IN" dirty="0" err="1"/>
              <a:t>arg</a:t>
            </a:r>
            <a:r>
              <a:rPr lang="en-IN" dirty="0"/>
              <a:t>" by itself, not "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arg</a:t>
            </a:r>
            <a:r>
              <a:rPr lang="en-IN" dirty="0"/>
              <a:t>".)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Although </a:t>
            </a:r>
            <a:r>
              <a:rPr lang="en-IN" dirty="0" err="1"/>
              <a:t>arg</a:t>
            </a:r>
            <a:r>
              <a:rPr lang="en-IN" dirty="0"/>
              <a:t> may seem to be a </a:t>
            </a:r>
            <a:r>
              <a:rPr lang="en-IN" dirty="0" err="1"/>
              <a:t>var</a:t>
            </a:r>
            <a:r>
              <a:rPr lang="en-IN" dirty="0"/>
              <a:t>, because it will get a new value on each iteration, it really is a </a:t>
            </a:r>
            <a:r>
              <a:rPr lang="en-IN" dirty="0" err="1"/>
              <a:t>val</a:t>
            </a:r>
            <a:r>
              <a:rPr lang="en-IN" dirty="0"/>
              <a:t>: </a:t>
            </a:r>
            <a:r>
              <a:rPr lang="en-IN" dirty="0" err="1"/>
              <a:t>arg</a:t>
            </a:r>
            <a:r>
              <a:rPr lang="en-IN" dirty="0"/>
              <a:t> can't be reassigned inside the body of the for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Instead, for each element of the </a:t>
            </a:r>
            <a:r>
              <a:rPr lang="en-IN" dirty="0" err="1"/>
              <a:t>args</a:t>
            </a:r>
            <a:r>
              <a:rPr lang="en-IN" dirty="0"/>
              <a:t> array, a </a:t>
            </a:r>
            <a:r>
              <a:rPr lang="en-IN" i="1" dirty="0"/>
              <a:t>new </a:t>
            </a:r>
            <a:r>
              <a:rPr lang="en-IN" dirty="0" err="1"/>
              <a:t>arg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will be created and initialized to the element value, and the body of the for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35349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884368" cy="680904"/>
          </a:xfrm>
        </p:spPr>
        <p:txBody>
          <a:bodyPr/>
          <a:lstStyle/>
          <a:p>
            <a:r>
              <a:rPr lang="en-IN" dirty="0" smtClean="0"/>
              <a:t>Match expressions using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9268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def</a:t>
            </a:r>
            <a:r>
              <a:rPr lang="en-IN" sz="2000" dirty="0"/>
              <a:t> main(</a:t>
            </a:r>
            <a:r>
              <a:rPr lang="en-IN" sz="2000" dirty="0" err="1"/>
              <a:t>args:Array</a:t>
            </a:r>
            <a:r>
              <a:rPr lang="en-IN" sz="2000" dirty="0"/>
              <a:t>[String])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  //</a:t>
            </a:r>
            <a:r>
              <a:rPr lang="en-IN" sz="2000" dirty="0" err="1" smtClean="0"/>
              <a:t>val</a:t>
            </a:r>
            <a:r>
              <a:rPr lang="en-IN" sz="2000" dirty="0" smtClean="0"/>
              <a:t> age1=18;</a:t>
            </a:r>
          </a:p>
          <a:p>
            <a:pPr marL="0" indent="0">
              <a:buNone/>
            </a:pPr>
            <a:r>
              <a:rPr lang="en-IN" sz="2000" dirty="0" smtClean="0"/>
              <a:t>  </a:t>
            </a:r>
            <a:r>
              <a:rPr lang="en-IN" sz="2000" dirty="0" err="1"/>
              <a:t>val</a:t>
            </a:r>
            <a:r>
              <a:rPr lang="en-IN" sz="2000" dirty="0"/>
              <a:t> age1=20;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val</a:t>
            </a:r>
            <a:r>
              <a:rPr lang="en-IN" sz="2000" dirty="0"/>
              <a:t> age="50";</a:t>
            </a:r>
          </a:p>
          <a:p>
            <a:pPr marL="0" indent="0">
              <a:buNone/>
            </a:pPr>
            <a:r>
              <a:rPr lang="en-IN" sz="2000" dirty="0"/>
              <a:t>  age1 match {</a:t>
            </a:r>
          </a:p>
          <a:p>
            <a:pPr marL="0" indent="0">
              <a:buNone/>
            </a:pPr>
            <a:r>
              <a:rPr lang="en-IN" sz="2000" dirty="0"/>
              <a:t>     case 20 =&gt; </a:t>
            </a:r>
            <a:r>
              <a:rPr lang="en-IN" sz="2000" dirty="0" err="1"/>
              <a:t>println</a:t>
            </a:r>
            <a:r>
              <a:rPr lang="en-IN" sz="2000" dirty="0"/>
              <a:t>(age1);</a:t>
            </a:r>
          </a:p>
          <a:p>
            <a:pPr marL="0" indent="0">
              <a:buNone/>
            </a:pPr>
            <a:r>
              <a:rPr lang="en-IN" sz="2000" dirty="0"/>
              <a:t>     case 18 =&gt; </a:t>
            </a:r>
            <a:r>
              <a:rPr lang="en-IN" sz="2000" dirty="0" err="1"/>
              <a:t>println</a:t>
            </a:r>
            <a:r>
              <a:rPr lang="en-IN" sz="2000" dirty="0"/>
              <a:t>(age1);</a:t>
            </a:r>
          </a:p>
          <a:p>
            <a:pPr marL="0" indent="0">
              <a:buNone/>
            </a:pPr>
            <a:r>
              <a:rPr lang="en-IN" sz="2000" dirty="0"/>
              <a:t>     case 30 =&gt; </a:t>
            </a:r>
            <a:r>
              <a:rPr lang="en-IN" sz="2000" dirty="0" err="1"/>
              <a:t>println</a:t>
            </a:r>
            <a:r>
              <a:rPr lang="en-IN" sz="2000" dirty="0"/>
              <a:t>(age1);</a:t>
            </a:r>
          </a:p>
          <a:p>
            <a:pPr marL="0" indent="0">
              <a:buNone/>
            </a:pPr>
            <a:r>
              <a:rPr lang="en-IN" sz="2000" dirty="0"/>
              <a:t>     case 40 =&gt; </a:t>
            </a:r>
            <a:r>
              <a:rPr lang="en-IN" sz="2000" dirty="0" err="1"/>
              <a:t>println</a:t>
            </a:r>
            <a:r>
              <a:rPr lang="en-IN" sz="2000" dirty="0"/>
              <a:t>(age1);</a:t>
            </a:r>
          </a:p>
          <a:p>
            <a:pPr marL="0" indent="0">
              <a:buNone/>
            </a:pPr>
            <a:r>
              <a:rPr lang="en-IN" sz="2000" dirty="0"/>
              <a:t>     case 50 =&gt; </a:t>
            </a:r>
            <a:r>
              <a:rPr lang="en-IN" sz="2000" dirty="0" err="1"/>
              <a:t>println</a:t>
            </a:r>
            <a:r>
              <a:rPr lang="en-IN" sz="2000" dirty="0"/>
              <a:t>(age1);</a:t>
            </a:r>
          </a:p>
          <a:p>
            <a:pPr marL="0" indent="0">
              <a:buNone/>
            </a:pPr>
            <a:r>
              <a:rPr lang="en-IN" sz="2000" dirty="0"/>
              <a:t>     case _  =&gt; </a:t>
            </a:r>
            <a:r>
              <a:rPr lang="en-IN" sz="2000" dirty="0" err="1"/>
              <a:t>println</a:t>
            </a:r>
            <a:r>
              <a:rPr lang="en-IN" sz="2000" dirty="0"/>
              <a:t>("Default</a:t>
            </a:r>
            <a:r>
              <a:rPr lang="en-IN" sz="2000" dirty="0" smtClean="0"/>
              <a:t>");</a:t>
            </a:r>
          </a:p>
          <a:p>
            <a:pPr marL="0" indent="0">
              <a:buNone/>
            </a:pPr>
            <a:r>
              <a:rPr lang="en-IN" sz="2000" dirty="0" smtClean="0"/>
              <a:t>   }</a:t>
            </a:r>
          </a:p>
          <a:p>
            <a:pPr marL="0" indent="0">
              <a:buNone/>
            </a:pPr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/>
              <a:t>result = age match {</a:t>
            </a:r>
          </a:p>
          <a:p>
            <a:pPr marL="0" indent="0">
              <a:buNone/>
            </a:pPr>
            <a:r>
              <a:rPr lang="en-IN" sz="2000" dirty="0"/>
              <a:t>     case "20" =&gt; age;</a:t>
            </a:r>
          </a:p>
          <a:p>
            <a:pPr marL="0" indent="0">
              <a:buNone/>
            </a:pPr>
            <a:r>
              <a:rPr lang="en-IN" sz="2000" dirty="0"/>
              <a:t>     case "18" =&gt; age;</a:t>
            </a:r>
          </a:p>
          <a:p>
            <a:pPr marL="0" indent="0">
              <a:buNone/>
            </a:pPr>
            <a:r>
              <a:rPr lang="en-IN" sz="2000" dirty="0"/>
              <a:t>     case "30" =&gt; age;</a:t>
            </a:r>
          </a:p>
          <a:p>
            <a:pPr marL="0" indent="0">
              <a:buNone/>
            </a:pPr>
            <a:r>
              <a:rPr lang="en-IN" sz="2000" dirty="0"/>
              <a:t>     case "40" =&gt; age;</a:t>
            </a:r>
          </a:p>
          <a:p>
            <a:pPr marL="0" indent="0">
              <a:buNone/>
            </a:pPr>
            <a:r>
              <a:rPr lang="en-IN" sz="2000" dirty="0"/>
              <a:t>     case "50" =&gt; age;</a:t>
            </a:r>
          </a:p>
          <a:p>
            <a:pPr marL="0" indent="0">
              <a:buNone/>
            </a:pPr>
            <a:r>
              <a:rPr lang="en-IN" sz="2000" dirty="0"/>
              <a:t>     case _  =&gt; </a:t>
            </a:r>
            <a:r>
              <a:rPr lang="en-IN" sz="2000" dirty="0" err="1"/>
              <a:t>println</a:t>
            </a:r>
            <a:r>
              <a:rPr lang="en-IN" sz="2000" dirty="0"/>
              <a:t>("Default</a:t>
            </a:r>
            <a:r>
              <a:rPr lang="en-IN" sz="2000" dirty="0" smtClean="0"/>
              <a:t>");     </a:t>
            </a: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println</a:t>
            </a:r>
            <a:r>
              <a:rPr lang="en-IN" sz="2000" dirty="0"/>
              <a:t>("result=" + result);</a:t>
            </a:r>
          </a:p>
          <a:p>
            <a:pPr marL="0" indent="0">
              <a:buNone/>
            </a:pPr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 err="1"/>
              <a:t>i</a:t>
            </a:r>
            <a:r>
              <a:rPr lang="en-IN" sz="2000" dirty="0"/>
              <a:t>=7;</a:t>
            </a:r>
          </a:p>
          <a:p>
            <a:pPr marL="0" indent="0">
              <a:buNone/>
            </a:pPr>
            <a:r>
              <a:rPr lang="en-IN" sz="2000" dirty="0" err="1" smtClean="0"/>
              <a:t>i</a:t>
            </a:r>
            <a:r>
              <a:rPr lang="en-IN" sz="2000" dirty="0" smtClean="0"/>
              <a:t> </a:t>
            </a:r>
            <a:r>
              <a:rPr lang="en-IN" sz="2000" dirty="0"/>
              <a:t>match {</a:t>
            </a:r>
          </a:p>
          <a:p>
            <a:pPr marL="0" indent="0">
              <a:buNone/>
            </a:pPr>
            <a:r>
              <a:rPr lang="en-IN" sz="2000" dirty="0"/>
              <a:t> case 1 | 3 | 5 | 7 | 9 =&gt; </a:t>
            </a:r>
            <a:r>
              <a:rPr lang="en-IN" sz="2000" dirty="0" err="1"/>
              <a:t>println</a:t>
            </a:r>
            <a:r>
              <a:rPr lang="en-IN" sz="2000" dirty="0"/>
              <a:t>("odd");</a:t>
            </a:r>
          </a:p>
          <a:p>
            <a:pPr marL="0" indent="0">
              <a:buNone/>
            </a:pPr>
            <a:r>
              <a:rPr lang="en-IN" sz="2000" dirty="0"/>
              <a:t> case 2 | 4 | 6 | 8 | 10 =&gt; </a:t>
            </a:r>
            <a:r>
              <a:rPr lang="en-IN" sz="2000" dirty="0" err="1"/>
              <a:t>println</a:t>
            </a:r>
            <a:r>
              <a:rPr lang="en-IN" sz="2000" dirty="0"/>
              <a:t>("even");</a:t>
            </a:r>
          </a:p>
          <a:p>
            <a:pPr marL="0" indent="0">
              <a:buNone/>
            </a:pPr>
            <a:r>
              <a:rPr lang="en-IN" sz="2000" dirty="0"/>
              <a:t> }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6176" y="5515900"/>
            <a:ext cx="2952328" cy="1296144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D:\PPL\Scala&gt;scala matchdemo</a:t>
            </a:r>
          </a:p>
          <a:p>
            <a:r>
              <a:rPr lang="it-IT" dirty="0"/>
              <a:t>20</a:t>
            </a:r>
          </a:p>
          <a:p>
            <a:r>
              <a:rPr lang="it-IT" dirty="0"/>
              <a:t>result=50</a:t>
            </a:r>
          </a:p>
          <a:p>
            <a:r>
              <a:rPr lang="it-IT" dirty="0"/>
              <a:t>odd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" y="6005"/>
            <a:ext cx="7924800" cy="614683"/>
          </a:xfrm>
        </p:spPr>
        <p:txBody>
          <a:bodyPr/>
          <a:lstStyle/>
          <a:p>
            <a:r>
              <a:rPr lang="en-IN" dirty="0" smtClean="0"/>
              <a:t>String 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object </a:t>
            </a:r>
            <a:r>
              <a:rPr lang="en-IN" sz="2000" dirty="0" err="1"/>
              <a:t>strintrp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def</a:t>
            </a:r>
            <a:r>
              <a:rPr lang="en-IN" sz="2000" dirty="0"/>
              <a:t> main(</a:t>
            </a:r>
            <a:r>
              <a:rPr lang="en-IN" sz="2000" dirty="0" err="1"/>
              <a:t>args:Array</a:t>
            </a:r>
            <a:r>
              <a:rPr lang="en-IN" sz="2000" dirty="0"/>
              <a:t>[String])</a:t>
            </a:r>
          </a:p>
          <a:p>
            <a:pPr marL="0" indent="0">
              <a:buNone/>
            </a:pP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val</a:t>
            </a:r>
            <a:r>
              <a:rPr lang="en-IN" sz="2000" dirty="0"/>
              <a:t> name = "john"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val</a:t>
            </a:r>
            <a:r>
              <a:rPr lang="en-IN" sz="2000" dirty="0"/>
              <a:t> age = 21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println</a:t>
            </a:r>
            <a:r>
              <a:rPr lang="en-IN" sz="2000" dirty="0"/>
              <a:t>(</a:t>
            </a:r>
            <a:r>
              <a:rPr lang="en-IN" sz="2000" dirty="0" err="1"/>
              <a:t>s"$name</a:t>
            </a:r>
            <a:r>
              <a:rPr lang="en-IN" sz="2000" dirty="0"/>
              <a:t> is"+ age + "years old")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println</a:t>
            </a:r>
            <a:r>
              <a:rPr lang="en-IN" sz="2000" dirty="0"/>
              <a:t>(</a:t>
            </a:r>
            <a:r>
              <a:rPr lang="en-IN" sz="2000" dirty="0" err="1"/>
              <a:t>s"$name</a:t>
            </a:r>
            <a:r>
              <a:rPr lang="en-IN" sz="2000" dirty="0"/>
              <a:t> is $age years old")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println</a:t>
            </a:r>
            <a:r>
              <a:rPr lang="en-IN" sz="2000" dirty="0"/>
              <a:t>(f"$</a:t>
            </a:r>
            <a:r>
              <a:rPr lang="en-IN" sz="2000" dirty="0" err="1"/>
              <a:t>name%s</a:t>
            </a:r>
            <a:r>
              <a:rPr lang="en-IN" sz="2000" dirty="0"/>
              <a:t> is $</a:t>
            </a:r>
            <a:r>
              <a:rPr lang="en-IN" sz="2000" dirty="0" err="1"/>
              <a:t>age%f</a:t>
            </a:r>
            <a:r>
              <a:rPr lang="en-IN" sz="2000" dirty="0"/>
              <a:t> years old")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println</a:t>
            </a:r>
            <a:r>
              <a:rPr lang="en-IN" sz="2000" dirty="0"/>
              <a:t>(</a:t>
            </a:r>
            <a:r>
              <a:rPr lang="en-IN" sz="2000" dirty="0" err="1"/>
              <a:t>s"Hello</a:t>
            </a:r>
            <a:r>
              <a:rPr lang="en-IN" sz="2000" dirty="0"/>
              <a:t> \n world")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println</a:t>
            </a:r>
            <a:r>
              <a:rPr lang="en-IN" sz="2000" dirty="0"/>
              <a:t>(</a:t>
            </a:r>
            <a:r>
              <a:rPr lang="en-IN" sz="2000" dirty="0" err="1"/>
              <a:t>raw"Hello</a:t>
            </a:r>
            <a:r>
              <a:rPr lang="en-IN" sz="2000" dirty="0"/>
              <a:t> \n world")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355976" y="1484784"/>
            <a:ext cx="4752528" cy="2880320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D:\PPL\Scala&gt;scala </a:t>
            </a:r>
            <a:r>
              <a:rPr lang="en-IN" dirty="0" err="1"/>
              <a:t>strintrp</a:t>
            </a:r>
            <a:endParaRPr lang="en-IN" dirty="0"/>
          </a:p>
          <a:p>
            <a:r>
              <a:rPr lang="en-IN" dirty="0"/>
              <a:t>john is21years old</a:t>
            </a:r>
          </a:p>
          <a:p>
            <a:r>
              <a:rPr lang="en-IN" dirty="0"/>
              <a:t>john is 21 years old</a:t>
            </a:r>
          </a:p>
          <a:p>
            <a:r>
              <a:rPr lang="en-IN" dirty="0"/>
              <a:t>john is 21.000000 years old</a:t>
            </a:r>
          </a:p>
          <a:p>
            <a:r>
              <a:rPr lang="en-IN" dirty="0"/>
              <a:t>Hello</a:t>
            </a:r>
          </a:p>
          <a:p>
            <a:r>
              <a:rPr lang="en-IN" dirty="0"/>
              <a:t> world</a:t>
            </a:r>
          </a:p>
          <a:p>
            <a:r>
              <a:rPr lang="en-IN" dirty="0"/>
              <a:t>Hello \n world</a:t>
            </a:r>
          </a:p>
        </p:txBody>
      </p:sp>
    </p:spTree>
    <p:extLst>
      <p:ext uri="{BB962C8B-B14F-4D97-AF65-F5344CB8AC3E}">
        <p14:creationId xmlns:p14="http://schemas.microsoft.com/office/powerpoint/2010/main" val="22468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0792" cy="562074"/>
          </a:xfrm>
        </p:spPr>
        <p:txBody>
          <a:bodyPr/>
          <a:lstStyle/>
          <a:p>
            <a:r>
              <a:rPr lang="en-IN" dirty="0"/>
              <a:t>Scala vs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r>
              <a:rPr lang="en-IN" sz="2200" dirty="0" smtClean="0"/>
              <a:t>Scala </a:t>
            </a:r>
            <a:r>
              <a:rPr lang="en-IN" sz="2200" dirty="0"/>
              <a:t>has a set of features that completely differ from Java. Some of these are −</a:t>
            </a:r>
          </a:p>
          <a:p>
            <a:r>
              <a:rPr lang="en-IN" sz="2200" dirty="0"/>
              <a:t>All types are objects</a:t>
            </a:r>
          </a:p>
          <a:p>
            <a:r>
              <a:rPr lang="en-IN" sz="2200" dirty="0"/>
              <a:t>Type inference</a:t>
            </a:r>
          </a:p>
          <a:p>
            <a:r>
              <a:rPr lang="en-IN" sz="2200" dirty="0"/>
              <a:t>Nested Functions</a:t>
            </a:r>
          </a:p>
          <a:p>
            <a:r>
              <a:rPr lang="en-IN" sz="2200" dirty="0"/>
              <a:t>Functions are objects</a:t>
            </a:r>
          </a:p>
          <a:p>
            <a:r>
              <a:rPr lang="en-IN" sz="2200" dirty="0"/>
              <a:t>Domain specific language (DSL) support</a:t>
            </a:r>
          </a:p>
          <a:p>
            <a:r>
              <a:rPr lang="en-IN" sz="2200" dirty="0"/>
              <a:t>Traits</a:t>
            </a:r>
          </a:p>
          <a:p>
            <a:r>
              <a:rPr lang="en-IN" sz="2200" dirty="0"/>
              <a:t>Closures</a:t>
            </a:r>
          </a:p>
          <a:p>
            <a:r>
              <a:rPr lang="en-IN" sz="2200" dirty="0"/>
              <a:t>Concurrency support inspired by </a:t>
            </a:r>
            <a:r>
              <a:rPr lang="en-IN" sz="2200" dirty="0" err="1"/>
              <a:t>Erlang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764704"/>
          </a:xfrm>
        </p:spPr>
        <p:txBody>
          <a:bodyPr/>
          <a:lstStyle/>
          <a:p>
            <a:r>
              <a:rPr lang="en-IN" dirty="0" smtClean="0"/>
              <a:t>First </a:t>
            </a:r>
            <a:r>
              <a:rPr lang="en-IN" dirty="0" err="1" smtClean="0"/>
              <a:t>scala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object scala1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main(</a:t>
            </a:r>
            <a:r>
              <a:rPr lang="en-IN" sz="2200" dirty="0" err="1"/>
              <a:t>args:Array</a:t>
            </a:r>
            <a:r>
              <a:rPr lang="en-IN" sz="2200" dirty="0"/>
              <a:t>[String])</a:t>
            </a:r>
          </a:p>
          <a:p>
            <a:pPr marL="0" indent="0">
              <a:buNone/>
            </a:pP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</a:t>
            </a:r>
            <a:r>
              <a:rPr lang="en-IN" sz="2200" dirty="0" err="1"/>
              <a:t>println</a:t>
            </a:r>
            <a:r>
              <a:rPr lang="en-IN" sz="2200" dirty="0"/>
              <a:t>("Hello Scala!")</a:t>
            </a:r>
          </a:p>
          <a:p>
            <a:pPr marL="0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275856" y="980728"/>
            <a:ext cx="5760640" cy="230425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D:\PPL\Scala&gt;scalac scala1.scala</a:t>
            </a:r>
          </a:p>
          <a:p>
            <a:r>
              <a:rPr lang="en-IN" dirty="0"/>
              <a:t>warning: 1 deprecation (since 2.13.0); re-run with -deprecation for details</a:t>
            </a:r>
          </a:p>
          <a:p>
            <a:r>
              <a:rPr lang="en-IN" dirty="0"/>
              <a:t>1 warning</a:t>
            </a:r>
          </a:p>
          <a:p>
            <a:endParaRPr lang="en-IN" dirty="0"/>
          </a:p>
          <a:p>
            <a:r>
              <a:rPr lang="en-IN" dirty="0"/>
              <a:t>D:\PPL\Scala&gt;scala scala1</a:t>
            </a:r>
          </a:p>
          <a:p>
            <a:r>
              <a:rPr lang="en-IN" dirty="0"/>
              <a:t>Hello Scala!</a:t>
            </a:r>
          </a:p>
        </p:txBody>
      </p:sp>
    </p:spTree>
    <p:extLst>
      <p:ext uri="{BB962C8B-B14F-4D97-AF65-F5344CB8AC3E}">
        <p14:creationId xmlns:p14="http://schemas.microsoft.com/office/powerpoint/2010/main" val="360257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812360" cy="764486"/>
          </a:xfrm>
        </p:spPr>
        <p:txBody>
          <a:bodyPr/>
          <a:lstStyle/>
          <a:p>
            <a:r>
              <a:rPr lang="en-IN" dirty="0" smtClean="0"/>
              <a:t>Factorial function in </a:t>
            </a:r>
            <a:r>
              <a:rPr lang="en-IN" dirty="0" err="1" smtClean="0"/>
              <a:t>scala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object factorial</a:t>
            </a:r>
          </a:p>
          <a:p>
            <a:pPr marL="0" indent="0">
              <a:buNone/>
            </a:pP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main(</a:t>
            </a:r>
            <a:r>
              <a:rPr lang="en-IN" sz="2200" dirty="0" err="1"/>
              <a:t>args:Array</a:t>
            </a:r>
            <a:r>
              <a:rPr lang="en-IN" sz="2200" dirty="0"/>
              <a:t>[String])</a:t>
            </a:r>
          </a:p>
          <a:p>
            <a:pPr marL="0" indent="0">
              <a:buNone/>
            </a:pP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println</a:t>
            </a:r>
            <a:r>
              <a:rPr lang="en-IN" sz="2200" dirty="0"/>
              <a:t>(factorial(30));</a:t>
            </a:r>
          </a:p>
          <a:p>
            <a:pPr marL="0" indent="0">
              <a:buNone/>
            </a:pPr>
            <a:r>
              <a:rPr lang="en-IN" sz="2200" dirty="0"/>
              <a:t> }</a:t>
            </a:r>
          </a:p>
          <a:p>
            <a:pPr marL="0" indent="0">
              <a:buNone/>
            </a:pPr>
            <a:r>
              <a:rPr lang="en-IN" sz="2200" dirty="0"/>
              <a:t> 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def</a:t>
            </a:r>
            <a:r>
              <a:rPr lang="en-IN" sz="2200" dirty="0"/>
              <a:t> factorial(x: </a:t>
            </a:r>
            <a:r>
              <a:rPr lang="en-IN" sz="2200" dirty="0" err="1"/>
              <a:t>BigInt</a:t>
            </a:r>
            <a:r>
              <a:rPr lang="en-IN" sz="2200" dirty="0"/>
              <a:t>): </a:t>
            </a:r>
            <a:r>
              <a:rPr lang="en-IN" sz="2200" dirty="0" err="1"/>
              <a:t>BigInt</a:t>
            </a:r>
            <a:r>
              <a:rPr lang="en-IN" sz="2200" dirty="0"/>
              <a:t> =</a:t>
            </a:r>
          </a:p>
          <a:p>
            <a:pPr marL="0" indent="0">
              <a:buNone/>
            </a:pPr>
            <a:r>
              <a:rPr lang="en-IN" sz="2200" dirty="0"/>
              <a:t>     if (x == 0) 1 else x * factorial(x - 1)</a:t>
            </a:r>
          </a:p>
          <a:p>
            <a:pPr marL="0" indent="0">
              <a:buNone/>
            </a:pPr>
            <a:r>
              <a:rPr lang="en-IN" sz="2200" dirty="0"/>
              <a:t>}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275856" y="980728"/>
            <a:ext cx="5760640" cy="230425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D:\PPL\Scala&gt;scalac </a:t>
            </a:r>
            <a:r>
              <a:rPr lang="en-IN" dirty="0" err="1"/>
              <a:t>factorial.scala</a:t>
            </a:r>
            <a:endParaRPr lang="en-IN" dirty="0"/>
          </a:p>
          <a:p>
            <a:r>
              <a:rPr lang="en-IN" dirty="0"/>
              <a:t>warning: 1 deprecation (since 2.13.0); re-run with -deprecation for details</a:t>
            </a:r>
          </a:p>
          <a:p>
            <a:r>
              <a:rPr lang="en-IN" dirty="0"/>
              <a:t>1 warning</a:t>
            </a:r>
          </a:p>
          <a:p>
            <a:endParaRPr lang="en-IN" dirty="0"/>
          </a:p>
          <a:p>
            <a:r>
              <a:rPr lang="en-IN" dirty="0"/>
              <a:t>D:\PPL\Scala&gt;scala factorial</a:t>
            </a:r>
          </a:p>
          <a:p>
            <a:r>
              <a:rPr lang="en-IN" dirty="0"/>
              <a:t>265252859812191058636308480000000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427984" y="4005064"/>
            <a:ext cx="4608512" cy="2664296"/>
          </a:xfrm>
          <a:prstGeom prst="wedgeEllipseCallout">
            <a:avLst>
              <a:gd name="adj1" fmla="val -74958"/>
              <a:gd name="adj2" fmla="val -3229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2"/>
                </a:solidFill>
              </a:rPr>
              <a:t>BigInt</a:t>
            </a:r>
            <a:r>
              <a:rPr lang="en-IN" dirty="0">
                <a:solidFill>
                  <a:schemeClr val="bg2"/>
                </a:solidFill>
              </a:rPr>
              <a:t> looks like a built-in type because you can use integer literals and operators such as *and - </a:t>
            </a:r>
            <a:r>
              <a:rPr lang="en-IN" dirty="0" err="1" smtClean="0">
                <a:solidFill>
                  <a:schemeClr val="bg2"/>
                </a:solidFill>
              </a:rPr>
              <a:t>withvalues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dirty="0">
                <a:solidFill>
                  <a:schemeClr val="bg2"/>
                </a:solidFill>
              </a:rPr>
              <a:t>of that type. </a:t>
            </a:r>
            <a:endParaRPr lang="en-I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Yet </a:t>
            </a:r>
            <a:r>
              <a:rPr lang="en-IN" dirty="0"/>
              <a:t>it is just a class that happens to be defined in Scala's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35218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" y="6005"/>
            <a:ext cx="7734681" cy="686691"/>
          </a:xfrm>
        </p:spPr>
        <p:txBody>
          <a:bodyPr/>
          <a:lstStyle/>
          <a:p>
            <a:r>
              <a:rPr lang="en-IN" dirty="0" smtClean="0"/>
              <a:t>Scala 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D:\PPL\Scala&gt;scala</a:t>
            </a:r>
          </a:p>
          <a:p>
            <a:pPr marL="0" indent="0">
              <a:buNone/>
            </a:pPr>
            <a:r>
              <a:rPr lang="en-IN" sz="2200" dirty="0"/>
              <a:t>Welcome to Scala 2.13.7 (Java </a:t>
            </a:r>
            <a:r>
              <a:rPr lang="en-IN" sz="2200" dirty="0" err="1"/>
              <a:t>HotSpot</a:t>
            </a:r>
            <a:r>
              <a:rPr lang="en-IN" sz="2200" dirty="0"/>
              <a:t>(TM) 64-Bit Server VM, Java 1.8.0_161).</a:t>
            </a:r>
          </a:p>
          <a:p>
            <a:pPr marL="0" indent="0">
              <a:buNone/>
            </a:pPr>
            <a:r>
              <a:rPr lang="en-IN" sz="2200" dirty="0"/>
              <a:t>Type in expressions for evaluation. Or try :help.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 err="1"/>
              <a:t>scala</a:t>
            </a:r>
            <a:r>
              <a:rPr lang="en-IN" sz="2200" dirty="0" smtClean="0"/>
              <a:t>&gt;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1 + 2</a:t>
            </a:r>
          </a:p>
          <a:p>
            <a:pPr marL="0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res0: </a:t>
            </a:r>
            <a:r>
              <a:rPr lang="en-IN" sz="2200" dirty="0" err="1"/>
              <a:t>Int</a:t>
            </a:r>
            <a:r>
              <a:rPr lang="en-IN" sz="2200" dirty="0"/>
              <a:t> = </a:t>
            </a:r>
            <a:r>
              <a:rPr lang="en-IN" sz="2200" dirty="0" smtClean="0"/>
              <a:t>3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r>
              <a:rPr lang="en-IN" sz="2400" dirty="0"/>
              <a:t>If you wish to exit the </a:t>
            </a:r>
            <a:r>
              <a:rPr lang="en-IN" sz="2400" dirty="0" smtClean="0"/>
              <a:t>interpreter, you </a:t>
            </a:r>
            <a:r>
              <a:rPr lang="en-IN" sz="2400" dirty="0"/>
              <a:t>can do so by entering :quit or :q.</a:t>
            </a:r>
            <a:endParaRPr lang="en-IN" sz="22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419872" y="2492896"/>
            <a:ext cx="5400600" cy="2592288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This line includes:</a:t>
            </a:r>
          </a:p>
          <a:p>
            <a:r>
              <a:rPr lang="en-IN" dirty="0"/>
              <a:t>• an automatically generated or user-defined name to refer </a:t>
            </a:r>
            <a:r>
              <a:rPr lang="en-IN" dirty="0" smtClean="0"/>
              <a:t> to </a:t>
            </a:r>
            <a:r>
              <a:rPr lang="en-IN" dirty="0"/>
              <a:t>the computed value (res0, </a:t>
            </a:r>
            <a:r>
              <a:rPr lang="en-IN" dirty="0" smtClean="0"/>
              <a:t>which means </a:t>
            </a:r>
            <a:r>
              <a:rPr lang="en-IN" dirty="0"/>
              <a:t>result 0),</a:t>
            </a:r>
          </a:p>
          <a:p>
            <a:r>
              <a:rPr lang="en-IN" dirty="0"/>
              <a:t>• a colon (:), followed by the type of the expression (</a:t>
            </a:r>
            <a:r>
              <a:rPr lang="en-IN" dirty="0" err="1"/>
              <a:t>Int</a:t>
            </a:r>
            <a:r>
              <a:rPr lang="en-IN" dirty="0"/>
              <a:t>),</a:t>
            </a:r>
          </a:p>
          <a:p>
            <a:r>
              <a:rPr lang="en-IN" dirty="0"/>
              <a:t>• an equals sign (=),</a:t>
            </a:r>
          </a:p>
          <a:p>
            <a:r>
              <a:rPr lang="en-IN" dirty="0"/>
              <a:t>• the value resulting from evaluating the expression (3).</a:t>
            </a:r>
          </a:p>
        </p:txBody>
      </p:sp>
    </p:spTree>
    <p:extLst>
      <p:ext uri="{BB962C8B-B14F-4D97-AF65-F5344CB8AC3E}">
        <p14:creationId xmlns:p14="http://schemas.microsoft.com/office/powerpoint/2010/main" val="342597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46776" cy="706090"/>
          </a:xfrm>
        </p:spPr>
        <p:txBody>
          <a:bodyPr/>
          <a:lstStyle/>
          <a:p>
            <a:r>
              <a:rPr lang="en-IN" dirty="0" smtClean="0"/>
              <a:t>Scala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r>
              <a:rPr lang="en-IN" sz="2200" dirty="0"/>
              <a:t>The type </a:t>
            </a:r>
            <a:r>
              <a:rPr lang="en-IN" sz="2200" dirty="0" err="1"/>
              <a:t>Int</a:t>
            </a:r>
            <a:r>
              <a:rPr lang="en-IN" sz="2200" dirty="0"/>
              <a:t> names the class </a:t>
            </a:r>
            <a:r>
              <a:rPr lang="en-IN" sz="2200" dirty="0" err="1"/>
              <a:t>Int</a:t>
            </a:r>
            <a:r>
              <a:rPr lang="en-IN" sz="2200" dirty="0"/>
              <a:t> in the package </a:t>
            </a:r>
            <a:r>
              <a:rPr lang="en-IN" sz="2200" dirty="0" err="1"/>
              <a:t>scala</a:t>
            </a:r>
            <a:r>
              <a:rPr lang="en-IN" sz="2200" dirty="0"/>
              <a:t>. </a:t>
            </a:r>
            <a:endParaRPr lang="en-IN" sz="2200" dirty="0" smtClean="0"/>
          </a:p>
          <a:p>
            <a:r>
              <a:rPr lang="en-IN" sz="2200" dirty="0" smtClean="0"/>
              <a:t>Packages </a:t>
            </a:r>
            <a:r>
              <a:rPr lang="en-IN" sz="2200" dirty="0"/>
              <a:t>in Scala are similar to packages in Java:</a:t>
            </a:r>
          </a:p>
          <a:p>
            <a:r>
              <a:rPr lang="en-IN" sz="2200" dirty="0"/>
              <a:t>They partition the global namespace and provide a mechanism for information </a:t>
            </a:r>
            <a:r>
              <a:rPr lang="en-IN" sz="2200" dirty="0" smtClean="0"/>
              <a:t>hiding.</a:t>
            </a:r>
          </a:p>
          <a:p>
            <a:r>
              <a:rPr lang="en-IN" sz="2200" dirty="0" smtClean="0"/>
              <a:t>Values of class </a:t>
            </a:r>
            <a:r>
              <a:rPr lang="en-IN" sz="2200" dirty="0" err="1"/>
              <a:t>Int</a:t>
            </a:r>
            <a:r>
              <a:rPr lang="en-IN" sz="2200" dirty="0"/>
              <a:t> correspond to Java's </a:t>
            </a:r>
            <a:r>
              <a:rPr lang="en-IN" sz="2200" dirty="0" err="1"/>
              <a:t>int</a:t>
            </a:r>
            <a:r>
              <a:rPr lang="en-IN" sz="2200" dirty="0"/>
              <a:t> values. </a:t>
            </a:r>
            <a:endParaRPr lang="en-IN" sz="2200" dirty="0" smtClean="0"/>
          </a:p>
          <a:p>
            <a:r>
              <a:rPr lang="en-IN" sz="2200" dirty="0" smtClean="0"/>
              <a:t>More </a:t>
            </a:r>
            <a:r>
              <a:rPr lang="en-IN" sz="2200" dirty="0"/>
              <a:t>generally, all of Java's primitive types </a:t>
            </a:r>
            <a:r>
              <a:rPr lang="en-IN" sz="2200" dirty="0" smtClean="0"/>
              <a:t>have corresponding </a:t>
            </a:r>
            <a:r>
              <a:rPr lang="en-IN" sz="2200" dirty="0"/>
              <a:t>classes in the </a:t>
            </a:r>
            <a:r>
              <a:rPr lang="en-IN" sz="2200" dirty="0" err="1"/>
              <a:t>scala</a:t>
            </a:r>
            <a:r>
              <a:rPr lang="en-IN" sz="2200" dirty="0"/>
              <a:t> package. </a:t>
            </a:r>
            <a:endParaRPr lang="en-IN" sz="2200" dirty="0" smtClean="0"/>
          </a:p>
          <a:p>
            <a:r>
              <a:rPr lang="en-IN" sz="2200" dirty="0" smtClean="0"/>
              <a:t>For </a:t>
            </a:r>
            <a:r>
              <a:rPr lang="en-IN" sz="2200" dirty="0"/>
              <a:t>example</a:t>
            </a:r>
            <a:r>
              <a:rPr lang="en-IN" sz="2200" dirty="0" smtClean="0"/>
              <a:t>,</a:t>
            </a:r>
          </a:p>
          <a:p>
            <a:pPr lvl="1"/>
            <a:r>
              <a:rPr lang="en-IN" sz="2200" dirty="0" err="1" smtClean="0"/>
              <a:t>scala.Boolean</a:t>
            </a:r>
            <a:r>
              <a:rPr lang="en-IN" sz="2200" dirty="0" smtClean="0"/>
              <a:t> </a:t>
            </a:r>
            <a:r>
              <a:rPr lang="en-IN" sz="2200" dirty="0"/>
              <a:t>corresponds </a:t>
            </a:r>
            <a:r>
              <a:rPr lang="en-IN" sz="2200" dirty="0" smtClean="0"/>
              <a:t>to Java's </a:t>
            </a:r>
            <a:r>
              <a:rPr lang="en-IN" sz="2200" dirty="0" err="1"/>
              <a:t>boolean</a:t>
            </a:r>
            <a:r>
              <a:rPr lang="en-IN" sz="2200" dirty="0"/>
              <a:t>. </a:t>
            </a:r>
            <a:endParaRPr lang="en-IN" sz="2200" dirty="0" smtClean="0"/>
          </a:p>
          <a:p>
            <a:pPr lvl="1"/>
            <a:r>
              <a:rPr lang="en-IN" sz="2200" dirty="0" err="1" smtClean="0"/>
              <a:t>scala.Float</a:t>
            </a:r>
            <a:r>
              <a:rPr lang="en-IN" sz="2200" dirty="0" smtClean="0"/>
              <a:t> </a:t>
            </a:r>
            <a:r>
              <a:rPr lang="en-IN" sz="2200" dirty="0"/>
              <a:t>corresponds to Java's float. </a:t>
            </a:r>
          </a:p>
          <a:p>
            <a:pPr marL="342900" lvl="1" indent="-342900"/>
            <a:r>
              <a:rPr lang="en-IN" sz="2200" dirty="0"/>
              <a:t>And when you compile your Scala code to Java bytecodes, the Scala compiler will use Java's primitive types where possible to give you the performance benefits of the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18678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3" y="11792"/>
            <a:ext cx="7858885" cy="680904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resX</a:t>
            </a:r>
            <a:r>
              <a:rPr lang="en-IN" dirty="0"/>
              <a:t> </a:t>
            </a:r>
            <a:r>
              <a:rPr lang="en-IN" dirty="0" smtClean="0"/>
              <a:t>identifier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6" cy="590465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Similar to </a:t>
            </a:r>
            <a:r>
              <a:rPr lang="en-IN" sz="2200" dirty="0"/>
              <a:t>H</a:t>
            </a:r>
            <a:r>
              <a:rPr lang="en-IN" sz="2200" dirty="0" smtClean="0"/>
              <a:t>askell’s </a:t>
            </a:r>
            <a:r>
              <a:rPr lang="en-IN" sz="2200" dirty="0"/>
              <a:t>‘</a:t>
            </a:r>
            <a:r>
              <a:rPr lang="en-IN" sz="2200" dirty="0" smtClean="0"/>
              <a:t>it</a:t>
            </a:r>
          </a:p>
          <a:p>
            <a:r>
              <a:rPr lang="en-IN" sz="2200" dirty="0" smtClean="0"/>
              <a:t>Example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</a:t>
            </a:r>
            <a:r>
              <a:rPr lang="en-IN" sz="2200" dirty="0" err="1" smtClean="0"/>
              <a:t>scala</a:t>
            </a:r>
            <a:r>
              <a:rPr lang="en-IN" sz="2200" dirty="0"/>
              <a:t>&gt; 1+2</a:t>
            </a:r>
          </a:p>
          <a:p>
            <a:pPr marL="400050" lvl="1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res0: </a:t>
            </a:r>
            <a:r>
              <a:rPr lang="en-IN" sz="2200" dirty="0" err="1"/>
              <a:t>Int</a:t>
            </a:r>
            <a:r>
              <a:rPr lang="en-IN" sz="2200" dirty="0"/>
              <a:t> = </a:t>
            </a:r>
            <a:r>
              <a:rPr lang="en-IN" sz="2200" dirty="0" smtClean="0"/>
              <a:t>3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res0*3</a:t>
            </a:r>
          </a:p>
          <a:p>
            <a:pPr marL="400050" lvl="1" indent="0">
              <a:buNone/>
            </a:pPr>
            <a:r>
              <a:rPr lang="en-IN" sz="2200" dirty="0" err="1"/>
              <a:t>val</a:t>
            </a:r>
            <a:r>
              <a:rPr lang="en-IN" sz="2200" dirty="0"/>
              <a:t> res1: </a:t>
            </a:r>
            <a:r>
              <a:rPr lang="en-IN" sz="2200" dirty="0" err="1"/>
              <a:t>Int</a:t>
            </a:r>
            <a:r>
              <a:rPr lang="en-IN" sz="2200" dirty="0"/>
              <a:t> = 9’ </a:t>
            </a:r>
            <a:r>
              <a:rPr lang="en-IN" sz="2200" dirty="0" smtClean="0"/>
              <a:t>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7542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" y="23367"/>
            <a:ext cx="7706816" cy="634082"/>
          </a:xfrm>
        </p:spPr>
        <p:txBody>
          <a:bodyPr/>
          <a:lstStyle/>
          <a:p>
            <a:r>
              <a:rPr lang="en-IN" dirty="0" err="1" smtClean="0"/>
              <a:t>println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n-IN" sz="2200" dirty="0"/>
              <a:t>prints the passed string to the standard output, similar </a:t>
            </a:r>
            <a:r>
              <a:rPr lang="en-IN" sz="2200" dirty="0" err="1"/>
              <a:t>toSystem.out.println</a:t>
            </a:r>
            <a:r>
              <a:rPr lang="en-IN" sz="2200" dirty="0"/>
              <a:t> in Java</a:t>
            </a:r>
            <a:r>
              <a:rPr lang="en-IN" sz="2200" dirty="0" smtClean="0"/>
              <a:t>.</a:t>
            </a:r>
          </a:p>
          <a:p>
            <a:pPr marL="400050" lvl="1" indent="0">
              <a:buNone/>
            </a:pPr>
            <a:r>
              <a:rPr lang="en-IN" sz="2200" dirty="0" smtClean="0"/>
              <a:t>Example:</a:t>
            </a:r>
          </a:p>
          <a:p>
            <a:pPr marL="400050" lvl="1" indent="0">
              <a:buNone/>
            </a:pPr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println</a:t>
            </a:r>
            <a:r>
              <a:rPr lang="en-IN" sz="2200" dirty="0"/>
              <a:t>("Hello, world!")</a:t>
            </a:r>
          </a:p>
          <a:p>
            <a:pPr marL="400050" lvl="1" indent="0">
              <a:buNone/>
            </a:pPr>
            <a:r>
              <a:rPr lang="en-IN" sz="2200" dirty="0"/>
              <a:t>Hello, world</a:t>
            </a:r>
            <a:r>
              <a:rPr lang="en-IN" sz="2200" dirty="0" smtClean="0"/>
              <a:t>!</a:t>
            </a:r>
          </a:p>
          <a:p>
            <a:pPr marL="400050" lvl="1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325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1118</TotalTime>
  <Words>2178</Words>
  <Application>Microsoft Office PowerPoint</Application>
  <PresentationFormat>On-screen Show (4:3)</PresentationFormat>
  <Paragraphs>337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19CSE313 – Principles of Programming Languages</vt:lpstr>
      <vt:lpstr>Scala - Overview</vt:lpstr>
      <vt:lpstr>Scala vs Java</vt:lpstr>
      <vt:lpstr>First scala program</vt:lpstr>
      <vt:lpstr>Factorial function in scala</vt:lpstr>
      <vt:lpstr>Scala interpreter</vt:lpstr>
      <vt:lpstr>Scala types</vt:lpstr>
      <vt:lpstr>The resX identifier </vt:lpstr>
      <vt:lpstr>println</vt:lpstr>
      <vt:lpstr>Some variable definitions</vt:lpstr>
      <vt:lpstr>explicit type annotation</vt:lpstr>
      <vt:lpstr>Val and var (contd.)</vt:lpstr>
      <vt:lpstr>Multiline code</vt:lpstr>
      <vt:lpstr>Some function definitions</vt:lpstr>
      <vt:lpstr>Omitting the result value</vt:lpstr>
      <vt:lpstr>A No argument, no return function</vt:lpstr>
      <vt:lpstr>Writing scala scripts</vt:lpstr>
      <vt:lpstr>Command line arguments in scala</vt:lpstr>
      <vt:lpstr>A Looping example:</vt:lpstr>
      <vt:lpstr>Print() function</vt:lpstr>
      <vt:lpstr>ITERATion WITH FOREACH function</vt:lpstr>
      <vt:lpstr>Function literal</vt:lpstr>
      <vt:lpstr>Forexpression in scala</vt:lpstr>
      <vt:lpstr>Match expressions using case</vt:lpstr>
      <vt:lpstr>String interpolation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426</cp:revision>
  <dcterms:created xsi:type="dcterms:W3CDTF">2021-12-18T08:57:35Z</dcterms:created>
  <dcterms:modified xsi:type="dcterms:W3CDTF">2022-03-31T17:01:24Z</dcterms:modified>
</cp:coreProperties>
</file>