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FF66"/>
    <a:srgbClr val="66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FBC55-4722-4DAF-A65D-611A4A192C4B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07210-E79F-4776-8E93-B25B22A0A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71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BC5D68C-E44C-484F-ADB2-2D0E23CB9CA7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6400800" cy="550912"/>
          </a:xfrm>
        </p:spPr>
        <p:txBody>
          <a:bodyPr>
            <a:normAutofit/>
          </a:bodyPr>
          <a:lstStyle/>
          <a:p>
            <a:r>
              <a:rPr lang="en-IN" sz="2800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</a:rPr>
              <a:t>Arrays, Lists and Tuples in Scala</a:t>
            </a:r>
            <a:endParaRPr lang="en-IN" sz="2800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917056"/>
          </a:xfrm>
        </p:spPr>
        <p:txBody>
          <a:bodyPr/>
          <a:lstStyle/>
          <a:p>
            <a:r>
              <a:rPr lang="en-IN" dirty="0"/>
              <a:t>19CSE313 –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247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3707904" cy="614683"/>
          </a:xfrm>
        </p:spPr>
        <p:txBody>
          <a:bodyPr/>
          <a:lstStyle/>
          <a:p>
            <a:r>
              <a:rPr lang="en-IN" dirty="0" smtClean="0"/>
              <a:t>Update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pPr algn="just"/>
            <a:r>
              <a:rPr lang="en-IN" sz="2200" dirty="0"/>
              <a:t>W</a:t>
            </a:r>
            <a:r>
              <a:rPr lang="en-IN" sz="2200" dirty="0" smtClean="0"/>
              <a:t>hen an </a:t>
            </a:r>
            <a:r>
              <a:rPr lang="en-IN" sz="2200" dirty="0" smtClean="0">
                <a:solidFill>
                  <a:srgbClr val="92D050"/>
                </a:solidFill>
              </a:rPr>
              <a:t>assignment is made to a variable </a:t>
            </a:r>
            <a:r>
              <a:rPr lang="en-IN" sz="2200" dirty="0" smtClean="0"/>
              <a:t>to which parentheses and one or more arguments have been applied, the compiler will transform that into an </a:t>
            </a:r>
            <a:r>
              <a:rPr lang="en-IN" sz="2200" dirty="0" smtClean="0">
                <a:solidFill>
                  <a:srgbClr val="FFFF66"/>
                </a:solidFill>
              </a:rPr>
              <a:t>invocation of an update method</a:t>
            </a:r>
            <a:r>
              <a:rPr lang="en-IN" sz="2200" dirty="0" smtClean="0"/>
              <a:t> that takes the arguments in parentheses as well as the object to the right of the equals sign. </a:t>
            </a:r>
          </a:p>
          <a:p>
            <a:pPr marL="0" indent="0">
              <a:buNone/>
            </a:pPr>
            <a:r>
              <a:rPr lang="en-IN" sz="2200" dirty="0" smtClean="0"/>
              <a:t>     </a:t>
            </a:r>
          </a:p>
          <a:p>
            <a:pPr marL="0" indent="0">
              <a:buNone/>
            </a:pPr>
            <a:r>
              <a:rPr lang="en-IN" sz="2200" dirty="0" smtClean="0"/>
              <a:t>For example:</a:t>
            </a:r>
          </a:p>
          <a:p>
            <a:pPr marL="0" indent="0">
              <a:buNone/>
            </a:pPr>
            <a:r>
              <a:rPr lang="en-IN" sz="2400" dirty="0" err="1" smtClean="0"/>
              <a:t>greetStrings</a:t>
            </a:r>
            <a:r>
              <a:rPr lang="en-IN" sz="2400" dirty="0" smtClean="0"/>
              <a:t>(0</a:t>
            </a:r>
            <a:r>
              <a:rPr lang="en-IN" sz="2400" dirty="0"/>
              <a:t>) = "</a:t>
            </a:r>
            <a:r>
              <a:rPr lang="en-IN" sz="2400" dirty="0" smtClean="0"/>
              <a:t>Hello“                                 </a:t>
            </a:r>
            <a:r>
              <a:rPr lang="en-IN" sz="2400" dirty="0" err="1" smtClean="0"/>
              <a:t>greetStrings.update</a:t>
            </a:r>
            <a:r>
              <a:rPr lang="en-IN" sz="2400" dirty="0" smtClean="0"/>
              <a:t>(0</a:t>
            </a:r>
            <a:r>
              <a:rPr lang="en-IN" sz="2400" dirty="0"/>
              <a:t>, "Hello</a:t>
            </a:r>
            <a:r>
              <a:rPr lang="en-IN" sz="2400" dirty="0" smtClean="0"/>
              <a:t>")</a:t>
            </a:r>
          </a:p>
          <a:p>
            <a:pPr marL="0" indent="0">
              <a:buNone/>
            </a:pPr>
            <a:endParaRPr lang="en-IN" sz="2400" dirty="0"/>
          </a:p>
          <a:p>
            <a:pPr marL="3543300" lvl="8" indent="0">
              <a:buNone/>
            </a:pPr>
            <a:r>
              <a:rPr lang="en-IN" sz="2400" dirty="0" smtClean="0"/>
              <a:t>            </a:t>
            </a:r>
            <a:endParaRPr lang="en-IN" sz="2400" dirty="0"/>
          </a:p>
        </p:txBody>
      </p:sp>
      <p:sp>
        <p:nvSpPr>
          <p:cNvPr id="4" name="Right Arrow 3"/>
          <p:cNvSpPr/>
          <p:nvPr/>
        </p:nvSpPr>
        <p:spPr>
          <a:xfrm>
            <a:off x="3131840" y="3068960"/>
            <a:ext cx="2160240" cy="576064"/>
          </a:xfrm>
          <a:prstGeom prst="rightArrow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Transformed to</a:t>
            </a:r>
            <a:endParaRPr lang="en-IN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100265" y="4512127"/>
            <a:ext cx="3600400" cy="1725185"/>
          </a:xfrm>
          <a:prstGeom prst="flowChartAlternateProcess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greetStrings</a:t>
            </a:r>
            <a:r>
              <a:rPr lang="en-IN" dirty="0"/>
              <a:t> = new Array[String](3)</a:t>
            </a:r>
          </a:p>
          <a:p>
            <a:r>
              <a:rPr lang="en-IN" dirty="0" err="1"/>
              <a:t>greetStrings</a:t>
            </a:r>
            <a:r>
              <a:rPr lang="en-IN" dirty="0"/>
              <a:t>(0) = "Hello"</a:t>
            </a:r>
          </a:p>
          <a:p>
            <a:r>
              <a:rPr lang="en-IN" dirty="0" err="1"/>
              <a:t>greetStrings</a:t>
            </a:r>
            <a:r>
              <a:rPr lang="en-IN" dirty="0"/>
              <a:t>(1) = ", "</a:t>
            </a:r>
          </a:p>
          <a:p>
            <a:r>
              <a:rPr lang="en-IN" dirty="0" err="1"/>
              <a:t>greetStrings</a:t>
            </a:r>
            <a:r>
              <a:rPr lang="en-IN" dirty="0"/>
              <a:t>(2) = "world!\n"</a:t>
            </a:r>
          </a:p>
          <a:p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&lt;- 0 to 2)</a:t>
            </a:r>
          </a:p>
          <a:p>
            <a:r>
              <a:rPr lang="en-IN" dirty="0"/>
              <a:t>print(</a:t>
            </a:r>
            <a:r>
              <a:rPr lang="en-IN" dirty="0" err="1"/>
              <a:t>greetStrings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))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5294646" y="4438615"/>
            <a:ext cx="3707904" cy="1872208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greetStrings</a:t>
            </a:r>
            <a:r>
              <a:rPr lang="en-IN" dirty="0"/>
              <a:t> = new Array[String](3)</a:t>
            </a:r>
          </a:p>
          <a:p>
            <a:r>
              <a:rPr lang="en-IN" dirty="0" err="1"/>
              <a:t>greetStrings.update</a:t>
            </a:r>
            <a:r>
              <a:rPr lang="en-IN" dirty="0"/>
              <a:t>(0, "Hello")</a:t>
            </a:r>
          </a:p>
          <a:p>
            <a:r>
              <a:rPr lang="en-IN" dirty="0" err="1"/>
              <a:t>greetStrings.update</a:t>
            </a:r>
            <a:r>
              <a:rPr lang="en-IN" dirty="0"/>
              <a:t>(1, ", ")</a:t>
            </a:r>
          </a:p>
          <a:p>
            <a:r>
              <a:rPr lang="en-IN" dirty="0" err="1"/>
              <a:t>greetStrings.update</a:t>
            </a:r>
            <a:r>
              <a:rPr lang="en-IN" dirty="0"/>
              <a:t>(2, "world!\n")</a:t>
            </a:r>
          </a:p>
          <a:p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&lt;- 0.to(2))</a:t>
            </a:r>
          </a:p>
          <a:p>
            <a:r>
              <a:rPr lang="en-IN" dirty="0"/>
              <a:t>print(</a:t>
            </a:r>
            <a:r>
              <a:rPr lang="en-IN" dirty="0" err="1"/>
              <a:t>greetStrings.apply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))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3700665" y="5013176"/>
            <a:ext cx="1593981" cy="504056"/>
          </a:xfrm>
          <a:prstGeom prst="leftRightArrow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Equivalent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30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2"/>
            <a:ext cx="7596336" cy="752912"/>
          </a:xfrm>
        </p:spPr>
        <p:txBody>
          <a:bodyPr/>
          <a:lstStyle/>
          <a:p>
            <a:r>
              <a:rPr lang="en-IN" dirty="0" smtClean="0"/>
              <a:t>Scala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832648"/>
          </a:xfrm>
        </p:spPr>
        <p:txBody>
          <a:bodyPr>
            <a:normAutofit/>
          </a:bodyPr>
          <a:lstStyle/>
          <a:p>
            <a:pPr algn="just"/>
            <a:r>
              <a:rPr lang="en-IN" sz="2200" dirty="0"/>
              <a:t>Scala </a:t>
            </a:r>
            <a:r>
              <a:rPr lang="en-IN" sz="2200" dirty="0" smtClean="0"/>
              <a:t>achieves conceptual </a:t>
            </a:r>
            <a:r>
              <a:rPr lang="en-IN" sz="2200" dirty="0"/>
              <a:t>simplicity by treating </a:t>
            </a:r>
            <a:r>
              <a:rPr lang="en-IN" sz="2200" dirty="0">
                <a:solidFill>
                  <a:srgbClr val="FFFF66"/>
                </a:solidFill>
              </a:rPr>
              <a:t>everything, from arrays to expressions, as </a:t>
            </a:r>
            <a:r>
              <a:rPr lang="en-IN" sz="2200" dirty="0" smtClean="0">
                <a:solidFill>
                  <a:srgbClr val="FFFF66"/>
                </a:solidFill>
              </a:rPr>
              <a:t>objects with </a:t>
            </a:r>
            <a:r>
              <a:rPr lang="en-IN" sz="2200" dirty="0">
                <a:solidFill>
                  <a:srgbClr val="FFFF66"/>
                </a:solidFill>
              </a:rPr>
              <a:t>methods</a:t>
            </a:r>
            <a:r>
              <a:rPr lang="en-IN" sz="2200" dirty="0"/>
              <a:t>. </a:t>
            </a:r>
            <a:endParaRPr lang="en-IN" sz="2200" dirty="0" smtClean="0"/>
          </a:p>
          <a:p>
            <a:pPr algn="just"/>
            <a:r>
              <a:rPr lang="en-IN" sz="2200" dirty="0" smtClean="0"/>
              <a:t>There is no need to </a:t>
            </a:r>
            <a:r>
              <a:rPr lang="en-IN" sz="2200" dirty="0"/>
              <a:t>remember special cases, such as the differences in Java </a:t>
            </a:r>
            <a:r>
              <a:rPr lang="en-IN" sz="2200" dirty="0" smtClean="0"/>
              <a:t>between primitive </a:t>
            </a:r>
            <a:r>
              <a:rPr lang="en-IN" sz="2200" dirty="0"/>
              <a:t>and their corresponding wrapper types, or between arrays and regular objects. </a:t>
            </a:r>
            <a:endParaRPr lang="en-IN" sz="2200" dirty="0" smtClean="0"/>
          </a:p>
          <a:p>
            <a:pPr algn="just"/>
            <a:r>
              <a:rPr lang="en-IN" sz="2200" dirty="0" smtClean="0"/>
              <a:t>Moreover</a:t>
            </a:r>
            <a:r>
              <a:rPr lang="en-IN" sz="2200" dirty="0"/>
              <a:t>, </a:t>
            </a:r>
            <a:r>
              <a:rPr lang="en-IN" sz="2200" dirty="0" smtClean="0"/>
              <a:t>this uniformity </a:t>
            </a:r>
            <a:r>
              <a:rPr lang="en-IN" sz="2200" dirty="0"/>
              <a:t>does not incur a significant performance cost. </a:t>
            </a:r>
            <a:endParaRPr lang="en-IN" sz="2200" dirty="0" smtClean="0"/>
          </a:p>
          <a:p>
            <a:pPr algn="just"/>
            <a:r>
              <a:rPr lang="en-IN" sz="2200" dirty="0" smtClean="0"/>
              <a:t>The </a:t>
            </a:r>
            <a:r>
              <a:rPr lang="en-IN" sz="2200" dirty="0">
                <a:solidFill>
                  <a:srgbClr val="66FF66"/>
                </a:solidFill>
              </a:rPr>
              <a:t>Scala compiler uses Java </a:t>
            </a:r>
            <a:r>
              <a:rPr lang="en-IN" sz="2200" dirty="0" smtClean="0">
                <a:solidFill>
                  <a:srgbClr val="66FF66"/>
                </a:solidFill>
              </a:rPr>
              <a:t>arrays, primitive </a:t>
            </a:r>
            <a:r>
              <a:rPr lang="en-IN" sz="2200" dirty="0">
                <a:solidFill>
                  <a:srgbClr val="66FF66"/>
                </a:solidFill>
              </a:rPr>
              <a:t>types, and native arithmetic </a:t>
            </a:r>
            <a:r>
              <a:rPr lang="en-IN" sz="2200" dirty="0"/>
              <a:t>where possible in the compiled code.</a:t>
            </a:r>
          </a:p>
        </p:txBody>
      </p:sp>
    </p:spTree>
    <p:extLst>
      <p:ext uri="{BB962C8B-B14F-4D97-AF65-F5344CB8AC3E}">
        <p14:creationId xmlns:p14="http://schemas.microsoft.com/office/powerpoint/2010/main" val="96909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84976" cy="1143000"/>
          </a:xfrm>
        </p:spPr>
        <p:txBody>
          <a:bodyPr/>
          <a:lstStyle/>
          <a:p>
            <a:r>
              <a:rPr lang="en-IN" dirty="0" smtClean="0"/>
              <a:t>a more concise way to create </a:t>
            </a:r>
            <a:r>
              <a:rPr lang="en-IN" dirty="0"/>
              <a:t>and initialize </a:t>
            </a:r>
            <a:r>
              <a:rPr lang="en-IN" dirty="0" smtClean="0"/>
              <a:t>arrays in </a:t>
            </a:r>
            <a:r>
              <a:rPr lang="en-IN" dirty="0" err="1" smtClean="0"/>
              <a:t>scala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124744"/>
            <a:ext cx="8928992" cy="554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200" dirty="0" smtClean="0"/>
          </a:p>
          <a:p>
            <a:pPr marL="0" indent="0" algn="ctr">
              <a:buNone/>
            </a:pPr>
            <a:r>
              <a:rPr lang="en-IN" sz="2400" dirty="0" err="1" smtClean="0">
                <a:solidFill>
                  <a:srgbClr val="66FF66"/>
                </a:solidFill>
              </a:rPr>
              <a:t>val</a:t>
            </a:r>
            <a:r>
              <a:rPr lang="en-IN" sz="2400" dirty="0" smtClean="0">
                <a:solidFill>
                  <a:srgbClr val="66FF66"/>
                </a:solidFill>
              </a:rPr>
              <a:t> </a:t>
            </a:r>
            <a:r>
              <a:rPr lang="en-IN" sz="2400" dirty="0" err="1" smtClean="0">
                <a:solidFill>
                  <a:srgbClr val="66FF66"/>
                </a:solidFill>
              </a:rPr>
              <a:t>numNames</a:t>
            </a:r>
            <a:r>
              <a:rPr lang="en-IN" sz="2400" dirty="0" smtClean="0">
                <a:solidFill>
                  <a:srgbClr val="66FF66"/>
                </a:solidFill>
              </a:rPr>
              <a:t> = Array("zero", "one", "two") </a:t>
            </a:r>
          </a:p>
          <a:p>
            <a:pPr marL="0" indent="0">
              <a:buNone/>
            </a:pPr>
            <a:endParaRPr lang="en-IN" sz="2200" dirty="0"/>
          </a:p>
          <a:p>
            <a:r>
              <a:rPr lang="en-IN" sz="2400" dirty="0" smtClean="0"/>
              <a:t>This is </a:t>
            </a:r>
            <a:r>
              <a:rPr lang="en-IN" sz="2400" dirty="0"/>
              <a:t>calling a </a:t>
            </a:r>
            <a:r>
              <a:rPr lang="en-IN" sz="2400" dirty="0">
                <a:solidFill>
                  <a:srgbClr val="FFFF66"/>
                </a:solidFill>
              </a:rPr>
              <a:t>factory method</a:t>
            </a:r>
            <a:r>
              <a:rPr lang="en-IN" sz="2400" dirty="0"/>
              <a:t>, named </a:t>
            </a:r>
            <a:r>
              <a:rPr lang="en-IN" sz="2400" dirty="0">
                <a:solidFill>
                  <a:srgbClr val="FFFF66"/>
                </a:solidFill>
              </a:rPr>
              <a:t>apply</a:t>
            </a:r>
            <a:r>
              <a:rPr lang="en-IN" sz="2400" dirty="0"/>
              <a:t>, which </a:t>
            </a:r>
            <a:r>
              <a:rPr lang="en-IN" sz="2400" dirty="0">
                <a:solidFill>
                  <a:srgbClr val="FFFF66"/>
                </a:solidFill>
              </a:rPr>
              <a:t>creates </a:t>
            </a:r>
            <a:r>
              <a:rPr lang="en-IN" sz="2400" dirty="0" smtClean="0">
                <a:solidFill>
                  <a:srgbClr val="FFFF66"/>
                </a:solidFill>
              </a:rPr>
              <a:t>and returns </a:t>
            </a:r>
            <a:r>
              <a:rPr lang="en-IN" sz="2400" dirty="0">
                <a:solidFill>
                  <a:srgbClr val="FFFF66"/>
                </a:solidFill>
              </a:rPr>
              <a:t>the new array</a:t>
            </a:r>
            <a:r>
              <a:rPr lang="en-IN" sz="2400" dirty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>
                <a:solidFill>
                  <a:srgbClr val="FF99FF"/>
                </a:solidFill>
              </a:rPr>
              <a:t>apply method </a:t>
            </a:r>
            <a:r>
              <a:rPr lang="en-IN" sz="2400" dirty="0"/>
              <a:t>takes a </a:t>
            </a:r>
            <a:r>
              <a:rPr lang="en-IN" sz="2400" dirty="0">
                <a:solidFill>
                  <a:srgbClr val="FF99FF"/>
                </a:solidFill>
              </a:rPr>
              <a:t>variable number of </a:t>
            </a:r>
            <a:r>
              <a:rPr lang="en-IN" sz="2400" dirty="0" smtClean="0">
                <a:solidFill>
                  <a:srgbClr val="FF99FF"/>
                </a:solidFill>
              </a:rPr>
              <a:t>arguments </a:t>
            </a:r>
            <a:r>
              <a:rPr lang="en-IN" sz="2400" dirty="0" smtClean="0"/>
              <a:t>and </a:t>
            </a:r>
            <a:r>
              <a:rPr lang="en-IN" sz="2400" dirty="0"/>
              <a:t>is defined </a:t>
            </a:r>
            <a:r>
              <a:rPr lang="en-IN" sz="2400" dirty="0" smtClean="0"/>
              <a:t>on the </a:t>
            </a:r>
            <a:r>
              <a:rPr lang="en-IN" sz="2400" dirty="0">
                <a:solidFill>
                  <a:srgbClr val="FF99FF"/>
                </a:solidFill>
              </a:rPr>
              <a:t>Array </a:t>
            </a:r>
            <a:r>
              <a:rPr lang="en-IN" sz="2400" i="1" dirty="0">
                <a:solidFill>
                  <a:srgbClr val="FF99FF"/>
                </a:solidFill>
              </a:rPr>
              <a:t>companion </a:t>
            </a:r>
            <a:r>
              <a:rPr lang="en-IN" sz="2400" i="1" dirty="0" smtClean="0">
                <a:solidFill>
                  <a:srgbClr val="FF99FF"/>
                </a:solidFill>
              </a:rPr>
              <a:t>object</a:t>
            </a:r>
          </a:p>
          <a:p>
            <a:endParaRPr lang="en-IN" sz="2400" dirty="0" smtClean="0"/>
          </a:p>
          <a:p>
            <a:r>
              <a:rPr lang="en-IN" sz="2400" dirty="0" smtClean="0"/>
              <a:t>A more </a:t>
            </a:r>
            <a:r>
              <a:rPr lang="en-IN" sz="2400" dirty="0" smtClean="0">
                <a:solidFill>
                  <a:schemeClr val="accent2"/>
                </a:solidFill>
              </a:rPr>
              <a:t>verbose </a:t>
            </a:r>
            <a:r>
              <a:rPr lang="en-IN" sz="2400" dirty="0">
                <a:solidFill>
                  <a:schemeClr val="accent2"/>
                </a:solidFill>
              </a:rPr>
              <a:t>way to call </a:t>
            </a:r>
            <a:r>
              <a:rPr lang="en-IN" sz="2400" dirty="0"/>
              <a:t>the same </a:t>
            </a:r>
            <a:r>
              <a:rPr lang="en-IN" sz="2400" dirty="0" smtClean="0">
                <a:solidFill>
                  <a:schemeClr val="accent2"/>
                </a:solidFill>
              </a:rPr>
              <a:t>apply method</a:t>
            </a:r>
            <a:r>
              <a:rPr lang="en-IN" sz="2400" dirty="0" smtClean="0"/>
              <a:t> </a:t>
            </a:r>
            <a:r>
              <a:rPr lang="en-IN" sz="2400" dirty="0"/>
              <a:t>is</a:t>
            </a:r>
            <a:r>
              <a:rPr lang="en-IN" sz="2400" dirty="0" smtClean="0"/>
              <a:t>:</a:t>
            </a:r>
          </a:p>
          <a:p>
            <a:endParaRPr lang="en-IN" sz="2400" dirty="0" smtClean="0"/>
          </a:p>
          <a:p>
            <a:pPr marL="800100" lvl="2" indent="0" algn="ctr">
              <a:buNone/>
            </a:pPr>
            <a:r>
              <a:rPr lang="en-IN" sz="2400" dirty="0" err="1" smtClean="0">
                <a:solidFill>
                  <a:srgbClr val="66FFFF"/>
                </a:solidFill>
              </a:rPr>
              <a:t>val</a:t>
            </a:r>
            <a:r>
              <a:rPr lang="en-IN" sz="2400" dirty="0" smtClean="0">
                <a:solidFill>
                  <a:srgbClr val="66FFFF"/>
                </a:solidFill>
              </a:rPr>
              <a:t> </a:t>
            </a:r>
            <a:r>
              <a:rPr lang="en-IN" sz="2400" dirty="0">
                <a:solidFill>
                  <a:srgbClr val="66FFFF"/>
                </a:solidFill>
              </a:rPr>
              <a:t>numNames2 = </a:t>
            </a:r>
            <a:r>
              <a:rPr lang="en-IN" sz="2400" dirty="0" err="1">
                <a:solidFill>
                  <a:srgbClr val="66FFFF"/>
                </a:solidFill>
              </a:rPr>
              <a:t>Array.apply</a:t>
            </a:r>
            <a:r>
              <a:rPr lang="en-IN" sz="2400" dirty="0">
                <a:solidFill>
                  <a:srgbClr val="66FFFF"/>
                </a:solidFill>
              </a:rPr>
              <a:t>("zero", "one", "two</a:t>
            </a:r>
            <a:r>
              <a:rPr lang="en-IN" sz="2400" dirty="0" smtClean="0">
                <a:solidFill>
                  <a:srgbClr val="66FFFF"/>
                </a:solidFill>
              </a:rPr>
              <a:t>")</a:t>
            </a:r>
            <a:endParaRPr lang="en-IN" sz="2400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4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88832" cy="692696"/>
          </a:xfrm>
        </p:spPr>
        <p:txBody>
          <a:bodyPr/>
          <a:lstStyle/>
          <a:p>
            <a:r>
              <a:rPr lang="en-IN" dirty="0" smtClean="0"/>
              <a:t>Using lists in </a:t>
            </a:r>
            <a:r>
              <a:rPr lang="en-IN" dirty="0" err="1" smtClean="0"/>
              <a:t>scala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u="sng" dirty="0" smtClean="0"/>
              <a:t>List Creation:</a:t>
            </a:r>
          </a:p>
          <a:p>
            <a:pPr marL="0" indent="0">
              <a:buNone/>
            </a:pPr>
            <a:r>
              <a:rPr lang="en-IN" sz="2200" dirty="0" err="1" smtClean="0">
                <a:solidFill>
                  <a:srgbClr val="66FFFF"/>
                </a:solidFill>
              </a:rPr>
              <a:t>val</a:t>
            </a:r>
            <a:r>
              <a:rPr lang="en-IN" sz="2200" dirty="0" smtClean="0">
                <a:solidFill>
                  <a:srgbClr val="66FFFF"/>
                </a:solidFill>
              </a:rPr>
              <a:t> </a:t>
            </a:r>
            <a:r>
              <a:rPr lang="en-IN" sz="2200" dirty="0" err="1">
                <a:solidFill>
                  <a:srgbClr val="66FFFF"/>
                </a:solidFill>
              </a:rPr>
              <a:t>oneTwoThree</a:t>
            </a:r>
            <a:r>
              <a:rPr lang="en-IN" sz="2200" dirty="0">
                <a:solidFill>
                  <a:srgbClr val="66FFFF"/>
                </a:solidFill>
              </a:rPr>
              <a:t> = List(1, 2, 3</a:t>
            </a:r>
            <a:r>
              <a:rPr lang="en-IN" sz="2200" dirty="0" smtClean="0">
                <a:solidFill>
                  <a:srgbClr val="66FFFF"/>
                </a:solidFill>
              </a:rPr>
              <a:t>)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u="sng" dirty="0" smtClean="0"/>
              <a:t>List Concatenation using  ::: method:</a:t>
            </a:r>
          </a:p>
          <a:p>
            <a:pPr marL="0" indent="0">
              <a:buNone/>
            </a:pPr>
            <a:r>
              <a:rPr lang="en-IN" sz="2400" dirty="0" err="1">
                <a:solidFill>
                  <a:srgbClr val="FFFF66"/>
                </a:solidFill>
              </a:rPr>
              <a:t>val</a:t>
            </a:r>
            <a:r>
              <a:rPr lang="en-IN" sz="2400" dirty="0">
                <a:solidFill>
                  <a:srgbClr val="FFFF66"/>
                </a:solidFill>
              </a:rPr>
              <a:t> </a:t>
            </a:r>
            <a:r>
              <a:rPr lang="en-IN" sz="2400" dirty="0" err="1">
                <a:solidFill>
                  <a:srgbClr val="FFFF66"/>
                </a:solidFill>
              </a:rPr>
              <a:t>oneTwo</a:t>
            </a:r>
            <a:r>
              <a:rPr lang="en-IN" sz="2400" dirty="0">
                <a:solidFill>
                  <a:srgbClr val="FFFF66"/>
                </a:solidFill>
              </a:rPr>
              <a:t> = List(1, 2)</a:t>
            </a:r>
          </a:p>
          <a:p>
            <a:pPr marL="0" indent="0">
              <a:buNone/>
            </a:pPr>
            <a:r>
              <a:rPr lang="en-IN" sz="2400" dirty="0" err="1">
                <a:solidFill>
                  <a:srgbClr val="FFFF66"/>
                </a:solidFill>
              </a:rPr>
              <a:t>val</a:t>
            </a:r>
            <a:r>
              <a:rPr lang="en-IN" sz="2400" dirty="0">
                <a:solidFill>
                  <a:srgbClr val="FFFF66"/>
                </a:solidFill>
              </a:rPr>
              <a:t> </a:t>
            </a:r>
            <a:r>
              <a:rPr lang="en-IN" sz="2400" dirty="0" err="1">
                <a:solidFill>
                  <a:srgbClr val="FFFF66"/>
                </a:solidFill>
              </a:rPr>
              <a:t>threeFour</a:t>
            </a:r>
            <a:r>
              <a:rPr lang="en-IN" sz="2400" dirty="0">
                <a:solidFill>
                  <a:srgbClr val="FFFF66"/>
                </a:solidFill>
              </a:rPr>
              <a:t> = List(3, 4)</a:t>
            </a:r>
          </a:p>
          <a:p>
            <a:pPr marL="0" indent="0">
              <a:buNone/>
            </a:pPr>
            <a:r>
              <a:rPr lang="en-IN" sz="2400" dirty="0" err="1">
                <a:solidFill>
                  <a:srgbClr val="FFFF66"/>
                </a:solidFill>
              </a:rPr>
              <a:t>val</a:t>
            </a:r>
            <a:r>
              <a:rPr lang="en-IN" sz="2400" dirty="0">
                <a:solidFill>
                  <a:srgbClr val="FFFF66"/>
                </a:solidFill>
              </a:rPr>
              <a:t> </a:t>
            </a:r>
            <a:r>
              <a:rPr lang="en-IN" sz="2400" dirty="0" err="1">
                <a:solidFill>
                  <a:srgbClr val="FFFF66"/>
                </a:solidFill>
              </a:rPr>
              <a:t>oneTwoThreeFour</a:t>
            </a:r>
            <a:r>
              <a:rPr lang="en-IN" sz="2400" dirty="0">
                <a:solidFill>
                  <a:srgbClr val="FFFF66"/>
                </a:solidFill>
              </a:rPr>
              <a:t> = </a:t>
            </a:r>
            <a:r>
              <a:rPr lang="en-IN" sz="2400" dirty="0" err="1">
                <a:solidFill>
                  <a:srgbClr val="FFFF66"/>
                </a:solidFill>
              </a:rPr>
              <a:t>oneTwo</a:t>
            </a:r>
            <a:r>
              <a:rPr lang="en-IN" sz="2400" dirty="0">
                <a:solidFill>
                  <a:srgbClr val="FFFF66"/>
                </a:solidFill>
              </a:rPr>
              <a:t> ::: </a:t>
            </a:r>
            <a:r>
              <a:rPr lang="en-IN" sz="2400" dirty="0" err="1">
                <a:solidFill>
                  <a:srgbClr val="FFFF66"/>
                </a:solidFill>
              </a:rPr>
              <a:t>threeFour</a:t>
            </a:r>
            <a:endParaRPr lang="en-IN" sz="2400" dirty="0">
              <a:solidFill>
                <a:srgbClr val="FFFF66"/>
              </a:solidFill>
            </a:endParaRPr>
          </a:p>
          <a:p>
            <a:pPr marL="0" indent="0">
              <a:buNone/>
            </a:pPr>
            <a:r>
              <a:rPr lang="en-IN" sz="2400" dirty="0" err="1">
                <a:solidFill>
                  <a:srgbClr val="FFFF66"/>
                </a:solidFill>
              </a:rPr>
              <a:t>println</a:t>
            </a:r>
            <a:r>
              <a:rPr lang="en-IN" sz="2400" dirty="0">
                <a:solidFill>
                  <a:srgbClr val="FFFF66"/>
                </a:solidFill>
              </a:rPr>
              <a:t>(</a:t>
            </a:r>
            <a:r>
              <a:rPr lang="en-IN" sz="2400" dirty="0" err="1">
                <a:solidFill>
                  <a:srgbClr val="FFFF66"/>
                </a:solidFill>
              </a:rPr>
              <a:t>oneTwo</a:t>
            </a:r>
            <a:r>
              <a:rPr lang="en-IN" sz="2400" dirty="0">
                <a:solidFill>
                  <a:srgbClr val="FFFF66"/>
                </a:solidFill>
              </a:rPr>
              <a:t> + " and " + </a:t>
            </a:r>
            <a:r>
              <a:rPr lang="en-IN" sz="2400" dirty="0" err="1">
                <a:solidFill>
                  <a:srgbClr val="FFFF66"/>
                </a:solidFill>
              </a:rPr>
              <a:t>threeFour</a:t>
            </a:r>
            <a:r>
              <a:rPr lang="en-IN" sz="2400" dirty="0">
                <a:solidFill>
                  <a:srgbClr val="FFFF66"/>
                </a:solidFill>
              </a:rPr>
              <a:t> + " were not mutated.")</a:t>
            </a:r>
          </a:p>
          <a:p>
            <a:pPr marL="0" indent="0">
              <a:buNone/>
            </a:pPr>
            <a:r>
              <a:rPr lang="en-IN" sz="2400" dirty="0" err="1">
                <a:solidFill>
                  <a:srgbClr val="FFFF66"/>
                </a:solidFill>
              </a:rPr>
              <a:t>println</a:t>
            </a:r>
            <a:r>
              <a:rPr lang="en-IN" sz="2400" dirty="0">
                <a:solidFill>
                  <a:srgbClr val="FFFF66"/>
                </a:solidFill>
              </a:rPr>
              <a:t>("Thus, " + </a:t>
            </a:r>
            <a:r>
              <a:rPr lang="en-IN" sz="2400" dirty="0" err="1">
                <a:solidFill>
                  <a:srgbClr val="FFFF66"/>
                </a:solidFill>
              </a:rPr>
              <a:t>oneTwoThreeFour</a:t>
            </a:r>
            <a:r>
              <a:rPr lang="en-IN" sz="2400" dirty="0">
                <a:solidFill>
                  <a:srgbClr val="FFFF66"/>
                </a:solidFill>
              </a:rPr>
              <a:t> + " is a new list</a:t>
            </a:r>
            <a:r>
              <a:rPr lang="en-IN" sz="2400" dirty="0" smtClean="0">
                <a:solidFill>
                  <a:srgbClr val="FFFF66"/>
                </a:solidFill>
              </a:rPr>
              <a:t>.")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>
                <a:solidFill>
                  <a:srgbClr val="66FF66"/>
                </a:solidFill>
              </a:rPr>
              <a:t>List(1</a:t>
            </a:r>
            <a:r>
              <a:rPr lang="en-IN" sz="2400" dirty="0">
                <a:solidFill>
                  <a:srgbClr val="66FF66"/>
                </a:solidFill>
              </a:rPr>
              <a:t>, 2) and List(3, 4) were not mutated.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66FF66"/>
                </a:solidFill>
              </a:rPr>
              <a:t>Thus, List(1, 2, 3, 4) is a new list.</a:t>
            </a:r>
            <a:endParaRPr lang="en-IN" sz="2200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5" y="0"/>
            <a:ext cx="5488519" cy="692696"/>
          </a:xfrm>
        </p:spPr>
        <p:txBody>
          <a:bodyPr/>
          <a:lstStyle/>
          <a:p>
            <a:r>
              <a:rPr lang="en-IN" dirty="0" smtClean="0"/>
              <a:t>Cons operator in </a:t>
            </a:r>
            <a:r>
              <a:rPr lang="en-IN" dirty="0" err="1" smtClean="0"/>
              <a:t>scala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rgbClr val="FFFF66"/>
                </a:solidFill>
              </a:rPr>
              <a:t>P</a:t>
            </a:r>
            <a:r>
              <a:rPr lang="en-IN" sz="2200" dirty="0" smtClean="0">
                <a:solidFill>
                  <a:srgbClr val="FFFF66"/>
                </a:solidFill>
              </a:rPr>
              <a:t>repends </a:t>
            </a:r>
            <a:r>
              <a:rPr lang="en-IN" sz="2200" dirty="0">
                <a:solidFill>
                  <a:srgbClr val="FFFF66"/>
                </a:solidFill>
              </a:rPr>
              <a:t>a new element </a:t>
            </a:r>
            <a:r>
              <a:rPr lang="en-IN" sz="2200" dirty="0"/>
              <a:t>to the </a:t>
            </a:r>
            <a:r>
              <a:rPr lang="en-IN" sz="2200" dirty="0">
                <a:solidFill>
                  <a:srgbClr val="66FFFF"/>
                </a:solidFill>
              </a:rPr>
              <a:t>beginning of an existing list </a:t>
            </a:r>
            <a:r>
              <a:rPr lang="en-IN" sz="2200" dirty="0"/>
              <a:t>and returns the resulting </a:t>
            </a:r>
            <a:r>
              <a:rPr lang="en-IN" sz="2200" dirty="0" smtClean="0"/>
              <a:t>list</a:t>
            </a:r>
          </a:p>
          <a:p>
            <a:r>
              <a:rPr lang="en-IN" sz="2200" dirty="0" smtClean="0"/>
              <a:t>Example:</a:t>
            </a:r>
          </a:p>
          <a:p>
            <a:pPr marL="400050" lvl="1" indent="0">
              <a:buNone/>
            </a:pPr>
            <a:r>
              <a:rPr lang="en-IN" sz="2400" dirty="0" err="1">
                <a:solidFill>
                  <a:srgbClr val="FF99FF"/>
                </a:solidFill>
              </a:rPr>
              <a:t>val</a:t>
            </a:r>
            <a:r>
              <a:rPr lang="en-IN" sz="2400" dirty="0">
                <a:solidFill>
                  <a:srgbClr val="FF99FF"/>
                </a:solidFill>
              </a:rPr>
              <a:t> </a:t>
            </a:r>
            <a:r>
              <a:rPr lang="en-IN" sz="2400" dirty="0" err="1">
                <a:solidFill>
                  <a:srgbClr val="FF99FF"/>
                </a:solidFill>
              </a:rPr>
              <a:t>twoThree</a:t>
            </a:r>
            <a:r>
              <a:rPr lang="en-IN" sz="2400" dirty="0">
                <a:solidFill>
                  <a:srgbClr val="FF99FF"/>
                </a:solidFill>
              </a:rPr>
              <a:t> = List(2, 3)</a:t>
            </a:r>
          </a:p>
          <a:p>
            <a:pPr marL="400050" lvl="1" indent="0">
              <a:buNone/>
            </a:pPr>
            <a:r>
              <a:rPr lang="en-IN" sz="2400" dirty="0" err="1">
                <a:solidFill>
                  <a:srgbClr val="FF99FF"/>
                </a:solidFill>
              </a:rPr>
              <a:t>val</a:t>
            </a:r>
            <a:r>
              <a:rPr lang="en-IN" sz="2400" dirty="0">
                <a:solidFill>
                  <a:srgbClr val="FF99FF"/>
                </a:solidFill>
              </a:rPr>
              <a:t> </a:t>
            </a:r>
            <a:r>
              <a:rPr lang="en-IN" sz="2400" dirty="0" err="1">
                <a:solidFill>
                  <a:srgbClr val="FF99FF"/>
                </a:solidFill>
              </a:rPr>
              <a:t>oneTwoThree</a:t>
            </a:r>
            <a:r>
              <a:rPr lang="en-IN" sz="2400" dirty="0">
                <a:solidFill>
                  <a:srgbClr val="FF99FF"/>
                </a:solidFill>
              </a:rPr>
              <a:t> = 1 :: </a:t>
            </a:r>
            <a:r>
              <a:rPr lang="en-IN" sz="2400" dirty="0" err="1">
                <a:solidFill>
                  <a:srgbClr val="FF99FF"/>
                </a:solidFill>
              </a:rPr>
              <a:t>twoThree</a:t>
            </a:r>
            <a:endParaRPr lang="en-IN" sz="2400" dirty="0">
              <a:solidFill>
                <a:srgbClr val="FF99FF"/>
              </a:solidFill>
            </a:endParaRPr>
          </a:p>
          <a:p>
            <a:pPr marL="400050" lvl="1" indent="0">
              <a:buNone/>
            </a:pPr>
            <a:r>
              <a:rPr lang="en-IN" sz="2400" dirty="0" err="1">
                <a:solidFill>
                  <a:srgbClr val="FF99FF"/>
                </a:solidFill>
              </a:rPr>
              <a:t>println</a:t>
            </a:r>
            <a:r>
              <a:rPr lang="en-IN" sz="2400" dirty="0">
                <a:solidFill>
                  <a:srgbClr val="FF99FF"/>
                </a:solidFill>
              </a:rPr>
              <a:t>(</a:t>
            </a:r>
            <a:r>
              <a:rPr lang="en-IN" sz="2400" dirty="0" err="1">
                <a:solidFill>
                  <a:srgbClr val="FF99FF"/>
                </a:solidFill>
              </a:rPr>
              <a:t>oneTwoThree</a:t>
            </a:r>
            <a:r>
              <a:rPr lang="en-IN" sz="2400" dirty="0" smtClean="0">
                <a:solidFill>
                  <a:srgbClr val="FF99FF"/>
                </a:solidFill>
              </a:rPr>
              <a:t>)</a:t>
            </a:r>
          </a:p>
          <a:p>
            <a:pPr marL="400050" lvl="1" indent="0">
              <a:buNone/>
            </a:pPr>
            <a:endParaRPr lang="en-IN" sz="2400" dirty="0" smtClean="0"/>
          </a:p>
          <a:p>
            <a:pPr marL="400050" lvl="1" indent="0">
              <a:buNone/>
            </a:pPr>
            <a:r>
              <a:rPr lang="en-IN" sz="2400" dirty="0" smtClean="0">
                <a:solidFill>
                  <a:srgbClr val="66FF66"/>
                </a:solidFill>
              </a:rPr>
              <a:t>List(1</a:t>
            </a:r>
            <a:r>
              <a:rPr lang="en-IN" sz="2400" dirty="0">
                <a:solidFill>
                  <a:srgbClr val="66FF66"/>
                </a:solidFill>
              </a:rPr>
              <a:t>, 2, 3</a:t>
            </a:r>
            <a:r>
              <a:rPr lang="en-IN" sz="2400" dirty="0" smtClean="0">
                <a:solidFill>
                  <a:srgbClr val="66FF66"/>
                </a:solidFill>
              </a:rPr>
              <a:t>)</a:t>
            </a:r>
          </a:p>
          <a:p>
            <a:pPr marL="400050" lvl="1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113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922114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IN" sz="3000" kern="1200" cap="all" spc="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Initialising new lists with cons operator and Nil</a:t>
            </a:r>
            <a:r>
              <a:rPr lang="en-IN" sz="2200" dirty="0"/>
              <a:t/>
            </a:r>
            <a:br>
              <a:rPr lang="en-IN" sz="22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908720"/>
            <a:ext cx="8784976" cy="5832648"/>
          </a:xfrm>
        </p:spPr>
        <p:txBody>
          <a:bodyPr/>
          <a:lstStyle/>
          <a:p>
            <a:pPr marL="342900" lvl="1" indent="-342900"/>
            <a:r>
              <a:rPr lang="en-IN" sz="2200" dirty="0"/>
              <a:t>Empty list is represented as </a:t>
            </a:r>
            <a:r>
              <a:rPr lang="en-IN" sz="2200" dirty="0" smtClean="0"/>
              <a:t>Nil</a:t>
            </a:r>
          </a:p>
          <a:p>
            <a:pPr marL="342900" lvl="1" indent="-342900"/>
            <a:r>
              <a:rPr lang="en-IN" sz="2200" dirty="0" smtClean="0"/>
              <a:t>Example:</a:t>
            </a:r>
          </a:p>
          <a:p>
            <a:pPr marL="0" indent="0">
              <a:buNone/>
            </a:pPr>
            <a:r>
              <a:rPr lang="en-IN" sz="2200" dirty="0" smtClean="0"/>
              <a:t>     </a:t>
            </a:r>
            <a:r>
              <a:rPr lang="en-IN" sz="2200" dirty="0" err="1"/>
              <a:t>val</a:t>
            </a:r>
            <a:r>
              <a:rPr lang="en-IN" sz="2200" dirty="0"/>
              <a:t> </a:t>
            </a:r>
            <a:r>
              <a:rPr lang="en-IN" sz="2200" dirty="0" err="1"/>
              <a:t>oneTwoThree</a:t>
            </a:r>
            <a:r>
              <a:rPr lang="en-IN" sz="2200" dirty="0"/>
              <a:t> = 1 :: 2 :: 3 :: Nil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smtClean="0"/>
              <a:t>    </a:t>
            </a:r>
            <a:r>
              <a:rPr lang="en-IN" sz="2200" dirty="0" err="1" smtClean="0"/>
              <a:t>println</a:t>
            </a:r>
            <a:r>
              <a:rPr lang="en-IN" sz="2200" dirty="0" smtClean="0"/>
              <a:t>(</a:t>
            </a:r>
            <a:r>
              <a:rPr lang="en-IN" sz="2200" dirty="0" err="1" smtClean="0"/>
              <a:t>oneTwoThree</a:t>
            </a:r>
            <a:r>
              <a:rPr lang="en-IN" sz="2200" dirty="0" smtClean="0"/>
              <a:t>)</a:t>
            </a:r>
          </a:p>
          <a:p>
            <a:pPr marL="342900" lvl="1" indent="-342900"/>
            <a:r>
              <a:rPr lang="en-IN" sz="2200" dirty="0" smtClean="0"/>
              <a:t>The above script </a:t>
            </a:r>
            <a:r>
              <a:rPr lang="en-IN" sz="2200" dirty="0"/>
              <a:t>will produce the same output as </a:t>
            </a:r>
            <a:r>
              <a:rPr lang="en-IN" sz="2200" dirty="0" smtClean="0"/>
              <a:t>List(1</a:t>
            </a:r>
            <a:r>
              <a:rPr lang="en-IN" sz="2200" dirty="0"/>
              <a:t>, 2, 3</a:t>
            </a:r>
            <a:r>
              <a:rPr lang="en-IN" sz="2200" dirty="0" smtClean="0"/>
              <a:t>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5794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3" y="0"/>
            <a:ext cx="6912321" cy="476672"/>
          </a:xfrm>
        </p:spPr>
        <p:txBody>
          <a:bodyPr/>
          <a:lstStyle/>
          <a:p>
            <a:r>
              <a:rPr lang="en-IN" dirty="0" smtClean="0"/>
              <a:t>Some list methods and their usages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928992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08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3" y="0"/>
            <a:ext cx="6912321" cy="476672"/>
          </a:xfrm>
        </p:spPr>
        <p:txBody>
          <a:bodyPr/>
          <a:lstStyle/>
          <a:p>
            <a:r>
              <a:rPr lang="en-IN" dirty="0" smtClean="0"/>
              <a:t>Some list methods and their usages</a:t>
            </a:r>
            <a:endParaRPr lang="en-I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76672"/>
            <a:ext cx="9073008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7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364088" cy="620688"/>
          </a:xfrm>
        </p:spPr>
        <p:txBody>
          <a:bodyPr/>
          <a:lstStyle/>
          <a:p>
            <a:r>
              <a:rPr lang="en-IN" dirty="0" smtClean="0"/>
              <a:t>tuples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692696"/>
            <a:ext cx="8784976" cy="5976664"/>
          </a:xfrm>
        </p:spPr>
        <p:txBody>
          <a:bodyPr>
            <a:normAutofit/>
          </a:bodyPr>
          <a:lstStyle/>
          <a:p>
            <a:r>
              <a:rPr lang="en-IN" sz="2400" dirty="0"/>
              <a:t>Like lists, </a:t>
            </a:r>
            <a:r>
              <a:rPr lang="en-IN" sz="2400" dirty="0">
                <a:solidFill>
                  <a:srgbClr val="FF99FF"/>
                </a:solidFill>
              </a:rPr>
              <a:t>tuples are immutable</a:t>
            </a:r>
            <a:r>
              <a:rPr lang="en-IN" sz="2400" dirty="0"/>
              <a:t>, but unlike lists, tuples </a:t>
            </a:r>
            <a:r>
              <a:rPr lang="en-IN" sz="2400" dirty="0" smtClean="0"/>
              <a:t>can contain </a:t>
            </a:r>
            <a:r>
              <a:rPr lang="en-IN" sz="2400" dirty="0">
                <a:solidFill>
                  <a:srgbClr val="FFFF66"/>
                </a:solidFill>
              </a:rPr>
              <a:t>different types of elements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Whereas a list might be a List[</a:t>
            </a:r>
            <a:r>
              <a:rPr lang="en-IN" sz="2400" dirty="0" err="1"/>
              <a:t>Int</a:t>
            </a:r>
            <a:r>
              <a:rPr lang="en-IN" sz="2400" dirty="0"/>
              <a:t>] or </a:t>
            </a:r>
            <a:r>
              <a:rPr lang="en-IN" sz="2400" dirty="0" smtClean="0"/>
              <a:t>a List[String</a:t>
            </a:r>
            <a:r>
              <a:rPr lang="en-IN" sz="2400" dirty="0"/>
              <a:t>], a tuple </a:t>
            </a:r>
            <a:r>
              <a:rPr lang="en-IN" sz="2400" dirty="0" smtClean="0"/>
              <a:t>could contain </a:t>
            </a:r>
            <a:r>
              <a:rPr lang="en-IN" sz="2400" dirty="0"/>
              <a:t>both an integer and a string at the same time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pPr marL="400050" lvl="1" indent="0">
              <a:buNone/>
            </a:pPr>
            <a:r>
              <a:rPr lang="en-IN" sz="2400" dirty="0" err="1">
                <a:solidFill>
                  <a:srgbClr val="66FF66"/>
                </a:solidFill>
              </a:rPr>
              <a:t>val</a:t>
            </a:r>
            <a:r>
              <a:rPr lang="en-IN" sz="2400" dirty="0">
                <a:solidFill>
                  <a:srgbClr val="66FF66"/>
                </a:solidFill>
              </a:rPr>
              <a:t> pair = (99, "</a:t>
            </a:r>
            <a:r>
              <a:rPr lang="en-IN" sz="2400" dirty="0" err="1">
                <a:solidFill>
                  <a:srgbClr val="66FF66"/>
                </a:solidFill>
              </a:rPr>
              <a:t>Luftballons</a:t>
            </a:r>
            <a:r>
              <a:rPr lang="en-IN" sz="2400" dirty="0">
                <a:solidFill>
                  <a:srgbClr val="66FF66"/>
                </a:solidFill>
              </a:rPr>
              <a:t>")</a:t>
            </a:r>
          </a:p>
          <a:p>
            <a:pPr marL="400050" lvl="1" indent="0">
              <a:buNone/>
            </a:pPr>
            <a:r>
              <a:rPr lang="en-IN" sz="2400" dirty="0" err="1">
                <a:solidFill>
                  <a:srgbClr val="66FF66"/>
                </a:solidFill>
              </a:rPr>
              <a:t>println</a:t>
            </a:r>
            <a:r>
              <a:rPr lang="en-IN" sz="2400" dirty="0">
                <a:solidFill>
                  <a:srgbClr val="66FF66"/>
                </a:solidFill>
              </a:rPr>
              <a:t>(pair._1)</a:t>
            </a:r>
          </a:p>
          <a:p>
            <a:pPr marL="400050" lvl="1" indent="0">
              <a:buNone/>
            </a:pPr>
            <a:r>
              <a:rPr lang="en-IN" sz="2400" dirty="0" err="1">
                <a:solidFill>
                  <a:srgbClr val="66FF66"/>
                </a:solidFill>
              </a:rPr>
              <a:t>println</a:t>
            </a:r>
            <a:r>
              <a:rPr lang="en-IN" sz="2400" dirty="0">
                <a:solidFill>
                  <a:srgbClr val="66FF66"/>
                </a:solidFill>
              </a:rPr>
              <a:t>(pair._2</a:t>
            </a:r>
            <a:r>
              <a:rPr lang="en-IN" sz="2400" dirty="0" smtClean="0">
                <a:solidFill>
                  <a:srgbClr val="66FF66"/>
                </a:solidFill>
              </a:rPr>
              <a:t>)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200" dirty="0">
                <a:solidFill>
                  <a:srgbClr val="FFC000"/>
                </a:solidFill>
              </a:rPr>
              <a:t>99</a:t>
            </a:r>
          </a:p>
          <a:p>
            <a:pPr marL="400050" lvl="1" indent="0">
              <a:buNone/>
            </a:pPr>
            <a:r>
              <a:rPr lang="en-IN" sz="2200" dirty="0" err="1" smtClean="0">
                <a:solidFill>
                  <a:srgbClr val="FFC000"/>
                </a:solidFill>
              </a:rPr>
              <a:t>Luftballons</a:t>
            </a:r>
            <a:endParaRPr lang="en-IN" sz="2200" dirty="0" smtClean="0">
              <a:solidFill>
                <a:srgbClr val="FFC000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4355976" y="2636912"/>
            <a:ext cx="4320480" cy="2304256"/>
          </a:xfrm>
          <a:prstGeom prst="flowChartAlternateProcess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To instantiate </a:t>
            </a:r>
            <a:r>
              <a:rPr lang="en-IN" dirty="0">
                <a:solidFill>
                  <a:srgbClr val="002060"/>
                </a:solidFill>
              </a:rPr>
              <a:t>a new tuple that holds some objects, just place the objects </a:t>
            </a:r>
            <a:r>
              <a:rPr lang="en-IN" dirty="0" smtClean="0">
                <a:solidFill>
                  <a:srgbClr val="002060"/>
                </a:solidFill>
              </a:rPr>
              <a:t>in parentheses</a:t>
            </a:r>
            <a:r>
              <a:rPr lang="en-IN" dirty="0">
                <a:solidFill>
                  <a:srgbClr val="002060"/>
                </a:solidFill>
              </a:rPr>
              <a:t>, separated </a:t>
            </a:r>
            <a:r>
              <a:rPr lang="en-IN" dirty="0" smtClean="0">
                <a:solidFill>
                  <a:srgbClr val="002060"/>
                </a:solidFill>
              </a:rPr>
              <a:t>by commas</a:t>
            </a:r>
            <a:r>
              <a:rPr lang="en-IN" dirty="0">
                <a:solidFill>
                  <a:srgbClr val="002060"/>
                </a:solidFill>
              </a:rPr>
              <a:t>. </a:t>
            </a:r>
            <a:endParaRPr lang="en-IN" dirty="0" smtClean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Once </a:t>
            </a:r>
            <a:r>
              <a:rPr lang="en-IN" dirty="0">
                <a:solidFill>
                  <a:srgbClr val="002060"/>
                </a:solidFill>
              </a:rPr>
              <a:t>you have a tuple instantiated, you can access its elements individually with a </a:t>
            </a:r>
            <a:r>
              <a:rPr lang="en-IN" dirty="0" smtClean="0">
                <a:solidFill>
                  <a:srgbClr val="002060"/>
                </a:solidFill>
              </a:rPr>
              <a:t>dot, underscore</a:t>
            </a:r>
            <a:r>
              <a:rPr lang="en-IN" dirty="0">
                <a:solidFill>
                  <a:srgbClr val="002060"/>
                </a:solidFill>
              </a:rPr>
              <a:t>, and the one-based index of the element.</a:t>
            </a:r>
          </a:p>
        </p:txBody>
      </p:sp>
    </p:spTree>
    <p:extLst>
      <p:ext uri="{BB962C8B-B14F-4D97-AF65-F5344CB8AC3E}">
        <p14:creationId xmlns:p14="http://schemas.microsoft.com/office/powerpoint/2010/main" val="350785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131840" cy="620688"/>
          </a:xfrm>
        </p:spPr>
        <p:txBody>
          <a:bodyPr/>
          <a:lstStyle/>
          <a:p>
            <a:r>
              <a:rPr lang="en-IN" dirty="0" smtClean="0"/>
              <a:t>tuples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Autofit/>
          </a:bodyPr>
          <a:lstStyle/>
          <a:p>
            <a:pPr algn="just"/>
            <a:r>
              <a:rPr lang="en-IN" sz="2200" dirty="0"/>
              <a:t>The </a:t>
            </a:r>
            <a:r>
              <a:rPr lang="en-IN" sz="2200" dirty="0">
                <a:solidFill>
                  <a:srgbClr val="FF99FF"/>
                </a:solidFill>
              </a:rPr>
              <a:t>actual type of a tuple depends on</a:t>
            </a:r>
            <a:r>
              <a:rPr lang="en-IN" sz="2200" dirty="0"/>
              <a:t> the </a:t>
            </a:r>
            <a:r>
              <a:rPr lang="en-IN" sz="2200" dirty="0">
                <a:solidFill>
                  <a:srgbClr val="FF99FF"/>
                </a:solidFill>
              </a:rPr>
              <a:t>number of elements</a:t>
            </a:r>
            <a:r>
              <a:rPr lang="en-IN" sz="2200" dirty="0"/>
              <a:t> it contains and the </a:t>
            </a:r>
            <a:r>
              <a:rPr lang="en-IN" sz="2200" dirty="0">
                <a:solidFill>
                  <a:srgbClr val="FF99FF"/>
                </a:solidFill>
              </a:rPr>
              <a:t>types of </a:t>
            </a:r>
            <a:r>
              <a:rPr lang="en-IN" sz="2200" dirty="0" smtClean="0">
                <a:solidFill>
                  <a:srgbClr val="FF99FF"/>
                </a:solidFill>
              </a:rPr>
              <a:t>those elements</a:t>
            </a:r>
            <a:r>
              <a:rPr lang="en-IN" sz="2200" dirty="0"/>
              <a:t>. </a:t>
            </a:r>
            <a:endParaRPr lang="en-IN" sz="2200" dirty="0" smtClean="0"/>
          </a:p>
          <a:p>
            <a:pPr algn="just"/>
            <a:r>
              <a:rPr lang="en-IN" sz="2200" dirty="0" smtClean="0"/>
              <a:t>Thus</a:t>
            </a:r>
            <a:r>
              <a:rPr lang="en-IN" sz="2200" dirty="0"/>
              <a:t>, the type of </a:t>
            </a:r>
            <a:r>
              <a:rPr lang="en-IN" sz="2200" dirty="0">
                <a:solidFill>
                  <a:srgbClr val="FFFF66"/>
                </a:solidFill>
              </a:rPr>
              <a:t>(99, "</a:t>
            </a:r>
            <a:r>
              <a:rPr lang="en-IN" sz="2200" dirty="0" err="1">
                <a:solidFill>
                  <a:srgbClr val="FFFF66"/>
                </a:solidFill>
              </a:rPr>
              <a:t>Luftballons</a:t>
            </a:r>
            <a:r>
              <a:rPr lang="en-IN" sz="2200" dirty="0">
                <a:solidFill>
                  <a:srgbClr val="FFFF66"/>
                </a:solidFill>
              </a:rPr>
              <a:t>") </a:t>
            </a:r>
            <a:r>
              <a:rPr lang="en-IN" sz="2200" dirty="0"/>
              <a:t>is </a:t>
            </a:r>
            <a:r>
              <a:rPr lang="en-IN" sz="2200" dirty="0">
                <a:solidFill>
                  <a:srgbClr val="FFFF66"/>
                </a:solidFill>
              </a:rPr>
              <a:t>Tuple2[</a:t>
            </a:r>
            <a:r>
              <a:rPr lang="en-IN" sz="2200" dirty="0" err="1">
                <a:solidFill>
                  <a:srgbClr val="FFFF66"/>
                </a:solidFill>
              </a:rPr>
              <a:t>Int</a:t>
            </a:r>
            <a:r>
              <a:rPr lang="en-IN" sz="2200" dirty="0">
                <a:solidFill>
                  <a:srgbClr val="FFFF66"/>
                </a:solidFill>
              </a:rPr>
              <a:t>, String]</a:t>
            </a:r>
            <a:r>
              <a:rPr lang="en-IN" sz="2200" dirty="0"/>
              <a:t>. </a:t>
            </a:r>
            <a:endParaRPr lang="en-IN" sz="2200" dirty="0" smtClean="0"/>
          </a:p>
          <a:p>
            <a:pPr algn="just"/>
            <a:r>
              <a:rPr lang="en-IN" sz="2200" dirty="0" smtClean="0"/>
              <a:t>The type of </a:t>
            </a:r>
            <a:r>
              <a:rPr lang="en-IN" sz="2200" dirty="0" smtClean="0">
                <a:solidFill>
                  <a:srgbClr val="66FF66"/>
                </a:solidFill>
              </a:rPr>
              <a:t>(</a:t>
            </a:r>
            <a:r>
              <a:rPr lang="en-IN" sz="2200" dirty="0">
                <a:solidFill>
                  <a:srgbClr val="66FF66"/>
                </a:solidFill>
              </a:rPr>
              <a:t>'u', 'r', "the", 1, 4, "me") </a:t>
            </a:r>
            <a:r>
              <a:rPr lang="en-IN" sz="2200" dirty="0"/>
              <a:t>is </a:t>
            </a:r>
            <a:r>
              <a:rPr lang="en-IN" sz="2200" dirty="0">
                <a:solidFill>
                  <a:srgbClr val="66FF66"/>
                </a:solidFill>
              </a:rPr>
              <a:t>Tuple6[Char, Char, String, </a:t>
            </a:r>
            <a:r>
              <a:rPr lang="en-IN" sz="2200" dirty="0" err="1">
                <a:solidFill>
                  <a:srgbClr val="66FF66"/>
                </a:solidFill>
              </a:rPr>
              <a:t>Int</a:t>
            </a:r>
            <a:r>
              <a:rPr lang="en-IN" sz="2200" dirty="0">
                <a:solidFill>
                  <a:srgbClr val="66FF66"/>
                </a:solidFill>
              </a:rPr>
              <a:t>, </a:t>
            </a:r>
            <a:r>
              <a:rPr lang="en-IN" sz="2200" dirty="0" err="1">
                <a:solidFill>
                  <a:srgbClr val="66FF66"/>
                </a:solidFill>
              </a:rPr>
              <a:t>Int</a:t>
            </a:r>
            <a:r>
              <a:rPr lang="en-IN" sz="2200" dirty="0">
                <a:solidFill>
                  <a:srgbClr val="66FF66"/>
                </a:solidFill>
              </a:rPr>
              <a:t>, String</a:t>
            </a:r>
            <a:r>
              <a:rPr lang="en-IN" sz="2200" dirty="0" smtClean="0">
                <a:solidFill>
                  <a:srgbClr val="66FF66"/>
                </a:solidFill>
              </a:rPr>
              <a:t>]</a:t>
            </a:r>
            <a:r>
              <a:rPr lang="en-IN" sz="2200" dirty="0" smtClean="0"/>
              <a:t>.</a:t>
            </a:r>
          </a:p>
          <a:p>
            <a:pPr algn="just"/>
            <a:endParaRPr lang="en-IN" sz="2200" dirty="0"/>
          </a:p>
          <a:p>
            <a:pPr marL="0" indent="0" algn="just">
              <a:buNone/>
            </a:pPr>
            <a:r>
              <a:rPr lang="en-IN" sz="2200" b="1" dirty="0" smtClean="0"/>
              <a:t>ACCESSING THE ELEMENTS OF A TUPLE</a:t>
            </a:r>
          </a:p>
          <a:p>
            <a:pPr algn="just"/>
            <a:r>
              <a:rPr lang="en-IN" sz="2200" dirty="0" smtClean="0"/>
              <a:t>The elements of a tuple cannot be accessed like </a:t>
            </a:r>
            <a:r>
              <a:rPr lang="en-IN" sz="2200" dirty="0"/>
              <a:t>the elements of a list, </a:t>
            </a:r>
            <a:r>
              <a:rPr lang="en-IN" sz="2200" dirty="0" smtClean="0"/>
              <a:t>for example</a:t>
            </a:r>
            <a:r>
              <a:rPr lang="en-IN" sz="2200" dirty="0"/>
              <a:t>, with "pair(0)". </a:t>
            </a:r>
            <a:endParaRPr lang="en-IN" sz="2200" dirty="0" smtClean="0"/>
          </a:p>
          <a:p>
            <a:pPr algn="just"/>
            <a:r>
              <a:rPr lang="en-IN" sz="2200" dirty="0" smtClean="0"/>
              <a:t>Since list's </a:t>
            </a:r>
            <a:r>
              <a:rPr lang="en-IN" sz="2200" dirty="0"/>
              <a:t>apply method always returns the same type, but </a:t>
            </a:r>
            <a:r>
              <a:rPr lang="en-IN" sz="2200" dirty="0" smtClean="0"/>
              <a:t>each element </a:t>
            </a:r>
            <a:r>
              <a:rPr lang="en-IN" sz="2200" dirty="0"/>
              <a:t>of a tuple may be a different type: _1 can have one result type, _2 another, and so on.</a:t>
            </a:r>
          </a:p>
          <a:p>
            <a:pPr algn="just"/>
            <a:r>
              <a:rPr lang="en-IN" sz="2200" dirty="0"/>
              <a:t>These </a:t>
            </a:r>
            <a:r>
              <a:rPr lang="en-IN" sz="2200" dirty="0">
                <a:solidFill>
                  <a:srgbClr val="66FFFF"/>
                </a:solidFill>
              </a:rPr>
              <a:t>_N numbers are one-based, instead of zero-based</a:t>
            </a:r>
            <a:r>
              <a:rPr lang="en-IN" sz="2200" dirty="0"/>
              <a:t>, because starting with 1 is a tradition set </a:t>
            </a:r>
            <a:r>
              <a:rPr lang="en-IN" sz="2200" dirty="0" smtClean="0"/>
              <a:t>by other </a:t>
            </a:r>
            <a:r>
              <a:rPr lang="en-IN" sz="2200" dirty="0"/>
              <a:t>languages with statically typed tuples, such as Haskell and ML.</a:t>
            </a:r>
          </a:p>
        </p:txBody>
      </p:sp>
    </p:spTree>
    <p:extLst>
      <p:ext uri="{BB962C8B-B14F-4D97-AF65-F5344CB8AC3E}">
        <p14:creationId xmlns:p14="http://schemas.microsoft.com/office/powerpoint/2010/main" val="287312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err="1" smtClean="0"/>
              <a:t>PARAMETERIzation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r>
              <a:rPr lang="en-IN" sz="2400" dirty="0"/>
              <a:t>In Scala, you can instantiate objects, or class instances, using new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When you instantiate an object </a:t>
            </a:r>
            <a:r>
              <a:rPr lang="en-IN" sz="2400" dirty="0" smtClean="0"/>
              <a:t>in Scala</a:t>
            </a:r>
            <a:r>
              <a:rPr lang="en-IN" sz="2400" dirty="0"/>
              <a:t>, you can </a:t>
            </a:r>
            <a:r>
              <a:rPr lang="en-IN" sz="2400" i="1" dirty="0"/>
              <a:t>parameterize </a:t>
            </a:r>
            <a:r>
              <a:rPr lang="en-IN" sz="2400" dirty="0"/>
              <a:t>it with values and types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Parameterization means "configuring" </a:t>
            </a:r>
            <a:r>
              <a:rPr lang="en-IN" sz="2400" dirty="0" smtClean="0"/>
              <a:t>an instance </a:t>
            </a:r>
            <a:r>
              <a:rPr lang="en-IN" sz="2400" dirty="0"/>
              <a:t>when you create it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A</a:t>
            </a:r>
            <a:r>
              <a:rPr lang="en-IN" sz="2400" dirty="0" smtClean="0"/>
              <a:t>n instance is parameterized </a:t>
            </a:r>
            <a:r>
              <a:rPr lang="en-IN" sz="2400" dirty="0"/>
              <a:t>with values by passing objects to </a:t>
            </a:r>
            <a:r>
              <a:rPr lang="en-IN" sz="2400" dirty="0" smtClean="0"/>
              <a:t>a constructor </a:t>
            </a:r>
            <a:r>
              <a:rPr lang="en-IN" sz="2400" dirty="0"/>
              <a:t>in parentheses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Example:</a:t>
            </a:r>
          </a:p>
          <a:p>
            <a:pPr marL="457200" lvl="1" indent="0">
              <a:buNone/>
            </a:pPr>
            <a:r>
              <a:rPr lang="en-IN" sz="2400" dirty="0" err="1"/>
              <a:t>val</a:t>
            </a:r>
            <a:r>
              <a:rPr lang="en-IN" sz="2400" dirty="0"/>
              <a:t> big = new </a:t>
            </a:r>
            <a:r>
              <a:rPr lang="en-IN" sz="2400" dirty="0" err="1"/>
              <a:t>java.math.BigInteger</a:t>
            </a:r>
            <a:r>
              <a:rPr lang="en-IN" sz="2400" dirty="0"/>
              <a:t>("12345")</a:t>
            </a:r>
            <a:endParaRPr lang="en-IN" sz="2200" dirty="0"/>
          </a:p>
        </p:txBody>
      </p:sp>
      <p:sp>
        <p:nvSpPr>
          <p:cNvPr id="4" name="Oval Callout 3"/>
          <p:cNvSpPr/>
          <p:nvPr/>
        </p:nvSpPr>
        <p:spPr>
          <a:xfrm>
            <a:off x="5796136" y="3068960"/>
            <a:ext cx="3312368" cy="1656184"/>
          </a:xfrm>
          <a:prstGeom prst="wedgeEllipseCallout">
            <a:avLst>
              <a:gd name="adj1" fmla="val -119248"/>
              <a:gd name="adj2" fmla="val 4762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I</a:t>
            </a:r>
            <a:r>
              <a:rPr lang="en-IN" dirty="0" smtClean="0">
                <a:solidFill>
                  <a:schemeClr val="bg2"/>
                </a:solidFill>
              </a:rPr>
              <a:t>nstantiates </a:t>
            </a:r>
            <a:r>
              <a:rPr lang="en-IN" dirty="0">
                <a:solidFill>
                  <a:schemeClr val="bg2"/>
                </a:solidFill>
              </a:rPr>
              <a:t>a</a:t>
            </a:r>
          </a:p>
          <a:p>
            <a:r>
              <a:rPr lang="en-IN" dirty="0" smtClean="0">
                <a:solidFill>
                  <a:schemeClr val="bg2"/>
                </a:solidFill>
              </a:rPr>
              <a:t>new </a:t>
            </a:r>
            <a:r>
              <a:rPr lang="en-IN" dirty="0" err="1" smtClean="0">
                <a:solidFill>
                  <a:schemeClr val="bg2"/>
                </a:solidFill>
              </a:rPr>
              <a:t>java.math.BigInteger</a:t>
            </a:r>
            <a:r>
              <a:rPr lang="en-IN" dirty="0" smtClean="0">
                <a:solidFill>
                  <a:schemeClr val="bg2"/>
                </a:solidFill>
              </a:rPr>
              <a:t> </a:t>
            </a:r>
            <a:r>
              <a:rPr lang="en-IN" dirty="0">
                <a:solidFill>
                  <a:schemeClr val="bg2"/>
                </a:solidFill>
              </a:rPr>
              <a:t>and parameterizes it with the value "12345"</a:t>
            </a:r>
          </a:p>
        </p:txBody>
      </p:sp>
    </p:spTree>
    <p:extLst>
      <p:ext uri="{BB962C8B-B14F-4D97-AF65-F5344CB8AC3E}">
        <p14:creationId xmlns:p14="http://schemas.microsoft.com/office/powerpoint/2010/main" val="306879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" y="44624"/>
            <a:ext cx="7811809" cy="576064"/>
          </a:xfrm>
        </p:spPr>
        <p:txBody>
          <a:bodyPr/>
          <a:lstStyle/>
          <a:p>
            <a:r>
              <a:rPr lang="en-IN" dirty="0" smtClean="0"/>
              <a:t>Array creation and Access – Example</a:t>
            </a:r>
            <a:endParaRPr lang="en-IN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0" y="692696"/>
            <a:ext cx="9108504" cy="5904656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IN" b="1" dirty="0" smtClean="0">
                <a:solidFill>
                  <a:srgbClr val="FFFF66"/>
                </a:solidFill>
              </a:rPr>
              <a:t>import Array._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object </a:t>
            </a:r>
            <a:r>
              <a:rPr lang="en-IN" b="1" dirty="0" err="1" smtClean="0">
                <a:solidFill>
                  <a:srgbClr val="FFFF66"/>
                </a:solidFill>
              </a:rPr>
              <a:t>arraydemo</a:t>
            </a:r>
            <a:endParaRPr lang="en-IN" b="1" dirty="0" smtClean="0">
              <a:solidFill>
                <a:srgbClr val="FFFF66"/>
              </a:solidFill>
            </a:endParaRPr>
          </a:p>
          <a:p>
            <a:r>
              <a:rPr lang="en-IN" b="1" dirty="0" smtClean="0">
                <a:solidFill>
                  <a:srgbClr val="FFFF66"/>
                </a:solidFill>
              </a:rPr>
              <a:t>{ 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</a:t>
            </a:r>
            <a:r>
              <a:rPr lang="en-IN" b="1" dirty="0" err="1" smtClean="0">
                <a:solidFill>
                  <a:srgbClr val="FFFF66"/>
                </a:solidFill>
              </a:rPr>
              <a:t>val</a:t>
            </a:r>
            <a:r>
              <a:rPr lang="en-IN" b="1" dirty="0" smtClean="0">
                <a:solidFill>
                  <a:srgbClr val="FFFF66"/>
                </a:solidFill>
              </a:rPr>
              <a:t> myarr1:Array[</a:t>
            </a:r>
            <a:r>
              <a:rPr lang="en-IN" b="1" dirty="0" err="1" smtClean="0">
                <a:solidFill>
                  <a:srgbClr val="FFFF66"/>
                </a:solidFill>
              </a:rPr>
              <a:t>Int</a:t>
            </a:r>
            <a:r>
              <a:rPr lang="en-IN" b="1" dirty="0" smtClean="0">
                <a:solidFill>
                  <a:srgbClr val="FFFF66"/>
                </a:solidFill>
              </a:rPr>
              <a:t>] = new Array[</a:t>
            </a:r>
            <a:r>
              <a:rPr lang="en-IN" b="1" dirty="0" err="1" smtClean="0">
                <a:solidFill>
                  <a:srgbClr val="FFFF66"/>
                </a:solidFill>
              </a:rPr>
              <a:t>Int</a:t>
            </a:r>
            <a:r>
              <a:rPr lang="en-IN" b="1" dirty="0" smtClean="0">
                <a:solidFill>
                  <a:srgbClr val="FFFF66"/>
                </a:solidFill>
              </a:rPr>
              <a:t>](4);   //Creation method 1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</a:t>
            </a:r>
            <a:r>
              <a:rPr lang="en-IN" b="1" dirty="0" err="1" smtClean="0">
                <a:solidFill>
                  <a:srgbClr val="FFFF66"/>
                </a:solidFill>
              </a:rPr>
              <a:t>val</a:t>
            </a:r>
            <a:r>
              <a:rPr lang="en-IN" b="1" dirty="0" smtClean="0">
                <a:solidFill>
                  <a:srgbClr val="FFFF66"/>
                </a:solidFill>
              </a:rPr>
              <a:t> myarr2 = new Array[String](5);           //Creation method 2     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</a:t>
            </a:r>
            <a:r>
              <a:rPr lang="en-IN" b="1" dirty="0" err="1" smtClean="0">
                <a:solidFill>
                  <a:srgbClr val="FFFF66"/>
                </a:solidFill>
              </a:rPr>
              <a:t>val</a:t>
            </a:r>
            <a:r>
              <a:rPr lang="en-IN" b="1" dirty="0" smtClean="0">
                <a:solidFill>
                  <a:srgbClr val="FFFF66"/>
                </a:solidFill>
              </a:rPr>
              <a:t> myarr3 = Array(1.5,2.3,6.4);             //Creation method 3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</a:t>
            </a:r>
            <a:r>
              <a:rPr lang="en-IN" b="1" dirty="0" err="1" smtClean="0">
                <a:solidFill>
                  <a:srgbClr val="FFFF66"/>
                </a:solidFill>
              </a:rPr>
              <a:t>val</a:t>
            </a:r>
            <a:r>
              <a:rPr lang="en-IN" b="1" dirty="0" smtClean="0">
                <a:solidFill>
                  <a:srgbClr val="FFFF66"/>
                </a:solidFill>
              </a:rPr>
              <a:t> myarr4 = Array(1,2,3,4);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</a:t>
            </a:r>
            <a:r>
              <a:rPr lang="en-IN" b="1" dirty="0" err="1" smtClean="0">
                <a:solidFill>
                  <a:srgbClr val="FFFF66"/>
                </a:solidFill>
              </a:rPr>
              <a:t>def</a:t>
            </a:r>
            <a:r>
              <a:rPr lang="en-IN" b="1" dirty="0" smtClean="0">
                <a:solidFill>
                  <a:srgbClr val="FFFF66"/>
                </a:solidFill>
              </a:rPr>
              <a:t> main(</a:t>
            </a:r>
            <a:r>
              <a:rPr lang="en-IN" b="1" dirty="0" err="1" smtClean="0">
                <a:solidFill>
                  <a:srgbClr val="FFFF66"/>
                </a:solidFill>
              </a:rPr>
              <a:t>args:Array</a:t>
            </a:r>
            <a:r>
              <a:rPr lang="en-IN" b="1" dirty="0" smtClean="0">
                <a:solidFill>
                  <a:srgbClr val="FFFF66"/>
                </a:solidFill>
              </a:rPr>
              <a:t>[String])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{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myarr1(0)=20;                 //Assignments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myarr1(1)=50;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myarr1(2)=10;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myarr1(3)=30;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for(</a:t>
            </a:r>
            <a:r>
              <a:rPr lang="en-IN" b="1" dirty="0" err="1" smtClean="0">
                <a:solidFill>
                  <a:srgbClr val="FFFF66"/>
                </a:solidFill>
              </a:rPr>
              <a:t>i</a:t>
            </a:r>
            <a:r>
              <a:rPr lang="en-IN" b="1" dirty="0" smtClean="0">
                <a:solidFill>
                  <a:srgbClr val="FFFF66"/>
                </a:solidFill>
              </a:rPr>
              <a:t>&lt;-myarr1)                //Access Method 1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 {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   </a:t>
            </a:r>
            <a:r>
              <a:rPr lang="en-IN" b="1" dirty="0" err="1" smtClean="0">
                <a:solidFill>
                  <a:srgbClr val="FFFF66"/>
                </a:solidFill>
              </a:rPr>
              <a:t>println</a:t>
            </a:r>
            <a:r>
              <a:rPr lang="en-IN" b="1" dirty="0" smtClean="0">
                <a:solidFill>
                  <a:srgbClr val="FFFF66"/>
                </a:solidFill>
              </a:rPr>
              <a:t>(</a:t>
            </a:r>
            <a:r>
              <a:rPr lang="en-IN" b="1" dirty="0" err="1" smtClean="0">
                <a:solidFill>
                  <a:srgbClr val="FFFF66"/>
                </a:solidFill>
              </a:rPr>
              <a:t>i</a:t>
            </a:r>
            <a:r>
              <a:rPr lang="en-IN" b="1" dirty="0" smtClean="0">
                <a:solidFill>
                  <a:srgbClr val="FFFF66"/>
                </a:solidFill>
              </a:rPr>
              <a:t>);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 }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for(</a:t>
            </a:r>
            <a:r>
              <a:rPr lang="en-IN" b="1" dirty="0" err="1" smtClean="0">
                <a:solidFill>
                  <a:srgbClr val="FFFF66"/>
                </a:solidFill>
              </a:rPr>
              <a:t>i</a:t>
            </a:r>
            <a:r>
              <a:rPr lang="en-IN" b="1" dirty="0" smtClean="0">
                <a:solidFill>
                  <a:srgbClr val="FFFF66"/>
                </a:solidFill>
              </a:rPr>
              <a:t>&lt;- 0 to (myarr1.length-1)) //Access Method 2  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{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 </a:t>
            </a:r>
            <a:r>
              <a:rPr lang="en-IN" b="1" dirty="0" err="1" smtClean="0">
                <a:solidFill>
                  <a:srgbClr val="FFFF66"/>
                </a:solidFill>
              </a:rPr>
              <a:t>println</a:t>
            </a:r>
            <a:r>
              <a:rPr lang="en-IN" b="1" dirty="0" smtClean="0">
                <a:solidFill>
                  <a:srgbClr val="FFFF66"/>
                </a:solidFill>
              </a:rPr>
              <a:t>(myarr1(</a:t>
            </a:r>
            <a:r>
              <a:rPr lang="en-IN" b="1" dirty="0" err="1" smtClean="0">
                <a:solidFill>
                  <a:srgbClr val="FFFF66"/>
                </a:solidFill>
              </a:rPr>
              <a:t>i</a:t>
            </a:r>
            <a:r>
              <a:rPr lang="en-IN" b="1" dirty="0" smtClean="0">
                <a:solidFill>
                  <a:srgbClr val="FFFF66"/>
                </a:solidFill>
              </a:rPr>
              <a:t>));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} 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for(</a:t>
            </a:r>
            <a:r>
              <a:rPr lang="en-IN" b="1" dirty="0" err="1" smtClean="0">
                <a:solidFill>
                  <a:srgbClr val="FFFF66"/>
                </a:solidFill>
              </a:rPr>
              <a:t>i</a:t>
            </a:r>
            <a:r>
              <a:rPr lang="en-IN" b="1" dirty="0" smtClean="0">
                <a:solidFill>
                  <a:srgbClr val="FFFF66"/>
                </a:solidFill>
              </a:rPr>
              <a:t>&lt;-myarr2)   //Prints default value if unassigned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 {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   </a:t>
            </a:r>
            <a:r>
              <a:rPr lang="en-IN" b="1" dirty="0" err="1" smtClean="0">
                <a:solidFill>
                  <a:srgbClr val="FFFF66"/>
                </a:solidFill>
              </a:rPr>
              <a:t>println</a:t>
            </a:r>
            <a:r>
              <a:rPr lang="en-IN" b="1" dirty="0" smtClean="0">
                <a:solidFill>
                  <a:srgbClr val="FFFF66"/>
                </a:solidFill>
              </a:rPr>
              <a:t>(</a:t>
            </a:r>
            <a:r>
              <a:rPr lang="en-IN" b="1" dirty="0" err="1" smtClean="0">
                <a:solidFill>
                  <a:srgbClr val="FFFF66"/>
                </a:solidFill>
              </a:rPr>
              <a:t>i</a:t>
            </a:r>
            <a:r>
              <a:rPr lang="en-IN" b="1" dirty="0" smtClean="0">
                <a:solidFill>
                  <a:srgbClr val="FFFF66"/>
                </a:solidFill>
              </a:rPr>
              <a:t>);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 }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</a:t>
            </a:r>
            <a:r>
              <a:rPr lang="en-IN" b="1" dirty="0" err="1" smtClean="0">
                <a:solidFill>
                  <a:srgbClr val="FFFF66"/>
                </a:solidFill>
              </a:rPr>
              <a:t>println</a:t>
            </a:r>
            <a:r>
              <a:rPr lang="en-IN" b="1" dirty="0" smtClean="0">
                <a:solidFill>
                  <a:srgbClr val="FFFF66"/>
                </a:solidFill>
              </a:rPr>
              <a:t>(myarr3.length);      //no of elements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</a:t>
            </a:r>
            <a:r>
              <a:rPr lang="en-IN" b="1" dirty="0" err="1" smtClean="0">
                <a:solidFill>
                  <a:srgbClr val="FFFF66"/>
                </a:solidFill>
              </a:rPr>
              <a:t>val</a:t>
            </a:r>
            <a:r>
              <a:rPr lang="en-IN" b="1" dirty="0" smtClean="0">
                <a:solidFill>
                  <a:srgbClr val="FFFF66"/>
                </a:solidFill>
              </a:rPr>
              <a:t> join = </a:t>
            </a:r>
            <a:r>
              <a:rPr lang="en-IN" b="1" dirty="0" err="1" smtClean="0">
                <a:solidFill>
                  <a:srgbClr val="FFFF66"/>
                </a:solidFill>
              </a:rPr>
              <a:t>concat</a:t>
            </a:r>
            <a:r>
              <a:rPr lang="en-IN" b="1" dirty="0" smtClean="0">
                <a:solidFill>
                  <a:srgbClr val="FFFF66"/>
                </a:solidFill>
              </a:rPr>
              <a:t>(myarr1,myarr4);      //concatenates same array type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for(</a:t>
            </a:r>
            <a:r>
              <a:rPr lang="en-IN" b="1" dirty="0" err="1" smtClean="0">
                <a:solidFill>
                  <a:srgbClr val="FFFF66"/>
                </a:solidFill>
              </a:rPr>
              <a:t>i</a:t>
            </a:r>
            <a:r>
              <a:rPr lang="en-IN" b="1" dirty="0" smtClean="0">
                <a:solidFill>
                  <a:srgbClr val="FFFF66"/>
                </a:solidFill>
              </a:rPr>
              <a:t>&lt;-join)                 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 {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   </a:t>
            </a:r>
            <a:r>
              <a:rPr lang="en-IN" b="1" dirty="0" err="1" smtClean="0">
                <a:solidFill>
                  <a:srgbClr val="FFFF66"/>
                </a:solidFill>
              </a:rPr>
              <a:t>println</a:t>
            </a:r>
            <a:r>
              <a:rPr lang="en-IN" b="1" dirty="0" smtClean="0">
                <a:solidFill>
                  <a:srgbClr val="FFFF66"/>
                </a:solidFill>
              </a:rPr>
              <a:t>(</a:t>
            </a:r>
            <a:r>
              <a:rPr lang="en-IN" b="1" dirty="0" err="1" smtClean="0">
                <a:solidFill>
                  <a:srgbClr val="FFFF66"/>
                </a:solidFill>
              </a:rPr>
              <a:t>i</a:t>
            </a:r>
            <a:r>
              <a:rPr lang="en-IN" b="1" dirty="0" smtClean="0">
                <a:solidFill>
                  <a:srgbClr val="FFFF66"/>
                </a:solidFill>
              </a:rPr>
              <a:t>);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   }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   }</a:t>
            </a:r>
          </a:p>
          <a:p>
            <a:r>
              <a:rPr lang="en-IN" b="1" dirty="0" smtClean="0">
                <a:solidFill>
                  <a:srgbClr val="FFFF66"/>
                </a:solidFill>
              </a:rPr>
              <a:t>}</a:t>
            </a:r>
            <a:endParaRPr lang="en-IN" b="1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70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11792"/>
            <a:ext cx="8856984" cy="680904"/>
          </a:xfrm>
        </p:spPr>
        <p:txBody>
          <a:bodyPr/>
          <a:lstStyle/>
          <a:p>
            <a:r>
              <a:rPr lang="en-IN" dirty="0" smtClean="0"/>
              <a:t>Array creation and access – example Output</a:t>
            </a:r>
            <a:endParaRPr lang="en-IN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23528" y="764704"/>
            <a:ext cx="8568952" cy="5832648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it-IT" b="1" dirty="0">
                <a:solidFill>
                  <a:srgbClr val="FFFF66"/>
                </a:solidFill>
              </a:rPr>
              <a:t>D:\PPL\Scala&gt;scala arraydemo</a:t>
            </a:r>
          </a:p>
          <a:p>
            <a:r>
              <a:rPr lang="it-IT" b="1" dirty="0">
                <a:solidFill>
                  <a:srgbClr val="FFFF66"/>
                </a:solidFill>
              </a:rPr>
              <a:t>20</a:t>
            </a:r>
          </a:p>
          <a:p>
            <a:r>
              <a:rPr lang="it-IT" b="1" dirty="0">
                <a:solidFill>
                  <a:srgbClr val="FFFF66"/>
                </a:solidFill>
              </a:rPr>
              <a:t>50</a:t>
            </a:r>
          </a:p>
          <a:p>
            <a:r>
              <a:rPr lang="it-IT" b="1" dirty="0">
                <a:solidFill>
                  <a:srgbClr val="FFFF66"/>
                </a:solidFill>
              </a:rPr>
              <a:t>10</a:t>
            </a:r>
          </a:p>
          <a:p>
            <a:r>
              <a:rPr lang="it-IT" b="1" dirty="0">
                <a:solidFill>
                  <a:srgbClr val="FFFF66"/>
                </a:solidFill>
              </a:rPr>
              <a:t>30</a:t>
            </a:r>
          </a:p>
          <a:p>
            <a:r>
              <a:rPr lang="it-IT" b="1" dirty="0">
                <a:solidFill>
                  <a:srgbClr val="FFFF66"/>
                </a:solidFill>
              </a:rPr>
              <a:t>20</a:t>
            </a:r>
          </a:p>
          <a:p>
            <a:r>
              <a:rPr lang="it-IT" b="1" dirty="0">
                <a:solidFill>
                  <a:srgbClr val="FFFF66"/>
                </a:solidFill>
              </a:rPr>
              <a:t>50</a:t>
            </a:r>
          </a:p>
          <a:p>
            <a:r>
              <a:rPr lang="it-IT" b="1" dirty="0">
                <a:solidFill>
                  <a:srgbClr val="FFFF66"/>
                </a:solidFill>
              </a:rPr>
              <a:t>10</a:t>
            </a:r>
          </a:p>
          <a:p>
            <a:r>
              <a:rPr lang="it-IT" b="1" dirty="0">
                <a:solidFill>
                  <a:srgbClr val="FFFF66"/>
                </a:solidFill>
              </a:rPr>
              <a:t>30</a:t>
            </a:r>
          </a:p>
          <a:p>
            <a:r>
              <a:rPr lang="it-IT" b="1" dirty="0">
                <a:solidFill>
                  <a:srgbClr val="FFFF66"/>
                </a:solidFill>
              </a:rPr>
              <a:t>null</a:t>
            </a:r>
          </a:p>
          <a:p>
            <a:r>
              <a:rPr lang="it-IT" b="1" dirty="0">
                <a:solidFill>
                  <a:srgbClr val="FFFF66"/>
                </a:solidFill>
              </a:rPr>
              <a:t>null</a:t>
            </a:r>
          </a:p>
          <a:p>
            <a:r>
              <a:rPr lang="it-IT" b="1" dirty="0">
                <a:solidFill>
                  <a:srgbClr val="FFFF66"/>
                </a:solidFill>
              </a:rPr>
              <a:t>null</a:t>
            </a:r>
          </a:p>
          <a:p>
            <a:r>
              <a:rPr lang="it-IT" b="1" dirty="0">
                <a:solidFill>
                  <a:srgbClr val="FFFF66"/>
                </a:solidFill>
              </a:rPr>
              <a:t>null</a:t>
            </a:r>
          </a:p>
          <a:p>
            <a:r>
              <a:rPr lang="it-IT" b="1" dirty="0">
                <a:solidFill>
                  <a:srgbClr val="FFFF66"/>
                </a:solidFill>
              </a:rPr>
              <a:t>null</a:t>
            </a:r>
          </a:p>
          <a:p>
            <a:r>
              <a:rPr lang="it-IT" b="1" dirty="0">
                <a:solidFill>
                  <a:srgbClr val="FFFF66"/>
                </a:solidFill>
              </a:rPr>
              <a:t>3</a:t>
            </a:r>
          </a:p>
          <a:p>
            <a:r>
              <a:rPr lang="it-IT" b="1" dirty="0">
                <a:solidFill>
                  <a:srgbClr val="FFFF66"/>
                </a:solidFill>
              </a:rPr>
              <a:t>20</a:t>
            </a:r>
          </a:p>
          <a:p>
            <a:r>
              <a:rPr lang="it-IT" b="1" dirty="0">
                <a:solidFill>
                  <a:srgbClr val="FFFF66"/>
                </a:solidFill>
              </a:rPr>
              <a:t>50</a:t>
            </a:r>
          </a:p>
          <a:p>
            <a:r>
              <a:rPr lang="it-IT" b="1" dirty="0">
                <a:solidFill>
                  <a:srgbClr val="FFFF66"/>
                </a:solidFill>
              </a:rPr>
              <a:t>10</a:t>
            </a:r>
          </a:p>
          <a:p>
            <a:r>
              <a:rPr lang="it-IT" b="1" dirty="0">
                <a:solidFill>
                  <a:srgbClr val="FFFF66"/>
                </a:solidFill>
              </a:rPr>
              <a:t>30</a:t>
            </a:r>
          </a:p>
          <a:p>
            <a:r>
              <a:rPr lang="it-IT" b="1" dirty="0">
                <a:solidFill>
                  <a:srgbClr val="FFFF66"/>
                </a:solidFill>
              </a:rPr>
              <a:t>1</a:t>
            </a:r>
          </a:p>
          <a:p>
            <a:r>
              <a:rPr lang="it-IT" b="1" dirty="0">
                <a:solidFill>
                  <a:srgbClr val="FFFF66"/>
                </a:solidFill>
              </a:rPr>
              <a:t>2</a:t>
            </a:r>
          </a:p>
          <a:p>
            <a:r>
              <a:rPr lang="it-IT" b="1" dirty="0">
                <a:solidFill>
                  <a:srgbClr val="FFFF66"/>
                </a:solidFill>
              </a:rPr>
              <a:t>3</a:t>
            </a:r>
          </a:p>
          <a:p>
            <a:r>
              <a:rPr lang="it-IT" b="1" dirty="0">
                <a:solidFill>
                  <a:srgbClr val="FFFF66"/>
                </a:solidFill>
              </a:rPr>
              <a:t>4</a:t>
            </a:r>
            <a:endParaRPr lang="en-IN" b="1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12360" cy="620688"/>
          </a:xfrm>
        </p:spPr>
        <p:txBody>
          <a:bodyPr/>
          <a:lstStyle/>
          <a:p>
            <a:r>
              <a:rPr lang="en-IN" dirty="0" smtClean="0"/>
              <a:t>List creation and processing</a:t>
            </a:r>
            <a:endParaRPr lang="en-IN" dirty="0"/>
          </a:p>
        </p:txBody>
      </p:sp>
      <p:sp>
        <p:nvSpPr>
          <p:cNvPr id="4" name="Flowchart: Process 3"/>
          <p:cNvSpPr/>
          <p:nvPr/>
        </p:nvSpPr>
        <p:spPr>
          <a:xfrm>
            <a:off x="35496" y="620688"/>
            <a:ext cx="9073008" cy="6192688"/>
          </a:xfrm>
          <a:prstGeom prst="flowChart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IN" dirty="0">
                <a:solidFill>
                  <a:schemeClr val="tx1"/>
                </a:solidFill>
              </a:rPr>
              <a:t>object </a:t>
            </a:r>
            <a:r>
              <a:rPr lang="en-IN" dirty="0" err="1">
                <a:solidFill>
                  <a:schemeClr val="tx1"/>
                </a:solidFill>
              </a:rPr>
              <a:t>listdemo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{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val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mylist1:List[</a:t>
            </a:r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] = List(1,2,3,4);    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val</a:t>
            </a:r>
            <a:r>
              <a:rPr lang="en-IN" dirty="0">
                <a:solidFill>
                  <a:schemeClr val="tx1"/>
                </a:solidFill>
              </a:rPr>
              <a:t> mylist2:List[String]=List("John", "Tim", "Ken"); 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def</a:t>
            </a:r>
            <a:r>
              <a:rPr lang="en-IN" dirty="0">
                <a:solidFill>
                  <a:schemeClr val="tx1"/>
                </a:solidFill>
              </a:rPr>
              <a:t> main(</a:t>
            </a:r>
            <a:r>
              <a:rPr lang="en-IN" dirty="0" err="1">
                <a:solidFill>
                  <a:schemeClr val="tx1"/>
                </a:solidFill>
              </a:rPr>
              <a:t>args:Array</a:t>
            </a:r>
            <a:r>
              <a:rPr lang="en-IN" dirty="0">
                <a:solidFill>
                  <a:schemeClr val="tx1"/>
                </a:solidFill>
              </a:rPr>
              <a:t>[String])</a:t>
            </a:r>
          </a:p>
          <a:p>
            <a:r>
              <a:rPr lang="en-IN" dirty="0">
                <a:solidFill>
                  <a:schemeClr val="tx1"/>
                </a:solidFill>
              </a:rPr>
              <a:t> {</a:t>
            </a:r>
          </a:p>
          <a:p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dirty="0" err="1">
                <a:solidFill>
                  <a:schemeClr val="tx1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(mylist1);  </a:t>
            </a:r>
          </a:p>
          <a:p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dirty="0" err="1">
                <a:solidFill>
                  <a:schemeClr val="tx1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(mylist2);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//mylist1(0)=50;  </a:t>
            </a:r>
            <a:r>
              <a:rPr lang="en-IN" dirty="0" smtClean="0">
                <a:solidFill>
                  <a:schemeClr val="tx1"/>
                </a:solidFill>
              </a:rPr>
              <a:t>//</a:t>
            </a:r>
            <a:r>
              <a:rPr lang="en-IN" dirty="0">
                <a:solidFill>
                  <a:schemeClr val="tx1"/>
                </a:solidFill>
              </a:rPr>
              <a:t>List is immutable - cant change</a:t>
            </a:r>
          </a:p>
          <a:p>
            <a:r>
              <a:rPr lang="en-IN" dirty="0">
                <a:solidFill>
                  <a:schemeClr val="tx1"/>
                </a:solidFill>
              </a:rPr>
              <a:t>   //</a:t>
            </a:r>
            <a:r>
              <a:rPr lang="en-IN" dirty="0" err="1">
                <a:solidFill>
                  <a:schemeClr val="tx1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(mylist1);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dirty="0" err="1">
                <a:solidFill>
                  <a:schemeClr val="tx1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(50::mylist1); //cons :: to prepend</a:t>
            </a:r>
          </a:p>
          <a:p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dirty="0" err="1">
                <a:solidFill>
                  <a:schemeClr val="tx1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(mylist1);     //value </a:t>
            </a:r>
            <a:r>
              <a:rPr lang="en-IN" dirty="0" err="1">
                <a:solidFill>
                  <a:schemeClr val="tx1"/>
                </a:solidFill>
              </a:rPr>
              <a:t>does'nt</a:t>
            </a:r>
            <a:r>
              <a:rPr lang="en-IN" dirty="0">
                <a:solidFill>
                  <a:schemeClr val="tx1"/>
                </a:solidFill>
              </a:rPr>
              <a:t> change by ::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dirty="0" err="1">
                <a:solidFill>
                  <a:schemeClr val="tx1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(1::3::5::Nil); //creates and prints a list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dirty="0" err="1">
                <a:solidFill>
                  <a:schemeClr val="tx1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(mylist2.head); //to print first item</a:t>
            </a:r>
          </a:p>
          <a:p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dirty="0" err="1">
                <a:solidFill>
                  <a:schemeClr val="tx1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(mylist2.tail); //prints last item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dirty="0" err="1">
                <a:solidFill>
                  <a:schemeClr val="tx1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(mylist2.isEmpty); //checks if list is empty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dirty="0" err="1">
                <a:solidFill>
                  <a:schemeClr val="tx1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(mylist1.reverse); //prints list in reverse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dirty="0" err="1">
                <a:solidFill>
                  <a:schemeClr val="tx1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List.fill</a:t>
            </a:r>
            <a:r>
              <a:rPr lang="en-IN" dirty="0">
                <a:solidFill>
                  <a:schemeClr val="tx1"/>
                </a:solidFill>
              </a:rPr>
              <a:t>(5)(2)); //creates a list of 5 2's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dirty="0" err="1">
                <a:solidFill>
                  <a:schemeClr val="tx1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(mylist1.max); //prints max item in list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mylist2.foreach(</a:t>
            </a:r>
            <a:r>
              <a:rPr lang="en-IN" dirty="0" err="1">
                <a:solidFill>
                  <a:schemeClr val="tx1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); //iterates thru each </a:t>
            </a:r>
            <a:r>
              <a:rPr lang="en-IN" dirty="0" err="1">
                <a:solidFill>
                  <a:schemeClr val="tx1"/>
                </a:solidFill>
              </a:rPr>
              <a:t>elt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dirty="0" err="1">
                <a:solidFill>
                  <a:schemeClr val="tx1"/>
                </a:solidFill>
              </a:rPr>
              <a:t>var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sum:Int</a:t>
            </a:r>
            <a:r>
              <a:rPr lang="en-IN" dirty="0">
                <a:solidFill>
                  <a:schemeClr val="tx1"/>
                </a:solidFill>
              </a:rPr>
              <a:t>=0;            //sum of list using </a:t>
            </a:r>
            <a:r>
              <a:rPr lang="en-IN" dirty="0" err="1">
                <a:solidFill>
                  <a:schemeClr val="tx1"/>
                </a:solidFill>
              </a:rPr>
              <a:t>foreach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mylist1.foreach(sum += _);</a:t>
            </a:r>
          </a:p>
          <a:p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dirty="0" err="1">
                <a:solidFill>
                  <a:schemeClr val="tx1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(sum);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for(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&lt;-mylist2)          //iteration using for</a:t>
            </a:r>
          </a:p>
          <a:p>
            <a:r>
              <a:rPr lang="en-IN" dirty="0">
                <a:solidFill>
                  <a:schemeClr val="tx1"/>
                </a:solidFill>
              </a:rPr>
              <a:t>    {</a:t>
            </a:r>
          </a:p>
          <a:p>
            <a:r>
              <a:rPr lang="en-IN" dirty="0">
                <a:solidFill>
                  <a:schemeClr val="tx1"/>
                </a:solidFill>
              </a:rPr>
              <a:t>      </a:t>
            </a:r>
            <a:r>
              <a:rPr lang="en-IN" dirty="0" err="1">
                <a:solidFill>
                  <a:schemeClr val="tx1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);</a:t>
            </a:r>
          </a:p>
          <a:p>
            <a:r>
              <a:rPr lang="en-IN" dirty="0">
                <a:solidFill>
                  <a:schemeClr val="tx1"/>
                </a:solidFill>
              </a:rPr>
              <a:t>    }</a:t>
            </a:r>
          </a:p>
          <a:p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dirty="0" smtClean="0">
                <a:solidFill>
                  <a:schemeClr val="tx1"/>
                </a:solidFill>
              </a:rPr>
              <a:t>   </a:t>
            </a:r>
            <a:r>
              <a:rPr lang="en-IN" dirty="0" err="1">
                <a:solidFill>
                  <a:schemeClr val="tx1"/>
                </a:solidFill>
              </a:rPr>
              <a:t>println</a:t>
            </a:r>
            <a:r>
              <a:rPr lang="en-IN" dirty="0">
                <a:solidFill>
                  <a:schemeClr val="tx1"/>
                </a:solidFill>
              </a:rPr>
              <a:t>(mylist2(1));    //list indexing</a:t>
            </a:r>
          </a:p>
          <a:p>
            <a:r>
              <a:rPr lang="en-IN" dirty="0">
                <a:solidFill>
                  <a:schemeClr val="tx1"/>
                </a:solidFill>
              </a:rPr>
              <a:t> }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40352" cy="620688"/>
          </a:xfrm>
        </p:spPr>
        <p:txBody>
          <a:bodyPr/>
          <a:lstStyle/>
          <a:p>
            <a:r>
              <a:rPr lang="en-IN" dirty="0"/>
              <a:t>List creation and </a:t>
            </a:r>
            <a:r>
              <a:rPr lang="en-IN" dirty="0" smtClean="0"/>
              <a:t>processing - output</a:t>
            </a:r>
            <a:endParaRPr lang="en-IN" dirty="0"/>
          </a:p>
        </p:txBody>
      </p:sp>
      <p:sp>
        <p:nvSpPr>
          <p:cNvPr id="4" name="Flowchart: Process 3"/>
          <p:cNvSpPr/>
          <p:nvPr/>
        </p:nvSpPr>
        <p:spPr>
          <a:xfrm>
            <a:off x="35496" y="620688"/>
            <a:ext cx="9073008" cy="6192688"/>
          </a:xfrm>
          <a:prstGeom prst="flowChart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IN" dirty="0">
                <a:solidFill>
                  <a:schemeClr val="tx1"/>
                </a:solidFill>
              </a:rPr>
              <a:t>D:\PPL\Scala&gt;scala </a:t>
            </a:r>
            <a:r>
              <a:rPr lang="en-IN" dirty="0" err="1">
                <a:solidFill>
                  <a:schemeClr val="tx1"/>
                </a:solidFill>
              </a:rPr>
              <a:t>listdemo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List(1, 2, 3, 4)</a:t>
            </a:r>
          </a:p>
          <a:p>
            <a:r>
              <a:rPr lang="en-IN" dirty="0">
                <a:solidFill>
                  <a:schemeClr val="tx1"/>
                </a:solidFill>
              </a:rPr>
              <a:t>List(John, Tim, Ken)</a:t>
            </a:r>
          </a:p>
          <a:p>
            <a:r>
              <a:rPr lang="en-IN" dirty="0">
                <a:solidFill>
                  <a:schemeClr val="tx1"/>
                </a:solidFill>
              </a:rPr>
              <a:t>List(50, 1, 2, 3, 4)</a:t>
            </a:r>
          </a:p>
          <a:p>
            <a:r>
              <a:rPr lang="en-IN" dirty="0">
                <a:solidFill>
                  <a:schemeClr val="tx1"/>
                </a:solidFill>
              </a:rPr>
              <a:t>List(1, 2, 3, 4)</a:t>
            </a:r>
          </a:p>
          <a:p>
            <a:r>
              <a:rPr lang="en-IN" dirty="0">
                <a:solidFill>
                  <a:schemeClr val="tx1"/>
                </a:solidFill>
              </a:rPr>
              <a:t>List(1, 3, 5)</a:t>
            </a:r>
          </a:p>
          <a:p>
            <a:r>
              <a:rPr lang="en-IN" dirty="0">
                <a:solidFill>
                  <a:schemeClr val="tx1"/>
                </a:solidFill>
              </a:rPr>
              <a:t>John</a:t>
            </a:r>
          </a:p>
          <a:p>
            <a:r>
              <a:rPr lang="en-IN" dirty="0">
                <a:solidFill>
                  <a:schemeClr val="tx1"/>
                </a:solidFill>
              </a:rPr>
              <a:t>List(Tim, Ken)</a:t>
            </a:r>
          </a:p>
          <a:p>
            <a:r>
              <a:rPr lang="en-IN" dirty="0">
                <a:solidFill>
                  <a:schemeClr val="tx1"/>
                </a:solidFill>
              </a:rPr>
              <a:t>false</a:t>
            </a:r>
          </a:p>
          <a:p>
            <a:r>
              <a:rPr lang="en-IN" dirty="0">
                <a:solidFill>
                  <a:schemeClr val="tx1"/>
                </a:solidFill>
              </a:rPr>
              <a:t>List(4, 3, 2, 1)</a:t>
            </a:r>
          </a:p>
          <a:p>
            <a:r>
              <a:rPr lang="en-IN" dirty="0">
                <a:solidFill>
                  <a:schemeClr val="tx1"/>
                </a:solidFill>
              </a:rPr>
              <a:t>List(2, 2, 2, 2, 2)</a:t>
            </a:r>
          </a:p>
          <a:p>
            <a:r>
              <a:rPr lang="en-IN" dirty="0">
                <a:solidFill>
                  <a:schemeClr val="tx1"/>
                </a:solidFill>
              </a:rPr>
              <a:t>4</a:t>
            </a:r>
          </a:p>
          <a:p>
            <a:r>
              <a:rPr lang="en-IN" dirty="0">
                <a:solidFill>
                  <a:schemeClr val="tx1"/>
                </a:solidFill>
              </a:rPr>
              <a:t>John</a:t>
            </a:r>
          </a:p>
          <a:p>
            <a:r>
              <a:rPr lang="en-IN" dirty="0">
                <a:solidFill>
                  <a:schemeClr val="tx1"/>
                </a:solidFill>
              </a:rPr>
              <a:t>Tim</a:t>
            </a:r>
          </a:p>
          <a:p>
            <a:r>
              <a:rPr lang="en-IN" dirty="0">
                <a:solidFill>
                  <a:schemeClr val="tx1"/>
                </a:solidFill>
              </a:rPr>
              <a:t>Ken</a:t>
            </a:r>
          </a:p>
          <a:p>
            <a:r>
              <a:rPr lang="en-IN" dirty="0">
                <a:solidFill>
                  <a:schemeClr val="tx1"/>
                </a:solidFill>
              </a:rPr>
              <a:t>10</a:t>
            </a:r>
          </a:p>
          <a:p>
            <a:r>
              <a:rPr lang="en-IN" dirty="0">
                <a:solidFill>
                  <a:schemeClr val="tx1"/>
                </a:solidFill>
              </a:rPr>
              <a:t>John</a:t>
            </a:r>
          </a:p>
          <a:p>
            <a:r>
              <a:rPr lang="en-IN" dirty="0">
                <a:solidFill>
                  <a:schemeClr val="tx1"/>
                </a:solidFill>
              </a:rPr>
              <a:t>Tim</a:t>
            </a:r>
          </a:p>
          <a:p>
            <a:r>
              <a:rPr lang="en-IN" dirty="0">
                <a:solidFill>
                  <a:schemeClr val="tx1"/>
                </a:solidFill>
              </a:rPr>
              <a:t>Ken</a:t>
            </a:r>
          </a:p>
          <a:p>
            <a:r>
              <a:rPr lang="en-IN" dirty="0">
                <a:solidFill>
                  <a:schemeClr val="tx1"/>
                </a:solidFill>
              </a:rPr>
              <a:t>Tim</a:t>
            </a:r>
          </a:p>
        </p:txBody>
      </p:sp>
    </p:spTree>
    <p:extLst>
      <p:ext uri="{BB962C8B-B14F-4D97-AF65-F5344CB8AC3E}">
        <p14:creationId xmlns:p14="http://schemas.microsoft.com/office/powerpoint/2010/main" val="1339301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80312" cy="620688"/>
          </a:xfrm>
        </p:spPr>
        <p:txBody>
          <a:bodyPr/>
          <a:lstStyle/>
          <a:p>
            <a:r>
              <a:rPr lang="en-IN" dirty="0" smtClean="0"/>
              <a:t>Tuple Creation and access - example</a:t>
            </a:r>
            <a:endParaRPr lang="en-IN" dirty="0"/>
          </a:p>
        </p:txBody>
      </p:sp>
      <p:sp>
        <p:nvSpPr>
          <p:cNvPr id="4" name="Flowchart: Process 3"/>
          <p:cNvSpPr/>
          <p:nvPr/>
        </p:nvSpPr>
        <p:spPr>
          <a:xfrm>
            <a:off x="107504" y="620688"/>
            <a:ext cx="8856984" cy="6048672"/>
          </a:xfrm>
          <a:prstGeom prst="flowChartProcess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IN" dirty="0"/>
              <a:t>object </a:t>
            </a:r>
            <a:r>
              <a:rPr lang="en-IN" dirty="0" err="1"/>
              <a:t>tupdemo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mytuple1 = (1,2,"hi",false);  </a:t>
            </a:r>
          </a:p>
          <a:p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mytuple2 = new Tuple4 (3,4,"hello",true); //no of items to be specified - allowed </a:t>
            </a:r>
            <a:r>
              <a:rPr lang="en-IN" dirty="0" err="1"/>
              <a:t>upto</a:t>
            </a:r>
            <a:r>
              <a:rPr lang="en-IN" dirty="0"/>
              <a:t> 22 elements</a:t>
            </a:r>
          </a:p>
          <a:p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mytuple3 = new Tuple3 (5,"welcome",(1,2)); //Tuple in tuple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</a:t>
            </a:r>
            <a:r>
              <a:rPr lang="en-IN" dirty="0" err="1"/>
              <a:t>def</a:t>
            </a:r>
            <a:r>
              <a:rPr lang="en-IN" dirty="0"/>
              <a:t> main(</a:t>
            </a:r>
            <a:r>
              <a:rPr lang="en-IN" dirty="0" err="1"/>
              <a:t>args:Array</a:t>
            </a:r>
            <a:r>
              <a:rPr lang="en-IN" dirty="0"/>
              <a:t>[String])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 </a:t>
            </a:r>
            <a:r>
              <a:rPr lang="en-IN" dirty="0" err="1"/>
              <a:t>println</a:t>
            </a:r>
            <a:r>
              <a:rPr lang="en-IN" dirty="0"/>
              <a:t>(mytuple1);</a:t>
            </a:r>
          </a:p>
          <a:p>
            <a:r>
              <a:rPr lang="en-IN" dirty="0"/>
              <a:t>   </a:t>
            </a:r>
            <a:r>
              <a:rPr lang="en-IN" dirty="0" err="1"/>
              <a:t>println</a:t>
            </a:r>
            <a:r>
              <a:rPr lang="en-IN" dirty="0"/>
              <a:t>(mytuple2._3); //Tuples indexed from 1</a:t>
            </a:r>
          </a:p>
          <a:p>
            <a:r>
              <a:rPr lang="en-IN" dirty="0"/>
              <a:t>   </a:t>
            </a:r>
            <a:r>
              <a:rPr lang="en-IN" dirty="0" err="1"/>
              <a:t>println</a:t>
            </a:r>
            <a:r>
              <a:rPr lang="en-IN" dirty="0"/>
              <a:t>(mytuple3._3); //To print nested tuple</a:t>
            </a:r>
          </a:p>
          <a:p>
            <a:r>
              <a:rPr lang="en-IN" dirty="0"/>
              <a:t>   </a:t>
            </a:r>
            <a:r>
              <a:rPr lang="en-IN" dirty="0" err="1"/>
              <a:t>println</a:t>
            </a:r>
            <a:r>
              <a:rPr lang="en-IN" dirty="0"/>
              <a:t>(mytuple3._3._2); //To print nested tuple element</a:t>
            </a:r>
          </a:p>
          <a:p>
            <a:endParaRPr lang="en-IN" dirty="0"/>
          </a:p>
          <a:p>
            <a:r>
              <a:rPr lang="en-IN" dirty="0"/>
              <a:t>   mytuple1.productIterator.foreach    //iterating thru a tuple</a:t>
            </a:r>
          </a:p>
          <a:p>
            <a:r>
              <a:rPr lang="en-IN" dirty="0"/>
              <a:t>   { </a:t>
            </a:r>
          </a:p>
          <a:p>
            <a:r>
              <a:rPr lang="en-IN" dirty="0"/>
              <a:t>    </a:t>
            </a:r>
            <a:r>
              <a:rPr lang="en-IN" dirty="0" err="1"/>
              <a:t>i</a:t>
            </a:r>
            <a:r>
              <a:rPr lang="en-IN" dirty="0"/>
              <a:t> =&gt; </a:t>
            </a:r>
            <a:r>
              <a:rPr lang="en-IN" dirty="0" err="1"/>
              <a:t>println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  }</a:t>
            </a:r>
          </a:p>
          <a:p>
            <a:endParaRPr lang="en-IN" dirty="0"/>
          </a:p>
          <a:p>
            <a:r>
              <a:rPr lang="en-IN" dirty="0"/>
              <a:t> }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986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80312" cy="620688"/>
          </a:xfrm>
        </p:spPr>
        <p:txBody>
          <a:bodyPr/>
          <a:lstStyle/>
          <a:p>
            <a:r>
              <a:rPr lang="en-IN" dirty="0" smtClean="0"/>
              <a:t>Tuple Creation and access - Output</a:t>
            </a:r>
            <a:endParaRPr lang="en-IN" dirty="0"/>
          </a:p>
        </p:txBody>
      </p:sp>
      <p:sp>
        <p:nvSpPr>
          <p:cNvPr id="4" name="Flowchart: Process 3"/>
          <p:cNvSpPr/>
          <p:nvPr/>
        </p:nvSpPr>
        <p:spPr>
          <a:xfrm>
            <a:off x="107504" y="620688"/>
            <a:ext cx="7992888" cy="2664296"/>
          </a:xfrm>
          <a:prstGeom prst="flowChartProcess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D:\PPL\Scala&gt;scala tupdemo</a:t>
            </a:r>
          </a:p>
          <a:p>
            <a:r>
              <a:rPr lang="it-IT" dirty="0"/>
              <a:t>(1,2,hi,false)</a:t>
            </a:r>
          </a:p>
          <a:p>
            <a:r>
              <a:rPr lang="it-IT" dirty="0"/>
              <a:t>hello</a:t>
            </a:r>
          </a:p>
          <a:p>
            <a:r>
              <a:rPr lang="it-IT" dirty="0"/>
              <a:t>(1,2)</a:t>
            </a:r>
          </a:p>
          <a:p>
            <a:r>
              <a:rPr lang="it-IT" dirty="0"/>
              <a:t>2</a:t>
            </a:r>
          </a:p>
          <a:p>
            <a:r>
              <a:rPr lang="it-IT" dirty="0"/>
              <a:t>1</a:t>
            </a:r>
          </a:p>
          <a:p>
            <a:r>
              <a:rPr lang="it-IT" dirty="0"/>
              <a:t>2</a:t>
            </a:r>
          </a:p>
          <a:p>
            <a:r>
              <a:rPr lang="it-IT" dirty="0"/>
              <a:t>hi</a:t>
            </a:r>
          </a:p>
          <a:p>
            <a:r>
              <a:rPr lang="it-IT" dirty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899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7924800" cy="692696"/>
          </a:xfrm>
        </p:spPr>
        <p:txBody>
          <a:bodyPr>
            <a:scene3d>
              <a:camera prst="orthographicFront">
                <a:rot lat="0" lon="0" rev="900000"/>
              </a:camera>
              <a:lightRig rig="threePt" dir="t"/>
            </a:scene3d>
          </a:bodyPr>
          <a:lstStyle/>
          <a:p>
            <a:pPr algn="ctr"/>
            <a:r>
              <a:rPr lang="en-IN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Comic Sans MS" panose="030F0702030302020204" pitchFamily="66" charset="0"/>
              </a:rPr>
              <a:t>Thank you</a:t>
            </a:r>
            <a:endParaRPr lang="en-IN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764704"/>
          </a:xfrm>
        </p:spPr>
        <p:txBody>
          <a:bodyPr/>
          <a:lstStyle/>
          <a:p>
            <a:r>
              <a:rPr lang="en-IN" dirty="0" smtClean="0"/>
              <a:t>parameterizing </a:t>
            </a:r>
            <a:r>
              <a:rPr lang="en-IN" dirty="0"/>
              <a:t>an instance with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rmAutofit fontScale="92500" lnSpcReduction="10000"/>
          </a:bodyPr>
          <a:lstStyle/>
          <a:p>
            <a:r>
              <a:rPr lang="en-IN" sz="2200" dirty="0" smtClean="0"/>
              <a:t>Specify one or more types in square brackets.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smtClean="0"/>
              <a:t>    Example:</a:t>
            </a:r>
          </a:p>
          <a:p>
            <a:pPr marL="0" indent="0">
              <a:buNone/>
            </a:pPr>
            <a:r>
              <a:rPr lang="en-IN" sz="2200" dirty="0"/>
              <a:t>     object </a:t>
            </a:r>
            <a:r>
              <a:rPr lang="en-IN" sz="2200" dirty="0" err="1"/>
              <a:t>parray</a:t>
            </a:r>
            <a:endParaRPr lang="en-IN" sz="2200" dirty="0"/>
          </a:p>
          <a:p>
            <a:pPr marL="0" indent="0">
              <a:buNone/>
            </a:pPr>
            <a:r>
              <a:rPr lang="en-IN" sz="2200" dirty="0" smtClean="0"/>
              <a:t>     {</a:t>
            </a:r>
            <a:endParaRPr lang="en-IN" sz="2200" dirty="0"/>
          </a:p>
          <a:p>
            <a:pPr marL="400050" lvl="1" indent="0">
              <a:buNone/>
            </a:pPr>
            <a:r>
              <a:rPr lang="en-IN" sz="2200" dirty="0"/>
              <a:t> </a:t>
            </a:r>
            <a:r>
              <a:rPr lang="en-IN" sz="2200" dirty="0" err="1"/>
              <a:t>def</a:t>
            </a:r>
            <a:r>
              <a:rPr lang="en-IN" sz="2200" dirty="0"/>
              <a:t> main(</a:t>
            </a:r>
            <a:r>
              <a:rPr lang="en-IN" sz="2200" dirty="0" err="1"/>
              <a:t>args:Array</a:t>
            </a:r>
            <a:r>
              <a:rPr lang="en-IN" sz="2200" dirty="0"/>
              <a:t>[String])</a:t>
            </a:r>
          </a:p>
          <a:p>
            <a:pPr marL="400050" lvl="1" indent="0">
              <a:buNone/>
            </a:pPr>
            <a:r>
              <a:rPr lang="en-IN" sz="2200" dirty="0"/>
              <a:t> {</a:t>
            </a:r>
          </a:p>
          <a:p>
            <a:pPr marL="400050" lvl="1" indent="0">
              <a:buNone/>
            </a:pPr>
            <a:r>
              <a:rPr lang="en-IN" sz="2200" dirty="0">
                <a:solidFill>
                  <a:srgbClr val="FFFF66"/>
                </a:solidFill>
              </a:rPr>
              <a:t>   </a:t>
            </a:r>
            <a:r>
              <a:rPr lang="en-IN" sz="2200" dirty="0" err="1">
                <a:solidFill>
                  <a:srgbClr val="FFFF66"/>
                </a:solidFill>
              </a:rPr>
              <a:t>val</a:t>
            </a:r>
            <a:r>
              <a:rPr lang="en-IN" sz="2200" dirty="0">
                <a:solidFill>
                  <a:srgbClr val="FFFF66"/>
                </a:solidFill>
              </a:rPr>
              <a:t> </a:t>
            </a:r>
            <a:r>
              <a:rPr lang="en-IN" sz="2200" dirty="0" err="1">
                <a:solidFill>
                  <a:srgbClr val="FFFF66"/>
                </a:solidFill>
              </a:rPr>
              <a:t>greetStrings</a:t>
            </a:r>
            <a:r>
              <a:rPr lang="en-IN" sz="2200" dirty="0">
                <a:solidFill>
                  <a:srgbClr val="FFFF66"/>
                </a:solidFill>
              </a:rPr>
              <a:t> = new Array[String](3</a:t>
            </a:r>
            <a:r>
              <a:rPr lang="en-IN" sz="2200" dirty="0" smtClean="0">
                <a:solidFill>
                  <a:srgbClr val="FFFF66"/>
                </a:solidFill>
              </a:rPr>
              <a:t>)   </a:t>
            </a:r>
            <a:endParaRPr lang="en-IN" sz="2200" dirty="0">
              <a:solidFill>
                <a:srgbClr val="FFFF66"/>
              </a:solidFill>
            </a:endParaRPr>
          </a:p>
          <a:p>
            <a:pPr marL="400050" lvl="1" indent="0">
              <a:buNone/>
            </a:pPr>
            <a:r>
              <a:rPr lang="en-IN" sz="2200" dirty="0"/>
              <a:t>   </a:t>
            </a:r>
            <a:r>
              <a:rPr lang="en-IN" sz="2200" dirty="0" err="1"/>
              <a:t>greetStrings</a:t>
            </a:r>
            <a:r>
              <a:rPr lang="en-IN" sz="2200" dirty="0"/>
              <a:t>(0) = "Hello"</a:t>
            </a:r>
          </a:p>
          <a:p>
            <a:pPr marL="400050" lvl="1" indent="0">
              <a:buNone/>
            </a:pPr>
            <a:r>
              <a:rPr lang="en-IN" sz="2200" dirty="0"/>
              <a:t>   </a:t>
            </a:r>
            <a:r>
              <a:rPr lang="en-IN" sz="2200" dirty="0" err="1"/>
              <a:t>greetStrings</a:t>
            </a:r>
            <a:r>
              <a:rPr lang="en-IN" sz="2200" dirty="0"/>
              <a:t>(1) = ", "</a:t>
            </a:r>
          </a:p>
          <a:p>
            <a:pPr marL="400050" lvl="1" indent="0">
              <a:buNone/>
            </a:pPr>
            <a:r>
              <a:rPr lang="en-IN" sz="2200" dirty="0"/>
              <a:t>   </a:t>
            </a:r>
            <a:r>
              <a:rPr lang="en-IN" sz="2200" dirty="0" err="1"/>
              <a:t>greetStrings</a:t>
            </a:r>
            <a:r>
              <a:rPr lang="en-IN" sz="2200" dirty="0"/>
              <a:t>(2) = "world!\n</a:t>
            </a:r>
            <a:r>
              <a:rPr lang="en-IN" sz="2200" dirty="0" smtClean="0"/>
              <a:t>"   </a:t>
            </a:r>
            <a:endParaRPr lang="en-IN" sz="2200" dirty="0"/>
          </a:p>
          <a:p>
            <a:pPr marL="400050" lvl="1" indent="0">
              <a:buNone/>
            </a:pPr>
            <a:r>
              <a:rPr lang="en-IN" sz="2200" dirty="0"/>
              <a:t>   for (</a:t>
            </a:r>
            <a:r>
              <a:rPr lang="en-IN" sz="2200" dirty="0" err="1"/>
              <a:t>i</a:t>
            </a:r>
            <a:r>
              <a:rPr lang="en-IN" sz="2200" dirty="0"/>
              <a:t> &lt;- 0 to 2)</a:t>
            </a:r>
          </a:p>
          <a:p>
            <a:pPr marL="400050" lvl="1" indent="0">
              <a:buNone/>
            </a:pPr>
            <a:r>
              <a:rPr lang="en-IN" sz="2200" dirty="0"/>
              <a:t>     print(</a:t>
            </a:r>
            <a:r>
              <a:rPr lang="en-IN" sz="2200" dirty="0" err="1"/>
              <a:t>greetStrings</a:t>
            </a:r>
            <a:r>
              <a:rPr lang="en-IN" sz="2200" dirty="0"/>
              <a:t>(</a:t>
            </a:r>
            <a:r>
              <a:rPr lang="en-IN" sz="2200" dirty="0" err="1"/>
              <a:t>i</a:t>
            </a:r>
            <a:r>
              <a:rPr lang="en-IN" sz="2200" dirty="0"/>
              <a:t>))</a:t>
            </a:r>
          </a:p>
          <a:p>
            <a:pPr marL="400050" lvl="1" indent="0">
              <a:buNone/>
            </a:pPr>
            <a:r>
              <a:rPr lang="en-IN" sz="2200" dirty="0"/>
              <a:t> }</a:t>
            </a:r>
          </a:p>
          <a:p>
            <a:pPr marL="0" indent="0">
              <a:buNone/>
            </a:pPr>
            <a:r>
              <a:rPr lang="en-IN" sz="2200" dirty="0" smtClean="0"/>
              <a:t>    }</a:t>
            </a:r>
          </a:p>
          <a:p>
            <a:pPr marL="457200" lvl="1" indent="0">
              <a:buNone/>
            </a:pPr>
            <a:endParaRPr lang="en-IN" sz="2200" dirty="0"/>
          </a:p>
        </p:txBody>
      </p:sp>
      <p:sp>
        <p:nvSpPr>
          <p:cNvPr id="5" name="Line Callout 1 4"/>
          <p:cNvSpPr/>
          <p:nvPr/>
        </p:nvSpPr>
        <p:spPr>
          <a:xfrm>
            <a:off x="4788024" y="3933056"/>
            <a:ext cx="4104456" cy="2592288"/>
          </a:xfrm>
          <a:prstGeom prst="borderCallout1">
            <a:avLst>
              <a:gd name="adj1" fmla="val -954"/>
              <a:gd name="adj2" fmla="val -726"/>
              <a:gd name="adj3" fmla="val -14415"/>
              <a:gd name="adj4" fmla="val -20227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In this example, </a:t>
            </a:r>
            <a:r>
              <a:rPr lang="en-IN" dirty="0" err="1">
                <a:solidFill>
                  <a:schemeClr val="bg2"/>
                </a:solidFill>
              </a:rPr>
              <a:t>greetStrings</a:t>
            </a:r>
            <a:r>
              <a:rPr lang="en-IN" dirty="0">
                <a:solidFill>
                  <a:schemeClr val="bg2"/>
                </a:solidFill>
              </a:rPr>
              <a:t> is a value of type Array[String](an "</a:t>
            </a:r>
            <a:r>
              <a:rPr lang="en-IN" dirty="0" smtClean="0">
                <a:solidFill>
                  <a:schemeClr val="bg2"/>
                </a:solidFill>
              </a:rPr>
              <a:t>array of </a:t>
            </a:r>
            <a:r>
              <a:rPr lang="en-IN" dirty="0">
                <a:solidFill>
                  <a:schemeClr val="bg2"/>
                </a:solidFill>
              </a:rPr>
              <a:t>string") that is initialized to length 3 by parameterizing it with the value 3 in the first line of code</a:t>
            </a:r>
            <a:r>
              <a:rPr lang="en-IN" dirty="0" smtClean="0">
                <a:solidFill>
                  <a:schemeClr val="bg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Note that </a:t>
            </a:r>
            <a:r>
              <a:rPr lang="en-IN" dirty="0" smtClean="0"/>
              <a:t>when you </a:t>
            </a:r>
            <a:r>
              <a:rPr lang="en-IN" dirty="0"/>
              <a:t>parameterize an instance with both a type and a value, the type comes first in its square </a:t>
            </a:r>
            <a:r>
              <a:rPr lang="en-IN" dirty="0" smtClean="0"/>
              <a:t>brackets, followed </a:t>
            </a:r>
            <a:r>
              <a:rPr lang="en-IN" dirty="0"/>
              <a:t>by the value in parentheses.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4644008" y="1340768"/>
            <a:ext cx="4176464" cy="2088232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D:\PPL\Scala&gt;scalac </a:t>
            </a:r>
            <a:r>
              <a:rPr lang="en-IN" dirty="0" err="1"/>
              <a:t>parray.scala</a:t>
            </a:r>
            <a:endParaRPr lang="en-IN" dirty="0"/>
          </a:p>
          <a:p>
            <a:r>
              <a:rPr lang="en-IN" dirty="0"/>
              <a:t>warning: 1 deprecation (since 2.13.0); re-run with -deprecation for details</a:t>
            </a:r>
          </a:p>
          <a:p>
            <a:r>
              <a:rPr lang="en-IN" dirty="0"/>
              <a:t>1 warning</a:t>
            </a:r>
          </a:p>
          <a:p>
            <a:endParaRPr lang="en-IN" dirty="0"/>
          </a:p>
          <a:p>
            <a:r>
              <a:rPr lang="en-IN" dirty="0"/>
              <a:t>D:\PPL\Scala&gt;scala </a:t>
            </a:r>
            <a:r>
              <a:rPr lang="en-IN" dirty="0" err="1"/>
              <a:t>parray</a:t>
            </a:r>
            <a:endParaRPr lang="en-IN" dirty="0"/>
          </a:p>
          <a:p>
            <a:r>
              <a:rPr lang="en-IN" dirty="0"/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077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" y="0"/>
            <a:ext cx="7706816" cy="706090"/>
          </a:xfrm>
        </p:spPr>
        <p:txBody>
          <a:bodyPr/>
          <a:lstStyle/>
          <a:p>
            <a:r>
              <a:rPr lang="en-IN" dirty="0" smtClean="0"/>
              <a:t>Explicit parameterization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712968" cy="5832648"/>
          </a:xfrm>
        </p:spPr>
        <p:txBody>
          <a:bodyPr/>
          <a:lstStyle/>
          <a:p>
            <a:pPr marL="0" indent="0" algn="ctr">
              <a:buNone/>
            </a:pPr>
            <a:endParaRPr lang="en-IN" sz="2200" dirty="0" smtClean="0"/>
          </a:p>
          <a:p>
            <a:pPr marL="0" indent="0" algn="ctr">
              <a:buNone/>
            </a:pPr>
            <a:r>
              <a:rPr lang="en-IN" sz="2200" dirty="0" err="1" smtClean="0"/>
              <a:t>val</a:t>
            </a:r>
            <a:r>
              <a:rPr lang="en-IN" sz="2200" dirty="0" smtClean="0"/>
              <a:t> </a:t>
            </a:r>
            <a:r>
              <a:rPr lang="en-IN" sz="2200" dirty="0" err="1" smtClean="0"/>
              <a:t>greetStrings</a:t>
            </a:r>
            <a:r>
              <a:rPr lang="en-IN" sz="2200" dirty="0" smtClean="0"/>
              <a:t>: </a:t>
            </a:r>
            <a:r>
              <a:rPr lang="en-IN" sz="2200" dirty="0" smtClean="0">
                <a:solidFill>
                  <a:srgbClr val="FFFF66"/>
                </a:solidFill>
              </a:rPr>
              <a:t>Array[String] </a:t>
            </a:r>
            <a:r>
              <a:rPr lang="en-IN" sz="2200" dirty="0" smtClean="0"/>
              <a:t>= new Array[String](3)</a:t>
            </a:r>
          </a:p>
          <a:p>
            <a:pPr marL="0" indent="0" algn="ctr">
              <a:buNone/>
            </a:pPr>
            <a:endParaRPr lang="en-IN" sz="2200" dirty="0" smtClean="0"/>
          </a:p>
          <a:p>
            <a:r>
              <a:rPr lang="en-IN" sz="2400" dirty="0"/>
              <a:t>Given Scala's type inference, this line of code is semantically equivalent </a:t>
            </a:r>
            <a:r>
              <a:rPr lang="en-IN" sz="2400" dirty="0" smtClean="0"/>
              <a:t>to previous version: </a:t>
            </a:r>
            <a:r>
              <a:rPr lang="en-IN" sz="2200" dirty="0" err="1">
                <a:solidFill>
                  <a:srgbClr val="FFFF66"/>
                </a:solidFill>
              </a:rPr>
              <a:t>val</a:t>
            </a:r>
            <a:r>
              <a:rPr lang="en-IN" sz="2200" dirty="0">
                <a:solidFill>
                  <a:srgbClr val="FFFF66"/>
                </a:solidFill>
              </a:rPr>
              <a:t> </a:t>
            </a:r>
            <a:r>
              <a:rPr lang="en-IN" sz="2200" dirty="0" err="1">
                <a:solidFill>
                  <a:srgbClr val="FFFF66"/>
                </a:solidFill>
              </a:rPr>
              <a:t>greetStrings</a:t>
            </a:r>
            <a:r>
              <a:rPr lang="en-IN" sz="2200" dirty="0">
                <a:solidFill>
                  <a:srgbClr val="FFFF66"/>
                </a:solidFill>
              </a:rPr>
              <a:t> = new Array[String](3</a:t>
            </a:r>
            <a:r>
              <a:rPr lang="en-IN" sz="2200" dirty="0" smtClean="0">
                <a:solidFill>
                  <a:srgbClr val="FFFF66"/>
                </a:solidFill>
              </a:rPr>
              <a:t>)</a:t>
            </a:r>
          </a:p>
          <a:p>
            <a:pPr marL="0" indent="0">
              <a:buNone/>
            </a:pPr>
            <a:endParaRPr lang="en-IN" sz="2200" dirty="0" smtClean="0">
              <a:solidFill>
                <a:srgbClr val="FFFF66"/>
              </a:solidFill>
            </a:endParaRPr>
          </a:p>
          <a:p>
            <a:r>
              <a:rPr lang="en-IN" sz="2400" dirty="0" smtClean="0"/>
              <a:t>But </a:t>
            </a:r>
            <a:r>
              <a:rPr lang="en-IN" sz="2400" dirty="0"/>
              <a:t>this form demonstrates that while the type parameterization portion (the type </a:t>
            </a:r>
            <a:r>
              <a:rPr lang="en-IN" sz="2400" dirty="0" smtClean="0"/>
              <a:t>names in </a:t>
            </a:r>
            <a:r>
              <a:rPr lang="en-IN" sz="2400" dirty="0"/>
              <a:t>square brackets) forms part of the type of the instance, the value parameterization part (the values </a:t>
            </a:r>
            <a:r>
              <a:rPr lang="en-IN" sz="2400" dirty="0" smtClean="0"/>
              <a:t>in parentheses</a:t>
            </a:r>
            <a:r>
              <a:rPr lang="en-IN" sz="2400" dirty="0"/>
              <a:t>) does not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type of </a:t>
            </a:r>
            <a:r>
              <a:rPr lang="en-IN" sz="2400" dirty="0" err="1"/>
              <a:t>greetStrings</a:t>
            </a:r>
            <a:r>
              <a:rPr lang="en-IN" sz="2400" dirty="0"/>
              <a:t> </a:t>
            </a:r>
            <a:r>
              <a:rPr lang="en-IN" sz="2400" dirty="0" err="1"/>
              <a:t>isArray</a:t>
            </a:r>
            <a:r>
              <a:rPr lang="en-IN" sz="2400" dirty="0"/>
              <a:t>[String], not Array[String](3).</a:t>
            </a:r>
            <a:endParaRPr lang="en-IN" sz="2200" dirty="0" smtClean="0"/>
          </a:p>
          <a:p>
            <a:pPr algn="ctr"/>
            <a:endParaRPr lang="en-IN" sz="22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0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236296" cy="758699"/>
          </a:xfrm>
        </p:spPr>
        <p:txBody>
          <a:bodyPr/>
          <a:lstStyle/>
          <a:p>
            <a:r>
              <a:rPr lang="en-IN" dirty="0" smtClean="0"/>
              <a:t>initializing </a:t>
            </a:r>
            <a:r>
              <a:rPr lang="en-IN" dirty="0"/>
              <a:t>each element of </a:t>
            </a:r>
            <a:r>
              <a:rPr lang="en-IN" dirty="0" smtClean="0"/>
              <a:t>the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200" dirty="0" smtClean="0"/>
          </a:p>
          <a:p>
            <a:pPr marL="0" indent="0">
              <a:buNone/>
            </a:pPr>
            <a:r>
              <a:rPr lang="en-IN" sz="2200" dirty="0" err="1" smtClean="0"/>
              <a:t>greetStrings</a:t>
            </a:r>
            <a:r>
              <a:rPr lang="en-IN" sz="2200" dirty="0" smtClean="0"/>
              <a:t>(0</a:t>
            </a:r>
            <a:r>
              <a:rPr lang="en-IN" sz="2200" dirty="0"/>
              <a:t>) = "Hello"</a:t>
            </a:r>
          </a:p>
          <a:p>
            <a:pPr marL="0" indent="0">
              <a:buNone/>
            </a:pPr>
            <a:r>
              <a:rPr lang="en-IN" sz="2200" dirty="0" err="1"/>
              <a:t>greetStrings</a:t>
            </a:r>
            <a:r>
              <a:rPr lang="en-IN" sz="2200" dirty="0"/>
              <a:t>(1) = ", "</a:t>
            </a:r>
          </a:p>
          <a:p>
            <a:pPr marL="0" indent="0">
              <a:buNone/>
            </a:pPr>
            <a:r>
              <a:rPr lang="en-IN" sz="2200" dirty="0" err="1"/>
              <a:t>greetStrings</a:t>
            </a:r>
            <a:r>
              <a:rPr lang="en-IN" sz="2200" dirty="0"/>
              <a:t>(2) = "world!\</a:t>
            </a:r>
            <a:r>
              <a:rPr lang="en-IN" sz="2200" dirty="0" smtClean="0"/>
              <a:t>n“</a:t>
            </a:r>
          </a:p>
          <a:p>
            <a:pPr marL="0" indent="0">
              <a:buNone/>
            </a:pPr>
            <a:endParaRPr lang="en-IN" sz="2200" dirty="0" smtClean="0"/>
          </a:p>
          <a:p>
            <a:r>
              <a:rPr lang="en-IN" sz="2400" dirty="0"/>
              <a:t>A</a:t>
            </a:r>
            <a:r>
              <a:rPr lang="en-IN" sz="2400" dirty="0" smtClean="0"/>
              <a:t>rrays </a:t>
            </a:r>
            <a:r>
              <a:rPr lang="en-IN" sz="2400" dirty="0"/>
              <a:t>in Scala are accessed by placing the index inside parentheses, </a:t>
            </a:r>
            <a:r>
              <a:rPr lang="en-IN" sz="2400" dirty="0" smtClean="0"/>
              <a:t>not square </a:t>
            </a:r>
            <a:r>
              <a:rPr lang="en-IN" sz="2400" dirty="0"/>
              <a:t>brackets as in Java.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Thus </a:t>
            </a:r>
            <a:r>
              <a:rPr lang="en-IN" sz="2400" dirty="0"/>
              <a:t>the zeroth element of the array </a:t>
            </a:r>
            <a:r>
              <a:rPr lang="en-IN" sz="2400" dirty="0" err="1"/>
              <a:t>isgreetStrings</a:t>
            </a:r>
            <a:r>
              <a:rPr lang="en-IN" sz="2400" dirty="0"/>
              <a:t>(0), not </a:t>
            </a:r>
            <a:r>
              <a:rPr lang="en-IN" sz="2400" dirty="0" err="1"/>
              <a:t>greetStrings</a:t>
            </a:r>
            <a:r>
              <a:rPr lang="en-IN" sz="2400" dirty="0"/>
              <a:t>[0</a:t>
            </a:r>
            <a:r>
              <a:rPr lang="en-IN" sz="2400" dirty="0" smtClean="0"/>
              <a:t>].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70167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4" y="0"/>
            <a:ext cx="5711334" cy="836712"/>
          </a:xfrm>
        </p:spPr>
        <p:txBody>
          <a:bodyPr/>
          <a:lstStyle/>
          <a:p>
            <a:r>
              <a:rPr lang="en-IN" dirty="0" smtClean="0"/>
              <a:t>Meaning of </a:t>
            </a:r>
            <a:r>
              <a:rPr lang="en-IN" dirty="0" err="1" smtClean="0"/>
              <a:t>val</a:t>
            </a:r>
            <a:r>
              <a:rPr lang="en-IN" dirty="0" smtClean="0"/>
              <a:t> explained…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08720"/>
            <a:ext cx="8856984" cy="5760640"/>
          </a:xfrm>
        </p:spPr>
        <p:txBody>
          <a:bodyPr/>
          <a:lstStyle/>
          <a:p>
            <a:pPr marL="0" indent="0" algn="ctr">
              <a:buNone/>
            </a:pPr>
            <a:endParaRPr lang="en-IN" sz="2200" dirty="0" smtClean="0">
              <a:solidFill>
                <a:srgbClr val="FFFF66"/>
              </a:solidFill>
            </a:endParaRPr>
          </a:p>
          <a:p>
            <a:pPr marL="0" indent="0" algn="ctr">
              <a:buNone/>
            </a:pPr>
            <a:r>
              <a:rPr lang="en-IN" sz="2400" dirty="0" err="1" smtClean="0">
                <a:solidFill>
                  <a:srgbClr val="FFFF66"/>
                </a:solidFill>
              </a:rPr>
              <a:t>val</a:t>
            </a:r>
            <a:r>
              <a:rPr lang="en-IN" sz="2400" dirty="0" smtClean="0">
                <a:solidFill>
                  <a:srgbClr val="FFFF66"/>
                </a:solidFill>
              </a:rPr>
              <a:t> </a:t>
            </a:r>
            <a:r>
              <a:rPr lang="en-IN" sz="2400" dirty="0" err="1">
                <a:solidFill>
                  <a:srgbClr val="FFFF66"/>
                </a:solidFill>
              </a:rPr>
              <a:t>greetStrings</a:t>
            </a:r>
            <a:r>
              <a:rPr lang="en-IN" sz="2400" dirty="0">
                <a:solidFill>
                  <a:srgbClr val="FFFF66"/>
                </a:solidFill>
              </a:rPr>
              <a:t> = new Array[String](3</a:t>
            </a:r>
            <a:r>
              <a:rPr lang="en-IN" sz="2400" dirty="0" smtClean="0">
                <a:solidFill>
                  <a:srgbClr val="FFFF66"/>
                </a:solidFill>
              </a:rPr>
              <a:t>)</a:t>
            </a:r>
          </a:p>
          <a:p>
            <a:endParaRPr lang="en-IN" sz="2400" dirty="0" smtClean="0"/>
          </a:p>
          <a:p>
            <a:r>
              <a:rPr lang="en-IN" sz="2400" dirty="0" smtClean="0"/>
              <a:t>When a </a:t>
            </a:r>
            <a:r>
              <a:rPr lang="en-IN" sz="2400" dirty="0"/>
              <a:t>variable with </a:t>
            </a:r>
            <a:r>
              <a:rPr lang="en-IN" sz="2400" dirty="0" smtClean="0"/>
              <a:t>is defined as </a:t>
            </a:r>
            <a:r>
              <a:rPr lang="en-IN" sz="2400" dirty="0" err="1" smtClean="0"/>
              <a:t>val</a:t>
            </a:r>
            <a:r>
              <a:rPr lang="en-IN" sz="2400" dirty="0"/>
              <a:t>, the variable can't be </a:t>
            </a:r>
            <a:r>
              <a:rPr lang="en-IN" sz="2400" dirty="0" smtClean="0"/>
              <a:t>reassigned, but </a:t>
            </a:r>
            <a:r>
              <a:rPr lang="en-IN" sz="2400" dirty="0"/>
              <a:t>the object </a:t>
            </a:r>
            <a:r>
              <a:rPr lang="en-IN" sz="2400" dirty="0" smtClean="0"/>
              <a:t>to which </a:t>
            </a:r>
            <a:r>
              <a:rPr lang="en-IN" sz="2400" dirty="0"/>
              <a:t>it refers could potentially still be changed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/>
              <a:t>I</a:t>
            </a:r>
            <a:r>
              <a:rPr lang="en-IN" sz="2400" dirty="0" smtClean="0"/>
              <a:t>n </a:t>
            </a:r>
            <a:r>
              <a:rPr lang="en-IN" sz="2400" dirty="0"/>
              <a:t>this case, </a:t>
            </a:r>
            <a:r>
              <a:rPr lang="en-IN" sz="2400" dirty="0" err="1" smtClean="0"/>
              <a:t>greetStrings</a:t>
            </a:r>
            <a:r>
              <a:rPr lang="en-IN" sz="2400" dirty="0" smtClean="0"/>
              <a:t> cannot be reassigned to a different </a:t>
            </a:r>
            <a:r>
              <a:rPr lang="en-IN" sz="2400" dirty="0"/>
              <a:t>array; </a:t>
            </a:r>
            <a:r>
              <a:rPr lang="en-IN" sz="2400" dirty="0" err="1"/>
              <a:t>greetStrings</a:t>
            </a:r>
            <a:r>
              <a:rPr lang="en-IN" sz="2400" dirty="0"/>
              <a:t> will always point to the same Array[String] instance with which it </a:t>
            </a:r>
            <a:r>
              <a:rPr lang="en-IN" sz="2400" dirty="0" smtClean="0"/>
              <a:t>was initialized</a:t>
            </a:r>
            <a:r>
              <a:rPr lang="en-IN" sz="2400" dirty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the </a:t>
            </a:r>
            <a:r>
              <a:rPr lang="en-IN" sz="2400" dirty="0"/>
              <a:t>elements of </a:t>
            </a:r>
            <a:r>
              <a:rPr lang="en-IN" sz="2400" dirty="0" smtClean="0"/>
              <a:t>the </a:t>
            </a:r>
            <a:r>
              <a:rPr lang="en-IN" sz="2400" dirty="0"/>
              <a:t>Array[String] </a:t>
            </a:r>
            <a:r>
              <a:rPr lang="en-IN" sz="2400" dirty="0" smtClean="0"/>
              <a:t>can be changed over </a:t>
            </a:r>
            <a:r>
              <a:rPr lang="en-IN" sz="2400" dirty="0"/>
              <a:t>time, </a:t>
            </a:r>
            <a:r>
              <a:rPr lang="en-IN" sz="2400" dirty="0" smtClean="0"/>
              <a:t>hence </a:t>
            </a:r>
            <a:r>
              <a:rPr lang="en-IN" sz="2400" dirty="0"/>
              <a:t>the array itself </a:t>
            </a:r>
            <a:r>
              <a:rPr lang="en-IN" sz="2400" dirty="0" smtClean="0"/>
              <a:t>is mutable</a:t>
            </a:r>
            <a:r>
              <a:rPr lang="en-IN" sz="2400" dirty="0"/>
              <a:t>.</a:t>
            </a:r>
            <a:endParaRPr lang="en-IN" sz="2200" dirty="0" smtClean="0">
              <a:solidFill>
                <a:srgbClr val="FFFF66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29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84168" cy="548680"/>
          </a:xfrm>
        </p:spPr>
        <p:txBody>
          <a:bodyPr/>
          <a:lstStyle/>
          <a:p>
            <a:r>
              <a:rPr lang="en-IN" dirty="0" smtClean="0"/>
              <a:t>The To 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548680"/>
            <a:ext cx="8784976" cy="612068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sz="2400" dirty="0"/>
              <a:t>for (</a:t>
            </a:r>
            <a:r>
              <a:rPr lang="en-IN" sz="2400" dirty="0" err="1"/>
              <a:t>i</a:t>
            </a:r>
            <a:r>
              <a:rPr lang="en-IN" sz="2400" dirty="0"/>
              <a:t> &lt;- 0 </a:t>
            </a:r>
            <a:r>
              <a:rPr lang="en-IN" sz="2400" u="sng" dirty="0">
                <a:solidFill>
                  <a:srgbClr val="FFFF66"/>
                </a:solidFill>
              </a:rPr>
              <a:t>to</a:t>
            </a:r>
            <a:r>
              <a:rPr lang="en-IN" sz="2400" dirty="0"/>
              <a:t> 2)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N" sz="2400" dirty="0"/>
              <a:t> </a:t>
            </a:r>
            <a:r>
              <a:rPr lang="en-IN" sz="2400" dirty="0" smtClean="0"/>
              <a:t>  print(</a:t>
            </a:r>
            <a:r>
              <a:rPr lang="en-IN" sz="2400" dirty="0" err="1" smtClean="0"/>
              <a:t>greetStrings</a:t>
            </a:r>
            <a:r>
              <a:rPr lang="en-IN" sz="2400" dirty="0" smtClean="0"/>
              <a:t>(</a:t>
            </a:r>
            <a:r>
              <a:rPr lang="en-IN" sz="2400" dirty="0" err="1" smtClean="0"/>
              <a:t>i</a:t>
            </a:r>
            <a:r>
              <a:rPr lang="en-IN" sz="2400" dirty="0" smtClean="0"/>
              <a:t>))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IN" sz="2400" dirty="0" smtClean="0"/>
          </a:p>
          <a:p>
            <a:pPr algn="just">
              <a:spcBef>
                <a:spcPts val="0"/>
              </a:spcBef>
            </a:pPr>
            <a:r>
              <a:rPr lang="en-IN" sz="2400" dirty="0"/>
              <a:t>I</a:t>
            </a:r>
            <a:r>
              <a:rPr lang="en-IN" sz="2400" dirty="0" smtClean="0"/>
              <a:t>f </a:t>
            </a:r>
            <a:r>
              <a:rPr lang="en-IN" sz="2400" dirty="0"/>
              <a:t>a method </a:t>
            </a:r>
            <a:r>
              <a:rPr lang="en-IN" sz="2400" dirty="0" smtClean="0"/>
              <a:t>takes only </a:t>
            </a:r>
            <a:r>
              <a:rPr lang="en-IN" sz="2400" dirty="0"/>
              <a:t>one parameter, you can call it without a dot or parentheses</a:t>
            </a:r>
            <a:r>
              <a:rPr lang="en-IN" sz="2400" dirty="0" smtClean="0"/>
              <a:t>.</a:t>
            </a:r>
          </a:p>
          <a:p>
            <a:pPr algn="just">
              <a:spcBef>
                <a:spcPts val="0"/>
              </a:spcBef>
            </a:pPr>
            <a:endParaRPr lang="en-IN" sz="2400" dirty="0" smtClean="0"/>
          </a:p>
          <a:p>
            <a:pPr algn="just">
              <a:spcBef>
                <a:spcPts val="0"/>
              </a:spcBef>
            </a:pPr>
            <a:r>
              <a:rPr lang="en-IN" sz="2400" dirty="0"/>
              <a:t>The </a:t>
            </a:r>
            <a:r>
              <a:rPr lang="en-IN" sz="2400" u="sng" dirty="0">
                <a:solidFill>
                  <a:srgbClr val="FFFF66"/>
                </a:solidFill>
              </a:rPr>
              <a:t>to</a:t>
            </a:r>
            <a:r>
              <a:rPr lang="en-IN" sz="2400" dirty="0"/>
              <a:t> in this example is actually </a:t>
            </a:r>
            <a:r>
              <a:rPr lang="en-IN" sz="2400" dirty="0" smtClean="0"/>
              <a:t>a method </a:t>
            </a:r>
            <a:r>
              <a:rPr lang="en-IN" sz="2400" dirty="0"/>
              <a:t>that takes one </a:t>
            </a:r>
            <a:r>
              <a:rPr lang="en-IN" sz="2400" dirty="0" err="1"/>
              <a:t>Int</a:t>
            </a:r>
            <a:r>
              <a:rPr lang="en-IN" sz="2400" dirty="0"/>
              <a:t> argument</a:t>
            </a:r>
            <a:r>
              <a:rPr lang="en-IN" sz="2400" dirty="0" smtClean="0"/>
              <a:t>.</a:t>
            </a:r>
          </a:p>
          <a:p>
            <a:pPr algn="just">
              <a:spcBef>
                <a:spcPts val="0"/>
              </a:spcBef>
            </a:pPr>
            <a:endParaRPr lang="en-IN" sz="2400" dirty="0" smtClean="0"/>
          </a:p>
          <a:p>
            <a:pPr algn="just">
              <a:spcBef>
                <a:spcPts val="0"/>
              </a:spcBef>
            </a:pPr>
            <a:r>
              <a:rPr lang="en-IN" sz="2400" dirty="0" smtClean="0"/>
              <a:t> </a:t>
            </a:r>
            <a:r>
              <a:rPr lang="en-IN" sz="2400" dirty="0"/>
              <a:t>The code 0 to 2 is transformed into the method call (0).to(2</a:t>
            </a:r>
            <a:r>
              <a:rPr lang="en-IN" sz="2400" dirty="0" smtClean="0"/>
              <a:t>).</a:t>
            </a:r>
          </a:p>
          <a:p>
            <a:pPr algn="just">
              <a:spcBef>
                <a:spcPts val="0"/>
              </a:spcBef>
            </a:pPr>
            <a:endParaRPr lang="en-IN" sz="2400" dirty="0" smtClean="0"/>
          </a:p>
          <a:p>
            <a:pPr algn="just">
              <a:spcBef>
                <a:spcPts val="0"/>
              </a:spcBef>
            </a:pPr>
            <a:r>
              <a:rPr lang="en-IN" sz="2400" dirty="0"/>
              <a:t>Note that this syntax only works if you explicitly specify the receiver of the method call. </a:t>
            </a:r>
            <a:endParaRPr lang="en-IN" sz="2400" dirty="0" smtClean="0"/>
          </a:p>
          <a:p>
            <a:pPr algn="just">
              <a:spcBef>
                <a:spcPts val="0"/>
              </a:spcBef>
            </a:pPr>
            <a:endParaRPr lang="en-IN" sz="2400" dirty="0" smtClean="0"/>
          </a:p>
          <a:p>
            <a:pPr algn="just">
              <a:spcBef>
                <a:spcPts val="0"/>
              </a:spcBef>
            </a:pPr>
            <a:r>
              <a:rPr lang="en-IN" sz="2400" dirty="0" smtClean="0"/>
              <a:t>You cannot </a:t>
            </a:r>
            <a:r>
              <a:rPr lang="en-IN" sz="2400" dirty="0"/>
              <a:t>write "</a:t>
            </a:r>
            <a:r>
              <a:rPr lang="en-IN" sz="2400" dirty="0" err="1"/>
              <a:t>println</a:t>
            </a:r>
            <a:r>
              <a:rPr lang="en-IN" sz="2400" dirty="0"/>
              <a:t> 10", but you can write "Console </a:t>
            </a:r>
            <a:r>
              <a:rPr lang="en-IN" sz="2400" dirty="0" err="1"/>
              <a:t>println</a:t>
            </a:r>
            <a:r>
              <a:rPr lang="en-IN" sz="2400" dirty="0"/>
              <a:t> 10".</a:t>
            </a:r>
          </a:p>
        </p:txBody>
      </p:sp>
    </p:spTree>
    <p:extLst>
      <p:ext uri="{BB962C8B-B14F-4D97-AF65-F5344CB8AC3E}">
        <p14:creationId xmlns:p14="http://schemas.microsoft.com/office/powerpoint/2010/main" val="198850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68344" cy="692696"/>
          </a:xfrm>
        </p:spPr>
        <p:txBody>
          <a:bodyPr/>
          <a:lstStyle/>
          <a:p>
            <a:r>
              <a:rPr lang="en-IN" dirty="0" smtClean="0"/>
              <a:t>Operator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04656"/>
          </a:xfrm>
        </p:spPr>
        <p:txBody>
          <a:bodyPr>
            <a:normAutofit/>
          </a:bodyPr>
          <a:lstStyle/>
          <a:p>
            <a:pPr algn="just"/>
            <a:r>
              <a:rPr lang="en-IN" sz="2200" dirty="0" smtClean="0"/>
              <a:t>Technically Scala </a:t>
            </a:r>
            <a:r>
              <a:rPr lang="en-IN" sz="2200" dirty="0"/>
              <a:t>doesn't  </a:t>
            </a:r>
            <a:r>
              <a:rPr lang="en-IN" sz="2200" dirty="0" smtClean="0"/>
              <a:t>have </a:t>
            </a:r>
            <a:r>
              <a:rPr lang="en-IN" sz="2200" dirty="0"/>
              <a:t>operator overloading, because it doesn't actually have operators in </a:t>
            </a:r>
            <a:r>
              <a:rPr lang="en-IN" sz="2200" dirty="0" smtClean="0"/>
              <a:t>the traditional </a:t>
            </a:r>
            <a:r>
              <a:rPr lang="en-IN" sz="2200" dirty="0"/>
              <a:t>sense. </a:t>
            </a:r>
            <a:endParaRPr lang="en-IN" sz="2200" dirty="0" smtClean="0"/>
          </a:p>
          <a:p>
            <a:pPr algn="just"/>
            <a:r>
              <a:rPr lang="en-IN" sz="2200" dirty="0"/>
              <a:t>C</a:t>
            </a:r>
            <a:r>
              <a:rPr lang="en-IN" sz="2200" dirty="0" smtClean="0"/>
              <a:t>haracters </a:t>
            </a:r>
            <a:r>
              <a:rPr lang="en-IN" sz="2200" dirty="0"/>
              <a:t>such as +, -, *, and / can be used in method names. </a:t>
            </a:r>
            <a:endParaRPr lang="en-IN" sz="2200" dirty="0" smtClean="0"/>
          </a:p>
          <a:p>
            <a:pPr algn="just"/>
            <a:r>
              <a:rPr lang="en-IN" sz="2200" dirty="0" smtClean="0"/>
              <a:t>Hence, when 1 </a:t>
            </a:r>
            <a:r>
              <a:rPr lang="en-IN" sz="2200" dirty="0"/>
              <a:t>+ 2 </a:t>
            </a:r>
            <a:r>
              <a:rPr lang="en-IN" sz="2200" dirty="0" smtClean="0"/>
              <a:t>is typed into </a:t>
            </a:r>
            <a:r>
              <a:rPr lang="en-IN" sz="2200" dirty="0"/>
              <a:t>the Scala interpreter in Step 1, </a:t>
            </a:r>
            <a:r>
              <a:rPr lang="en-IN" sz="2200" dirty="0" smtClean="0"/>
              <a:t> </a:t>
            </a:r>
            <a:r>
              <a:rPr lang="en-IN" sz="2200" dirty="0"/>
              <a:t>a method named + </a:t>
            </a:r>
            <a:r>
              <a:rPr lang="en-IN" sz="2200" dirty="0" smtClean="0"/>
              <a:t>is actually invoked on the </a:t>
            </a:r>
            <a:r>
              <a:rPr lang="en-IN" sz="2200" dirty="0" err="1"/>
              <a:t>Int</a:t>
            </a:r>
            <a:r>
              <a:rPr lang="en-IN" sz="2200" dirty="0"/>
              <a:t> object 1, passing in 2 as a parameter. </a:t>
            </a:r>
            <a:endParaRPr lang="en-IN" sz="2200" dirty="0" smtClean="0"/>
          </a:p>
          <a:p>
            <a:pPr algn="just"/>
            <a:r>
              <a:rPr lang="en-IN" sz="2200" dirty="0"/>
              <a:t>A</a:t>
            </a:r>
            <a:r>
              <a:rPr lang="en-IN" sz="2200" dirty="0" smtClean="0"/>
              <a:t>lternatively one could write </a:t>
            </a:r>
            <a:r>
              <a:rPr lang="en-IN" sz="2200" dirty="0"/>
              <a:t>1 + 2 using traditional method invocation syntax, (1</a:t>
            </a:r>
            <a:r>
              <a:rPr lang="en-IN" sz="2200" dirty="0" smtClean="0"/>
              <a:t>)+(</a:t>
            </a:r>
            <a:r>
              <a:rPr lang="en-IN" sz="2200" dirty="0"/>
              <a:t>2</a:t>
            </a:r>
            <a:r>
              <a:rPr lang="en-IN" sz="2200" dirty="0" smtClean="0"/>
              <a:t>)</a:t>
            </a:r>
            <a:endParaRPr lang="en-IN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56992"/>
            <a:ext cx="5328592" cy="333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07504" y="4437112"/>
            <a:ext cx="3456384" cy="1224136"/>
          </a:xfrm>
          <a:prstGeom prst="rightArrow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66"/>
                </a:solidFill>
              </a:rPr>
              <a:t>All operations are method calls in Scala</a:t>
            </a:r>
            <a:endParaRPr lang="en-IN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3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868144" cy="692696"/>
          </a:xfrm>
        </p:spPr>
        <p:txBody>
          <a:bodyPr/>
          <a:lstStyle/>
          <a:p>
            <a:r>
              <a:rPr lang="en-IN" dirty="0" smtClean="0"/>
              <a:t>Arrays are classes in </a:t>
            </a:r>
            <a:r>
              <a:rPr lang="en-IN" dirty="0" err="1" smtClean="0"/>
              <a:t>scala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algn="just"/>
            <a:r>
              <a:rPr lang="en-IN" sz="2200" dirty="0"/>
              <a:t>A</a:t>
            </a:r>
            <a:r>
              <a:rPr lang="en-IN" sz="2200" dirty="0" smtClean="0"/>
              <a:t>rrays </a:t>
            </a:r>
            <a:r>
              <a:rPr lang="en-IN" sz="2200" dirty="0"/>
              <a:t>are </a:t>
            </a:r>
            <a:r>
              <a:rPr lang="en-IN" sz="2200" dirty="0" smtClean="0">
                <a:solidFill>
                  <a:srgbClr val="66FF66"/>
                </a:solidFill>
              </a:rPr>
              <a:t>accessed with </a:t>
            </a:r>
            <a:r>
              <a:rPr lang="en-IN" sz="2200" dirty="0">
                <a:solidFill>
                  <a:srgbClr val="66FF66"/>
                </a:solidFill>
              </a:rPr>
              <a:t>parentheses</a:t>
            </a:r>
            <a:r>
              <a:rPr lang="en-IN" sz="2200" dirty="0"/>
              <a:t> in Scala. </a:t>
            </a:r>
            <a:endParaRPr lang="en-IN" sz="2200" dirty="0" smtClean="0"/>
          </a:p>
          <a:p>
            <a:pPr algn="just"/>
            <a:r>
              <a:rPr lang="en-IN" sz="2200" dirty="0"/>
              <a:t>Arrays are </a:t>
            </a:r>
            <a:r>
              <a:rPr lang="en-IN" sz="2200" dirty="0">
                <a:solidFill>
                  <a:srgbClr val="FF99FF"/>
                </a:solidFill>
              </a:rPr>
              <a:t>simply instances </a:t>
            </a:r>
            <a:r>
              <a:rPr lang="en-IN" sz="2200" dirty="0" smtClean="0">
                <a:solidFill>
                  <a:srgbClr val="FF99FF"/>
                </a:solidFill>
              </a:rPr>
              <a:t>of classes </a:t>
            </a:r>
            <a:r>
              <a:rPr lang="en-IN" sz="2200" dirty="0"/>
              <a:t>like any other class in Scala.</a:t>
            </a:r>
          </a:p>
          <a:p>
            <a:pPr algn="just"/>
            <a:r>
              <a:rPr lang="en-IN" sz="2200" dirty="0" smtClean="0"/>
              <a:t>Scala has fewer special cases than Java.</a:t>
            </a:r>
          </a:p>
          <a:p>
            <a:pPr algn="just"/>
            <a:r>
              <a:rPr lang="en-IN" sz="2200" dirty="0"/>
              <a:t>When </a:t>
            </a:r>
            <a:r>
              <a:rPr lang="en-IN" sz="2200" dirty="0" smtClean="0"/>
              <a:t>parentheses is applied surrounding </a:t>
            </a:r>
            <a:r>
              <a:rPr lang="en-IN" sz="2200" dirty="0"/>
              <a:t>one or more values to </a:t>
            </a:r>
            <a:r>
              <a:rPr lang="en-IN" sz="2200" dirty="0" smtClean="0"/>
              <a:t>a variable</a:t>
            </a:r>
            <a:r>
              <a:rPr lang="en-IN" sz="2200" dirty="0"/>
              <a:t>, Scala will transform the code into an invocation of a </a:t>
            </a:r>
            <a:r>
              <a:rPr lang="en-IN" sz="2200" dirty="0">
                <a:solidFill>
                  <a:srgbClr val="66FFFF"/>
                </a:solidFill>
              </a:rPr>
              <a:t>method </a:t>
            </a:r>
            <a:r>
              <a:rPr lang="en-IN" sz="2200" dirty="0" smtClean="0">
                <a:solidFill>
                  <a:srgbClr val="66FFFF"/>
                </a:solidFill>
              </a:rPr>
              <a:t>named apply </a:t>
            </a:r>
            <a:r>
              <a:rPr lang="en-IN" sz="2200" dirty="0"/>
              <a:t>on that variable</a:t>
            </a:r>
            <a:r>
              <a:rPr lang="en-IN" sz="2200" dirty="0" smtClean="0"/>
              <a:t>.</a:t>
            </a:r>
          </a:p>
          <a:p>
            <a:pPr marL="0" indent="0" algn="just">
              <a:buNone/>
            </a:pPr>
            <a:r>
              <a:rPr lang="en-IN" sz="2200" dirty="0" smtClean="0"/>
              <a:t>            </a:t>
            </a:r>
            <a:r>
              <a:rPr lang="en-IN" sz="2200" dirty="0" smtClean="0">
                <a:solidFill>
                  <a:srgbClr val="FFFF66"/>
                </a:solidFill>
              </a:rPr>
              <a:t>For e.g., </a:t>
            </a:r>
            <a:r>
              <a:rPr lang="en-IN" sz="2200" dirty="0" err="1" smtClean="0">
                <a:solidFill>
                  <a:srgbClr val="FFFF66"/>
                </a:solidFill>
              </a:rPr>
              <a:t>greetStrings</a:t>
            </a:r>
            <a:r>
              <a:rPr lang="en-IN" sz="2200" dirty="0" smtClean="0">
                <a:solidFill>
                  <a:srgbClr val="FFFF66"/>
                </a:solidFill>
              </a:rPr>
              <a:t>(</a:t>
            </a:r>
            <a:r>
              <a:rPr lang="en-IN" sz="2200" dirty="0" err="1" smtClean="0">
                <a:solidFill>
                  <a:srgbClr val="FFFF66"/>
                </a:solidFill>
              </a:rPr>
              <a:t>i</a:t>
            </a:r>
            <a:r>
              <a:rPr lang="en-IN" sz="2200" dirty="0" smtClean="0">
                <a:solidFill>
                  <a:srgbClr val="FFFF66"/>
                </a:solidFill>
              </a:rPr>
              <a:t>) gets transformed into </a:t>
            </a:r>
            <a:r>
              <a:rPr lang="en-IN" sz="2200" dirty="0" err="1" smtClean="0">
                <a:solidFill>
                  <a:srgbClr val="FFFF66"/>
                </a:solidFill>
              </a:rPr>
              <a:t>greetStrings.apply</a:t>
            </a:r>
            <a:r>
              <a:rPr lang="en-IN" sz="2200" dirty="0" smtClean="0">
                <a:solidFill>
                  <a:srgbClr val="FFFF66"/>
                </a:solidFill>
              </a:rPr>
              <a:t>(</a:t>
            </a:r>
            <a:r>
              <a:rPr lang="en-IN" sz="2200" dirty="0" err="1" smtClean="0">
                <a:solidFill>
                  <a:srgbClr val="FFFF66"/>
                </a:solidFill>
              </a:rPr>
              <a:t>i</a:t>
            </a:r>
            <a:r>
              <a:rPr lang="en-IN" sz="2200" dirty="0" smtClean="0">
                <a:solidFill>
                  <a:srgbClr val="FFFF66"/>
                </a:solidFill>
              </a:rPr>
              <a:t>). </a:t>
            </a:r>
          </a:p>
          <a:p>
            <a:pPr algn="just"/>
            <a:r>
              <a:rPr lang="en-IN" sz="2200" dirty="0" smtClean="0"/>
              <a:t>Thus </a:t>
            </a:r>
            <a:r>
              <a:rPr lang="en-IN" sz="2200" dirty="0" smtClean="0">
                <a:solidFill>
                  <a:srgbClr val="92D050"/>
                </a:solidFill>
              </a:rPr>
              <a:t>accessing an element of an array </a:t>
            </a:r>
            <a:r>
              <a:rPr lang="en-IN" sz="2200" dirty="0" smtClean="0"/>
              <a:t>in Scala </a:t>
            </a:r>
            <a:r>
              <a:rPr lang="en-IN" sz="2200" dirty="0">
                <a:solidFill>
                  <a:srgbClr val="92D050"/>
                </a:solidFill>
              </a:rPr>
              <a:t>is simply a method call </a:t>
            </a:r>
            <a:r>
              <a:rPr lang="en-IN" sz="2200" dirty="0"/>
              <a:t>like any other. </a:t>
            </a:r>
            <a:endParaRPr lang="en-IN" sz="2200" dirty="0" smtClean="0"/>
          </a:p>
          <a:p>
            <a:pPr algn="just"/>
            <a:r>
              <a:rPr lang="en-IN" sz="2200" dirty="0" smtClean="0"/>
              <a:t>This </a:t>
            </a:r>
            <a:r>
              <a:rPr lang="en-IN" sz="2200" dirty="0"/>
              <a:t>principle is not restricted to arrays: any application </a:t>
            </a:r>
            <a:r>
              <a:rPr lang="en-IN" sz="2200" dirty="0" smtClean="0"/>
              <a:t>of an </a:t>
            </a:r>
            <a:r>
              <a:rPr lang="en-IN" sz="2200" dirty="0"/>
              <a:t>object to some arguments in parentheses will be transformed to an apply method call. </a:t>
            </a:r>
            <a:endParaRPr lang="en-IN" sz="2200" dirty="0" smtClean="0"/>
          </a:p>
          <a:p>
            <a:pPr algn="just"/>
            <a:r>
              <a:rPr lang="en-IN" sz="2200" dirty="0" smtClean="0"/>
              <a:t>Of </a:t>
            </a:r>
            <a:r>
              <a:rPr lang="en-IN" sz="2200" dirty="0"/>
              <a:t>course </a:t>
            </a:r>
            <a:r>
              <a:rPr lang="en-IN" sz="2200" dirty="0" smtClean="0"/>
              <a:t>this will </a:t>
            </a:r>
            <a:r>
              <a:rPr lang="en-IN" sz="2200" dirty="0"/>
              <a:t>compile only if that type of object actually defines an apply method. </a:t>
            </a:r>
            <a:endParaRPr lang="en-IN" sz="2200" dirty="0" smtClean="0"/>
          </a:p>
          <a:p>
            <a:pPr algn="just"/>
            <a:r>
              <a:rPr lang="en-IN" sz="2200" dirty="0" smtClean="0"/>
              <a:t>So </a:t>
            </a:r>
            <a:r>
              <a:rPr lang="en-IN" sz="2200" dirty="0"/>
              <a:t>it's not a special case; it's </a:t>
            </a:r>
            <a:r>
              <a:rPr lang="en-IN" sz="2200" dirty="0" smtClean="0"/>
              <a:t>a general </a:t>
            </a:r>
            <a:r>
              <a:rPr lang="en-IN" sz="2200" dirty="0"/>
              <a:t>rule.</a:t>
            </a:r>
          </a:p>
        </p:txBody>
      </p:sp>
    </p:spTree>
    <p:extLst>
      <p:ext uri="{BB962C8B-B14F-4D97-AF65-F5344CB8AC3E}">
        <p14:creationId xmlns:p14="http://schemas.microsoft.com/office/powerpoint/2010/main" val="331051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1474</TotalTime>
  <Words>2256</Words>
  <Application>Microsoft Office PowerPoint</Application>
  <PresentationFormat>On-screen Show (4:3)</PresentationFormat>
  <Paragraphs>335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Horizon</vt:lpstr>
      <vt:lpstr>19CSE313 – Principles of Programming Languages</vt:lpstr>
      <vt:lpstr>PARAMETERIzation</vt:lpstr>
      <vt:lpstr>parameterizing an instance with types</vt:lpstr>
      <vt:lpstr>Explicit parameterization</vt:lpstr>
      <vt:lpstr>initializing each element of the array</vt:lpstr>
      <vt:lpstr>Meaning of val explained…</vt:lpstr>
      <vt:lpstr>The To  method</vt:lpstr>
      <vt:lpstr>Operator overloading</vt:lpstr>
      <vt:lpstr>Arrays are classes in scala</vt:lpstr>
      <vt:lpstr>Update method</vt:lpstr>
      <vt:lpstr>Scala objects</vt:lpstr>
      <vt:lpstr>a more concise way to create and initialize arrays in scala</vt:lpstr>
      <vt:lpstr>Using lists in scala</vt:lpstr>
      <vt:lpstr>Cons operator in scala</vt:lpstr>
      <vt:lpstr>Initialising new lists with cons operator and Nil </vt:lpstr>
      <vt:lpstr>Some list methods and their usages</vt:lpstr>
      <vt:lpstr>Some list methods and their usages</vt:lpstr>
      <vt:lpstr>tuples</vt:lpstr>
      <vt:lpstr>tuples</vt:lpstr>
      <vt:lpstr>Array creation and Access – Example</vt:lpstr>
      <vt:lpstr>Array creation and access – example Output</vt:lpstr>
      <vt:lpstr>List creation and processing</vt:lpstr>
      <vt:lpstr>List creation and processing - output</vt:lpstr>
      <vt:lpstr>Tuple Creation and access - example</vt:lpstr>
      <vt:lpstr>Tuple Creation and access - Output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19CSE313 – Principles of Programming Languages</dc:title>
  <dc:creator>admin</dc:creator>
  <cp:lastModifiedBy>admin</cp:lastModifiedBy>
  <cp:revision>548</cp:revision>
  <dcterms:created xsi:type="dcterms:W3CDTF">2021-12-18T08:57:35Z</dcterms:created>
  <dcterms:modified xsi:type="dcterms:W3CDTF">2022-03-28T06:24:39Z</dcterms:modified>
</cp:coreProperties>
</file>