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FF66"/>
    <a:srgbClr val="66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FBC55-4722-4DAF-A65D-611A4A192C4B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07210-E79F-4776-8E93-B25B22A0A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1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</a:rPr>
              <a:t>Basic Types and Operations</a:t>
            </a:r>
            <a:endParaRPr lang="en-IN" sz="2800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27984" cy="620688"/>
          </a:xfrm>
        </p:spPr>
        <p:txBody>
          <a:bodyPr/>
          <a:lstStyle/>
          <a:p>
            <a:r>
              <a:rPr lang="en-IN" dirty="0" smtClean="0"/>
              <a:t>Escape sequences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69227418"/>
              </p:ext>
            </p:extLst>
          </p:nvPr>
        </p:nvGraphicFramePr>
        <p:xfrm>
          <a:off x="107950" y="620713"/>
          <a:ext cx="89281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64050"/>
                <a:gridCol w="446405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Literal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\n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 smtClean="0"/>
                        <a:t>line feed (\u000A)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\b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 smtClean="0"/>
                        <a:t>backspace (\u0008)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\t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 smtClean="0"/>
                        <a:t>tab (\u0009)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\f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 smtClean="0"/>
                        <a:t>form feed (\u000C)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\r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 smtClean="0"/>
                        <a:t>carriage return (\u000D)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 smtClean="0"/>
                        <a:t>\"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 smtClean="0"/>
                        <a:t>double quote (\u0022)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\'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 smtClean="0"/>
                        <a:t>single quote (\u0027)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 smtClean="0"/>
                        <a:t>\\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 smtClean="0"/>
                        <a:t>backslash (\u005C)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512" y="49411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 smtClean="0"/>
              <a:t>Example:</a:t>
            </a:r>
          </a:p>
          <a:p>
            <a:r>
              <a:rPr lang="en-IN" sz="2400" dirty="0" smtClean="0"/>
              <a:t>scala</a:t>
            </a:r>
            <a:r>
              <a:rPr lang="en-IN" sz="2400" dirty="0"/>
              <a:t>&gt; </a:t>
            </a:r>
            <a:r>
              <a:rPr lang="en-IN" sz="2400" dirty="0" err="1"/>
              <a:t>val</a:t>
            </a:r>
            <a:r>
              <a:rPr lang="en-IN" sz="2400" dirty="0"/>
              <a:t> backslash = '\\'</a:t>
            </a:r>
          </a:p>
          <a:p>
            <a:r>
              <a:rPr lang="en-IN" sz="2400" dirty="0"/>
              <a:t>backslash: Char = \</a:t>
            </a:r>
          </a:p>
        </p:txBody>
      </p:sp>
    </p:spTree>
    <p:extLst>
      <p:ext uri="{BB962C8B-B14F-4D97-AF65-F5344CB8AC3E}">
        <p14:creationId xmlns:p14="http://schemas.microsoft.com/office/powerpoint/2010/main" val="224395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059832" cy="620688"/>
          </a:xfrm>
        </p:spPr>
        <p:txBody>
          <a:bodyPr/>
          <a:lstStyle/>
          <a:p>
            <a:r>
              <a:rPr lang="en-IN" dirty="0"/>
              <a:t>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A string literal is composed of characters surrounded by double quotes:</a:t>
            </a:r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hello = "hello"</a:t>
            </a:r>
          </a:p>
          <a:p>
            <a:pPr marL="400050" lvl="1" indent="0">
              <a:buNone/>
            </a:pPr>
            <a:r>
              <a:rPr lang="en-IN" sz="2400" dirty="0"/>
              <a:t>hello: String = hello</a:t>
            </a:r>
          </a:p>
          <a:p>
            <a:r>
              <a:rPr lang="en-IN" sz="2400" dirty="0"/>
              <a:t>The syntax of the characters within the quotes is the same as with character literals. </a:t>
            </a:r>
            <a:endParaRPr lang="en-IN" sz="2400" dirty="0" smtClean="0"/>
          </a:p>
          <a:p>
            <a:pPr marL="400050" lvl="1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example:</a:t>
            </a:r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escapes = "\\\"\'"</a:t>
            </a:r>
          </a:p>
          <a:p>
            <a:pPr marL="400050" lvl="1" indent="0">
              <a:buNone/>
            </a:pPr>
            <a:r>
              <a:rPr lang="en-IN" sz="2400" dirty="0"/>
              <a:t>escapes: String = \"'</a:t>
            </a:r>
          </a:p>
        </p:txBody>
      </p:sp>
    </p:spTree>
    <p:extLst>
      <p:ext uri="{BB962C8B-B14F-4D97-AF65-F5344CB8AC3E}">
        <p14:creationId xmlns:p14="http://schemas.microsoft.com/office/powerpoint/2010/main" val="12989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5436096" cy="764486"/>
          </a:xfrm>
        </p:spPr>
        <p:txBody>
          <a:bodyPr/>
          <a:lstStyle/>
          <a:p>
            <a:r>
              <a:rPr lang="en-IN" dirty="0"/>
              <a:t>Boolean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836712"/>
            <a:ext cx="8928992" cy="5832648"/>
          </a:xfrm>
        </p:spPr>
        <p:txBody>
          <a:bodyPr>
            <a:normAutofit/>
          </a:bodyPr>
          <a:lstStyle/>
          <a:p>
            <a:r>
              <a:rPr lang="en-IN" sz="2400" dirty="0"/>
              <a:t>The Boolean type has two literals, true and false</a:t>
            </a:r>
            <a:r>
              <a:rPr lang="en-IN" sz="2400" dirty="0" smtClean="0"/>
              <a:t>:</a:t>
            </a:r>
          </a:p>
          <a:p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bool = true</a:t>
            </a:r>
          </a:p>
          <a:p>
            <a:pPr marL="400050" lvl="1" indent="0">
              <a:buNone/>
            </a:pPr>
            <a:r>
              <a:rPr lang="en-IN" sz="2400" dirty="0"/>
              <a:t>bool: Boolean = </a:t>
            </a:r>
            <a:r>
              <a:rPr lang="en-IN" sz="2400" dirty="0" smtClean="0"/>
              <a:t>true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fool = false</a:t>
            </a:r>
          </a:p>
          <a:p>
            <a:pPr marL="400050" lvl="1" indent="0">
              <a:buNone/>
            </a:pPr>
            <a:r>
              <a:rPr lang="en-IN" sz="2400" dirty="0"/>
              <a:t>fool: Boolean = false</a:t>
            </a:r>
          </a:p>
        </p:txBody>
      </p:sp>
    </p:spTree>
    <p:extLst>
      <p:ext uri="{BB962C8B-B14F-4D97-AF65-F5344CB8AC3E}">
        <p14:creationId xmlns:p14="http://schemas.microsoft.com/office/powerpoint/2010/main" val="314443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8" y="0"/>
            <a:ext cx="4557982" cy="692696"/>
          </a:xfrm>
        </p:spPr>
        <p:txBody>
          <a:bodyPr/>
          <a:lstStyle/>
          <a:p>
            <a:r>
              <a:rPr lang="en-IN" dirty="0" smtClean="0"/>
              <a:t>String interpolation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A</a:t>
            </a:r>
            <a:r>
              <a:rPr lang="en-IN" sz="2400" dirty="0" smtClean="0"/>
              <a:t>llows </a:t>
            </a:r>
            <a:r>
              <a:rPr lang="en-IN" sz="2400" dirty="0"/>
              <a:t>you to embed </a:t>
            </a:r>
            <a:r>
              <a:rPr lang="en-IN" sz="2400" dirty="0" smtClean="0"/>
              <a:t>expressions within </a:t>
            </a:r>
            <a:r>
              <a:rPr lang="en-IN" sz="2400" dirty="0"/>
              <a:t>string </a:t>
            </a:r>
            <a:r>
              <a:rPr lang="en-IN" sz="2400" dirty="0" smtClean="0"/>
              <a:t>literals</a:t>
            </a:r>
          </a:p>
          <a:p>
            <a:pPr algn="just"/>
            <a:r>
              <a:rPr lang="en-IN" sz="2400" dirty="0" smtClean="0"/>
              <a:t>Provides </a:t>
            </a:r>
            <a:r>
              <a:rPr lang="en-IN" sz="2400" dirty="0"/>
              <a:t>a concise and readable alternative </a:t>
            </a:r>
            <a:r>
              <a:rPr lang="en-IN" sz="2400" dirty="0" smtClean="0"/>
              <a:t>to string concatenation</a:t>
            </a:r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name = "reader"</a:t>
            </a:r>
          </a:p>
          <a:p>
            <a:pPr marL="400050" lvl="1" indent="0">
              <a:buNone/>
            </a:pPr>
            <a:r>
              <a:rPr lang="en-IN" sz="2400" dirty="0" err="1"/>
              <a:t>val</a:t>
            </a:r>
            <a:r>
              <a:rPr lang="en-IN" sz="2400" dirty="0"/>
              <a:t> name: String = </a:t>
            </a:r>
            <a:r>
              <a:rPr lang="en-IN" sz="2400" dirty="0" smtClean="0"/>
              <a:t>reader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println</a:t>
            </a:r>
            <a:r>
              <a:rPr lang="en-IN" sz="2400" dirty="0"/>
              <a:t>(</a:t>
            </a:r>
            <a:r>
              <a:rPr lang="en-IN" sz="2400" dirty="0" err="1"/>
              <a:t>s"Hello</a:t>
            </a:r>
            <a:r>
              <a:rPr lang="en-IN" sz="2400" dirty="0"/>
              <a:t>, $name!")</a:t>
            </a:r>
          </a:p>
          <a:p>
            <a:pPr marL="400050" lvl="1" indent="0">
              <a:buNone/>
            </a:pPr>
            <a:r>
              <a:rPr lang="en-IN" sz="2400" dirty="0"/>
              <a:t>Hello, reader</a:t>
            </a:r>
            <a:r>
              <a:rPr lang="en-IN" sz="2400" dirty="0" smtClean="0"/>
              <a:t>!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s"The</a:t>
            </a:r>
            <a:r>
              <a:rPr lang="en-IN" sz="2400" dirty="0"/>
              <a:t> answer is ${6 * 7}."</a:t>
            </a:r>
          </a:p>
          <a:p>
            <a:pPr marL="400050" lvl="1" indent="0">
              <a:buNone/>
            </a:pPr>
            <a:r>
              <a:rPr lang="en-IN" sz="2400" dirty="0" err="1"/>
              <a:t>val</a:t>
            </a:r>
            <a:r>
              <a:rPr lang="en-IN" sz="2400" dirty="0"/>
              <a:t> res2: String = The answer is 42.</a:t>
            </a:r>
          </a:p>
        </p:txBody>
      </p:sp>
    </p:spTree>
    <p:extLst>
      <p:ext uri="{BB962C8B-B14F-4D97-AF65-F5344CB8AC3E}">
        <p14:creationId xmlns:p14="http://schemas.microsoft.com/office/powerpoint/2010/main" val="40320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67944" cy="620688"/>
          </a:xfrm>
        </p:spPr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/>
          <a:lstStyle/>
          <a:p>
            <a:r>
              <a:rPr lang="en-IN" sz="2400" dirty="0" smtClean="0"/>
              <a:t>Operators are methods</a:t>
            </a:r>
            <a:endParaRPr lang="en-IN" sz="2400" dirty="0"/>
          </a:p>
          <a:p>
            <a:r>
              <a:rPr lang="en-IN" sz="2400" dirty="0"/>
              <a:t>For example, 1 + 2really means </a:t>
            </a:r>
            <a:r>
              <a:rPr lang="en-IN" sz="2400" dirty="0" smtClean="0"/>
              <a:t>the same </a:t>
            </a:r>
            <a:r>
              <a:rPr lang="en-IN" sz="2400" dirty="0"/>
              <a:t>thing as 1.+(2</a:t>
            </a:r>
            <a:r>
              <a:rPr lang="en-IN" sz="2400" dirty="0" smtClean="0"/>
              <a:t>).</a:t>
            </a:r>
          </a:p>
          <a:p>
            <a:r>
              <a:rPr lang="en-IN" sz="2400" dirty="0"/>
              <a:t>In other words, class </a:t>
            </a:r>
            <a:r>
              <a:rPr lang="en-IN" sz="2400" dirty="0" err="1"/>
              <a:t>Int</a:t>
            </a:r>
            <a:r>
              <a:rPr lang="en-IN" sz="2400" dirty="0"/>
              <a:t> contains a method named +that takes an </a:t>
            </a:r>
            <a:r>
              <a:rPr lang="en-IN" sz="2400" dirty="0" err="1"/>
              <a:t>Int</a:t>
            </a:r>
            <a:r>
              <a:rPr lang="en-IN" sz="2400" dirty="0"/>
              <a:t> and </a:t>
            </a:r>
            <a:r>
              <a:rPr lang="en-IN" sz="2400" dirty="0" smtClean="0"/>
              <a:t>returns an </a:t>
            </a:r>
            <a:r>
              <a:rPr lang="en-IN" sz="2400" dirty="0" err="1"/>
              <a:t>Int</a:t>
            </a:r>
            <a:r>
              <a:rPr lang="en-IN" sz="2400" dirty="0"/>
              <a:t> result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This + method is invoked when you add two </a:t>
            </a:r>
            <a:r>
              <a:rPr lang="en-IN" sz="2400" dirty="0" err="1"/>
              <a:t>Ints</a:t>
            </a:r>
            <a:r>
              <a:rPr lang="en-IN" sz="2400" dirty="0"/>
              <a:t>:</a:t>
            </a:r>
          </a:p>
          <a:p>
            <a:pPr marL="400050" lvl="1" indent="0">
              <a:buNone/>
            </a:pPr>
            <a:r>
              <a:rPr lang="it-IT" sz="2400" dirty="0"/>
              <a:t>scala&gt; val sum = 1 + 2 // Scala invokes 1.+(2)</a:t>
            </a:r>
          </a:p>
          <a:p>
            <a:pPr marL="400050" lvl="1" indent="0">
              <a:buNone/>
            </a:pPr>
            <a:r>
              <a:rPr lang="en-IN" sz="2400" dirty="0"/>
              <a:t>sum: </a:t>
            </a:r>
            <a:r>
              <a:rPr lang="en-IN" sz="2400" dirty="0" err="1"/>
              <a:t>Int</a:t>
            </a:r>
            <a:r>
              <a:rPr lang="en-IN" sz="2400" dirty="0"/>
              <a:t> = </a:t>
            </a:r>
            <a:r>
              <a:rPr lang="en-IN" sz="2400" dirty="0" smtClean="0"/>
              <a:t>3</a:t>
            </a:r>
          </a:p>
          <a:p>
            <a:pPr marL="400050" lvl="1" indent="0">
              <a:buNone/>
            </a:pPr>
            <a:r>
              <a:rPr lang="it-IT" sz="2400" dirty="0"/>
              <a:t>scala&gt; val sumMore = 1.+(2)</a:t>
            </a:r>
          </a:p>
          <a:p>
            <a:pPr marL="400050" lvl="1" indent="0">
              <a:buNone/>
            </a:pPr>
            <a:r>
              <a:rPr lang="en-IN" sz="2400" dirty="0" err="1"/>
              <a:t>sumMore</a:t>
            </a:r>
            <a:r>
              <a:rPr lang="en-IN" sz="2400" dirty="0"/>
              <a:t>: </a:t>
            </a:r>
            <a:r>
              <a:rPr lang="en-IN" sz="2400" dirty="0" err="1"/>
              <a:t>Int</a:t>
            </a:r>
            <a:r>
              <a:rPr lang="en-IN" sz="2400" dirty="0"/>
              <a:t> = </a:t>
            </a:r>
            <a:r>
              <a:rPr lang="en-IN" sz="2400" dirty="0" smtClean="0"/>
              <a:t>3</a:t>
            </a:r>
          </a:p>
          <a:p>
            <a:pPr marL="400050" lvl="1" indent="0">
              <a:buNone/>
            </a:pPr>
            <a:r>
              <a:rPr lang="it-IT" sz="2400" dirty="0"/>
              <a:t>scala&gt; val longSum = 1 + 2L // Scala invokes 1.+(2L</a:t>
            </a:r>
            <a:r>
              <a:rPr lang="it-IT" sz="2400" dirty="0" smtClean="0"/>
              <a:t>) – overloaded version</a:t>
            </a:r>
            <a:endParaRPr lang="it-IT" sz="2400" dirty="0"/>
          </a:p>
          <a:p>
            <a:pPr marL="400050" lvl="1" indent="0">
              <a:buNone/>
            </a:pPr>
            <a:r>
              <a:rPr lang="en-IN" sz="2400" dirty="0" err="1"/>
              <a:t>longSum</a:t>
            </a:r>
            <a:r>
              <a:rPr lang="en-IN" sz="2400" dirty="0"/>
              <a:t>: Long = 3</a:t>
            </a:r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80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6" y="18247"/>
            <a:ext cx="6799802" cy="890473"/>
          </a:xfrm>
        </p:spPr>
        <p:txBody>
          <a:bodyPr/>
          <a:lstStyle/>
          <a:p>
            <a:r>
              <a:rPr lang="en-IN" dirty="0" smtClean="0"/>
              <a:t>Types of operators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92922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Symbol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Unary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Arithmetic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+, -,</a:t>
                      </a:r>
                      <a:r>
                        <a:rPr lang="en-IN" baseline="0" dirty="0" smtClean="0"/>
                        <a:t> *, / , 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Relational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&gt;, &lt;, &gt;=, &lt;=, !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&amp;&amp;, ||, </a:t>
                      </a:r>
                      <a:r>
                        <a:rPr lang="en-IN" dirty="0" smtClean="0"/>
                        <a:t>!,</a:t>
                      </a:r>
                      <a:r>
                        <a:rPr lang="en-IN" baseline="0" dirty="0" smtClean="0"/>
                        <a:t> (&amp;,| to evaluate R.H.S)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Bitwise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&amp;, | , </a:t>
                      </a:r>
                      <a:r>
                        <a:rPr lang="en-IN" dirty="0" smtClean="0"/>
                        <a:t>^, ~ </a:t>
                      </a:r>
                      <a:r>
                        <a:rPr lang="en-IN" smtClean="0"/>
                        <a:t>(complement)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Shift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&lt;&lt;, &gt;&gt;, &gt;&gt;&gt; (unsigned shift right)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Object Equality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==, !=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16016" cy="836712"/>
          </a:xfrm>
        </p:spPr>
        <p:txBody>
          <a:bodyPr/>
          <a:lstStyle/>
          <a:p>
            <a:r>
              <a:rPr lang="en-IN" dirty="0" smtClean="0"/>
              <a:t>Operator precedence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62346"/>
              </p:ext>
            </p:extLst>
          </p:nvPr>
        </p:nvGraphicFramePr>
        <p:xfrm>
          <a:off x="1524000" y="1397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Precedence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* /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= 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&lt; 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All letters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All 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280920" cy="720080"/>
          </a:xfrm>
        </p:spPr>
        <p:txBody>
          <a:bodyPr/>
          <a:lstStyle/>
          <a:p>
            <a:r>
              <a:rPr lang="en-IN" dirty="0" smtClean="0"/>
              <a:t>Rich Wrapper classes and operations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51685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81721"/>
            <a:ext cx="4260153" cy="86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50248"/>
            <a:ext cx="4260153" cy="335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7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 smtClean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  <a:endParaRPr lang="en-IN" dirty="0"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smtClean="0"/>
              <a:t>Some basic types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6771638"/>
              </p:ext>
            </p:extLst>
          </p:nvPr>
        </p:nvGraphicFramePr>
        <p:xfrm>
          <a:off x="107950" y="692150"/>
          <a:ext cx="8928100" cy="5049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64050"/>
                <a:gridCol w="4464050"/>
              </a:tblGrid>
              <a:tr h="360586">
                <a:tc>
                  <a:txBody>
                    <a:bodyPr/>
                    <a:lstStyle/>
                    <a:p>
                      <a:r>
                        <a:rPr lang="en-IN" dirty="0" smtClean="0"/>
                        <a:t>Basic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8-bit signed two's complement integer (-27 to 27 - 1, inclusive)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16-bit signed two's complement integer (-215 to 215 - 1, inclusive)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32-bit signed two's complement integer (-231 to 231 - 1, inclusive)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64-bit signed two's complement integer (-263 to 263 - 1, inclusive)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16-bit unsigned Unicode character (0 to 216 - 1, inclusive)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sequence of Chars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32-bit IEEE 754 single-precision float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64-bit IEEE 754 double-precision float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 or false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167" y="5805264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FFFF66"/>
                </a:solidFill>
              </a:rPr>
              <a:t>Note: Collectively</a:t>
            </a:r>
            <a:r>
              <a:rPr lang="en-IN" b="1" dirty="0">
                <a:solidFill>
                  <a:srgbClr val="FFFF66"/>
                </a:solidFill>
              </a:rPr>
              <a:t>, types Byte, Short, </a:t>
            </a:r>
            <a:r>
              <a:rPr lang="en-IN" b="1" dirty="0" err="1">
                <a:solidFill>
                  <a:srgbClr val="FFFF66"/>
                </a:solidFill>
              </a:rPr>
              <a:t>Int</a:t>
            </a:r>
            <a:r>
              <a:rPr lang="en-IN" b="1" dirty="0">
                <a:solidFill>
                  <a:srgbClr val="FFFF66"/>
                </a:solidFill>
              </a:rPr>
              <a:t>, Long, and Char are </a:t>
            </a:r>
            <a:r>
              <a:rPr lang="en-IN" b="1" dirty="0" smtClean="0">
                <a:solidFill>
                  <a:srgbClr val="FFFF66"/>
                </a:solidFill>
              </a:rPr>
              <a:t>called </a:t>
            </a:r>
            <a:r>
              <a:rPr lang="en-IN" b="1" i="1" dirty="0" smtClean="0">
                <a:solidFill>
                  <a:srgbClr val="FFFF66"/>
                </a:solidFill>
              </a:rPr>
              <a:t>integral types</a:t>
            </a:r>
            <a:r>
              <a:rPr lang="en-IN" b="1" dirty="0">
                <a:solidFill>
                  <a:srgbClr val="FFFF66"/>
                </a:solidFill>
              </a:rPr>
              <a:t>. </a:t>
            </a:r>
            <a:endParaRPr lang="en-IN" b="1" dirty="0" smtClean="0">
              <a:solidFill>
                <a:srgbClr val="FFFF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FFFF66"/>
                </a:solidFill>
              </a:rPr>
              <a:t>The </a:t>
            </a:r>
            <a:r>
              <a:rPr lang="en-IN" b="1" dirty="0">
                <a:solidFill>
                  <a:srgbClr val="FFFF66"/>
                </a:solidFill>
              </a:rPr>
              <a:t>integral types plus Float and Double are called </a:t>
            </a:r>
            <a:r>
              <a:rPr lang="en-IN" b="1" i="1" dirty="0">
                <a:solidFill>
                  <a:srgbClr val="FFFF66"/>
                </a:solidFill>
              </a:rPr>
              <a:t>numeric types</a:t>
            </a:r>
            <a:r>
              <a:rPr lang="en-IN" b="1" dirty="0" smtClean="0">
                <a:solidFill>
                  <a:srgbClr val="FFFF6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FFFF66"/>
                </a:solidFill>
              </a:rPr>
              <a:t>All types other than string are members of </a:t>
            </a:r>
            <a:r>
              <a:rPr lang="en-IN" b="1" dirty="0" err="1" smtClean="0">
                <a:solidFill>
                  <a:srgbClr val="FFFF66"/>
                </a:solidFill>
              </a:rPr>
              <a:t>scala</a:t>
            </a:r>
            <a:r>
              <a:rPr lang="en-IN" b="1" dirty="0" smtClean="0">
                <a:solidFill>
                  <a:srgbClr val="FFFF66"/>
                </a:solidFill>
              </a:rPr>
              <a:t> package</a:t>
            </a:r>
            <a:endParaRPr lang="en-IN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36096" cy="620688"/>
          </a:xfrm>
        </p:spPr>
        <p:txBody>
          <a:bodyPr/>
          <a:lstStyle/>
          <a:p>
            <a:r>
              <a:rPr lang="en-IN" dirty="0" smtClean="0"/>
              <a:t>Literals (constants)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All of the basic types listed in Table 5.1 can be written with </a:t>
            </a:r>
            <a:r>
              <a:rPr lang="en-IN" sz="2000" i="1" dirty="0" smtClean="0"/>
              <a:t>literals</a:t>
            </a:r>
          </a:p>
          <a:p>
            <a:pPr algn="just"/>
            <a:r>
              <a:rPr lang="en-IN" sz="2000" b="1" dirty="0"/>
              <a:t>Integer </a:t>
            </a:r>
            <a:r>
              <a:rPr lang="en-IN" sz="2000" b="1" dirty="0" smtClean="0"/>
              <a:t>literals:</a:t>
            </a:r>
          </a:p>
          <a:p>
            <a:pPr lvl="1" algn="just"/>
            <a:r>
              <a:rPr lang="en-IN" sz="2000" dirty="0"/>
              <a:t>Integer literals for the types </a:t>
            </a:r>
            <a:r>
              <a:rPr lang="en-IN" sz="2000" dirty="0" err="1"/>
              <a:t>Int</a:t>
            </a:r>
            <a:r>
              <a:rPr lang="en-IN" sz="2000" dirty="0"/>
              <a:t>, Long, Short, and Byte come in two forms: decimal and hexadecimal.</a:t>
            </a:r>
          </a:p>
          <a:p>
            <a:pPr lvl="1" algn="just"/>
            <a:r>
              <a:rPr lang="en-IN" sz="2000" dirty="0"/>
              <a:t>The way an integer literal begins indicates the base of the number. 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If </a:t>
            </a:r>
            <a:r>
              <a:rPr lang="en-IN" sz="2000" dirty="0"/>
              <a:t>the number begins </a:t>
            </a:r>
            <a:r>
              <a:rPr lang="en-IN" sz="2000" dirty="0" smtClean="0"/>
              <a:t>with a </a:t>
            </a:r>
            <a:r>
              <a:rPr lang="en-IN" sz="2000" dirty="0"/>
              <a:t>0x or 0X, it is hexadecimal (base 16), and may contain 0 through 9 as well as upper or </a:t>
            </a:r>
            <a:r>
              <a:rPr lang="en-IN" sz="2000" dirty="0" smtClean="0"/>
              <a:t>lowercase digits </a:t>
            </a:r>
            <a:r>
              <a:rPr lang="en-IN" sz="2000" dirty="0"/>
              <a:t>A through F. 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Some </a:t>
            </a:r>
            <a:r>
              <a:rPr lang="en-IN" sz="2000" dirty="0"/>
              <a:t>examples are</a:t>
            </a:r>
            <a:r>
              <a:rPr lang="en-IN" sz="2000" dirty="0" smtClean="0"/>
              <a:t>:</a:t>
            </a:r>
          </a:p>
          <a:p>
            <a:pPr marL="914400" lvl="2" indent="0" algn="just">
              <a:buNone/>
            </a:pPr>
            <a:r>
              <a:rPr lang="en-IN" sz="2000" dirty="0"/>
              <a:t>scala&gt; </a:t>
            </a:r>
            <a:r>
              <a:rPr lang="en-IN" sz="2000" dirty="0" err="1"/>
              <a:t>val</a:t>
            </a:r>
            <a:r>
              <a:rPr lang="en-IN" sz="2000" dirty="0"/>
              <a:t> hex = 0x5</a:t>
            </a:r>
          </a:p>
          <a:p>
            <a:pPr marL="914400" lvl="2" indent="0" algn="just">
              <a:buNone/>
            </a:pPr>
            <a:r>
              <a:rPr lang="en-IN" sz="2000" dirty="0"/>
              <a:t>hex: </a:t>
            </a:r>
            <a:r>
              <a:rPr lang="en-IN" sz="2000" dirty="0" err="1"/>
              <a:t>Int</a:t>
            </a:r>
            <a:r>
              <a:rPr lang="en-IN" sz="2000" dirty="0"/>
              <a:t> = 5</a:t>
            </a:r>
          </a:p>
          <a:p>
            <a:pPr marL="914400" lvl="2" indent="0" algn="just">
              <a:buNone/>
            </a:pPr>
            <a:r>
              <a:rPr lang="en-IN" sz="2000" dirty="0"/>
              <a:t>scala&gt; </a:t>
            </a:r>
            <a:r>
              <a:rPr lang="en-IN" sz="2000" dirty="0" err="1"/>
              <a:t>val</a:t>
            </a:r>
            <a:r>
              <a:rPr lang="en-IN" sz="2000" dirty="0"/>
              <a:t> hex2 = 0x00FF</a:t>
            </a:r>
          </a:p>
          <a:p>
            <a:pPr marL="914400" lvl="2" indent="0" algn="just">
              <a:buNone/>
            </a:pPr>
            <a:r>
              <a:rPr lang="en-IN" sz="2000" dirty="0"/>
              <a:t>hex2: </a:t>
            </a:r>
            <a:r>
              <a:rPr lang="en-IN" sz="2000" dirty="0" err="1"/>
              <a:t>Int</a:t>
            </a:r>
            <a:r>
              <a:rPr lang="en-IN" sz="2000" dirty="0"/>
              <a:t> = 255</a:t>
            </a:r>
          </a:p>
          <a:p>
            <a:pPr marL="914400" lvl="2" indent="0" algn="just">
              <a:buNone/>
            </a:pPr>
            <a:r>
              <a:rPr lang="en-IN" sz="2000" dirty="0"/>
              <a:t>scala&gt; </a:t>
            </a:r>
            <a:r>
              <a:rPr lang="en-IN" sz="2000" dirty="0" err="1"/>
              <a:t>val</a:t>
            </a:r>
            <a:r>
              <a:rPr lang="en-IN" sz="2000" dirty="0"/>
              <a:t> magic = 0xcafebabe</a:t>
            </a:r>
          </a:p>
          <a:p>
            <a:pPr marL="914400" lvl="2" indent="0" algn="just">
              <a:buNone/>
            </a:pPr>
            <a:r>
              <a:rPr lang="en-IN" sz="2000" dirty="0"/>
              <a:t>magic: </a:t>
            </a:r>
            <a:r>
              <a:rPr lang="en-IN" sz="2000" dirty="0" err="1"/>
              <a:t>Int</a:t>
            </a:r>
            <a:r>
              <a:rPr lang="en-IN" sz="2000" dirty="0"/>
              <a:t> = -889275714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16016" y="3933056"/>
            <a:ext cx="4176464" cy="259228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Note that the Scala shell always prints integer values in base 10, no matter what literal form you </a:t>
            </a:r>
            <a:r>
              <a:rPr lang="en-IN" dirty="0" smtClean="0"/>
              <a:t>may have </a:t>
            </a:r>
            <a:r>
              <a:rPr lang="en-IN" dirty="0"/>
              <a:t>used to initialize it</a:t>
            </a:r>
            <a:r>
              <a:rPr lang="en-IN" dirty="0" smtClean="0"/>
              <a:t>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Thus </a:t>
            </a:r>
            <a:r>
              <a:rPr lang="en-IN" dirty="0"/>
              <a:t>the interpreter displays the value of the hex2 variable you </a:t>
            </a:r>
            <a:r>
              <a:rPr lang="en-IN" dirty="0" smtClean="0"/>
              <a:t>initialized with </a:t>
            </a:r>
            <a:r>
              <a:rPr lang="en-IN" dirty="0"/>
              <a:t>literal 0x00FF as decimal 255.</a:t>
            </a:r>
          </a:p>
        </p:txBody>
      </p:sp>
    </p:spTree>
    <p:extLst>
      <p:ext uri="{BB962C8B-B14F-4D97-AF65-F5344CB8AC3E}">
        <p14:creationId xmlns:p14="http://schemas.microsoft.com/office/powerpoint/2010/main" val="35804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" y="0"/>
            <a:ext cx="6146163" cy="620688"/>
          </a:xfrm>
        </p:spPr>
        <p:txBody>
          <a:bodyPr/>
          <a:lstStyle/>
          <a:p>
            <a:r>
              <a:rPr lang="en-IN" dirty="0" smtClean="0"/>
              <a:t>Decimal 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834" y="692696"/>
            <a:ext cx="9001662" cy="5976664"/>
          </a:xfrm>
        </p:spPr>
        <p:txBody>
          <a:bodyPr>
            <a:normAutofit/>
          </a:bodyPr>
          <a:lstStyle/>
          <a:p>
            <a:r>
              <a:rPr lang="en-IN" sz="2400" dirty="0"/>
              <a:t>If the number begins with a non-zero digit, and is otherwise undecorated, it is decimal (</a:t>
            </a:r>
            <a:r>
              <a:rPr lang="en-IN" sz="2400" dirty="0" smtClean="0"/>
              <a:t>base 10</a:t>
            </a:r>
            <a:r>
              <a:rPr lang="en-IN" sz="2400" dirty="0"/>
              <a:t>).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For </a:t>
            </a:r>
            <a:r>
              <a:rPr lang="en-IN" sz="2400" dirty="0"/>
              <a:t>example</a:t>
            </a:r>
            <a:r>
              <a:rPr lang="en-IN" sz="2400" dirty="0" smtClean="0"/>
              <a:t>:</a:t>
            </a:r>
          </a:p>
          <a:p>
            <a:pPr marL="400050" lvl="1" indent="0">
              <a:buNone/>
            </a:pPr>
            <a:r>
              <a:rPr lang="en-IN" sz="2400" dirty="0" smtClean="0"/>
              <a:t>scala</a:t>
            </a:r>
            <a:r>
              <a:rPr lang="en-IN" sz="2400" dirty="0"/>
              <a:t>&gt; </a:t>
            </a:r>
            <a:r>
              <a:rPr lang="en-IN" sz="2400" dirty="0" err="1"/>
              <a:t>val</a:t>
            </a:r>
            <a:r>
              <a:rPr lang="en-IN" sz="2400" dirty="0"/>
              <a:t> dec1 = 31</a:t>
            </a:r>
          </a:p>
          <a:p>
            <a:pPr marL="400050" lvl="1" indent="0">
              <a:buNone/>
            </a:pPr>
            <a:r>
              <a:rPr lang="en-IN" sz="2400" dirty="0"/>
              <a:t>dec1: </a:t>
            </a:r>
            <a:r>
              <a:rPr lang="en-IN" sz="2400" dirty="0" err="1"/>
              <a:t>Int</a:t>
            </a:r>
            <a:r>
              <a:rPr lang="en-IN" sz="2400" dirty="0"/>
              <a:t> = 31</a:t>
            </a:r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dec2 = 255</a:t>
            </a:r>
          </a:p>
          <a:p>
            <a:pPr marL="400050" lvl="1" indent="0">
              <a:buNone/>
            </a:pPr>
            <a:r>
              <a:rPr lang="en-IN" sz="2400" dirty="0"/>
              <a:t>dec2: </a:t>
            </a:r>
            <a:r>
              <a:rPr lang="en-IN" sz="2400" dirty="0" err="1"/>
              <a:t>Int</a:t>
            </a:r>
            <a:r>
              <a:rPr lang="en-IN" sz="2400" dirty="0"/>
              <a:t> = 255</a:t>
            </a:r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dec3 = 20</a:t>
            </a:r>
          </a:p>
          <a:p>
            <a:pPr marL="400050" lvl="1" indent="0">
              <a:buNone/>
            </a:pPr>
            <a:r>
              <a:rPr lang="en-IN" sz="2400" dirty="0"/>
              <a:t>dec3: </a:t>
            </a:r>
            <a:r>
              <a:rPr lang="en-IN" sz="2400" dirty="0" err="1"/>
              <a:t>Int</a:t>
            </a:r>
            <a:r>
              <a:rPr lang="en-IN" sz="2400" dirty="0"/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2463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" y="0"/>
            <a:ext cx="4498216" cy="692696"/>
          </a:xfrm>
        </p:spPr>
        <p:txBody>
          <a:bodyPr/>
          <a:lstStyle/>
          <a:p>
            <a:r>
              <a:rPr lang="en-IN" dirty="0" smtClean="0"/>
              <a:t>Long 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r>
              <a:rPr lang="en-IN" sz="2400" dirty="0"/>
              <a:t>If an integer literal ends in an L or l, it is a Long; otherwise it is an Int</a:t>
            </a:r>
            <a:r>
              <a:rPr lang="en-IN" sz="2400" dirty="0" smtClean="0"/>
              <a:t>.</a:t>
            </a:r>
          </a:p>
          <a:p>
            <a:pPr marL="457200" lvl="1" indent="0">
              <a:buNone/>
            </a:pPr>
            <a:r>
              <a:rPr lang="en-IN" sz="2400" dirty="0" smtClean="0"/>
              <a:t>Example:</a:t>
            </a:r>
          </a:p>
          <a:p>
            <a:pPr marL="800100" lvl="2" indent="0">
              <a:buNone/>
            </a:pPr>
            <a:r>
              <a:rPr lang="en-IN" sz="2400" dirty="0" smtClean="0"/>
              <a:t>scala&gt; </a:t>
            </a:r>
            <a:r>
              <a:rPr lang="en-IN" sz="2400" dirty="0" err="1" smtClean="0"/>
              <a:t>val</a:t>
            </a:r>
            <a:r>
              <a:rPr lang="en-IN" sz="2400" dirty="0" smtClean="0"/>
              <a:t> </a:t>
            </a:r>
            <a:r>
              <a:rPr lang="en-IN" sz="2400" dirty="0" err="1" smtClean="0"/>
              <a:t>prog</a:t>
            </a:r>
            <a:r>
              <a:rPr lang="en-IN" sz="2400" dirty="0" smtClean="0"/>
              <a:t> = 0XCAFEBABEL</a:t>
            </a:r>
          </a:p>
          <a:p>
            <a:pPr marL="800100" lvl="2" indent="0">
              <a:buNone/>
            </a:pPr>
            <a:r>
              <a:rPr lang="en-IN" sz="2400" dirty="0" err="1" smtClean="0"/>
              <a:t>prog</a:t>
            </a:r>
            <a:r>
              <a:rPr lang="en-IN" sz="2400" dirty="0" smtClean="0"/>
              <a:t>: Long = 3405691582</a:t>
            </a:r>
          </a:p>
          <a:p>
            <a:pPr marL="800100" lvl="2" indent="0">
              <a:buNone/>
            </a:pPr>
            <a:endParaRPr lang="en-IN" sz="2400" dirty="0"/>
          </a:p>
          <a:p>
            <a:pPr marL="800100" lvl="2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tower = 35L</a:t>
            </a:r>
          </a:p>
          <a:p>
            <a:pPr marL="800100" lvl="2" indent="0">
              <a:buNone/>
            </a:pPr>
            <a:r>
              <a:rPr lang="en-IN" sz="2400" dirty="0"/>
              <a:t>tower: Long = </a:t>
            </a:r>
            <a:r>
              <a:rPr lang="en-IN" sz="2400" dirty="0" smtClean="0"/>
              <a:t>35</a:t>
            </a:r>
          </a:p>
          <a:p>
            <a:pPr marL="800100" lvl="2" indent="0">
              <a:buNone/>
            </a:pPr>
            <a:endParaRPr lang="en-IN" sz="2400" dirty="0"/>
          </a:p>
          <a:p>
            <a:pPr marL="800100" lvl="2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of = 31l</a:t>
            </a:r>
          </a:p>
          <a:p>
            <a:pPr marL="800100" lvl="2" indent="0">
              <a:buNone/>
            </a:pPr>
            <a:r>
              <a:rPr lang="en-IN" sz="2400" dirty="0"/>
              <a:t>of: Long = 31</a:t>
            </a:r>
          </a:p>
        </p:txBody>
      </p:sp>
    </p:spTree>
    <p:extLst>
      <p:ext uri="{BB962C8B-B14F-4D97-AF65-F5344CB8AC3E}">
        <p14:creationId xmlns:p14="http://schemas.microsoft.com/office/powerpoint/2010/main" val="415441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8" y="0"/>
            <a:ext cx="4920802" cy="764704"/>
          </a:xfrm>
        </p:spPr>
        <p:txBody>
          <a:bodyPr/>
          <a:lstStyle/>
          <a:p>
            <a:r>
              <a:rPr lang="en-IN" dirty="0" smtClean="0"/>
              <a:t>Short or byte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832648"/>
          </a:xfrm>
        </p:spPr>
        <p:txBody>
          <a:bodyPr>
            <a:normAutofit/>
          </a:bodyPr>
          <a:lstStyle/>
          <a:p>
            <a:r>
              <a:rPr lang="en-IN" sz="2400" dirty="0"/>
              <a:t>If an </a:t>
            </a:r>
            <a:r>
              <a:rPr lang="en-IN" sz="2400" dirty="0" err="1"/>
              <a:t>Int</a:t>
            </a:r>
            <a:r>
              <a:rPr lang="en-IN" sz="2400" dirty="0"/>
              <a:t> literal is assigned to a variable of type Short or Byte, the literal is treated as if it </a:t>
            </a:r>
            <a:r>
              <a:rPr lang="en-IN" sz="2400" dirty="0" smtClean="0"/>
              <a:t>were a Short </a:t>
            </a:r>
            <a:r>
              <a:rPr lang="en-IN" sz="2400" dirty="0"/>
              <a:t>or Byte type so long as the literal value is within the valid range for that type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/>
              <a:t>For example</a:t>
            </a:r>
            <a:r>
              <a:rPr lang="en-IN" sz="2400" dirty="0" smtClean="0"/>
              <a:t>: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little: Short = 367</a:t>
            </a:r>
          </a:p>
          <a:p>
            <a:pPr marL="400050" lvl="1" indent="0">
              <a:buNone/>
            </a:pPr>
            <a:r>
              <a:rPr lang="en-IN" sz="2400" dirty="0"/>
              <a:t>little: Short = </a:t>
            </a:r>
            <a:r>
              <a:rPr lang="en-IN" sz="2400" dirty="0" smtClean="0"/>
              <a:t>367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littler: Byte = 38</a:t>
            </a:r>
          </a:p>
          <a:p>
            <a:pPr marL="400050" lvl="1" indent="0">
              <a:buNone/>
            </a:pPr>
            <a:r>
              <a:rPr lang="en-IN" sz="2400" dirty="0"/>
              <a:t>littler: Byte = 38</a:t>
            </a:r>
          </a:p>
        </p:txBody>
      </p:sp>
    </p:spTree>
    <p:extLst>
      <p:ext uri="{BB962C8B-B14F-4D97-AF65-F5344CB8AC3E}">
        <p14:creationId xmlns:p14="http://schemas.microsoft.com/office/powerpoint/2010/main" val="22717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80"/>
            <a:ext cx="7308304" cy="603108"/>
          </a:xfrm>
        </p:spPr>
        <p:txBody>
          <a:bodyPr/>
          <a:lstStyle/>
          <a:p>
            <a:r>
              <a:rPr lang="en-IN" dirty="0"/>
              <a:t>Floating point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Autofit/>
          </a:bodyPr>
          <a:lstStyle/>
          <a:p>
            <a:r>
              <a:rPr lang="en-IN" sz="2400" dirty="0"/>
              <a:t>Floating point literals are made up of decimal digits, optionally containing a decimal point, </a:t>
            </a:r>
            <a:r>
              <a:rPr lang="en-IN" sz="2400" dirty="0" smtClean="0"/>
              <a:t>and optionally </a:t>
            </a:r>
            <a:r>
              <a:rPr lang="en-IN" sz="2400" dirty="0"/>
              <a:t>followed by an E or e and an exponent</a:t>
            </a:r>
            <a:r>
              <a:rPr lang="en-IN" sz="2400" dirty="0" smtClean="0"/>
              <a:t>.</a:t>
            </a:r>
          </a:p>
          <a:p>
            <a:pPr marL="400050" lvl="1" indent="0">
              <a:buNone/>
            </a:pPr>
            <a:r>
              <a:rPr lang="en-IN" sz="2400" dirty="0" smtClean="0"/>
              <a:t>Example:</a:t>
            </a:r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big = 1.2345</a:t>
            </a:r>
          </a:p>
          <a:p>
            <a:pPr marL="400050" lvl="1" indent="0">
              <a:buNone/>
            </a:pPr>
            <a:r>
              <a:rPr lang="en-IN" sz="2400" dirty="0"/>
              <a:t>big: Double = </a:t>
            </a:r>
            <a:r>
              <a:rPr lang="en-IN" sz="2400" dirty="0" smtClean="0"/>
              <a:t>1.2345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bigger = 1.2345e1</a:t>
            </a:r>
          </a:p>
          <a:p>
            <a:pPr marL="400050" lvl="1" indent="0">
              <a:buNone/>
            </a:pPr>
            <a:r>
              <a:rPr lang="en-IN" sz="2400" dirty="0"/>
              <a:t>bigger: Double = </a:t>
            </a:r>
            <a:r>
              <a:rPr lang="en-IN" sz="2400" dirty="0" smtClean="0"/>
              <a:t>12.345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</a:t>
            </a:r>
            <a:r>
              <a:rPr lang="en-IN" sz="2400" dirty="0" err="1"/>
              <a:t>biggerStill</a:t>
            </a:r>
            <a:r>
              <a:rPr lang="en-IN" sz="2400" dirty="0"/>
              <a:t> = 123E45</a:t>
            </a:r>
          </a:p>
          <a:p>
            <a:pPr marL="400050" lvl="1" indent="0">
              <a:buNone/>
            </a:pPr>
            <a:r>
              <a:rPr lang="en-IN" sz="2400" dirty="0" err="1"/>
              <a:t>biggerStill</a:t>
            </a:r>
            <a:r>
              <a:rPr lang="en-IN" sz="2400" dirty="0"/>
              <a:t>: Double = 1.23E47</a:t>
            </a:r>
          </a:p>
          <a:p>
            <a:pPr marL="400050" lvl="1" indent="0">
              <a:buNone/>
            </a:pPr>
            <a:endParaRPr lang="en-IN" sz="2400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4427984" y="3746632"/>
            <a:ext cx="4536504" cy="2706703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Note that the exponent portion means the power of 10 by which the other portion is multiplied. Thus, 1.2345e1 is 1.2345 </a:t>
            </a:r>
            <a:r>
              <a:rPr lang="en-IN" i="1" dirty="0"/>
              <a:t>times </a:t>
            </a:r>
            <a:r>
              <a:rPr lang="en-IN" dirty="0"/>
              <a:t>101, which is 12.345.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70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347864" cy="548680"/>
          </a:xfrm>
        </p:spPr>
        <p:txBody>
          <a:bodyPr/>
          <a:lstStyle/>
          <a:p>
            <a:r>
              <a:rPr lang="en-IN" dirty="0" smtClean="0"/>
              <a:t>Float 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548680"/>
            <a:ext cx="9001000" cy="6192688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IN" sz="4400" dirty="0"/>
              <a:t>If a floating-point literal ends in an F or f, it is a Float; otherwise it is a Double</a:t>
            </a:r>
            <a:r>
              <a:rPr lang="en-IN" sz="4400" dirty="0" smtClean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</a:pPr>
            <a:r>
              <a:rPr lang="en-IN" sz="4400" dirty="0" smtClean="0"/>
              <a:t>Optionally</a:t>
            </a:r>
            <a:r>
              <a:rPr lang="en-IN" sz="4400" dirty="0"/>
              <a:t>, a Double floating-point literal can end in D or d. 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4400" dirty="0" smtClean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 smtClean="0"/>
              <a:t>Some </a:t>
            </a:r>
            <a:r>
              <a:rPr lang="en-IN" sz="4400" dirty="0"/>
              <a:t>examples of Float </a:t>
            </a:r>
            <a:r>
              <a:rPr lang="en-IN" sz="4400" dirty="0" smtClean="0"/>
              <a:t>literals:</a:t>
            </a:r>
            <a:endParaRPr lang="en-IN" sz="4400" dirty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/>
              <a:t>scala&gt; </a:t>
            </a:r>
            <a:r>
              <a:rPr lang="en-IN" sz="4400" dirty="0" err="1"/>
              <a:t>val</a:t>
            </a:r>
            <a:r>
              <a:rPr lang="en-IN" sz="4400" dirty="0"/>
              <a:t> little = 1.2345F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/>
              <a:t>little: Float = </a:t>
            </a:r>
            <a:r>
              <a:rPr lang="en-IN" sz="4400" dirty="0" smtClean="0"/>
              <a:t>1.2345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4400" dirty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/>
              <a:t>scala&gt; </a:t>
            </a:r>
            <a:r>
              <a:rPr lang="en-IN" sz="4400" dirty="0" err="1"/>
              <a:t>val</a:t>
            </a:r>
            <a:r>
              <a:rPr lang="en-IN" sz="4400" dirty="0"/>
              <a:t> </a:t>
            </a:r>
            <a:r>
              <a:rPr lang="en-IN" sz="4400" dirty="0" err="1"/>
              <a:t>littleBigger</a:t>
            </a:r>
            <a:r>
              <a:rPr lang="en-IN" sz="4400" dirty="0"/>
              <a:t> = 3e5f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 err="1"/>
              <a:t>littleBigger</a:t>
            </a:r>
            <a:r>
              <a:rPr lang="en-IN" sz="4400" dirty="0"/>
              <a:t>: Float = </a:t>
            </a:r>
            <a:r>
              <a:rPr lang="en-IN" sz="4400" dirty="0" smtClean="0"/>
              <a:t>300000.0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4400" dirty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/>
              <a:t>That last value expressed as a Double could take these (and other) forms</a:t>
            </a:r>
            <a:r>
              <a:rPr lang="en-IN" sz="4400" dirty="0" smtClean="0"/>
              <a:t>: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4400" dirty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/>
              <a:t>scala&gt; </a:t>
            </a:r>
            <a:r>
              <a:rPr lang="en-IN" sz="4400" dirty="0" err="1"/>
              <a:t>val</a:t>
            </a:r>
            <a:r>
              <a:rPr lang="en-IN" sz="4400" dirty="0"/>
              <a:t> </a:t>
            </a:r>
            <a:r>
              <a:rPr lang="en-IN" sz="4400" dirty="0" err="1"/>
              <a:t>anotherDouble</a:t>
            </a:r>
            <a:r>
              <a:rPr lang="en-IN" sz="4400" dirty="0"/>
              <a:t> = 3e5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 err="1"/>
              <a:t>anotherDouble</a:t>
            </a:r>
            <a:r>
              <a:rPr lang="en-IN" sz="4400" dirty="0"/>
              <a:t>: Double = </a:t>
            </a:r>
            <a:r>
              <a:rPr lang="en-IN" sz="4400" dirty="0" smtClean="0"/>
              <a:t>300000.0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4400" dirty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/>
              <a:t>scala&gt; </a:t>
            </a:r>
            <a:r>
              <a:rPr lang="en-IN" sz="4400" dirty="0" err="1"/>
              <a:t>val</a:t>
            </a:r>
            <a:r>
              <a:rPr lang="en-IN" sz="4400" dirty="0"/>
              <a:t> </a:t>
            </a:r>
            <a:r>
              <a:rPr lang="en-IN" sz="4400" dirty="0" err="1"/>
              <a:t>yetAnother</a:t>
            </a:r>
            <a:r>
              <a:rPr lang="en-IN" sz="4400" dirty="0"/>
              <a:t> = 3e5D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 err="1"/>
              <a:t>yetAnother</a:t>
            </a:r>
            <a:r>
              <a:rPr lang="en-IN" sz="4400" dirty="0"/>
              <a:t>: Double = 300000.0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32040" cy="620688"/>
          </a:xfrm>
        </p:spPr>
        <p:txBody>
          <a:bodyPr/>
          <a:lstStyle/>
          <a:p>
            <a:r>
              <a:rPr lang="en-IN" dirty="0" smtClean="0"/>
              <a:t>Character 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Character literals are composed of any Unicode character between single quotes, such as:</a:t>
            </a:r>
          </a:p>
          <a:p>
            <a:pPr marL="400050" lvl="1" indent="0" algn="just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a = 'A'</a:t>
            </a:r>
          </a:p>
          <a:p>
            <a:pPr marL="400050" lvl="1" indent="0" algn="just">
              <a:buNone/>
            </a:pPr>
            <a:r>
              <a:rPr lang="en-IN" sz="2400" dirty="0"/>
              <a:t>a: Char = </a:t>
            </a:r>
            <a:r>
              <a:rPr lang="en-IN" sz="2400" dirty="0" smtClean="0"/>
              <a:t>A</a:t>
            </a:r>
          </a:p>
          <a:p>
            <a:pPr algn="just"/>
            <a:r>
              <a:rPr lang="en-IN" sz="2400" dirty="0"/>
              <a:t>Character literals are composed of any Unicode character between single quotes, such as:</a:t>
            </a:r>
          </a:p>
          <a:p>
            <a:pPr marL="400050" lvl="1" indent="0" algn="just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a = 'A'</a:t>
            </a:r>
          </a:p>
          <a:p>
            <a:pPr marL="400050" lvl="1" indent="0" algn="just">
              <a:buNone/>
            </a:pPr>
            <a:r>
              <a:rPr lang="en-IN" sz="2400" dirty="0"/>
              <a:t>a: Char = </a:t>
            </a:r>
            <a:r>
              <a:rPr lang="en-IN" sz="2400" dirty="0" smtClean="0"/>
              <a:t>A</a:t>
            </a:r>
          </a:p>
          <a:p>
            <a:r>
              <a:rPr lang="en-IN" sz="2400" dirty="0"/>
              <a:t>In fact, such Unicode characters can appear anywhere in a Scala program. For instance you could </a:t>
            </a:r>
            <a:r>
              <a:rPr lang="en-IN" sz="2400" dirty="0" smtClean="0"/>
              <a:t>also write </a:t>
            </a:r>
            <a:r>
              <a:rPr lang="en-IN" sz="2400" dirty="0"/>
              <a:t>an identifier like this:</a:t>
            </a:r>
          </a:p>
          <a:p>
            <a:pPr marL="400050" lvl="1" indent="0">
              <a:buNone/>
            </a:pPr>
            <a:r>
              <a:rPr lang="en-IN" sz="2400" dirty="0"/>
              <a:t>scala&gt; </a:t>
            </a:r>
            <a:r>
              <a:rPr lang="en-IN" sz="2400" dirty="0" err="1"/>
              <a:t>val</a:t>
            </a:r>
            <a:r>
              <a:rPr lang="en-IN" sz="2400" dirty="0"/>
              <a:t> B\u0041\u0044 = 1</a:t>
            </a:r>
          </a:p>
          <a:p>
            <a:pPr marL="400050" lvl="1" indent="0">
              <a:buNone/>
            </a:pPr>
            <a:r>
              <a:rPr lang="en-IN" sz="2400" dirty="0"/>
              <a:t>BAD: </a:t>
            </a:r>
            <a:r>
              <a:rPr lang="en-IN" sz="2400" dirty="0" err="1"/>
              <a:t>Int</a:t>
            </a:r>
            <a:r>
              <a:rPr lang="en-IN" sz="24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721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1535</TotalTime>
  <Words>1235</Words>
  <Application>Microsoft Office PowerPoint</Application>
  <PresentationFormat>On-screen Show (4:3)</PresentationFormat>
  <Paragraphs>212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19CSE313 – Principles of Programming Languages</vt:lpstr>
      <vt:lpstr>Some basic types</vt:lpstr>
      <vt:lpstr>Literals (constants)</vt:lpstr>
      <vt:lpstr>Decimal literals</vt:lpstr>
      <vt:lpstr>Long literals</vt:lpstr>
      <vt:lpstr>Short or byte</vt:lpstr>
      <vt:lpstr>Floating point literals</vt:lpstr>
      <vt:lpstr>Float literals</vt:lpstr>
      <vt:lpstr>Character literals</vt:lpstr>
      <vt:lpstr>Escape sequences</vt:lpstr>
      <vt:lpstr>String literals</vt:lpstr>
      <vt:lpstr>Boolean literals</vt:lpstr>
      <vt:lpstr>String interpolation</vt:lpstr>
      <vt:lpstr>Operators</vt:lpstr>
      <vt:lpstr>Types of operators</vt:lpstr>
      <vt:lpstr>Operator precedence</vt:lpstr>
      <vt:lpstr>Rich Wrapper classes and operations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admin</cp:lastModifiedBy>
  <cp:revision>618</cp:revision>
  <dcterms:created xsi:type="dcterms:W3CDTF">2021-12-18T08:57:35Z</dcterms:created>
  <dcterms:modified xsi:type="dcterms:W3CDTF">2022-02-24T04:45:32Z</dcterms:modified>
</cp:coreProperties>
</file>