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4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41"/>
  </p:normalViewPr>
  <p:slideViewPr>
    <p:cSldViewPr>
      <p:cViewPr varScale="1">
        <p:scale>
          <a:sx n="54" d="100"/>
          <a:sy n="54" d="100"/>
        </p:scale>
        <p:origin x="13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2619" y="2124202"/>
            <a:ext cx="785876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189"/>
            <a:ext cx="82550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C58D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79" y="1947799"/>
            <a:ext cx="8092440" cy="470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3210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4F271C"/>
                </a:solidFill>
              </a:rPr>
              <a:t>Introduction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139" y="2502175"/>
            <a:ext cx="4978975" cy="41408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89858" y="2993263"/>
            <a:ext cx="1699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“How many </a:t>
            </a:r>
            <a:r>
              <a:rPr sz="18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features</a:t>
            </a:r>
            <a:r>
              <a:rPr sz="1800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will</a:t>
            </a:r>
            <a:r>
              <a:rPr sz="1800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be </a:t>
            </a:r>
            <a:r>
              <a:rPr sz="1800" spc="-5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completed?”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8251" y="4807457"/>
            <a:ext cx="1583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“When</a:t>
            </a:r>
            <a:r>
              <a:rPr sz="1800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will</a:t>
            </a:r>
            <a:r>
              <a:rPr sz="1800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we </a:t>
            </a:r>
            <a:r>
              <a:rPr sz="1800" spc="-5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done?”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311" y="5607507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“How</a:t>
            </a:r>
            <a:r>
              <a:rPr sz="1800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much</a:t>
            </a:r>
            <a:r>
              <a:rPr sz="1800" spc="-6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will </a:t>
            </a:r>
            <a:r>
              <a:rPr sz="1800" spc="-5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this</a:t>
            </a:r>
            <a:r>
              <a:rPr sz="1800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cost?”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623" y="2932176"/>
            <a:ext cx="1978152" cy="25694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917319"/>
            <a:ext cx="8155305" cy="111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8001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2694940" algn="l"/>
                <a:tab pos="3365500" algn="l"/>
                <a:tab pos="4914265" algn="l"/>
                <a:tab pos="7908290" algn="l"/>
              </a:tabLst>
            </a:pPr>
            <a:r>
              <a:rPr sz="2600" dirty="0">
                <a:latin typeface="Constantia"/>
                <a:cs typeface="Constantia"/>
              </a:rPr>
              <a:t>When </a:t>
            </a:r>
            <a:r>
              <a:rPr sz="2600" spc="-3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2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and	</a:t>
            </a:r>
            <a:r>
              <a:rPr sz="2600" spc="-5" dirty="0">
                <a:latin typeface="Constantia"/>
                <a:cs typeface="Constantia"/>
              </a:rPr>
              <a:t>mana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 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el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 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a  </a:t>
            </a:r>
            <a:r>
              <a:rPr sz="2600" spc="-5" dirty="0">
                <a:latin typeface="Constantia"/>
                <a:cs typeface="Constantia"/>
              </a:rPr>
              <a:t>product….</a:t>
            </a:r>
            <a:endParaRPr sz="2600">
              <a:latin typeface="Constantia"/>
              <a:cs typeface="Constantia"/>
            </a:endParaRPr>
          </a:p>
          <a:p>
            <a:pPr marL="5500370">
              <a:lnSpc>
                <a:spcPts val="2330"/>
              </a:lnSpc>
              <a:tabLst>
                <a:tab pos="6170295" algn="l"/>
                <a:tab pos="7441565" algn="l"/>
              </a:tabLst>
            </a:pP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	an</a:t>
            </a:r>
            <a:r>
              <a:rPr sz="2400" spc="15" dirty="0">
                <a:latin typeface="Constantia"/>
                <a:cs typeface="Constantia"/>
              </a:rPr>
              <a:t>s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er	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ese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3609" y="3006039"/>
            <a:ext cx="2660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sz="2400" spc="-5" dirty="0">
                <a:latin typeface="Constantia"/>
                <a:cs typeface="Constantia"/>
              </a:rPr>
              <a:t>questio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	</a:t>
            </a:r>
            <a:r>
              <a:rPr sz="2400" spc="-5" dirty="0">
                <a:latin typeface="Constantia"/>
                <a:cs typeface="Constantia"/>
              </a:rPr>
              <a:t>using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Scrum,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3609" y="3738117"/>
            <a:ext cx="266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  <a:tab pos="2385695" algn="l"/>
              </a:tabLst>
            </a:pP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	</a:t>
            </a:r>
            <a:r>
              <a:rPr sz="2400" spc="-5" dirty="0">
                <a:latin typeface="Constantia"/>
                <a:cs typeface="Constantia"/>
              </a:rPr>
              <a:t>ne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d	</a:t>
            </a:r>
            <a:r>
              <a:rPr sz="2400" spc="-35" dirty="0">
                <a:latin typeface="Constantia"/>
                <a:cs typeface="Constantia"/>
              </a:rPr>
              <a:t>to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1438910" algn="l"/>
                <a:tab pos="2091055" algn="l"/>
              </a:tabLst>
            </a:pPr>
            <a:r>
              <a:rPr sz="2400" b="1" dirty="0">
                <a:latin typeface="Constantia"/>
                <a:cs typeface="Constantia"/>
              </a:rPr>
              <a:t>estima</a:t>
            </a:r>
            <a:r>
              <a:rPr sz="2400" b="1" spc="-35" dirty="0">
                <a:latin typeface="Constantia"/>
                <a:cs typeface="Constantia"/>
              </a:rPr>
              <a:t>t</a:t>
            </a:r>
            <a:r>
              <a:rPr sz="2400" b="1" dirty="0">
                <a:latin typeface="Constantia"/>
                <a:cs typeface="Constantia"/>
              </a:rPr>
              <a:t>e	the	s</a:t>
            </a:r>
            <a:r>
              <a:rPr sz="2400" b="1" spc="-10" dirty="0">
                <a:latin typeface="Constantia"/>
                <a:cs typeface="Constantia"/>
              </a:rPr>
              <a:t>iz</a:t>
            </a:r>
            <a:r>
              <a:rPr sz="2400" b="1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3609" y="4469333"/>
            <a:ext cx="26701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1557020" algn="l"/>
                <a:tab pos="2235835" algn="l"/>
              </a:tabLst>
            </a:pP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	</a:t>
            </a:r>
            <a:r>
              <a:rPr sz="2400" spc="-3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hat	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	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  <a:p>
            <a:pPr marR="13970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latin typeface="Constantia"/>
                <a:cs typeface="Constantia"/>
              </a:rPr>
              <a:t>the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3609" y="4835779"/>
            <a:ext cx="18332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building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measure 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b="1" spc="-60" dirty="0">
                <a:latin typeface="Constantia"/>
                <a:cs typeface="Constantia"/>
              </a:rPr>
              <a:t>v</a:t>
            </a:r>
            <a:r>
              <a:rPr sz="2400" b="1" dirty="0">
                <a:latin typeface="Constantia"/>
                <a:cs typeface="Constantia"/>
              </a:rPr>
              <a:t>e</a:t>
            </a:r>
            <a:r>
              <a:rPr sz="2400" b="1" spc="5" dirty="0">
                <a:latin typeface="Constantia"/>
                <a:cs typeface="Constantia"/>
              </a:rPr>
              <a:t>l</a:t>
            </a:r>
            <a:r>
              <a:rPr sz="2400" b="1" dirty="0">
                <a:latin typeface="Constantia"/>
                <a:cs typeface="Constantia"/>
              </a:rPr>
              <a:t>ocity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3609" y="5932728"/>
            <a:ext cx="2666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at</a:t>
            </a:r>
            <a:r>
              <a:rPr sz="2400" spc="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tantia"/>
                <a:cs typeface="Constantia"/>
              </a:rPr>
              <a:t>work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done).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4090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F271C"/>
                </a:solidFill>
              </a:rPr>
              <a:t>PBI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15" dirty="0">
                <a:solidFill>
                  <a:srgbClr val="4F271C"/>
                </a:solidFill>
              </a:rPr>
              <a:t>Estimation</a:t>
            </a:r>
            <a:r>
              <a:rPr spc="-5" dirty="0">
                <a:solidFill>
                  <a:srgbClr val="4F271C"/>
                </a:solidFill>
              </a:rPr>
              <a:t> Concepts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4998"/>
            <a:ext cx="9144000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67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1.</a:t>
            </a:r>
            <a:r>
              <a:rPr spc="-10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Estimate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as</a:t>
            </a:r>
            <a:r>
              <a:rPr spc="-5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a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114" dirty="0">
                <a:solidFill>
                  <a:srgbClr val="4F271C"/>
                </a:solidFill>
              </a:rPr>
              <a:t>Team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84705"/>
            <a:ext cx="8081645" cy="44519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3181"/>
              <a:buFont typeface="Wingdings 2"/>
              <a:buChar char=""/>
              <a:tabLst>
                <a:tab pos="287655" algn="l"/>
              </a:tabLst>
            </a:pPr>
            <a:r>
              <a:rPr sz="2200" spc="-20" dirty="0">
                <a:latin typeface="Constantia"/>
                <a:cs typeface="Constantia"/>
              </a:rPr>
              <a:t>Traditional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Approach</a:t>
            </a:r>
            <a:endParaRPr sz="2200">
              <a:latin typeface="Constantia"/>
              <a:cs typeface="Constantia"/>
            </a:endParaRPr>
          </a:p>
          <a:p>
            <a:pPr marL="652780" marR="12700" lvl="1" indent="-247015" algn="just">
              <a:lnSpc>
                <a:spcPct val="100000"/>
              </a:lnSpc>
              <a:spcBef>
                <a:spcPts val="530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Project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manager,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product</a:t>
            </a:r>
            <a:r>
              <a:rPr sz="2200" spc="52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manager,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architect,</a:t>
            </a:r>
            <a:r>
              <a:rPr sz="2200" spc="5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lead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developer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might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initial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size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estimation.</a:t>
            </a:r>
            <a:endParaRPr sz="22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530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Other</a:t>
            </a:r>
            <a:r>
              <a:rPr sz="2200" spc="6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team</a:t>
            </a:r>
            <a:r>
              <a:rPr sz="2200" spc="6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members</a:t>
            </a:r>
            <a:r>
              <a:rPr sz="2200" spc="6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might</a:t>
            </a:r>
            <a:r>
              <a:rPr sz="2200" spc="67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get</a:t>
            </a:r>
            <a:r>
              <a:rPr sz="2200" spc="6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6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chance</a:t>
            </a:r>
            <a:r>
              <a:rPr sz="2200" spc="6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6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review</a:t>
            </a:r>
            <a:r>
              <a:rPr sz="2200" spc="6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endParaRPr sz="2200">
              <a:latin typeface="Constantia"/>
              <a:cs typeface="Constantia"/>
            </a:endParaRPr>
          </a:p>
          <a:p>
            <a:pPr marL="652780" algn="just">
              <a:lnSpc>
                <a:spcPct val="100000"/>
              </a:lnSpc>
            </a:pPr>
            <a:r>
              <a:rPr sz="2200" spc="-10" dirty="0">
                <a:latin typeface="Constantia"/>
                <a:cs typeface="Constantia"/>
              </a:rPr>
              <a:t>comment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those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estimates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</a:t>
            </a:r>
            <a:r>
              <a:rPr sz="2200" u="heavy" spc="-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later</a:t>
            </a:r>
            <a:r>
              <a:rPr sz="2200" u="heavy" spc="-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time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530"/>
              </a:spcBef>
              <a:buClr>
                <a:srgbClr val="C32C2D"/>
              </a:buClr>
              <a:buSzPct val="93181"/>
              <a:buFont typeface="Wingdings 2"/>
              <a:buChar char=""/>
              <a:tabLst>
                <a:tab pos="287655" algn="l"/>
              </a:tabLst>
            </a:pPr>
            <a:r>
              <a:rPr sz="2200" spc="-10" dirty="0">
                <a:latin typeface="Constantia"/>
                <a:cs typeface="Constantia"/>
              </a:rPr>
              <a:t>Scrum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Approach</a:t>
            </a:r>
            <a:endParaRPr sz="2200">
              <a:latin typeface="Constantia"/>
              <a:cs typeface="Constantia"/>
            </a:endParaRPr>
          </a:p>
          <a:p>
            <a:pPr marL="652780" marR="6985" lvl="1" indent="-247015" algn="just">
              <a:lnSpc>
                <a:spcPct val="100000"/>
              </a:lnSpc>
              <a:spcBef>
                <a:spcPts val="525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people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who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will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work</a:t>
            </a:r>
            <a:r>
              <a:rPr sz="2200" spc="-20" dirty="0">
                <a:latin typeface="Constantia"/>
                <a:cs typeface="Constantia"/>
              </a:rPr>
              <a:t> collectively</a:t>
            </a:r>
            <a:r>
              <a:rPr sz="2200" spc="-15" dirty="0">
                <a:latin typeface="Constantia"/>
                <a:cs typeface="Constantia"/>
              </a:rPr>
              <a:t> provide</a:t>
            </a:r>
            <a:r>
              <a:rPr sz="2200" spc="-10" dirty="0">
                <a:latin typeface="Constantia"/>
                <a:cs typeface="Constantia"/>
              </a:rPr>
              <a:t> the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estimates.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(Development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team</a:t>
            </a:r>
            <a:r>
              <a:rPr sz="2200" spc="-10" dirty="0">
                <a:latin typeface="Constantia"/>
                <a:cs typeface="Constantia"/>
              </a:rPr>
              <a:t> that</a:t>
            </a:r>
            <a:r>
              <a:rPr sz="2200" spc="-5" dirty="0">
                <a:latin typeface="Constantia"/>
                <a:cs typeface="Constantia"/>
              </a:rPr>
              <a:t> will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5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hands-on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work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design,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build,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test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PBIs.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)</a:t>
            </a:r>
            <a:endParaRPr sz="22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30"/>
              </a:spcBef>
              <a:buClr>
                <a:srgbClr val="3891A7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product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owner</a:t>
            </a:r>
            <a:r>
              <a:rPr sz="2200" u="heavy" spc="5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and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Scrum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Master</a:t>
            </a:r>
            <a:r>
              <a:rPr sz="2200" u="heavy" spc="5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don’t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provide 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estimates.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Both of </a:t>
            </a:r>
            <a:r>
              <a:rPr sz="2200" spc="-10" dirty="0">
                <a:latin typeface="Constantia"/>
                <a:cs typeface="Constantia"/>
              </a:rPr>
              <a:t>these roles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15" dirty="0">
                <a:latin typeface="Constantia"/>
                <a:cs typeface="Constantia"/>
              </a:rPr>
              <a:t>present </a:t>
            </a:r>
            <a:r>
              <a:rPr sz="2200" spc="-10" dirty="0">
                <a:latin typeface="Constantia"/>
                <a:cs typeface="Constantia"/>
              </a:rPr>
              <a:t>when the </a:t>
            </a:r>
            <a:r>
              <a:rPr sz="2200" spc="-25" dirty="0">
                <a:latin typeface="Constantia"/>
                <a:cs typeface="Constantia"/>
              </a:rPr>
              <a:t>PBIs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being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estimated,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but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they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don’t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hands-on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estimation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6" y="0"/>
              <a:ext cx="7491983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8564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2.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35" dirty="0">
                <a:solidFill>
                  <a:srgbClr val="4F271C"/>
                </a:solidFill>
              </a:rPr>
              <a:t> </a:t>
            </a:r>
            <a:r>
              <a:rPr sz="4500" spc="-15" dirty="0">
                <a:solidFill>
                  <a:srgbClr val="4F271C"/>
                </a:solidFill>
              </a:rPr>
              <a:t>Are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Not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Commitments</a:t>
            </a:r>
            <a:endParaRPr sz="4500"/>
          </a:p>
        </p:txBody>
      </p:sp>
      <p:grpSp>
        <p:nvGrpSpPr>
          <p:cNvPr id="5" name="object 5"/>
          <p:cNvGrpSpPr/>
          <p:nvPr/>
        </p:nvGrpSpPr>
        <p:grpSpPr>
          <a:xfrm>
            <a:off x="902208" y="1892807"/>
            <a:ext cx="7493634" cy="3258820"/>
            <a:chOff x="902208" y="1892807"/>
            <a:chExt cx="7493634" cy="3258820"/>
          </a:xfrm>
        </p:grpSpPr>
        <p:sp>
          <p:nvSpPr>
            <p:cNvPr id="6" name="object 6"/>
            <p:cNvSpPr/>
            <p:nvPr/>
          </p:nvSpPr>
          <p:spPr>
            <a:xfrm>
              <a:off x="915162" y="1905761"/>
              <a:ext cx="7467600" cy="3232785"/>
            </a:xfrm>
            <a:custGeom>
              <a:avLst/>
              <a:gdLst/>
              <a:ahLst/>
              <a:cxnLst/>
              <a:rect l="l" t="t" r="r" b="b"/>
              <a:pathLst>
                <a:path w="7467600" h="3232785">
                  <a:moveTo>
                    <a:pt x="7467600" y="0"/>
                  </a:moveTo>
                  <a:lnTo>
                    <a:pt x="0" y="0"/>
                  </a:lnTo>
                  <a:lnTo>
                    <a:pt x="0" y="3232404"/>
                  </a:lnTo>
                  <a:lnTo>
                    <a:pt x="7467600" y="3232404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162" y="1905761"/>
              <a:ext cx="7467600" cy="3232785"/>
            </a:xfrm>
            <a:custGeom>
              <a:avLst/>
              <a:gdLst/>
              <a:ahLst/>
              <a:cxnLst/>
              <a:rect l="l" t="t" r="r" b="b"/>
              <a:pathLst>
                <a:path w="7467600" h="3232785">
                  <a:moveTo>
                    <a:pt x="0" y="3232404"/>
                  </a:moveTo>
                  <a:lnTo>
                    <a:pt x="7467600" y="3232404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3232404"/>
                  </a:lnTo>
                  <a:close/>
                </a:path>
              </a:pathLst>
            </a:custGeom>
            <a:ln w="25908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999615"/>
            <a:ext cx="8079740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488315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ask </a:t>
            </a:r>
            <a:r>
              <a:rPr sz="2400" spc="-5" dirty="0">
                <a:latin typeface="Constantia"/>
                <a:cs typeface="Constantia"/>
              </a:rPr>
              <a:t>people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estimate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story’s </a:t>
            </a:r>
            <a:r>
              <a:rPr sz="2400" spc="-5" dirty="0">
                <a:latin typeface="Constantia"/>
                <a:cs typeface="Constantia"/>
              </a:rPr>
              <a:t>size,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expect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get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realistic </a:t>
            </a:r>
            <a:r>
              <a:rPr sz="2400" spc="-10" dirty="0">
                <a:latin typeface="Constantia"/>
                <a:cs typeface="Constantia"/>
              </a:rPr>
              <a:t>estimate. 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then </a:t>
            </a:r>
            <a:r>
              <a:rPr sz="2400" spc="-10" dirty="0">
                <a:latin typeface="Constantia"/>
                <a:cs typeface="Constantia"/>
              </a:rPr>
              <a:t>tell </a:t>
            </a:r>
            <a:r>
              <a:rPr sz="2400" spc="-5" dirty="0">
                <a:latin typeface="Constantia"/>
                <a:cs typeface="Constantia"/>
              </a:rPr>
              <a:t>them their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salaries/bonuses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" dirty="0">
                <a:latin typeface="Constantia"/>
                <a:cs typeface="Constantia"/>
              </a:rPr>
              <a:t>be based </a:t>
            </a:r>
            <a:r>
              <a:rPr sz="2400" spc="5" dirty="0">
                <a:latin typeface="Constantia"/>
                <a:cs typeface="Constantia"/>
              </a:rPr>
              <a:t>on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5" dirty="0">
                <a:latin typeface="Constantia"/>
                <a:cs typeface="Constantia"/>
              </a:rPr>
              <a:t>work </a:t>
            </a:r>
            <a:r>
              <a:rPr sz="2400" spc="-5" dirty="0">
                <a:latin typeface="Constantia"/>
                <a:cs typeface="Constantia"/>
              </a:rPr>
              <a:t>due on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time, </a:t>
            </a:r>
            <a:r>
              <a:rPr sz="2400" spc="-15" dirty="0">
                <a:latin typeface="Constantia"/>
                <a:cs typeface="Constantia"/>
              </a:rPr>
              <a:t>everyone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15" dirty="0">
                <a:latin typeface="Constantia"/>
                <a:cs typeface="Constantia"/>
              </a:rPr>
              <a:t>give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much </a:t>
            </a:r>
            <a:r>
              <a:rPr sz="2400" spc="-15" dirty="0">
                <a:latin typeface="Constantia"/>
                <a:cs typeface="Constantia"/>
              </a:rPr>
              <a:t>larger </a:t>
            </a:r>
            <a:r>
              <a:rPr sz="2400" spc="-10" dirty="0">
                <a:latin typeface="Constantia"/>
                <a:cs typeface="Constantia"/>
              </a:rPr>
              <a:t>estimate </a:t>
            </a:r>
            <a:r>
              <a:rPr sz="2400" spc="-5" dirty="0">
                <a:latin typeface="Constantia"/>
                <a:cs typeface="Constantia"/>
              </a:rPr>
              <a:t>than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originally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thought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correct.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18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745998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2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esti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2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-25" dirty="0">
                <a:latin typeface="Constantia"/>
                <a:cs typeface="Constantia"/>
              </a:rPr>
              <a:t>g</a:t>
            </a:r>
            <a:r>
              <a:rPr sz="2600" spc="-1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2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2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ealistic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2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h</a:t>
            </a:r>
            <a:r>
              <a:rPr sz="2600" spc="-5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  </a:t>
            </a:r>
            <a:r>
              <a:rPr sz="2600" spc="-5" dirty="0">
                <a:latin typeface="Constantia"/>
                <a:cs typeface="Constantia"/>
              </a:rPr>
              <a:t>big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something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8564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2.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35" dirty="0">
                <a:solidFill>
                  <a:srgbClr val="4F271C"/>
                </a:solidFill>
              </a:rPr>
              <a:t> </a:t>
            </a:r>
            <a:r>
              <a:rPr sz="4500" spc="-15" dirty="0">
                <a:solidFill>
                  <a:srgbClr val="4F271C"/>
                </a:solidFill>
              </a:rPr>
              <a:t>Are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Not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Commitments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0375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079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90" dirty="0">
                <a:latin typeface="Constantia"/>
                <a:cs typeface="Constantia"/>
              </a:rPr>
              <a:t>We </a:t>
            </a:r>
            <a:r>
              <a:rPr sz="2600" spc="-45" dirty="0">
                <a:latin typeface="Constantia"/>
                <a:cs typeface="Constantia"/>
              </a:rPr>
              <a:t>don’t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artificially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inflated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external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influences</a:t>
            </a:r>
            <a:r>
              <a:rPr sz="2600" spc="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10" dirty="0">
                <a:latin typeface="Constantia"/>
                <a:cs typeface="Constantia"/>
              </a:rPr>
              <a:t>behavior only results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10" dirty="0">
                <a:latin typeface="Constantia"/>
                <a:cs typeface="Constantia"/>
              </a:rPr>
              <a:t>bloated </a:t>
            </a:r>
            <a:r>
              <a:rPr sz="2600" dirty="0">
                <a:latin typeface="Constantia"/>
                <a:cs typeface="Constantia"/>
              </a:rPr>
              <a:t>schedules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back-and-forth</a:t>
            </a:r>
            <a:r>
              <a:rPr sz="2600" dirty="0">
                <a:latin typeface="Constantia"/>
                <a:cs typeface="Constantia"/>
              </a:rPr>
              <a:t> game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estimate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inflation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members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reduction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management.</a:t>
            </a:r>
            <a:endParaRPr sz="2600">
              <a:latin typeface="Constantia"/>
              <a:cs typeface="Constantia"/>
            </a:endParaRPr>
          </a:p>
          <a:p>
            <a:pPr marL="287020" marR="762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said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real </a:t>
            </a:r>
            <a:r>
              <a:rPr sz="2600" spc="-5" dirty="0">
                <a:latin typeface="Constantia"/>
                <a:cs typeface="Constantia"/>
              </a:rPr>
              <a:t> understanding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numbers because they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been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manipulated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people.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71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(Accuracy</a:t>
            </a:r>
            <a:r>
              <a:rPr spc="-80" dirty="0">
                <a:solidFill>
                  <a:srgbClr val="4F271C"/>
                </a:solidFill>
              </a:rPr>
              <a:t> </a:t>
            </a:r>
            <a:r>
              <a:rPr spc="-100" dirty="0">
                <a:solidFill>
                  <a:srgbClr val="4F271C"/>
                </a:solidFill>
              </a:rPr>
              <a:t>Vs</a:t>
            </a:r>
            <a:r>
              <a:rPr spc="-25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Precision)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143" rIns="0" bIns="0" rtlCol="0">
            <a:spAutoFit/>
          </a:bodyPr>
          <a:lstStyle/>
          <a:p>
            <a:pPr marL="75565" marR="22288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onstantia"/>
                <a:cs typeface="Constantia"/>
              </a:rPr>
              <a:t>Accuracy</a:t>
            </a:r>
            <a:r>
              <a:rPr sz="2400" spc="-15" dirty="0"/>
              <a:t>:</a:t>
            </a:r>
            <a:r>
              <a:rPr sz="2400" spc="-55" dirty="0"/>
              <a:t> </a:t>
            </a:r>
            <a:r>
              <a:rPr sz="2400" spc="-5" dirty="0"/>
              <a:t>The</a:t>
            </a:r>
            <a:r>
              <a:rPr sz="2400" spc="-125" dirty="0"/>
              <a:t> </a:t>
            </a:r>
            <a:r>
              <a:rPr sz="2400" spc="-5" dirty="0"/>
              <a:t>closeness</a:t>
            </a:r>
            <a:r>
              <a:rPr sz="2400" spc="-75" dirty="0"/>
              <a:t> </a:t>
            </a:r>
            <a:r>
              <a:rPr sz="2400" dirty="0"/>
              <a:t>of</a:t>
            </a:r>
            <a:r>
              <a:rPr sz="2400" spc="-5" dirty="0"/>
              <a:t> </a:t>
            </a:r>
            <a:r>
              <a:rPr sz="2400" dirty="0"/>
              <a:t>a</a:t>
            </a:r>
            <a:r>
              <a:rPr sz="2400" spc="-125" dirty="0"/>
              <a:t> </a:t>
            </a:r>
            <a:r>
              <a:rPr sz="2400" spc="-15" dirty="0"/>
              <a:t>given</a:t>
            </a:r>
            <a:r>
              <a:rPr sz="2400" spc="-35" dirty="0"/>
              <a:t> </a:t>
            </a:r>
            <a:r>
              <a:rPr sz="2400" spc="-10" dirty="0"/>
              <a:t>measurement</a:t>
            </a:r>
            <a:r>
              <a:rPr sz="2400" spc="-100" dirty="0"/>
              <a:t> </a:t>
            </a:r>
            <a:r>
              <a:rPr sz="2400" spc="-20" dirty="0"/>
              <a:t>to</a:t>
            </a:r>
            <a:r>
              <a:rPr sz="2400" spc="-50" dirty="0"/>
              <a:t> </a:t>
            </a:r>
            <a:r>
              <a:rPr sz="2400" dirty="0"/>
              <a:t>its</a:t>
            </a:r>
            <a:r>
              <a:rPr sz="2400" spc="-90" dirty="0"/>
              <a:t> </a:t>
            </a:r>
            <a:r>
              <a:rPr sz="2400" spc="-5" dirty="0"/>
              <a:t>true </a:t>
            </a:r>
            <a:r>
              <a:rPr sz="2400" spc="-585" dirty="0"/>
              <a:t> </a:t>
            </a:r>
            <a:r>
              <a:rPr sz="2400" spc="-5" dirty="0"/>
              <a:t>value.</a:t>
            </a:r>
            <a:endParaRPr sz="2400">
              <a:latin typeface="Constantia"/>
              <a:cs typeface="Constantia"/>
            </a:endParaRPr>
          </a:p>
          <a:p>
            <a:pPr marL="98425" marR="508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Constantia"/>
                <a:cs typeface="Constantia"/>
              </a:rPr>
              <a:t>Precision</a:t>
            </a:r>
            <a:r>
              <a:rPr sz="2400" spc="-5" dirty="0"/>
              <a:t>:</a:t>
            </a:r>
            <a:r>
              <a:rPr sz="2400" spc="-55" dirty="0"/>
              <a:t> </a:t>
            </a:r>
            <a:r>
              <a:rPr sz="2400" spc="-5" dirty="0"/>
              <a:t>The</a:t>
            </a:r>
            <a:r>
              <a:rPr sz="2400" spc="-130" dirty="0"/>
              <a:t> </a:t>
            </a:r>
            <a:r>
              <a:rPr sz="2400" dirty="0"/>
              <a:t>stability</a:t>
            </a:r>
            <a:r>
              <a:rPr sz="2400" spc="-145" dirty="0"/>
              <a:t> </a:t>
            </a:r>
            <a:r>
              <a:rPr sz="2400" dirty="0"/>
              <a:t>of</a:t>
            </a:r>
            <a:r>
              <a:rPr sz="2400" spc="20" dirty="0"/>
              <a:t> </a:t>
            </a:r>
            <a:r>
              <a:rPr sz="2400" spc="-5" dirty="0"/>
              <a:t>that</a:t>
            </a:r>
            <a:r>
              <a:rPr sz="2400" spc="-75" dirty="0"/>
              <a:t> </a:t>
            </a:r>
            <a:r>
              <a:rPr sz="2400" spc="-5" dirty="0"/>
              <a:t>measurement</a:t>
            </a:r>
            <a:r>
              <a:rPr sz="2400" spc="-125" dirty="0"/>
              <a:t> </a:t>
            </a:r>
            <a:r>
              <a:rPr sz="2400" spc="-10" dirty="0"/>
              <a:t>when</a:t>
            </a:r>
            <a:r>
              <a:rPr sz="2400" spc="-75" dirty="0"/>
              <a:t> </a:t>
            </a:r>
            <a:r>
              <a:rPr sz="2400" spc="-10" dirty="0"/>
              <a:t>repeated </a:t>
            </a:r>
            <a:r>
              <a:rPr sz="2400" spc="-590" dirty="0"/>
              <a:t> </a:t>
            </a:r>
            <a:r>
              <a:rPr sz="2400" spc="-15" dirty="0"/>
              <a:t>many</a:t>
            </a:r>
            <a:r>
              <a:rPr sz="2400" spc="-95" dirty="0"/>
              <a:t> </a:t>
            </a:r>
            <a:r>
              <a:rPr sz="2400" spc="-10" dirty="0"/>
              <a:t>times.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6255" y="3886199"/>
            <a:ext cx="7476744" cy="29717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0490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3.</a:t>
            </a:r>
            <a:r>
              <a:rPr sz="4500" spc="-15" dirty="0">
                <a:solidFill>
                  <a:srgbClr val="4F271C"/>
                </a:solidFill>
              </a:rPr>
              <a:t> Focus </a:t>
            </a:r>
            <a:r>
              <a:rPr sz="4500" dirty="0">
                <a:solidFill>
                  <a:srgbClr val="4F271C"/>
                </a:solidFill>
              </a:rPr>
              <a:t>on</a:t>
            </a:r>
            <a:r>
              <a:rPr sz="4500" spc="-15" dirty="0">
                <a:solidFill>
                  <a:srgbClr val="4F271C"/>
                </a:solidFill>
              </a:rPr>
              <a:t> </a:t>
            </a:r>
            <a:r>
              <a:rPr sz="4500" spc="-45" dirty="0">
                <a:solidFill>
                  <a:srgbClr val="4F271C"/>
                </a:solidFill>
              </a:rPr>
              <a:t>Accuracy,</a:t>
            </a:r>
            <a:r>
              <a:rPr sz="4500" spc="-5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Not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Precision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</a:tabLst>
            </a:pPr>
            <a:r>
              <a:rPr spc="-5" dirty="0"/>
              <a:t>Our </a:t>
            </a:r>
            <a:r>
              <a:rPr spc="-10" dirty="0"/>
              <a:t>estimates </a:t>
            </a:r>
            <a:r>
              <a:rPr spc="-5" dirty="0"/>
              <a:t>should </a:t>
            </a:r>
            <a:r>
              <a:rPr dirty="0"/>
              <a:t>be </a:t>
            </a:r>
            <a:r>
              <a:rPr spc="-20" dirty="0"/>
              <a:t>accurate </a:t>
            </a:r>
            <a:r>
              <a:rPr spc="-5" dirty="0"/>
              <a:t>without being </a:t>
            </a:r>
            <a:r>
              <a:rPr spc="-30" dirty="0"/>
              <a:t>overly </a:t>
            </a:r>
            <a:r>
              <a:rPr spc="-640" dirty="0"/>
              <a:t> </a:t>
            </a:r>
            <a:r>
              <a:rPr spc="-10" dirty="0"/>
              <a:t>precise.</a:t>
            </a:r>
          </a:p>
          <a:p>
            <a:pPr marL="29718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</a:tabLst>
            </a:pPr>
            <a:r>
              <a:rPr spc="-90" dirty="0"/>
              <a:t>We</a:t>
            </a:r>
            <a:r>
              <a:rPr spc="85" dirty="0"/>
              <a:t> </a:t>
            </a:r>
            <a:r>
              <a:rPr spc="-5" dirty="0"/>
              <a:t>should</a:t>
            </a:r>
            <a:r>
              <a:rPr spc="140" dirty="0"/>
              <a:t> </a:t>
            </a:r>
            <a:r>
              <a:rPr spc="-25" dirty="0"/>
              <a:t>invest</a:t>
            </a:r>
            <a:r>
              <a:rPr spc="80" dirty="0"/>
              <a:t> </a:t>
            </a:r>
            <a:r>
              <a:rPr spc="-10" dirty="0"/>
              <a:t>effort</a:t>
            </a:r>
            <a:r>
              <a:rPr spc="65" dirty="0"/>
              <a:t> </a:t>
            </a:r>
            <a:r>
              <a:rPr spc="-15" dirty="0"/>
              <a:t>to</a:t>
            </a:r>
            <a:r>
              <a:rPr spc="70" dirty="0"/>
              <a:t> </a:t>
            </a:r>
            <a:r>
              <a:rPr spc="-20" dirty="0"/>
              <a:t>get</a:t>
            </a:r>
            <a:r>
              <a:rPr spc="70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spc="-10" dirty="0"/>
              <a:t>good-enough,</a:t>
            </a:r>
            <a:r>
              <a:rPr spc="155" dirty="0"/>
              <a:t> </a:t>
            </a:r>
            <a:r>
              <a:rPr spc="-15" dirty="0"/>
              <a:t>roughly </a:t>
            </a:r>
            <a:r>
              <a:rPr spc="-640" dirty="0"/>
              <a:t> </a:t>
            </a:r>
            <a:r>
              <a:rPr spc="-10" dirty="0"/>
              <a:t>right</a:t>
            </a:r>
            <a:r>
              <a:rPr spc="-125" dirty="0"/>
              <a:t> </a:t>
            </a:r>
            <a:r>
              <a:rPr spc="-5" dirty="0"/>
              <a:t>estimate.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3308603"/>
            <a:ext cx="5181600" cy="35493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8967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4.</a:t>
            </a:r>
            <a:r>
              <a:rPr spc="-10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Relative</a:t>
            </a:r>
            <a:r>
              <a:rPr spc="-55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Size</a:t>
            </a:r>
            <a:r>
              <a:rPr spc="-15" dirty="0">
                <a:solidFill>
                  <a:srgbClr val="4F271C"/>
                </a:solidFill>
              </a:rPr>
              <a:t> Estimation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8200" y="3276598"/>
            <a:ext cx="4267200" cy="3581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947799"/>
            <a:ext cx="8079740" cy="330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960755" algn="l"/>
                <a:tab pos="2138680" algn="l"/>
                <a:tab pos="3556000" algn="l"/>
                <a:tab pos="4384040" algn="l"/>
                <a:tab pos="5365750" algn="l"/>
                <a:tab pos="6615430" algn="l"/>
                <a:tab pos="7581900" algn="l"/>
              </a:tabLst>
            </a:pP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	sh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d	estim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5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ela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	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	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  </a:t>
            </a:r>
            <a:r>
              <a:rPr sz="2600" spc="-5" dirty="0">
                <a:latin typeface="Constantia"/>
                <a:cs typeface="Constantia"/>
              </a:rPr>
              <a:t>absolute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sizes.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2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compare</a:t>
            </a:r>
            <a:r>
              <a:rPr sz="2600" spc="2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items</a:t>
            </a:r>
            <a:r>
              <a:rPr sz="2600" spc="2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2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determine</a:t>
            </a:r>
            <a:r>
              <a:rPr sz="2600" spc="2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2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</a:t>
            </a:r>
            <a:r>
              <a:rPr sz="2600" spc="2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2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</a:t>
            </a:r>
            <a:r>
              <a:rPr sz="2600" spc="229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relative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others.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Constantia"/>
              <a:cs typeface="Constantia"/>
            </a:endParaRPr>
          </a:p>
          <a:p>
            <a:pPr marL="241300" marR="3432175" algn="just">
              <a:lnSpc>
                <a:spcPct val="100000"/>
              </a:lnSpc>
            </a:pPr>
            <a:r>
              <a:rPr sz="2400" spc="-7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eople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30" dirty="0">
                <a:latin typeface="Constantia"/>
                <a:cs typeface="Constantia"/>
              </a:rPr>
              <a:t>tt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ela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estimation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absolute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estimation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3771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F271C"/>
                </a:solidFill>
              </a:rPr>
              <a:t>PBI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15" dirty="0">
                <a:solidFill>
                  <a:srgbClr val="4F271C"/>
                </a:solidFill>
              </a:rPr>
              <a:t>Estimation</a:t>
            </a:r>
            <a:r>
              <a:rPr spc="-5" dirty="0">
                <a:solidFill>
                  <a:srgbClr val="4F271C"/>
                </a:solidFill>
              </a:rPr>
              <a:t> Units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9259" y="1947799"/>
            <a:ext cx="5670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7307580" cy="1697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858010" algn="l"/>
                <a:tab pos="2830830" algn="l"/>
                <a:tab pos="3281679" algn="l"/>
                <a:tab pos="3876675" algn="l"/>
                <a:tab pos="5362575" algn="l"/>
                <a:tab pos="6175375" algn="l"/>
                <a:tab pos="6800215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h	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	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da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	u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	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BI  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unit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Story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Points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Ideal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Days.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4495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1.</a:t>
            </a:r>
            <a:r>
              <a:rPr spc="-10" dirty="0">
                <a:solidFill>
                  <a:srgbClr val="4F271C"/>
                </a:solidFill>
              </a:rPr>
              <a:t> Story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Points</a:t>
            </a:r>
            <a:r>
              <a:rPr spc="-10" dirty="0">
                <a:solidFill>
                  <a:srgbClr val="4F271C"/>
                </a:solidFill>
              </a:rPr>
              <a:t> </a:t>
            </a:r>
            <a:r>
              <a:rPr sz="3600" spc="-15" dirty="0">
                <a:solidFill>
                  <a:srgbClr val="4F271C"/>
                </a:solidFill>
              </a:rPr>
              <a:t>(contd.)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914400" y="2971800"/>
            <a:ext cx="7543800" cy="3139440"/>
          </a:xfrm>
          <a:custGeom>
            <a:avLst/>
            <a:gdLst/>
            <a:ahLst/>
            <a:cxnLst/>
            <a:rect l="l" t="t" r="r" b="b"/>
            <a:pathLst>
              <a:path w="7543800" h="3139440">
                <a:moveTo>
                  <a:pt x="0" y="3139440"/>
                </a:moveTo>
                <a:lnTo>
                  <a:pt x="7543800" y="3139440"/>
                </a:lnTo>
                <a:lnTo>
                  <a:pt x="754380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57912">
            <a:solidFill>
              <a:srgbClr val="FDD3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8080375" cy="3853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172210" algn="l"/>
                <a:tab pos="2207260" algn="l"/>
                <a:tab pos="3548379" algn="l"/>
                <a:tab pos="4152265" algn="l"/>
                <a:tab pos="5353050" algn="l"/>
                <a:tab pos="5792470" algn="l"/>
                <a:tab pos="7477125" algn="l"/>
                <a:tab pos="7908290" algn="l"/>
              </a:tabLst>
            </a:pP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y	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	the	</a:t>
            </a:r>
            <a:r>
              <a:rPr sz="2600" spc="-5" dirty="0">
                <a:latin typeface="Constantia"/>
                <a:cs typeface="Constantia"/>
              </a:rPr>
              <a:t>big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ess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r	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gn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a  </a:t>
            </a:r>
            <a:r>
              <a:rPr sz="2600" spc="-15" dirty="0">
                <a:latin typeface="Constantia"/>
                <a:cs typeface="Constantia"/>
              </a:rPr>
              <a:t>PBI.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050">
              <a:latin typeface="Constantia"/>
              <a:cs typeface="Constantia"/>
            </a:endParaRPr>
          </a:p>
          <a:p>
            <a:pPr marL="652780" algn="just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Scenario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onstantia"/>
              <a:cs typeface="Constantia"/>
            </a:endParaRPr>
          </a:p>
          <a:p>
            <a:pPr marL="652780" marR="414655" algn="just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Let’s </a:t>
            </a:r>
            <a:r>
              <a:rPr sz="2400" spc="-20" dirty="0">
                <a:latin typeface="Constantia"/>
                <a:cs typeface="Constantia"/>
              </a:rPr>
              <a:t>say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update </a:t>
            </a:r>
            <a:r>
              <a:rPr sz="2400" spc="-5" dirty="0">
                <a:latin typeface="Constantia"/>
                <a:cs typeface="Constantia"/>
              </a:rPr>
              <a:t>every </a:t>
            </a:r>
            <a:r>
              <a:rPr sz="2400" spc="-15" dirty="0">
                <a:latin typeface="Constantia"/>
                <a:cs typeface="Constantia"/>
              </a:rPr>
              <a:t>cell </a:t>
            </a:r>
            <a:r>
              <a:rPr sz="2400" dirty="0">
                <a:latin typeface="Constantia"/>
                <a:cs typeface="Constantia"/>
              </a:rPr>
              <a:t>in a </a:t>
            </a:r>
            <a:r>
              <a:rPr sz="2400" spc="-10" dirty="0">
                <a:latin typeface="Constantia"/>
                <a:cs typeface="Constantia"/>
              </a:rPr>
              <a:t>60,000-cell </a:t>
            </a:r>
            <a:r>
              <a:rPr sz="2400" spc="-5" dirty="0">
                <a:latin typeface="Constantia"/>
                <a:cs typeface="Constantia"/>
              </a:rPr>
              <a:t> spreadsheet.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None</a:t>
            </a:r>
            <a:r>
              <a:rPr sz="2400" spc="57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individual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updates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difficult,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updates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can’t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automated.</a:t>
            </a:r>
            <a:endParaRPr sz="2400">
              <a:latin typeface="Constantia"/>
              <a:cs typeface="Constantia"/>
            </a:endParaRPr>
          </a:p>
          <a:p>
            <a:pPr marL="652780" marR="421640" algn="just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Constantia"/>
                <a:cs typeface="Constantia"/>
              </a:rPr>
              <a:t>How </a:t>
            </a:r>
            <a:r>
              <a:rPr sz="2400" spc="-5" dirty="0">
                <a:latin typeface="Constantia"/>
                <a:cs typeface="Constantia"/>
              </a:rPr>
              <a:t>much of this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dirty="0">
                <a:latin typeface="Constantia"/>
                <a:cs typeface="Constantia"/>
              </a:rPr>
              <a:t>can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5" dirty="0">
                <a:latin typeface="Constantia"/>
                <a:cs typeface="Constantia"/>
              </a:rPr>
              <a:t>get </a:t>
            </a:r>
            <a:r>
              <a:rPr sz="2400" spc="-5" dirty="0">
                <a:latin typeface="Constantia"/>
                <a:cs typeface="Constantia"/>
              </a:rPr>
              <a:t>done </a:t>
            </a:r>
            <a:r>
              <a:rPr sz="2400" dirty="0">
                <a:latin typeface="Constantia"/>
                <a:cs typeface="Constantia"/>
              </a:rPr>
              <a:t>in a </a:t>
            </a:r>
            <a:r>
              <a:rPr sz="2400" spc="-5" dirty="0">
                <a:latin typeface="Constantia"/>
                <a:cs typeface="Constantia"/>
              </a:rPr>
              <a:t>sprint?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Though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complex,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would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large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story.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6907"/>
              <a:ext cx="9144000" cy="6451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5399" y="2819400"/>
              <a:ext cx="4038600" cy="2743200"/>
            </a:xfrm>
            <a:custGeom>
              <a:avLst/>
              <a:gdLst/>
              <a:ahLst/>
              <a:cxnLst/>
              <a:rect l="l" t="t" r="r" b="b"/>
              <a:pathLst>
                <a:path w="4038600" h="2743200">
                  <a:moveTo>
                    <a:pt x="40386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4038600" y="2743200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228600"/>
              <a:ext cx="6324600" cy="609600"/>
            </a:xfrm>
            <a:custGeom>
              <a:avLst/>
              <a:gdLst/>
              <a:ahLst/>
              <a:cxnLst/>
              <a:rect l="l" t="t" r="r" b="b"/>
              <a:pathLst>
                <a:path w="6324600" h="609600">
                  <a:moveTo>
                    <a:pt x="0" y="609600"/>
                  </a:moveTo>
                  <a:lnTo>
                    <a:pt x="6324600" y="609600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8139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Story</a:t>
            </a:r>
            <a:r>
              <a:rPr spc="-40" dirty="0"/>
              <a:t> </a:t>
            </a:r>
            <a:r>
              <a:rPr spc="-25" dirty="0"/>
              <a:t>Points</a:t>
            </a:r>
            <a:r>
              <a:rPr spc="-15" dirty="0"/>
              <a:t> </a:t>
            </a:r>
            <a:r>
              <a:rPr sz="3600" spc="-15" dirty="0"/>
              <a:t>(contd.)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280" cy="3672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71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goal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able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compare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stories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say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things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 </a:t>
            </a:r>
            <a:r>
              <a:rPr sz="2600" spc="-25" dirty="0">
                <a:latin typeface="Constantia"/>
                <a:cs typeface="Constantia"/>
              </a:rPr>
              <a:t>“Well, </a:t>
            </a:r>
            <a:r>
              <a:rPr sz="2600" spc="-5" dirty="0">
                <a:latin typeface="Constantia"/>
                <a:cs typeface="Constantia"/>
              </a:rPr>
              <a:t>if the </a:t>
            </a:r>
            <a:r>
              <a:rPr sz="2600" spc="-15" dirty="0">
                <a:latin typeface="Constantia"/>
                <a:cs typeface="Constantia"/>
              </a:rPr>
              <a:t>create-a-ticket </a:t>
            </a:r>
            <a:r>
              <a:rPr sz="2600" spc="-5" dirty="0">
                <a:latin typeface="Constantia"/>
                <a:cs typeface="Constantia"/>
              </a:rPr>
              <a:t>story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2, then 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search-for-a-ticket</a:t>
            </a:r>
            <a:r>
              <a:rPr sz="2600" spc="-5" dirty="0">
                <a:latin typeface="Constantia"/>
                <a:cs typeface="Constantia"/>
              </a:rPr>
              <a:t> story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8,”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implying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searching </a:t>
            </a:r>
            <a:r>
              <a:rPr sz="2600" spc="-5" dirty="0">
                <a:latin typeface="Constantia"/>
                <a:cs typeface="Constantia"/>
              </a:rPr>
              <a:t>story is </a:t>
            </a:r>
            <a:r>
              <a:rPr sz="2600" spc="-20" dirty="0">
                <a:latin typeface="Constantia"/>
                <a:cs typeface="Constantia"/>
              </a:rPr>
              <a:t>roughly </a:t>
            </a:r>
            <a:r>
              <a:rPr sz="2600" spc="-15" dirty="0">
                <a:latin typeface="Constantia"/>
                <a:cs typeface="Constantia"/>
              </a:rPr>
              <a:t>four </a:t>
            </a:r>
            <a:r>
              <a:rPr sz="2600" spc="-5" dirty="0">
                <a:latin typeface="Constantia"/>
                <a:cs typeface="Constantia"/>
              </a:rPr>
              <a:t>times the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creation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story.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spc="-15" dirty="0">
                <a:latin typeface="Constantia"/>
                <a:cs typeface="Constantia"/>
              </a:rPr>
              <a:t>size </a:t>
            </a:r>
            <a:r>
              <a:rPr sz="2600" spc="-10" dirty="0">
                <a:latin typeface="Constantia"/>
                <a:cs typeface="Constantia"/>
              </a:rPr>
              <a:t>measures </a:t>
            </a:r>
            <a:r>
              <a:rPr sz="2600" spc="-15" dirty="0">
                <a:latin typeface="Constantia"/>
                <a:cs typeface="Constantia"/>
              </a:rPr>
              <a:t>like </a:t>
            </a:r>
            <a:r>
              <a:rPr sz="2600" spc="-5" dirty="0">
                <a:latin typeface="Constantia"/>
                <a:cs typeface="Constantia"/>
              </a:rPr>
              <a:t>story points </a:t>
            </a:r>
            <a:r>
              <a:rPr sz="2600" spc="-20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ultimately </a:t>
            </a:r>
            <a:r>
              <a:rPr sz="2600" spc="-5" dirty="0">
                <a:latin typeface="Constantia"/>
                <a:cs typeface="Constantia"/>
              </a:rPr>
              <a:t> used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calculate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10" dirty="0">
                <a:latin typeface="Constantia"/>
                <a:cs typeface="Constantia"/>
              </a:rPr>
              <a:t>(duration), </a:t>
            </a:r>
            <a:r>
              <a:rPr sz="2600" spc="-5" dirty="0">
                <a:latin typeface="Constantia"/>
                <a:cs typeface="Constantia"/>
              </a:rPr>
              <a:t>story points </a:t>
            </a:r>
            <a:r>
              <a:rPr sz="2600" spc="-10" dirty="0">
                <a:latin typeface="Constantia"/>
                <a:cs typeface="Constantia"/>
              </a:rPr>
              <a:t>must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20" dirty="0">
                <a:latin typeface="Constantia"/>
                <a:cs typeface="Constantia"/>
              </a:rPr>
              <a:t>reflect </a:t>
            </a:r>
            <a:r>
              <a:rPr sz="2600" spc="-5" dirty="0">
                <a:latin typeface="Constantia"/>
                <a:cs typeface="Constantia"/>
              </a:rPr>
              <a:t>the effort associated </a:t>
            </a:r>
            <a:r>
              <a:rPr sz="2600" dirty="0">
                <a:latin typeface="Constantia"/>
                <a:cs typeface="Constantia"/>
              </a:rPr>
              <a:t>with the </a:t>
            </a:r>
            <a:r>
              <a:rPr sz="2600" spc="-5" dirty="0">
                <a:latin typeface="Constantia"/>
                <a:cs typeface="Constantia"/>
              </a:rPr>
              <a:t>story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men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</a:t>
            </a:r>
            <a:r>
              <a:rPr sz="2600" spc="-85" dirty="0">
                <a:latin typeface="Constantia"/>
                <a:cs typeface="Constantia"/>
              </a:rPr>
              <a:t>m</a:t>
            </a:r>
            <a:r>
              <a:rPr sz="2600" spc="-9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pers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ect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708406"/>
            <a:ext cx="33585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F271C"/>
                </a:solidFill>
              </a:rPr>
              <a:t>2.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Ideal</a:t>
            </a:r>
            <a:r>
              <a:rPr spc="-55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Days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2779776"/>
            <a:ext cx="9013190" cy="2908300"/>
            <a:chOff x="0" y="2779776"/>
            <a:chExt cx="9013190" cy="29083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08376"/>
              <a:ext cx="2078736" cy="26791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864" y="2779776"/>
              <a:ext cx="2100072" cy="2706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63162" y="3277362"/>
              <a:ext cx="3322954" cy="990600"/>
            </a:xfrm>
            <a:custGeom>
              <a:avLst/>
              <a:gdLst/>
              <a:ahLst/>
              <a:cxnLst/>
              <a:rect l="l" t="t" r="r" b="b"/>
              <a:pathLst>
                <a:path w="3322954" h="990600">
                  <a:moveTo>
                    <a:pt x="30479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778000" y="609600"/>
                  </a:lnTo>
                  <a:lnTo>
                    <a:pt x="3322955" y="990600"/>
                  </a:lnTo>
                  <a:lnTo>
                    <a:pt x="2539999" y="609600"/>
                  </a:lnTo>
                  <a:lnTo>
                    <a:pt x="3047999" y="609600"/>
                  </a:lnTo>
                  <a:lnTo>
                    <a:pt x="3047999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3162" y="3277362"/>
              <a:ext cx="3322954" cy="990600"/>
            </a:xfrm>
            <a:custGeom>
              <a:avLst/>
              <a:gdLst/>
              <a:ahLst/>
              <a:cxnLst/>
              <a:rect l="l" t="t" r="r" b="b"/>
              <a:pathLst>
                <a:path w="3322954" h="990600">
                  <a:moveTo>
                    <a:pt x="0" y="0"/>
                  </a:moveTo>
                  <a:lnTo>
                    <a:pt x="1778000" y="0"/>
                  </a:lnTo>
                  <a:lnTo>
                    <a:pt x="2539999" y="0"/>
                  </a:lnTo>
                  <a:lnTo>
                    <a:pt x="3047999" y="0"/>
                  </a:lnTo>
                  <a:lnTo>
                    <a:pt x="3047999" y="355600"/>
                  </a:lnTo>
                  <a:lnTo>
                    <a:pt x="3047999" y="508000"/>
                  </a:lnTo>
                  <a:lnTo>
                    <a:pt x="3047999" y="609600"/>
                  </a:lnTo>
                  <a:lnTo>
                    <a:pt x="2539999" y="609600"/>
                  </a:lnTo>
                  <a:lnTo>
                    <a:pt x="3322955" y="990600"/>
                  </a:lnTo>
                  <a:lnTo>
                    <a:pt x="1778000" y="609600"/>
                  </a:lnTo>
                  <a:lnTo>
                    <a:pt x="0" y="609600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2289" y="3658362"/>
              <a:ext cx="2303780" cy="624840"/>
            </a:xfrm>
            <a:custGeom>
              <a:avLst/>
              <a:gdLst/>
              <a:ahLst/>
              <a:cxnLst/>
              <a:rect l="l" t="t" r="r" b="b"/>
              <a:pathLst>
                <a:path w="2303779" h="624839">
                  <a:moveTo>
                    <a:pt x="2303272" y="0"/>
                  </a:moveTo>
                  <a:lnTo>
                    <a:pt x="322072" y="0"/>
                  </a:lnTo>
                  <a:lnTo>
                    <a:pt x="322072" y="355600"/>
                  </a:lnTo>
                  <a:lnTo>
                    <a:pt x="0" y="624332"/>
                  </a:lnTo>
                  <a:lnTo>
                    <a:pt x="322072" y="508000"/>
                  </a:lnTo>
                  <a:lnTo>
                    <a:pt x="322072" y="609600"/>
                  </a:lnTo>
                  <a:lnTo>
                    <a:pt x="2303272" y="609600"/>
                  </a:lnTo>
                  <a:lnTo>
                    <a:pt x="2303272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2289" y="3658362"/>
              <a:ext cx="2303780" cy="624840"/>
            </a:xfrm>
            <a:custGeom>
              <a:avLst/>
              <a:gdLst/>
              <a:ahLst/>
              <a:cxnLst/>
              <a:rect l="l" t="t" r="r" b="b"/>
              <a:pathLst>
                <a:path w="2303779" h="624839">
                  <a:moveTo>
                    <a:pt x="322072" y="0"/>
                  </a:moveTo>
                  <a:lnTo>
                    <a:pt x="652272" y="0"/>
                  </a:lnTo>
                  <a:lnTo>
                    <a:pt x="1147572" y="0"/>
                  </a:lnTo>
                  <a:lnTo>
                    <a:pt x="2303272" y="0"/>
                  </a:lnTo>
                  <a:lnTo>
                    <a:pt x="2303272" y="355600"/>
                  </a:lnTo>
                  <a:lnTo>
                    <a:pt x="2303272" y="508000"/>
                  </a:lnTo>
                  <a:lnTo>
                    <a:pt x="2303272" y="609600"/>
                  </a:lnTo>
                  <a:lnTo>
                    <a:pt x="1147572" y="609600"/>
                  </a:lnTo>
                  <a:lnTo>
                    <a:pt x="652272" y="609600"/>
                  </a:lnTo>
                  <a:lnTo>
                    <a:pt x="322072" y="609600"/>
                  </a:lnTo>
                  <a:lnTo>
                    <a:pt x="322072" y="508000"/>
                  </a:lnTo>
                  <a:lnTo>
                    <a:pt x="0" y="624332"/>
                  </a:lnTo>
                  <a:lnTo>
                    <a:pt x="322072" y="355600"/>
                  </a:lnTo>
                  <a:lnTo>
                    <a:pt x="322072" y="0"/>
                  </a:lnTo>
                  <a:close/>
                </a:path>
              </a:pathLst>
            </a:custGeom>
            <a:ln w="25907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2561" y="4191762"/>
              <a:ext cx="4434840" cy="914400"/>
            </a:xfrm>
            <a:custGeom>
              <a:avLst/>
              <a:gdLst/>
              <a:ahLst/>
              <a:cxnLst/>
              <a:rect l="l" t="t" r="r" b="b"/>
              <a:pathLst>
                <a:path w="4434840" h="914400">
                  <a:moveTo>
                    <a:pt x="365759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657599" y="914400"/>
                  </a:lnTo>
                  <a:lnTo>
                    <a:pt x="3657599" y="381000"/>
                  </a:lnTo>
                  <a:lnTo>
                    <a:pt x="4434459" y="215900"/>
                  </a:lnTo>
                  <a:lnTo>
                    <a:pt x="3657599" y="152400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561" y="4191762"/>
              <a:ext cx="4434840" cy="914400"/>
            </a:xfrm>
            <a:custGeom>
              <a:avLst/>
              <a:gdLst/>
              <a:ahLst/>
              <a:cxnLst/>
              <a:rect l="l" t="t" r="r" b="b"/>
              <a:pathLst>
                <a:path w="4434840" h="914400">
                  <a:moveTo>
                    <a:pt x="0" y="0"/>
                  </a:moveTo>
                  <a:lnTo>
                    <a:pt x="2133600" y="0"/>
                  </a:lnTo>
                  <a:lnTo>
                    <a:pt x="3048000" y="0"/>
                  </a:lnTo>
                  <a:lnTo>
                    <a:pt x="3657599" y="0"/>
                  </a:lnTo>
                  <a:lnTo>
                    <a:pt x="3657599" y="152400"/>
                  </a:lnTo>
                  <a:lnTo>
                    <a:pt x="4434459" y="215900"/>
                  </a:lnTo>
                  <a:lnTo>
                    <a:pt x="3657599" y="381000"/>
                  </a:lnTo>
                  <a:lnTo>
                    <a:pt x="3657599" y="914400"/>
                  </a:lnTo>
                  <a:lnTo>
                    <a:pt x="3048000" y="914400"/>
                  </a:lnTo>
                  <a:lnTo>
                    <a:pt x="2133600" y="914400"/>
                  </a:lnTo>
                  <a:lnTo>
                    <a:pt x="0" y="914400"/>
                  </a:lnTo>
                  <a:lnTo>
                    <a:pt x="0" y="3810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544993"/>
            <a:ext cx="8072120" cy="33762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Ideal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days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calendar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days.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126490" algn="l"/>
                <a:tab pos="2602230" algn="l"/>
                <a:tab pos="3196590" algn="l"/>
                <a:tab pos="4879340" algn="l"/>
                <a:tab pos="6537959" algn="l"/>
              </a:tabLst>
            </a:pPr>
            <a:r>
              <a:rPr sz="2600" spc="-5" dirty="0">
                <a:latin typeface="Constantia"/>
                <a:cs typeface="Constantia"/>
              </a:rPr>
              <a:t>They	</a:t>
            </a:r>
            <a:r>
              <a:rPr sz="2600" spc="-10" dirty="0">
                <a:latin typeface="Constantia"/>
                <a:cs typeface="Constantia"/>
              </a:rPr>
              <a:t>represent	</a:t>
            </a:r>
            <a:r>
              <a:rPr sz="2600" spc="-5" dirty="0">
                <a:latin typeface="Constantia"/>
                <a:cs typeface="Constantia"/>
              </a:rPr>
              <a:t>the	number</a:t>
            </a:r>
            <a:r>
              <a:rPr sz="2600" spc="3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	</a:t>
            </a:r>
            <a:r>
              <a:rPr sz="2600" spc="-15" dirty="0">
                <a:latin typeface="Constantia"/>
                <a:cs typeface="Constantia"/>
              </a:rPr>
              <a:t>effort-days	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25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person-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25" dirty="0">
                <a:latin typeface="Constantia"/>
                <a:cs typeface="Constantia"/>
              </a:rPr>
              <a:t>r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Constantia"/>
              <a:cs typeface="Constantia"/>
            </a:endParaRPr>
          </a:p>
          <a:p>
            <a:pPr marL="3891279">
              <a:lnSpc>
                <a:spcPct val="100000"/>
              </a:lnSpc>
            </a:pPr>
            <a:r>
              <a:rPr sz="1800" spc="-20" dirty="0">
                <a:latin typeface="Constantia"/>
                <a:cs typeface="Constantia"/>
              </a:rPr>
              <a:t>“How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big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this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PBI?”</a:t>
            </a:r>
            <a:endParaRPr sz="1800">
              <a:latin typeface="Constantia"/>
              <a:cs typeface="Constantia"/>
            </a:endParaRPr>
          </a:p>
          <a:p>
            <a:pPr marL="2040889">
              <a:lnSpc>
                <a:spcPct val="100000"/>
              </a:lnSpc>
              <a:spcBef>
                <a:spcPts val="840"/>
              </a:spcBef>
            </a:pPr>
            <a:r>
              <a:rPr sz="1800" spc="50" dirty="0">
                <a:latin typeface="Constantia"/>
                <a:cs typeface="Constantia"/>
              </a:rPr>
              <a:t>“</a:t>
            </a:r>
            <a:r>
              <a:rPr sz="1800" spc="-145" dirty="0">
                <a:latin typeface="Constantia"/>
                <a:cs typeface="Constantia"/>
              </a:rPr>
              <a:t>T</a:t>
            </a:r>
            <a:r>
              <a:rPr sz="1800" spc="-45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spc="-25" dirty="0">
                <a:latin typeface="Constantia"/>
                <a:cs typeface="Constantia"/>
              </a:rPr>
              <a:t>s</a:t>
            </a:r>
            <a:r>
              <a:rPr sz="1800" spc="-190" dirty="0">
                <a:latin typeface="Constantia"/>
                <a:cs typeface="Constantia"/>
              </a:rPr>
              <a:t>.</a:t>
            </a:r>
            <a:r>
              <a:rPr sz="1800" dirty="0">
                <a:latin typeface="Constantia"/>
                <a:cs typeface="Constantia"/>
              </a:rPr>
              <a:t>”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nstantia"/>
              <a:cs typeface="Constantia"/>
            </a:endParaRPr>
          </a:p>
          <a:p>
            <a:pPr marL="458470" algn="ctr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“OK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today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Wednesday,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so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you’ll</a:t>
            </a:r>
            <a:endParaRPr sz="1800">
              <a:latin typeface="Constantia"/>
              <a:cs typeface="Constantia"/>
            </a:endParaRPr>
          </a:p>
          <a:p>
            <a:pPr marL="461009" algn="ctr">
              <a:lnSpc>
                <a:spcPct val="100000"/>
              </a:lnSpc>
            </a:pP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don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on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id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spc="-185" dirty="0">
                <a:latin typeface="Constantia"/>
                <a:cs typeface="Constantia"/>
              </a:rPr>
              <a:t>y</a:t>
            </a:r>
            <a:r>
              <a:rPr sz="1800" spc="-190" dirty="0">
                <a:latin typeface="Constantia"/>
                <a:cs typeface="Constantia"/>
              </a:rPr>
              <a:t>.</a:t>
            </a:r>
            <a:r>
              <a:rPr sz="1800" dirty="0">
                <a:latin typeface="Constantia"/>
                <a:cs typeface="Constantia"/>
              </a:rPr>
              <a:t>”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6344" y="4704778"/>
            <a:ext cx="4902835" cy="1633855"/>
            <a:chOff x="216344" y="4704778"/>
            <a:chExt cx="4902835" cy="1633855"/>
          </a:xfrm>
        </p:grpSpPr>
        <p:sp>
          <p:nvSpPr>
            <p:cNvPr id="16" name="object 16"/>
            <p:cNvSpPr/>
            <p:nvPr/>
          </p:nvSpPr>
          <p:spPr>
            <a:xfrm>
              <a:off x="229361" y="4717795"/>
              <a:ext cx="4876800" cy="1607820"/>
            </a:xfrm>
            <a:custGeom>
              <a:avLst/>
              <a:gdLst/>
              <a:ahLst/>
              <a:cxnLst/>
              <a:rect l="l" t="t" r="r" b="b"/>
              <a:pathLst>
                <a:path w="4876800" h="1607820">
                  <a:moveTo>
                    <a:pt x="915327" y="0"/>
                  </a:moveTo>
                  <a:lnTo>
                    <a:pt x="812800" y="312165"/>
                  </a:lnTo>
                  <a:lnTo>
                    <a:pt x="0" y="312165"/>
                  </a:lnTo>
                  <a:lnTo>
                    <a:pt x="0" y="1607565"/>
                  </a:lnTo>
                  <a:lnTo>
                    <a:pt x="4876800" y="1607565"/>
                  </a:lnTo>
                  <a:lnTo>
                    <a:pt x="4876800" y="312165"/>
                  </a:lnTo>
                  <a:lnTo>
                    <a:pt x="2032000" y="312165"/>
                  </a:lnTo>
                  <a:lnTo>
                    <a:pt x="915327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361" y="4717795"/>
              <a:ext cx="4876800" cy="1607820"/>
            </a:xfrm>
            <a:custGeom>
              <a:avLst/>
              <a:gdLst/>
              <a:ahLst/>
              <a:cxnLst/>
              <a:rect l="l" t="t" r="r" b="b"/>
              <a:pathLst>
                <a:path w="4876800" h="1607820">
                  <a:moveTo>
                    <a:pt x="0" y="312165"/>
                  </a:moveTo>
                  <a:lnTo>
                    <a:pt x="812800" y="312165"/>
                  </a:lnTo>
                  <a:lnTo>
                    <a:pt x="915327" y="0"/>
                  </a:lnTo>
                  <a:lnTo>
                    <a:pt x="2032000" y="312165"/>
                  </a:lnTo>
                  <a:lnTo>
                    <a:pt x="4876800" y="312165"/>
                  </a:lnTo>
                  <a:lnTo>
                    <a:pt x="4876800" y="528065"/>
                  </a:lnTo>
                  <a:lnTo>
                    <a:pt x="4876800" y="851915"/>
                  </a:lnTo>
                  <a:lnTo>
                    <a:pt x="4876800" y="1607565"/>
                  </a:lnTo>
                  <a:lnTo>
                    <a:pt x="2032000" y="1607565"/>
                  </a:lnTo>
                  <a:lnTo>
                    <a:pt x="812800" y="1607565"/>
                  </a:lnTo>
                  <a:lnTo>
                    <a:pt x="0" y="1607565"/>
                  </a:lnTo>
                  <a:lnTo>
                    <a:pt x="0" y="851915"/>
                  </a:lnTo>
                  <a:lnTo>
                    <a:pt x="0" y="528065"/>
                  </a:lnTo>
                  <a:lnTo>
                    <a:pt x="0" y="312165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1289" y="5101590"/>
            <a:ext cx="4615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“</a:t>
            </a:r>
            <a:r>
              <a:rPr sz="1800" spc="-30" dirty="0">
                <a:latin typeface="Constantia"/>
                <a:cs typeface="Constantia"/>
              </a:rPr>
              <a:t>N</a:t>
            </a:r>
            <a:r>
              <a:rPr sz="1800" spc="-5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, I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do</a:t>
            </a:r>
            <a:r>
              <a:rPr sz="1800" spc="-70" dirty="0">
                <a:latin typeface="Constantia"/>
                <a:cs typeface="Constantia"/>
              </a:rPr>
              <a:t>n</a:t>
            </a:r>
            <a:r>
              <a:rPr sz="1800" spc="-65" dirty="0">
                <a:latin typeface="Constantia"/>
                <a:cs typeface="Constantia"/>
              </a:rPr>
              <a:t>’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50" dirty="0">
                <a:latin typeface="Constantia"/>
                <a:cs typeface="Constantia"/>
              </a:rPr>
              <a:t>a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fu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l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omor</a:t>
            </a:r>
            <a:r>
              <a:rPr sz="1800" spc="-15" dirty="0">
                <a:latin typeface="Constantia"/>
                <a:cs typeface="Constantia"/>
              </a:rPr>
              <a:t>r</a:t>
            </a:r>
            <a:r>
              <a:rPr sz="1800" spc="-4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w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  </a:t>
            </a:r>
            <a:r>
              <a:rPr sz="1800" spc="-10" dirty="0">
                <a:latin typeface="Constantia"/>
                <a:cs typeface="Constantia"/>
              </a:rPr>
              <a:t>dedicate </a:t>
            </a:r>
            <a:r>
              <a:rPr sz="1800" spc="-15" dirty="0">
                <a:latin typeface="Constantia"/>
                <a:cs typeface="Constantia"/>
              </a:rPr>
              <a:t>to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5" dirty="0">
                <a:latin typeface="Constantia"/>
                <a:cs typeface="Constantia"/>
              </a:rPr>
              <a:t>PBI </a:t>
            </a:r>
            <a:r>
              <a:rPr sz="1800" dirty="0">
                <a:latin typeface="Constantia"/>
                <a:cs typeface="Constantia"/>
              </a:rPr>
              <a:t>as I </a:t>
            </a:r>
            <a:r>
              <a:rPr sz="1800" spc="-5" dirty="0">
                <a:latin typeface="Constantia"/>
                <a:cs typeface="Constantia"/>
              </a:rPr>
              <a:t>need </a:t>
            </a:r>
            <a:r>
              <a:rPr sz="1800" dirty="0">
                <a:latin typeface="Constantia"/>
                <a:cs typeface="Constantia"/>
              </a:rPr>
              <a:t>an </a:t>
            </a:r>
            <a:r>
              <a:rPr sz="1800" spc="-5" dirty="0">
                <a:latin typeface="Constantia"/>
                <a:cs typeface="Constantia"/>
              </a:rPr>
              <a:t>entire </a:t>
            </a:r>
            <a:r>
              <a:rPr sz="1800" spc="-15" dirty="0">
                <a:latin typeface="Constantia"/>
                <a:cs typeface="Constantia"/>
              </a:rPr>
              <a:t>day </a:t>
            </a:r>
            <a:r>
              <a:rPr sz="1800" spc="-5" dirty="0">
                <a:latin typeface="Constantia"/>
                <a:cs typeface="Constantia"/>
              </a:rPr>
              <a:t>just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1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ht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</a:t>
            </a:r>
            <a:r>
              <a:rPr sz="1800" spc="-70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. I</a:t>
            </a:r>
            <a:r>
              <a:rPr sz="1800" spc="-65" dirty="0">
                <a:latin typeface="Constantia"/>
                <a:cs typeface="Constantia"/>
              </a:rPr>
              <a:t>’</a:t>
            </a:r>
            <a:r>
              <a:rPr sz="1800" dirty="0">
                <a:latin typeface="Constantia"/>
                <a:cs typeface="Constantia"/>
              </a:rPr>
              <a:t>m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k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should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do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e  sometime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next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60" dirty="0">
                <a:latin typeface="Constantia"/>
                <a:cs typeface="Constantia"/>
              </a:rPr>
              <a:t>Monday.”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6944" y="4562538"/>
            <a:ext cx="4064635" cy="1623695"/>
            <a:chOff x="5016944" y="4562538"/>
            <a:chExt cx="4064635" cy="1623695"/>
          </a:xfrm>
        </p:grpSpPr>
        <p:sp>
          <p:nvSpPr>
            <p:cNvPr id="20" name="object 20"/>
            <p:cNvSpPr/>
            <p:nvPr/>
          </p:nvSpPr>
          <p:spPr>
            <a:xfrm>
              <a:off x="5029962" y="4575556"/>
              <a:ext cx="4038600" cy="1597660"/>
            </a:xfrm>
            <a:custGeom>
              <a:avLst/>
              <a:gdLst/>
              <a:ahLst/>
              <a:cxnLst/>
              <a:rect l="l" t="t" r="r" b="b"/>
              <a:pathLst>
                <a:path w="4038600" h="1597660">
                  <a:moveTo>
                    <a:pt x="2856357" y="0"/>
                  </a:moveTo>
                  <a:lnTo>
                    <a:pt x="2355849" y="378206"/>
                  </a:lnTo>
                  <a:lnTo>
                    <a:pt x="0" y="378206"/>
                  </a:lnTo>
                  <a:lnTo>
                    <a:pt x="0" y="1597406"/>
                  </a:lnTo>
                  <a:lnTo>
                    <a:pt x="4038599" y="1597406"/>
                  </a:lnTo>
                  <a:lnTo>
                    <a:pt x="4038599" y="378206"/>
                  </a:lnTo>
                  <a:lnTo>
                    <a:pt x="3365499" y="378206"/>
                  </a:lnTo>
                  <a:lnTo>
                    <a:pt x="2856357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9962" y="4575556"/>
              <a:ext cx="4038600" cy="1597660"/>
            </a:xfrm>
            <a:custGeom>
              <a:avLst/>
              <a:gdLst/>
              <a:ahLst/>
              <a:cxnLst/>
              <a:rect l="l" t="t" r="r" b="b"/>
              <a:pathLst>
                <a:path w="4038600" h="1597660">
                  <a:moveTo>
                    <a:pt x="0" y="378206"/>
                  </a:moveTo>
                  <a:lnTo>
                    <a:pt x="2355849" y="378206"/>
                  </a:lnTo>
                  <a:lnTo>
                    <a:pt x="2856357" y="0"/>
                  </a:lnTo>
                  <a:lnTo>
                    <a:pt x="3365499" y="378206"/>
                  </a:lnTo>
                  <a:lnTo>
                    <a:pt x="4038599" y="378206"/>
                  </a:lnTo>
                  <a:lnTo>
                    <a:pt x="4038599" y="581406"/>
                  </a:lnTo>
                  <a:lnTo>
                    <a:pt x="4038599" y="886206"/>
                  </a:lnTo>
                  <a:lnTo>
                    <a:pt x="4038599" y="1597406"/>
                  </a:lnTo>
                  <a:lnTo>
                    <a:pt x="3365499" y="1597406"/>
                  </a:lnTo>
                  <a:lnTo>
                    <a:pt x="2355849" y="1597406"/>
                  </a:lnTo>
                  <a:lnTo>
                    <a:pt x="0" y="1597406"/>
                  </a:lnTo>
                  <a:lnTo>
                    <a:pt x="0" y="886206"/>
                  </a:lnTo>
                  <a:lnTo>
                    <a:pt x="0" y="581406"/>
                  </a:lnTo>
                  <a:lnTo>
                    <a:pt x="0" y="378206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42991" y="5124450"/>
            <a:ext cx="3815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“I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30" dirty="0">
                <a:latin typeface="Constantia"/>
                <a:cs typeface="Constantia"/>
              </a:rPr>
              <a:t>don’t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understand;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you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told</a:t>
            </a:r>
            <a:r>
              <a:rPr sz="1800" spc="-5" dirty="0">
                <a:latin typeface="Constantia"/>
                <a:cs typeface="Constantia"/>
              </a:rPr>
              <a:t> me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it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was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15" dirty="0">
                <a:latin typeface="Constantia"/>
                <a:cs typeface="Constantia"/>
              </a:rPr>
              <a:t>two-day </a:t>
            </a:r>
            <a:r>
              <a:rPr sz="1800" spc="-10" dirty="0">
                <a:latin typeface="Constantia"/>
                <a:cs typeface="Constantia"/>
              </a:rPr>
              <a:t>PBI, </a:t>
            </a:r>
            <a:r>
              <a:rPr sz="1800" dirty="0">
                <a:latin typeface="Constantia"/>
                <a:cs typeface="Constantia"/>
              </a:rPr>
              <a:t>so </a:t>
            </a:r>
            <a:r>
              <a:rPr sz="1800" spc="-20" dirty="0">
                <a:latin typeface="Constantia"/>
                <a:cs typeface="Constantia"/>
              </a:rPr>
              <a:t>you </a:t>
            </a:r>
            <a:r>
              <a:rPr sz="1800" dirty="0">
                <a:latin typeface="Constantia"/>
                <a:cs typeface="Constantia"/>
              </a:rPr>
              <a:t>should be </a:t>
            </a:r>
            <a:r>
              <a:rPr sz="1800" spc="-5" dirty="0">
                <a:latin typeface="Constantia"/>
                <a:cs typeface="Constantia"/>
              </a:rPr>
              <a:t>done </a:t>
            </a:r>
            <a:r>
              <a:rPr sz="1800" dirty="0">
                <a:latin typeface="Constantia"/>
                <a:cs typeface="Constantia"/>
              </a:rPr>
              <a:t> on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45" dirty="0">
                <a:latin typeface="Constantia"/>
                <a:cs typeface="Constantia"/>
              </a:rPr>
              <a:t>Thursday.”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3536" y="6007608"/>
            <a:ext cx="8189595" cy="635635"/>
            <a:chOff x="663536" y="6007608"/>
            <a:chExt cx="8189595" cy="635635"/>
          </a:xfrm>
        </p:grpSpPr>
        <p:sp>
          <p:nvSpPr>
            <p:cNvPr id="24" name="object 24"/>
            <p:cNvSpPr/>
            <p:nvPr/>
          </p:nvSpPr>
          <p:spPr>
            <a:xfrm>
              <a:off x="676490" y="6020562"/>
              <a:ext cx="8163559" cy="609600"/>
            </a:xfrm>
            <a:custGeom>
              <a:avLst/>
              <a:gdLst/>
              <a:ahLst/>
              <a:cxnLst/>
              <a:rect l="l" t="t" r="r" b="b"/>
              <a:pathLst>
                <a:path w="8163559" h="609600">
                  <a:moveTo>
                    <a:pt x="8163471" y="0"/>
                  </a:moveTo>
                  <a:lnTo>
                    <a:pt x="3362871" y="0"/>
                  </a:lnTo>
                  <a:lnTo>
                    <a:pt x="3362871" y="355600"/>
                  </a:lnTo>
                  <a:lnTo>
                    <a:pt x="0" y="488835"/>
                  </a:lnTo>
                  <a:lnTo>
                    <a:pt x="3362871" y="508000"/>
                  </a:lnTo>
                  <a:lnTo>
                    <a:pt x="3362871" y="609600"/>
                  </a:lnTo>
                  <a:lnTo>
                    <a:pt x="8163471" y="609600"/>
                  </a:lnTo>
                  <a:lnTo>
                    <a:pt x="8163471" y="0"/>
                  </a:lnTo>
                  <a:close/>
                </a:path>
              </a:pathLst>
            </a:custGeom>
            <a:solidFill>
              <a:srgbClr val="FFF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490" y="6020562"/>
              <a:ext cx="8163559" cy="609600"/>
            </a:xfrm>
            <a:custGeom>
              <a:avLst/>
              <a:gdLst/>
              <a:ahLst/>
              <a:cxnLst/>
              <a:rect l="l" t="t" r="r" b="b"/>
              <a:pathLst>
                <a:path w="8163559" h="609600">
                  <a:moveTo>
                    <a:pt x="3362871" y="0"/>
                  </a:moveTo>
                  <a:lnTo>
                    <a:pt x="4162971" y="0"/>
                  </a:lnTo>
                  <a:lnTo>
                    <a:pt x="5363121" y="0"/>
                  </a:lnTo>
                  <a:lnTo>
                    <a:pt x="8163471" y="0"/>
                  </a:lnTo>
                  <a:lnTo>
                    <a:pt x="8163471" y="355600"/>
                  </a:lnTo>
                  <a:lnTo>
                    <a:pt x="8163471" y="508000"/>
                  </a:lnTo>
                  <a:lnTo>
                    <a:pt x="8163471" y="609600"/>
                  </a:lnTo>
                  <a:lnTo>
                    <a:pt x="5363121" y="609600"/>
                  </a:lnTo>
                  <a:lnTo>
                    <a:pt x="4162971" y="609600"/>
                  </a:lnTo>
                  <a:lnTo>
                    <a:pt x="3362871" y="609600"/>
                  </a:lnTo>
                  <a:lnTo>
                    <a:pt x="3362871" y="508000"/>
                  </a:lnTo>
                  <a:lnTo>
                    <a:pt x="0" y="488835"/>
                  </a:lnTo>
                  <a:lnTo>
                    <a:pt x="3362871" y="355600"/>
                  </a:lnTo>
                  <a:lnTo>
                    <a:pt x="3362871" y="0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40784" y="6160414"/>
            <a:ext cx="4395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“I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said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idea</a:t>
            </a:r>
            <a:r>
              <a:rPr sz="1800" dirty="0">
                <a:latin typeface="Constantia"/>
                <a:cs typeface="Constantia"/>
              </a:rPr>
              <a:t>l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5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spc="-1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10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45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10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ar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</a:t>
            </a:r>
            <a:r>
              <a:rPr sz="1800" spc="-45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s”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3999"/>
            <a:ext cx="9144000" cy="53339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031189"/>
            <a:ext cx="52546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5" dirty="0">
                <a:solidFill>
                  <a:srgbClr val="4F271C"/>
                </a:solidFill>
                <a:latin typeface="Calibri"/>
                <a:cs typeface="Calibri"/>
              </a:rPr>
              <a:t>Planning</a:t>
            </a:r>
            <a:r>
              <a:rPr sz="5000" b="1" spc="-30" dirty="0">
                <a:solidFill>
                  <a:srgbClr val="4F271C"/>
                </a:solidFill>
                <a:latin typeface="Calibri"/>
                <a:cs typeface="Calibri"/>
              </a:rPr>
              <a:t> </a:t>
            </a:r>
            <a:r>
              <a:rPr sz="5000" b="1" spc="-50" dirty="0">
                <a:solidFill>
                  <a:srgbClr val="4F271C"/>
                </a:solidFill>
                <a:latin typeface="Calibri"/>
                <a:cs typeface="Calibri"/>
              </a:rPr>
              <a:t>Poker</a:t>
            </a:r>
            <a:r>
              <a:rPr sz="5000" b="1" spc="-35" dirty="0">
                <a:solidFill>
                  <a:srgbClr val="4F271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F271C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2068194"/>
            <a:ext cx="4285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tantia"/>
                <a:cs typeface="Constantia"/>
              </a:rPr>
              <a:t>Planning </a:t>
            </a:r>
            <a:r>
              <a:rPr sz="2800" b="1" spc="-35" dirty="0">
                <a:latin typeface="Constantia"/>
                <a:cs typeface="Constantia"/>
              </a:rPr>
              <a:t>Poker </a:t>
            </a:r>
            <a:r>
              <a:rPr sz="2800" b="1" spc="-5" dirty="0">
                <a:latin typeface="Constantia"/>
                <a:cs typeface="Constantia"/>
              </a:rPr>
              <a:t>is a </a:t>
            </a:r>
            <a:r>
              <a:rPr sz="2800" b="1" dirty="0">
                <a:latin typeface="Constantia"/>
                <a:cs typeface="Constantia"/>
              </a:rPr>
              <a:t> </a:t>
            </a:r>
            <a:r>
              <a:rPr sz="2800" b="1" spc="-55" dirty="0">
                <a:latin typeface="Constantia"/>
                <a:cs typeface="Constantia"/>
              </a:rPr>
              <a:t>t</a:t>
            </a:r>
            <a:r>
              <a:rPr sz="2800" b="1" spc="-5" dirty="0">
                <a:latin typeface="Constantia"/>
                <a:cs typeface="Constantia"/>
              </a:rPr>
              <a:t>echn</a:t>
            </a:r>
            <a:r>
              <a:rPr sz="2800" b="1" spc="-20" dirty="0">
                <a:latin typeface="Constantia"/>
                <a:cs typeface="Constantia"/>
              </a:rPr>
              <a:t>i</a:t>
            </a:r>
            <a:r>
              <a:rPr sz="2800" b="1" spc="-5" dirty="0">
                <a:latin typeface="Constantia"/>
                <a:cs typeface="Constantia"/>
              </a:rPr>
              <a:t>que</a:t>
            </a:r>
            <a:r>
              <a:rPr sz="2800" b="1" spc="-55" dirty="0">
                <a:latin typeface="Constantia"/>
                <a:cs typeface="Constantia"/>
              </a:rPr>
              <a:t> </a:t>
            </a:r>
            <a:r>
              <a:rPr sz="2800" b="1" spc="-40" dirty="0">
                <a:latin typeface="Constantia"/>
                <a:cs typeface="Constantia"/>
              </a:rPr>
              <a:t>f</a:t>
            </a:r>
            <a:r>
              <a:rPr sz="2800" b="1" spc="-5" dirty="0">
                <a:latin typeface="Constantia"/>
                <a:cs typeface="Constantia"/>
              </a:rPr>
              <a:t>or</a:t>
            </a:r>
            <a:r>
              <a:rPr sz="2800" b="1" spc="-14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s</a:t>
            </a:r>
            <a:r>
              <a:rPr sz="2800" b="1" spc="-15" dirty="0">
                <a:latin typeface="Constantia"/>
                <a:cs typeface="Constantia"/>
              </a:rPr>
              <a:t>i</a:t>
            </a:r>
            <a:r>
              <a:rPr sz="2800" b="1" spc="-10" dirty="0">
                <a:latin typeface="Constantia"/>
                <a:cs typeface="Constantia"/>
              </a:rPr>
              <a:t>z</a:t>
            </a:r>
            <a:r>
              <a:rPr sz="2800" b="1" spc="-15" dirty="0">
                <a:latin typeface="Constantia"/>
                <a:cs typeface="Constantia"/>
              </a:rPr>
              <a:t>i</a:t>
            </a:r>
            <a:r>
              <a:rPr sz="2800" b="1" spc="-5" dirty="0">
                <a:latin typeface="Constantia"/>
                <a:cs typeface="Constantia"/>
              </a:rPr>
              <a:t>ng</a:t>
            </a:r>
            <a:r>
              <a:rPr sz="2800" b="1" spc="10" dirty="0">
                <a:latin typeface="Constantia"/>
                <a:cs typeface="Constantia"/>
              </a:rPr>
              <a:t> </a:t>
            </a:r>
            <a:r>
              <a:rPr sz="2800" b="1" spc="-60" dirty="0">
                <a:latin typeface="Constantia"/>
                <a:cs typeface="Constantia"/>
              </a:rPr>
              <a:t>P</a:t>
            </a:r>
            <a:r>
              <a:rPr sz="2800" b="1" spc="-10" dirty="0">
                <a:latin typeface="Constantia"/>
                <a:cs typeface="Constantia"/>
              </a:rPr>
              <a:t>B</a:t>
            </a:r>
            <a:r>
              <a:rPr sz="2800" b="1" spc="-35" dirty="0">
                <a:latin typeface="Constantia"/>
                <a:cs typeface="Constantia"/>
              </a:rPr>
              <a:t>I</a:t>
            </a:r>
            <a:r>
              <a:rPr sz="2800" b="1" spc="-60" dirty="0">
                <a:latin typeface="Constantia"/>
                <a:cs typeface="Constantia"/>
              </a:rPr>
              <a:t>s</a:t>
            </a:r>
            <a:r>
              <a:rPr sz="2800" b="1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546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Planning</a:t>
            </a:r>
            <a:r>
              <a:rPr spc="-30" dirty="0"/>
              <a:t> </a:t>
            </a:r>
            <a:r>
              <a:rPr spc="-50" dirty="0"/>
              <a:t>Poker</a:t>
            </a:r>
            <a:r>
              <a:rPr spc="-3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4184" cy="2285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080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Planning </a:t>
            </a:r>
            <a:r>
              <a:rPr sz="2600" spc="-30" dirty="0">
                <a:latin typeface="Constantia"/>
                <a:cs typeface="Constantia"/>
              </a:rPr>
              <a:t>Poker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b="1" spc="-5" dirty="0">
                <a:latin typeface="Constantia"/>
                <a:cs typeface="Constantia"/>
              </a:rPr>
              <a:t>consensus-based </a:t>
            </a:r>
            <a:r>
              <a:rPr sz="2600" spc="-5" dirty="0">
                <a:latin typeface="Constantia"/>
                <a:cs typeface="Constantia"/>
              </a:rPr>
              <a:t>technique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estimating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effort.</a:t>
            </a:r>
            <a:endParaRPr sz="2600">
              <a:latin typeface="Constantia"/>
              <a:cs typeface="Constantia"/>
            </a:endParaRPr>
          </a:p>
          <a:p>
            <a:pPr marL="287020" marR="7620" indent="-274955" algn="just">
              <a:lnSpc>
                <a:spcPct val="90000"/>
              </a:lnSpc>
              <a:spcBef>
                <a:spcPts val="58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Knowledgeable </a:t>
            </a:r>
            <a:r>
              <a:rPr sz="2600" spc="-5" dirty="0">
                <a:latin typeface="Constantia"/>
                <a:cs typeface="Constantia"/>
              </a:rPr>
              <a:t>people </a:t>
            </a:r>
            <a:r>
              <a:rPr sz="2600" dirty="0">
                <a:latin typeface="Constantia"/>
                <a:cs typeface="Constantia"/>
              </a:rPr>
              <a:t>(the </a:t>
            </a:r>
            <a:r>
              <a:rPr sz="2600" spc="-5" dirty="0">
                <a:latin typeface="Constantia"/>
                <a:cs typeface="Constantia"/>
              </a:rPr>
              <a:t>experts) </a:t>
            </a:r>
            <a:r>
              <a:rPr sz="2600" spc="-10" dirty="0">
                <a:latin typeface="Constantia"/>
                <a:cs typeface="Constantia"/>
              </a:rPr>
              <a:t>slated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25" dirty="0">
                <a:latin typeface="Constantia"/>
                <a:cs typeface="Constantia"/>
              </a:rPr>
              <a:t>work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dirty="0">
                <a:latin typeface="Constantia"/>
                <a:cs typeface="Constantia"/>
              </a:rPr>
              <a:t> 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</a:t>
            </a:r>
            <a:r>
              <a:rPr sz="2600" spc="-15" dirty="0">
                <a:latin typeface="Constantia"/>
                <a:cs typeface="Constantia"/>
              </a:rPr>
              <a:t> engage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an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intense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discussion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expose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assumptions, </a:t>
            </a:r>
            <a:r>
              <a:rPr sz="2600" spc="-15" dirty="0">
                <a:latin typeface="Constantia"/>
                <a:cs typeface="Constantia"/>
              </a:rPr>
              <a:t>acquire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shared </a:t>
            </a:r>
            <a:r>
              <a:rPr sz="2600" spc="-10" dirty="0">
                <a:latin typeface="Constantia"/>
                <a:cs typeface="Constantia"/>
              </a:rPr>
              <a:t>understanding,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size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PBI.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06621"/>
            <a:ext cx="5826760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ts val="2965"/>
              </a:lnSpc>
              <a:spcBef>
                <a:spcPts val="10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780539" algn="l"/>
                <a:tab pos="2797175" algn="l"/>
                <a:tab pos="3827779" algn="l"/>
                <a:tab pos="5208270" algn="l"/>
              </a:tabLst>
            </a:pPr>
            <a:r>
              <a:rPr sz="2600" dirty="0">
                <a:latin typeface="Constantia"/>
                <a:cs typeface="Constantia"/>
              </a:rPr>
              <a:t>Pla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er	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elds	</a:t>
            </a:r>
            <a:r>
              <a:rPr sz="2600" b="1" spc="-40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e</a:t>
            </a:r>
            <a:r>
              <a:rPr sz="2600" b="1" spc="-15" dirty="0">
                <a:latin typeface="Constantia"/>
                <a:cs typeface="Constantia"/>
              </a:rPr>
              <a:t>l</a:t>
            </a:r>
            <a:r>
              <a:rPr sz="2600" b="1" dirty="0">
                <a:latin typeface="Constantia"/>
                <a:cs typeface="Constantia"/>
              </a:rPr>
              <a:t>a</a:t>
            </a:r>
            <a:r>
              <a:rPr sz="2600" b="1" spc="-10" dirty="0">
                <a:latin typeface="Constantia"/>
                <a:cs typeface="Constantia"/>
              </a:rPr>
              <a:t>t</a:t>
            </a:r>
            <a:r>
              <a:rPr sz="2600" b="1" spc="-25" dirty="0">
                <a:latin typeface="Constantia"/>
                <a:cs typeface="Constantia"/>
              </a:rPr>
              <a:t>i</a:t>
            </a:r>
            <a:r>
              <a:rPr sz="2600" b="1" spc="-70" dirty="0">
                <a:latin typeface="Constantia"/>
                <a:cs typeface="Constantia"/>
              </a:rPr>
              <a:t>v</a:t>
            </a:r>
            <a:r>
              <a:rPr sz="2600" b="1" dirty="0">
                <a:latin typeface="Constantia"/>
                <a:cs typeface="Constantia"/>
              </a:rPr>
              <a:t>e	si</a:t>
            </a:r>
            <a:r>
              <a:rPr sz="2600" b="1" spc="-20" dirty="0">
                <a:latin typeface="Constantia"/>
                <a:cs typeface="Constantia"/>
              </a:rPr>
              <a:t>z</a:t>
            </a:r>
            <a:r>
              <a:rPr sz="2600" b="1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ts val="2965"/>
              </a:lnSpc>
              <a:tabLst>
                <a:tab pos="1951355" algn="l"/>
                <a:tab pos="3475354" algn="l"/>
                <a:tab pos="3999865" algn="l"/>
              </a:tabLst>
            </a:pPr>
            <a:r>
              <a:rPr sz="2600" spc="-20" dirty="0">
                <a:latin typeface="Constantia"/>
                <a:cs typeface="Constantia"/>
              </a:rPr>
              <a:t>accurately	</a:t>
            </a:r>
            <a:r>
              <a:rPr sz="2600" spc="-5" dirty="0">
                <a:latin typeface="Constantia"/>
                <a:cs typeface="Constantia"/>
              </a:rPr>
              <a:t>grouping	</a:t>
            </a:r>
            <a:r>
              <a:rPr sz="2600" dirty="0">
                <a:latin typeface="Constantia"/>
                <a:cs typeface="Constantia"/>
              </a:rPr>
              <a:t>or	</a:t>
            </a:r>
            <a:r>
              <a:rPr sz="2600" spc="-5" dirty="0">
                <a:latin typeface="Constantia"/>
                <a:cs typeface="Constantia"/>
              </a:rPr>
              <a:t>binning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780" y="4562932"/>
            <a:ext cx="22301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33195" algn="l"/>
              </a:tabLst>
            </a:pP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r	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769" y="4206621"/>
            <a:ext cx="2073275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965"/>
              </a:lnSpc>
              <a:spcBef>
                <a:spcPts val="100"/>
              </a:spcBef>
              <a:tabLst>
                <a:tab pos="1710055" algn="l"/>
              </a:tabLst>
            </a:pPr>
            <a:r>
              <a:rPr sz="2600" b="1" dirty="0">
                <a:latin typeface="Constantia"/>
                <a:cs typeface="Constantia"/>
              </a:rPr>
              <a:t>e</a:t>
            </a:r>
            <a:r>
              <a:rPr sz="2600" b="1" spc="-10" dirty="0">
                <a:latin typeface="Constantia"/>
                <a:cs typeface="Constantia"/>
              </a:rPr>
              <a:t>s</a:t>
            </a:r>
            <a:r>
              <a:rPr sz="2600" b="1" dirty="0">
                <a:latin typeface="Constantia"/>
                <a:cs typeface="Constantia"/>
              </a:rPr>
              <a:t>tim</a:t>
            </a:r>
            <a:r>
              <a:rPr sz="2600" b="1" spc="-15" dirty="0">
                <a:latin typeface="Constantia"/>
                <a:cs typeface="Constantia"/>
              </a:rPr>
              <a:t>a</a:t>
            </a:r>
            <a:r>
              <a:rPr sz="2600" b="1" spc="-35" dirty="0">
                <a:latin typeface="Constantia"/>
                <a:cs typeface="Constantia"/>
              </a:rPr>
              <a:t>t</a:t>
            </a:r>
            <a:r>
              <a:rPr sz="2600" b="1" spc="-10" dirty="0">
                <a:latin typeface="Constantia"/>
                <a:cs typeface="Constantia"/>
              </a:rPr>
              <a:t>e</a:t>
            </a:r>
            <a:r>
              <a:rPr sz="2600" b="1" dirty="0">
                <a:latin typeface="Constantia"/>
                <a:cs typeface="Constantia"/>
              </a:rPr>
              <a:t>s	</a:t>
            </a:r>
            <a:r>
              <a:rPr sz="2600" spc="-25" dirty="0">
                <a:latin typeface="Constantia"/>
                <a:cs typeface="Constantia"/>
              </a:rPr>
              <a:t>by</a:t>
            </a:r>
            <a:endParaRPr sz="2600">
              <a:latin typeface="Constantia"/>
              <a:cs typeface="Constantia"/>
            </a:endParaRPr>
          </a:p>
          <a:p>
            <a:pPr marR="19685" algn="r">
              <a:lnSpc>
                <a:spcPts val="2965"/>
              </a:lnSpc>
            </a:pPr>
            <a:r>
              <a:rPr sz="2600" spc="-5" dirty="0">
                <a:latin typeface="Constantia"/>
                <a:cs typeface="Constantia"/>
              </a:rPr>
              <a:t>of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881270"/>
            <a:ext cx="8079740" cy="12541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409"/>
              </a:spcBef>
            </a:pPr>
            <a:r>
              <a:rPr sz="2600" dirty="0">
                <a:latin typeface="Constantia"/>
                <a:cs typeface="Constantia"/>
              </a:rPr>
              <a:t>simil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ts val="2810"/>
              </a:lnSpc>
              <a:spcBef>
                <a:spcPts val="66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044575" algn="l"/>
                <a:tab pos="1966595" algn="l"/>
                <a:tab pos="3464560" algn="l"/>
                <a:tab pos="4013835" algn="l"/>
                <a:tab pos="5833745" algn="l"/>
                <a:tab pos="653923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	le</a:t>
            </a:r>
            <a:r>
              <a:rPr sz="2600" spc="-6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es	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dirty="0">
                <a:latin typeface="Constantia"/>
                <a:cs typeface="Constantia"/>
              </a:rPr>
              <a:t>s	e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tabl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shed	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	e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timat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on  history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easily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next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81502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4F271C"/>
                </a:solidFill>
              </a:rPr>
              <a:t>Estimation Scale</a:t>
            </a:r>
            <a:r>
              <a:rPr sz="4500" spc="-25" dirty="0">
                <a:solidFill>
                  <a:srgbClr val="4F271C"/>
                </a:solidFill>
              </a:rPr>
              <a:t> </a:t>
            </a:r>
            <a:r>
              <a:rPr sz="4500" dirty="0">
                <a:solidFill>
                  <a:srgbClr val="4F271C"/>
                </a:solidFill>
              </a:rPr>
              <a:t>in</a:t>
            </a:r>
            <a:r>
              <a:rPr sz="4500" spc="-25" dirty="0">
                <a:solidFill>
                  <a:srgbClr val="4F271C"/>
                </a:solidFill>
              </a:rPr>
              <a:t> </a:t>
            </a:r>
            <a:r>
              <a:rPr sz="4500" spc="-5" dirty="0">
                <a:solidFill>
                  <a:srgbClr val="4F271C"/>
                </a:solidFill>
              </a:rPr>
              <a:t>Planning</a:t>
            </a:r>
            <a:r>
              <a:rPr sz="4500" spc="-25" dirty="0">
                <a:solidFill>
                  <a:srgbClr val="4F271C"/>
                </a:solidFill>
              </a:rPr>
              <a:t> </a:t>
            </a:r>
            <a:r>
              <a:rPr sz="4500" spc="-40" dirty="0">
                <a:solidFill>
                  <a:srgbClr val="4F271C"/>
                </a:solidFill>
              </a:rPr>
              <a:t>Poker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4184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35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14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perform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Planning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Poker,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must</a:t>
            </a:r>
            <a:r>
              <a:rPr sz="2600" spc="-5" dirty="0">
                <a:latin typeface="Constantia"/>
                <a:cs typeface="Constantia"/>
              </a:rPr>
              <a:t> decide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scale or </a:t>
            </a:r>
            <a:r>
              <a:rPr sz="2600" spc="-10" dirty="0">
                <a:latin typeface="Constantia"/>
                <a:cs typeface="Constantia"/>
              </a:rPr>
              <a:t>sequence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 assigning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estimates.</a:t>
            </a:r>
            <a:endParaRPr sz="2600">
              <a:latin typeface="Constantia"/>
              <a:cs typeface="Constantia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Because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our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goal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accurate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overly 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precise,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prefer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not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use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all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3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numbers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Instead,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favor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scale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small</a:t>
            </a:r>
            <a:r>
              <a:rPr sz="2600" dirty="0">
                <a:latin typeface="Constantia"/>
                <a:cs typeface="Constantia"/>
              </a:rPr>
              <a:t> end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25" dirty="0">
                <a:latin typeface="Constantia"/>
                <a:cs typeface="Constantia"/>
              </a:rPr>
              <a:t>range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fewer,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 </a:t>
            </a:r>
            <a:r>
              <a:rPr sz="2600" spc="-5" dirty="0">
                <a:latin typeface="Constantia"/>
                <a:cs typeface="Constantia"/>
              </a:rPr>
              <a:t>widely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spaced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range.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92733"/>
            <a:ext cx="8191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Estimation</a:t>
            </a:r>
            <a:r>
              <a:rPr sz="4000" spc="30" dirty="0"/>
              <a:t> </a:t>
            </a:r>
            <a:r>
              <a:rPr sz="4000" spc="-10" dirty="0"/>
              <a:t>Scale</a:t>
            </a:r>
            <a:r>
              <a:rPr sz="4000" dirty="0"/>
              <a:t> </a:t>
            </a:r>
            <a:r>
              <a:rPr sz="4000" spc="-5" dirty="0"/>
              <a:t>in</a:t>
            </a:r>
            <a:r>
              <a:rPr sz="4000" spc="10" dirty="0"/>
              <a:t> </a:t>
            </a:r>
            <a:r>
              <a:rPr sz="4000" spc="-10" dirty="0"/>
              <a:t>Planning</a:t>
            </a:r>
            <a:r>
              <a:rPr sz="4000" spc="10" dirty="0"/>
              <a:t> </a:t>
            </a:r>
            <a:r>
              <a:rPr sz="4000" spc="-40" dirty="0"/>
              <a:t>Poker</a:t>
            </a:r>
            <a:r>
              <a:rPr sz="4000" spc="20" dirty="0"/>
              <a:t> </a:t>
            </a:r>
            <a:r>
              <a:rPr sz="2000" spc="-5" dirty="0"/>
              <a:t>(contd.)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35940" y="1867436"/>
            <a:ext cx="8081645" cy="36156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73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frequently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scale,</a:t>
            </a:r>
            <a:endParaRPr sz="26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Fibonacci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sequence: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3,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5, 8, </a:t>
            </a:r>
            <a:r>
              <a:rPr sz="2400" spc="-10" dirty="0">
                <a:latin typeface="Constantia"/>
                <a:cs typeface="Constantia"/>
              </a:rPr>
              <a:t>13,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20,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40,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100.</a:t>
            </a:r>
            <a:endParaRPr sz="2400">
              <a:latin typeface="Constantia"/>
              <a:cs typeface="Constantia"/>
            </a:endParaRPr>
          </a:p>
          <a:p>
            <a:pPr marL="287020" marR="8255" indent="-274955" algn="just">
              <a:lnSpc>
                <a:spcPct val="100000"/>
              </a:lnSpc>
              <a:spcBef>
                <a:spcPts val="61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-15" dirty="0">
                <a:latin typeface="Constantia"/>
                <a:cs typeface="Constantia"/>
              </a:rPr>
              <a:t>alternative </a:t>
            </a:r>
            <a:r>
              <a:rPr sz="2600" spc="-5" dirty="0">
                <a:latin typeface="Constantia"/>
                <a:cs typeface="Constantia"/>
              </a:rPr>
              <a:t>scale that some </a:t>
            </a:r>
            <a:r>
              <a:rPr sz="2600" spc="-10" dirty="0">
                <a:latin typeface="Constantia"/>
                <a:cs typeface="Constantia"/>
              </a:rPr>
              <a:t>teams </a:t>
            </a:r>
            <a:r>
              <a:rPr sz="2600" spc="-5" dirty="0">
                <a:latin typeface="Constantia"/>
                <a:cs typeface="Constantia"/>
              </a:rPr>
              <a:t>use is based on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powers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2:</a:t>
            </a:r>
            <a:endParaRPr sz="26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8,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16,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32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45"/>
              </a:spcBef>
              <a:buClr>
                <a:srgbClr val="C32C2D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5" dirty="0">
                <a:latin typeface="Constantia"/>
                <a:cs typeface="Constantia"/>
              </a:rPr>
              <a:t>When </a:t>
            </a:r>
            <a:r>
              <a:rPr sz="2800" spc="-10" dirty="0">
                <a:latin typeface="Constantia"/>
                <a:cs typeface="Constantia"/>
              </a:rPr>
              <a:t>using this </a:t>
            </a:r>
            <a:r>
              <a:rPr sz="2800" spc="-5" dirty="0">
                <a:latin typeface="Constantia"/>
                <a:cs typeface="Constantia"/>
              </a:rPr>
              <a:t>type of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scale, </a:t>
            </a:r>
            <a:r>
              <a:rPr sz="2800" spc="-35" dirty="0">
                <a:latin typeface="Constantia"/>
                <a:cs typeface="Constantia"/>
              </a:rPr>
              <a:t>we </a:t>
            </a:r>
            <a:r>
              <a:rPr sz="2800" spc="-15" dirty="0">
                <a:latin typeface="Constantia"/>
                <a:cs typeface="Constantia"/>
              </a:rPr>
              <a:t>group </a:t>
            </a:r>
            <a:r>
              <a:rPr sz="2800" spc="5" dirty="0">
                <a:latin typeface="Constantia"/>
                <a:cs typeface="Constantia"/>
              </a:rPr>
              <a:t>or </a:t>
            </a:r>
            <a:r>
              <a:rPr sz="2800" spc="-10" dirty="0">
                <a:latin typeface="Constantia"/>
                <a:cs typeface="Constantia"/>
              </a:rPr>
              <a:t>bin 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together </a:t>
            </a:r>
            <a:r>
              <a:rPr sz="2800" spc="-5" dirty="0">
                <a:latin typeface="Constantia"/>
                <a:cs typeface="Constantia"/>
              </a:rPr>
              <a:t>similar-size </a:t>
            </a:r>
            <a:r>
              <a:rPr sz="2800" spc="-20" dirty="0">
                <a:latin typeface="Constantia"/>
                <a:cs typeface="Constantia"/>
              </a:rPr>
              <a:t>like </a:t>
            </a:r>
            <a:r>
              <a:rPr sz="2800" spc="-25" dirty="0">
                <a:latin typeface="Constantia"/>
                <a:cs typeface="Constantia"/>
              </a:rPr>
              <a:t>PBIs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dirty="0">
                <a:latin typeface="Constantia"/>
                <a:cs typeface="Constantia"/>
              </a:rPr>
              <a:t>assign </a:t>
            </a:r>
            <a:r>
              <a:rPr sz="2800" spc="-5" dirty="0">
                <a:latin typeface="Constantia"/>
                <a:cs typeface="Constantia"/>
              </a:rPr>
              <a:t>them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same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number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scale.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546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4F271C"/>
                </a:solidFill>
              </a:rPr>
              <a:t>Poker</a:t>
            </a:r>
            <a:r>
              <a:rPr spc="-35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Game</a:t>
            </a:r>
            <a:r>
              <a:rPr spc="-8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in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5" dirty="0">
                <a:solidFill>
                  <a:srgbClr val="4F271C"/>
                </a:solidFill>
              </a:rPr>
              <a:t>Scrum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280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4604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010919" algn="l"/>
                <a:tab pos="1663064" algn="l"/>
                <a:tab pos="2757805" algn="l"/>
                <a:tab pos="3646170" algn="l"/>
                <a:tab pos="5490845" algn="l"/>
                <a:tab pos="6444615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f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ll	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cru</a:t>
            </a:r>
            <a:r>
              <a:rPr sz="2600" dirty="0">
                <a:latin typeface="Constantia"/>
                <a:cs typeface="Constantia"/>
              </a:rPr>
              <a:t>m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m	participa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n	per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  Planning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Poker.</a:t>
            </a:r>
            <a:endParaRPr sz="2600">
              <a:latin typeface="Constantia"/>
              <a:cs typeface="Constantia"/>
            </a:endParaRPr>
          </a:p>
          <a:p>
            <a:pPr marL="287020" marR="1397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544320" algn="l"/>
                <a:tab pos="2247265" algn="l"/>
                <a:tab pos="3596004" algn="l"/>
                <a:tab pos="4298950" algn="l"/>
                <a:tab pos="5659755" algn="l"/>
                <a:tab pos="6779895" algn="l"/>
              </a:tabLst>
            </a:pP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urin</a:t>
            </a:r>
            <a:r>
              <a:rPr sz="2600" dirty="0">
                <a:latin typeface="Constantia"/>
                <a:cs typeface="Constantia"/>
              </a:rPr>
              <a:t>g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sessi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,	the	p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2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uc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65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ne</a:t>
            </a:r>
            <a:r>
              <a:rPr sz="2600" dirty="0">
                <a:latin typeface="Constantia"/>
                <a:cs typeface="Constantia"/>
              </a:rPr>
              <a:t>r	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esen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  </a:t>
            </a:r>
            <a:r>
              <a:rPr sz="2600" spc="-5" dirty="0">
                <a:latin typeface="Constantia"/>
                <a:cs typeface="Constantia"/>
              </a:rPr>
              <a:t>describes,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clarifies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ScrumMaster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coaches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better.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ScrumMaster </a:t>
            </a:r>
            <a:r>
              <a:rPr sz="2600" spc="-5" dirty="0">
                <a:latin typeface="Constantia"/>
                <a:cs typeface="Constantia"/>
              </a:rPr>
              <a:t>is also </a:t>
            </a:r>
            <a:r>
              <a:rPr sz="2600" spc="-15" dirty="0">
                <a:latin typeface="Constantia"/>
                <a:cs typeface="Constantia"/>
              </a:rPr>
              <a:t>constantly </a:t>
            </a:r>
            <a:r>
              <a:rPr sz="2600" spc="-5" dirty="0">
                <a:latin typeface="Constantia"/>
                <a:cs typeface="Constantia"/>
              </a:rPr>
              <a:t>looking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people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who, </a:t>
            </a:r>
            <a:r>
              <a:rPr sz="2600" spc="-10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their </a:t>
            </a:r>
            <a:r>
              <a:rPr sz="2600" spc="-10" dirty="0">
                <a:latin typeface="Constantia"/>
                <a:cs typeface="Constantia"/>
              </a:rPr>
              <a:t>body language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by </a:t>
            </a:r>
            <a:r>
              <a:rPr sz="2600" dirty="0">
                <a:latin typeface="Constantia"/>
                <a:cs typeface="Constantia"/>
              </a:rPr>
              <a:t>their </a:t>
            </a:r>
            <a:r>
              <a:rPr sz="2600" spc="-10" dirty="0">
                <a:latin typeface="Constantia"/>
                <a:cs typeface="Constantia"/>
              </a:rPr>
              <a:t>silence, </a:t>
            </a:r>
            <a:r>
              <a:rPr sz="2600" dirty="0">
                <a:latin typeface="Constantia"/>
                <a:cs typeface="Constantia"/>
              </a:rPr>
              <a:t>seem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disa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enga</a:t>
            </a:r>
            <a:r>
              <a:rPr sz="2600" spc="-7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development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collaboratively </a:t>
            </a:r>
            <a:r>
              <a:rPr sz="2600" spc="-15" dirty="0">
                <a:latin typeface="Constantia"/>
                <a:cs typeface="Constantia"/>
              </a:rPr>
              <a:t> generating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524625"/>
            <a:chOff x="-828" y="0"/>
            <a:chExt cx="9145905" cy="65246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66800"/>
              <a:ext cx="9144000" cy="381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724400"/>
              <a:ext cx="8772144" cy="1799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546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Poker</a:t>
            </a:r>
            <a:r>
              <a:rPr spc="-35" dirty="0"/>
              <a:t> </a:t>
            </a:r>
            <a:r>
              <a:rPr dirty="0"/>
              <a:t>Game</a:t>
            </a:r>
            <a:r>
              <a:rPr spc="-8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" dirty="0"/>
              <a:t>Scrum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915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762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Usually consensus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achieved within </a:t>
            </a:r>
            <a:r>
              <a:rPr sz="2600" spc="-25" dirty="0">
                <a:latin typeface="Constantia"/>
                <a:cs typeface="Constantia"/>
              </a:rPr>
              <a:t>two </a:t>
            </a:r>
            <a:r>
              <a:rPr sz="2600" spc="-5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three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rounds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voting,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 the </a:t>
            </a:r>
            <a:r>
              <a:rPr sz="2600" spc="-10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members’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focused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discussion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helps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obtain</a:t>
            </a:r>
            <a:r>
              <a:rPr sz="2600" dirty="0">
                <a:latin typeface="Constantia"/>
                <a:cs typeface="Constantia"/>
              </a:rPr>
              <a:t> a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shared </a:t>
            </a:r>
            <a:r>
              <a:rPr sz="2600" spc="-5" dirty="0">
                <a:latin typeface="Constantia"/>
                <a:cs typeface="Constantia"/>
              </a:rPr>
              <a:t> understanding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story.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Planning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Poker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brings </a:t>
            </a:r>
            <a:r>
              <a:rPr sz="2600" spc="-15" dirty="0">
                <a:latin typeface="Constantia"/>
                <a:cs typeface="Constantia"/>
              </a:rPr>
              <a:t>together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diverse 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 people </a:t>
            </a:r>
            <a:r>
              <a:rPr sz="2600" spc="-10" dirty="0">
                <a:latin typeface="Constantia"/>
                <a:cs typeface="Constantia"/>
              </a:rPr>
              <a:t>who </a:t>
            </a:r>
            <a:r>
              <a:rPr sz="2600" spc="-5" dirty="0">
                <a:latin typeface="Constantia"/>
                <a:cs typeface="Constantia"/>
              </a:rPr>
              <a:t>will do the </a:t>
            </a:r>
            <a:r>
              <a:rPr sz="2600" spc="-20" dirty="0">
                <a:latin typeface="Constantia"/>
                <a:cs typeface="Constantia"/>
              </a:rPr>
              <a:t>work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allows </a:t>
            </a:r>
            <a:r>
              <a:rPr sz="2600" spc="-5" dirty="0">
                <a:latin typeface="Constantia"/>
                <a:cs typeface="Constantia"/>
              </a:rPr>
              <a:t>them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reach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consensus </a:t>
            </a:r>
            <a:r>
              <a:rPr sz="2600" dirty="0">
                <a:latin typeface="Constantia"/>
                <a:cs typeface="Constantia"/>
              </a:rPr>
              <a:t>on an </a:t>
            </a:r>
            <a:r>
              <a:rPr sz="2600" spc="-20" dirty="0">
                <a:latin typeface="Constantia"/>
                <a:cs typeface="Constantia"/>
              </a:rPr>
              <a:t>accurate </a:t>
            </a:r>
            <a:r>
              <a:rPr sz="2600" spc="-10" dirty="0">
                <a:latin typeface="Constantia"/>
                <a:cs typeface="Constantia"/>
              </a:rPr>
              <a:t>estimate </a:t>
            </a:r>
            <a:r>
              <a:rPr sz="2600" spc="-5" dirty="0">
                <a:latin typeface="Constantia"/>
                <a:cs typeface="Constantia"/>
              </a:rPr>
              <a:t>that is </a:t>
            </a:r>
            <a:r>
              <a:rPr sz="2600" spc="-10" dirty="0">
                <a:latin typeface="Constantia"/>
                <a:cs typeface="Constantia"/>
              </a:rPr>
              <a:t>frequently </a:t>
            </a:r>
            <a:r>
              <a:rPr sz="2600" spc="-5" dirty="0">
                <a:latin typeface="Constantia"/>
                <a:cs typeface="Constantia"/>
              </a:rPr>
              <a:t> much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better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individual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could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produce.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77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What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Is</a:t>
            </a:r>
            <a:r>
              <a:rPr spc="-2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9160"/>
            <a:ext cx="8080375" cy="31165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Velocity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amount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work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marR="6350" indent="-274955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It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measured</a:t>
            </a:r>
            <a:r>
              <a:rPr sz="2600" spc="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adding</a:t>
            </a:r>
            <a:r>
              <a:rPr sz="2600" spc="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it’s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product </a:t>
            </a:r>
            <a:r>
              <a:rPr sz="2600" spc="-15" dirty="0">
                <a:latin typeface="Constantia"/>
                <a:cs typeface="Constantia"/>
              </a:rPr>
              <a:t>owner </a:t>
            </a:r>
            <a:r>
              <a:rPr sz="2600" spc="-30" dirty="0">
                <a:latin typeface="Constantia"/>
                <a:cs typeface="Constantia"/>
              </a:rPr>
              <a:t>doesn’t </a:t>
            </a:r>
            <a:r>
              <a:rPr sz="2600" spc="-20" dirty="0">
                <a:latin typeface="Constantia"/>
                <a:cs typeface="Constantia"/>
              </a:rPr>
              <a:t>get </a:t>
            </a:r>
            <a:r>
              <a:rPr sz="2600" spc="-15" dirty="0">
                <a:latin typeface="Constantia"/>
                <a:cs typeface="Constantia"/>
              </a:rPr>
              <a:t>any </a:t>
            </a:r>
            <a:r>
              <a:rPr sz="2600" spc="-10" dirty="0">
                <a:latin typeface="Constantia"/>
                <a:cs typeface="Constantia"/>
              </a:rPr>
              <a:t>value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10" dirty="0">
                <a:latin typeface="Constantia"/>
                <a:cs typeface="Constantia"/>
              </a:rPr>
              <a:t>undone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items, </a:t>
            </a:r>
            <a:r>
              <a:rPr sz="2600" dirty="0">
                <a:latin typeface="Constantia"/>
                <a:cs typeface="Constantia"/>
              </a:rPr>
              <a:t>so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10" dirty="0">
                <a:latin typeface="Constantia"/>
                <a:cs typeface="Constantia"/>
              </a:rPr>
              <a:t>does not </a:t>
            </a:r>
            <a:r>
              <a:rPr sz="2600" spc="-5" dirty="0">
                <a:latin typeface="Constantia"/>
                <a:cs typeface="Constantia"/>
              </a:rPr>
              <a:t>include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spc="-5" dirty="0">
                <a:latin typeface="Constantia"/>
                <a:cs typeface="Constantia"/>
              </a:rPr>
              <a:t>numbers 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rtial</a:t>
            </a:r>
            <a:r>
              <a:rPr sz="2600" spc="-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777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What </a:t>
            </a:r>
            <a:r>
              <a:rPr dirty="0">
                <a:solidFill>
                  <a:srgbClr val="4F271C"/>
                </a:solidFill>
              </a:rPr>
              <a:t>and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When</a:t>
            </a:r>
            <a:r>
              <a:rPr spc="-15" dirty="0">
                <a:solidFill>
                  <a:srgbClr val="4F271C"/>
                </a:solidFill>
              </a:rPr>
              <a:t> </a:t>
            </a:r>
            <a:r>
              <a:rPr spc="-95" dirty="0">
                <a:solidFill>
                  <a:srgbClr val="4F271C"/>
                </a:solidFill>
              </a:rPr>
              <a:t>We</a:t>
            </a:r>
            <a:r>
              <a:rPr spc="-15" dirty="0">
                <a:solidFill>
                  <a:srgbClr val="4F271C"/>
                </a:solidFill>
              </a:rPr>
              <a:t> </a:t>
            </a:r>
            <a:r>
              <a:rPr spc="-25" dirty="0">
                <a:solidFill>
                  <a:srgbClr val="4F271C"/>
                </a:solidFill>
              </a:rPr>
              <a:t>Estimate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8342" y="1947799"/>
            <a:ext cx="12992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6539865" cy="213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268095" algn="l"/>
                <a:tab pos="3474085" algn="l"/>
                <a:tab pos="4509135" algn="l"/>
                <a:tab pos="6123305" algn="l"/>
              </a:tabLst>
            </a:pP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t	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ga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iz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tio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	est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4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  purposes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levels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detail.</a:t>
            </a:r>
            <a:endParaRPr sz="26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spc="-10" dirty="0">
                <a:latin typeface="Constantia"/>
                <a:cs typeface="Constantia"/>
              </a:rPr>
              <a:t>Portfolio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Backlog,</a:t>
            </a:r>
            <a:endParaRPr sz="24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spc="-10" dirty="0">
                <a:latin typeface="Constantia"/>
                <a:cs typeface="Constantia"/>
              </a:rPr>
              <a:t>Product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Backlog,</a:t>
            </a:r>
            <a:endParaRPr sz="24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sz="2400" dirty="0">
                <a:latin typeface="Constantia"/>
                <a:cs typeface="Constantia"/>
              </a:rPr>
              <a:t>Sprint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Backlog</a:t>
            </a:r>
            <a:r>
              <a:rPr sz="2400" spc="-35" dirty="0">
                <a:latin typeface="Constantia"/>
                <a:cs typeface="Constantia"/>
              </a:rPr>
              <a:t> Task.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9322"/>
            <a:ext cx="808037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3335" indent="-274955" algn="just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25" dirty="0">
                <a:latin typeface="Constantia"/>
                <a:cs typeface="Constantia"/>
              </a:rPr>
              <a:t>Velocity </a:t>
            </a:r>
            <a:r>
              <a:rPr sz="2400" spc="-10" dirty="0">
                <a:latin typeface="Constantia"/>
                <a:cs typeface="Constantia"/>
              </a:rPr>
              <a:t>measures </a:t>
            </a:r>
            <a:r>
              <a:rPr sz="2400" dirty="0">
                <a:latin typeface="Constantia"/>
                <a:cs typeface="Constantia"/>
              </a:rPr>
              <a:t>output (the </a:t>
            </a:r>
            <a:r>
              <a:rPr sz="2400" spc="-10" dirty="0">
                <a:latin typeface="Constantia"/>
                <a:cs typeface="Constantia"/>
              </a:rPr>
              <a:t>size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what was </a:t>
            </a:r>
            <a:r>
              <a:rPr sz="2400" spc="-15" dirty="0">
                <a:latin typeface="Constantia"/>
                <a:cs typeface="Constantia"/>
              </a:rPr>
              <a:t>delivered),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outcome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delivered).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assume that if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product owner </a:t>
            </a:r>
            <a:r>
              <a:rPr sz="2400" dirty="0">
                <a:latin typeface="Constantia"/>
                <a:cs typeface="Constantia"/>
              </a:rPr>
              <a:t>has </a:t>
            </a:r>
            <a:r>
              <a:rPr sz="2400" spc="-5" dirty="0">
                <a:latin typeface="Constantia"/>
                <a:cs typeface="Constantia"/>
              </a:rPr>
              <a:t>agreed that 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should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dirty="0">
                <a:latin typeface="Constantia"/>
                <a:cs typeface="Constantia"/>
              </a:rPr>
              <a:t>on a </a:t>
            </a:r>
            <a:r>
              <a:rPr sz="2400" spc="-20" dirty="0">
                <a:latin typeface="Constantia"/>
                <a:cs typeface="Constantia"/>
              </a:rPr>
              <a:t>PBI,</a:t>
            </a:r>
            <a:r>
              <a:rPr sz="2400" spc="5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5" dirty="0">
                <a:latin typeface="Constantia"/>
                <a:cs typeface="Constantia"/>
              </a:rPr>
              <a:t>must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some value </a:t>
            </a:r>
            <a:r>
              <a:rPr sz="2400" spc="-35" dirty="0">
                <a:latin typeface="Constantia"/>
                <a:cs typeface="Constantia"/>
              </a:rPr>
              <a:t>to 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him.</a:t>
            </a:r>
            <a:endParaRPr sz="24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58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50" dirty="0">
                <a:latin typeface="Constantia"/>
                <a:cs typeface="Constantia"/>
              </a:rPr>
              <a:t>However,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completing</a:t>
            </a:r>
            <a:r>
              <a:rPr sz="2400" dirty="0">
                <a:latin typeface="Constantia"/>
                <a:cs typeface="Constantia"/>
              </a:rPr>
              <a:t> a </a:t>
            </a:r>
            <a:r>
              <a:rPr sz="2400" spc="-20" dirty="0">
                <a:latin typeface="Constantia"/>
                <a:cs typeface="Constantia"/>
              </a:rPr>
              <a:t>PBI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 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doesn’t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necessarily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deliver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business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completing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PBI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3.</a:t>
            </a:r>
            <a:endParaRPr sz="2400">
              <a:latin typeface="Constantia"/>
              <a:cs typeface="Constantia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Perhaps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PBI </a:t>
            </a:r>
            <a:r>
              <a:rPr sz="2400" spc="-5" dirty="0">
                <a:latin typeface="Constantia"/>
                <a:cs typeface="Constantia"/>
              </a:rPr>
              <a:t>of size </a:t>
            </a:r>
            <a:r>
              <a:rPr sz="2400" dirty="0">
                <a:latin typeface="Constantia"/>
                <a:cs typeface="Constantia"/>
              </a:rPr>
              <a:t>3 is </a:t>
            </a:r>
            <a:r>
              <a:rPr sz="2400" spc="-10" dirty="0">
                <a:latin typeface="Constantia"/>
                <a:cs typeface="Constantia"/>
              </a:rPr>
              <a:t>high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therefore </a:t>
            </a:r>
            <a:r>
              <a:rPr sz="2400" spc="-65" dirty="0">
                <a:latin typeface="Constantia"/>
                <a:cs typeface="Constantia"/>
              </a:rPr>
              <a:t>we 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5" dirty="0">
                <a:latin typeface="Constantia"/>
                <a:cs typeface="Constantia"/>
              </a:rPr>
              <a:t>on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10" dirty="0">
                <a:latin typeface="Constantia"/>
                <a:cs typeface="Constantia"/>
              </a:rPr>
              <a:t>early </a:t>
            </a:r>
            <a:r>
              <a:rPr sz="2400" spc="-5" dirty="0">
                <a:latin typeface="Constantia"/>
                <a:cs typeface="Constantia"/>
              </a:rPr>
              <a:t>(because </a:t>
            </a:r>
            <a:r>
              <a:rPr sz="2400" dirty="0">
                <a:latin typeface="Constantia"/>
                <a:cs typeface="Constantia"/>
              </a:rPr>
              <a:t>it is </a:t>
            </a:r>
            <a:r>
              <a:rPr sz="2400" spc="-15" dirty="0">
                <a:latin typeface="Constantia"/>
                <a:cs typeface="Constantia"/>
              </a:rPr>
              <a:t>high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20" dirty="0">
                <a:latin typeface="Constantia"/>
                <a:cs typeface="Constantia"/>
              </a:rPr>
              <a:t>low </a:t>
            </a:r>
            <a:r>
              <a:rPr sz="2400" spc="-10" dirty="0">
                <a:latin typeface="Constantia"/>
                <a:cs typeface="Constantia"/>
              </a:rPr>
              <a:t>cost),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-5" dirty="0">
                <a:latin typeface="Constantia"/>
                <a:cs typeface="Constantia"/>
              </a:rPr>
              <a:t>on the </a:t>
            </a:r>
            <a:r>
              <a:rPr sz="2400" spc="-20" dirty="0">
                <a:latin typeface="Constantia"/>
                <a:cs typeface="Constantia"/>
              </a:rPr>
              <a:t>PBI </a:t>
            </a:r>
            <a:r>
              <a:rPr sz="2400" spc="-5" dirty="0">
                <a:latin typeface="Constantia"/>
                <a:cs typeface="Constantia"/>
              </a:rPr>
              <a:t>of size </a:t>
            </a:r>
            <a:r>
              <a:rPr sz="2400" dirty="0">
                <a:latin typeface="Constantia"/>
                <a:cs typeface="Constantia"/>
              </a:rPr>
              <a:t>8 </a:t>
            </a:r>
            <a:r>
              <a:rPr sz="2400" spc="-10" dirty="0">
                <a:latin typeface="Constantia"/>
                <a:cs typeface="Constantia"/>
              </a:rPr>
              <a:t>later </a:t>
            </a:r>
            <a:r>
              <a:rPr sz="2400" dirty="0">
                <a:latin typeface="Constantia"/>
                <a:cs typeface="Constantia"/>
              </a:rPr>
              <a:t>(because it is </a:t>
            </a:r>
            <a:r>
              <a:rPr sz="2400" spc="-25" dirty="0">
                <a:latin typeface="Constantia"/>
                <a:cs typeface="Constantia"/>
              </a:rPr>
              <a:t>lower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cost).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869160"/>
            <a:ext cx="8081009" cy="3319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7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Velocity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purposes.</a:t>
            </a:r>
            <a:endParaRPr sz="26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First,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essential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concept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Scrum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planning.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release-level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planning,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divide</a:t>
            </a:r>
            <a:r>
              <a:rPr sz="2400" spc="-5" dirty="0">
                <a:latin typeface="Constantia"/>
                <a:cs typeface="Constantia"/>
              </a:rPr>
              <a:t> 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size</a:t>
            </a:r>
            <a:r>
              <a:rPr sz="2400" spc="-5" dirty="0">
                <a:latin typeface="Constantia"/>
                <a:cs typeface="Constantia"/>
              </a:rPr>
              <a:t> 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release </a:t>
            </a:r>
            <a:r>
              <a:rPr sz="2400" spc="-20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40" dirty="0">
                <a:latin typeface="Constantia"/>
                <a:cs typeface="Constantia"/>
              </a:rPr>
              <a:t>team’s </a:t>
            </a:r>
            <a:r>
              <a:rPr sz="2400" spc="-30" dirty="0">
                <a:latin typeface="Constantia"/>
                <a:cs typeface="Constantia"/>
              </a:rPr>
              <a:t>average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calculate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sprints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necessary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complete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release.</a:t>
            </a:r>
            <a:endParaRPr sz="2400">
              <a:latin typeface="Constantia"/>
              <a:cs typeface="Constantia"/>
            </a:endParaRPr>
          </a:p>
          <a:p>
            <a:pPr marL="652780" marR="11430" lvl="1" indent="-247015" algn="just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5" dirty="0">
                <a:latin typeface="Constantia"/>
                <a:cs typeface="Constantia"/>
              </a:rPr>
              <a:t>Additionally, </a:t>
            </a:r>
            <a:r>
              <a:rPr sz="2400" dirty="0">
                <a:latin typeface="Constantia"/>
                <a:cs typeface="Constantia"/>
              </a:rPr>
              <a:t>at sprint </a:t>
            </a:r>
            <a:r>
              <a:rPr sz="2400" spc="-5" dirty="0">
                <a:latin typeface="Constantia"/>
                <a:cs typeface="Constantia"/>
              </a:rPr>
              <a:t>planning,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40" dirty="0">
                <a:latin typeface="Constantia"/>
                <a:cs typeface="Constantia"/>
              </a:rPr>
              <a:t>team’s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used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 one </a:t>
            </a:r>
            <a:r>
              <a:rPr sz="2400" spc="-5" dirty="0">
                <a:latin typeface="Constantia"/>
                <a:cs typeface="Constantia"/>
              </a:rPr>
              <a:t>input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help </a:t>
            </a:r>
            <a:r>
              <a:rPr sz="2400" spc="-10" dirty="0">
                <a:latin typeface="Constantia"/>
                <a:cs typeface="Constantia"/>
              </a:rPr>
              <a:t>determine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5" dirty="0">
                <a:latin typeface="Constantia"/>
                <a:cs typeface="Constantia"/>
              </a:rPr>
              <a:t>capacity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commit </a:t>
            </a:r>
            <a:r>
              <a:rPr sz="2400" spc="-35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work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upcoming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sprint.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40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</a:t>
            </a:r>
            <a:r>
              <a:rPr spc="-10" dirty="0"/>
              <a:t> Is</a:t>
            </a:r>
            <a:r>
              <a:rPr spc="-5" dirty="0"/>
              <a:t> </a:t>
            </a:r>
            <a:r>
              <a:rPr spc="-35" dirty="0"/>
              <a:t>Velocity?</a:t>
            </a:r>
            <a:r>
              <a:rPr spc="-2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6274"/>
            <a:ext cx="8079740" cy="247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95"/>
              </a:spcBef>
              <a:buClr>
                <a:srgbClr val="C32C2D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15" dirty="0">
                <a:latin typeface="Constantia"/>
                <a:cs typeface="Constantia"/>
              </a:rPr>
              <a:t>Second,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velocity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also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diagnostic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metric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team </a:t>
            </a:r>
            <a:r>
              <a:rPr sz="2800" spc="-5" dirty="0">
                <a:latin typeface="Constantia"/>
                <a:cs typeface="Constantia"/>
              </a:rPr>
              <a:t>can </a:t>
            </a:r>
            <a:r>
              <a:rPr sz="2800" dirty="0">
                <a:latin typeface="Constantia"/>
                <a:cs typeface="Constantia"/>
              </a:rPr>
              <a:t>use </a:t>
            </a:r>
            <a:r>
              <a:rPr sz="2800" spc="-20" dirty="0">
                <a:latin typeface="Constantia"/>
                <a:cs typeface="Constantia"/>
              </a:rPr>
              <a:t>to </a:t>
            </a:r>
            <a:r>
              <a:rPr sz="2800" spc="-10" dirty="0">
                <a:latin typeface="Constantia"/>
                <a:cs typeface="Constantia"/>
              </a:rPr>
              <a:t>evaluate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spc="-25" dirty="0">
                <a:latin typeface="Constantia"/>
                <a:cs typeface="Constantia"/>
              </a:rPr>
              <a:t>improve </a:t>
            </a:r>
            <a:r>
              <a:rPr sz="2800" spc="-5" dirty="0">
                <a:latin typeface="Constantia"/>
                <a:cs typeface="Constantia"/>
              </a:rPr>
              <a:t>its </a:t>
            </a:r>
            <a:r>
              <a:rPr sz="2800" spc="-10" dirty="0">
                <a:latin typeface="Constantia"/>
                <a:cs typeface="Constantia"/>
              </a:rPr>
              <a:t>use </a:t>
            </a:r>
            <a:r>
              <a:rPr sz="2800" spc="-5" dirty="0">
                <a:latin typeface="Constantia"/>
                <a:cs typeface="Constantia"/>
              </a:rPr>
              <a:t>of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10" dirty="0">
                <a:latin typeface="Constantia"/>
                <a:cs typeface="Constantia"/>
              </a:rPr>
              <a:t>ru</a:t>
            </a:r>
            <a:r>
              <a:rPr sz="2800" spc="-5" dirty="0">
                <a:latin typeface="Constantia"/>
                <a:cs typeface="Constantia"/>
              </a:rPr>
              <a:t>m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del</a:t>
            </a:r>
            <a:r>
              <a:rPr sz="2800" spc="-35" dirty="0">
                <a:latin typeface="Constantia"/>
                <a:cs typeface="Constantia"/>
              </a:rPr>
              <a:t>i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er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omer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alu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652780" marR="5715" lvl="1" indent="-247015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By </a:t>
            </a:r>
            <a:r>
              <a:rPr sz="2400" spc="5" dirty="0">
                <a:latin typeface="Constantia"/>
                <a:cs typeface="Constantia"/>
              </a:rPr>
              <a:t>observing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20" dirty="0">
                <a:latin typeface="Constantia"/>
                <a:cs typeface="Constantia"/>
              </a:rPr>
              <a:t>own </a:t>
            </a:r>
            <a:r>
              <a:rPr sz="2400" spc="-10" dirty="0">
                <a:latin typeface="Constantia"/>
                <a:cs typeface="Constantia"/>
              </a:rPr>
              <a:t>velocity </a:t>
            </a:r>
            <a:r>
              <a:rPr sz="2400" spc="-25" dirty="0">
                <a:latin typeface="Constantia"/>
                <a:cs typeface="Constantia"/>
              </a:rPr>
              <a:t>over </a:t>
            </a:r>
            <a:r>
              <a:rPr sz="2400" spc="-5" dirty="0">
                <a:latin typeface="Constantia"/>
                <a:cs typeface="Constantia"/>
              </a:rPr>
              <a:t>time, the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dirty="0">
                <a:latin typeface="Constantia"/>
                <a:cs typeface="Constantia"/>
              </a:rPr>
              <a:t> gain </a:t>
            </a:r>
            <a:r>
              <a:rPr sz="2400" spc="-5" dirty="0">
                <a:latin typeface="Constantia"/>
                <a:cs typeface="Constantia"/>
              </a:rPr>
              <a:t>insight </a:t>
            </a:r>
            <a:r>
              <a:rPr sz="2400" spc="-15" dirty="0">
                <a:latin typeface="Constantia"/>
                <a:cs typeface="Constantia"/>
              </a:rPr>
              <a:t>into how </a:t>
            </a:r>
            <a:r>
              <a:rPr sz="2400" spc="5" dirty="0">
                <a:latin typeface="Constantia"/>
                <a:cs typeface="Constantia"/>
              </a:rPr>
              <a:t>specific </a:t>
            </a:r>
            <a:r>
              <a:rPr sz="2400" spc="-15" dirty="0">
                <a:latin typeface="Constantia"/>
                <a:cs typeface="Constantia"/>
              </a:rPr>
              <a:t>process changes </a:t>
            </a:r>
            <a:r>
              <a:rPr sz="2400" spc="-5" dirty="0">
                <a:latin typeface="Constantia"/>
                <a:cs typeface="Constantia"/>
              </a:rPr>
              <a:t>affect 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del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measu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ab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cu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omer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alu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897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4F271C"/>
                </a:solidFill>
              </a:rPr>
              <a:t>Calculate</a:t>
            </a:r>
            <a:r>
              <a:rPr spc="-70" dirty="0">
                <a:solidFill>
                  <a:srgbClr val="4F271C"/>
                </a:solidFill>
              </a:rPr>
              <a:t> </a:t>
            </a:r>
            <a:r>
              <a:rPr dirty="0">
                <a:solidFill>
                  <a:srgbClr val="4F271C"/>
                </a:solidFill>
              </a:rPr>
              <a:t>a</a:t>
            </a:r>
            <a:r>
              <a:rPr spc="-3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  <a:r>
              <a:rPr spc="-60" dirty="0">
                <a:solidFill>
                  <a:srgbClr val="4F271C"/>
                </a:solidFill>
              </a:rPr>
              <a:t> </a:t>
            </a:r>
            <a:r>
              <a:rPr spc="-10" dirty="0">
                <a:solidFill>
                  <a:srgbClr val="4F271C"/>
                </a:solidFill>
              </a:rPr>
              <a:t>Range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7847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planning purposes,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is most useful </a:t>
            </a:r>
            <a:r>
              <a:rPr sz="2600" spc="-10" dirty="0">
                <a:latin typeface="Constantia"/>
                <a:cs typeface="Constantia"/>
              </a:rPr>
              <a:t>when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expressed </a:t>
            </a:r>
            <a:r>
              <a:rPr sz="2600" spc="-5" dirty="0">
                <a:latin typeface="Constantia"/>
                <a:cs typeface="Constantia"/>
              </a:rPr>
              <a:t>as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range. </a:t>
            </a:r>
            <a:r>
              <a:rPr sz="2600" spc="-10" dirty="0">
                <a:latin typeface="Constantia"/>
                <a:cs typeface="Constantia"/>
              </a:rPr>
              <a:t>Using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5" dirty="0">
                <a:latin typeface="Constantia"/>
                <a:cs typeface="Constantia"/>
              </a:rPr>
              <a:t>range </a:t>
            </a:r>
            <a:r>
              <a:rPr sz="2600" spc="-10" dirty="0">
                <a:latin typeface="Constantia"/>
                <a:cs typeface="Constantia"/>
              </a:rPr>
              <a:t>allows </a:t>
            </a:r>
            <a:r>
              <a:rPr sz="2600" spc="-5" dirty="0">
                <a:latin typeface="Constantia"/>
                <a:cs typeface="Constantia"/>
              </a:rPr>
              <a:t>us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cu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without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ecis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118353"/>
            <a:ext cx="8080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it’s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impossible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give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very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precise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answer.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60" dirty="0">
                <a:latin typeface="Constantia"/>
                <a:cs typeface="Constantia"/>
              </a:rPr>
              <a:t> 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ommunica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ertaint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4888" y="3084576"/>
            <a:ext cx="1812036" cy="24566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892576" y="3416822"/>
            <a:ext cx="5146675" cy="1473835"/>
            <a:chOff x="1892576" y="3416822"/>
            <a:chExt cx="5146675" cy="1473835"/>
          </a:xfrm>
        </p:grpSpPr>
        <p:sp>
          <p:nvSpPr>
            <p:cNvPr id="9" name="object 9"/>
            <p:cNvSpPr/>
            <p:nvPr/>
          </p:nvSpPr>
          <p:spPr>
            <a:xfrm>
              <a:off x="1905530" y="3429776"/>
              <a:ext cx="5120640" cy="1448435"/>
            </a:xfrm>
            <a:custGeom>
              <a:avLst/>
              <a:gdLst/>
              <a:ahLst/>
              <a:cxnLst/>
              <a:rect l="l" t="t" r="r" b="b"/>
              <a:pathLst>
                <a:path w="5120640" h="1448435">
                  <a:moveTo>
                    <a:pt x="2240486" y="10"/>
                  </a:moveTo>
                  <a:lnTo>
                    <a:pt x="2183066" y="0"/>
                  </a:lnTo>
                  <a:lnTo>
                    <a:pt x="2125501" y="481"/>
                  </a:lnTo>
                  <a:lnTo>
                    <a:pt x="2067816" y="1457"/>
                  </a:lnTo>
                  <a:lnTo>
                    <a:pt x="2010037" y="2934"/>
                  </a:lnTo>
                  <a:lnTo>
                    <a:pt x="1952190" y="4914"/>
                  </a:lnTo>
                  <a:lnTo>
                    <a:pt x="1894301" y="7401"/>
                  </a:lnTo>
                  <a:lnTo>
                    <a:pt x="1836397" y="10399"/>
                  </a:lnTo>
                  <a:lnTo>
                    <a:pt x="1764700" y="14819"/>
                  </a:lnTo>
                  <a:lnTo>
                    <a:pt x="1693980" y="19960"/>
                  </a:lnTo>
                  <a:lnTo>
                    <a:pt x="1624269" y="25811"/>
                  </a:lnTo>
                  <a:lnTo>
                    <a:pt x="1555596" y="32356"/>
                  </a:lnTo>
                  <a:lnTo>
                    <a:pt x="1487989" y="39582"/>
                  </a:lnTo>
                  <a:lnTo>
                    <a:pt x="1421480" y="47476"/>
                  </a:lnTo>
                  <a:lnTo>
                    <a:pt x="1356098" y="56023"/>
                  </a:lnTo>
                  <a:lnTo>
                    <a:pt x="1291872" y="65209"/>
                  </a:lnTo>
                  <a:lnTo>
                    <a:pt x="1228832" y="75022"/>
                  </a:lnTo>
                  <a:lnTo>
                    <a:pt x="1167008" y="85447"/>
                  </a:lnTo>
                  <a:lnTo>
                    <a:pt x="1106430" y="96470"/>
                  </a:lnTo>
                  <a:lnTo>
                    <a:pt x="1047127" y="108078"/>
                  </a:lnTo>
                  <a:lnTo>
                    <a:pt x="989129" y="120256"/>
                  </a:lnTo>
                  <a:lnTo>
                    <a:pt x="932466" y="132992"/>
                  </a:lnTo>
                  <a:lnTo>
                    <a:pt x="877167" y="146271"/>
                  </a:lnTo>
                  <a:lnTo>
                    <a:pt x="823263" y="160079"/>
                  </a:lnTo>
                  <a:lnTo>
                    <a:pt x="770782" y="174403"/>
                  </a:lnTo>
                  <a:lnTo>
                    <a:pt x="719755" y="189230"/>
                  </a:lnTo>
                  <a:lnTo>
                    <a:pt x="670211" y="204544"/>
                  </a:lnTo>
                  <a:lnTo>
                    <a:pt x="622179" y="220333"/>
                  </a:lnTo>
                  <a:lnTo>
                    <a:pt x="575691" y="236583"/>
                  </a:lnTo>
                  <a:lnTo>
                    <a:pt x="530775" y="253279"/>
                  </a:lnTo>
                  <a:lnTo>
                    <a:pt x="487461" y="270409"/>
                  </a:lnTo>
                  <a:lnTo>
                    <a:pt x="445779" y="287958"/>
                  </a:lnTo>
                  <a:lnTo>
                    <a:pt x="405758" y="305912"/>
                  </a:lnTo>
                  <a:lnTo>
                    <a:pt x="367428" y="324258"/>
                  </a:lnTo>
                  <a:lnTo>
                    <a:pt x="330820" y="342983"/>
                  </a:lnTo>
                  <a:lnTo>
                    <a:pt x="295961" y="362072"/>
                  </a:lnTo>
                  <a:lnTo>
                    <a:pt x="262884" y="381511"/>
                  </a:lnTo>
                  <a:lnTo>
                    <a:pt x="202188" y="421386"/>
                  </a:lnTo>
                  <a:lnTo>
                    <a:pt x="148970" y="462497"/>
                  </a:lnTo>
                  <a:lnTo>
                    <a:pt x="103467" y="504735"/>
                  </a:lnTo>
                  <a:lnTo>
                    <a:pt x="65917" y="547990"/>
                  </a:lnTo>
                  <a:lnTo>
                    <a:pt x="36557" y="592151"/>
                  </a:lnTo>
                  <a:lnTo>
                    <a:pt x="15626" y="637108"/>
                  </a:lnTo>
                  <a:lnTo>
                    <a:pt x="3361" y="682751"/>
                  </a:lnTo>
                  <a:lnTo>
                    <a:pt x="0" y="728970"/>
                  </a:lnTo>
                  <a:lnTo>
                    <a:pt x="1732" y="752261"/>
                  </a:lnTo>
                  <a:lnTo>
                    <a:pt x="12171" y="799137"/>
                  </a:lnTo>
                  <a:lnTo>
                    <a:pt x="32108" y="846313"/>
                  </a:lnTo>
                  <a:lnTo>
                    <a:pt x="57749" y="888018"/>
                  </a:lnTo>
                  <a:lnTo>
                    <a:pt x="90315" y="928679"/>
                  </a:lnTo>
                  <a:lnTo>
                    <a:pt x="129568" y="968239"/>
                  </a:lnTo>
                  <a:lnTo>
                    <a:pt x="175267" y="1006643"/>
                  </a:lnTo>
                  <a:lnTo>
                    <a:pt x="227174" y="1043836"/>
                  </a:lnTo>
                  <a:lnTo>
                    <a:pt x="285050" y="1079762"/>
                  </a:lnTo>
                  <a:lnTo>
                    <a:pt x="348654" y="1114366"/>
                  </a:lnTo>
                  <a:lnTo>
                    <a:pt x="417747" y="1147592"/>
                  </a:lnTo>
                  <a:lnTo>
                    <a:pt x="454277" y="1163672"/>
                  </a:lnTo>
                  <a:lnTo>
                    <a:pt x="492090" y="1179386"/>
                  </a:lnTo>
                  <a:lnTo>
                    <a:pt x="531155" y="1194727"/>
                  </a:lnTo>
                  <a:lnTo>
                    <a:pt x="571443" y="1209690"/>
                  </a:lnTo>
                  <a:lnTo>
                    <a:pt x="612924" y="1224266"/>
                  </a:lnTo>
                  <a:lnTo>
                    <a:pt x="655568" y="1238450"/>
                  </a:lnTo>
                  <a:lnTo>
                    <a:pt x="699344" y="1252234"/>
                  </a:lnTo>
                  <a:lnTo>
                    <a:pt x="744224" y="1265611"/>
                  </a:lnTo>
                  <a:lnTo>
                    <a:pt x="790176" y="1278574"/>
                  </a:lnTo>
                  <a:lnTo>
                    <a:pt x="837172" y="1291116"/>
                  </a:lnTo>
                  <a:lnTo>
                    <a:pt x="885181" y="1303231"/>
                  </a:lnTo>
                  <a:lnTo>
                    <a:pt x="934173" y="1314911"/>
                  </a:lnTo>
                  <a:lnTo>
                    <a:pt x="984119" y="1326150"/>
                  </a:lnTo>
                  <a:lnTo>
                    <a:pt x="1034988" y="1336940"/>
                  </a:lnTo>
                  <a:lnTo>
                    <a:pt x="1086750" y="1347275"/>
                  </a:lnTo>
                  <a:lnTo>
                    <a:pt x="1139376" y="1357148"/>
                  </a:lnTo>
                  <a:lnTo>
                    <a:pt x="1192836" y="1366551"/>
                  </a:lnTo>
                  <a:lnTo>
                    <a:pt x="1247099" y="1375478"/>
                  </a:lnTo>
                  <a:lnTo>
                    <a:pt x="1302137" y="1383922"/>
                  </a:lnTo>
                  <a:lnTo>
                    <a:pt x="1357918" y="1391876"/>
                  </a:lnTo>
                  <a:lnTo>
                    <a:pt x="1414413" y="1399333"/>
                  </a:lnTo>
                  <a:lnTo>
                    <a:pt x="1471592" y="1406287"/>
                  </a:lnTo>
                  <a:lnTo>
                    <a:pt x="1529425" y="1412729"/>
                  </a:lnTo>
                  <a:lnTo>
                    <a:pt x="1587882" y="1418653"/>
                  </a:lnTo>
                  <a:lnTo>
                    <a:pt x="1646934" y="1424053"/>
                  </a:lnTo>
                  <a:lnTo>
                    <a:pt x="1706549" y="1428921"/>
                  </a:lnTo>
                  <a:lnTo>
                    <a:pt x="1766700" y="1433251"/>
                  </a:lnTo>
                  <a:lnTo>
                    <a:pt x="1827354" y="1437035"/>
                  </a:lnTo>
                  <a:lnTo>
                    <a:pt x="1888484" y="1440267"/>
                  </a:lnTo>
                  <a:lnTo>
                    <a:pt x="1950057" y="1442939"/>
                  </a:lnTo>
                  <a:lnTo>
                    <a:pt x="2012046" y="1445045"/>
                  </a:lnTo>
                  <a:lnTo>
                    <a:pt x="2074419" y="1446578"/>
                  </a:lnTo>
                  <a:lnTo>
                    <a:pt x="2137147" y="1447530"/>
                  </a:lnTo>
                  <a:lnTo>
                    <a:pt x="2200200" y="1447896"/>
                  </a:lnTo>
                  <a:lnTo>
                    <a:pt x="2263548" y="1447667"/>
                  </a:lnTo>
                  <a:lnTo>
                    <a:pt x="2327161" y="1446838"/>
                  </a:lnTo>
                  <a:lnTo>
                    <a:pt x="2391009" y="1445400"/>
                  </a:lnTo>
                  <a:lnTo>
                    <a:pt x="2455063" y="1443348"/>
                  </a:lnTo>
                  <a:lnTo>
                    <a:pt x="2519291" y="1440674"/>
                  </a:lnTo>
                  <a:lnTo>
                    <a:pt x="2583665" y="1437371"/>
                  </a:lnTo>
                  <a:lnTo>
                    <a:pt x="2655362" y="1432951"/>
                  </a:lnTo>
                  <a:lnTo>
                    <a:pt x="2726082" y="1427809"/>
                  </a:lnTo>
                  <a:lnTo>
                    <a:pt x="2795793" y="1421959"/>
                  </a:lnTo>
                  <a:lnTo>
                    <a:pt x="2864466" y="1415414"/>
                  </a:lnTo>
                  <a:lnTo>
                    <a:pt x="2932073" y="1408187"/>
                  </a:lnTo>
                  <a:lnTo>
                    <a:pt x="2998582" y="1400294"/>
                  </a:lnTo>
                  <a:lnTo>
                    <a:pt x="3063964" y="1391747"/>
                  </a:lnTo>
                  <a:lnTo>
                    <a:pt x="3128190" y="1382560"/>
                  </a:lnTo>
                  <a:lnTo>
                    <a:pt x="3191230" y="1372748"/>
                  </a:lnTo>
                  <a:lnTo>
                    <a:pt x="3253054" y="1362323"/>
                  </a:lnTo>
                  <a:lnTo>
                    <a:pt x="3313632" y="1351300"/>
                  </a:lnTo>
                  <a:lnTo>
                    <a:pt x="3372935" y="1339692"/>
                  </a:lnTo>
                  <a:lnTo>
                    <a:pt x="3430933" y="1327514"/>
                  </a:lnTo>
                  <a:lnTo>
                    <a:pt x="3487596" y="1314778"/>
                  </a:lnTo>
                  <a:lnTo>
                    <a:pt x="3542895" y="1301499"/>
                  </a:lnTo>
                  <a:lnTo>
                    <a:pt x="3596799" y="1287691"/>
                  </a:lnTo>
                  <a:lnTo>
                    <a:pt x="3649280" y="1273366"/>
                  </a:lnTo>
                  <a:lnTo>
                    <a:pt x="3700307" y="1258540"/>
                  </a:lnTo>
                  <a:lnTo>
                    <a:pt x="3749851" y="1243226"/>
                  </a:lnTo>
                  <a:lnTo>
                    <a:pt x="3797883" y="1227437"/>
                  </a:lnTo>
                  <a:lnTo>
                    <a:pt x="3844371" y="1211187"/>
                  </a:lnTo>
                  <a:lnTo>
                    <a:pt x="3889287" y="1194491"/>
                  </a:lnTo>
                  <a:lnTo>
                    <a:pt x="3932601" y="1177361"/>
                  </a:lnTo>
                  <a:lnTo>
                    <a:pt x="3974283" y="1159812"/>
                  </a:lnTo>
                  <a:lnTo>
                    <a:pt x="4014304" y="1141858"/>
                  </a:lnTo>
                  <a:lnTo>
                    <a:pt x="4052634" y="1123511"/>
                  </a:lnTo>
                  <a:lnTo>
                    <a:pt x="4089242" y="1104787"/>
                  </a:lnTo>
                  <a:lnTo>
                    <a:pt x="4124101" y="1085698"/>
                  </a:lnTo>
                  <a:lnTo>
                    <a:pt x="4157178" y="1066259"/>
                  </a:lnTo>
                  <a:lnTo>
                    <a:pt x="4217874" y="1026384"/>
                  </a:lnTo>
                  <a:lnTo>
                    <a:pt x="4271092" y="985273"/>
                  </a:lnTo>
                  <a:lnTo>
                    <a:pt x="4316595" y="943034"/>
                  </a:lnTo>
                  <a:lnTo>
                    <a:pt x="4354145" y="899780"/>
                  </a:lnTo>
                  <a:lnTo>
                    <a:pt x="4383505" y="855619"/>
                  </a:lnTo>
                  <a:lnTo>
                    <a:pt x="4404436" y="810662"/>
                  </a:lnTo>
                  <a:lnTo>
                    <a:pt x="4416701" y="765019"/>
                  </a:lnTo>
                  <a:lnTo>
                    <a:pt x="4420063" y="718800"/>
                  </a:lnTo>
                  <a:lnTo>
                    <a:pt x="4418330" y="695509"/>
                  </a:lnTo>
                  <a:lnTo>
                    <a:pt x="4414283" y="672116"/>
                  </a:lnTo>
                  <a:lnTo>
                    <a:pt x="4407891" y="648633"/>
                  </a:lnTo>
                  <a:lnTo>
                    <a:pt x="4399125" y="625076"/>
                  </a:lnTo>
                  <a:lnTo>
                    <a:pt x="4387954" y="601457"/>
                  </a:lnTo>
                  <a:lnTo>
                    <a:pt x="5120617" y="362951"/>
                  </a:lnTo>
                  <a:lnTo>
                    <a:pt x="4089504" y="343139"/>
                  </a:lnTo>
                  <a:lnTo>
                    <a:pt x="4058014" y="326942"/>
                  </a:lnTo>
                  <a:lnTo>
                    <a:pt x="4025366" y="311087"/>
                  </a:lnTo>
                  <a:lnTo>
                    <a:pt x="3956699" y="280419"/>
                  </a:lnTo>
                  <a:lnTo>
                    <a:pt x="3920732" y="265614"/>
                  </a:lnTo>
                  <a:lnTo>
                    <a:pt x="3883711" y="251165"/>
                  </a:lnTo>
                  <a:lnTo>
                    <a:pt x="3845662" y="237078"/>
                  </a:lnTo>
                  <a:lnTo>
                    <a:pt x="3806610" y="223356"/>
                  </a:lnTo>
                  <a:lnTo>
                    <a:pt x="3766582" y="210003"/>
                  </a:lnTo>
                  <a:lnTo>
                    <a:pt x="3725604" y="197023"/>
                  </a:lnTo>
                  <a:lnTo>
                    <a:pt x="3683701" y="184419"/>
                  </a:lnTo>
                  <a:lnTo>
                    <a:pt x="3640900" y="172195"/>
                  </a:lnTo>
                  <a:lnTo>
                    <a:pt x="3597226" y="160356"/>
                  </a:lnTo>
                  <a:lnTo>
                    <a:pt x="3552705" y="148905"/>
                  </a:lnTo>
                  <a:lnTo>
                    <a:pt x="3507364" y="137846"/>
                  </a:lnTo>
                  <a:lnTo>
                    <a:pt x="3461228" y="127183"/>
                  </a:lnTo>
                  <a:lnTo>
                    <a:pt x="3414324" y="116919"/>
                  </a:lnTo>
                  <a:lnTo>
                    <a:pt x="3366677" y="107059"/>
                  </a:lnTo>
                  <a:lnTo>
                    <a:pt x="3318313" y="97606"/>
                  </a:lnTo>
                  <a:lnTo>
                    <a:pt x="3269258" y="88565"/>
                  </a:lnTo>
                  <a:lnTo>
                    <a:pt x="3219538" y="79938"/>
                  </a:lnTo>
                  <a:lnTo>
                    <a:pt x="3169180" y="71730"/>
                  </a:lnTo>
                  <a:lnTo>
                    <a:pt x="3118208" y="63945"/>
                  </a:lnTo>
                  <a:lnTo>
                    <a:pt x="3066650" y="56587"/>
                  </a:lnTo>
                  <a:lnTo>
                    <a:pt x="3014530" y="49659"/>
                  </a:lnTo>
                  <a:lnTo>
                    <a:pt x="2961875" y="43165"/>
                  </a:lnTo>
                  <a:lnTo>
                    <a:pt x="2908712" y="37109"/>
                  </a:lnTo>
                  <a:lnTo>
                    <a:pt x="2855065" y="31495"/>
                  </a:lnTo>
                  <a:lnTo>
                    <a:pt x="2800961" y="26327"/>
                  </a:lnTo>
                  <a:lnTo>
                    <a:pt x="2746425" y="21609"/>
                  </a:lnTo>
                  <a:lnTo>
                    <a:pt x="2691485" y="17344"/>
                  </a:lnTo>
                  <a:lnTo>
                    <a:pt x="2636165" y="13536"/>
                  </a:lnTo>
                  <a:lnTo>
                    <a:pt x="2580492" y="10190"/>
                  </a:lnTo>
                  <a:lnTo>
                    <a:pt x="2524491" y="7308"/>
                  </a:lnTo>
                  <a:lnTo>
                    <a:pt x="2468189" y="4896"/>
                  </a:lnTo>
                  <a:lnTo>
                    <a:pt x="2411612" y="2956"/>
                  </a:lnTo>
                  <a:lnTo>
                    <a:pt x="2354785" y="1492"/>
                  </a:lnTo>
                  <a:lnTo>
                    <a:pt x="2297734" y="509"/>
                  </a:lnTo>
                  <a:lnTo>
                    <a:pt x="2240486" y="1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530" y="3429776"/>
              <a:ext cx="5120640" cy="1448435"/>
            </a:xfrm>
            <a:custGeom>
              <a:avLst/>
              <a:gdLst/>
              <a:ahLst/>
              <a:cxnLst/>
              <a:rect l="l" t="t" r="r" b="b"/>
              <a:pathLst>
                <a:path w="5120640" h="1448435">
                  <a:moveTo>
                    <a:pt x="5120617" y="362951"/>
                  </a:moveTo>
                  <a:lnTo>
                    <a:pt x="4387954" y="601457"/>
                  </a:lnTo>
                  <a:lnTo>
                    <a:pt x="4399125" y="625076"/>
                  </a:lnTo>
                  <a:lnTo>
                    <a:pt x="4407891" y="648633"/>
                  </a:lnTo>
                  <a:lnTo>
                    <a:pt x="4414283" y="672116"/>
                  </a:lnTo>
                  <a:lnTo>
                    <a:pt x="4418330" y="695509"/>
                  </a:lnTo>
                  <a:lnTo>
                    <a:pt x="4420063" y="718800"/>
                  </a:lnTo>
                  <a:lnTo>
                    <a:pt x="4419510" y="741974"/>
                  </a:lnTo>
                  <a:lnTo>
                    <a:pt x="4411666" y="787919"/>
                  </a:lnTo>
                  <a:lnTo>
                    <a:pt x="4395039" y="833233"/>
                  </a:lnTo>
                  <a:lnTo>
                    <a:pt x="4369864" y="877806"/>
                  </a:lnTo>
                  <a:lnTo>
                    <a:pt x="4336379" y="921527"/>
                  </a:lnTo>
                  <a:lnTo>
                    <a:pt x="4294823" y="964288"/>
                  </a:lnTo>
                  <a:lnTo>
                    <a:pt x="4245433" y="1005976"/>
                  </a:lnTo>
                  <a:lnTo>
                    <a:pt x="4188446" y="1046483"/>
                  </a:lnTo>
                  <a:lnTo>
                    <a:pt x="4124101" y="1085698"/>
                  </a:lnTo>
                  <a:lnTo>
                    <a:pt x="4089242" y="1104787"/>
                  </a:lnTo>
                  <a:lnTo>
                    <a:pt x="4052634" y="1123511"/>
                  </a:lnTo>
                  <a:lnTo>
                    <a:pt x="4014304" y="1141858"/>
                  </a:lnTo>
                  <a:lnTo>
                    <a:pt x="3974283" y="1159812"/>
                  </a:lnTo>
                  <a:lnTo>
                    <a:pt x="3932601" y="1177361"/>
                  </a:lnTo>
                  <a:lnTo>
                    <a:pt x="3889287" y="1194491"/>
                  </a:lnTo>
                  <a:lnTo>
                    <a:pt x="3844371" y="1211187"/>
                  </a:lnTo>
                  <a:lnTo>
                    <a:pt x="3797883" y="1227437"/>
                  </a:lnTo>
                  <a:lnTo>
                    <a:pt x="3749851" y="1243226"/>
                  </a:lnTo>
                  <a:lnTo>
                    <a:pt x="3700307" y="1258540"/>
                  </a:lnTo>
                  <a:lnTo>
                    <a:pt x="3649280" y="1273366"/>
                  </a:lnTo>
                  <a:lnTo>
                    <a:pt x="3596799" y="1287691"/>
                  </a:lnTo>
                  <a:lnTo>
                    <a:pt x="3542895" y="1301499"/>
                  </a:lnTo>
                  <a:lnTo>
                    <a:pt x="3487596" y="1314778"/>
                  </a:lnTo>
                  <a:lnTo>
                    <a:pt x="3430933" y="1327514"/>
                  </a:lnTo>
                  <a:lnTo>
                    <a:pt x="3372935" y="1339692"/>
                  </a:lnTo>
                  <a:lnTo>
                    <a:pt x="3313632" y="1351300"/>
                  </a:lnTo>
                  <a:lnTo>
                    <a:pt x="3253054" y="1362323"/>
                  </a:lnTo>
                  <a:lnTo>
                    <a:pt x="3191230" y="1372748"/>
                  </a:lnTo>
                  <a:lnTo>
                    <a:pt x="3128190" y="1382560"/>
                  </a:lnTo>
                  <a:lnTo>
                    <a:pt x="3063964" y="1391747"/>
                  </a:lnTo>
                  <a:lnTo>
                    <a:pt x="2998582" y="1400294"/>
                  </a:lnTo>
                  <a:lnTo>
                    <a:pt x="2932073" y="1408187"/>
                  </a:lnTo>
                  <a:lnTo>
                    <a:pt x="2864466" y="1415414"/>
                  </a:lnTo>
                  <a:lnTo>
                    <a:pt x="2795793" y="1421959"/>
                  </a:lnTo>
                  <a:lnTo>
                    <a:pt x="2726082" y="1427809"/>
                  </a:lnTo>
                  <a:lnTo>
                    <a:pt x="2655362" y="1432951"/>
                  </a:lnTo>
                  <a:lnTo>
                    <a:pt x="2583665" y="1437371"/>
                  </a:lnTo>
                  <a:lnTo>
                    <a:pt x="2519291" y="1440674"/>
                  </a:lnTo>
                  <a:lnTo>
                    <a:pt x="2455063" y="1443348"/>
                  </a:lnTo>
                  <a:lnTo>
                    <a:pt x="2391009" y="1445400"/>
                  </a:lnTo>
                  <a:lnTo>
                    <a:pt x="2327161" y="1446838"/>
                  </a:lnTo>
                  <a:lnTo>
                    <a:pt x="2263548" y="1447667"/>
                  </a:lnTo>
                  <a:lnTo>
                    <a:pt x="2200200" y="1447896"/>
                  </a:lnTo>
                  <a:lnTo>
                    <a:pt x="2137147" y="1447530"/>
                  </a:lnTo>
                  <a:lnTo>
                    <a:pt x="2074419" y="1446578"/>
                  </a:lnTo>
                  <a:lnTo>
                    <a:pt x="2012046" y="1445045"/>
                  </a:lnTo>
                  <a:lnTo>
                    <a:pt x="1950057" y="1442939"/>
                  </a:lnTo>
                  <a:lnTo>
                    <a:pt x="1888484" y="1440267"/>
                  </a:lnTo>
                  <a:lnTo>
                    <a:pt x="1827354" y="1437035"/>
                  </a:lnTo>
                  <a:lnTo>
                    <a:pt x="1766700" y="1433251"/>
                  </a:lnTo>
                  <a:lnTo>
                    <a:pt x="1706549" y="1428921"/>
                  </a:lnTo>
                  <a:lnTo>
                    <a:pt x="1646934" y="1424053"/>
                  </a:lnTo>
                  <a:lnTo>
                    <a:pt x="1587882" y="1418653"/>
                  </a:lnTo>
                  <a:lnTo>
                    <a:pt x="1529425" y="1412729"/>
                  </a:lnTo>
                  <a:lnTo>
                    <a:pt x="1471592" y="1406287"/>
                  </a:lnTo>
                  <a:lnTo>
                    <a:pt x="1414413" y="1399333"/>
                  </a:lnTo>
                  <a:lnTo>
                    <a:pt x="1357918" y="1391876"/>
                  </a:lnTo>
                  <a:lnTo>
                    <a:pt x="1302137" y="1383922"/>
                  </a:lnTo>
                  <a:lnTo>
                    <a:pt x="1247099" y="1375478"/>
                  </a:lnTo>
                  <a:lnTo>
                    <a:pt x="1192836" y="1366551"/>
                  </a:lnTo>
                  <a:lnTo>
                    <a:pt x="1139376" y="1357148"/>
                  </a:lnTo>
                  <a:lnTo>
                    <a:pt x="1086750" y="1347275"/>
                  </a:lnTo>
                  <a:lnTo>
                    <a:pt x="1034988" y="1336940"/>
                  </a:lnTo>
                  <a:lnTo>
                    <a:pt x="984119" y="1326150"/>
                  </a:lnTo>
                  <a:lnTo>
                    <a:pt x="934173" y="1314911"/>
                  </a:lnTo>
                  <a:lnTo>
                    <a:pt x="885181" y="1303231"/>
                  </a:lnTo>
                  <a:lnTo>
                    <a:pt x="837172" y="1291116"/>
                  </a:lnTo>
                  <a:lnTo>
                    <a:pt x="790176" y="1278574"/>
                  </a:lnTo>
                  <a:lnTo>
                    <a:pt x="744224" y="1265611"/>
                  </a:lnTo>
                  <a:lnTo>
                    <a:pt x="699344" y="1252234"/>
                  </a:lnTo>
                  <a:lnTo>
                    <a:pt x="655568" y="1238450"/>
                  </a:lnTo>
                  <a:lnTo>
                    <a:pt x="612924" y="1224266"/>
                  </a:lnTo>
                  <a:lnTo>
                    <a:pt x="571443" y="1209690"/>
                  </a:lnTo>
                  <a:lnTo>
                    <a:pt x="531155" y="1194727"/>
                  </a:lnTo>
                  <a:lnTo>
                    <a:pt x="492090" y="1179386"/>
                  </a:lnTo>
                  <a:lnTo>
                    <a:pt x="454277" y="1163672"/>
                  </a:lnTo>
                  <a:lnTo>
                    <a:pt x="417747" y="1147592"/>
                  </a:lnTo>
                  <a:lnTo>
                    <a:pt x="382529" y="1131155"/>
                  </a:lnTo>
                  <a:lnTo>
                    <a:pt x="316150" y="1097233"/>
                  </a:lnTo>
                  <a:lnTo>
                    <a:pt x="255381" y="1061961"/>
                  </a:lnTo>
                  <a:lnTo>
                    <a:pt x="200460" y="1025395"/>
                  </a:lnTo>
                  <a:lnTo>
                    <a:pt x="151627" y="987589"/>
                  </a:lnTo>
                  <a:lnTo>
                    <a:pt x="109121" y="948600"/>
                  </a:lnTo>
                  <a:lnTo>
                    <a:pt x="73181" y="908483"/>
                  </a:lnTo>
                  <a:lnTo>
                    <a:pt x="44048" y="867293"/>
                  </a:lnTo>
                  <a:lnTo>
                    <a:pt x="20937" y="822694"/>
                  </a:lnTo>
                  <a:lnTo>
                    <a:pt x="5779" y="775654"/>
                  </a:lnTo>
                  <a:lnTo>
                    <a:pt x="0" y="728970"/>
                  </a:lnTo>
                  <a:lnTo>
                    <a:pt x="553" y="705795"/>
                  </a:lnTo>
                  <a:lnTo>
                    <a:pt x="8396" y="659851"/>
                  </a:lnTo>
                  <a:lnTo>
                    <a:pt x="25023" y="614537"/>
                  </a:lnTo>
                  <a:lnTo>
                    <a:pt x="50198" y="569964"/>
                  </a:lnTo>
                  <a:lnTo>
                    <a:pt x="83683" y="526243"/>
                  </a:lnTo>
                  <a:lnTo>
                    <a:pt x="125239" y="483482"/>
                  </a:lnTo>
                  <a:lnTo>
                    <a:pt x="174629" y="441794"/>
                  </a:lnTo>
                  <a:lnTo>
                    <a:pt x="231616" y="401287"/>
                  </a:lnTo>
                  <a:lnTo>
                    <a:pt x="295961" y="362072"/>
                  </a:lnTo>
                  <a:lnTo>
                    <a:pt x="330820" y="342983"/>
                  </a:lnTo>
                  <a:lnTo>
                    <a:pt x="367428" y="324258"/>
                  </a:lnTo>
                  <a:lnTo>
                    <a:pt x="405758" y="305912"/>
                  </a:lnTo>
                  <a:lnTo>
                    <a:pt x="445779" y="287958"/>
                  </a:lnTo>
                  <a:lnTo>
                    <a:pt x="487461" y="270409"/>
                  </a:lnTo>
                  <a:lnTo>
                    <a:pt x="530775" y="253279"/>
                  </a:lnTo>
                  <a:lnTo>
                    <a:pt x="575691" y="236583"/>
                  </a:lnTo>
                  <a:lnTo>
                    <a:pt x="622179" y="220333"/>
                  </a:lnTo>
                  <a:lnTo>
                    <a:pt x="670211" y="204544"/>
                  </a:lnTo>
                  <a:lnTo>
                    <a:pt x="719755" y="189230"/>
                  </a:lnTo>
                  <a:lnTo>
                    <a:pt x="770782" y="174403"/>
                  </a:lnTo>
                  <a:lnTo>
                    <a:pt x="823263" y="160079"/>
                  </a:lnTo>
                  <a:lnTo>
                    <a:pt x="877167" y="146271"/>
                  </a:lnTo>
                  <a:lnTo>
                    <a:pt x="932466" y="132992"/>
                  </a:lnTo>
                  <a:lnTo>
                    <a:pt x="989129" y="120256"/>
                  </a:lnTo>
                  <a:lnTo>
                    <a:pt x="1047127" y="108078"/>
                  </a:lnTo>
                  <a:lnTo>
                    <a:pt x="1106430" y="96470"/>
                  </a:lnTo>
                  <a:lnTo>
                    <a:pt x="1167008" y="85447"/>
                  </a:lnTo>
                  <a:lnTo>
                    <a:pt x="1228832" y="75022"/>
                  </a:lnTo>
                  <a:lnTo>
                    <a:pt x="1291872" y="65209"/>
                  </a:lnTo>
                  <a:lnTo>
                    <a:pt x="1356098" y="56023"/>
                  </a:lnTo>
                  <a:lnTo>
                    <a:pt x="1421480" y="47476"/>
                  </a:lnTo>
                  <a:lnTo>
                    <a:pt x="1487989" y="39582"/>
                  </a:lnTo>
                  <a:lnTo>
                    <a:pt x="1555596" y="32356"/>
                  </a:lnTo>
                  <a:lnTo>
                    <a:pt x="1624269" y="25811"/>
                  </a:lnTo>
                  <a:lnTo>
                    <a:pt x="1693980" y="19960"/>
                  </a:lnTo>
                  <a:lnTo>
                    <a:pt x="1764700" y="14819"/>
                  </a:lnTo>
                  <a:lnTo>
                    <a:pt x="1836397" y="10399"/>
                  </a:lnTo>
                  <a:lnTo>
                    <a:pt x="1894301" y="7401"/>
                  </a:lnTo>
                  <a:lnTo>
                    <a:pt x="1952190" y="4914"/>
                  </a:lnTo>
                  <a:lnTo>
                    <a:pt x="2010037" y="2934"/>
                  </a:lnTo>
                  <a:lnTo>
                    <a:pt x="2067816" y="1457"/>
                  </a:lnTo>
                  <a:lnTo>
                    <a:pt x="2125501" y="481"/>
                  </a:lnTo>
                  <a:lnTo>
                    <a:pt x="2183066" y="0"/>
                  </a:lnTo>
                  <a:lnTo>
                    <a:pt x="2240486" y="10"/>
                  </a:lnTo>
                  <a:lnTo>
                    <a:pt x="2297734" y="509"/>
                  </a:lnTo>
                  <a:lnTo>
                    <a:pt x="2354785" y="1492"/>
                  </a:lnTo>
                  <a:lnTo>
                    <a:pt x="2411612" y="2956"/>
                  </a:lnTo>
                  <a:lnTo>
                    <a:pt x="2468189" y="4896"/>
                  </a:lnTo>
                  <a:lnTo>
                    <a:pt x="2524491" y="7308"/>
                  </a:lnTo>
                  <a:lnTo>
                    <a:pt x="2580492" y="10190"/>
                  </a:lnTo>
                  <a:lnTo>
                    <a:pt x="2636165" y="13536"/>
                  </a:lnTo>
                  <a:lnTo>
                    <a:pt x="2691485" y="17344"/>
                  </a:lnTo>
                  <a:lnTo>
                    <a:pt x="2746425" y="21609"/>
                  </a:lnTo>
                  <a:lnTo>
                    <a:pt x="2800961" y="26327"/>
                  </a:lnTo>
                  <a:lnTo>
                    <a:pt x="2855065" y="31495"/>
                  </a:lnTo>
                  <a:lnTo>
                    <a:pt x="2908712" y="37109"/>
                  </a:lnTo>
                  <a:lnTo>
                    <a:pt x="2961875" y="43165"/>
                  </a:lnTo>
                  <a:lnTo>
                    <a:pt x="3014530" y="49659"/>
                  </a:lnTo>
                  <a:lnTo>
                    <a:pt x="3066650" y="56587"/>
                  </a:lnTo>
                  <a:lnTo>
                    <a:pt x="3118208" y="63945"/>
                  </a:lnTo>
                  <a:lnTo>
                    <a:pt x="3169180" y="71730"/>
                  </a:lnTo>
                  <a:lnTo>
                    <a:pt x="3219538" y="79938"/>
                  </a:lnTo>
                  <a:lnTo>
                    <a:pt x="3269258" y="88565"/>
                  </a:lnTo>
                  <a:lnTo>
                    <a:pt x="3318313" y="97606"/>
                  </a:lnTo>
                  <a:lnTo>
                    <a:pt x="3366677" y="107059"/>
                  </a:lnTo>
                  <a:lnTo>
                    <a:pt x="3414324" y="116919"/>
                  </a:lnTo>
                  <a:lnTo>
                    <a:pt x="3461228" y="127183"/>
                  </a:lnTo>
                  <a:lnTo>
                    <a:pt x="3507364" y="137846"/>
                  </a:lnTo>
                  <a:lnTo>
                    <a:pt x="3552705" y="148905"/>
                  </a:lnTo>
                  <a:lnTo>
                    <a:pt x="3597226" y="160356"/>
                  </a:lnTo>
                  <a:lnTo>
                    <a:pt x="3640900" y="172195"/>
                  </a:lnTo>
                  <a:lnTo>
                    <a:pt x="3683701" y="184419"/>
                  </a:lnTo>
                  <a:lnTo>
                    <a:pt x="3725604" y="197023"/>
                  </a:lnTo>
                  <a:lnTo>
                    <a:pt x="3766582" y="210003"/>
                  </a:lnTo>
                  <a:lnTo>
                    <a:pt x="3806610" y="223356"/>
                  </a:lnTo>
                  <a:lnTo>
                    <a:pt x="3845662" y="237078"/>
                  </a:lnTo>
                  <a:lnTo>
                    <a:pt x="3883711" y="251165"/>
                  </a:lnTo>
                  <a:lnTo>
                    <a:pt x="3920732" y="265614"/>
                  </a:lnTo>
                  <a:lnTo>
                    <a:pt x="3956699" y="280419"/>
                  </a:lnTo>
                  <a:lnTo>
                    <a:pt x="4025366" y="311087"/>
                  </a:lnTo>
                  <a:lnTo>
                    <a:pt x="4089504" y="343139"/>
                  </a:lnTo>
                  <a:lnTo>
                    <a:pt x="5120617" y="362951"/>
                  </a:lnTo>
                  <a:close/>
                </a:path>
              </a:pathLst>
            </a:custGeom>
            <a:ln w="25908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7226" y="3714369"/>
            <a:ext cx="2839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Constantia"/>
                <a:cs typeface="Constantia"/>
              </a:rPr>
              <a:t>“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eam</a:t>
            </a:r>
            <a:r>
              <a:rPr sz="1800" spc="-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18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typ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cal</a:t>
            </a:r>
            <a:r>
              <a:rPr sz="1800" spc="-2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able</a:t>
            </a:r>
            <a:r>
              <a:rPr sz="18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o  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complete between </a:t>
            </a: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25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30 </a:t>
            </a:r>
            <a:r>
              <a:rPr sz="1800" spc="-4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points</a:t>
            </a:r>
            <a:r>
              <a:rPr sz="1800" spc="-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each</a:t>
            </a:r>
            <a:r>
              <a:rPr sz="18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/>
                <a:cs typeface="Constantia"/>
              </a:rPr>
              <a:t>sprint.”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8" y="0"/>
              <a:ext cx="9145590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29199" y="2667000"/>
              <a:ext cx="4114800" cy="2667000"/>
            </a:xfrm>
            <a:custGeom>
              <a:avLst/>
              <a:gdLst/>
              <a:ahLst/>
              <a:cxnLst/>
              <a:rect l="l" t="t" r="r" b="b"/>
              <a:pathLst>
                <a:path w="4114800" h="2667000">
                  <a:moveTo>
                    <a:pt x="41148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4114800" y="2667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774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4F271C"/>
                </a:solidFill>
              </a:rPr>
              <a:t>Forecasting</a:t>
            </a:r>
            <a:r>
              <a:rPr spc="-85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3550" cy="287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98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One of the </a:t>
            </a:r>
            <a:r>
              <a:rPr sz="2600" spc="5" dirty="0">
                <a:latin typeface="Constantia"/>
                <a:cs typeface="Constantia"/>
              </a:rPr>
              <a:t>benefits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having </a:t>
            </a:r>
            <a:r>
              <a:rPr sz="2600" spc="-5" dirty="0">
                <a:latin typeface="Constantia"/>
                <a:cs typeface="Constantia"/>
              </a:rPr>
              <a:t>long </a:t>
            </a:r>
            <a:r>
              <a:rPr sz="2600" spc="-15" dirty="0">
                <a:latin typeface="Constantia"/>
                <a:cs typeface="Constantia"/>
              </a:rPr>
              <a:t>lived </a:t>
            </a:r>
            <a:r>
              <a:rPr sz="2600" spc="-10" dirty="0">
                <a:latin typeface="Constantia"/>
                <a:cs typeface="Constantia"/>
              </a:rPr>
              <a:t>teams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that </a:t>
            </a:r>
            <a:r>
              <a:rPr sz="2600" spc="-5" dirty="0">
                <a:latin typeface="Constantia"/>
                <a:cs typeface="Constantia"/>
              </a:rPr>
              <a:t> they will </a:t>
            </a:r>
            <a:r>
              <a:rPr sz="2600" spc="-15" dirty="0">
                <a:latin typeface="Constantia"/>
                <a:cs typeface="Constantia"/>
              </a:rPr>
              <a:t>acquire </a:t>
            </a:r>
            <a:r>
              <a:rPr sz="2600" spc="-5" dirty="0">
                <a:latin typeface="Constantia"/>
                <a:cs typeface="Constantia"/>
              </a:rPr>
              <a:t>such useful historical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data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ould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edict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5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But </a:t>
            </a:r>
            <a:r>
              <a:rPr sz="2600" spc="-2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handle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situation </a:t>
            </a:r>
            <a:r>
              <a:rPr sz="2600" spc="-10" dirty="0">
                <a:latin typeface="Constantia"/>
                <a:cs typeface="Constantia"/>
              </a:rPr>
              <a:t>where </a:t>
            </a:r>
            <a:r>
              <a:rPr sz="2600" spc="-30" dirty="0">
                <a:latin typeface="Constantia"/>
                <a:cs typeface="Constantia"/>
              </a:rPr>
              <a:t>we have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new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whose</a:t>
            </a:r>
            <a:r>
              <a:rPr sz="2600" dirty="0">
                <a:latin typeface="Constantia"/>
                <a:cs typeface="Constantia"/>
              </a:rPr>
              <a:t> members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haven’t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worked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together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therefore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no historical data? </a:t>
            </a:r>
            <a:r>
              <a:rPr sz="2600" spc="-50" dirty="0">
                <a:latin typeface="Constantia"/>
                <a:cs typeface="Constantia"/>
              </a:rPr>
              <a:t>We’ll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 to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703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Forecasting</a:t>
            </a:r>
            <a:r>
              <a:rPr spc="-55" dirty="0"/>
              <a:t> </a:t>
            </a:r>
            <a:r>
              <a:rPr spc="-35" dirty="0"/>
              <a:t>Velocity</a:t>
            </a:r>
            <a:r>
              <a:rPr spc="-4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2280" cy="41478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715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15" dirty="0">
                <a:latin typeface="Constantia"/>
                <a:cs typeface="Constantia"/>
              </a:rPr>
              <a:t>common </a:t>
            </a:r>
            <a:r>
              <a:rPr sz="2600" spc="-25" dirty="0">
                <a:latin typeface="Constantia"/>
                <a:cs typeface="Constantia"/>
              </a:rPr>
              <a:t>way to </a:t>
            </a:r>
            <a:r>
              <a:rPr sz="2600" spc="-10" dirty="0">
                <a:latin typeface="Constantia"/>
                <a:cs typeface="Constantia"/>
              </a:rPr>
              <a:t>forecast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40" dirty="0">
                <a:latin typeface="Constantia"/>
                <a:cs typeface="Constantia"/>
              </a:rPr>
              <a:t>team’s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team perform </a:t>
            </a:r>
            <a:r>
              <a:rPr sz="2600" spc="-5" dirty="0">
                <a:latin typeface="Constantia"/>
                <a:cs typeface="Constantia"/>
              </a:rPr>
              <a:t>sprint planning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determine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what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could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commit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delivering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ts val="2810"/>
              </a:lnSpc>
              <a:spcBef>
                <a:spcPts val="61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commitment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seems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reasonable,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would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simply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committed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team’s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velocity.</a:t>
            </a:r>
            <a:endParaRPr sz="26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90000"/>
              </a:lnSpc>
              <a:spcBef>
                <a:spcPts val="58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spc="-10" dirty="0">
                <a:latin typeface="Constantia"/>
                <a:cs typeface="Constantia"/>
              </a:rPr>
              <a:t>what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0" dirty="0">
                <a:latin typeface="Constantia"/>
                <a:cs typeface="Constantia"/>
              </a:rPr>
              <a:t>really want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i="1" spc="-10" dirty="0">
                <a:latin typeface="Constantia"/>
                <a:cs typeface="Constantia"/>
              </a:rPr>
              <a:t>range,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we 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could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have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plan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two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sprints</a:t>
            </a:r>
            <a:r>
              <a:rPr sz="2600" dirty="0">
                <a:latin typeface="Constantia"/>
                <a:cs typeface="Constantia"/>
              </a:rPr>
              <a:t>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high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estimates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likely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different).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703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Forecasting</a:t>
            </a:r>
            <a:r>
              <a:rPr spc="-55" dirty="0"/>
              <a:t> </a:t>
            </a:r>
            <a:r>
              <a:rPr spc="-35" dirty="0"/>
              <a:t>Velocity</a:t>
            </a:r>
            <a:r>
              <a:rPr spc="-4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392161" y="1947799"/>
            <a:ext cx="1225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onstantia"/>
                <a:cs typeface="Constantia"/>
              </a:rPr>
              <a:t>intuitive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7799"/>
            <a:ext cx="745299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2292985" algn="l"/>
                <a:tab pos="2570480" algn="l"/>
                <a:tab pos="2832100" algn="l"/>
                <a:tab pos="3356610" algn="l"/>
                <a:tab pos="3608070" algn="l"/>
                <a:tab pos="4550410" algn="l"/>
                <a:tab pos="5267960" algn="l"/>
                <a:tab pos="5718175" algn="l"/>
                <a:tab pos="6617334" algn="l"/>
              </a:tabLst>
            </a:pPr>
            <a:r>
              <a:rPr sz="2600" spc="-30" dirty="0">
                <a:latin typeface="Constantia"/>
                <a:cs typeface="Constantia"/>
              </a:rPr>
              <a:t>Alternatively,		we	</a:t>
            </a:r>
            <a:r>
              <a:rPr sz="2600" spc="-15" dirty="0">
                <a:latin typeface="Constantia"/>
                <a:cs typeface="Constantia"/>
              </a:rPr>
              <a:t>could	</a:t>
            </a:r>
            <a:r>
              <a:rPr sz="2600" spc="-20" dirty="0">
                <a:latin typeface="Constantia"/>
                <a:cs typeface="Constantia"/>
              </a:rPr>
              <a:t>make	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</a:t>
            </a:r>
            <a:r>
              <a:rPr sz="2600" spc="-10" dirty="0">
                <a:latin typeface="Constantia"/>
                <a:cs typeface="Constantia"/>
              </a:rPr>
              <a:t>j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men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	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	estim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ocity	</a:t>
            </a:r>
            <a:r>
              <a:rPr sz="2600" spc="-5" dirty="0">
                <a:latin typeface="Constantia"/>
                <a:cs typeface="Constantia"/>
              </a:rPr>
              <a:t>based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9947" y="2344038"/>
            <a:ext cx="3930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0" dirty="0">
                <a:latin typeface="Constantia"/>
                <a:cs typeface="Constantia"/>
              </a:rPr>
              <a:t>on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740279"/>
            <a:ext cx="8082280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historical data </a:t>
            </a:r>
            <a:r>
              <a:rPr sz="2600" spc="-15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other </a:t>
            </a:r>
            <a:r>
              <a:rPr sz="2600" spc="-15" dirty="0">
                <a:latin typeface="Constantia"/>
                <a:cs typeface="Constantia"/>
              </a:rPr>
              <a:t>teams, </a:t>
            </a:r>
            <a:r>
              <a:rPr sz="2600" spc="-10" dirty="0">
                <a:latin typeface="Constantia"/>
                <a:cs typeface="Constantia"/>
              </a:rPr>
              <a:t>thereby </a:t>
            </a:r>
            <a:r>
              <a:rPr sz="2600" spc="-20" dirty="0">
                <a:latin typeface="Constantia"/>
                <a:cs typeface="Constantia"/>
              </a:rPr>
              <a:t>converting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-</a:t>
            </a:r>
            <a:r>
              <a:rPr sz="2600" dirty="0">
                <a:latin typeface="Constantia"/>
                <a:cs typeface="Constantia"/>
              </a:rPr>
              <a:t>estima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7020" marR="1397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As soon </a:t>
            </a:r>
            <a:r>
              <a:rPr sz="2600" spc="-10" dirty="0">
                <a:latin typeface="Constantia"/>
                <a:cs typeface="Constantia"/>
              </a:rPr>
              <a:t>as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has performed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sprint and </a:t>
            </a:r>
            <a:r>
              <a:rPr sz="2600" spc="-70" dirty="0">
                <a:latin typeface="Constantia"/>
                <a:cs typeface="Constantia"/>
              </a:rPr>
              <a:t>we 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actual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</a:t>
            </a:r>
            <a:r>
              <a:rPr sz="2600" spc="-10" dirty="0">
                <a:latin typeface="Constantia"/>
                <a:cs typeface="Constantia"/>
              </a:rPr>
              <a:t> measurement,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discard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forecast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actual.</a:t>
            </a:r>
            <a:endParaRPr sz="2600">
              <a:latin typeface="Constantia"/>
              <a:cs typeface="Constantia"/>
            </a:endParaRPr>
          </a:p>
          <a:p>
            <a:pPr marL="287020" marR="1016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builds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history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actual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velocities,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compute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averages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other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statistics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ext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1781555"/>
            <a:ext cx="6954011" cy="50764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031189"/>
            <a:ext cx="46501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0" dirty="0">
                <a:solidFill>
                  <a:srgbClr val="4F271C"/>
                </a:solidFill>
                <a:latin typeface="Calibri"/>
                <a:cs typeface="Calibri"/>
              </a:rPr>
              <a:t>Affecting</a:t>
            </a:r>
            <a:r>
              <a:rPr sz="5000" b="1" spc="-105" dirty="0">
                <a:solidFill>
                  <a:srgbClr val="4F271C"/>
                </a:solidFill>
                <a:latin typeface="Calibri"/>
                <a:cs typeface="Calibri"/>
              </a:rPr>
              <a:t> </a:t>
            </a:r>
            <a:r>
              <a:rPr sz="5000" b="1" spc="-35" dirty="0">
                <a:solidFill>
                  <a:srgbClr val="4F271C"/>
                </a:solidFill>
                <a:latin typeface="Calibri"/>
                <a:cs typeface="Calibri"/>
              </a:rPr>
              <a:t>Velocity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628" y="2075815"/>
            <a:ext cx="4150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ea</a:t>
            </a:r>
            <a:r>
              <a:rPr sz="1800" spc="-60" dirty="0">
                <a:latin typeface="Constantia"/>
                <a:cs typeface="Constantia"/>
              </a:rPr>
              <a:t>m</a:t>
            </a:r>
            <a:r>
              <a:rPr sz="1800" spc="-75" dirty="0">
                <a:latin typeface="Constantia"/>
                <a:cs typeface="Constantia"/>
              </a:rPr>
              <a:t>’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eloc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should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stant</a:t>
            </a:r>
            <a:r>
              <a:rPr sz="1800" spc="-15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ease  </a:t>
            </a:r>
            <a:r>
              <a:rPr sz="1800" spc="-20" dirty="0">
                <a:latin typeface="Constantia"/>
                <a:cs typeface="Constantia"/>
              </a:rPr>
              <a:t>over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time????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5873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710565" algn="l"/>
                <a:tab pos="1370330" algn="l"/>
                <a:tab pos="2282190" algn="l"/>
                <a:tab pos="2704465" algn="l"/>
                <a:tab pos="4376420" algn="l"/>
              </a:tabLst>
            </a:pPr>
            <a:r>
              <a:rPr sz="2600" dirty="0">
                <a:latin typeface="Constantia"/>
                <a:cs typeface="Constantia"/>
              </a:rPr>
              <a:t>If	</a:t>
            </a:r>
            <a:r>
              <a:rPr sz="2600" spc="-5" dirty="0">
                <a:latin typeface="Constantia"/>
                <a:cs typeface="Constantia"/>
              </a:rPr>
              <a:t>the	</a:t>
            </a:r>
            <a:r>
              <a:rPr sz="2600" spc="-15" dirty="0">
                <a:latin typeface="Constantia"/>
                <a:cs typeface="Constantia"/>
              </a:rPr>
              <a:t>team	</a:t>
            </a:r>
            <a:r>
              <a:rPr sz="2600" spc="-5" dirty="0">
                <a:latin typeface="Constantia"/>
                <a:cs typeface="Constantia"/>
              </a:rPr>
              <a:t>is	</a:t>
            </a:r>
            <a:r>
              <a:rPr sz="2600" spc="-15" dirty="0">
                <a:latin typeface="Constantia"/>
                <a:cs typeface="Constantia"/>
              </a:rPr>
              <a:t>constantly	</a:t>
            </a:r>
            <a:r>
              <a:rPr sz="2600" spc="-5" dirty="0">
                <a:latin typeface="Constantia"/>
                <a:cs typeface="Constantia"/>
              </a:rPr>
              <a:t>inspecting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4442" y="1947799"/>
            <a:ext cx="2023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1205" algn="l"/>
              </a:tabLst>
            </a:pPr>
            <a:r>
              <a:rPr sz="2600" dirty="0">
                <a:latin typeface="Constantia"/>
                <a:cs typeface="Constantia"/>
              </a:rPr>
              <a:t>and	ada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344038"/>
            <a:ext cx="8082280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350" algn="just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onstantia"/>
                <a:cs typeface="Constantia"/>
              </a:rPr>
              <a:t>(continuously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improving),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5" dirty="0">
                <a:latin typeface="Constantia"/>
                <a:cs typeface="Constantia"/>
              </a:rPr>
              <a:t> should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keep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tin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team </a:t>
            </a:r>
            <a:r>
              <a:rPr sz="2600" spc="-5" dirty="0">
                <a:latin typeface="Constantia"/>
                <a:cs typeface="Constantia"/>
              </a:rPr>
              <a:t>that is </a:t>
            </a:r>
            <a:r>
              <a:rPr sz="2600" spc="-15" dirty="0">
                <a:latin typeface="Constantia"/>
                <a:cs typeface="Constantia"/>
              </a:rPr>
              <a:t>aggressively </a:t>
            </a:r>
            <a:r>
              <a:rPr sz="2600" dirty="0">
                <a:latin typeface="Constantia"/>
                <a:cs typeface="Constantia"/>
              </a:rPr>
              <a:t>trying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improve </a:t>
            </a:r>
            <a:r>
              <a:rPr sz="2600" spc="-5" dirty="0">
                <a:latin typeface="Constantia"/>
                <a:cs typeface="Constantia"/>
              </a:rPr>
              <a:t>itself </a:t>
            </a:r>
            <a:r>
              <a:rPr sz="2600" spc="-1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focused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spc="-15" dirty="0">
                <a:latin typeface="Constantia"/>
                <a:cs typeface="Constantia"/>
              </a:rPr>
              <a:t>delivering </a:t>
            </a:r>
            <a:r>
              <a:rPr sz="2600" spc="-10" dirty="0">
                <a:latin typeface="Constantia"/>
                <a:cs typeface="Constantia"/>
              </a:rPr>
              <a:t>features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20" dirty="0">
                <a:latin typeface="Constantia"/>
                <a:cs typeface="Constantia"/>
              </a:rPr>
              <a:t>accordance </a:t>
            </a:r>
            <a:r>
              <a:rPr sz="2600" spc="-5" dirty="0">
                <a:latin typeface="Constantia"/>
                <a:cs typeface="Constantia"/>
              </a:rPr>
              <a:t>with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robust </a:t>
            </a:r>
            <a:r>
              <a:rPr sz="2600" dirty="0">
                <a:latin typeface="Constantia"/>
                <a:cs typeface="Constantia"/>
              </a:rPr>
              <a:t>definition </a:t>
            </a:r>
            <a:r>
              <a:rPr sz="2600" spc="-5" dirty="0">
                <a:latin typeface="Constantia"/>
                <a:cs typeface="Constantia"/>
              </a:rPr>
              <a:t>of done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low </a:t>
            </a:r>
            <a:r>
              <a:rPr sz="2600" spc="-5" dirty="0">
                <a:latin typeface="Constantia"/>
                <a:cs typeface="Constantia"/>
              </a:rPr>
              <a:t>technical debt can </a:t>
            </a:r>
            <a:r>
              <a:rPr sz="2600" dirty="0">
                <a:latin typeface="Constantia"/>
                <a:cs typeface="Constantia"/>
              </a:rPr>
              <a:t> see an </a:t>
            </a:r>
            <a:r>
              <a:rPr sz="2600" spc="-5" dirty="0">
                <a:latin typeface="Constantia"/>
                <a:cs typeface="Constantia"/>
              </a:rPr>
              <a:t>increase in </a:t>
            </a:r>
            <a:r>
              <a:rPr sz="2600" spc="-40" dirty="0">
                <a:latin typeface="Constantia"/>
                <a:cs typeface="Constantia"/>
              </a:rPr>
              <a:t>velocity. </a:t>
            </a:r>
            <a:r>
              <a:rPr sz="2600" spc="-45" dirty="0">
                <a:latin typeface="Constantia"/>
                <a:cs typeface="Constantia"/>
              </a:rPr>
              <a:t>Well, </a:t>
            </a:r>
            <a:r>
              <a:rPr sz="2600" spc="-5" dirty="0">
                <a:latin typeface="Constantia"/>
                <a:cs typeface="Constantia"/>
              </a:rPr>
              <a:t>at least an </a:t>
            </a:r>
            <a:r>
              <a:rPr sz="2600" spc="-10" dirty="0">
                <a:latin typeface="Constantia"/>
                <a:cs typeface="Constantia"/>
              </a:rPr>
              <a:t>increase up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certain </a:t>
            </a:r>
            <a:r>
              <a:rPr sz="2600" spc="-5" dirty="0">
                <a:latin typeface="Constantia"/>
                <a:cs typeface="Constantia"/>
              </a:rPr>
              <a:t>point, </a:t>
            </a:r>
            <a:r>
              <a:rPr sz="2600" spc="-10" dirty="0">
                <a:latin typeface="Constantia"/>
                <a:cs typeface="Constantia"/>
              </a:rPr>
              <a:t>at </a:t>
            </a:r>
            <a:r>
              <a:rPr sz="2600" spc="-5" dirty="0">
                <a:latin typeface="Constantia"/>
                <a:cs typeface="Constantia"/>
              </a:rPr>
              <a:t>which time its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spc="-15" dirty="0">
                <a:latin typeface="Constantia"/>
                <a:cs typeface="Constantia"/>
              </a:rPr>
              <a:t>likely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plateau.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28" y="0"/>
            <a:ext cx="9145905" cy="6524625"/>
            <a:chOff x="-828" y="0"/>
            <a:chExt cx="9145905" cy="65246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" y="0"/>
              <a:ext cx="9145590" cy="102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3400"/>
              <a:ext cx="9143999" cy="5990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0375" cy="366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Just </a:t>
            </a:r>
            <a:r>
              <a:rPr sz="2600" spc="-5" dirty="0">
                <a:latin typeface="Constantia"/>
                <a:cs typeface="Constantia"/>
              </a:rPr>
              <a:t>because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45" dirty="0">
                <a:latin typeface="Constantia"/>
                <a:cs typeface="Constantia"/>
              </a:rPr>
              <a:t>team’s </a:t>
            </a:r>
            <a:r>
              <a:rPr sz="2600" spc="-10" dirty="0">
                <a:latin typeface="Constantia"/>
                <a:cs typeface="Constantia"/>
              </a:rPr>
              <a:t>velocity </a:t>
            </a:r>
            <a:r>
              <a:rPr sz="2600" dirty="0">
                <a:latin typeface="Constantia"/>
                <a:cs typeface="Constantia"/>
              </a:rPr>
              <a:t>has </a:t>
            </a:r>
            <a:r>
              <a:rPr sz="2600" spc="-15" dirty="0">
                <a:latin typeface="Constantia"/>
                <a:cs typeface="Constantia"/>
              </a:rPr>
              <a:t>leveled </a:t>
            </a:r>
            <a:r>
              <a:rPr sz="2600" spc="-5" dirty="0">
                <a:latin typeface="Constantia"/>
                <a:cs typeface="Constantia"/>
              </a:rPr>
              <a:t>out </a:t>
            </a:r>
            <a:r>
              <a:rPr sz="2600" spc="-35" dirty="0">
                <a:latin typeface="Constantia"/>
                <a:cs typeface="Constantia"/>
              </a:rPr>
              <a:t>doesn’t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upward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potential.</a:t>
            </a:r>
            <a:endParaRPr sz="2600">
              <a:latin typeface="Constantia"/>
              <a:cs typeface="Constantia"/>
            </a:endParaRPr>
          </a:p>
          <a:p>
            <a:pPr marL="287020" marR="1079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number of </a:t>
            </a:r>
            <a:r>
              <a:rPr sz="2600" spc="-30" dirty="0">
                <a:latin typeface="Constantia"/>
                <a:cs typeface="Constantia"/>
              </a:rPr>
              <a:t>ways </a:t>
            </a:r>
            <a:r>
              <a:rPr sz="2600" spc="-5" dirty="0">
                <a:latin typeface="Constantia"/>
                <a:cs typeface="Constantia"/>
              </a:rPr>
              <a:t>that the </a:t>
            </a:r>
            <a:r>
              <a:rPr sz="2600" dirty="0">
                <a:latin typeface="Constantia"/>
                <a:cs typeface="Constantia"/>
              </a:rPr>
              <a:t>Scrum </a:t>
            </a:r>
            <a:r>
              <a:rPr sz="2600" spc="-10" dirty="0">
                <a:latin typeface="Constantia"/>
                <a:cs typeface="Constantia"/>
              </a:rPr>
              <a:t>team and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managers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next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plateau.</a:t>
            </a:r>
            <a:endParaRPr sz="2600">
              <a:latin typeface="Constantia"/>
              <a:cs typeface="Constantia"/>
            </a:endParaRPr>
          </a:p>
          <a:p>
            <a:pPr marL="652780" marR="13335" lvl="1" indent="-247015" algn="just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example,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introducing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new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tools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or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increasing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aining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ef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eloc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5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marR="6985" lvl="1" indent="-247015" algn="just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10" dirty="0">
                <a:latin typeface="Constantia"/>
                <a:cs typeface="Constantia"/>
              </a:rPr>
              <a:t>managers </a:t>
            </a: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spc="-10" dirty="0">
                <a:latin typeface="Constantia"/>
                <a:cs typeface="Constantia"/>
              </a:rPr>
              <a:t>strategically </a:t>
            </a:r>
            <a:r>
              <a:rPr sz="2400" spc="-15" dirty="0">
                <a:latin typeface="Constantia"/>
                <a:cs typeface="Constantia"/>
              </a:rPr>
              <a:t>change </a:t>
            </a:r>
            <a:r>
              <a:rPr sz="2400" spc="-10" dirty="0">
                <a:latin typeface="Constantia"/>
                <a:cs typeface="Constantia"/>
              </a:rPr>
              <a:t>team </a:t>
            </a:r>
            <a:r>
              <a:rPr sz="2400" spc="-5" dirty="0">
                <a:latin typeface="Constantia"/>
                <a:cs typeface="Constantia"/>
              </a:rPr>
              <a:t>composition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the hope that the </a:t>
            </a:r>
            <a:r>
              <a:rPr sz="2400" spc="-15" dirty="0">
                <a:latin typeface="Constantia"/>
                <a:cs typeface="Constantia"/>
              </a:rPr>
              <a:t>change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10" dirty="0">
                <a:latin typeface="Constantia"/>
                <a:cs typeface="Constantia"/>
              </a:rPr>
              <a:t>eventually </a:t>
            </a:r>
            <a:r>
              <a:rPr sz="2400" dirty="0">
                <a:latin typeface="Constantia"/>
                <a:cs typeface="Constantia"/>
              </a:rPr>
              <a:t>lead </a:t>
            </a:r>
            <a:r>
              <a:rPr sz="2400" spc="-1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elocit</a:t>
            </a:r>
            <a:r>
              <a:rPr sz="2400" spc="-24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84184" cy="41478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9525" indent="-274955" algn="just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course,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managers</a:t>
            </a:r>
            <a:r>
              <a:rPr sz="2600" spc="-5" dirty="0">
                <a:latin typeface="Constantia"/>
                <a:cs typeface="Constantia"/>
              </a:rPr>
              <a:t> should</a:t>
            </a:r>
            <a:r>
              <a:rPr sz="2600" dirty="0">
                <a:latin typeface="Constantia"/>
                <a:cs typeface="Constantia"/>
              </a:rPr>
              <a:t> be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careful</a:t>
            </a:r>
            <a:r>
              <a:rPr sz="2600" spc="-5" dirty="0">
                <a:latin typeface="Constantia"/>
                <a:cs typeface="Constantia"/>
              </a:rPr>
              <a:t> because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haphazardly </a:t>
            </a:r>
            <a:r>
              <a:rPr sz="2600" spc="-10" dirty="0">
                <a:latin typeface="Constantia"/>
                <a:cs typeface="Constantia"/>
              </a:rPr>
              <a:t>moving </a:t>
            </a:r>
            <a:r>
              <a:rPr sz="2600" dirty="0">
                <a:latin typeface="Constantia"/>
                <a:cs typeface="Constantia"/>
              </a:rPr>
              <a:t>people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off teams can </a:t>
            </a:r>
            <a:r>
              <a:rPr sz="2600" spc="-1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obab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90000"/>
              </a:lnSpc>
              <a:spcBef>
                <a:spcPts val="57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Although introducing </a:t>
            </a:r>
            <a:r>
              <a:rPr sz="2600" dirty="0">
                <a:latin typeface="Constantia"/>
                <a:cs typeface="Constantia"/>
              </a:rPr>
              <a:t>new </a:t>
            </a:r>
            <a:r>
              <a:rPr sz="2600" spc="-15" dirty="0">
                <a:latin typeface="Constantia"/>
                <a:cs typeface="Constantia"/>
              </a:rPr>
              <a:t>tools, </a:t>
            </a:r>
            <a:r>
              <a:rPr sz="2600" spc="-20" dirty="0">
                <a:latin typeface="Constantia"/>
                <a:cs typeface="Constantia"/>
              </a:rPr>
              <a:t>getting </a:t>
            </a:r>
            <a:r>
              <a:rPr sz="2600" spc="-15" dirty="0">
                <a:latin typeface="Constantia"/>
                <a:cs typeface="Constantia"/>
              </a:rPr>
              <a:t>training, </a:t>
            </a:r>
            <a:r>
              <a:rPr sz="2600" spc="-5" dirty="0">
                <a:latin typeface="Constantia"/>
                <a:cs typeface="Constantia"/>
              </a:rPr>
              <a:t>or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changing </a:t>
            </a:r>
            <a:r>
              <a:rPr sz="2600" spc="-10" dirty="0">
                <a:latin typeface="Constantia"/>
                <a:cs typeface="Constantia"/>
              </a:rPr>
              <a:t>team composition can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positive </a:t>
            </a:r>
            <a:r>
              <a:rPr sz="2600" spc="-10" dirty="0">
                <a:latin typeface="Constantia"/>
                <a:cs typeface="Constantia"/>
              </a:rPr>
              <a:t>effect </a:t>
            </a:r>
            <a:r>
              <a:rPr sz="2600" spc="-5" dirty="0">
                <a:latin typeface="Constantia"/>
                <a:cs typeface="Constantia"/>
              </a:rPr>
              <a:t> 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actions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usually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while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absorbs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change.</a:t>
            </a:r>
            <a:endParaRPr sz="2600">
              <a:latin typeface="Constantia"/>
              <a:cs typeface="Constantia"/>
            </a:endParaRPr>
          </a:p>
          <a:p>
            <a:pPr marL="287020" marR="12700" indent="-274955" algn="just">
              <a:lnSpc>
                <a:spcPct val="9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After </a:t>
            </a:r>
            <a:r>
              <a:rPr sz="2600" spc="-5" dirty="0">
                <a:latin typeface="Constantia"/>
                <a:cs typeface="Constantia"/>
              </a:rPr>
              <a:t>this decline,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10" dirty="0">
                <a:latin typeface="Constantia"/>
                <a:cs typeface="Constantia"/>
              </a:rPr>
              <a:t>probably </a:t>
            </a:r>
            <a:r>
              <a:rPr sz="2600" dirty="0">
                <a:latin typeface="Constantia"/>
                <a:cs typeface="Constantia"/>
              </a:rPr>
              <a:t>be an </a:t>
            </a:r>
            <a:r>
              <a:rPr sz="2600" spc="-10" dirty="0">
                <a:latin typeface="Constantia"/>
                <a:cs typeface="Constantia"/>
              </a:rPr>
              <a:t>increase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point where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team establishes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new </a:t>
            </a:r>
            <a:r>
              <a:rPr sz="2600" spc="-10" dirty="0">
                <a:latin typeface="Constantia"/>
                <a:cs typeface="Constantia"/>
              </a:rPr>
              <a:t>plateau </a:t>
            </a:r>
            <a:r>
              <a:rPr sz="2600" spc="-5" dirty="0">
                <a:latin typeface="Constantia"/>
                <a:cs typeface="Constantia"/>
              </a:rPr>
              <a:t> until some other </a:t>
            </a:r>
            <a:r>
              <a:rPr sz="2600" spc="-15" dirty="0">
                <a:latin typeface="Constantia"/>
                <a:cs typeface="Constantia"/>
              </a:rPr>
              <a:t>change </a:t>
            </a:r>
            <a:r>
              <a:rPr sz="2600" spc="-5" dirty="0">
                <a:latin typeface="Constantia"/>
                <a:cs typeface="Constantia"/>
              </a:rPr>
              <a:t>causes </a:t>
            </a:r>
            <a:r>
              <a:rPr sz="2600" spc="-25" dirty="0">
                <a:latin typeface="Constantia"/>
                <a:cs typeface="Constantia"/>
              </a:rPr>
              <a:t>yet </a:t>
            </a:r>
            <a:r>
              <a:rPr sz="2600" spc="-5" dirty="0">
                <a:latin typeface="Constantia"/>
                <a:cs typeface="Constantia"/>
              </a:rPr>
              <a:t>another </a:t>
            </a:r>
            <a:r>
              <a:rPr sz="2600" spc="-10" dirty="0">
                <a:latin typeface="Constantia"/>
                <a:cs typeface="Constantia"/>
              </a:rPr>
              <a:t>plateau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achievable.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7703" y="3428998"/>
            <a:ext cx="5416296" cy="3429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1016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  <a:tab pos="795655" algn="l"/>
              </a:tabLst>
            </a:pPr>
            <a:r>
              <a:rPr dirty="0"/>
              <a:t>Of	</a:t>
            </a:r>
            <a:r>
              <a:rPr spc="-15" dirty="0"/>
              <a:t>course,</a:t>
            </a:r>
            <a:r>
              <a:rPr spc="300" dirty="0"/>
              <a:t> </a:t>
            </a:r>
            <a:r>
              <a:rPr spc="-10" dirty="0"/>
              <a:t>there</a:t>
            </a:r>
            <a:r>
              <a:rPr spc="245" dirty="0"/>
              <a:t> </a:t>
            </a:r>
            <a:r>
              <a:rPr spc="-5" dirty="0"/>
              <a:t>is</a:t>
            </a:r>
            <a:r>
              <a:rPr spc="265" dirty="0"/>
              <a:t> </a:t>
            </a:r>
            <a:r>
              <a:rPr spc="-5" dirty="0"/>
              <a:t>one</a:t>
            </a:r>
            <a:r>
              <a:rPr spc="250" dirty="0"/>
              <a:t> </a:t>
            </a:r>
            <a:r>
              <a:rPr spc="-10" dirty="0"/>
              <a:t>obvious</a:t>
            </a:r>
            <a:r>
              <a:rPr spc="254" dirty="0"/>
              <a:t> </a:t>
            </a:r>
            <a:r>
              <a:rPr spc="-5" dirty="0"/>
              <a:t>thing</a:t>
            </a:r>
            <a:r>
              <a:rPr spc="310" dirty="0"/>
              <a:t> </a:t>
            </a:r>
            <a:r>
              <a:rPr spc="-30" dirty="0"/>
              <a:t>we</a:t>
            </a:r>
            <a:r>
              <a:rPr spc="240" dirty="0"/>
              <a:t> </a:t>
            </a:r>
            <a:r>
              <a:rPr spc="-15" dirty="0"/>
              <a:t>could</a:t>
            </a:r>
            <a:r>
              <a:rPr spc="310" dirty="0"/>
              <a:t> </a:t>
            </a:r>
            <a:r>
              <a:rPr spc="-5" dirty="0"/>
              <a:t>do</a:t>
            </a:r>
            <a:r>
              <a:rPr spc="225" dirty="0"/>
              <a:t> </a:t>
            </a:r>
            <a:r>
              <a:rPr spc="-45" dirty="0"/>
              <a:t>to </a:t>
            </a:r>
            <a:r>
              <a:rPr spc="-640" dirty="0"/>
              <a:t> </a:t>
            </a:r>
            <a:r>
              <a:rPr spc="-5" dirty="0"/>
              <a:t>t</a:t>
            </a:r>
            <a:r>
              <a:rPr spc="35" dirty="0"/>
              <a:t>r</a:t>
            </a:r>
            <a:r>
              <a:rPr dirty="0"/>
              <a:t>y</a:t>
            </a:r>
            <a:r>
              <a:rPr spc="-10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85" dirty="0"/>
              <a:t> </a:t>
            </a:r>
            <a:r>
              <a:rPr spc="-5" dirty="0"/>
              <a:t>im</a:t>
            </a:r>
            <a:r>
              <a:rPr spc="-15" dirty="0"/>
              <a:t>p</a:t>
            </a:r>
            <a:r>
              <a:rPr spc="-40" dirty="0"/>
              <a:t>r</a:t>
            </a:r>
            <a:r>
              <a:rPr spc="-45" dirty="0"/>
              <a:t>o</a:t>
            </a:r>
            <a:r>
              <a:rPr spc="-60" dirty="0"/>
              <a:t>v</a:t>
            </a:r>
            <a:r>
              <a:rPr dirty="0"/>
              <a:t>e</a:t>
            </a:r>
            <a:r>
              <a:rPr spc="-160" dirty="0"/>
              <a:t> </a:t>
            </a:r>
            <a:r>
              <a:rPr spc="-60" dirty="0"/>
              <a:t>v</a:t>
            </a:r>
            <a:r>
              <a:rPr dirty="0"/>
              <a:t>eloc</a:t>
            </a:r>
            <a:r>
              <a:rPr spc="-15" dirty="0"/>
              <a:t>i</a:t>
            </a:r>
            <a:r>
              <a:rPr spc="-5" dirty="0"/>
              <a:t>t</a:t>
            </a:r>
            <a:r>
              <a:rPr dirty="0"/>
              <a:t>y:</a:t>
            </a:r>
            <a:r>
              <a:rPr spc="-95" dirty="0"/>
              <a:t> </a:t>
            </a:r>
            <a:r>
              <a:rPr spc="-55" dirty="0"/>
              <a:t>w</a:t>
            </a:r>
            <a:r>
              <a:rPr dirty="0"/>
              <a:t>o</a:t>
            </a:r>
            <a:r>
              <a:rPr spc="-30" dirty="0"/>
              <a:t>r</a:t>
            </a:r>
            <a:r>
              <a:rPr dirty="0"/>
              <a:t>k</a:t>
            </a:r>
            <a:r>
              <a:rPr spc="-60" dirty="0"/>
              <a:t> </a:t>
            </a:r>
            <a:r>
              <a:rPr dirty="0"/>
              <a:t>lo</a:t>
            </a:r>
            <a:r>
              <a:rPr spc="-10" dirty="0"/>
              <a:t>n</a:t>
            </a:r>
            <a:r>
              <a:rPr spc="-65" dirty="0"/>
              <a:t>g</a:t>
            </a:r>
            <a:r>
              <a:rPr dirty="0"/>
              <a:t>er</a:t>
            </a:r>
            <a:r>
              <a:rPr spc="-95" dirty="0"/>
              <a:t> </a:t>
            </a:r>
            <a:r>
              <a:rPr dirty="0"/>
              <a:t>ho</a:t>
            </a:r>
            <a:r>
              <a:rPr spc="5" dirty="0"/>
              <a:t>u</a:t>
            </a:r>
            <a:r>
              <a:rPr spc="-5" dirty="0"/>
              <a:t>r</a:t>
            </a:r>
            <a:r>
              <a:rPr spc="-40" dirty="0"/>
              <a:t>s</a:t>
            </a:r>
            <a:r>
              <a:rPr dirty="0"/>
              <a:t>.</a:t>
            </a:r>
          </a:p>
          <a:p>
            <a:pPr marL="29718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97815" algn="l"/>
                <a:tab pos="2859405" algn="l"/>
              </a:tabLst>
            </a:pPr>
            <a:r>
              <a:rPr spc="-30" dirty="0"/>
              <a:t>Working</a:t>
            </a:r>
            <a:r>
              <a:rPr spc="325" dirty="0"/>
              <a:t> </a:t>
            </a:r>
            <a:r>
              <a:rPr dirty="0"/>
              <a:t>a</a:t>
            </a:r>
            <a:r>
              <a:rPr spc="270" dirty="0"/>
              <a:t> </a:t>
            </a:r>
            <a:r>
              <a:rPr spc="-5" dirty="0"/>
              <a:t>lot</a:t>
            </a:r>
            <a:r>
              <a:rPr spc="275" dirty="0"/>
              <a:t> </a:t>
            </a:r>
            <a:r>
              <a:rPr spc="-5" dirty="0"/>
              <a:t>of	</a:t>
            </a:r>
            <a:r>
              <a:rPr spc="-15" dirty="0"/>
              <a:t>consecutive</a:t>
            </a:r>
            <a:r>
              <a:rPr spc="245" dirty="0"/>
              <a:t> </a:t>
            </a:r>
            <a:r>
              <a:rPr spc="-20" dirty="0"/>
              <a:t>overtime</a:t>
            </a:r>
            <a:r>
              <a:rPr spc="265" dirty="0"/>
              <a:t> </a:t>
            </a:r>
            <a:r>
              <a:rPr spc="-10" dirty="0"/>
              <a:t>might</a:t>
            </a:r>
            <a:r>
              <a:rPr spc="265" dirty="0"/>
              <a:t> </a:t>
            </a:r>
            <a:r>
              <a:rPr spc="-10" dirty="0"/>
              <a:t>initially </a:t>
            </a:r>
            <a:r>
              <a:rPr spc="-635" dirty="0"/>
              <a:t> </a:t>
            </a:r>
            <a:r>
              <a:rPr spc="-5" dirty="0"/>
              <a:t>caus</a:t>
            </a:r>
            <a:r>
              <a:rPr dirty="0"/>
              <a:t>e</a:t>
            </a:r>
            <a:r>
              <a:rPr spc="-160" dirty="0"/>
              <a:t> </a:t>
            </a:r>
            <a:r>
              <a:rPr spc="-60" dirty="0"/>
              <a:t>v</a:t>
            </a:r>
            <a:r>
              <a:rPr dirty="0"/>
              <a:t>elo</a:t>
            </a:r>
            <a:r>
              <a:rPr spc="-10" dirty="0"/>
              <a:t>c</a:t>
            </a:r>
            <a:r>
              <a:rPr spc="-5" dirty="0"/>
              <a:t>it</a:t>
            </a:r>
            <a:r>
              <a:rPr dirty="0"/>
              <a:t>y</a:t>
            </a:r>
            <a:r>
              <a:rPr spc="-12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95" dirty="0"/>
              <a:t> 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c</a:t>
            </a:r>
            <a:r>
              <a:rPr spc="-45" dirty="0"/>
              <a:t>r</a:t>
            </a:r>
            <a:r>
              <a:rPr dirty="0"/>
              <a:t>eas</a:t>
            </a:r>
            <a:r>
              <a:rPr spc="-5" dirty="0"/>
              <a:t>e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3824097"/>
            <a:ext cx="146558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C32C2D"/>
              </a:buClr>
              <a:buSzPct val="94000"/>
              <a:buFont typeface="Wingdings 2"/>
              <a:buChar char=""/>
              <a:tabLst>
                <a:tab pos="287020" algn="l"/>
              </a:tabLst>
            </a:pPr>
            <a:r>
              <a:rPr sz="2500" spc="-5" dirty="0">
                <a:latin typeface="Constantia"/>
                <a:cs typeface="Constantia"/>
              </a:rPr>
              <a:t>That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almost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f</a:t>
            </a:r>
            <a:r>
              <a:rPr sz="2500" spc="-15" dirty="0">
                <a:latin typeface="Constantia"/>
                <a:cs typeface="Constantia"/>
              </a:rPr>
              <a:t>o</a:t>
            </a:r>
            <a:r>
              <a:rPr sz="2500" spc="-5" dirty="0">
                <a:latin typeface="Constantia"/>
                <a:cs typeface="Constantia"/>
              </a:rPr>
              <a:t>ll</a:t>
            </a:r>
            <a:r>
              <a:rPr sz="2500" spc="-60" dirty="0">
                <a:latin typeface="Constantia"/>
                <a:cs typeface="Constantia"/>
              </a:rPr>
              <a:t>o</a:t>
            </a:r>
            <a:r>
              <a:rPr sz="2500" spc="-70" dirty="0">
                <a:latin typeface="Constantia"/>
                <a:cs typeface="Constantia"/>
              </a:rPr>
              <a:t>w</a:t>
            </a:r>
            <a:r>
              <a:rPr sz="2500" spc="-5" dirty="0">
                <a:latin typeface="Constantia"/>
                <a:cs typeface="Constantia"/>
              </a:rPr>
              <a:t>ed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4967477"/>
            <a:ext cx="14128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onstantia"/>
                <a:cs typeface="Constantia"/>
              </a:rPr>
              <a:t>aggressive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0798" y="4967477"/>
            <a:ext cx="10185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nstantia"/>
                <a:cs typeface="Constantia"/>
              </a:rPr>
              <a:t>decline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7585" y="3824097"/>
            <a:ext cx="22002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 algn="r">
              <a:lnSpc>
                <a:spcPct val="100000"/>
              </a:lnSpc>
              <a:spcBef>
                <a:spcPts val="95"/>
              </a:spcBef>
              <a:tabLst>
                <a:tab pos="1294130" algn="l"/>
                <a:tab pos="1678305" algn="l"/>
                <a:tab pos="1858010" algn="l"/>
              </a:tabLst>
            </a:pPr>
            <a:r>
              <a:rPr sz="2500" spc="-10" dirty="0">
                <a:latin typeface="Constantia"/>
                <a:cs typeface="Constantia"/>
              </a:rPr>
              <a:t>inc</a:t>
            </a:r>
            <a:r>
              <a:rPr sz="2500" spc="-40" dirty="0">
                <a:latin typeface="Constantia"/>
                <a:cs typeface="Constantia"/>
              </a:rPr>
              <a:t>r</a:t>
            </a:r>
            <a:r>
              <a:rPr sz="2500" spc="-5" dirty="0">
                <a:latin typeface="Constantia"/>
                <a:cs typeface="Constantia"/>
              </a:rPr>
              <a:t>ease</a:t>
            </a:r>
            <a:r>
              <a:rPr sz="2500" dirty="0">
                <a:latin typeface="Constantia"/>
                <a:cs typeface="Constantia"/>
              </a:rPr>
              <a:t>		</a:t>
            </a:r>
            <a:r>
              <a:rPr sz="2500" spc="-5" dirty="0">
                <a:latin typeface="Constantia"/>
                <a:cs typeface="Constantia"/>
              </a:rPr>
              <a:t>will  </a:t>
            </a:r>
            <a:r>
              <a:rPr sz="2500" spc="-45" dirty="0">
                <a:latin typeface="Constantia"/>
                <a:cs typeface="Constantia"/>
              </a:rPr>
              <a:t>c</a:t>
            </a:r>
            <a:r>
              <a:rPr sz="2500" spc="-5" dirty="0">
                <a:latin typeface="Constantia"/>
                <a:cs typeface="Constantia"/>
              </a:rPr>
              <a:t>e</a:t>
            </a:r>
            <a:r>
              <a:rPr sz="2500" dirty="0">
                <a:latin typeface="Constantia"/>
                <a:cs typeface="Constantia"/>
              </a:rPr>
              <a:t>r</a:t>
            </a:r>
            <a:r>
              <a:rPr sz="2500" spc="-10" dirty="0">
                <a:latin typeface="Constantia"/>
                <a:cs typeface="Constantia"/>
              </a:rPr>
              <a:t>t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0" dirty="0">
                <a:latin typeface="Constantia"/>
                <a:cs typeface="Constantia"/>
              </a:rPr>
              <a:t>in</a:t>
            </a:r>
            <a:r>
              <a:rPr sz="2500" spc="-35" dirty="0">
                <a:latin typeface="Constantia"/>
                <a:cs typeface="Constantia"/>
              </a:rPr>
              <a:t>l</a:t>
            </a:r>
            <a:r>
              <a:rPr sz="2500" spc="-5" dirty="0">
                <a:latin typeface="Constantia"/>
                <a:cs typeface="Constantia"/>
              </a:rPr>
              <a:t>y</a:t>
            </a:r>
            <a:r>
              <a:rPr sz="2500" dirty="0">
                <a:latin typeface="Constantia"/>
                <a:cs typeface="Constantia"/>
              </a:rPr>
              <a:t>		</a:t>
            </a:r>
            <a:r>
              <a:rPr sz="2500" spc="-5" dirty="0">
                <a:latin typeface="Constantia"/>
                <a:cs typeface="Constantia"/>
              </a:rPr>
              <a:t>be  </a:t>
            </a:r>
            <a:r>
              <a:rPr sz="2500" spc="-15" dirty="0">
                <a:latin typeface="Constantia"/>
                <a:cs typeface="Constantia"/>
              </a:rPr>
              <a:t>by	</a:t>
            </a:r>
            <a:r>
              <a:rPr sz="2500" spc="-5" dirty="0">
                <a:latin typeface="Constantia"/>
                <a:cs typeface="Constantia"/>
              </a:rPr>
              <a:t>an</a:t>
            </a:r>
            <a:endParaRPr sz="2500">
              <a:latin typeface="Constantia"/>
              <a:cs typeface="Constantia"/>
            </a:endParaRPr>
          </a:p>
          <a:p>
            <a:pPr marR="8890" algn="r">
              <a:lnSpc>
                <a:spcPct val="100000"/>
              </a:lnSpc>
            </a:pPr>
            <a:r>
              <a:rPr sz="2500" spc="-5" dirty="0">
                <a:latin typeface="Constantia"/>
                <a:cs typeface="Constantia"/>
              </a:rPr>
              <a:t>in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5348427"/>
            <a:ext cx="338645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nstantia"/>
                <a:cs typeface="Constantia"/>
              </a:rPr>
              <a:t>velocity</a:t>
            </a:r>
            <a:r>
              <a:rPr sz="2500" spc="-5" dirty="0">
                <a:latin typeface="Constantia"/>
                <a:cs typeface="Constantia"/>
              </a:rPr>
              <a:t> along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with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a </a:t>
            </a:r>
            <a:r>
              <a:rPr sz="2500" spc="-615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simultaneous </a:t>
            </a:r>
            <a:r>
              <a:rPr sz="2500" spc="-10" dirty="0">
                <a:latin typeface="Constantia"/>
                <a:cs typeface="Constantia"/>
              </a:rPr>
              <a:t>decline </a:t>
            </a:r>
            <a:r>
              <a:rPr sz="2500" spc="-5" dirty="0">
                <a:latin typeface="Constantia"/>
                <a:cs typeface="Constantia"/>
              </a:rPr>
              <a:t>in </a:t>
            </a:r>
            <a:r>
              <a:rPr sz="2500" dirty="0">
                <a:latin typeface="Constantia"/>
                <a:cs typeface="Constantia"/>
              </a:rPr>
              <a:t> </a:t>
            </a:r>
            <a:r>
              <a:rPr sz="2500" spc="-40" dirty="0">
                <a:latin typeface="Constantia"/>
                <a:cs typeface="Constantia"/>
              </a:rPr>
              <a:t>quality.</a:t>
            </a:r>
            <a:endParaRPr sz="2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46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Affecting</a:t>
            </a:r>
            <a:r>
              <a:rPr spc="-70" dirty="0"/>
              <a:t> </a:t>
            </a:r>
            <a:r>
              <a:rPr spc="-35" dirty="0"/>
              <a:t>Velocity</a:t>
            </a:r>
            <a:r>
              <a:rPr spc="-20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482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5875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Even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overtime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ends,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5" dirty="0">
                <a:latin typeface="Constantia"/>
                <a:cs typeface="Constantia"/>
              </a:rPr>
              <a:t> will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amount </a:t>
            </a:r>
            <a:r>
              <a:rPr sz="2600" spc="-1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recover </a:t>
            </a:r>
            <a:r>
              <a:rPr sz="2600" spc="-15" dirty="0">
                <a:latin typeface="Constantia"/>
                <a:cs typeface="Constantia"/>
              </a:rPr>
              <a:t>before </a:t>
            </a:r>
            <a:r>
              <a:rPr sz="2600" spc="-10" dirty="0">
                <a:latin typeface="Constantia"/>
                <a:cs typeface="Constantia"/>
              </a:rPr>
              <a:t>returning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reasonable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baseline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velocity.</a:t>
            </a:r>
            <a:endParaRPr sz="2600">
              <a:latin typeface="Constantia"/>
              <a:cs typeface="Constantia"/>
            </a:endParaRPr>
          </a:p>
          <a:p>
            <a:pPr marL="287020" marR="1206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Mostly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trough </a:t>
            </a:r>
            <a:r>
              <a:rPr sz="2600" spc="-5" dirty="0">
                <a:latin typeface="Constantia"/>
                <a:cs typeface="Constantia"/>
              </a:rPr>
              <a:t>(decreased </a:t>
            </a:r>
            <a:r>
              <a:rPr sz="2600" spc="-10" dirty="0">
                <a:latin typeface="Constantia"/>
                <a:cs typeface="Constantia"/>
              </a:rPr>
              <a:t>velocity area) </a:t>
            </a:r>
            <a:r>
              <a:rPr sz="2600" spc="-5" dirty="0">
                <a:latin typeface="Constantia"/>
                <a:cs typeface="Constantia"/>
              </a:rPr>
              <a:t>during 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recovery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larger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crest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(increased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velocity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area)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overtime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The end </a:t>
            </a:r>
            <a:r>
              <a:rPr sz="2600" spc="-10" dirty="0">
                <a:latin typeface="Constantia"/>
                <a:cs typeface="Constantia"/>
              </a:rPr>
              <a:t>result </a:t>
            </a:r>
            <a:r>
              <a:rPr sz="2600" spc="-5" dirty="0">
                <a:latin typeface="Constantia"/>
                <a:cs typeface="Constantia"/>
              </a:rPr>
              <a:t>is that lots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overtime </a:t>
            </a:r>
            <a:r>
              <a:rPr sz="2600" spc="-20" dirty="0">
                <a:latin typeface="Constantia"/>
                <a:cs typeface="Constantia"/>
              </a:rPr>
              <a:t>may </a:t>
            </a:r>
            <a:r>
              <a:rPr sz="2600" spc="-15" dirty="0">
                <a:latin typeface="Constantia"/>
                <a:cs typeface="Constantia"/>
              </a:rPr>
              <a:t>provide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short-term benefits, but these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frequently </a:t>
            </a:r>
            <a:r>
              <a:rPr sz="2600" spc="-5" dirty="0">
                <a:latin typeface="Constantia"/>
                <a:cs typeface="Constantia"/>
              </a:rPr>
              <a:t>far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outweighed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long-term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consequences.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342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F271C"/>
                </a:solidFill>
              </a:rPr>
              <a:t>Misusing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spc="-35" dirty="0">
                <a:solidFill>
                  <a:srgbClr val="4F271C"/>
                </a:solidFill>
              </a:rPr>
              <a:t>Velocity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08175"/>
            <a:ext cx="8079740" cy="44869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7620" indent="-274955">
              <a:lnSpc>
                <a:spcPts val="2810"/>
              </a:lnSpc>
              <a:spcBef>
                <a:spcPts val="45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606550" algn="l"/>
                <a:tab pos="2004695" algn="l"/>
                <a:tab pos="2852420" algn="l"/>
                <a:tab pos="3317240" algn="l"/>
                <a:tab pos="3646170" algn="l"/>
                <a:tab pos="5097145" algn="l"/>
                <a:tab pos="5838190" algn="l"/>
                <a:tab pos="6553200" algn="l"/>
                <a:tab pos="7018020" algn="l"/>
                <a:tab pos="7347584" algn="l"/>
              </a:tabLst>
            </a:pPr>
            <a:r>
              <a:rPr sz="2600" spc="-19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eloc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used	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	a	planning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	a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	a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  </a:t>
            </a:r>
            <a:r>
              <a:rPr sz="2600" spc="-5" dirty="0">
                <a:latin typeface="Constantia"/>
                <a:cs typeface="Constantia"/>
              </a:rPr>
              <a:t>diagnostic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metric.</a:t>
            </a:r>
            <a:endParaRPr sz="2600">
              <a:latin typeface="Constantia"/>
              <a:cs typeface="Constantia"/>
            </a:endParaRPr>
          </a:p>
          <a:p>
            <a:pPr marL="287020" marR="8255" indent="-274955">
              <a:lnSpc>
                <a:spcPts val="281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731645" algn="l"/>
                <a:tab pos="3604895" algn="l"/>
              </a:tabLst>
            </a:pPr>
            <a:r>
              <a:rPr sz="2600" spc="-35" dirty="0">
                <a:latin typeface="Constantia"/>
                <a:cs typeface="Constantia"/>
              </a:rPr>
              <a:t>It</a:t>
            </a:r>
            <a:r>
              <a:rPr sz="2600" spc="3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should	</a:t>
            </a:r>
            <a:r>
              <a:rPr sz="2600" spc="-10" dirty="0">
                <a:latin typeface="Constantia"/>
                <a:cs typeface="Constantia"/>
              </a:rPr>
              <a:t>not</a:t>
            </a:r>
            <a:r>
              <a:rPr sz="2600" spc="3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3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	as</a:t>
            </a:r>
            <a:r>
              <a:rPr sz="2600" spc="3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3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performance</a:t>
            </a:r>
            <a:r>
              <a:rPr sz="2600" spc="3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metric</a:t>
            </a:r>
            <a:r>
              <a:rPr sz="2600" spc="3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3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attempt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judge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productivity.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ts val="281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370330" algn="l"/>
                <a:tab pos="2760980" algn="l"/>
                <a:tab pos="3249930" algn="l"/>
                <a:tab pos="3989070" algn="l"/>
                <a:tab pos="4801870" algn="l"/>
                <a:tab pos="6103620" algn="l"/>
                <a:tab pos="6810375" algn="l"/>
              </a:tabLst>
            </a:pPr>
            <a:r>
              <a:rPr sz="2600" dirty="0">
                <a:latin typeface="Constantia"/>
                <a:cs typeface="Constantia"/>
              </a:rPr>
              <a:t>When	</a:t>
            </a:r>
            <a:r>
              <a:rPr sz="2600" spc="-5" dirty="0">
                <a:latin typeface="Constantia"/>
                <a:cs typeface="Constantia"/>
              </a:rPr>
              <a:t>mi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ed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5" dirty="0">
                <a:latin typeface="Constantia"/>
                <a:cs typeface="Constantia"/>
              </a:rPr>
              <a:t>thi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3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2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	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loc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	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5" dirty="0">
                <a:latin typeface="Constantia"/>
                <a:cs typeface="Constantia"/>
              </a:rPr>
              <a:t>mot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10" dirty="0">
                <a:latin typeface="Constantia"/>
                <a:cs typeface="Constantia"/>
              </a:rPr>
              <a:t>wasteful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dangerous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behavior.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ts val="2590"/>
              </a:lnSpc>
              <a:spcBef>
                <a:spcPts val="580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example, </a:t>
            </a:r>
            <a:r>
              <a:rPr sz="2400" spc="-20" dirty="0">
                <a:latin typeface="Constantia"/>
                <a:cs typeface="Constantia"/>
              </a:rPr>
              <a:t>say </a:t>
            </a: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decided </a:t>
            </a:r>
            <a:r>
              <a:rPr sz="2400" spc="-20" dirty="0">
                <a:latin typeface="Constantia"/>
                <a:cs typeface="Constantia"/>
              </a:rPr>
              <a:t>to give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largest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bonus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highest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velocity.</a:t>
            </a:r>
            <a:endParaRPr sz="2400">
              <a:latin typeface="Constantia"/>
              <a:cs typeface="Constantia"/>
            </a:endParaRPr>
          </a:p>
          <a:p>
            <a:pPr marL="652780" marR="5715" lvl="1" indent="-247015" algn="just">
              <a:lnSpc>
                <a:spcPts val="2590"/>
              </a:lnSpc>
              <a:spcBef>
                <a:spcPts val="585"/>
              </a:spcBef>
              <a:buClr>
                <a:srgbClr val="3891A7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Superficially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idea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might</a:t>
            </a:r>
            <a:r>
              <a:rPr sz="2400" spc="-5" dirty="0">
                <a:latin typeface="Constantia"/>
                <a:cs typeface="Constantia"/>
              </a:rPr>
              <a:t> seem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sensible;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team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highest velocity </a:t>
            </a:r>
            <a:r>
              <a:rPr sz="2400" spc="-5" dirty="0">
                <a:latin typeface="Constantia"/>
                <a:cs typeface="Constantia"/>
              </a:rPr>
              <a:t>must be </a:t>
            </a:r>
            <a:r>
              <a:rPr sz="2400" spc="-15" dirty="0">
                <a:latin typeface="Constantia"/>
                <a:cs typeface="Constantia"/>
              </a:rPr>
              <a:t>getting </a:t>
            </a:r>
            <a:r>
              <a:rPr sz="2400" spc="-5" dirty="0">
                <a:latin typeface="Constantia"/>
                <a:cs typeface="Constantia"/>
              </a:rPr>
              <a:t>the most </a:t>
            </a:r>
            <a:r>
              <a:rPr sz="2400" spc="-20" dirty="0">
                <a:latin typeface="Constantia"/>
                <a:cs typeface="Constantia"/>
              </a:rPr>
              <a:t>work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done</a:t>
            </a:r>
            <a:r>
              <a:rPr sz="2400" dirty="0">
                <a:latin typeface="Constantia"/>
                <a:cs typeface="Constantia"/>
              </a:rPr>
              <a:t> each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sprint,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right?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So,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why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reward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behavior?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164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40" dirty="0">
                <a:latin typeface="Constantia"/>
                <a:cs typeface="Constantia"/>
              </a:rPr>
              <a:t>Well,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spc="-30" dirty="0">
                <a:latin typeface="Constantia"/>
                <a:cs typeface="Constantia"/>
              </a:rPr>
              <a:t>I’m </a:t>
            </a:r>
            <a:r>
              <a:rPr sz="2600" spc="-10" dirty="0">
                <a:latin typeface="Constantia"/>
                <a:cs typeface="Constantia"/>
              </a:rPr>
              <a:t>comparing </a:t>
            </a:r>
            <a:r>
              <a:rPr sz="2600" spc="-5" dirty="0">
                <a:latin typeface="Constantia"/>
                <a:cs typeface="Constantia"/>
              </a:rPr>
              <a:t>teams that </a:t>
            </a:r>
            <a:r>
              <a:rPr sz="2600" spc="-40" dirty="0">
                <a:latin typeface="Constantia"/>
                <a:cs typeface="Constantia"/>
              </a:rPr>
              <a:t>aren’t </a:t>
            </a:r>
            <a:r>
              <a:rPr sz="2600" spc="-5" dirty="0">
                <a:latin typeface="Constantia"/>
                <a:cs typeface="Constantia"/>
              </a:rPr>
              <a:t>sizing their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PBIs </a:t>
            </a:r>
            <a:r>
              <a:rPr sz="2600" spc="-5" dirty="0">
                <a:latin typeface="Constantia"/>
                <a:cs typeface="Constantia"/>
              </a:rPr>
              <a:t>using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common </a:t>
            </a:r>
            <a:r>
              <a:rPr sz="2600" dirty="0">
                <a:latin typeface="Constantia"/>
                <a:cs typeface="Constantia"/>
              </a:rPr>
              <a:t>baseline </a:t>
            </a:r>
            <a:r>
              <a:rPr sz="2600" spc="-5" dirty="0">
                <a:latin typeface="Constantia"/>
                <a:cs typeface="Constantia"/>
              </a:rPr>
              <a:t>(which is </a:t>
            </a:r>
            <a:r>
              <a:rPr sz="2600" spc="-10" dirty="0">
                <a:latin typeface="Constantia"/>
                <a:cs typeface="Constantia"/>
              </a:rPr>
              <a:t>very </a:t>
            </a:r>
            <a:r>
              <a:rPr sz="2600" spc="-20" dirty="0">
                <a:latin typeface="Constantia"/>
                <a:cs typeface="Constantia"/>
              </a:rPr>
              <a:t>likely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true),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comparing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would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make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sense.</a:t>
            </a:r>
            <a:endParaRPr sz="2600">
              <a:latin typeface="Constantia"/>
              <a:cs typeface="Constantia"/>
            </a:endParaRPr>
          </a:p>
          <a:p>
            <a:pPr marL="287020" marR="1206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Let’s say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10" dirty="0">
                <a:latin typeface="Constantia"/>
                <a:cs typeface="Constantia"/>
              </a:rPr>
              <a:t>team </a:t>
            </a:r>
            <a:r>
              <a:rPr sz="2600" dirty="0">
                <a:latin typeface="Constantia"/>
                <a:cs typeface="Constantia"/>
              </a:rPr>
              <a:t>A assigns a </a:t>
            </a:r>
            <a:r>
              <a:rPr sz="2600" spc="-10" dirty="0">
                <a:latin typeface="Constantia"/>
                <a:cs typeface="Constantia"/>
              </a:rPr>
              <a:t>value </a:t>
            </a:r>
            <a:r>
              <a:rPr sz="2600" dirty="0">
                <a:latin typeface="Constantia"/>
                <a:cs typeface="Constantia"/>
              </a:rPr>
              <a:t>of 5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PBI,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whereas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assigns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50</a:t>
            </a:r>
            <a:r>
              <a:rPr sz="2600" spc="-20" dirty="0">
                <a:latin typeface="Constantia"/>
                <a:cs typeface="Constantia"/>
              </a:rPr>
              <a:t> 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PBI.</a:t>
            </a:r>
            <a:endParaRPr sz="2600">
              <a:latin typeface="Constantia"/>
              <a:cs typeface="Constantia"/>
            </a:endParaRPr>
          </a:p>
          <a:p>
            <a:pPr marL="287020" marR="5715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Team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30" dirty="0">
                <a:latin typeface="Constantia"/>
                <a:cs typeface="Constantia"/>
              </a:rPr>
              <a:t>doesn’t </a:t>
            </a:r>
            <a:r>
              <a:rPr sz="2600" spc="-15" dirty="0">
                <a:latin typeface="Constantia"/>
                <a:cs typeface="Constantia"/>
              </a:rPr>
              <a:t>really </a:t>
            </a:r>
            <a:r>
              <a:rPr sz="2600" spc="-5" dirty="0">
                <a:latin typeface="Constantia"/>
                <a:cs typeface="Constantia"/>
              </a:rPr>
              <a:t>want me </a:t>
            </a:r>
            <a:r>
              <a:rPr sz="2600" spc="-20" dirty="0">
                <a:latin typeface="Constantia"/>
                <a:cs typeface="Constantia"/>
              </a:rPr>
              <a:t>to compare </a:t>
            </a:r>
            <a:r>
              <a:rPr sz="2600" spc="-5" dirty="0">
                <a:latin typeface="Constantia"/>
                <a:cs typeface="Constantia"/>
              </a:rPr>
              <a:t>its </a:t>
            </a:r>
            <a:r>
              <a:rPr sz="2600" spc="-15" dirty="0">
                <a:latin typeface="Constantia"/>
                <a:cs typeface="Constantia"/>
              </a:rPr>
              <a:t>velocity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ag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eam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9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26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6985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Team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B’s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velocity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team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even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 both </a:t>
            </a:r>
            <a:r>
              <a:rPr sz="2600" spc="-10" dirty="0">
                <a:latin typeface="Constantia"/>
                <a:cs typeface="Constantia"/>
              </a:rPr>
              <a:t>teams actually </a:t>
            </a:r>
            <a:r>
              <a:rPr sz="2600" spc="-20" dirty="0">
                <a:latin typeface="Constantia"/>
                <a:cs typeface="Constantia"/>
              </a:rPr>
              <a:t>get </a:t>
            </a:r>
            <a:r>
              <a:rPr sz="2600" spc="-10" dirty="0">
                <a:latin typeface="Constantia"/>
                <a:cs typeface="Constantia"/>
              </a:rPr>
              <a:t>about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same </a:t>
            </a:r>
            <a:r>
              <a:rPr sz="2600" spc="-5" dirty="0">
                <a:latin typeface="Constantia"/>
                <a:cs typeface="Constantia"/>
              </a:rPr>
              <a:t>quantity of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work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completed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15" dirty="0"/>
              <a:t>Once team </a:t>
            </a:r>
            <a:r>
              <a:rPr dirty="0"/>
              <a:t>A sees </a:t>
            </a:r>
            <a:r>
              <a:rPr spc="-5" dirty="0"/>
              <a:t>the </a:t>
            </a:r>
            <a:r>
              <a:rPr spc="-10" dirty="0"/>
              <a:t>problem, its </a:t>
            </a:r>
            <a:r>
              <a:rPr spc="-5" dirty="0"/>
              <a:t>members will start </a:t>
            </a:r>
            <a:r>
              <a:rPr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dirty="0"/>
              <a:t>game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system</a:t>
            </a:r>
            <a:r>
              <a:rPr spc="-1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spc="-10" dirty="0"/>
              <a:t>ensure</a:t>
            </a:r>
            <a:r>
              <a:rPr spc="-5" dirty="0"/>
              <a:t> that</a:t>
            </a:r>
            <a:r>
              <a:rPr dirty="0"/>
              <a:t> </a:t>
            </a:r>
            <a:r>
              <a:rPr spc="-5" dirty="0"/>
              <a:t>their</a:t>
            </a:r>
            <a:r>
              <a:rPr dirty="0"/>
              <a:t> </a:t>
            </a:r>
            <a:r>
              <a:rPr spc="-15" dirty="0"/>
              <a:t>velocity </a:t>
            </a:r>
            <a:r>
              <a:rPr spc="-10" dirty="0"/>
              <a:t> </a:t>
            </a:r>
            <a:r>
              <a:rPr spc="-5" dirty="0"/>
              <a:t>numbers</a:t>
            </a:r>
            <a:r>
              <a:rPr spc="-140" dirty="0"/>
              <a:t> </a:t>
            </a:r>
            <a:r>
              <a:rPr spc="-15" dirty="0"/>
              <a:t>are</a:t>
            </a:r>
            <a:r>
              <a:rPr spc="-65" dirty="0"/>
              <a:t> </a:t>
            </a:r>
            <a:r>
              <a:rPr spc="-40" dirty="0"/>
              <a:t>higher.</a:t>
            </a:r>
          </a:p>
          <a:p>
            <a:pPr marL="287020" marR="5715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The easy </a:t>
            </a:r>
            <a:r>
              <a:rPr spc="-25" dirty="0"/>
              <a:t>way </a:t>
            </a:r>
            <a:r>
              <a:rPr spc="-15" dirty="0"/>
              <a:t>to </a:t>
            </a:r>
            <a:r>
              <a:rPr spc="-5" dirty="0"/>
              <a:t>do this is </a:t>
            </a:r>
            <a:r>
              <a:rPr spc="-15" dirty="0"/>
              <a:t>to </a:t>
            </a:r>
            <a:r>
              <a:rPr spc="-5" dirty="0"/>
              <a:t>just </a:t>
            </a:r>
            <a:r>
              <a:rPr spc="-15" dirty="0"/>
              <a:t>change </a:t>
            </a:r>
            <a:r>
              <a:rPr spc="-5" dirty="0"/>
              <a:t>the </a:t>
            </a:r>
            <a:r>
              <a:rPr dirty="0"/>
              <a:t>scale </a:t>
            </a:r>
            <a:r>
              <a:rPr spc="-5" dirty="0"/>
              <a:t>the </a:t>
            </a:r>
            <a:r>
              <a:rPr dirty="0"/>
              <a:t> </a:t>
            </a:r>
            <a:r>
              <a:rPr spc="-10" dirty="0"/>
              <a:t>team</a:t>
            </a:r>
            <a:r>
              <a:rPr spc="-95" dirty="0"/>
              <a:t> </a:t>
            </a:r>
            <a:r>
              <a:rPr spc="-5" dirty="0"/>
              <a:t>uses</a:t>
            </a:r>
            <a:r>
              <a:rPr spc="-110" dirty="0"/>
              <a:t> </a:t>
            </a:r>
            <a:r>
              <a:rPr spc="-20" dirty="0"/>
              <a:t>to</a:t>
            </a:r>
            <a:r>
              <a:rPr spc="-140" dirty="0"/>
              <a:t> </a:t>
            </a:r>
            <a:r>
              <a:rPr spc="-5" dirty="0"/>
              <a:t>estimate</a:t>
            </a:r>
            <a:r>
              <a:rPr spc="-100" dirty="0"/>
              <a:t> </a:t>
            </a:r>
            <a:r>
              <a:rPr spc="-25" dirty="0"/>
              <a:t>PBIs.</a:t>
            </a:r>
          </a:p>
          <a:p>
            <a:pPr marL="287020" marR="635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25" dirty="0"/>
              <a:t>So,</a:t>
            </a:r>
            <a:r>
              <a:rPr spc="-20" dirty="0"/>
              <a:t> </a:t>
            </a:r>
            <a:r>
              <a:rPr spc="-10" dirty="0"/>
              <a:t>team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now</a:t>
            </a:r>
            <a:r>
              <a:rPr spc="-15" dirty="0"/>
              <a:t> </a:t>
            </a:r>
            <a:r>
              <a:rPr spc="-10" dirty="0"/>
              <a:t>sizes</a:t>
            </a:r>
            <a:r>
              <a:rPr spc="-5" dirty="0"/>
              <a:t> the</a:t>
            </a:r>
            <a:r>
              <a:rPr dirty="0"/>
              <a:t> same</a:t>
            </a:r>
            <a:r>
              <a:rPr spc="5" dirty="0"/>
              <a:t> </a:t>
            </a:r>
            <a:r>
              <a:rPr spc="-10" dirty="0"/>
              <a:t>item</a:t>
            </a:r>
            <a:r>
              <a:rPr spc="-5" dirty="0"/>
              <a:t> </a:t>
            </a:r>
            <a:r>
              <a:rPr dirty="0"/>
              <a:t>(the</a:t>
            </a:r>
            <a:r>
              <a:rPr spc="5" dirty="0"/>
              <a:t> </a:t>
            </a:r>
            <a:r>
              <a:rPr dirty="0"/>
              <a:t>one</a:t>
            </a:r>
            <a:r>
              <a:rPr spc="5" dirty="0"/>
              <a:t> </a:t>
            </a:r>
            <a:r>
              <a:rPr spc="-10" dirty="0"/>
              <a:t>it </a:t>
            </a:r>
            <a:r>
              <a:rPr spc="-5" dirty="0"/>
              <a:t> </a:t>
            </a:r>
            <a:r>
              <a:rPr spc="-10" dirty="0"/>
              <a:t>originally</a:t>
            </a:r>
            <a:r>
              <a:rPr spc="-125" dirty="0"/>
              <a:t> </a:t>
            </a:r>
            <a:r>
              <a:rPr spc="-5" dirty="0"/>
              <a:t>sized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5)</a:t>
            </a:r>
            <a:r>
              <a:rPr spc="-30" dirty="0"/>
              <a:t> </a:t>
            </a:r>
            <a:r>
              <a:rPr spc="-15" dirty="0"/>
              <a:t>to</a:t>
            </a:r>
            <a:r>
              <a:rPr spc="-95" dirty="0"/>
              <a:t> </a:t>
            </a:r>
            <a:r>
              <a:rPr dirty="0"/>
              <a:t>be</a:t>
            </a:r>
            <a:r>
              <a:rPr spc="-12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500.</a:t>
            </a:r>
          </a:p>
          <a:p>
            <a:pPr marL="287020" marR="508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pc="-90" dirty="0"/>
              <a:t>We </a:t>
            </a:r>
            <a:r>
              <a:rPr spc="-5" dirty="0"/>
              <a:t>call this </a:t>
            </a:r>
            <a:r>
              <a:rPr spc="-10" dirty="0"/>
              <a:t>behavior </a:t>
            </a:r>
            <a:r>
              <a:rPr b="1" spc="-5" dirty="0">
                <a:latin typeface="Constantia"/>
                <a:cs typeface="Constantia"/>
              </a:rPr>
              <a:t>point </a:t>
            </a:r>
            <a:r>
              <a:rPr b="1" spc="15" dirty="0">
                <a:latin typeface="Constantia"/>
                <a:cs typeface="Constantia"/>
              </a:rPr>
              <a:t>inflation, </a:t>
            </a:r>
            <a:r>
              <a:rPr dirty="0"/>
              <a:t>and </a:t>
            </a:r>
            <a:r>
              <a:rPr spc="-5" dirty="0"/>
              <a:t>it serves </a:t>
            </a:r>
            <a:r>
              <a:rPr spc="-20" dirty="0"/>
              <a:t>no </a:t>
            </a:r>
            <a:r>
              <a:rPr spc="-645" dirty="0"/>
              <a:t> </a:t>
            </a:r>
            <a:r>
              <a:rPr spc="-5" dirty="0"/>
              <a:t>purpose other than </a:t>
            </a:r>
            <a:r>
              <a:rPr spc="-25" dirty="0"/>
              <a:t>to </a:t>
            </a:r>
            <a:r>
              <a:rPr dirty="0"/>
              <a:t>align a </a:t>
            </a:r>
            <a:r>
              <a:rPr spc="-40" dirty="0"/>
              <a:t>team’s </a:t>
            </a:r>
            <a:r>
              <a:rPr spc="-10" dirty="0"/>
              <a:t>behavior </a:t>
            </a:r>
            <a:r>
              <a:rPr dirty="0"/>
              <a:t>with a </a:t>
            </a:r>
            <a:r>
              <a:rPr spc="5" dirty="0"/>
              <a:t> </a:t>
            </a:r>
            <a:r>
              <a:rPr spc="-5" dirty="0"/>
              <a:t>misguided</a:t>
            </a:r>
            <a:r>
              <a:rPr spc="-30" dirty="0"/>
              <a:t> </a:t>
            </a:r>
            <a:r>
              <a:rPr spc="-5" dirty="0"/>
              <a:t>measurement</a:t>
            </a:r>
            <a:r>
              <a:rPr spc="-145" dirty="0"/>
              <a:t> </a:t>
            </a:r>
            <a:r>
              <a:rPr spc="-10" dirty="0"/>
              <a:t>system.</a:t>
            </a:r>
          </a:p>
          <a:p>
            <a:pPr marL="28702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Do</a:t>
            </a:r>
            <a:r>
              <a:rPr spc="-95" dirty="0"/>
              <a:t>n</a:t>
            </a:r>
            <a:r>
              <a:rPr spc="-85" dirty="0"/>
              <a:t>’</a:t>
            </a:r>
            <a:r>
              <a:rPr dirty="0"/>
              <a:t>t</a:t>
            </a:r>
            <a:r>
              <a:rPr spc="-160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05" dirty="0"/>
              <a:t> </a:t>
            </a:r>
            <a:r>
              <a:rPr spc="-5" dirty="0"/>
              <a:t>thi</a:t>
            </a:r>
            <a:r>
              <a:rPr spc="-30" dirty="0"/>
              <a:t>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925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Misusing</a:t>
            </a:r>
            <a:r>
              <a:rPr spc="-20" dirty="0"/>
              <a:t> </a:t>
            </a:r>
            <a:r>
              <a:rPr spc="-35" dirty="0"/>
              <a:t>Velocity</a:t>
            </a:r>
            <a:r>
              <a:rPr spc="-65" dirty="0"/>
              <a:t> </a:t>
            </a:r>
            <a:r>
              <a:rPr sz="2800" spc="-10" dirty="0"/>
              <a:t>(contd.)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949322"/>
            <a:ext cx="808164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set </a:t>
            </a:r>
            <a:r>
              <a:rPr sz="2400" spc="-10" dirty="0">
                <a:latin typeface="Constantia"/>
                <a:cs typeface="Constantia"/>
              </a:rPr>
              <a:t>up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reward </a:t>
            </a:r>
            <a:r>
              <a:rPr sz="2400" spc="-10" dirty="0">
                <a:latin typeface="Constantia"/>
                <a:cs typeface="Constantia"/>
              </a:rPr>
              <a:t>system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25" dirty="0">
                <a:latin typeface="Constantia"/>
                <a:cs typeface="Constantia"/>
              </a:rPr>
              <a:t>favor </a:t>
            </a:r>
            <a:r>
              <a:rPr sz="2400" spc="-15" dirty="0">
                <a:latin typeface="Constantia"/>
                <a:cs typeface="Constantia"/>
              </a:rPr>
              <a:t>bigger </a:t>
            </a:r>
            <a:r>
              <a:rPr sz="2400" spc="-10" dirty="0">
                <a:latin typeface="Constantia"/>
                <a:cs typeface="Constantia"/>
              </a:rPr>
              <a:t>numbers,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that’s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exactly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I’ll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get—bigger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</a:t>
            </a:r>
            <a:r>
              <a:rPr sz="2400" dirty="0">
                <a:latin typeface="Constantia"/>
                <a:cs typeface="Constantia"/>
              </a:rPr>
              <a:t> (point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15" dirty="0">
                <a:latin typeface="Constantia"/>
                <a:cs typeface="Constantia"/>
              </a:rPr>
              <a:t>inflation).</a:t>
            </a:r>
            <a:endParaRPr sz="24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30" dirty="0">
                <a:latin typeface="Constantia"/>
                <a:cs typeface="Constantia"/>
              </a:rPr>
              <a:t>Even </a:t>
            </a:r>
            <a:r>
              <a:rPr sz="2400" spc="-15" dirty="0">
                <a:latin typeface="Constantia"/>
                <a:cs typeface="Constantia"/>
              </a:rPr>
              <a:t>worse </a:t>
            </a:r>
            <a:r>
              <a:rPr sz="2400" spc="-5" dirty="0">
                <a:latin typeface="Constantia"/>
                <a:cs typeface="Constantia"/>
              </a:rPr>
              <a:t>than point </a:t>
            </a:r>
            <a:r>
              <a:rPr sz="2400" spc="15" dirty="0">
                <a:latin typeface="Constantia"/>
                <a:cs typeface="Constantia"/>
              </a:rPr>
              <a:t>inflation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when teams </a:t>
            </a:r>
            <a:r>
              <a:rPr sz="2400" spc="-5" dirty="0">
                <a:latin typeface="Constantia"/>
                <a:cs typeface="Constantia"/>
              </a:rPr>
              <a:t>cut </a:t>
            </a:r>
            <a:r>
              <a:rPr sz="2400" spc="-10" dirty="0">
                <a:latin typeface="Constantia"/>
                <a:cs typeface="Constantia"/>
              </a:rPr>
              <a:t>corners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get </a:t>
            </a:r>
            <a:r>
              <a:rPr sz="2400" spc="-10" dirty="0">
                <a:latin typeface="Constantia"/>
                <a:cs typeface="Constantia"/>
              </a:rPr>
              <a:t>more </a:t>
            </a:r>
            <a:r>
              <a:rPr sz="2400" spc="-25" dirty="0">
                <a:latin typeface="Constantia"/>
                <a:cs typeface="Constantia"/>
              </a:rPr>
              <a:t>“done”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 an </a:t>
            </a:r>
            <a:r>
              <a:rPr sz="2400" spc="-5" dirty="0">
                <a:latin typeface="Constantia"/>
                <a:cs typeface="Constantia"/>
              </a:rPr>
              <a:t>effort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achieve </a:t>
            </a:r>
            <a:r>
              <a:rPr sz="2400" spc="-35" dirty="0">
                <a:latin typeface="Constantia"/>
                <a:cs typeface="Constantia"/>
              </a:rPr>
              <a:t>higher,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 </a:t>
            </a:r>
            <a:r>
              <a:rPr sz="2400" spc="-10" dirty="0">
                <a:latin typeface="Constantia"/>
                <a:cs typeface="Constantia"/>
              </a:rPr>
              <a:t> desirable velocities. </a:t>
            </a:r>
            <a:r>
              <a:rPr sz="2400" spc="-5" dirty="0">
                <a:latin typeface="Constantia"/>
                <a:cs typeface="Constantia"/>
              </a:rPr>
              <a:t>Doing </a:t>
            </a:r>
            <a:r>
              <a:rPr sz="2400" dirty="0">
                <a:latin typeface="Constantia"/>
                <a:cs typeface="Constantia"/>
              </a:rPr>
              <a:t>so leads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increasingly greater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technical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debt.</a:t>
            </a:r>
            <a:endParaRPr sz="2400">
              <a:latin typeface="Constantia"/>
              <a:cs typeface="Constantia"/>
            </a:endParaRPr>
          </a:p>
          <a:p>
            <a:pPr marL="287020" marR="8890" indent="-274955" algn="just">
              <a:lnSpc>
                <a:spcPct val="100000"/>
              </a:lnSpc>
              <a:spcBef>
                <a:spcPts val="580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At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end </a:t>
            </a:r>
            <a:r>
              <a:rPr sz="2400" spc="-5" dirty="0">
                <a:latin typeface="Constantia"/>
                <a:cs typeface="Constantia"/>
              </a:rPr>
              <a:t>of the </a:t>
            </a:r>
            <a:r>
              <a:rPr sz="2400" spc="-75" dirty="0">
                <a:latin typeface="Constantia"/>
                <a:cs typeface="Constantia"/>
              </a:rPr>
              <a:t>day,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15" dirty="0">
                <a:latin typeface="Constantia"/>
                <a:cs typeface="Constantia"/>
              </a:rPr>
              <a:t>judge </a:t>
            </a:r>
            <a:r>
              <a:rPr sz="2400" spc="-5" dirty="0">
                <a:latin typeface="Constantia"/>
                <a:cs typeface="Constantia"/>
              </a:rPr>
              <a:t>velocity on </a:t>
            </a:r>
            <a:r>
              <a:rPr sz="2400" spc="-20" dirty="0">
                <a:latin typeface="Constantia"/>
                <a:cs typeface="Constantia"/>
              </a:rPr>
              <a:t>how well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assists </a:t>
            </a:r>
            <a:r>
              <a:rPr sz="2400" spc="-10" dirty="0">
                <a:latin typeface="Constantia"/>
                <a:cs typeface="Constantia"/>
              </a:rPr>
              <a:t>us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performing </a:t>
            </a:r>
            <a:r>
              <a:rPr sz="2400" spc="-15" dirty="0">
                <a:latin typeface="Constantia"/>
                <a:cs typeface="Constantia"/>
              </a:rPr>
              <a:t>accurate </a:t>
            </a:r>
            <a:r>
              <a:rPr sz="2400" spc="-5" dirty="0">
                <a:latin typeface="Constantia"/>
                <a:cs typeface="Constantia"/>
              </a:rPr>
              <a:t>planning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5" dirty="0">
                <a:latin typeface="Constantia"/>
                <a:cs typeface="Constantia"/>
              </a:rPr>
              <a:t>how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well</a:t>
            </a:r>
            <a:r>
              <a:rPr sz="2400" dirty="0">
                <a:latin typeface="Constantia"/>
                <a:cs typeface="Constantia"/>
              </a:rPr>
              <a:t> 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team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internally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improve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itself.</a:t>
            </a:r>
            <a:endParaRPr sz="2400">
              <a:latin typeface="Constantia"/>
              <a:cs typeface="Constantia"/>
            </a:endParaRPr>
          </a:p>
          <a:p>
            <a:pPr marL="287020" indent="-274955" algn="just">
              <a:lnSpc>
                <a:spcPct val="100000"/>
              </a:lnSpc>
              <a:spcBef>
                <a:spcPts val="575"/>
              </a:spcBef>
              <a:buClr>
                <a:srgbClr val="C32C2D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likely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promote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wrong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behavior.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5862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1. </a:t>
            </a:r>
            <a:r>
              <a:rPr sz="4500" spc="-20" dirty="0">
                <a:solidFill>
                  <a:srgbClr val="4F271C"/>
                </a:solidFill>
              </a:rPr>
              <a:t>Portfolio </a:t>
            </a:r>
            <a:r>
              <a:rPr sz="4500" dirty="0">
                <a:solidFill>
                  <a:srgbClr val="4F271C"/>
                </a:solidFill>
              </a:rPr>
              <a:t>Backlog </a:t>
            </a:r>
            <a:r>
              <a:rPr sz="4500" spc="-20" dirty="0">
                <a:solidFill>
                  <a:srgbClr val="4F271C"/>
                </a:solidFill>
              </a:rPr>
              <a:t>Item </a:t>
            </a:r>
            <a:r>
              <a:rPr sz="4500" spc="-1005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10" dirty="0">
                <a:solidFill>
                  <a:srgbClr val="4F271C"/>
                </a:solidFill>
              </a:rPr>
              <a:t> </a:t>
            </a:r>
            <a:r>
              <a:rPr sz="4500" spc="-5" dirty="0">
                <a:solidFill>
                  <a:srgbClr val="4F271C"/>
                </a:solidFill>
              </a:rPr>
              <a:t>(optional)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164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Many </a:t>
            </a:r>
            <a:r>
              <a:rPr sz="2600" spc="-5" dirty="0">
                <a:latin typeface="Constantia"/>
                <a:cs typeface="Constantia"/>
              </a:rPr>
              <a:t>organizations choose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use </a:t>
            </a:r>
            <a:r>
              <a:rPr sz="2600" spc="-15" dirty="0">
                <a:latin typeface="Constantia"/>
                <a:cs typeface="Constantia"/>
              </a:rPr>
              <a:t>rough, </a:t>
            </a:r>
            <a:r>
              <a:rPr sz="2600" b="1" spc="-20" dirty="0">
                <a:latin typeface="Constantia"/>
                <a:cs typeface="Constantia"/>
              </a:rPr>
              <a:t>relative </a:t>
            </a:r>
            <a:r>
              <a:rPr sz="2600" b="1" spc="-10" dirty="0">
                <a:latin typeface="Constantia"/>
                <a:cs typeface="Constantia"/>
              </a:rPr>
              <a:t>size </a:t>
            </a:r>
            <a:r>
              <a:rPr sz="2600" b="1" spc="-6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estimates </a:t>
            </a:r>
            <a:r>
              <a:rPr sz="2600" spc="-15" dirty="0">
                <a:latin typeface="Constantia"/>
                <a:cs typeface="Constantia"/>
              </a:rPr>
              <a:t>like </a:t>
            </a:r>
            <a:r>
              <a:rPr sz="2600" dirty="0">
                <a:latin typeface="Constantia"/>
                <a:cs typeface="Constantia"/>
              </a:rPr>
              <a:t>T-shirt </a:t>
            </a:r>
            <a:r>
              <a:rPr sz="2600" spc="-5" dirty="0">
                <a:latin typeface="Constantia"/>
                <a:cs typeface="Constantia"/>
              </a:rPr>
              <a:t>sizes (such as small, medium,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extra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large,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78257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2.</a:t>
            </a:r>
            <a:r>
              <a:rPr sz="4500" spc="-30" dirty="0">
                <a:solidFill>
                  <a:srgbClr val="4F271C"/>
                </a:solidFill>
              </a:rPr>
              <a:t> </a:t>
            </a:r>
            <a:r>
              <a:rPr sz="4500" spc="-10" dirty="0">
                <a:solidFill>
                  <a:srgbClr val="4F271C"/>
                </a:solidFill>
              </a:rPr>
              <a:t>Product </a:t>
            </a:r>
            <a:r>
              <a:rPr sz="4500" dirty="0">
                <a:solidFill>
                  <a:srgbClr val="4F271C"/>
                </a:solidFill>
              </a:rPr>
              <a:t>Backlog</a:t>
            </a:r>
            <a:r>
              <a:rPr sz="4500" spc="-15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15" dirty="0">
                <a:solidFill>
                  <a:srgbClr val="4F271C"/>
                </a:solidFill>
              </a:rPr>
              <a:t> </a:t>
            </a:r>
            <a:r>
              <a:rPr sz="4500" spc="-5" dirty="0">
                <a:solidFill>
                  <a:srgbClr val="4F271C"/>
                </a:solidFill>
              </a:rPr>
              <a:t>***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77200" cy="169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762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Estimating</a:t>
            </a:r>
            <a:r>
              <a:rPr sz="2600" spc="1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PBIs</a:t>
            </a:r>
            <a:r>
              <a:rPr sz="2600" spc="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</a:t>
            </a:r>
            <a:r>
              <a:rPr sz="2600" spc="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16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overall</a:t>
            </a:r>
            <a:r>
              <a:rPr sz="2600" spc="2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product</a:t>
            </a:r>
            <a:r>
              <a:rPr sz="2600" spc="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backlog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grooming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activity.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  <a:tab pos="1146175" algn="l"/>
                <a:tab pos="2137410" algn="l"/>
                <a:tab pos="3123565" algn="l"/>
                <a:tab pos="3553460" algn="l"/>
                <a:tab pos="4182745" algn="l"/>
                <a:tab pos="5518150" algn="l"/>
                <a:tab pos="6200775" algn="l"/>
                <a:tab pos="7693025" algn="l"/>
              </a:tabLst>
            </a:pP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s	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er	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	</a:t>
            </a:r>
            <a:r>
              <a:rPr sz="2600" spc="-5" dirty="0">
                <a:latin typeface="Constantia"/>
                <a:cs typeface="Constantia"/>
              </a:rPr>
              <a:t>pu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umer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	si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	estim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	</a:t>
            </a:r>
            <a:r>
              <a:rPr sz="2600" spc="-5" dirty="0">
                <a:latin typeface="Constantia"/>
                <a:cs typeface="Constantia"/>
              </a:rPr>
              <a:t>on  them,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story</a:t>
            </a:r>
            <a:r>
              <a:rPr sz="2600" b="1" spc="-9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points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ideal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days.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4222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solidFill>
                  <a:srgbClr val="4F271C"/>
                </a:solidFill>
              </a:rPr>
              <a:t>Why</a:t>
            </a:r>
            <a:r>
              <a:rPr spc="-30" dirty="0">
                <a:solidFill>
                  <a:srgbClr val="4F271C"/>
                </a:solidFill>
              </a:rPr>
              <a:t> </a:t>
            </a:r>
            <a:r>
              <a:rPr spc="-20" dirty="0">
                <a:solidFill>
                  <a:srgbClr val="4F271C"/>
                </a:solidFill>
              </a:rPr>
              <a:t>Estimate?</a:t>
            </a:r>
            <a:r>
              <a:rPr spc="-40" dirty="0">
                <a:solidFill>
                  <a:srgbClr val="4F271C"/>
                </a:solidFill>
              </a:rPr>
              <a:t> </a:t>
            </a:r>
            <a:r>
              <a:rPr sz="3200" spc="-10" dirty="0">
                <a:solidFill>
                  <a:srgbClr val="4F271C"/>
                </a:solidFill>
              </a:rPr>
              <a:t>(contd.)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79740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Not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all 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PBIs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will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be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at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same size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at the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same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time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dirty="0">
                <a:latin typeface="Constantia"/>
                <a:cs typeface="Constantia"/>
              </a:rPr>
              <a:t> so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some </a:t>
            </a:r>
            <a:r>
              <a:rPr sz="2600" spc="-20" dirty="0">
                <a:latin typeface="Constantia"/>
                <a:cs typeface="Constantia"/>
              </a:rPr>
              <a:t>larger </a:t>
            </a:r>
            <a:r>
              <a:rPr sz="2600" spc="-25" dirty="0">
                <a:latin typeface="Constantia"/>
                <a:cs typeface="Constantia"/>
              </a:rPr>
              <a:t>PBIs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backlog </a:t>
            </a:r>
            <a:r>
              <a:rPr sz="2600" spc="-15" dirty="0">
                <a:latin typeface="Constantia"/>
                <a:cs typeface="Constantia"/>
              </a:rPr>
              <a:t>even </a:t>
            </a:r>
            <a:r>
              <a:rPr sz="2600" spc="-10" dirty="0">
                <a:latin typeface="Constantia"/>
                <a:cs typeface="Constantia"/>
              </a:rPr>
              <a:t>if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collection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smaller,</a:t>
            </a:r>
            <a:r>
              <a:rPr sz="2600" spc="-10" dirty="0">
                <a:latin typeface="Constantia"/>
                <a:cs typeface="Constantia"/>
              </a:rPr>
              <a:t> similarly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items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toward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top.</a:t>
            </a:r>
            <a:endParaRPr sz="2600">
              <a:latin typeface="Constantia"/>
              <a:cs typeface="Constantia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62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20" dirty="0">
                <a:latin typeface="Constantia"/>
                <a:cs typeface="Constantia"/>
              </a:rPr>
              <a:t>take </a:t>
            </a:r>
            <a:r>
              <a:rPr sz="2600" dirty="0">
                <a:latin typeface="Constantia"/>
                <a:cs typeface="Constantia"/>
              </a:rPr>
              <a:t>some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10" dirty="0">
                <a:latin typeface="Constantia"/>
                <a:cs typeface="Constantia"/>
              </a:rPr>
              <a:t>for teams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acquire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skills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to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break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down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PBIs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roughly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size.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5835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Why</a:t>
            </a:r>
            <a:r>
              <a:rPr spc="-25" dirty="0"/>
              <a:t> </a:t>
            </a:r>
            <a:r>
              <a:rPr spc="-20" dirty="0"/>
              <a:t>Estimate?</a:t>
            </a:r>
            <a:r>
              <a:rPr spc="-40" dirty="0"/>
              <a:t> </a:t>
            </a:r>
            <a:r>
              <a:rPr sz="3600" spc="-15" dirty="0"/>
              <a:t>(contd.)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020570" y="1947799"/>
            <a:ext cx="65944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4220" algn="l"/>
                <a:tab pos="1644650" algn="l"/>
                <a:tab pos="3592829" algn="l"/>
                <a:tab pos="4307840" algn="l"/>
                <a:tab pos="4787900" algn="l"/>
                <a:tab pos="544195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mp</a:t>
            </a:r>
            <a:r>
              <a:rPr sz="2600" spc="-15" dirty="0">
                <a:latin typeface="Constantia"/>
                <a:cs typeface="Constantia"/>
              </a:rPr>
              <a:t>or</a:t>
            </a:r>
            <a:r>
              <a:rPr sz="2600" spc="-5" dirty="0">
                <a:latin typeface="Constantia"/>
                <a:cs typeface="Constantia"/>
              </a:rPr>
              <a:t>tan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3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	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pr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y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650" y="2344038"/>
            <a:ext cx="45237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6095" algn="l"/>
                <a:tab pos="2234565" algn="l"/>
                <a:tab pos="2663190" algn="l"/>
                <a:tab pos="3327400" algn="l"/>
              </a:tabLst>
            </a:pPr>
            <a:r>
              <a:rPr sz="2600" spc="-5" dirty="0">
                <a:latin typeface="Constantia"/>
                <a:cs typeface="Constantia"/>
              </a:rPr>
              <a:t>of	estimation	is	the	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learning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2730" y="2344038"/>
            <a:ext cx="6096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that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131445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30" dirty="0">
                <a:latin typeface="Constantia"/>
                <a:cs typeface="Constantia"/>
              </a:rPr>
              <a:t>l</a:t>
            </a:r>
            <a:r>
              <a:rPr sz="2600" spc="-25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,  </a:t>
            </a:r>
            <a:r>
              <a:rPr sz="2600" spc="-10" dirty="0">
                <a:latin typeface="Constantia"/>
                <a:cs typeface="Constantia"/>
              </a:rPr>
              <a:t>values </a:t>
            </a:r>
            <a:r>
              <a:rPr sz="2600" spc="-5" dirty="0">
                <a:latin typeface="Constantia"/>
                <a:cs typeface="Constantia"/>
              </a:rPr>
              <a:t> during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445" y="2344038"/>
            <a:ext cx="644461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15890">
              <a:lnSpc>
                <a:spcPct val="100000"/>
              </a:lnSpc>
              <a:spcBef>
                <a:spcPts val="105"/>
              </a:spcBef>
              <a:tabLst>
                <a:tab pos="876935" algn="l"/>
                <a:tab pos="2804795" algn="l"/>
                <a:tab pos="5240655" algn="l"/>
              </a:tabLst>
            </a:pPr>
            <a:r>
              <a:rPr sz="2600" dirty="0">
                <a:latin typeface="Constantia"/>
                <a:cs typeface="Constantia"/>
              </a:rPr>
              <a:t>hap</a:t>
            </a:r>
            <a:r>
              <a:rPr sz="2600" spc="-15" dirty="0">
                <a:latin typeface="Constantia"/>
                <a:cs typeface="Constantia"/>
              </a:rPr>
              <a:t>pe</a:t>
            </a:r>
            <a:r>
              <a:rPr sz="2600" spc="-5" dirty="0">
                <a:latin typeface="Constantia"/>
                <a:cs typeface="Constantia"/>
              </a:rPr>
              <a:t>ns  the	</a:t>
            </a:r>
            <a:r>
              <a:rPr sz="2600" dirty="0">
                <a:latin typeface="Constantia"/>
                <a:cs typeface="Constantia"/>
              </a:rPr>
              <a:t>estimation	</a:t>
            </a:r>
            <a:r>
              <a:rPr sz="2600" spc="-20" dirty="0">
                <a:latin typeface="Constantia"/>
                <a:cs typeface="Constantia"/>
              </a:rPr>
              <a:t>conversations.	</a:t>
            </a:r>
            <a:r>
              <a:rPr sz="2600" spc="-15" dirty="0">
                <a:latin typeface="Constantia"/>
                <a:cs typeface="Constantia"/>
              </a:rPr>
              <a:t>Nothing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64" y="3136214"/>
            <a:ext cx="7807325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onstantia"/>
                <a:cs typeface="Constantia"/>
              </a:rPr>
              <a:t>promotes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healthy </a:t>
            </a:r>
            <a:r>
              <a:rPr sz="2600" spc="-10" dirty="0">
                <a:latin typeface="Constantia"/>
                <a:cs typeface="Constantia"/>
              </a:rPr>
              <a:t>debate </a:t>
            </a:r>
            <a:r>
              <a:rPr sz="2600" spc="-20" dirty="0">
                <a:latin typeface="Constantia"/>
                <a:cs typeface="Constantia"/>
              </a:rPr>
              <a:t>like </a:t>
            </a:r>
            <a:r>
              <a:rPr sz="2600" spc="-5" dirty="0">
                <a:latin typeface="Constantia"/>
                <a:cs typeface="Constantia"/>
              </a:rPr>
              <a:t>asking people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put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 </a:t>
            </a:r>
            <a:r>
              <a:rPr sz="2600" spc="-10" dirty="0">
                <a:latin typeface="Constantia"/>
                <a:cs typeface="Constantia"/>
              </a:rPr>
              <a:t>on </a:t>
            </a:r>
            <a:r>
              <a:rPr sz="2600" spc="-5" dirty="0">
                <a:latin typeface="Constantia"/>
                <a:cs typeface="Constantia"/>
              </a:rPr>
              <a:t>something, which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10" dirty="0">
                <a:latin typeface="Constantia"/>
                <a:cs typeface="Constantia"/>
              </a:rPr>
              <a:t>immediately surface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disagreements</a:t>
            </a:r>
            <a:r>
              <a:rPr sz="2600" dirty="0">
                <a:latin typeface="Constantia"/>
                <a:cs typeface="Constantia"/>
              </a:rPr>
              <a:t> 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force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assumptions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exposed. </a:t>
            </a:r>
            <a:r>
              <a:rPr sz="2600" dirty="0">
                <a:latin typeface="Constantia"/>
                <a:cs typeface="Constantia"/>
              </a:rPr>
              <a:t>If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25" dirty="0">
                <a:latin typeface="Constantia"/>
                <a:cs typeface="Constantia"/>
              </a:rPr>
              <a:t>were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40" dirty="0">
                <a:latin typeface="Constantia"/>
                <a:cs typeface="Constantia"/>
              </a:rPr>
              <a:t>away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5" dirty="0">
                <a:latin typeface="Constantia"/>
                <a:cs typeface="Constantia"/>
              </a:rPr>
              <a:t>estimation, </a:t>
            </a:r>
            <a:r>
              <a:rPr sz="2600" spc="-60" dirty="0">
                <a:latin typeface="Constantia"/>
                <a:cs typeface="Constantia"/>
              </a:rPr>
              <a:t>we 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would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substitute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spc="-10" dirty="0">
                <a:latin typeface="Constantia"/>
                <a:cs typeface="Constantia"/>
              </a:rPr>
              <a:t>equally </a:t>
            </a:r>
            <a:r>
              <a:rPr sz="2600" spc="-20" dirty="0">
                <a:latin typeface="Constantia"/>
                <a:cs typeface="Constantia"/>
              </a:rPr>
              <a:t>effective </a:t>
            </a:r>
            <a:r>
              <a:rPr sz="2600" spc="-25" dirty="0">
                <a:latin typeface="Constantia"/>
                <a:cs typeface="Constantia"/>
              </a:rPr>
              <a:t>way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promoting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healthy</a:t>
            </a:r>
            <a:r>
              <a:rPr sz="2600" u="heavy" spc="-1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discussions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7909559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F271C"/>
                </a:solidFill>
              </a:rPr>
              <a:t>3.</a:t>
            </a:r>
            <a:r>
              <a:rPr sz="4500" spc="-20" dirty="0">
                <a:solidFill>
                  <a:srgbClr val="4F271C"/>
                </a:solidFill>
              </a:rPr>
              <a:t> </a:t>
            </a:r>
            <a:r>
              <a:rPr sz="4500" spc="-85" dirty="0">
                <a:solidFill>
                  <a:srgbClr val="4F271C"/>
                </a:solidFill>
              </a:rPr>
              <a:t>Task</a:t>
            </a:r>
            <a:r>
              <a:rPr sz="4500" spc="-5" dirty="0">
                <a:solidFill>
                  <a:srgbClr val="4F271C"/>
                </a:solidFill>
              </a:rPr>
              <a:t> </a:t>
            </a:r>
            <a:r>
              <a:rPr sz="4500" spc="-20" dirty="0">
                <a:solidFill>
                  <a:srgbClr val="4F271C"/>
                </a:solidFill>
              </a:rPr>
              <a:t>Estimates</a:t>
            </a:r>
            <a:r>
              <a:rPr sz="4500" spc="-10" dirty="0">
                <a:solidFill>
                  <a:srgbClr val="4F271C"/>
                </a:solidFill>
              </a:rPr>
              <a:t> (Sprint</a:t>
            </a:r>
            <a:r>
              <a:rPr sz="4500" spc="-5" dirty="0">
                <a:solidFill>
                  <a:srgbClr val="4F271C"/>
                </a:solidFill>
              </a:rPr>
              <a:t> Backlog)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5940" y="1947799"/>
            <a:ext cx="8082280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most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detailed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level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tasks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reside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backlog.</a:t>
            </a:r>
            <a:endParaRPr sz="26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2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Most </a:t>
            </a:r>
            <a:r>
              <a:rPr sz="2600" spc="-10" dirty="0">
                <a:latin typeface="Constantia"/>
                <a:cs typeface="Constantia"/>
              </a:rPr>
              <a:t>teams </a:t>
            </a:r>
            <a:r>
              <a:rPr sz="2600" spc="-5" dirty="0">
                <a:latin typeface="Constantia"/>
                <a:cs typeface="Constantia"/>
              </a:rPr>
              <a:t>choose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spc="-5" dirty="0">
                <a:latin typeface="Constantia"/>
                <a:cs typeface="Constantia"/>
              </a:rPr>
              <a:t>their tasks </a:t>
            </a:r>
            <a:r>
              <a:rPr sz="2600" b="1" spc="-5" dirty="0">
                <a:latin typeface="Constantia"/>
                <a:cs typeface="Constantia"/>
              </a:rPr>
              <a:t>during sprint 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planning </a:t>
            </a:r>
            <a:r>
              <a:rPr sz="2600" dirty="0">
                <a:latin typeface="Constantia"/>
                <a:cs typeface="Constantia"/>
              </a:rPr>
              <a:t>so </a:t>
            </a:r>
            <a:r>
              <a:rPr sz="2600" spc="-5" dirty="0">
                <a:latin typeface="Constantia"/>
                <a:cs typeface="Constantia"/>
              </a:rPr>
              <a:t>that they can </a:t>
            </a:r>
            <a:r>
              <a:rPr sz="2600" spc="-20" dirty="0">
                <a:latin typeface="Constantia"/>
                <a:cs typeface="Constantia"/>
              </a:rPr>
              <a:t>acquire </a:t>
            </a:r>
            <a:r>
              <a:rPr sz="2600" spc="-10" dirty="0">
                <a:latin typeface="Constantia"/>
                <a:cs typeface="Constantia"/>
              </a:rPr>
              <a:t>confidence </a:t>
            </a:r>
            <a:r>
              <a:rPr sz="2600" spc="-5" dirty="0">
                <a:latin typeface="Constantia"/>
                <a:cs typeface="Constantia"/>
              </a:rPr>
              <a:t>that 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commitments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considering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reasonable.</a:t>
            </a:r>
            <a:endParaRPr sz="2600">
              <a:latin typeface="Constantia"/>
              <a:cs typeface="Constantia"/>
            </a:endParaRPr>
          </a:p>
          <a:p>
            <a:pPr marL="287020" marR="7620" indent="-274955" algn="just">
              <a:lnSpc>
                <a:spcPct val="100000"/>
              </a:lnSpc>
              <a:spcBef>
                <a:spcPts val="630"/>
              </a:spcBef>
              <a:buClr>
                <a:srgbClr val="C32C2D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Tasks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ideal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hours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(also </a:t>
            </a:r>
            <a:r>
              <a:rPr sz="2600" spc="-15" dirty="0">
                <a:latin typeface="Constantia"/>
                <a:cs typeface="Constantia"/>
              </a:rPr>
              <a:t>referred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effort-hours,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man-hours,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person-hours)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2" ma:contentTypeDescription="Create a new document." ma:contentTypeScope="" ma:versionID="5e4ba4595c6b9f58334c478bd9209a2b">
  <xsd:schema xmlns:xsd="http://www.w3.org/2001/XMLSchema" xmlns:xs="http://www.w3.org/2001/XMLSchema" xmlns:p="http://schemas.microsoft.com/office/2006/metadata/properties" xmlns:ns2="454257da-1013-411d-b16c-7f8c54dd5663" targetNamespace="http://schemas.microsoft.com/office/2006/metadata/properties" ma:root="true" ma:fieldsID="0e1db81f8fe027bbf4f9cc9ab814381f" ns2:_="">
    <xsd:import namespace="454257da-1013-411d-b16c-7f8c54dd5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7da-1013-411d-b16c-7f8c54dd5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D2207F-A9DA-43D3-A712-DE9CAB5F5C8C}"/>
</file>

<file path=customXml/itemProps2.xml><?xml version="1.0" encoding="utf-8"?>
<ds:datastoreItem xmlns:ds="http://schemas.openxmlformats.org/officeDocument/2006/customXml" ds:itemID="{8CA67660-59D5-408C-A5B7-919EEE3BC415}"/>
</file>

<file path=customXml/itemProps3.xml><?xml version="1.0" encoding="utf-8"?>
<ds:datastoreItem xmlns:ds="http://schemas.openxmlformats.org/officeDocument/2006/customXml" ds:itemID="{47FE4319-81D8-48AC-A6DB-E183A6B6A1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3072</Words>
  <Application>Microsoft Macintosh PowerPoint</Application>
  <PresentationFormat>On-screen Show (4:3)</PresentationFormat>
  <Paragraphs>214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Calibri</vt:lpstr>
      <vt:lpstr>Comic Sans MS</vt:lpstr>
      <vt:lpstr>Constantia</vt:lpstr>
      <vt:lpstr>Wingdings 2</vt:lpstr>
      <vt:lpstr>Office Theme</vt:lpstr>
      <vt:lpstr>Introduction</vt:lpstr>
      <vt:lpstr>PowerPoint Presentation</vt:lpstr>
      <vt:lpstr>What and When We Estimate</vt:lpstr>
      <vt:lpstr>PowerPoint Presentation</vt:lpstr>
      <vt:lpstr>1. Portfolio Backlog Item  Estimates (optional)</vt:lpstr>
      <vt:lpstr>2. Product Backlog Estimates ***</vt:lpstr>
      <vt:lpstr>Why Estimate? (contd.)</vt:lpstr>
      <vt:lpstr>Why Estimate? (contd.)</vt:lpstr>
      <vt:lpstr>3. Task Estimates (Sprint Backlog)</vt:lpstr>
      <vt:lpstr>PBI Estimation Concepts</vt:lpstr>
      <vt:lpstr>1. Estimate as a Team</vt:lpstr>
      <vt:lpstr>PowerPoint Presentation</vt:lpstr>
      <vt:lpstr>2. Estimates Are Not  Commitments</vt:lpstr>
      <vt:lpstr>2. Estimates Are Not  Commitments</vt:lpstr>
      <vt:lpstr>(Accuracy Vs Precision)</vt:lpstr>
      <vt:lpstr>3. Focus on Accuracy, Not  Precision</vt:lpstr>
      <vt:lpstr>4. Relative Size Estimation</vt:lpstr>
      <vt:lpstr>PBI Estimation Units</vt:lpstr>
      <vt:lpstr>1. Story Points (contd.)</vt:lpstr>
      <vt:lpstr>Story Points (contd.)</vt:lpstr>
      <vt:lpstr>2. Ideal Days</vt:lpstr>
      <vt:lpstr>PowerPoint Presentation</vt:lpstr>
      <vt:lpstr>Planning Poker (contd.)</vt:lpstr>
      <vt:lpstr>Estimation Scale in Planning Poker</vt:lpstr>
      <vt:lpstr>Estimation Scale in Planning Poker (contd.)</vt:lpstr>
      <vt:lpstr>Poker Game in Scrum</vt:lpstr>
      <vt:lpstr>PowerPoint Presentation</vt:lpstr>
      <vt:lpstr>Poker Game in Scrum</vt:lpstr>
      <vt:lpstr>What Is Velocity?</vt:lpstr>
      <vt:lpstr>What Is Velocity? (contd.)</vt:lpstr>
      <vt:lpstr>What Is Velocity? (contd.)</vt:lpstr>
      <vt:lpstr>What Is Velocity? (contd.)</vt:lpstr>
      <vt:lpstr>Calculate a Velocity Range</vt:lpstr>
      <vt:lpstr>PowerPoint Presentation</vt:lpstr>
      <vt:lpstr>Forecasting Velocity</vt:lpstr>
      <vt:lpstr>Forecasting Velocity (contd.)</vt:lpstr>
      <vt:lpstr>Forecasting Velocity (contd.)</vt:lpstr>
      <vt:lpstr>PowerPoint Presentation</vt:lpstr>
      <vt:lpstr>Affecting Velocity (contd.)</vt:lpstr>
      <vt:lpstr>Affecting Velocity (contd.)</vt:lpstr>
      <vt:lpstr>Affecting Velocity (contd.)</vt:lpstr>
      <vt:lpstr>Affecting Velocity (contd.)</vt:lpstr>
      <vt:lpstr>Affecting Velocity (contd.)</vt:lpstr>
      <vt:lpstr>Misusing Velocity</vt:lpstr>
      <vt:lpstr>Misusing Velocity (contd.)</vt:lpstr>
      <vt:lpstr>Misusing Velocity (contd.)</vt:lpstr>
      <vt:lpstr>Misusing Velocity (contd.)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Arun Kumar C (CSE)</cp:lastModifiedBy>
  <cp:revision>3</cp:revision>
  <dcterms:created xsi:type="dcterms:W3CDTF">2021-03-23T06:18:56Z</dcterms:created>
  <dcterms:modified xsi:type="dcterms:W3CDTF">2022-02-02T04:10:10Z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2021-03-23T00:00:00Z</vt:filetime>
  </property>
  <property fmtid="{D5CDD505-2E9C-101B-9397-08002B2CF9AE}" pid="5" name="ContentTypeId">
    <vt:lpwstr>0x0101007EE1DE4A84C65C4DB60AEC4C9380331D</vt:lpwstr>
  </property>
</Properties>
</file>