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541"/>
  </p:normalViewPr>
  <p:slideViewPr>
    <p:cSldViewPr>
      <p:cViewPr varScale="1">
        <p:scale>
          <a:sx n="54" d="100"/>
          <a:sy n="54" d="100"/>
        </p:scale>
        <p:origin x="65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6230" y="1859279"/>
            <a:ext cx="9019539" cy="877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23389"/>
            <a:ext cx="10358120" cy="2278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39" y="2080259"/>
            <a:ext cx="6798945" cy="1397819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0"/>
              </a:spcBef>
            </a:pPr>
            <a:r>
              <a:rPr sz="6000" dirty="0">
                <a:latin typeface="Liberation Sans"/>
                <a:cs typeface="Liberation Sans"/>
              </a:rPr>
              <a:t>Scrum</a:t>
            </a:r>
            <a:r>
              <a:rPr sz="6000" spc="-75" dirty="0">
                <a:latin typeface="Liberation Sans"/>
                <a:cs typeface="Liberation Sans"/>
              </a:rPr>
              <a:t> </a:t>
            </a:r>
            <a:r>
              <a:rPr sz="6000" spc="-5" dirty="0">
                <a:latin typeface="Liberation Sans"/>
                <a:cs typeface="Liberation Sans"/>
              </a:rPr>
              <a:t>retrospective</a:t>
            </a:r>
            <a:endParaRPr sz="60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3383" y="0"/>
            <a:ext cx="11708765" cy="6858000"/>
            <a:chOff x="483383" y="0"/>
            <a:chExt cx="11708765" cy="6858000"/>
          </a:xfrm>
        </p:grpSpPr>
        <p:sp>
          <p:nvSpPr>
            <p:cNvPr id="3" name="object 3"/>
            <p:cNvSpPr/>
            <p:nvPr/>
          </p:nvSpPr>
          <p:spPr>
            <a:xfrm>
              <a:off x="483383" y="1052830"/>
              <a:ext cx="11708616" cy="58051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58660" y="0"/>
              <a:ext cx="4638040" cy="3022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93020" y="4509770"/>
              <a:ext cx="1653539" cy="414020"/>
            </a:xfrm>
            <a:custGeom>
              <a:avLst/>
              <a:gdLst/>
              <a:ahLst/>
              <a:cxnLst/>
              <a:rect l="l" t="t" r="r" b="b"/>
              <a:pathLst>
                <a:path w="1653540" h="414020">
                  <a:moveTo>
                    <a:pt x="1653539" y="102869"/>
                  </a:moveTo>
                  <a:lnTo>
                    <a:pt x="1640839" y="102869"/>
                  </a:lnTo>
                  <a:lnTo>
                    <a:pt x="1640839" y="311149"/>
                  </a:lnTo>
                  <a:lnTo>
                    <a:pt x="1653539" y="311149"/>
                  </a:lnTo>
                  <a:lnTo>
                    <a:pt x="1653539" y="102869"/>
                  </a:lnTo>
                  <a:close/>
                </a:path>
                <a:path w="1653540" h="414020">
                  <a:moveTo>
                    <a:pt x="1628139" y="102869"/>
                  </a:moveTo>
                  <a:lnTo>
                    <a:pt x="1601470" y="102869"/>
                  </a:lnTo>
                  <a:lnTo>
                    <a:pt x="1601470" y="311149"/>
                  </a:lnTo>
                  <a:lnTo>
                    <a:pt x="1628139" y="311149"/>
                  </a:lnTo>
                  <a:lnTo>
                    <a:pt x="1628139" y="102869"/>
                  </a:lnTo>
                  <a:close/>
                </a:path>
                <a:path w="1653540" h="414020">
                  <a:moveTo>
                    <a:pt x="208279" y="0"/>
                  </a:moveTo>
                  <a:lnTo>
                    <a:pt x="0" y="207009"/>
                  </a:lnTo>
                  <a:lnTo>
                    <a:pt x="208279" y="414019"/>
                  </a:lnTo>
                  <a:lnTo>
                    <a:pt x="208279" y="311149"/>
                  </a:lnTo>
                  <a:lnTo>
                    <a:pt x="1588770" y="311149"/>
                  </a:lnTo>
                  <a:lnTo>
                    <a:pt x="1588770" y="102869"/>
                  </a:lnTo>
                  <a:lnTo>
                    <a:pt x="208279" y="102869"/>
                  </a:lnTo>
                  <a:lnTo>
                    <a:pt x="208279" y="0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93020" y="4509770"/>
              <a:ext cx="1653539" cy="414020"/>
            </a:xfrm>
            <a:custGeom>
              <a:avLst/>
              <a:gdLst/>
              <a:ahLst/>
              <a:cxnLst/>
              <a:rect l="l" t="t" r="r" b="b"/>
              <a:pathLst>
                <a:path w="1653540" h="414020">
                  <a:moveTo>
                    <a:pt x="1653539" y="311149"/>
                  </a:moveTo>
                  <a:lnTo>
                    <a:pt x="1640839" y="311149"/>
                  </a:lnTo>
                  <a:lnTo>
                    <a:pt x="1640839" y="102869"/>
                  </a:lnTo>
                  <a:lnTo>
                    <a:pt x="1653539" y="102869"/>
                  </a:lnTo>
                  <a:lnTo>
                    <a:pt x="1653539" y="311149"/>
                  </a:lnTo>
                  <a:close/>
                </a:path>
                <a:path w="1653540" h="414020">
                  <a:moveTo>
                    <a:pt x="1628139" y="311149"/>
                  </a:moveTo>
                  <a:lnTo>
                    <a:pt x="1601470" y="311149"/>
                  </a:lnTo>
                  <a:lnTo>
                    <a:pt x="1601470" y="102869"/>
                  </a:lnTo>
                  <a:lnTo>
                    <a:pt x="1628139" y="102869"/>
                  </a:lnTo>
                  <a:lnTo>
                    <a:pt x="1628139" y="311149"/>
                  </a:lnTo>
                  <a:close/>
                </a:path>
                <a:path w="1653540" h="414020">
                  <a:moveTo>
                    <a:pt x="1588770" y="311149"/>
                  </a:moveTo>
                  <a:lnTo>
                    <a:pt x="208279" y="311149"/>
                  </a:lnTo>
                  <a:lnTo>
                    <a:pt x="208279" y="414019"/>
                  </a:lnTo>
                  <a:lnTo>
                    <a:pt x="0" y="207009"/>
                  </a:lnTo>
                  <a:lnTo>
                    <a:pt x="208279" y="0"/>
                  </a:lnTo>
                  <a:lnTo>
                    <a:pt x="208279" y="102869"/>
                  </a:lnTo>
                  <a:lnTo>
                    <a:pt x="1588770" y="102869"/>
                  </a:lnTo>
                  <a:lnTo>
                    <a:pt x="1588770" y="311149"/>
                  </a:lnTo>
                  <a:close/>
                </a:path>
                <a:path w="1653540" h="414020">
                  <a:moveTo>
                    <a:pt x="1653539" y="414019"/>
                  </a:moveTo>
                  <a:lnTo>
                    <a:pt x="1653539" y="414019"/>
                  </a:lnTo>
                </a:path>
                <a:path w="1653540" h="41402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42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93020" y="5339079"/>
              <a:ext cx="1653539" cy="414020"/>
            </a:xfrm>
            <a:custGeom>
              <a:avLst/>
              <a:gdLst/>
              <a:ahLst/>
              <a:cxnLst/>
              <a:rect l="l" t="t" r="r" b="b"/>
              <a:pathLst>
                <a:path w="1653540" h="414020">
                  <a:moveTo>
                    <a:pt x="1653539" y="104140"/>
                  </a:moveTo>
                  <a:lnTo>
                    <a:pt x="1640839" y="104140"/>
                  </a:lnTo>
                  <a:lnTo>
                    <a:pt x="1640839" y="311150"/>
                  </a:lnTo>
                  <a:lnTo>
                    <a:pt x="1653539" y="311150"/>
                  </a:lnTo>
                  <a:lnTo>
                    <a:pt x="1653539" y="104140"/>
                  </a:lnTo>
                  <a:close/>
                </a:path>
                <a:path w="1653540" h="414020">
                  <a:moveTo>
                    <a:pt x="1628139" y="104140"/>
                  </a:moveTo>
                  <a:lnTo>
                    <a:pt x="1601470" y="104140"/>
                  </a:lnTo>
                  <a:lnTo>
                    <a:pt x="1601470" y="311150"/>
                  </a:lnTo>
                  <a:lnTo>
                    <a:pt x="1628139" y="311150"/>
                  </a:lnTo>
                  <a:lnTo>
                    <a:pt x="1628139" y="104140"/>
                  </a:lnTo>
                  <a:close/>
                </a:path>
                <a:path w="1653540" h="414020">
                  <a:moveTo>
                    <a:pt x="208279" y="0"/>
                  </a:moveTo>
                  <a:lnTo>
                    <a:pt x="0" y="207010"/>
                  </a:lnTo>
                  <a:lnTo>
                    <a:pt x="208279" y="414020"/>
                  </a:lnTo>
                  <a:lnTo>
                    <a:pt x="208279" y="311150"/>
                  </a:lnTo>
                  <a:lnTo>
                    <a:pt x="1588770" y="311150"/>
                  </a:lnTo>
                  <a:lnTo>
                    <a:pt x="1588770" y="104140"/>
                  </a:lnTo>
                  <a:lnTo>
                    <a:pt x="208279" y="104140"/>
                  </a:lnTo>
                  <a:lnTo>
                    <a:pt x="208279" y="0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3020" y="5339079"/>
              <a:ext cx="1653539" cy="414020"/>
            </a:xfrm>
            <a:custGeom>
              <a:avLst/>
              <a:gdLst/>
              <a:ahLst/>
              <a:cxnLst/>
              <a:rect l="l" t="t" r="r" b="b"/>
              <a:pathLst>
                <a:path w="1653540" h="414020">
                  <a:moveTo>
                    <a:pt x="1653539" y="311150"/>
                  </a:moveTo>
                  <a:lnTo>
                    <a:pt x="1640839" y="311150"/>
                  </a:lnTo>
                  <a:lnTo>
                    <a:pt x="1640839" y="104140"/>
                  </a:lnTo>
                  <a:lnTo>
                    <a:pt x="1653539" y="104140"/>
                  </a:lnTo>
                  <a:lnTo>
                    <a:pt x="1653539" y="311150"/>
                  </a:lnTo>
                  <a:close/>
                </a:path>
                <a:path w="1653540" h="414020">
                  <a:moveTo>
                    <a:pt x="1628139" y="311150"/>
                  </a:moveTo>
                  <a:lnTo>
                    <a:pt x="1601470" y="311150"/>
                  </a:lnTo>
                  <a:lnTo>
                    <a:pt x="1601470" y="104140"/>
                  </a:lnTo>
                  <a:lnTo>
                    <a:pt x="1628139" y="104140"/>
                  </a:lnTo>
                  <a:lnTo>
                    <a:pt x="1628139" y="311150"/>
                  </a:lnTo>
                  <a:close/>
                </a:path>
                <a:path w="1653540" h="414020">
                  <a:moveTo>
                    <a:pt x="1588770" y="311150"/>
                  </a:moveTo>
                  <a:lnTo>
                    <a:pt x="208279" y="311150"/>
                  </a:lnTo>
                  <a:lnTo>
                    <a:pt x="208279" y="414020"/>
                  </a:lnTo>
                  <a:lnTo>
                    <a:pt x="0" y="207010"/>
                  </a:lnTo>
                  <a:lnTo>
                    <a:pt x="208279" y="0"/>
                  </a:lnTo>
                  <a:lnTo>
                    <a:pt x="208279" y="104140"/>
                  </a:lnTo>
                  <a:lnTo>
                    <a:pt x="1588770" y="104140"/>
                  </a:lnTo>
                  <a:lnTo>
                    <a:pt x="1588770" y="311150"/>
                  </a:lnTo>
                  <a:close/>
                </a:path>
                <a:path w="1653540" h="414020">
                  <a:moveTo>
                    <a:pt x="1653539" y="414020"/>
                  </a:moveTo>
                  <a:lnTo>
                    <a:pt x="1653539" y="414020"/>
                  </a:lnTo>
                </a:path>
                <a:path w="1653540" h="41402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42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93020" y="6205220"/>
              <a:ext cx="1653539" cy="415290"/>
            </a:xfrm>
            <a:custGeom>
              <a:avLst/>
              <a:gdLst/>
              <a:ahLst/>
              <a:cxnLst/>
              <a:rect l="l" t="t" r="r" b="b"/>
              <a:pathLst>
                <a:path w="1653540" h="415290">
                  <a:moveTo>
                    <a:pt x="1653539" y="104139"/>
                  </a:moveTo>
                  <a:lnTo>
                    <a:pt x="1640839" y="104139"/>
                  </a:lnTo>
                  <a:lnTo>
                    <a:pt x="1640839" y="311149"/>
                  </a:lnTo>
                  <a:lnTo>
                    <a:pt x="1653539" y="311149"/>
                  </a:lnTo>
                  <a:lnTo>
                    <a:pt x="1653539" y="104139"/>
                  </a:lnTo>
                  <a:close/>
                </a:path>
                <a:path w="1653540" h="415290">
                  <a:moveTo>
                    <a:pt x="1628139" y="104139"/>
                  </a:moveTo>
                  <a:lnTo>
                    <a:pt x="1601470" y="104139"/>
                  </a:lnTo>
                  <a:lnTo>
                    <a:pt x="1601470" y="311149"/>
                  </a:lnTo>
                  <a:lnTo>
                    <a:pt x="1628139" y="311149"/>
                  </a:lnTo>
                  <a:lnTo>
                    <a:pt x="1628139" y="104139"/>
                  </a:lnTo>
                  <a:close/>
                </a:path>
                <a:path w="1653540" h="415290">
                  <a:moveTo>
                    <a:pt x="208279" y="0"/>
                  </a:moveTo>
                  <a:lnTo>
                    <a:pt x="0" y="208279"/>
                  </a:lnTo>
                  <a:lnTo>
                    <a:pt x="208279" y="415289"/>
                  </a:lnTo>
                  <a:lnTo>
                    <a:pt x="208279" y="311149"/>
                  </a:lnTo>
                  <a:lnTo>
                    <a:pt x="1588770" y="311149"/>
                  </a:lnTo>
                  <a:lnTo>
                    <a:pt x="1588770" y="104139"/>
                  </a:lnTo>
                  <a:lnTo>
                    <a:pt x="208279" y="104139"/>
                  </a:lnTo>
                  <a:lnTo>
                    <a:pt x="208279" y="0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93020" y="6205220"/>
              <a:ext cx="1653539" cy="415290"/>
            </a:xfrm>
            <a:custGeom>
              <a:avLst/>
              <a:gdLst/>
              <a:ahLst/>
              <a:cxnLst/>
              <a:rect l="l" t="t" r="r" b="b"/>
              <a:pathLst>
                <a:path w="1653540" h="415290">
                  <a:moveTo>
                    <a:pt x="1653539" y="311149"/>
                  </a:moveTo>
                  <a:lnTo>
                    <a:pt x="1640839" y="311149"/>
                  </a:lnTo>
                  <a:lnTo>
                    <a:pt x="1640839" y="104139"/>
                  </a:lnTo>
                  <a:lnTo>
                    <a:pt x="1653539" y="104139"/>
                  </a:lnTo>
                  <a:lnTo>
                    <a:pt x="1653539" y="311149"/>
                  </a:lnTo>
                  <a:close/>
                </a:path>
                <a:path w="1653540" h="415290">
                  <a:moveTo>
                    <a:pt x="1628139" y="311149"/>
                  </a:moveTo>
                  <a:lnTo>
                    <a:pt x="1601470" y="311149"/>
                  </a:lnTo>
                  <a:lnTo>
                    <a:pt x="1601470" y="104139"/>
                  </a:lnTo>
                  <a:lnTo>
                    <a:pt x="1628139" y="104139"/>
                  </a:lnTo>
                  <a:lnTo>
                    <a:pt x="1628139" y="311149"/>
                  </a:lnTo>
                  <a:close/>
                </a:path>
                <a:path w="1653540" h="415290">
                  <a:moveTo>
                    <a:pt x="1588770" y="311149"/>
                  </a:moveTo>
                  <a:lnTo>
                    <a:pt x="208279" y="311149"/>
                  </a:lnTo>
                  <a:lnTo>
                    <a:pt x="208279" y="415289"/>
                  </a:lnTo>
                  <a:lnTo>
                    <a:pt x="0" y="208279"/>
                  </a:lnTo>
                  <a:lnTo>
                    <a:pt x="208279" y="0"/>
                  </a:lnTo>
                  <a:lnTo>
                    <a:pt x="208279" y="104139"/>
                  </a:lnTo>
                  <a:lnTo>
                    <a:pt x="1588770" y="104139"/>
                  </a:lnTo>
                  <a:lnTo>
                    <a:pt x="1588770" y="311149"/>
                  </a:lnTo>
                  <a:close/>
                </a:path>
                <a:path w="1653540" h="415290">
                  <a:moveTo>
                    <a:pt x="1653539" y="415289"/>
                  </a:moveTo>
                  <a:lnTo>
                    <a:pt x="1653539" y="415289"/>
                  </a:lnTo>
                </a:path>
                <a:path w="1653540" h="41529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42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2679" y="277936"/>
            <a:ext cx="10674693" cy="6577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2679" y="1270"/>
            <a:ext cx="10674693" cy="6854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2679" y="277936"/>
            <a:ext cx="10674693" cy="6577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2679" y="349171"/>
            <a:ext cx="10674693" cy="6508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6429"/>
            <a:ext cx="3749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Liberation Sans"/>
                <a:cs typeface="Liberation Sans"/>
              </a:rPr>
              <a:t>Focus on </a:t>
            </a:r>
            <a:r>
              <a:rPr sz="4400" dirty="0">
                <a:latin typeface="Liberation Sans"/>
                <a:cs typeface="Liberation Sans"/>
              </a:rPr>
              <a:t>3</a:t>
            </a:r>
            <a:r>
              <a:rPr sz="4400" spc="-9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Ws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879600"/>
            <a:ext cx="10440035" cy="9347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3180" algn="ctr">
              <a:lnSpc>
                <a:spcPct val="100000"/>
              </a:lnSpc>
              <a:spcBef>
                <a:spcPts val="90"/>
              </a:spcBef>
            </a:pPr>
            <a:r>
              <a:rPr sz="2050" spc="-130" dirty="0">
                <a:solidFill>
                  <a:srgbClr val="FF0000"/>
                </a:solidFill>
                <a:latin typeface="Arial"/>
                <a:cs typeface="Arial"/>
              </a:rPr>
              <a:t>WWW</a:t>
            </a:r>
            <a:r>
              <a:rPr sz="205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FF0000"/>
                </a:solidFill>
                <a:latin typeface="Arial"/>
                <a:cs typeface="Arial"/>
              </a:rPr>
              <a:t>means</a:t>
            </a:r>
            <a:r>
              <a:rPr sz="205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05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FF0000"/>
                </a:solidFill>
                <a:latin typeface="Arial"/>
                <a:cs typeface="Arial"/>
              </a:rPr>
              <a:t>worked,</a:t>
            </a:r>
            <a:r>
              <a:rPr sz="205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FF0000"/>
                </a:solidFill>
                <a:latin typeface="Arial"/>
                <a:cs typeface="Arial"/>
              </a:rPr>
              <a:t>kind</a:t>
            </a:r>
            <a:r>
              <a:rPr sz="205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05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FF0000"/>
                </a:solidFill>
                <a:latin typeface="Arial"/>
                <a:cs typeface="Arial"/>
              </a:rPr>
              <a:t>worked,</a:t>
            </a:r>
            <a:r>
              <a:rPr sz="205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05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Arial"/>
                <a:cs typeface="Arial"/>
              </a:rPr>
              <a:t>didn't</a:t>
            </a:r>
            <a:r>
              <a:rPr sz="205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FF0000"/>
                </a:solidFill>
                <a:latin typeface="Arial"/>
                <a:cs typeface="Arial"/>
              </a:rPr>
              <a:t>work</a:t>
            </a:r>
            <a:r>
              <a:rPr sz="205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05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FF0000"/>
                </a:solidFill>
                <a:latin typeface="Arial"/>
                <a:cs typeface="Arial"/>
              </a:rPr>
              <a:t>all.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50" spc="-210" dirty="0">
                <a:latin typeface="Arial"/>
                <a:cs typeface="Arial"/>
              </a:rPr>
              <a:t>As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30" dirty="0">
                <a:latin typeface="Arial"/>
                <a:cs typeface="Arial"/>
              </a:rPr>
              <a:t>the</a:t>
            </a:r>
            <a:r>
              <a:rPr sz="2050" spc="-105" dirty="0">
                <a:latin typeface="Arial"/>
                <a:cs typeface="Arial"/>
              </a:rPr>
              <a:t> </a:t>
            </a:r>
            <a:r>
              <a:rPr sz="2050" spc="-75" dirty="0">
                <a:latin typeface="Arial"/>
                <a:cs typeface="Arial"/>
              </a:rPr>
              <a:t>words</a:t>
            </a:r>
            <a:r>
              <a:rPr sz="2050" spc="-125" dirty="0">
                <a:latin typeface="Arial"/>
                <a:cs typeface="Arial"/>
              </a:rPr>
              <a:t> suggest,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30" dirty="0">
                <a:latin typeface="Arial"/>
                <a:cs typeface="Arial"/>
              </a:rPr>
              <a:t>the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-70" dirty="0">
                <a:latin typeface="Arial"/>
                <a:cs typeface="Arial"/>
              </a:rPr>
              <a:t>team</a:t>
            </a:r>
            <a:r>
              <a:rPr sz="2050" spc="-110" dirty="0">
                <a:latin typeface="Arial"/>
                <a:cs typeface="Arial"/>
              </a:rPr>
              <a:t> is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100" dirty="0">
                <a:latin typeface="Arial"/>
                <a:cs typeface="Arial"/>
              </a:rPr>
              <a:t>focused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70" dirty="0">
                <a:latin typeface="Arial"/>
                <a:cs typeface="Arial"/>
              </a:rPr>
              <a:t>on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30" dirty="0">
                <a:latin typeface="Arial"/>
                <a:cs typeface="Arial"/>
              </a:rPr>
              <a:t>the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65" dirty="0">
                <a:latin typeface="Arial"/>
                <a:cs typeface="Arial"/>
              </a:rPr>
              <a:t>items</a:t>
            </a:r>
            <a:r>
              <a:rPr sz="2050" spc="-125" dirty="0">
                <a:latin typeface="Arial"/>
                <a:cs typeface="Arial"/>
              </a:rPr>
              <a:t> </a:t>
            </a:r>
            <a:r>
              <a:rPr sz="2050" spc="-5" dirty="0">
                <a:latin typeface="Arial"/>
                <a:cs typeface="Arial"/>
              </a:rPr>
              <a:t>that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-65" dirty="0">
                <a:latin typeface="Arial"/>
                <a:cs typeface="Arial"/>
              </a:rPr>
              <a:t>worked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-35" dirty="0">
                <a:latin typeface="Arial"/>
                <a:cs typeface="Arial"/>
              </a:rPr>
              <a:t>well</a:t>
            </a:r>
            <a:r>
              <a:rPr sz="2050" spc="-125" dirty="0">
                <a:latin typeface="Arial"/>
                <a:cs typeface="Arial"/>
              </a:rPr>
              <a:t> </a:t>
            </a:r>
            <a:r>
              <a:rPr sz="2050" spc="5" dirty="0">
                <a:latin typeface="Arial"/>
                <a:cs typeface="Arial"/>
              </a:rPr>
              <a:t>for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45" dirty="0">
                <a:latin typeface="Arial"/>
                <a:cs typeface="Arial"/>
              </a:rPr>
              <a:t>them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-35" dirty="0">
                <a:latin typeface="Arial"/>
                <a:cs typeface="Arial"/>
              </a:rPr>
              <a:t>in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35" dirty="0">
                <a:latin typeface="Arial"/>
                <a:cs typeface="Arial"/>
              </a:rPr>
              <a:t>the</a:t>
            </a:r>
            <a:r>
              <a:rPr sz="2050" spc="-105" dirty="0">
                <a:latin typeface="Arial"/>
                <a:cs typeface="Arial"/>
              </a:rPr>
              <a:t> </a:t>
            </a:r>
            <a:r>
              <a:rPr sz="2050" spc="-75" dirty="0">
                <a:latin typeface="Arial"/>
                <a:cs typeface="Arial"/>
              </a:rPr>
              <a:t>last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45" dirty="0">
                <a:latin typeface="Arial"/>
                <a:cs typeface="Arial"/>
              </a:rPr>
              <a:t>sprint.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559" y="3674109"/>
            <a:ext cx="10373360" cy="2000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5085" algn="ctr">
              <a:lnSpc>
                <a:spcPct val="100000"/>
              </a:lnSpc>
              <a:spcBef>
                <a:spcPts val="90"/>
              </a:spcBef>
            </a:pPr>
            <a:r>
              <a:rPr sz="2050" spc="-155" dirty="0">
                <a:latin typeface="Arial"/>
                <a:cs typeface="Arial"/>
              </a:rPr>
              <a:t>On</a:t>
            </a:r>
            <a:r>
              <a:rPr sz="2050" spc="-125" dirty="0">
                <a:latin typeface="Arial"/>
                <a:cs typeface="Arial"/>
              </a:rPr>
              <a:t> </a:t>
            </a:r>
            <a:r>
              <a:rPr sz="2050" spc="-65" dirty="0">
                <a:latin typeface="Arial"/>
                <a:cs typeface="Arial"/>
              </a:rPr>
              <a:t>items</a:t>
            </a:r>
            <a:r>
              <a:rPr sz="2050" spc="-125" dirty="0"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</a:rPr>
              <a:t>that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60" dirty="0">
                <a:latin typeface="Arial"/>
                <a:cs typeface="Arial"/>
              </a:rPr>
              <a:t>worked</a:t>
            </a:r>
            <a:r>
              <a:rPr sz="2050" spc="-125" dirty="0">
                <a:latin typeface="Arial"/>
                <a:cs typeface="Arial"/>
              </a:rPr>
              <a:t> </a:t>
            </a:r>
            <a:r>
              <a:rPr sz="2050" spc="-15" dirty="0">
                <a:latin typeface="Arial"/>
                <a:cs typeface="Arial"/>
              </a:rPr>
              <a:t>but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20" dirty="0">
                <a:latin typeface="Arial"/>
                <a:cs typeface="Arial"/>
              </a:rPr>
              <a:t>still</a:t>
            </a:r>
            <a:r>
              <a:rPr sz="2050" spc="-125" dirty="0">
                <a:latin typeface="Arial"/>
                <a:cs typeface="Arial"/>
              </a:rPr>
              <a:t> </a:t>
            </a:r>
            <a:r>
              <a:rPr sz="2050" spc="-100" dirty="0">
                <a:latin typeface="Arial"/>
                <a:cs typeface="Arial"/>
              </a:rPr>
              <a:t>need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165" dirty="0">
                <a:latin typeface="Arial"/>
                <a:cs typeface="Arial"/>
              </a:rPr>
              <a:t>a</a:t>
            </a:r>
            <a:r>
              <a:rPr sz="2050" spc="-130" dirty="0">
                <a:latin typeface="Arial"/>
                <a:cs typeface="Arial"/>
              </a:rPr>
              <a:t> </a:t>
            </a:r>
            <a:r>
              <a:rPr sz="2050" spc="-30" dirty="0">
                <a:latin typeface="Arial"/>
                <a:cs typeface="Arial"/>
              </a:rPr>
              <a:t>few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90" dirty="0">
                <a:latin typeface="Arial"/>
                <a:cs typeface="Arial"/>
              </a:rPr>
              <a:t>tweaks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35" dirty="0">
                <a:latin typeface="Arial"/>
                <a:cs typeface="Arial"/>
              </a:rPr>
              <a:t>in</a:t>
            </a:r>
            <a:r>
              <a:rPr sz="2050" spc="-125" dirty="0">
                <a:latin typeface="Arial"/>
                <a:cs typeface="Arial"/>
              </a:rPr>
              <a:t> </a:t>
            </a:r>
            <a:r>
              <a:rPr sz="2050" spc="-35" dirty="0">
                <a:latin typeface="Arial"/>
                <a:cs typeface="Arial"/>
              </a:rPr>
              <a:t>the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-60" dirty="0">
                <a:latin typeface="Arial"/>
                <a:cs typeface="Arial"/>
              </a:rPr>
              <a:t>next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45" dirty="0">
                <a:latin typeface="Arial"/>
                <a:cs typeface="Arial"/>
              </a:rPr>
              <a:t>sprint.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065" marR="5080" algn="ctr">
              <a:lnSpc>
                <a:spcPct val="149200"/>
              </a:lnSpc>
              <a:spcBef>
                <a:spcPts val="1160"/>
              </a:spcBef>
            </a:pPr>
            <a:r>
              <a:rPr sz="2050" spc="-110" dirty="0">
                <a:latin typeface="Arial"/>
                <a:cs typeface="Arial"/>
              </a:rPr>
              <a:t>Also,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30" dirty="0">
                <a:latin typeface="Arial"/>
                <a:cs typeface="Arial"/>
              </a:rPr>
              <a:t>the</a:t>
            </a:r>
            <a:r>
              <a:rPr sz="2050" spc="-105" dirty="0">
                <a:latin typeface="Arial"/>
                <a:cs typeface="Arial"/>
              </a:rPr>
              <a:t> </a:t>
            </a:r>
            <a:r>
              <a:rPr sz="2050" spc="-70" dirty="0">
                <a:latin typeface="Arial"/>
                <a:cs typeface="Arial"/>
              </a:rPr>
              <a:t>team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-125" dirty="0">
                <a:latin typeface="Arial"/>
                <a:cs typeface="Arial"/>
              </a:rPr>
              <a:t>focuses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70" dirty="0">
                <a:latin typeface="Arial"/>
                <a:cs typeface="Arial"/>
              </a:rPr>
              <a:t>on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65" dirty="0">
                <a:latin typeface="Arial"/>
                <a:cs typeface="Arial"/>
              </a:rPr>
              <a:t>items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</a:rPr>
              <a:t>that</a:t>
            </a:r>
            <a:r>
              <a:rPr sz="2050" spc="-105" dirty="0"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</a:rPr>
              <a:t>didn't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-45" dirty="0">
                <a:latin typeface="Arial"/>
                <a:cs typeface="Arial"/>
              </a:rPr>
              <a:t>work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30" dirty="0">
                <a:latin typeface="Arial"/>
                <a:cs typeface="Arial"/>
              </a:rPr>
              <a:t>well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20" dirty="0">
                <a:latin typeface="Arial"/>
                <a:cs typeface="Arial"/>
              </a:rPr>
              <a:t>or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35" dirty="0">
                <a:latin typeface="Arial"/>
                <a:cs typeface="Arial"/>
              </a:rPr>
              <a:t>couldn't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-105" dirty="0">
                <a:latin typeface="Arial"/>
                <a:cs typeface="Arial"/>
              </a:rPr>
              <a:t>be </a:t>
            </a:r>
            <a:r>
              <a:rPr sz="2050" spc="-60" dirty="0">
                <a:latin typeface="Arial"/>
                <a:cs typeface="Arial"/>
              </a:rPr>
              <a:t>implemented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35" dirty="0">
                <a:latin typeface="Arial"/>
                <a:cs typeface="Arial"/>
              </a:rPr>
              <a:t>in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-50" dirty="0">
                <a:latin typeface="Arial"/>
                <a:cs typeface="Arial"/>
              </a:rPr>
              <a:t>this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45" dirty="0">
                <a:latin typeface="Arial"/>
                <a:cs typeface="Arial"/>
              </a:rPr>
              <a:t>sprint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-15" dirty="0">
                <a:latin typeface="Arial"/>
                <a:cs typeface="Arial"/>
              </a:rPr>
              <a:t>but  </a:t>
            </a:r>
            <a:r>
              <a:rPr sz="2050" spc="-75" dirty="0">
                <a:latin typeface="Arial"/>
                <a:cs typeface="Arial"/>
              </a:rPr>
              <a:t>could </a:t>
            </a:r>
            <a:r>
              <a:rPr sz="2050" spc="-100" dirty="0">
                <a:latin typeface="Arial"/>
                <a:cs typeface="Arial"/>
              </a:rPr>
              <a:t>be </a:t>
            </a:r>
            <a:r>
              <a:rPr sz="2050" spc="-65" dirty="0">
                <a:latin typeface="Arial"/>
                <a:cs typeface="Arial"/>
              </a:rPr>
              <a:t>improved </a:t>
            </a:r>
            <a:r>
              <a:rPr sz="2050" spc="-20" dirty="0">
                <a:latin typeface="Arial"/>
                <a:cs typeface="Arial"/>
              </a:rPr>
              <a:t>or</a:t>
            </a:r>
            <a:r>
              <a:rPr sz="2050" spc="-425" dirty="0">
                <a:latin typeface="Arial"/>
                <a:cs typeface="Arial"/>
              </a:rPr>
              <a:t> </a:t>
            </a:r>
            <a:r>
              <a:rPr sz="2050" spc="-60" dirty="0">
                <a:latin typeface="Arial"/>
                <a:cs typeface="Arial"/>
              </a:rPr>
              <a:t>implemented </a:t>
            </a:r>
            <a:r>
              <a:rPr sz="2050" spc="-35" dirty="0">
                <a:latin typeface="Arial"/>
                <a:cs typeface="Arial"/>
              </a:rPr>
              <a:t>in </a:t>
            </a:r>
            <a:r>
              <a:rPr sz="2050" spc="-90" dirty="0">
                <a:latin typeface="Arial"/>
                <a:cs typeface="Arial"/>
              </a:rPr>
              <a:t>upcoming </a:t>
            </a:r>
            <a:r>
              <a:rPr sz="2050" spc="-70" dirty="0">
                <a:latin typeface="Arial"/>
                <a:cs typeface="Arial"/>
              </a:rPr>
              <a:t>sprints.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6429"/>
            <a:ext cx="4902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Liberation Sans"/>
                <a:cs typeface="Liberation Sans"/>
              </a:rPr>
              <a:t>Retrospective</a:t>
            </a:r>
            <a:r>
              <a:rPr sz="4400" spc="-55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tricks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58110" y="1419860"/>
            <a:ext cx="6771640" cy="5081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7650" y="429259"/>
            <a:ext cx="4686300" cy="6320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1370330"/>
            <a:ext cx="6140450" cy="460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0"/>
            <a:ext cx="12192000" cy="685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7980" y="36890"/>
            <a:ext cx="7515739" cy="682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07379" y="2865120"/>
            <a:ext cx="918210" cy="165988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indent="80010" algn="just">
              <a:lnSpc>
                <a:spcPts val="3130"/>
              </a:lnSpc>
              <a:spcBef>
                <a:spcPts val="495"/>
              </a:spcBef>
            </a:pPr>
            <a:r>
              <a:rPr sz="2900" spc="-175" dirty="0">
                <a:solidFill>
                  <a:srgbClr val="FFFFFF"/>
                </a:solidFill>
                <a:latin typeface="Arial"/>
                <a:cs typeface="Arial"/>
              </a:rPr>
              <a:t>One-  </a:t>
            </a:r>
            <a:r>
              <a:rPr sz="2900" spc="-165" dirty="0">
                <a:solidFill>
                  <a:srgbClr val="FFFFFF"/>
                </a:solidFill>
                <a:latin typeface="Arial"/>
                <a:cs typeface="Arial"/>
              </a:rPr>
              <a:t>Week  </a:t>
            </a:r>
            <a:r>
              <a:rPr sz="2900" spc="-3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900" spc="-3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900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spc="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spc="-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900" spc="165" dirty="0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2900" spc="-110" dirty="0">
                <a:solidFill>
                  <a:srgbClr val="FFFFFF"/>
                </a:solidFill>
                <a:latin typeface="Arial"/>
                <a:cs typeface="Arial"/>
              </a:rPr>
              <a:t>Ritual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9240" y="547370"/>
            <a:ext cx="1633855" cy="10858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06070" marR="260350" indent="-38100">
              <a:lnSpc>
                <a:spcPts val="2480"/>
              </a:lnSpc>
              <a:spcBef>
                <a:spcPts val="415"/>
              </a:spcBef>
            </a:pPr>
            <a:r>
              <a:rPr sz="2300" spc="-90" dirty="0">
                <a:solidFill>
                  <a:srgbClr val="FFFFFF"/>
                </a:solidFill>
              </a:rPr>
              <a:t>(1)</a:t>
            </a:r>
            <a:r>
              <a:rPr sz="2300" spc="-195" dirty="0">
                <a:solidFill>
                  <a:srgbClr val="FFFFFF"/>
                </a:solidFill>
              </a:rPr>
              <a:t> </a:t>
            </a:r>
            <a:r>
              <a:rPr sz="2300" spc="-80" dirty="0">
                <a:solidFill>
                  <a:srgbClr val="FFFFFF"/>
                </a:solidFill>
              </a:rPr>
              <a:t>Sprint  </a:t>
            </a:r>
            <a:r>
              <a:rPr sz="2300" spc="-120" dirty="0">
                <a:solidFill>
                  <a:srgbClr val="FFFFFF"/>
                </a:solidFill>
              </a:rPr>
              <a:t>Planning</a:t>
            </a:r>
            <a:endParaRPr sz="2300"/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300" spc="-85" dirty="0">
                <a:solidFill>
                  <a:srgbClr val="FFFFFF"/>
                </a:solidFill>
              </a:rPr>
              <a:t>Development</a:t>
            </a:r>
            <a:endParaRPr sz="2300"/>
          </a:p>
        </p:txBody>
      </p:sp>
      <p:sp>
        <p:nvSpPr>
          <p:cNvPr id="5" name="object 5"/>
          <p:cNvSpPr txBox="1"/>
          <p:nvPr/>
        </p:nvSpPr>
        <p:spPr>
          <a:xfrm>
            <a:off x="7797800" y="2350770"/>
            <a:ext cx="1633220" cy="10858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6870" marR="281940" indent="5080">
              <a:lnSpc>
                <a:spcPts val="2480"/>
              </a:lnSpc>
              <a:spcBef>
                <a:spcPts val="415"/>
              </a:spcBef>
            </a:pPr>
            <a:r>
              <a:rPr sz="2300" spc="-90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3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0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300" spc="-4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300" spc="1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300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00" spc="-80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2300" spc="-7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300" spc="-26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300" spc="-125" dirty="0">
                <a:solidFill>
                  <a:srgbClr val="FFFFFF"/>
                </a:solidFill>
                <a:latin typeface="Arial"/>
                <a:cs typeface="Arial"/>
              </a:rPr>
              <a:t>ev</a:t>
            </a:r>
            <a:r>
              <a:rPr sz="2300" spc="-1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sz="2300" spc="-6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300" spc="-9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300" spc="-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spc="25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9109" y="5380989"/>
            <a:ext cx="1680210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">
              <a:lnSpc>
                <a:spcPct val="112700"/>
              </a:lnSpc>
              <a:spcBef>
                <a:spcPts val="100"/>
              </a:spcBef>
            </a:pPr>
            <a:r>
              <a:rPr sz="2300" spc="-105" dirty="0">
                <a:solidFill>
                  <a:srgbClr val="FFFFFF"/>
                </a:solidFill>
                <a:latin typeface="Arial"/>
                <a:cs typeface="Arial"/>
              </a:rPr>
              <a:t>Daily</a:t>
            </a:r>
            <a:r>
              <a:rPr sz="23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20" dirty="0">
                <a:solidFill>
                  <a:srgbClr val="FFFFFF"/>
                </a:solidFill>
                <a:latin typeface="Arial"/>
                <a:cs typeface="Arial"/>
              </a:rPr>
              <a:t>Standup  </a:t>
            </a:r>
            <a:r>
              <a:rPr sz="2300" spc="-85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82059" y="5380989"/>
            <a:ext cx="1680845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>
              <a:lnSpc>
                <a:spcPct val="112700"/>
              </a:lnSpc>
              <a:spcBef>
                <a:spcPts val="100"/>
              </a:spcBef>
            </a:pPr>
            <a:r>
              <a:rPr sz="2300" spc="-105" dirty="0">
                <a:solidFill>
                  <a:srgbClr val="FFFFFF"/>
                </a:solidFill>
                <a:latin typeface="Arial"/>
                <a:cs typeface="Arial"/>
              </a:rPr>
              <a:t>Daily</a:t>
            </a:r>
            <a:r>
              <a:rPr sz="23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20" dirty="0">
                <a:solidFill>
                  <a:srgbClr val="FFFFFF"/>
                </a:solidFill>
                <a:latin typeface="Arial"/>
                <a:cs typeface="Arial"/>
              </a:rPr>
              <a:t>Standup  </a:t>
            </a:r>
            <a:r>
              <a:rPr sz="2300" spc="-85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3370" y="2193290"/>
            <a:ext cx="1701800" cy="14008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95300" marR="294640" indent="-193040">
              <a:lnSpc>
                <a:spcPts val="2480"/>
              </a:lnSpc>
              <a:spcBef>
                <a:spcPts val="415"/>
              </a:spcBef>
              <a:buAutoNum type="arabicParenBoth" startAt="3"/>
              <a:tabLst>
                <a:tab pos="692785" algn="l"/>
              </a:tabLst>
            </a:pPr>
            <a:r>
              <a:rPr sz="2300" spc="-4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300" spc="15" dirty="0">
                <a:solidFill>
                  <a:srgbClr val="FFFFFF"/>
                </a:solidFill>
                <a:latin typeface="Arial"/>
                <a:cs typeface="Arial"/>
              </a:rPr>
              <a:t>int  </a:t>
            </a:r>
            <a:r>
              <a:rPr sz="2300" spc="-135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2300">
              <a:latin typeface="Arial"/>
              <a:cs typeface="Arial"/>
            </a:endParaRPr>
          </a:p>
          <a:p>
            <a:pPr marL="12700" marR="5080" indent="275590">
              <a:lnSpc>
                <a:spcPts val="2480"/>
              </a:lnSpc>
              <a:spcBef>
                <a:spcPts val="630"/>
              </a:spcBef>
              <a:buAutoNum type="arabicParenBoth" startAt="3"/>
              <a:tabLst>
                <a:tab pos="685165" algn="l"/>
              </a:tabLst>
            </a:pPr>
            <a:r>
              <a:rPr sz="2300" b="1" spc="-5" dirty="0">
                <a:solidFill>
                  <a:srgbClr val="FFFFFF"/>
                </a:solidFill>
                <a:latin typeface="Carlito"/>
                <a:cs typeface="Carlito"/>
              </a:rPr>
              <a:t>Sprint  R</a:t>
            </a:r>
            <a:r>
              <a:rPr sz="2300" b="1" spc="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300" b="1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300" b="1" spc="-1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300" b="1" dirty="0">
                <a:solidFill>
                  <a:srgbClr val="FFFFFF"/>
                </a:solidFill>
                <a:latin typeface="Carlito"/>
                <a:cs typeface="Carlito"/>
              </a:rPr>
              <a:t>osp</a:t>
            </a:r>
            <a:r>
              <a:rPr sz="2300" b="1" spc="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300" b="1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2300" b="1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300" b="1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300" b="1" spc="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2300" b="1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2679" y="1270"/>
            <a:ext cx="10674693" cy="6854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200" y="679450"/>
            <a:ext cx="5427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Liberation Sans"/>
                <a:cs typeface="Liberation Sans"/>
              </a:rPr>
              <a:t>SCRUM</a:t>
            </a:r>
            <a:r>
              <a:rPr sz="4400" spc="-7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retrospective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23389"/>
            <a:ext cx="10148570" cy="227838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retrospective </a:t>
            </a:r>
            <a:r>
              <a:rPr sz="2800" spc="-120" dirty="0">
                <a:latin typeface="Arial"/>
                <a:cs typeface="Arial"/>
              </a:rPr>
              <a:t>includes </a:t>
            </a:r>
            <a:r>
              <a:rPr sz="2800" spc="-50" dirty="0">
                <a:latin typeface="Arial"/>
                <a:cs typeface="Arial"/>
              </a:rPr>
              <a:t>three </a:t>
            </a:r>
            <a:r>
              <a:rPr sz="2800" spc="-100" dirty="0">
                <a:latin typeface="Arial"/>
                <a:cs typeface="Arial"/>
              </a:rPr>
              <a:t>main </a:t>
            </a:r>
            <a:r>
              <a:rPr sz="2800" spc="-75" dirty="0">
                <a:latin typeface="Arial"/>
                <a:cs typeface="Arial"/>
              </a:rPr>
              <a:t>questions/points </a:t>
            </a:r>
            <a:r>
              <a:rPr sz="2800" spc="10" dirty="0">
                <a:latin typeface="Arial"/>
                <a:cs typeface="Arial"/>
              </a:rPr>
              <a:t>for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discussion: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70"/>
              </a:spcBef>
              <a:buChar char="•"/>
              <a:tabLst>
                <a:tab pos="241300" algn="l"/>
              </a:tabLst>
            </a:pPr>
            <a:r>
              <a:rPr sz="2800" spc="-80" dirty="0">
                <a:latin typeface="Arial"/>
                <a:cs typeface="Arial"/>
              </a:rPr>
              <a:t>What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went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FF0000"/>
                </a:solidFill>
                <a:latin typeface="Arial"/>
                <a:cs typeface="Arial"/>
              </a:rPr>
              <a:t>well</a:t>
            </a:r>
            <a:r>
              <a:rPr sz="2800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during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sprint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cycle?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80"/>
              </a:spcBef>
              <a:buChar char="•"/>
              <a:tabLst>
                <a:tab pos="241300" algn="l"/>
              </a:tabLst>
            </a:pPr>
            <a:r>
              <a:rPr sz="2800" spc="-80" dirty="0">
                <a:latin typeface="Arial"/>
                <a:cs typeface="Arial"/>
              </a:rPr>
              <a:t>What </a:t>
            </a:r>
            <a:r>
              <a:rPr sz="2800" spc="-35" dirty="0">
                <a:latin typeface="Arial"/>
                <a:cs typeface="Arial"/>
              </a:rPr>
              <a:t>went </a:t>
            </a:r>
            <a:r>
              <a:rPr sz="2800" spc="-85" dirty="0">
                <a:solidFill>
                  <a:srgbClr val="FF0000"/>
                </a:solidFill>
                <a:latin typeface="Arial"/>
                <a:cs typeface="Arial"/>
              </a:rPr>
              <a:t>wrong </a:t>
            </a:r>
            <a:r>
              <a:rPr sz="2800" spc="-85" dirty="0">
                <a:latin typeface="Arial"/>
                <a:cs typeface="Arial"/>
              </a:rPr>
              <a:t>during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sprint</a:t>
            </a:r>
            <a:r>
              <a:rPr sz="2800" spc="-550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cycle?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80"/>
              </a:spcBef>
              <a:buChar char="•"/>
              <a:tabLst>
                <a:tab pos="241300" algn="l"/>
              </a:tabLst>
            </a:pPr>
            <a:r>
              <a:rPr sz="2800" spc="-80" dirty="0">
                <a:latin typeface="Arial"/>
                <a:cs typeface="Arial"/>
              </a:rPr>
              <a:t>What </a:t>
            </a:r>
            <a:r>
              <a:rPr sz="2800" spc="-95" dirty="0">
                <a:latin typeface="Arial"/>
                <a:cs typeface="Arial"/>
              </a:rPr>
              <a:t>could we do </a:t>
            </a:r>
            <a:r>
              <a:rPr sz="2800" spc="-30" dirty="0">
                <a:latin typeface="Arial"/>
                <a:cs typeface="Arial"/>
              </a:rPr>
              <a:t>differently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484" dirty="0"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Arial"/>
                <a:cs typeface="Arial"/>
              </a:rPr>
              <a:t>improve</a:t>
            </a:r>
            <a:r>
              <a:rPr sz="2800" spc="-10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358140"/>
            <a:ext cx="9996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300" algn="l"/>
              </a:tabLst>
            </a:pPr>
            <a:r>
              <a:rPr sz="4400" spc="-5" dirty="0">
                <a:latin typeface="Liberation Sans"/>
                <a:cs typeface="Liberation Sans"/>
              </a:rPr>
              <a:t>Key	elements of the </a:t>
            </a:r>
            <a:r>
              <a:rPr sz="4400" dirty="0">
                <a:latin typeface="Liberation Sans"/>
                <a:cs typeface="Liberation Sans"/>
              </a:rPr>
              <a:t>sprint</a:t>
            </a:r>
            <a:r>
              <a:rPr sz="4400" spc="-3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retrospective: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009" y="1290320"/>
            <a:ext cx="11448415" cy="51904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665" marR="10668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sz="2800" spc="-215" dirty="0">
                <a:latin typeface="Arial"/>
                <a:cs typeface="Arial"/>
              </a:rPr>
              <a:t>Process </a:t>
            </a:r>
            <a:r>
              <a:rPr sz="2800" spc="-90" dirty="0">
                <a:latin typeface="Arial"/>
                <a:cs typeface="Arial"/>
              </a:rPr>
              <a:t>improvements </a:t>
            </a:r>
            <a:r>
              <a:rPr sz="2800" spc="-114" dirty="0">
                <a:latin typeface="Arial"/>
                <a:cs typeface="Arial"/>
              </a:rPr>
              <a:t>are </a:t>
            </a:r>
            <a:r>
              <a:rPr sz="2800" spc="-145" dirty="0">
                <a:latin typeface="Arial"/>
                <a:cs typeface="Arial"/>
              </a:rPr>
              <a:t>made </a:t>
            </a:r>
            <a:r>
              <a:rPr sz="2800" spc="-30" dirty="0">
                <a:latin typeface="Arial"/>
                <a:cs typeface="Arial"/>
              </a:rPr>
              <a:t>at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20" dirty="0">
                <a:latin typeface="Arial"/>
                <a:cs typeface="Arial"/>
              </a:rPr>
              <a:t>end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14" dirty="0">
                <a:latin typeface="Arial"/>
                <a:cs typeface="Arial"/>
              </a:rPr>
              <a:t>every </a:t>
            </a:r>
            <a:r>
              <a:rPr sz="2800" spc="-55" dirty="0">
                <a:latin typeface="Arial"/>
                <a:cs typeface="Arial"/>
              </a:rPr>
              <a:t>sprint.</a:t>
            </a:r>
            <a:r>
              <a:rPr sz="2800" spc="-49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This </a:t>
            </a:r>
            <a:r>
              <a:rPr sz="2800" spc="-160" dirty="0">
                <a:solidFill>
                  <a:srgbClr val="FF0000"/>
                </a:solidFill>
                <a:latin typeface="Arial"/>
                <a:cs typeface="Arial"/>
              </a:rPr>
              <a:t>ensures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that  </a:t>
            </a:r>
            <a:r>
              <a:rPr sz="2800" spc="-4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800" spc="-50" dirty="0">
                <a:solidFill>
                  <a:srgbClr val="FF0000"/>
                </a:solidFill>
                <a:latin typeface="Arial"/>
                <a:cs typeface="Arial"/>
              </a:rPr>
              <a:t>project </a:t>
            </a:r>
            <a:r>
              <a:rPr sz="2800" spc="-85" dirty="0">
                <a:solidFill>
                  <a:srgbClr val="FF0000"/>
                </a:solidFill>
                <a:latin typeface="Arial"/>
                <a:cs typeface="Arial"/>
              </a:rPr>
              <a:t>team </a:t>
            </a:r>
            <a:r>
              <a:rPr sz="2800" spc="-150" dirty="0">
                <a:solidFill>
                  <a:srgbClr val="FF0000"/>
                </a:solidFill>
                <a:latin typeface="Arial"/>
                <a:cs typeface="Arial"/>
              </a:rPr>
              <a:t>is always </a:t>
            </a:r>
            <a:r>
              <a:rPr sz="2800" spc="-80" dirty="0">
                <a:solidFill>
                  <a:srgbClr val="FF0000"/>
                </a:solidFill>
                <a:latin typeface="Arial"/>
                <a:cs typeface="Arial"/>
              </a:rPr>
              <a:t>improving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25" dirty="0">
                <a:latin typeface="Arial"/>
                <a:cs typeface="Arial"/>
              </a:rPr>
              <a:t>way </a:t>
            </a:r>
            <a:r>
              <a:rPr sz="2800" spc="85" dirty="0">
                <a:latin typeface="Arial"/>
                <a:cs typeface="Arial"/>
              </a:rPr>
              <a:t>it</a:t>
            </a:r>
            <a:r>
              <a:rPr sz="2800" spc="-59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works.</a:t>
            </a:r>
            <a:endParaRPr sz="2800">
              <a:latin typeface="Arial"/>
              <a:cs typeface="Arial"/>
            </a:endParaRPr>
          </a:p>
          <a:p>
            <a:pPr marL="240665" marR="5080" indent="-228600">
              <a:lnSpc>
                <a:spcPts val="3020"/>
              </a:lnSpc>
              <a:spcBef>
                <a:spcPts val="1425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75" dirty="0">
                <a:solidFill>
                  <a:srgbClr val="FF0000"/>
                </a:solidFill>
                <a:latin typeface="Arial"/>
                <a:cs typeface="Arial"/>
              </a:rPr>
              <a:t>retrospective </a:t>
            </a:r>
            <a:r>
              <a:rPr sz="2800" spc="-150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800" spc="-22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spc="-80" dirty="0">
                <a:solidFill>
                  <a:srgbClr val="FF0000"/>
                </a:solidFill>
                <a:latin typeface="Arial"/>
                <a:cs typeface="Arial"/>
              </a:rPr>
              <a:t>collaborative </a:t>
            </a:r>
            <a:r>
              <a:rPr sz="2800" spc="-165" dirty="0">
                <a:latin typeface="Arial"/>
                <a:cs typeface="Arial"/>
              </a:rPr>
              <a:t>process </a:t>
            </a:r>
            <a:r>
              <a:rPr sz="2800" spc="-150" dirty="0">
                <a:latin typeface="Arial"/>
                <a:cs typeface="Arial"/>
              </a:rPr>
              <a:t>among </a:t>
            </a:r>
            <a:r>
              <a:rPr sz="2800" spc="-65" dirty="0">
                <a:latin typeface="Arial"/>
                <a:cs typeface="Arial"/>
              </a:rPr>
              <a:t>all </a:t>
            </a:r>
            <a:r>
              <a:rPr sz="2800" spc="-125" dirty="0">
                <a:latin typeface="Arial"/>
                <a:cs typeface="Arial"/>
              </a:rPr>
              <a:t>members, </a:t>
            </a:r>
            <a:r>
              <a:rPr sz="2800" spc="-95" dirty="0">
                <a:latin typeface="Arial"/>
                <a:cs typeface="Arial"/>
              </a:rPr>
              <a:t>including </a:t>
            </a:r>
            <a:r>
              <a:rPr sz="2800" spc="-40" dirty="0">
                <a:latin typeface="Arial"/>
                <a:cs typeface="Arial"/>
              </a:rPr>
              <a:t>the  </a:t>
            </a:r>
            <a:r>
              <a:rPr sz="2800" spc="-80" dirty="0">
                <a:latin typeface="Arial"/>
                <a:cs typeface="Arial"/>
              </a:rPr>
              <a:t>team,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60" dirty="0">
                <a:latin typeface="Arial"/>
                <a:cs typeface="Arial"/>
              </a:rPr>
              <a:t>product </a:t>
            </a:r>
            <a:r>
              <a:rPr sz="2800" spc="-70" dirty="0">
                <a:latin typeface="Arial"/>
                <a:cs typeface="Arial"/>
              </a:rPr>
              <a:t>owner,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484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Scrum </a:t>
            </a:r>
            <a:r>
              <a:rPr sz="2800" spc="-80" dirty="0">
                <a:latin typeface="Arial"/>
                <a:cs typeface="Arial"/>
              </a:rPr>
              <a:t>Master.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800" spc="-75" dirty="0">
                <a:latin typeface="Arial"/>
                <a:cs typeface="Arial"/>
              </a:rPr>
              <a:t>All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team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members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Arial"/>
                <a:cs typeface="Arial"/>
              </a:rPr>
              <a:t>identify</a:t>
            </a:r>
            <a:r>
              <a:rPr sz="28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what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went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FF0000"/>
                </a:solidFill>
                <a:latin typeface="Arial"/>
                <a:cs typeface="Arial"/>
              </a:rPr>
              <a:t>well</a:t>
            </a:r>
            <a:r>
              <a:rPr sz="28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what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could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be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0000"/>
                </a:solidFill>
                <a:latin typeface="Arial"/>
                <a:cs typeface="Arial"/>
              </a:rPr>
              <a:t>improved</a:t>
            </a:r>
            <a:r>
              <a:rPr sz="2800" spc="-8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40665" marR="775970" indent="-228600">
              <a:lnSpc>
                <a:spcPts val="3020"/>
              </a:lnSpc>
              <a:spcBef>
                <a:spcPts val="1460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95" dirty="0">
                <a:latin typeface="Arial"/>
                <a:cs typeface="Arial"/>
              </a:rPr>
              <a:t>Scrum </a:t>
            </a:r>
            <a:r>
              <a:rPr sz="2800" spc="-75" dirty="0">
                <a:latin typeface="Arial"/>
                <a:cs typeface="Arial"/>
              </a:rPr>
              <a:t>Master </a:t>
            </a:r>
            <a:r>
              <a:rPr sz="2800" spc="-65" dirty="0">
                <a:solidFill>
                  <a:srgbClr val="FF0000"/>
                </a:solidFill>
                <a:latin typeface="Arial"/>
                <a:cs typeface="Arial"/>
              </a:rPr>
              <a:t>prioritizes </a:t>
            </a:r>
            <a:r>
              <a:rPr sz="2800" spc="-110" dirty="0">
                <a:solidFill>
                  <a:srgbClr val="FF0000"/>
                </a:solidFill>
                <a:latin typeface="Arial"/>
                <a:cs typeface="Arial"/>
              </a:rPr>
              <a:t>actions </a:t>
            </a:r>
            <a:r>
              <a:rPr sz="2800" spc="-13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800" spc="-185" dirty="0">
                <a:solidFill>
                  <a:srgbClr val="FF0000"/>
                </a:solidFill>
                <a:latin typeface="Arial"/>
                <a:cs typeface="Arial"/>
              </a:rPr>
              <a:t>lessons </a:t>
            </a:r>
            <a:r>
              <a:rPr sz="2800" spc="-100" dirty="0">
                <a:latin typeface="Arial"/>
                <a:cs typeface="Arial"/>
              </a:rPr>
              <a:t>learned </a:t>
            </a:r>
            <a:r>
              <a:rPr sz="2800" spc="-180" dirty="0">
                <a:latin typeface="Arial"/>
                <a:cs typeface="Arial"/>
              </a:rPr>
              <a:t>based </a:t>
            </a:r>
            <a:r>
              <a:rPr sz="2800" spc="-85" dirty="0">
                <a:latin typeface="Arial"/>
                <a:cs typeface="Arial"/>
              </a:rPr>
              <a:t>on team  </a:t>
            </a:r>
            <a:r>
              <a:rPr sz="2800" spc="-55" dirty="0">
                <a:latin typeface="Arial"/>
                <a:cs typeface="Arial"/>
              </a:rPr>
              <a:t>direction.</a:t>
            </a:r>
            <a:endParaRPr sz="2800">
              <a:latin typeface="Arial"/>
              <a:cs typeface="Arial"/>
            </a:endParaRPr>
          </a:p>
          <a:p>
            <a:pPr marL="240665" marR="294005" indent="-228600">
              <a:lnSpc>
                <a:spcPts val="3030"/>
              </a:lnSpc>
              <a:spcBef>
                <a:spcPts val="1415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retrospective </a:t>
            </a:r>
            <a:r>
              <a:rPr sz="2800" spc="-105" dirty="0">
                <a:latin typeface="Arial"/>
                <a:cs typeface="Arial"/>
              </a:rPr>
              <a:t>supports </a:t>
            </a:r>
            <a:r>
              <a:rPr sz="2800" spc="-85" dirty="0">
                <a:latin typeface="Arial"/>
                <a:cs typeface="Arial"/>
              </a:rPr>
              <a:t>team </a:t>
            </a:r>
            <a:r>
              <a:rPr sz="2800" spc="-35" dirty="0">
                <a:latin typeface="Arial"/>
                <a:cs typeface="Arial"/>
              </a:rPr>
              <a:t>formation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00" dirty="0">
                <a:latin typeface="Arial"/>
                <a:cs typeface="Arial"/>
              </a:rPr>
              <a:t>bonding, </a:t>
            </a:r>
            <a:r>
              <a:rPr sz="2800" spc="-60" dirty="0">
                <a:latin typeface="Arial"/>
                <a:cs typeface="Arial"/>
              </a:rPr>
              <a:t>particularly </a:t>
            </a:r>
            <a:r>
              <a:rPr sz="2800" spc="-260" dirty="0">
                <a:latin typeface="Arial"/>
                <a:cs typeface="Arial"/>
              </a:rPr>
              <a:t>as</a:t>
            </a:r>
            <a:r>
              <a:rPr sz="2800" spc="-52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any </a:t>
            </a:r>
            <a:r>
              <a:rPr sz="2800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FF0000"/>
                </a:solidFill>
                <a:latin typeface="Arial"/>
                <a:cs typeface="Arial"/>
              </a:rPr>
              <a:t>areas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800" spc="-45" dirty="0">
                <a:solidFill>
                  <a:srgbClr val="FF0000"/>
                </a:solidFill>
                <a:latin typeface="Arial"/>
                <a:cs typeface="Arial"/>
              </a:rPr>
              <a:t>conflict </a:t>
            </a:r>
            <a:r>
              <a:rPr sz="2800" spc="-175" dirty="0">
                <a:solidFill>
                  <a:srgbClr val="FF0000"/>
                </a:solidFill>
                <a:latin typeface="Arial"/>
                <a:cs typeface="Arial"/>
              </a:rPr>
              <a:t>can </a:t>
            </a:r>
            <a:r>
              <a:rPr sz="2800" spc="-135" dirty="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0000"/>
                </a:solidFill>
                <a:latin typeface="Arial"/>
                <a:cs typeface="Arial"/>
              </a:rPr>
              <a:t>identified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65" dirty="0">
                <a:latin typeface="Arial"/>
                <a:cs typeface="Arial"/>
              </a:rPr>
              <a:t>dealt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with.</a:t>
            </a:r>
            <a:endParaRPr sz="2800">
              <a:latin typeface="Arial"/>
              <a:cs typeface="Arial"/>
            </a:endParaRPr>
          </a:p>
          <a:p>
            <a:pPr marL="240665" marR="793115" indent="-228600">
              <a:lnSpc>
                <a:spcPts val="3030"/>
              </a:lnSpc>
              <a:spcBef>
                <a:spcPts val="1400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retrospective </a:t>
            </a:r>
            <a:r>
              <a:rPr sz="2800" spc="-135" dirty="0">
                <a:latin typeface="Arial"/>
                <a:cs typeface="Arial"/>
              </a:rPr>
              <a:t>helps </a:t>
            </a:r>
            <a:r>
              <a:rPr sz="2800" spc="-55" dirty="0">
                <a:solidFill>
                  <a:srgbClr val="FF0000"/>
                </a:solidFill>
                <a:latin typeface="Arial"/>
                <a:cs typeface="Arial"/>
              </a:rPr>
              <a:t>build </a:t>
            </a:r>
            <a:r>
              <a:rPr sz="2800" spc="-4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800" spc="-95" dirty="0">
                <a:solidFill>
                  <a:srgbClr val="FF0000"/>
                </a:solidFill>
                <a:latin typeface="Arial"/>
                <a:cs typeface="Arial"/>
              </a:rPr>
              <a:t>team's </a:t>
            </a:r>
            <a:r>
              <a:rPr sz="2800" spc="-215" dirty="0">
                <a:solidFill>
                  <a:srgbClr val="FF0000"/>
                </a:solidFill>
                <a:latin typeface="Arial"/>
                <a:cs typeface="Arial"/>
              </a:rPr>
              <a:t>sense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95" dirty="0">
                <a:latin typeface="Arial"/>
                <a:cs typeface="Arial"/>
              </a:rPr>
              <a:t>ownership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45" dirty="0">
                <a:latin typeface="Arial"/>
                <a:cs typeface="Arial"/>
              </a:rPr>
              <a:t>its</a:t>
            </a:r>
            <a:r>
              <a:rPr sz="2800" spc="-475" dirty="0"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FF0000"/>
                </a:solidFill>
                <a:latin typeface="Arial"/>
                <a:cs typeface="Arial"/>
              </a:rPr>
              <a:t>self-  </a:t>
            </a:r>
            <a:r>
              <a:rPr sz="2800" spc="-120" dirty="0">
                <a:solidFill>
                  <a:srgbClr val="FF0000"/>
                </a:solidFill>
                <a:latin typeface="Arial"/>
                <a:cs typeface="Arial"/>
              </a:rPr>
              <a:t>management</a:t>
            </a:r>
            <a:r>
              <a:rPr sz="2800" spc="-12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2679" y="277936"/>
            <a:ext cx="10674693" cy="6577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0"/>
            <a:ext cx="12192000" cy="685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2679" y="277936"/>
            <a:ext cx="10674693" cy="6577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2679" y="277936"/>
            <a:ext cx="10674693" cy="6577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E1DE4A84C65C4DB60AEC4C9380331D" ma:contentTypeVersion="2" ma:contentTypeDescription="Create a new document." ma:contentTypeScope="" ma:versionID="5e4ba4595c6b9f58334c478bd9209a2b">
  <xsd:schema xmlns:xsd="http://www.w3.org/2001/XMLSchema" xmlns:xs="http://www.w3.org/2001/XMLSchema" xmlns:p="http://schemas.microsoft.com/office/2006/metadata/properties" xmlns:ns2="454257da-1013-411d-b16c-7f8c54dd5663" targetNamespace="http://schemas.microsoft.com/office/2006/metadata/properties" ma:root="true" ma:fieldsID="0e1db81f8fe027bbf4f9cc9ab814381f" ns2:_="">
    <xsd:import namespace="454257da-1013-411d-b16c-7f8c54dd56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4257da-1013-411d-b16c-7f8c54dd56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D51B2A-A8CC-45EF-B3EE-C43FED6916A3}"/>
</file>

<file path=customXml/itemProps2.xml><?xml version="1.0" encoding="utf-8"?>
<ds:datastoreItem xmlns:ds="http://schemas.openxmlformats.org/officeDocument/2006/customXml" ds:itemID="{D0AD0348-276D-49CC-A278-96F4FAA2D826}"/>
</file>

<file path=customXml/itemProps3.xml><?xml version="1.0" encoding="utf-8"?>
<ds:datastoreItem xmlns:ds="http://schemas.openxmlformats.org/officeDocument/2006/customXml" ds:itemID="{DB9F5C5E-E39E-4D5E-8CCC-044AC27B6EC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</Words>
  <Application>Microsoft Macintosh PowerPoint</Application>
  <PresentationFormat>Widescreen</PresentationFormat>
  <Paragraphs>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Carlito</vt:lpstr>
      <vt:lpstr>Liberation Sans</vt:lpstr>
      <vt:lpstr>Office Theme</vt:lpstr>
      <vt:lpstr>Scrum retrospective</vt:lpstr>
      <vt:lpstr>(1) Sprint  Planning Development</vt:lpstr>
      <vt:lpstr>SCRUM retrospective</vt:lpstr>
      <vt:lpstr>Key elements of the sprint retrospective: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Focus on 3 Ws</vt:lpstr>
      <vt:lpstr>Retrospective tricks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retrospective</dc:title>
  <cp:lastModifiedBy>Dr. Arun Kumar C (CSE)</cp:lastModifiedBy>
  <cp:revision>2</cp:revision>
  <dcterms:created xsi:type="dcterms:W3CDTF">2021-04-19T15:26:09Z</dcterms:created>
  <dcterms:modified xsi:type="dcterms:W3CDTF">2021-04-19T15:26:57Z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2018-01-08T00:00:00Z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2021-04-19T00:00:00Z</vt:filetime>
  </property>
  <property fmtid="{D5CDD505-2E9C-101B-9397-08002B2CF9AE}" pid="5" name="ContentTypeId">
    <vt:lpwstr>0x0101007EE1DE4A84C65C4DB60AEC4C9380331D</vt:lpwstr>
  </property>
</Properties>
</file>