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2547"/>
  </p:normalViewPr>
  <p:slideViewPr>
    <p:cSldViewPr snapToGrid="0" snapToObjects="1">
      <p:cViewPr varScale="1">
        <p:scale>
          <a:sx n="119" d="100"/>
          <a:sy n="119" d="100"/>
        </p:scale>
        <p:origin x="8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5E604-5F69-FF42-B4C9-8A3A8E724C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36CEBB-5612-AA44-9270-CF6D3F8C86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DBB9B2-6DC7-9347-895C-C4033EEDFEED}"/>
              </a:ext>
            </a:extLst>
          </p:cNvPr>
          <p:cNvSpPr>
            <a:spLocks noGrp="1"/>
          </p:cNvSpPr>
          <p:nvPr>
            <p:ph type="dt" sz="half" idx="10"/>
          </p:nvPr>
        </p:nvSpPr>
        <p:spPr/>
        <p:txBody>
          <a:bodyPr/>
          <a:lstStyle/>
          <a:p>
            <a:fld id="{08182278-16FF-DE45-A901-ED9CAA6241DA}" type="datetimeFigureOut">
              <a:rPr lang="en-US" smtClean="0"/>
              <a:t>4/26/21</a:t>
            </a:fld>
            <a:endParaRPr lang="en-US"/>
          </a:p>
        </p:txBody>
      </p:sp>
      <p:sp>
        <p:nvSpPr>
          <p:cNvPr id="5" name="Footer Placeholder 4">
            <a:extLst>
              <a:ext uri="{FF2B5EF4-FFF2-40B4-BE49-F238E27FC236}">
                <a16:creationId xmlns:a16="http://schemas.microsoft.com/office/drawing/2014/main" id="{C3C75661-94D3-D544-8D3A-FC6ADA9AFE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F8E3C-FF9B-6147-B679-172C4AA0F28D}"/>
              </a:ext>
            </a:extLst>
          </p:cNvPr>
          <p:cNvSpPr>
            <a:spLocks noGrp="1"/>
          </p:cNvSpPr>
          <p:nvPr>
            <p:ph type="sldNum" sz="quarter" idx="12"/>
          </p:nvPr>
        </p:nvSpPr>
        <p:spPr/>
        <p:txBody>
          <a:bodyPr/>
          <a:lstStyle/>
          <a:p>
            <a:fld id="{7280C4AF-9AB5-3F4B-B184-3A11FB789D6A}" type="slidenum">
              <a:rPr lang="en-US" smtClean="0"/>
              <a:t>‹#›</a:t>
            </a:fld>
            <a:endParaRPr lang="en-US"/>
          </a:p>
        </p:txBody>
      </p:sp>
    </p:spTree>
    <p:extLst>
      <p:ext uri="{BB962C8B-B14F-4D97-AF65-F5344CB8AC3E}">
        <p14:creationId xmlns:p14="http://schemas.microsoft.com/office/powerpoint/2010/main" val="2238380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814E4-EB0E-C041-AE05-615F51522D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E3EF6D-38C5-944E-AFAA-C0340C91996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21C1DC-B1A8-8B46-9415-D6BD3237D924}"/>
              </a:ext>
            </a:extLst>
          </p:cNvPr>
          <p:cNvSpPr>
            <a:spLocks noGrp="1"/>
          </p:cNvSpPr>
          <p:nvPr>
            <p:ph type="dt" sz="half" idx="10"/>
          </p:nvPr>
        </p:nvSpPr>
        <p:spPr/>
        <p:txBody>
          <a:bodyPr/>
          <a:lstStyle/>
          <a:p>
            <a:fld id="{08182278-16FF-DE45-A901-ED9CAA6241DA}" type="datetimeFigureOut">
              <a:rPr lang="en-US" smtClean="0"/>
              <a:t>4/26/21</a:t>
            </a:fld>
            <a:endParaRPr lang="en-US"/>
          </a:p>
        </p:txBody>
      </p:sp>
      <p:sp>
        <p:nvSpPr>
          <p:cNvPr id="5" name="Footer Placeholder 4">
            <a:extLst>
              <a:ext uri="{FF2B5EF4-FFF2-40B4-BE49-F238E27FC236}">
                <a16:creationId xmlns:a16="http://schemas.microsoft.com/office/drawing/2014/main" id="{90057949-5B4C-F04B-9423-AC03DC31E2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33FF62-E8EB-2C44-8ED7-7A3338D4D72E}"/>
              </a:ext>
            </a:extLst>
          </p:cNvPr>
          <p:cNvSpPr>
            <a:spLocks noGrp="1"/>
          </p:cNvSpPr>
          <p:nvPr>
            <p:ph type="sldNum" sz="quarter" idx="12"/>
          </p:nvPr>
        </p:nvSpPr>
        <p:spPr/>
        <p:txBody>
          <a:bodyPr/>
          <a:lstStyle/>
          <a:p>
            <a:fld id="{7280C4AF-9AB5-3F4B-B184-3A11FB789D6A}" type="slidenum">
              <a:rPr lang="en-US" smtClean="0"/>
              <a:t>‹#›</a:t>
            </a:fld>
            <a:endParaRPr lang="en-US"/>
          </a:p>
        </p:txBody>
      </p:sp>
    </p:spTree>
    <p:extLst>
      <p:ext uri="{BB962C8B-B14F-4D97-AF65-F5344CB8AC3E}">
        <p14:creationId xmlns:p14="http://schemas.microsoft.com/office/powerpoint/2010/main" val="2084118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05871A-48E1-2B42-B0CF-6321E588CE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09F1B4-198A-A646-9CDE-31038768CAD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4B48FF-7F8E-C540-9701-80B63B0FE2CA}"/>
              </a:ext>
            </a:extLst>
          </p:cNvPr>
          <p:cNvSpPr>
            <a:spLocks noGrp="1"/>
          </p:cNvSpPr>
          <p:nvPr>
            <p:ph type="dt" sz="half" idx="10"/>
          </p:nvPr>
        </p:nvSpPr>
        <p:spPr/>
        <p:txBody>
          <a:bodyPr/>
          <a:lstStyle/>
          <a:p>
            <a:fld id="{08182278-16FF-DE45-A901-ED9CAA6241DA}" type="datetimeFigureOut">
              <a:rPr lang="en-US" smtClean="0"/>
              <a:t>4/26/21</a:t>
            </a:fld>
            <a:endParaRPr lang="en-US"/>
          </a:p>
        </p:txBody>
      </p:sp>
      <p:sp>
        <p:nvSpPr>
          <p:cNvPr id="5" name="Footer Placeholder 4">
            <a:extLst>
              <a:ext uri="{FF2B5EF4-FFF2-40B4-BE49-F238E27FC236}">
                <a16:creationId xmlns:a16="http://schemas.microsoft.com/office/drawing/2014/main" id="{B6767ED3-FE4E-9F46-BC2A-F7905DA26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5D0CFA-A3C7-AE49-9526-556A32930D6A}"/>
              </a:ext>
            </a:extLst>
          </p:cNvPr>
          <p:cNvSpPr>
            <a:spLocks noGrp="1"/>
          </p:cNvSpPr>
          <p:nvPr>
            <p:ph type="sldNum" sz="quarter" idx="12"/>
          </p:nvPr>
        </p:nvSpPr>
        <p:spPr/>
        <p:txBody>
          <a:bodyPr/>
          <a:lstStyle/>
          <a:p>
            <a:fld id="{7280C4AF-9AB5-3F4B-B184-3A11FB789D6A}" type="slidenum">
              <a:rPr lang="en-US" smtClean="0"/>
              <a:t>‹#›</a:t>
            </a:fld>
            <a:endParaRPr lang="en-US"/>
          </a:p>
        </p:txBody>
      </p:sp>
    </p:spTree>
    <p:extLst>
      <p:ext uri="{BB962C8B-B14F-4D97-AF65-F5344CB8AC3E}">
        <p14:creationId xmlns:p14="http://schemas.microsoft.com/office/powerpoint/2010/main" val="2383687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83C2-34AC-2742-91DE-89FE295251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4F60E-4080-8843-ADB4-AE6C18EA7A0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B8C51-7A62-4048-9E0F-CF21ABE3866A}"/>
              </a:ext>
            </a:extLst>
          </p:cNvPr>
          <p:cNvSpPr>
            <a:spLocks noGrp="1"/>
          </p:cNvSpPr>
          <p:nvPr>
            <p:ph type="dt" sz="half" idx="10"/>
          </p:nvPr>
        </p:nvSpPr>
        <p:spPr/>
        <p:txBody>
          <a:bodyPr/>
          <a:lstStyle/>
          <a:p>
            <a:fld id="{08182278-16FF-DE45-A901-ED9CAA6241DA}" type="datetimeFigureOut">
              <a:rPr lang="en-US" smtClean="0"/>
              <a:t>4/26/21</a:t>
            </a:fld>
            <a:endParaRPr lang="en-US"/>
          </a:p>
        </p:txBody>
      </p:sp>
      <p:sp>
        <p:nvSpPr>
          <p:cNvPr id="5" name="Footer Placeholder 4">
            <a:extLst>
              <a:ext uri="{FF2B5EF4-FFF2-40B4-BE49-F238E27FC236}">
                <a16:creationId xmlns:a16="http://schemas.microsoft.com/office/drawing/2014/main" id="{B06491F8-4FBA-C24F-8787-2D412C56B7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6E903F-0CCF-764A-8916-E501B0BD655A}"/>
              </a:ext>
            </a:extLst>
          </p:cNvPr>
          <p:cNvSpPr>
            <a:spLocks noGrp="1"/>
          </p:cNvSpPr>
          <p:nvPr>
            <p:ph type="sldNum" sz="quarter" idx="12"/>
          </p:nvPr>
        </p:nvSpPr>
        <p:spPr/>
        <p:txBody>
          <a:bodyPr/>
          <a:lstStyle/>
          <a:p>
            <a:fld id="{7280C4AF-9AB5-3F4B-B184-3A11FB789D6A}" type="slidenum">
              <a:rPr lang="en-US" smtClean="0"/>
              <a:t>‹#›</a:t>
            </a:fld>
            <a:endParaRPr lang="en-US"/>
          </a:p>
        </p:txBody>
      </p:sp>
    </p:spTree>
    <p:extLst>
      <p:ext uri="{BB962C8B-B14F-4D97-AF65-F5344CB8AC3E}">
        <p14:creationId xmlns:p14="http://schemas.microsoft.com/office/powerpoint/2010/main" val="1369248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53137-5E9A-1647-9C67-9DF29AA506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409A90-7698-E94F-A4A9-A7DFDFA127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15626FD-A19B-DE48-ACDC-66210F23A9C7}"/>
              </a:ext>
            </a:extLst>
          </p:cNvPr>
          <p:cNvSpPr>
            <a:spLocks noGrp="1"/>
          </p:cNvSpPr>
          <p:nvPr>
            <p:ph type="dt" sz="half" idx="10"/>
          </p:nvPr>
        </p:nvSpPr>
        <p:spPr/>
        <p:txBody>
          <a:bodyPr/>
          <a:lstStyle/>
          <a:p>
            <a:fld id="{08182278-16FF-DE45-A901-ED9CAA6241DA}" type="datetimeFigureOut">
              <a:rPr lang="en-US" smtClean="0"/>
              <a:t>4/26/21</a:t>
            </a:fld>
            <a:endParaRPr lang="en-US"/>
          </a:p>
        </p:txBody>
      </p:sp>
      <p:sp>
        <p:nvSpPr>
          <p:cNvPr id="5" name="Footer Placeholder 4">
            <a:extLst>
              <a:ext uri="{FF2B5EF4-FFF2-40B4-BE49-F238E27FC236}">
                <a16:creationId xmlns:a16="http://schemas.microsoft.com/office/drawing/2014/main" id="{969E365C-E531-3E40-9B46-F29C657F9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86D54-7F9F-774C-A404-1C1A7A2CF88E}"/>
              </a:ext>
            </a:extLst>
          </p:cNvPr>
          <p:cNvSpPr>
            <a:spLocks noGrp="1"/>
          </p:cNvSpPr>
          <p:nvPr>
            <p:ph type="sldNum" sz="quarter" idx="12"/>
          </p:nvPr>
        </p:nvSpPr>
        <p:spPr/>
        <p:txBody>
          <a:bodyPr/>
          <a:lstStyle/>
          <a:p>
            <a:fld id="{7280C4AF-9AB5-3F4B-B184-3A11FB789D6A}" type="slidenum">
              <a:rPr lang="en-US" smtClean="0"/>
              <a:t>‹#›</a:t>
            </a:fld>
            <a:endParaRPr lang="en-US"/>
          </a:p>
        </p:txBody>
      </p:sp>
    </p:spTree>
    <p:extLst>
      <p:ext uri="{BB962C8B-B14F-4D97-AF65-F5344CB8AC3E}">
        <p14:creationId xmlns:p14="http://schemas.microsoft.com/office/powerpoint/2010/main" val="1474411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4DBBF-532D-F24A-A26E-1655A031AB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FB116-D4C3-184E-9CE1-92E89651D5D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8A6803-E48F-4848-8C41-A0881DB1637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C066AE-D44E-AB45-896E-407B4241B1D7}"/>
              </a:ext>
            </a:extLst>
          </p:cNvPr>
          <p:cNvSpPr>
            <a:spLocks noGrp="1"/>
          </p:cNvSpPr>
          <p:nvPr>
            <p:ph type="dt" sz="half" idx="10"/>
          </p:nvPr>
        </p:nvSpPr>
        <p:spPr/>
        <p:txBody>
          <a:bodyPr/>
          <a:lstStyle/>
          <a:p>
            <a:fld id="{08182278-16FF-DE45-A901-ED9CAA6241DA}" type="datetimeFigureOut">
              <a:rPr lang="en-US" smtClean="0"/>
              <a:t>4/26/21</a:t>
            </a:fld>
            <a:endParaRPr lang="en-US"/>
          </a:p>
        </p:txBody>
      </p:sp>
      <p:sp>
        <p:nvSpPr>
          <p:cNvPr id="6" name="Footer Placeholder 5">
            <a:extLst>
              <a:ext uri="{FF2B5EF4-FFF2-40B4-BE49-F238E27FC236}">
                <a16:creationId xmlns:a16="http://schemas.microsoft.com/office/drawing/2014/main" id="{134DE1FF-E439-CE45-BB5B-825A9E47B9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55CA6C-249E-9B43-8289-A493FE17284A}"/>
              </a:ext>
            </a:extLst>
          </p:cNvPr>
          <p:cNvSpPr>
            <a:spLocks noGrp="1"/>
          </p:cNvSpPr>
          <p:nvPr>
            <p:ph type="sldNum" sz="quarter" idx="12"/>
          </p:nvPr>
        </p:nvSpPr>
        <p:spPr/>
        <p:txBody>
          <a:bodyPr/>
          <a:lstStyle/>
          <a:p>
            <a:fld id="{7280C4AF-9AB5-3F4B-B184-3A11FB789D6A}" type="slidenum">
              <a:rPr lang="en-US" smtClean="0"/>
              <a:t>‹#›</a:t>
            </a:fld>
            <a:endParaRPr lang="en-US"/>
          </a:p>
        </p:txBody>
      </p:sp>
    </p:spTree>
    <p:extLst>
      <p:ext uri="{BB962C8B-B14F-4D97-AF65-F5344CB8AC3E}">
        <p14:creationId xmlns:p14="http://schemas.microsoft.com/office/powerpoint/2010/main" val="1901033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F34D6-BB0C-3040-BD53-9679BC0CEE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0153EF-6829-2C41-B055-F549F7ECC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F89FBE-82F7-4C41-8D5C-EBE6D76B65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0088EC-6B59-3A40-9B7F-E229E766DF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1E373E7-EF97-CA4A-9943-6153658DE56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ABA184-EA05-1B48-9222-D2AAEC4250C4}"/>
              </a:ext>
            </a:extLst>
          </p:cNvPr>
          <p:cNvSpPr>
            <a:spLocks noGrp="1"/>
          </p:cNvSpPr>
          <p:nvPr>
            <p:ph type="dt" sz="half" idx="10"/>
          </p:nvPr>
        </p:nvSpPr>
        <p:spPr/>
        <p:txBody>
          <a:bodyPr/>
          <a:lstStyle/>
          <a:p>
            <a:fld id="{08182278-16FF-DE45-A901-ED9CAA6241DA}" type="datetimeFigureOut">
              <a:rPr lang="en-US" smtClean="0"/>
              <a:t>4/26/21</a:t>
            </a:fld>
            <a:endParaRPr lang="en-US"/>
          </a:p>
        </p:txBody>
      </p:sp>
      <p:sp>
        <p:nvSpPr>
          <p:cNvPr id="8" name="Footer Placeholder 7">
            <a:extLst>
              <a:ext uri="{FF2B5EF4-FFF2-40B4-BE49-F238E27FC236}">
                <a16:creationId xmlns:a16="http://schemas.microsoft.com/office/drawing/2014/main" id="{3654FA21-1268-4B4B-9103-31754E4CB1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D54CDA-2219-7E43-A8AA-02ECC359B559}"/>
              </a:ext>
            </a:extLst>
          </p:cNvPr>
          <p:cNvSpPr>
            <a:spLocks noGrp="1"/>
          </p:cNvSpPr>
          <p:nvPr>
            <p:ph type="sldNum" sz="quarter" idx="12"/>
          </p:nvPr>
        </p:nvSpPr>
        <p:spPr/>
        <p:txBody>
          <a:bodyPr/>
          <a:lstStyle/>
          <a:p>
            <a:fld id="{7280C4AF-9AB5-3F4B-B184-3A11FB789D6A}" type="slidenum">
              <a:rPr lang="en-US" smtClean="0"/>
              <a:t>‹#›</a:t>
            </a:fld>
            <a:endParaRPr lang="en-US"/>
          </a:p>
        </p:txBody>
      </p:sp>
    </p:spTree>
    <p:extLst>
      <p:ext uri="{BB962C8B-B14F-4D97-AF65-F5344CB8AC3E}">
        <p14:creationId xmlns:p14="http://schemas.microsoft.com/office/powerpoint/2010/main" val="226734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F2A5-14DB-F746-9AE2-C01C9B38AB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FBECE6-F01D-174D-9B5A-6FF039D0BD39}"/>
              </a:ext>
            </a:extLst>
          </p:cNvPr>
          <p:cNvSpPr>
            <a:spLocks noGrp="1"/>
          </p:cNvSpPr>
          <p:nvPr>
            <p:ph type="dt" sz="half" idx="10"/>
          </p:nvPr>
        </p:nvSpPr>
        <p:spPr/>
        <p:txBody>
          <a:bodyPr/>
          <a:lstStyle/>
          <a:p>
            <a:fld id="{08182278-16FF-DE45-A901-ED9CAA6241DA}" type="datetimeFigureOut">
              <a:rPr lang="en-US" smtClean="0"/>
              <a:t>4/26/21</a:t>
            </a:fld>
            <a:endParaRPr lang="en-US"/>
          </a:p>
        </p:txBody>
      </p:sp>
      <p:sp>
        <p:nvSpPr>
          <p:cNvPr id="4" name="Footer Placeholder 3">
            <a:extLst>
              <a:ext uri="{FF2B5EF4-FFF2-40B4-BE49-F238E27FC236}">
                <a16:creationId xmlns:a16="http://schemas.microsoft.com/office/drawing/2014/main" id="{945F1BAF-66F4-9B4E-B18A-E63B20AC62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85224D-76C9-C14C-BF4C-AC4F5359816E}"/>
              </a:ext>
            </a:extLst>
          </p:cNvPr>
          <p:cNvSpPr>
            <a:spLocks noGrp="1"/>
          </p:cNvSpPr>
          <p:nvPr>
            <p:ph type="sldNum" sz="quarter" idx="12"/>
          </p:nvPr>
        </p:nvSpPr>
        <p:spPr/>
        <p:txBody>
          <a:bodyPr/>
          <a:lstStyle/>
          <a:p>
            <a:fld id="{7280C4AF-9AB5-3F4B-B184-3A11FB789D6A}" type="slidenum">
              <a:rPr lang="en-US" smtClean="0"/>
              <a:t>‹#›</a:t>
            </a:fld>
            <a:endParaRPr lang="en-US"/>
          </a:p>
        </p:txBody>
      </p:sp>
    </p:spTree>
    <p:extLst>
      <p:ext uri="{BB962C8B-B14F-4D97-AF65-F5344CB8AC3E}">
        <p14:creationId xmlns:p14="http://schemas.microsoft.com/office/powerpoint/2010/main" val="1708979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C0E0EF-AFF4-3644-968D-F1728116EC82}"/>
              </a:ext>
            </a:extLst>
          </p:cNvPr>
          <p:cNvSpPr>
            <a:spLocks noGrp="1"/>
          </p:cNvSpPr>
          <p:nvPr>
            <p:ph type="dt" sz="half" idx="10"/>
          </p:nvPr>
        </p:nvSpPr>
        <p:spPr/>
        <p:txBody>
          <a:bodyPr/>
          <a:lstStyle/>
          <a:p>
            <a:fld id="{08182278-16FF-DE45-A901-ED9CAA6241DA}" type="datetimeFigureOut">
              <a:rPr lang="en-US" smtClean="0"/>
              <a:t>4/26/21</a:t>
            </a:fld>
            <a:endParaRPr lang="en-US"/>
          </a:p>
        </p:txBody>
      </p:sp>
      <p:sp>
        <p:nvSpPr>
          <p:cNvPr id="3" name="Footer Placeholder 2">
            <a:extLst>
              <a:ext uri="{FF2B5EF4-FFF2-40B4-BE49-F238E27FC236}">
                <a16:creationId xmlns:a16="http://schemas.microsoft.com/office/drawing/2014/main" id="{D2F6ADC5-28CB-5F4B-8119-C3F3F67C81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41DADB-8F1B-4D45-9F1C-2A10FC276E08}"/>
              </a:ext>
            </a:extLst>
          </p:cNvPr>
          <p:cNvSpPr>
            <a:spLocks noGrp="1"/>
          </p:cNvSpPr>
          <p:nvPr>
            <p:ph type="sldNum" sz="quarter" idx="12"/>
          </p:nvPr>
        </p:nvSpPr>
        <p:spPr/>
        <p:txBody>
          <a:bodyPr/>
          <a:lstStyle/>
          <a:p>
            <a:fld id="{7280C4AF-9AB5-3F4B-B184-3A11FB789D6A}" type="slidenum">
              <a:rPr lang="en-US" smtClean="0"/>
              <a:t>‹#›</a:t>
            </a:fld>
            <a:endParaRPr lang="en-US"/>
          </a:p>
        </p:txBody>
      </p:sp>
    </p:spTree>
    <p:extLst>
      <p:ext uri="{BB962C8B-B14F-4D97-AF65-F5344CB8AC3E}">
        <p14:creationId xmlns:p14="http://schemas.microsoft.com/office/powerpoint/2010/main" val="1315249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49FCC-4C4C-C245-B237-6E2A8F9851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5759D0-0C68-454E-8281-931BEBDBD3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BACAAD-1725-984B-A5EB-3BE7DA5A5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F5D3C2-E81E-7C49-8070-4092497396E9}"/>
              </a:ext>
            </a:extLst>
          </p:cNvPr>
          <p:cNvSpPr>
            <a:spLocks noGrp="1"/>
          </p:cNvSpPr>
          <p:nvPr>
            <p:ph type="dt" sz="half" idx="10"/>
          </p:nvPr>
        </p:nvSpPr>
        <p:spPr/>
        <p:txBody>
          <a:bodyPr/>
          <a:lstStyle/>
          <a:p>
            <a:fld id="{08182278-16FF-DE45-A901-ED9CAA6241DA}" type="datetimeFigureOut">
              <a:rPr lang="en-US" smtClean="0"/>
              <a:t>4/26/21</a:t>
            </a:fld>
            <a:endParaRPr lang="en-US"/>
          </a:p>
        </p:txBody>
      </p:sp>
      <p:sp>
        <p:nvSpPr>
          <p:cNvPr id="6" name="Footer Placeholder 5">
            <a:extLst>
              <a:ext uri="{FF2B5EF4-FFF2-40B4-BE49-F238E27FC236}">
                <a16:creationId xmlns:a16="http://schemas.microsoft.com/office/drawing/2014/main" id="{D910B9CB-7485-DE4B-9A56-BDBEB97735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5B590D-6502-0C49-B3AC-032DB93B144B}"/>
              </a:ext>
            </a:extLst>
          </p:cNvPr>
          <p:cNvSpPr>
            <a:spLocks noGrp="1"/>
          </p:cNvSpPr>
          <p:nvPr>
            <p:ph type="sldNum" sz="quarter" idx="12"/>
          </p:nvPr>
        </p:nvSpPr>
        <p:spPr/>
        <p:txBody>
          <a:bodyPr/>
          <a:lstStyle/>
          <a:p>
            <a:fld id="{7280C4AF-9AB5-3F4B-B184-3A11FB789D6A}" type="slidenum">
              <a:rPr lang="en-US" smtClean="0"/>
              <a:t>‹#›</a:t>
            </a:fld>
            <a:endParaRPr lang="en-US"/>
          </a:p>
        </p:txBody>
      </p:sp>
    </p:spTree>
    <p:extLst>
      <p:ext uri="{BB962C8B-B14F-4D97-AF65-F5344CB8AC3E}">
        <p14:creationId xmlns:p14="http://schemas.microsoft.com/office/powerpoint/2010/main" val="2153466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256B0-3C74-B541-BDE2-EF23C1777F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B95435-D62C-E94A-A383-3CD00F8C32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8832EA-08EB-2F43-86CB-124B5E0327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D95BA1-55AF-1349-8914-B1925455C7A0}"/>
              </a:ext>
            </a:extLst>
          </p:cNvPr>
          <p:cNvSpPr>
            <a:spLocks noGrp="1"/>
          </p:cNvSpPr>
          <p:nvPr>
            <p:ph type="dt" sz="half" idx="10"/>
          </p:nvPr>
        </p:nvSpPr>
        <p:spPr/>
        <p:txBody>
          <a:bodyPr/>
          <a:lstStyle/>
          <a:p>
            <a:fld id="{08182278-16FF-DE45-A901-ED9CAA6241DA}" type="datetimeFigureOut">
              <a:rPr lang="en-US" smtClean="0"/>
              <a:t>4/26/21</a:t>
            </a:fld>
            <a:endParaRPr lang="en-US"/>
          </a:p>
        </p:txBody>
      </p:sp>
      <p:sp>
        <p:nvSpPr>
          <p:cNvPr id="6" name="Footer Placeholder 5">
            <a:extLst>
              <a:ext uri="{FF2B5EF4-FFF2-40B4-BE49-F238E27FC236}">
                <a16:creationId xmlns:a16="http://schemas.microsoft.com/office/drawing/2014/main" id="{D617765C-B6EB-A34F-8BCA-25C8D528DA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DC38D6-5F2E-834B-A528-1BE29B4853E2}"/>
              </a:ext>
            </a:extLst>
          </p:cNvPr>
          <p:cNvSpPr>
            <a:spLocks noGrp="1"/>
          </p:cNvSpPr>
          <p:nvPr>
            <p:ph type="sldNum" sz="quarter" idx="12"/>
          </p:nvPr>
        </p:nvSpPr>
        <p:spPr/>
        <p:txBody>
          <a:bodyPr/>
          <a:lstStyle/>
          <a:p>
            <a:fld id="{7280C4AF-9AB5-3F4B-B184-3A11FB789D6A}" type="slidenum">
              <a:rPr lang="en-US" smtClean="0"/>
              <a:t>‹#›</a:t>
            </a:fld>
            <a:endParaRPr lang="en-US"/>
          </a:p>
        </p:txBody>
      </p:sp>
    </p:spTree>
    <p:extLst>
      <p:ext uri="{BB962C8B-B14F-4D97-AF65-F5344CB8AC3E}">
        <p14:creationId xmlns:p14="http://schemas.microsoft.com/office/powerpoint/2010/main" val="152788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7C0607-42F7-3F48-917A-B1505341C4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25B3D2-47BD-D841-B42E-0C2D89FC96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595DF3-869E-A342-9985-75A2A5FAE2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182278-16FF-DE45-A901-ED9CAA6241DA}" type="datetimeFigureOut">
              <a:rPr lang="en-US" smtClean="0"/>
              <a:t>4/26/21</a:t>
            </a:fld>
            <a:endParaRPr lang="en-US"/>
          </a:p>
        </p:txBody>
      </p:sp>
      <p:sp>
        <p:nvSpPr>
          <p:cNvPr id="5" name="Footer Placeholder 4">
            <a:extLst>
              <a:ext uri="{FF2B5EF4-FFF2-40B4-BE49-F238E27FC236}">
                <a16:creationId xmlns:a16="http://schemas.microsoft.com/office/drawing/2014/main" id="{59C3B54C-C5D7-8043-A1CC-8240F20149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398D94-4719-EA4D-8FFF-6BEFCD7494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80C4AF-9AB5-3F4B-B184-3A11FB789D6A}" type="slidenum">
              <a:rPr lang="en-US" smtClean="0"/>
              <a:t>‹#›</a:t>
            </a:fld>
            <a:endParaRPr lang="en-US"/>
          </a:p>
        </p:txBody>
      </p:sp>
    </p:spTree>
    <p:extLst>
      <p:ext uri="{BB962C8B-B14F-4D97-AF65-F5344CB8AC3E}">
        <p14:creationId xmlns:p14="http://schemas.microsoft.com/office/powerpoint/2010/main" val="1216064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1C9A6-0024-0745-9251-BEFEDEB3C320}"/>
              </a:ext>
            </a:extLst>
          </p:cNvPr>
          <p:cNvSpPr>
            <a:spLocks noGrp="1"/>
          </p:cNvSpPr>
          <p:nvPr>
            <p:ph type="ctrTitle"/>
          </p:nvPr>
        </p:nvSpPr>
        <p:spPr/>
        <p:txBody>
          <a:bodyPr/>
          <a:lstStyle/>
          <a:p>
            <a:r>
              <a:rPr lang="en-US" dirty="0">
                <a:solidFill>
                  <a:srgbClr val="C00000"/>
                </a:solidFill>
              </a:rPr>
              <a:t>8 Steps to successful story point estimation</a:t>
            </a:r>
          </a:p>
        </p:txBody>
      </p:sp>
      <p:sp>
        <p:nvSpPr>
          <p:cNvPr id="3" name="Subtitle 2">
            <a:extLst>
              <a:ext uri="{FF2B5EF4-FFF2-40B4-BE49-F238E27FC236}">
                <a16:creationId xmlns:a16="http://schemas.microsoft.com/office/drawing/2014/main" id="{A07BED5D-2C7C-C74D-906C-58912CD011E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25128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51846-3B37-B24A-AA76-A4F98FE9DB74}"/>
              </a:ext>
            </a:extLst>
          </p:cNvPr>
          <p:cNvSpPr>
            <a:spLocks noGrp="1"/>
          </p:cNvSpPr>
          <p:nvPr>
            <p:ph type="title"/>
          </p:nvPr>
        </p:nvSpPr>
        <p:spPr/>
        <p:txBody>
          <a:bodyPr/>
          <a:lstStyle/>
          <a:p>
            <a:r>
              <a:rPr lang="en-IN" dirty="0">
                <a:solidFill>
                  <a:srgbClr val="C00000"/>
                </a:solidFill>
              </a:rPr>
              <a:t>1. Identify base stories.</a:t>
            </a:r>
            <a:endParaRPr lang="en-US" dirty="0">
              <a:solidFill>
                <a:srgbClr val="C00000"/>
              </a:solidFill>
            </a:endParaRPr>
          </a:p>
        </p:txBody>
      </p:sp>
      <p:sp>
        <p:nvSpPr>
          <p:cNvPr id="3" name="Content Placeholder 2">
            <a:extLst>
              <a:ext uri="{FF2B5EF4-FFF2-40B4-BE49-F238E27FC236}">
                <a16:creationId xmlns:a16="http://schemas.microsoft.com/office/drawing/2014/main" id="{476408CC-1F59-A844-948C-979F7CB0AFB9}"/>
              </a:ext>
            </a:extLst>
          </p:cNvPr>
          <p:cNvSpPr>
            <a:spLocks noGrp="1"/>
          </p:cNvSpPr>
          <p:nvPr>
            <p:ph idx="1"/>
          </p:nvPr>
        </p:nvSpPr>
        <p:spPr/>
        <p:txBody>
          <a:bodyPr>
            <a:normAutofit/>
          </a:bodyPr>
          <a:lstStyle/>
          <a:p>
            <a:r>
              <a:rPr lang="en-IN" sz="3600" dirty="0">
                <a:solidFill>
                  <a:srgbClr val="002060"/>
                </a:solidFill>
              </a:rPr>
              <a:t>It is very important to identify one or multiple base or reference story against which you would do relative sizing of the backlog. This story is picked from current product backlog or a different story which we have done earlier. But what is important is the understanding of this story is same among everyone on the team. Team should be confident of this base story.</a:t>
            </a:r>
            <a:endParaRPr lang="en-US" sz="3600" dirty="0">
              <a:solidFill>
                <a:srgbClr val="002060"/>
              </a:solidFill>
            </a:endParaRPr>
          </a:p>
        </p:txBody>
      </p:sp>
    </p:spTree>
    <p:extLst>
      <p:ext uri="{BB962C8B-B14F-4D97-AF65-F5344CB8AC3E}">
        <p14:creationId xmlns:p14="http://schemas.microsoft.com/office/powerpoint/2010/main" val="159517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12EB0-FF70-F846-8977-BA80E9132C77}"/>
              </a:ext>
            </a:extLst>
          </p:cNvPr>
          <p:cNvSpPr>
            <a:spLocks noGrp="1"/>
          </p:cNvSpPr>
          <p:nvPr>
            <p:ph type="title"/>
          </p:nvPr>
        </p:nvSpPr>
        <p:spPr/>
        <p:txBody>
          <a:bodyPr/>
          <a:lstStyle/>
          <a:p>
            <a:r>
              <a:rPr lang="en-IN" dirty="0">
                <a:solidFill>
                  <a:srgbClr val="C00000"/>
                </a:solidFill>
              </a:rPr>
              <a:t>2. Talk through the requirements of the story.</a:t>
            </a:r>
            <a:endParaRPr lang="en-US" dirty="0">
              <a:solidFill>
                <a:srgbClr val="C00000"/>
              </a:solidFill>
            </a:endParaRPr>
          </a:p>
        </p:txBody>
      </p:sp>
      <p:sp>
        <p:nvSpPr>
          <p:cNvPr id="3" name="Content Placeholder 2">
            <a:extLst>
              <a:ext uri="{FF2B5EF4-FFF2-40B4-BE49-F238E27FC236}">
                <a16:creationId xmlns:a16="http://schemas.microsoft.com/office/drawing/2014/main" id="{2ACB6BF4-22AC-C94D-96F4-7B196212A398}"/>
              </a:ext>
            </a:extLst>
          </p:cNvPr>
          <p:cNvSpPr>
            <a:spLocks noGrp="1"/>
          </p:cNvSpPr>
          <p:nvPr>
            <p:ph idx="1"/>
          </p:nvPr>
        </p:nvSpPr>
        <p:spPr/>
        <p:txBody>
          <a:bodyPr>
            <a:normAutofit/>
          </a:bodyPr>
          <a:lstStyle/>
          <a:p>
            <a:r>
              <a:rPr lang="en-IN" sz="4800" dirty="0">
                <a:solidFill>
                  <a:srgbClr val="002060"/>
                </a:solidFill>
              </a:rPr>
              <a:t>Product Owner or a business analyst will answer questions and provide explanation about what exactly this story entails.</a:t>
            </a:r>
            <a:endParaRPr lang="en-US" sz="4800" dirty="0">
              <a:solidFill>
                <a:srgbClr val="002060"/>
              </a:solidFill>
            </a:endParaRPr>
          </a:p>
        </p:txBody>
      </p:sp>
    </p:spTree>
    <p:extLst>
      <p:ext uri="{BB962C8B-B14F-4D97-AF65-F5344CB8AC3E}">
        <p14:creationId xmlns:p14="http://schemas.microsoft.com/office/powerpoint/2010/main" val="179450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F4768-A874-2B4D-9310-4C315E63C980}"/>
              </a:ext>
            </a:extLst>
          </p:cNvPr>
          <p:cNvSpPr>
            <a:spLocks noGrp="1"/>
          </p:cNvSpPr>
          <p:nvPr>
            <p:ph type="title"/>
          </p:nvPr>
        </p:nvSpPr>
        <p:spPr/>
        <p:txBody>
          <a:bodyPr>
            <a:normAutofit/>
          </a:bodyPr>
          <a:lstStyle/>
          <a:p>
            <a:r>
              <a:rPr lang="en-IN" dirty="0">
                <a:solidFill>
                  <a:srgbClr val="C00000"/>
                </a:solidFill>
              </a:rPr>
              <a:t>3. Discuss and jot down things you want to remember when implementing this story.</a:t>
            </a:r>
            <a:endParaRPr lang="en-US" dirty="0">
              <a:solidFill>
                <a:srgbClr val="C00000"/>
              </a:solidFill>
            </a:endParaRPr>
          </a:p>
        </p:txBody>
      </p:sp>
      <p:sp>
        <p:nvSpPr>
          <p:cNvPr id="3" name="Content Placeholder 2">
            <a:extLst>
              <a:ext uri="{FF2B5EF4-FFF2-40B4-BE49-F238E27FC236}">
                <a16:creationId xmlns:a16="http://schemas.microsoft.com/office/drawing/2014/main" id="{DA4DFC80-8C24-5545-B4FF-C10B013AC1EB}"/>
              </a:ext>
            </a:extLst>
          </p:cNvPr>
          <p:cNvSpPr>
            <a:spLocks noGrp="1"/>
          </p:cNvSpPr>
          <p:nvPr>
            <p:ph idx="1"/>
          </p:nvPr>
        </p:nvSpPr>
        <p:spPr/>
        <p:txBody>
          <a:bodyPr>
            <a:normAutofit/>
          </a:bodyPr>
          <a:lstStyle/>
          <a:p>
            <a:r>
              <a:rPr lang="en-IN" sz="4000" dirty="0">
                <a:solidFill>
                  <a:srgbClr val="002060"/>
                </a:solidFill>
              </a:rPr>
              <a:t>These can be bullet points on the story card or text in the “notes” section of a tool. This is best done by Scrum Master who can add these details as and when discussions are on.</a:t>
            </a:r>
            <a:endParaRPr lang="en-US" sz="4000" dirty="0">
              <a:solidFill>
                <a:srgbClr val="002060"/>
              </a:solidFill>
            </a:endParaRPr>
          </a:p>
        </p:txBody>
      </p:sp>
    </p:spTree>
    <p:extLst>
      <p:ext uri="{BB962C8B-B14F-4D97-AF65-F5344CB8AC3E}">
        <p14:creationId xmlns:p14="http://schemas.microsoft.com/office/powerpoint/2010/main" val="560518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4FAFF-671D-044C-8E74-D56766C4D849}"/>
              </a:ext>
            </a:extLst>
          </p:cNvPr>
          <p:cNvSpPr>
            <a:spLocks noGrp="1"/>
          </p:cNvSpPr>
          <p:nvPr>
            <p:ph type="title"/>
          </p:nvPr>
        </p:nvSpPr>
        <p:spPr/>
        <p:txBody>
          <a:bodyPr>
            <a:normAutofit fontScale="90000"/>
          </a:bodyPr>
          <a:lstStyle/>
          <a:p>
            <a:r>
              <a:rPr lang="en-IN" dirty="0">
                <a:solidFill>
                  <a:srgbClr val="C00000"/>
                </a:solidFill>
              </a:rPr>
              <a:t>4. Some of these questions team ask themselves when they start sizing.</a:t>
            </a:r>
            <a:br>
              <a:rPr lang="en-IN" dirty="0">
                <a:solidFill>
                  <a:srgbClr val="C00000"/>
                </a:solidFill>
              </a:rPr>
            </a:br>
            <a:endParaRPr lang="en-US" dirty="0">
              <a:solidFill>
                <a:srgbClr val="C00000"/>
              </a:solidFill>
            </a:endParaRPr>
          </a:p>
        </p:txBody>
      </p:sp>
      <p:sp>
        <p:nvSpPr>
          <p:cNvPr id="3" name="Content Placeholder 2">
            <a:extLst>
              <a:ext uri="{FF2B5EF4-FFF2-40B4-BE49-F238E27FC236}">
                <a16:creationId xmlns:a16="http://schemas.microsoft.com/office/drawing/2014/main" id="{664C7527-0125-864C-B0A8-6BAC0CBEE2FB}"/>
              </a:ext>
            </a:extLst>
          </p:cNvPr>
          <p:cNvSpPr>
            <a:spLocks noGrp="1"/>
          </p:cNvSpPr>
          <p:nvPr>
            <p:ph idx="1"/>
          </p:nvPr>
        </p:nvSpPr>
        <p:spPr/>
        <p:txBody>
          <a:bodyPr>
            <a:normAutofit fontScale="92500" lnSpcReduction="10000"/>
          </a:bodyPr>
          <a:lstStyle/>
          <a:p>
            <a:pPr marL="0" indent="0">
              <a:buNone/>
            </a:pPr>
            <a:r>
              <a:rPr lang="en-IN" dirty="0">
                <a:solidFill>
                  <a:srgbClr val="002060"/>
                </a:solidFill>
              </a:rPr>
              <a:t>1. Design: What will we have to learn before we can start work on this story?</a:t>
            </a:r>
          </a:p>
          <a:p>
            <a:pPr marL="0" indent="0">
              <a:buNone/>
            </a:pPr>
            <a:r>
              <a:rPr lang="en-IN" dirty="0"/>
              <a:t>2. </a:t>
            </a:r>
            <a:r>
              <a:rPr lang="en-IN" dirty="0">
                <a:solidFill>
                  <a:srgbClr val="00B050"/>
                </a:solidFill>
              </a:rPr>
              <a:t>Coding which include tests: </a:t>
            </a:r>
            <a:r>
              <a:rPr lang="en-IN" b="1" dirty="0">
                <a:solidFill>
                  <a:srgbClr val="00B050"/>
                </a:solidFill>
              </a:rPr>
              <a:t>How much code will need to be written for this story</a:t>
            </a:r>
            <a:r>
              <a:rPr lang="en-IN" dirty="0">
                <a:solidFill>
                  <a:srgbClr val="00B050"/>
                </a:solidFill>
              </a:rPr>
              <a:t>? Have we written similar code before?</a:t>
            </a:r>
          </a:p>
          <a:p>
            <a:pPr marL="0" indent="0">
              <a:buNone/>
            </a:pPr>
            <a:r>
              <a:rPr lang="en-IN" b="1" dirty="0">
                <a:solidFill>
                  <a:srgbClr val="002060"/>
                </a:solidFill>
              </a:rPr>
              <a:t>3. Acceptance Testing</a:t>
            </a:r>
            <a:r>
              <a:rPr lang="en-IN" dirty="0">
                <a:solidFill>
                  <a:srgbClr val="002060"/>
                </a:solidFill>
              </a:rPr>
              <a:t>: How much work is involved in helping the customer to automate the acceptance tests for this story?</a:t>
            </a:r>
          </a:p>
          <a:p>
            <a:pPr marL="0" indent="0">
              <a:buNone/>
            </a:pPr>
            <a:r>
              <a:rPr lang="en-IN" dirty="0">
                <a:solidFill>
                  <a:srgbClr val="00B050"/>
                </a:solidFill>
              </a:rPr>
              <a:t>4. Integration Points: Does this story have external </a:t>
            </a:r>
            <a:r>
              <a:rPr lang="en-IN" b="1" dirty="0">
                <a:solidFill>
                  <a:srgbClr val="00B050"/>
                </a:solidFill>
              </a:rPr>
              <a:t>dependencies</a:t>
            </a:r>
            <a:r>
              <a:rPr lang="en-IN" dirty="0">
                <a:solidFill>
                  <a:srgbClr val="00B050"/>
                </a:solidFill>
              </a:rPr>
              <a:t>?</a:t>
            </a:r>
          </a:p>
          <a:p>
            <a:pPr marL="0" indent="0">
              <a:buNone/>
            </a:pPr>
            <a:r>
              <a:rPr lang="en-IN" dirty="0">
                <a:solidFill>
                  <a:srgbClr val="002060"/>
                </a:solidFill>
              </a:rPr>
              <a:t>5. Expertise: </a:t>
            </a:r>
            <a:r>
              <a:rPr lang="en-IN" b="1" dirty="0">
                <a:solidFill>
                  <a:srgbClr val="002060"/>
                </a:solidFill>
              </a:rPr>
              <a:t>Does anyone of us have done similar story before</a:t>
            </a:r>
            <a:r>
              <a:rPr lang="en-IN" dirty="0">
                <a:solidFill>
                  <a:srgbClr val="002060"/>
                </a:solidFill>
              </a:rPr>
              <a:t>?</a:t>
            </a:r>
          </a:p>
          <a:p>
            <a:pPr marL="0" indent="0">
              <a:buNone/>
            </a:pPr>
            <a:r>
              <a:rPr lang="en-IN" dirty="0">
                <a:solidFill>
                  <a:srgbClr val="00B050"/>
                </a:solidFill>
              </a:rPr>
              <a:t>6. Complexity: Is it a straightforward story or it includes complexity either from business logic perspective or from technical perspective</a:t>
            </a:r>
          </a:p>
          <a:p>
            <a:pPr marL="0" indent="0">
              <a:buNone/>
            </a:pPr>
            <a:r>
              <a:rPr lang="en-IN" dirty="0">
                <a:solidFill>
                  <a:srgbClr val="002060"/>
                </a:solidFill>
              </a:rPr>
              <a:t>7. Uncertainty/risk: How certain we are for instance in getting the dependencies in time or test data we requested.</a:t>
            </a:r>
          </a:p>
          <a:p>
            <a:endParaRPr lang="en-US" dirty="0"/>
          </a:p>
        </p:txBody>
      </p:sp>
    </p:spTree>
    <p:extLst>
      <p:ext uri="{BB962C8B-B14F-4D97-AF65-F5344CB8AC3E}">
        <p14:creationId xmlns:p14="http://schemas.microsoft.com/office/powerpoint/2010/main" val="4184043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76EB-E9AD-4C48-B84F-8E14CAA637E9}"/>
              </a:ext>
            </a:extLst>
          </p:cNvPr>
          <p:cNvSpPr>
            <a:spLocks noGrp="1"/>
          </p:cNvSpPr>
          <p:nvPr>
            <p:ph type="title"/>
          </p:nvPr>
        </p:nvSpPr>
        <p:spPr/>
        <p:txBody>
          <a:bodyPr/>
          <a:lstStyle/>
          <a:p>
            <a:r>
              <a:rPr lang="en-IN" dirty="0">
                <a:solidFill>
                  <a:srgbClr val="C00000"/>
                </a:solidFill>
              </a:rPr>
              <a:t>5. Find some point of relative comparison.</a:t>
            </a:r>
            <a:endParaRPr lang="en-US" dirty="0">
              <a:solidFill>
                <a:srgbClr val="C00000"/>
              </a:solidFill>
            </a:endParaRPr>
          </a:p>
        </p:txBody>
      </p:sp>
      <p:sp>
        <p:nvSpPr>
          <p:cNvPr id="3" name="Content Placeholder 2">
            <a:extLst>
              <a:ext uri="{FF2B5EF4-FFF2-40B4-BE49-F238E27FC236}">
                <a16:creationId xmlns:a16="http://schemas.microsoft.com/office/drawing/2014/main" id="{DD1F139E-821C-DB46-AD0D-F861EA7E0BFB}"/>
              </a:ext>
            </a:extLst>
          </p:cNvPr>
          <p:cNvSpPr>
            <a:spLocks noGrp="1"/>
          </p:cNvSpPr>
          <p:nvPr>
            <p:ph idx="1"/>
          </p:nvPr>
        </p:nvSpPr>
        <p:spPr/>
        <p:txBody>
          <a:bodyPr>
            <a:normAutofit/>
          </a:bodyPr>
          <a:lstStyle/>
          <a:p>
            <a:r>
              <a:rPr lang="en-IN" sz="3600" dirty="0">
                <a:solidFill>
                  <a:srgbClr val="002060"/>
                </a:solidFill>
              </a:rPr>
              <a:t>If this story is about the same amount of work as one you have already sized, give it the same number of points. If it is more difficult, give it a proportionally higher value. If this story is similar to another but less complex because of the learning from previous story, give it a lower value.</a:t>
            </a:r>
            <a:endParaRPr lang="en-US" sz="3600" dirty="0">
              <a:solidFill>
                <a:srgbClr val="002060"/>
              </a:solidFill>
            </a:endParaRPr>
          </a:p>
        </p:txBody>
      </p:sp>
    </p:spTree>
    <p:extLst>
      <p:ext uri="{BB962C8B-B14F-4D97-AF65-F5344CB8AC3E}">
        <p14:creationId xmlns:p14="http://schemas.microsoft.com/office/powerpoint/2010/main" val="2691267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199CF-7EC0-9147-9866-6B67B2E02593}"/>
              </a:ext>
            </a:extLst>
          </p:cNvPr>
          <p:cNvSpPr>
            <a:spLocks noGrp="1"/>
          </p:cNvSpPr>
          <p:nvPr>
            <p:ph type="title"/>
          </p:nvPr>
        </p:nvSpPr>
        <p:spPr>
          <a:xfrm>
            <a:off x="870473" y="2527412"/>
            <a:ext cx="10515600" cy="1325563"/>
          </a:xfrm>
        </p:spPr>
        <p:txBody>
          <a:bodyPr>
            <a:normAutofit fontScale="90000"/>
          </a:bodyPr>
          <a:lstStyle/>
          <a:p>
            <a:r>
              <a:rPr lang="en-IN" dirty="0">
                <a:solidFill>
                  <a:srgbClr val="C00000"/>
                </a:solidFill>
              </a:rPr>
              <a:t>6. Reach a consensus among entire team present as to the size of the story as per Definition of Done.</a:t>
            </a:r>
            <a:br>
              <a:rPr lang="en-IN" dirty="0">
                <a:solidFill>
                  <a:srgbClr val="C00000"/>
                </a:solidFill>
              </a:rPr>
            </a:br>
            <a:endParaRPr lang="en-US" dirty="0">
              <a:solidFill>
                <a:srgbClr val="C00000"/>
              </a:solidFill>
            </a:endParaRPr>
          </a:p>
        </p:txBody>
      </p:sp>
    </p:spTree>
    <p:extLst>
      <p:ext uri="{BB962C8B-B14F-4D97-AF65-F5344CB8AC3E}">
        <p14:creationId xmlns:p14="http://schemas.microsoft.com/office/powerpoint/2010/main" val="1445136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C6724-791E-3847-89ED-AD181108183D}"/>
              </a:ext>
            </a:extLst>
          </p:cNvPr>
          <p:cNvSpPr>
            <a:spLocks noGrp="1"/>
          </p:cNvSpPr>
          <p:nvPr>
            <p:ph type="title"/>
          </p:nvPr>
        </p:nvSpPr>
        <p:spPr>
          <a:xfrm>
            <a:off x="1139414" y="2495139"/>
            <a:ext cx="10515600" cy="1325563"/>
          </a:xfrm>
        </p:spPr>
        <p:txBody>
          <a:bodyPr>
            <a:normAutofit fontScale="90000"/>
          </a:bodyPr>
          <a:lstStyle/>
          <a:p>
            <a:r>
              <a:rPr lang="en-IN" dirty="0">
                <a:solidFill>
                  <a:srgbClr val="C00000"/>
                </a:solidFill>
              </a:rPr>
              <a:t>7. Validate that your estimates are internally consistent among stories as you go along.</a:t>
            </a:r>
            <a:br>
              <a:rPr lang="en-IN" dirty="0">
                <a:solidFill>
                  <a:srgbClr val="C00000"/>
                </a:solidFill>
              </a:rPr>
            </a:br>
            <a:endParaRPr lang="en-US" dirty="0">
              <a:solidFill>
                <a:srgbClr val="C00000"/>
              </a:solidFill>
            </a:endParaRPr>
          </a:p>
        </p:txBody>
      </p:sp>
    </p:spTree>
    <p:extLst>
      <p:ext uri="{BB962C8B-B14F-4D97-AF65-F5344CB8AC3E}">
        <p14:creationId xmlns:p14="http://schemas.microsoft.com/office/powerpoint/2010/main" val="2307686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1874-06CD-A243-899A-FB8A15F5053C}"/>
              </a:ext>
            </a:extLst>
          </p:cNvPr>
          <p:cNvSpPr>
            <a:spLocks noGrp="1"/>
          </p:cNvSpPr>
          <p:nvPr>
            <p:ph type="title"/>
          </p:nvPr>
        </p:nvSpPr>
        <p:spPr/>
        <p:txBody>
          <a:bodyPr>
            <a:normAutofit/>
          </a:bodyPr>
          <a:lstStyle/>
          <a:p>
            <a:r>
              <a:rPr lang="en-IN" dirty="0">
                <a:solidFill>
                  <a:srgbClr val="C00000"/>
                </a:solidFill>
              </a:rPr>
              <a:t>8. Periodically ensure that all of the 1’s are about the same, all of the 2’s match, etc.</a:t>
            </a:r>
            <a:endParaRPr lang="en-US" dirty="0">
              <a:solidFill>
                <a:srgbClr val="C00000"/>
              </a:solidFill>
            </a:endParaRPr>
          </a:p>
        </p:txBody>
      </p:sp>
      <p:sp>
        <p:nvSpPr>
          <p:cNvPr id="3" name="Content Placeholder 2">
            <a:extLst>
              <a:ext uri="{FF2B5EF4-FFF2-40B4-BE49-F238E27FC236}">
                <a16:creationId xmlns:a16="http://schemas.microsoft.com/office/drawing/2014/main" id="{08386E38-E0E0-1748-9F53-B33443221FCC}"/>
              </a:ext>
            </a:extLst>
          </p:cNvPr>
          <p:cNvSpPr>
            <a:spLocks noGrp="1"/>
          </p:cNvSpPr>
          <p:nvPr>
            <p:ph idx="1"/>
          </p:nvPr>
        </p:nvSpPr>
        <p:spPr/>
        <p:txBody>
          <a:bodyPr/>
          <a:lstStyle/>
          <a:p>
            <a:r>
              <a:rPr lang="en-IN" dirty="0">
                <a:solidFill>
                  <a:srgbClr val="002060"/>
                </a:solidFill>
              </a:rPr>
              <a:t>Likewise, the team should agree that a five-point story is roughly twice as much work as a two-point story.</a:t>
            </a:r>
          </a:p>
          <a:p>
            <a:r>
              <a:rPr lang="en-IN" i="1" dirty="0">
                <a:solidFill>
                  <a:srgbClr val="00B050"/>
                </a:solidFill>
              </a:rPr>
              <a:t>In story point estimates, it does not matter if your estimates are correct or incorrect as long as team arrives to a shared understanding on a user story.</a:t>
            </a:r>
            <a:endParaRPr lang="en-IN" dirty="0">
              <a:solidFill>
                <a:srgbClr val="00B050"/>
              </a:solidFill>
            </a:endParaRPr>
          </a:p>
          <a:p>
            <a:endParaRPr lang="en-US" dirty="0"/>
          </a:p>
        </p:txBody>
      </p:sp>
    </p:spTree>
    <p:extLst>
      <p:ext uri="{BB962C8B-B14F-4D97-AF65-F5344CB8AC3E}">
        <p14:creationId xmlns:p14="http://schemas.microsoft.com/office/powerpoint/2010/main" val="3516722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E1DE4A84C65C4DB60AEC4C9380331D" ma:contentTypeVersion="2" ma:contentTypeDescription="Create a new document." ma:contentTypeScope="" ma:versionID="5e4ba4595c6b9f58334c478bd9209a2b">
  <xsd:schema xmlns:xsd="http://www.w3.org/2001/XMLSchema" xmlns:xs="http://www.w3.org/2001/XMLSchema" xmlns:p="http://schemas.microsoft.com/office/2006/metadata/properties" xmlns:ns2="454257da-1013-411d-b16c-7f8c54dd5663" targetNamespace="http://schemas.microsoft.com/office/2006/metadata/properties" ma:root="true" ma:fieldsID="0e1db81f8fe027bbf4f9cc9ab814381f" ns2:_="">
    <xsd:import namespace="454257da-1013-411d-b16c-7f8c54dd566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4257da-1013-411d-b16c-7f8c54dd56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56FAA75-36DA-49C0-A844-2097B3C285EF}"/>
</file>

<file path=customXml/itemProps2.xml><?xml version="1.0" encoding="utf-8"?>
<ds:datastoreItem xmlns:ds="http://schemas.openxmlformats.org/officeDocument/2006/customXml" ds:itemID="{37724883-DC09-4316-A8D8-CE333F93BA56}"/>
</file>

<file path=customXml/itemProps3.xml><?xml version="1.0" encoding="utf-8"?>
<ds:datastoreItem xmlns:ds="http://schemas.openxmlformats.org/officeDocument/2006/customXml" ds:itemID="{B54F0112-0A08-4814-855A-B74F9B3ACE66}"/>
</file>

<file path=docProps/app.xml><?xml version="1.0" encoding="utf-8"?>
<Properties xmlns="http://schemas.openxmlformats.org/officeDocument/2006/extended-properties" xmlns:vt="http://schemas.openxmlformats.org/officeDocument/2006/docPropsVTypes">
  <TotalTime>6</TotalTime>
  <Words>509</Words>
  <Application>Microsoft Macintosh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8 Steps to successful story point estimation</vt:lpstr>
      <vt:lpstr>1. Identify base stories.</vt:lpstr>
      <vt:lpstr>2. Talk through the requirements of the story.</vt:lpstr>
      <vt:lpstr>3. Discuss and jot down things you want to remember when implementing this story.</vt:lpstr>
      <vt:lpstr>4. Some of these questions team ask themselves when they start sizing. </vt:lpstr>
      <vt:lpstr>5. Find some point of relative comparison.</vt:lpstr>
      <vt:lpstr>6. Reach a consensus among entire team present as to the size of the story as per Definition of Done. </vt:lpstr>
      <vt:lpstr>7. Validate that your estimates are internally consistent among stories as you go along. </vt:lpstr>
      <vt:lpstr>8. Periodically ensure that all of the 1’s are about the same, all of the 2’s match, etc.</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Arun Kumar C (CSE)</dc:creator>
  <cp:lastModifiedBy>Dr. Arun Kumar C (CSE)</cp:lastModifiedBy>
  <cp:revision>9</cp:revision>
  <dcterms:created xsi:type="dcterms:W3CDTF">2021-04-26T05:29:00Z</dcterms:created>
  <dcterms:modified xsi:type="dcterms:W3CDTF">2021-04-26T06:10:48Z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0x0101007EE1DE4A84C65C4DB60AEC4C9380331D</vt:lpwstr>
  </property>
</Properties>
</file>