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566"/>
    <p:restoredTop sz="92541"/>
  </p:normalViewPr>
  <p:slideViewPr>
    <p:cSldViewPr>
      <p:cViewPr varScale="1">
        <p:scale>
          <a:sx n="54" d="100"/>
          <a:sy n="54" d="100"/>
        </p:scale>
        <p:origin x="132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2619" y="2124202"/>
            <a:ext cx="785876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C58D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C58D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C58D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031189"/>
            <a:ext cx="8255000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C58D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5779" y="1947799"/>
            <a:ext cx="8092440" cy="4702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5770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4F271C"/>
                </a:solidFill>
              </a:rPr>
              <a:t>What</a:t>
            </a:r>
            <a:r>
              <a:rPr spc="-20" dirty="0">
                <a:solidFill>
                  <a:srgbClr val="4F271C"/>
                </a:solidFill>
              </a:rPr>
              <a:t> </a:t>
            </a:r>
            <a:r>
              <a:rPr spc="-10" dirty="0">
                <a:solidFill>
                  <a:srgbClr val="4F271C"/>
                </a:solidFill>
              </a:rPr>
              <a:t>Is</a:t>
            </a:r>
            <a:r>
              <a:rPr spc="-20" dirty="0">
                <a:solidFill>
                  <a:srgbClr val="4F271C"/>
                </a:solidFill>
              </a:rPr>
              <a:t> </a:t>
            </a:r>
            <a:r>
              <a:rPr spc="-35" dirty="0">
                <a:solidFill>
                  <a:srgbClr val="4F271C"/>
                </a:solidFill>
              </a:rPr>
              <a:t>Velocity?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869160"/>
            <a:ext cx="8080375" cy="31165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7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5" dirty="0">
                <a:latin typeface="Constantia"/>
                <a:cs typeface="Constantia"/>
              </a:rPr>
              <a:t>Velocity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amount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work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completed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sprint.</a:t>
            </a:r>
            <a:endParaRPr sz="2600">
              <a:latin typeface="Constantia"/>
              <a:cs typeface="Constantia"/>
            </a:endParaRPr>
          </a:p>
          <a:p>
            <a:pPr marL="287020" marR="6350" indent="-274955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35" dirty="0">
                <a:latin typeface="Constantia"/>
                <a:cs typeface="Constantia"/>
              </a:rPr>
              <a:t>It</a:t>
            </a:r>
            <a:r>
              <a:rPr sz="2600" spc="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measured</a:t>
            </a:r>
            <a:r>
              <a:rPr sz="2600" spc="1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adding</a:t>
            </a:r>
            <a:r>
              <a:rPr sz="2600" spc="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sizes</a:t>
            </a:r>
            <a:r>
              <a:rPr sz="2600" spc="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20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8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PBIs</a:t>
            </a:r>
            <a:r>
              <a:rPr sz="2600" spc="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completed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sprint.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PBI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either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done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it’s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done.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product </a:t>
            </a:r>
            <a:r>
              <a:rPr sz="2600" spc="-15" dirty="0">
                <a:latin typeface="Constantia"/>
                <a:cs typeface="Constantia"/>
              </a:rPr>
              <a:t>owner </a:t>
            </a:r>
            <a:r>
              <a:rPr sz="2600" spc="-30" dirty="0">
                <a:latin typeface="Constantia"/>
                <a:cs typeface="Constantia"/>
              </a:rPr>
              <a:t>doesn’t </a:t>
            </a:r>
            <a:r>
              <a:rPr sz="2600" spc="-20" dirty="0">
                <a:latin typeface="Constantia"/>
                <a:cs typeface="Constantia"/>
              </a:rPr>
              <a:t>get </a:t>
            </a:r>
            <a:r>
              <a:rPr sz="2600" spc="-15" dirty="0">
                <a:latin typeface="Constantia"/>
                <a:cs typeface="Constantia"/>
              </a:rPr>
              <a:t>any </a:t>
            </a:r>
            <a:r>
              <a:rPr sz="2600" spc="-10" dirty="0">
                <a:latin typeface="Constantia"/>
                <a:cs typeface="Constantia"/>
              </a:rPr>
              <a:t>value </a:t>
            </a:r>
            <a:r>
              <a:rPr sz="2600" spc="-15" dirty="0">
                <a:latin typeface="Constantia"/>
                <a:cs typeface="Constantia"/>
              </a:rPr>
              <a:t>from </a:t>
            </a:r>
            <a:r>
              <a:rPr sz="2600" spc="-10" dirty="0">
                <a:latin typeface="Constantia"/>
                <a:cs typeface="Constantia"/>
              </a:rPr>
              <a:t>undone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items, </a:t>
            </a:r>
            <a:r>
              <a:rPr sz="2600" dirty="0">
                <a:latin typeface="Constantia"/>
                <a:cs typeface="Constantia"/>
              </a:rPr>
              <a:t>so </a:t>
            </a:r>
            <a:r>
              <a:rPr sz="2600" spc="-15" dirty="0">
                <a:latin typeface="Constantia"/>
                <a:cs typeface="Constantia"/>
              </a:rPr>
              <a:t>velocity </a:t>
            </a:r>
            <a:r>
              <a:rPr sz="2600" spc="-10" dirty="0">
                <a:latin typeface="Constantia"/>
                <a:cs typeface="Constantia"/>
              </a:rPr>
              <a:t>does not </a:t>
            </a:r>
            <a:r>
              <a:rPr sz="2600" spc="-5" dirty="0">
                <a:latin typeface="Constantia"/>
                <a:cs typeface="Constantia"/>
              </a:rPr>
              <a:t>include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size </a:t>
            </a:r>
            <a:r>
              <a:rPr sz="2600" spc="-5" dirty="0">
                <a:latin typeface="Constantia"/>
                <a:cs typeface="Constantia"/>
              </a:rPr>
              <a:t>numbers of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rtial</a:t>
            </a:r>
            <a:r>
              <a:rPr sz="2600" spc="-3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3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" y="1781555"/>
            <a:ext cx="6954011" cy="50764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031189"/>
            <a:ext cx="46501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10" dirty="0">
                <a:solidFill>
                  <a:srgbClr val="4F271C"/>
                </a:solidFill>
                <a:latin typeface="Calibri"/>
                <a:cs typeface="Calibri"/>
              </a:rPr>
              <a:t>Affecting</a:t>
            </a:r>
            <a:r>
              <a:rPr sz="5000" b="1" spc="-105" dirty="0">
                <a:solidFill>
                  <a:srgbClr val="4F271C"/>
                </a:solidFill>
                <a:latin typeface="Calibri"/>
                <a:cs typeface="Calibri"/>
              </a:rPr>
              <a:t> </a:t>
            </a:r>
            <a:r>
              <a:rPr sz="5000" b="1" spc="-35" dirty="0">
                <a:solidFill>
                  <a:srgbClr val="4F271C"/>
                </a:solidFill>
                <a:latin typeface="Calibri"/>
                <a:cs typeface="Calibri"/>
              </a:rPr>
              <a:t>Velocity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0628" y="2075815"/>
            <a:ext cx="4150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ea</a:t>
            </a:r>
            <a:r>
              <a:rPr sz="1800" spc="-60" dirty="0">
                <a:latin typeface="Constantia"/>
                <a:cs typeface="Constantia"/>
              </a:rPr>
              <a:t>m</a:t>
            </a:r>
            <a:r>
              <a:rPr sz="1800" spc="-75" dirty="0">
                <a:latin typeface="Constantia"/>
                <a:cs typeface="Constantia"/>
              </a:rPr>
              <a:t>’</a:t>
            </a:r>
            <a:r>
              <a:rPr sz="1800" dirty="0">
                <a:latin typeface="Constantia"/>
                <a:cs typeface="Constantia"/>
              </a:rPr>
              <a:t>s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55" dirty="0">
                <a:latin typeface="Constantia"/>
                <a:cs typeface="Constantia"/>
              </a:rPr>
              <a:t>v</a:t>
            </a:r>
            <a:r>
              <a:rPr sz="1800" dirty="0">
                <a:latin typeface="Constantia"/>
                <a:cs typeface="Constantia"/>
              </a:rPr>
              <a:t>eloc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ty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should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4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5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stant</a:t>
            </a:r>
            <a:r>
              <a:rPr sz="1800" spc="-15" dirty="0">
                <a:latin typeface="Constantia"/>
                <a:cs typeface="Constantia"/>
              </a:rPr>
              <a:t>l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in</a:t>
            </a:r>
            <a:r>
              <a:rPr sz="1800" spc="-10" dirty="0">
                <a:latin typeface="Constantia"/>
                <a:cs typeface="Constantia"/>
              </a:rPr>
              <a:t>c</a:t>
            </a:r>
            <a:r>
              <a:rPr sz="1800" spc="-20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ease  </a:t>
            </a:r>
            <a:r>
              <a:rPr sz="1800" spc="-20" dirty="0">
                <a:latin typeface="Constantia"/>
                <a:cs typeface="Constantia"/>
              </a:rPr>
              <a:t>over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time????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467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Affecting</a:t>
            </a:r>
            <a:r>
              <a:rPr spc="-70" dirty="0"/>
              <a:t> </a:t>
            </a:r>
            <a:r>
              <a:rPr spc="-35" dirty="0"/>
              <a:t>Velocity</a:t>
            </a:r>
            <a:r>
              <a:rPr spc="-20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58737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710565" algn="l"/>
                <a:tab pos="1370330" algn="l"/>
                <a:tab pos="2282190" algn="l"/>
                <a:tab pos="2704465" algn="l"/>
                <a:tab pos="4376420" algn="l"/>
              </a:tabLst>
            </a:pPr>
            <a:r>
              <a:rPr sz="2600" dirty="0">
                <a:latin typeface="Constantia"/>
                <a:cs typeface="Constantia"/>
              </a:rPr>
              <a:t>If	</a:t>
            </a:r>
            <a:r>
              <a:rPr sz="2600" spc="-5" dirty="0">
                <a:latin typeface="Constantia"/>
                <a:cs typeface="Constantia"/>
              </a:rPr>
              <a:t>the	</a:t>
            </a:r>
            <a:r>
              <a:rPr sz="2600" spc="-15" dirty="0">
                <a:latin typeface="Constantia"/>
                <a:cs typeface="Constantia"/>
              </a:rPr>
              <a:t>team	</a:t>
            </a:r>
            <a:r>
              <a:rPr sz="2600" spc="-5" dirty="0">
                <a:latin typeface="Constantia"/>
                <a:cs typeface="Constantia"/>
              </a:rPr>
              <a:t>is	</a:t>
            </a:r>
            <a:r>
              <a:rPr sz="2600" spc="-15" dirty="0">
                <a:latin typeface="Constantia"/>
                <a:cs typeface="Constantia"/>
              </a:rPr>
              <a:t>constantly	</a:t>
            </a:r>
            <a:r>
              <a:rPr sz="2600" spc="-5" dirty="0">
                <a:latin typeface="Constantia"/>
                <a:cs typeface="Constantia"/>
              </a:rPr>
              <a:t>inspecting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4442" y="1947799"/>
            <a:ext cx="20231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1205" algn="l"/>
              </a:tabLst>
            </a:pPr>
            <a:r>
              <a:rPr sz="2600" dirty="0">
                <a:latin typeface="Constantia"/>
                <a:cs typeface="Constantia"/>
              </a:rPr>
              <a:t>and	ada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ng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344038"/>
            <a:ext cx="8082280" cy="3275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6350" algn="just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onstantia"/>
                <a:cs typeface="Constantia"/>
              </a:rPr>
              <a:t>(continuously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improving),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its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velocity</a:t>
            </a:r>
            <a:r>
              <a:rPr sz="2600" spc="-5" dirty="0">
                <a:latin typeface="Constantia"/>
                <a:cs typeface="Constantia"/>
              </a:rPr>
              <a:t> should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keep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tin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5" dirty="0">
                <a:latin typeface="Constantia"/>
                <a:cs typeface="Constantia"/>
              </a:rPr>
              <a:t>team </a:t>
            </a:r>
            <a:r>
              <a:rPr sz="2600" spc="-5" dirty="0">
                <a:latin typeface="Constantia"/>
                <a:cs typeface="Constantia"/>
              </a:rPr>
              <a:t>that is </a:t>
            </a:r>
            <a:r>
              <a:rPr sz="2600" spc="-15" dirty="0">
                <a:latin typeface="Constantia"/>
                <a:cs typeface="Constantia"/>
              </a:rPr>
              <a:t>aggressively </a:t>
            </a:r>
            <a:r>
              <a:rPr sz="2600" dirty="0">
                <a:latin typeface="Constantia"/>
                <a:cs typeface="Constantia"/>
              </a:rPr>
              <a:t>trying </a:t>
            </a:r>
            <a:r>
              <a:rPr sz="2600" spc="-15" dirty="0">
                <a:latin typeface="Constantia"/>
                <a:cs typeface="Constantia"/>
              </a:rPr>
              <a:t>to </a:t>
            </a:r>
            <a:r>
              <a:rPr sz="2600" spc="-30" dirty="0">
                <a:latin typeface="Constantia"/>
                <a:cs typeface="Constantia"/>
              </a:rPr>
              <a:t>improve </a:t>
            </a:r>
            <a:r>
              <a:rPr sz="2600" spc="-5" dirty="0">
                <a:latin typeface="Constantia"/>
                <a:cs typeface="Constantia"/>
              </a:rPr>
              <a:t>itself </a:t>
            </a:r>
            <a:r>
              <a:rPr sz="2600" spc="-10" dirty="0">
                <a:latin typeface="Constantia"/>
                <a:cs typeface="Constantia"/>
              </a:rPr>
              <a:t>and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spc="-10" dirty="0">
                <a:latin typeface="Constantia"/>
                <a:cs typeface="Constantia"/>
              </a:rPr>
              <a:t>focused </a:t>
            </a:r>
            <a:r>
              <a:rPr sz="2600" spc="-5" dirty="0">
                <a:latin typeface="Constantia"/>
                <a:cs typeface="Constantia"/>
              </a:rPr>
              <a:t>on </a:t>
            </a:r>
            <a:r>
              <a:rPr sz="2600" spc="-15" dirty="0">
                <a:latin typeface="Constantia"/>
                <a:cs typeface="Constantia"/>
              </a:rPr>
              <a:t>delivering </a:t>
            </a:r>
            <a:r>
              <a:rPr sz="2600" spc="-10" dirty="0">
                <a:latin typeface="Constantia"/>
                <a:cs typeface="Constantia"/>
              </a:rPr>
              <a:t>features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spc="-20" dirty="0">
                <a:latin typeface="Constantia"/>
                <a:cs typeface="Constantia"/>
              </a:rPr>
              <a:t>accordance </a:t>
            </a:r>
            <a:r>
              <a:rPr sz="2600" spc="-5" dirty="0">
                <a:latin typeface="Constantia"/>
                <a:cs typeface="Constantia"/>
              </a:rPr>
              <a:t>with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robust </a:t>
            </a:r>
            <a:r>
              <a:rPr sz="2600" dirty="0">
                <a:latin typeface="Constantia"/>
                <a:cs typeface="Constantia"/>
              </a:rPr>
              <a:t>definition </a:t>
            </a:r>
            <a:r>
              <a:rPr sz="2600" spc="-5" dirty="0">
                <a:latin typeface="Constantia"/>
                <a:cs typeface="Constantia"/>
              </a:rPr>
              <a:t>of done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20" dirty="0">
                <a:latin typeface="Constantia"/>
                <a:cs typeface="Constantia"/>
              </a:rPr>
              <a:t>low </a:t>
            </a:r>
            <a:r>
              <a:rPr sz="2600" spc="-5" dirty="0">
                <a:latin typeface="Constantia"/>
                <a:cs typeface="Constantia"/>
              </a:rPr>
              <a:t>technical debt can </a:t>
            </a:r>
            <a:r>
              <a:rPr sz="2600" dirty="0">
                <a:latin typeface="Constantia"/>
                <a:cs typeface="Constantia"/>
              </a:rPr>
              <a:t> see an </a:t>
            </a:r>
            <a:r>
              <a:rPr sz="2600" spc="-5" dirty="0">
                <a:latin typeface="Constantia"/>
                <a:cs typeface="Constantia"/>
              </a:rPr>
              <a:t>increase in </a:t>
            </a:r>
            <a:r>
              <a:rPr sz="2600" spc="-40" dirty="0">
                <a:latin typeface="Constantia"/>
                <a:cs typeface="Constantia"/>
              </a:rPr>
              <a:t>velocity. </a:t>
            </a:r>
            <a:r>
              <a:rPr sz="2600" spc="-45" dirty="0">
                <a:latin typeface="Constantia"/>
                <a:cs typeface="Constantia"/>
              </a:rPr>
              <a:t>Well, </a:t>
            </a:r>
            <a:r>
              <a:rPr sz="2600" spc="-5" dirty="0">
                <a:latin typeface="Constantia"/>
                <a:cs typeface="Constantia"/>
              </a:rPr>
              <a:t>at least an </a:t>
            </a:r>
            <a:r>
              <a:rPr sz="2600" spc="-10" dirty="0">
                <a:latin typeface="Constantia"/>
                <a:cs typeface="Constantia"/>
              </a:rPr>
              <a:t>increase up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certain </a:t>
            </a:r>
            <a:r>
              <a:rPr sz="2600" spc="-5" dirty="0">
                <a:latin typeface="Constantia"/>
                <a:cs typeface="Constantia"/>
              </a:rPr>
              <a:t>point, </a:t>
            </a:r>
            <a:r>
              <a:rPr sz="2600" spc="-10" dirty="0">
                <a:latin typeface="Constantia"/>
                <a:cs typeface="Constantia"/>
              </a:rPr>
              <a:t>at </a:t>
            </a:r>
            <a:r>
              <a:rPr sz="2600" spc="-5" dirty="0">
                <a:latin typeface="Constantia"/>
                <a:cs typeface="Constantia"/>
              </a:rPr>
              <a:t>which time its </a:t>
            </a:r>
            <a:r>
              <a:rPr sz="2600" spc="-15" dirty="0">
                <a:latin typeface="Constantia"/>
                <a:cs typeface="Constantia"/>
              </a:rPr>
              <a:t>velocity </a:t>
            </a:r>
            <a:r>
              <a:rPr sz="2600" spc="-5" dirty="0">
                <a:latin typeface="Constantia"/>
                <a:cs typeface="Constantia"/>
              </a:rPr>
              <a:t>will </a:t>
            </a:r>
            <a:r>
              <a:rPr sz="2600" spc="-15" dirty="0">
                <a:latin typeface="Constantia"/>
                <a:cs typeface="Constantia"/>
              </a:rPr>
              <a:t>likely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plateau.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467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Affecting</a:t>
            </a:r>
            <a:r>
              <a:rPr spc="-70" dirty="0"/>
              <a:t> </a:t>
            </a:r>
            <a:r>
              <a:rPr spc="-35" dirty="0"/>
              <a:t>Velocity</a:t>
            </a:r>
            <a:r>
              <a:rPr spc="-20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0375" cy="3667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5" dirty="0">
                <a:latin typeface="Constantia"/>
                <a:cs typeface="Constantia"/>
              </a:rPr>
              <a:t>Just </a:t>
            </a:r>
            <a:r>
              <a:rPr sz="2600" spc="-5" dirty="0">
                <a:latin typeface="Constantia"/>
                <a:cs typeface="Constantia"/>
              </a:rPr>
              <a:t>because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45" dirty="0">
                <a:latin typeface="Constantia"/>
                <a:cs typeface="Constantia"/>
              </a:rPr>
              <a:t>team’s </a:t>
            </a:r>
            <a:r>
              <a:rPr sz="2600" spc="-10" dirty="0">
                <a:latin typeface="Constantia"/>
                <a:cs typeface="Constantia"/>
              </a:rPr>
              <a:t>velocity </a:t>
            </a:r>
            <a:r>
              <a:rPr sz="2600" dirty="0">
                <a:latin typeface="Constantia"/>
                <a:cs typeface="Constantia"/>
              </a:rPr>
              <a:t>has </a:t>
            </a:r>
            <a:r>
              <a:rPr sz="2600" spc="-15" dirty="0">
                <a:latin typeface="Constantia"/>
                <a:cs typeface="Constantia"/>
              </a:rPr>
              <a:t>leveled </a:t>
            </a:r>
            <a:r>
              <a:rPr sz="2600" spc="-5" dirty="0">
                <a:latin typeface="Constantia"/>
                <a:cs typeface="Constantia"/>
              </a:rPr>
              <a:t>out </a:t>
            </a:r>
            <a:r>
              <a:rPr sz="2600" spc="-35" dirty="0">
                <a:latin typeface="Constantia"/>
                <a:cs typeface="Constantia"/>
              </a:rPr>
              <a:t>doesn’t 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mean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more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upward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potential.</a:t>
            </a:r>
            <a:endParaRPr sz="2600">
              <a:latin typeface="Constantia"/>
              <a:cs typeface="Constantia"/>
            </a:endParaRPr>
          </a:p>
          <a:p>
            <a:pPr marL="287020" marR="10795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0" dirty="0">
                <a:latin typeface="Constantia"/>
                <a:cs typeface="Constantia"/>
              </a:rPr>
              <a:t>There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number of </a:t>
            </a:r>
            <a:r>
              <a:rPr sz="2600" spc="-30" dirty="0">
                <a:latin typeface="Constantia"/>
                <a:cs typeface="Constantia"/>
              </a:rPr>
              <a:t>ways </a:t>
            </a:r>
            <a:r>
              <a:rPr sz="2600" spc="-5" dirty="0">
                <a:latin typeface="Constantia"/>
                <a:cs typeface="Constantia"/>
              </a:rPr>
              <a:t>that the </a:t>
            </a:r>
            <a:r>
              <a:rPr sz="2600" dirty="0">
                <a:latin typeface="Constantia"/>
                <a:cs typeface="Constantia"/>
              </a:rPr>
              <a:t>Scrum </a:t>
            </a:r>
            <a:r>
              <a:rPr sz="2600" spc="-10" dirty="0">
                <a:latin typeface="Constantia"/>
                <a:cs typeface="Constantia"/>
              </a:rPr>
              <a:t>team and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managers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help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get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velocity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next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plateau.</a:t>
            </a:r>
            <a:endParaRPr sz="2600">
              <a:latin typeface="Constantia"/>
              <a:cs typeface="Constantia"/>
            </a:endParaRPr>
          </a:p>
          <a:p>
            <a:pPr marL="652780" marR="13335" lvl="1" indent="-247015" algn="just">
              <a:lnSpc>
                <a:spcPct val="100000"/>
              </a:lnSpc>
              <a:spcBef>
                <a:spcPts val="585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30" dirty="0">
                <a:latin typeface="Constantia"/>
                <a:cs typeface="Constantia"/>
              </a:rPr>
              <a:t>For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example,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introducing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new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tools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or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increasing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aining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6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posi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spc="-20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ef</a:t>
            </a:r>
            <a:r>
              <a:rPr sz="2400" spc="-10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ect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eloc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25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652780" marR="6985" lvl="1" indent="-247015" algn="just">
              <a:lnSpc>
                <a:spcPct val="100000"/>
              </a:lnSpc>
              <a:spcBef>
                <a:spcPts val="580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Or </a:t>
            </a:r>
            <a:r>
              <a:rPr sz="2400" spc="-10" dirty="0">
                <a:latin typeface="Constantia"/>
                <a:cs typeface="Constantia"/>
              </a:rPr>
              <a:t>managers </a:t>
            </a:r>
            <a:r>
              <a:rPr sz="2400" spc="-5" dirty="0">
                <a:latin typeface="Constantia"/>
                <a:cs typeface="Constantia"/>
              </a:rPr>
              <a:t>can </a:t>
            </a:r>
            <a:r>
              <a:rPr sz="2400" spc="-10" dirty="0">
                <a:latin typeface="Constantia"/>
                <a:cs typeface="Constantia"/>
              </a:rPr>
              <a:t>strategically </a:t>
            </a:r>
            <a:r>
              <a:rPr sz="2400" spc="-15" dirty="0">
                <a:latin typeface="Constantia"/>
                <a:cs typeface="Constantia"/>
              </a:rPr>
              <a:t>change </a:t>
            </a:r>
            <a:r>
              <a:rPr sz="2400" spc="-10" dirty="0">
                <a:latin typeface="Constantia"/>
                <a:cs typeface="Constantia"/>
              </a:rPr>
              <a:t>team </a:t>
            </a:r>
            <a:r>
              <a:rPr sz="2400" spc="-5" dirty="0">
                <a:latin typeface="Constantia"/>
                <a:cs typeface="Constantia"/>
              </a:rPr>
              <a:t>composition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 </a:t>
            </a:r>
            <a:r>
              <a:rPr sz="2400" spc="-5" dirty="0">
                <a:latin typeface="Constantia"/>
                <a:cs typeface="Constantia"/>
              </a:rPr>
              <a:t>the hope that the </a:t>
            </a:r>
            <a:r>
              <a:rPr sz="2400" spc="-15" dirty="0">
                <a:latin typeface="Constantia"/>
                <a:cs typeface="Constantia"/>
              </a:rPr>
              <a:t>change </a:t>
            </a:r>
            <a:r>
              <a:rPr sz="2400" dirty="0">
                <a:latin typeface="Constantia"/>
                <a:cs typeface="Constantia"/>
              </a:rPr>
              <a:t>will </a:t>
            </a:r>
            <a:r>
              <a:rPr sz="2400" spc="-10" dirty="0">
                <a:latin typeface="Constantia"/>
                <a:cs typeface="Constantia"/>
              </a:rPr>
              <a:t>eventually </a:t>
            </a:r>
            <a:r>
              <a:rPr sz="2400" dirty="0">
                <a:latin typeface="Constantia"/>
                <a:cs typeface="Constantia"/>
              </a:rPr>
              <a:t>lead </a:t>
            </a:r>
            <a:r>
              <a:rPr sz="2400" spc="-10" dirty="0">
                <a:latin typeface="Constantia"/>
                <a:cs typeface="Constantia"/>
              </a:rPr>
              <a:t>to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ea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o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elocit</a:t>
            </a:r>
            <a:r>
              <a:rPr sz="2400" spc="-24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467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Affecting</a:t>
            </a:r>
            <a:r>
              <a:rPr spc="-70" dirty="0"/>
              <a:t> </a:t>
            </a:r>
            <a:r>
              <a:rPr spc="-35" dirty="0"/>
              <a:t>Velocity</a:t>
            </a:r>
            <a:r>
              <a:rPr spc="-20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908175"/>
            <a:ext cx="8084184" cy="41478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7020" marR="9525" indent="-274955" algn="just">
              <a:lnSpc>
                <a:spcPts val="2810"/>
              </a:lnSpc>
              <a:spcBef>
                <a:spcPts val="45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course,</a:t>
            </a:r>
            <a:r>
              <a:rPr sz="2600" spc="6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managers</a:t>
            </a:r>
            <a:r>
              <a:rPr sz="2600" spc="-5" dirty="0">
                <a:latin typeface="Constantia"/>
                <a:cs typeface="Constantia"/>
              </a:rPr>
              <a:t> should</a:t>
            </a:r>
            <a:r>
              <a:rPr sz="2600" dirty="0">
                <a:latin typeface="Constantia"/>
                <a:cs typeface="Constantia"/>
              </a:rPr>
              <a:t> be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careful</a:t>
            </a:r>
            <a:r>
              <a:rPr sz="2600" spc="-5" dirty="0">
                <a:latin typeface="Constantia"/>
                <a:cs typeface="Constantia"/>
              </a:rPr>
              <a:t> because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haphazardly </a:t>
            </a:r>
            <a:r>
              <a:rPr sz="2600" spc="-10" dirty="0">
                <a:latin typeface="Constantia"/>
                <a:cs typeface="Constantia"/>
              </a:rPr>
              <a:t>moving </a:t>
            </a:r>
            <a:r>
              <a:rPr sz="2600" dirty="0">
                <a:latin typeface="Constantia"/>
                <a:cs typeface="Constantia"/>
              </a:rPr>
              <a:t>people </a:t>
            </a:r>
            <a:r>
              <a:rPr sz="2600" spc="-5" dirty="0">
                <a:latin typeface="Constantia"/>
                <a:cs typeface="Constantia"/>
              </a:rPr>
              <a:t>on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off teams can </a:t>
            </a:r>
            <a:r>
              <a:rPr sz="2600" spc="-1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obab</a:t>
            </a:r>
            <a:r>
              <a:rPr sz="2600" spc="-2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caus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eloc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decli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90000"/>
              </a:lnSpc>
              <a:spcBef>
                <a:spcPts val="57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0" dirty="0">
                <a:latin typeface="Constantia"/>
                <a:cs typeface="Constantia"/>
              </a:rPr>
              <a:t>Although introducing </a:t>
            </a:r>
            <a:r>
              <a:rPr sz="2600" dirty="0">
                <a:latin typeface="Constantia"/>
                <a:cs typeface="Constantia"/>
              </a:rPr>
              <a:t>new </a:t>
            </a:r>
            <a:r>
              <a:rPr sz="2600" spc="-15" dirty="0">
                <a:latin typeface="Constantia"/>
                <a:cs typeface="Constantia"/>
              </a:rPr>
              <a:t>tools, </a:t>
            </a:r>
            <a:r>
              <a:rPr sz="2600" spc="-20" dirty="0">
                <a:latin typeface="Constantia"/>
                <a:cs typeface="Constantia"/>
              </a:rPr>
              <a:t>getting </a:t>
            </a:r>
            <a:r>
              <a:rPr sz="2600" spc="-15" dirty="0">
                <a:latin typeface="Constantia"/>
                <a:cs typeface="Constantia"/>
              </a:rPr>
              <a:t>training, </a:t>
            </a:r>
            <a:r>
              <a:rPr sz="2600" spc="-5" dirty="0">
                <a:latin typeface="Constantia"/>
                <a:cs typeface="Constantia"/>
              </a:rPr>
              <a:t>or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changing </a:t>
            </a:r>
            <a:r>
              <a:rPr sz="2600" spc="-10" dirty="0">
                <a:latin typeface="Constantia"/>
                <a:cs typeface="Constantia"/>
              </a:rPr>
              <a:t>team composition can </a:t>
            </a:r>
            <a:r>
              <a:rPr sz="2600" spc="-30" dirty="0">
                <a:latin typeface="Constantia"/>
                <a:cs typeface="Constantia"/>
              </a:rPr>
              <a:t>have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20" dirty="0">
                <a:latin typeface="Constantia"/>
                <a:cs typeface="Constantia"/>
              </a:rPr>
              <a:t>positive </a:t>
            </a:r>
            <a:r>
              <a:rPr sz="2600" spc="-10" dirty="0">
                <a:latin typeface="Constantia"/>
                <a:cs typeface="Constantia"/>
              </a:rPr>
              <a:t>effect </a:t>
            </a:r>
            <a:r>
              <a:rPr sz="2600" spc="-5" dirty="0">
                <a:latin typeface="Constantia"/>
                <a:cs typeface="Constantia"/>
              </a:rPr>
              <a:t> on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velocity,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these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actions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usually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cause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dip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velocity </a:t>
            </a:r>
            <a:r>
              <a:rPr sz="2600" spc="-6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while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team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absorbs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processes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change.</a:t>
            </a:r>
            <a:endParaRPr sz="2600">
              <a:latin typeface="Constantia"/>
              <a:cs typeface="Constantia"/>
            </a:endParaRPr>
          </a:p>
          <a:p>
            <a:pPr marL="287020" marR="12700" indent="-274955" algn="just">
              <a:lnSpc>
                <a:spcPct val="9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5" dirty="0">
                <a:latin typeface="Constantia"/>
                <a:cs typeface="Constantia"/>
              </a:rPr>
              <a:t>After </a:t>
            </a:r>
            <a:r>
              <a:rPr sz="2600" spc="-5" dirty="0">
                <a:latin typeface="Constantia"/>
                <a:cs typeface="Constantia"/>
              </a:rPr>
              <a:t>this decline, </a:t>
            </a:r>
            <a:r>
              <a:rPr sz="2600" spc="-10" dirty="0">
                <a:latin typeface="Constantia"/>
                <a:cs typeface="Constantia"/>
              </a:rPr>
              <a:t>there </a:t>
            </a:r>
            <a:r>
              <a:rPr sz="2600" dirty="0">
                <a:latin typeface="Constantia"/>
                <a:cs typeface="Constantia"/>
              </a:rPr>
              <a:t>will </a:t>
            </a:r>
            <a:r>
              <a:rPr sz="2600" spc="-10" dirty="0">
                <a:latin typeface="Constantia"/>
                <a:cs typeface="Constantia"/>
              </a:rPr>
              <a:t>probably </a:t>
            </a:r>
            <a:r>
              <a:rPr sz="2600" dirty="0">
                <a:latin typeface="Constantia"/>
                <a:cs typeface="Constantia"/>
              </a:rPr>
              <a:t>be an </a:t>
            </a:r>
            <a:r>
              <a:rPr sz="2600" spc="-10" dirty="0">
                <a:latin typeface="Constantia"/>
                <a:cs typeface="Constantia"/>
              </a:rPr>
              <a:t>increase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spc="-6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point where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team establishes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new </a:t>
            </a:r>
            <a:r>
              <a:rPr sz="2600" spc="-10" dirty="0">
                <a:latin typeface="Constantia"/>
                <a:cs typeface="Constantia"/>
              </a:rPr>
              <a:t>plateau </a:t>
            </a:r>
            <a:r>
              <a:rPr sz="2600" spc="-5" dirty="0">
                <a:latin typeface="Constantia"/>
                <a:cs typeface="Constantia"/>
              </a:rPr>
              <a:t> until some other </a:t>
            </a:r>
            <a:r>
              <a:rPr sz="2600" spc="-15" dirty="0">
                <a:latin typeface="Constantia"/>
                <a:cs typeface="Constantia"/>
              </a:rPr>
              <a:t>change </a:t>
            </a:r>
            <a:r>
              <a:rPr sz="2600" spc="-5" dirty="0">
                <a:latin typeface="Constantia"/>
                <a:cs typeface="Constantia"/>
              </a:rPr>
              <a:t>causes </a:t>
            </a:r>
            <a:r>
              <a:rPr sz="2600" spc="-25" dirty="0">
                <a:latin typeface="Constantia"/>
                <a:cs typeface="Constantia"/>
              </a:rPr>
              <a:t>yet </a:t>
            </a:r>
            <a:r>
              <a:rPr sz="2600" spc="-5" dirty="0">
                <a:latin typeface="Constantia"/>
                <a:cs typeface="Constantia"/>
              </a:rPr>
              <a:t>another </a:t>
            </a:r>
            <a:r>
              <a:rPr sz="2600" spc="-10" dirty="0">
                <a:latin typeface="Constantia"/>
                <a:cs typeface="Constantia"/>
              </a:rPr>
              <a:t>plateau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achievable.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7703" y="3428998"/>
            <a:ext cx="5416296" cy="3429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467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Affecting</a:t>
            </a:r>
            <a:r>
              <a:rPr spc="-70" dirty="0"/>
              <a:t> </a:t>
            </a:r>
            <a:r>
              <a:rPr spc="-35" dirty="0"/>
              <a:t>Velocity</a:t>
            </a:r>
            <a:r>
              <a:rPr spc="-20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180" marR="1016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97815" algn="l"/>
                <a:tab pos="795655" algn="l"/>
              </a:tabLst>
            </a:pPr>
            <a:r>
              <a:rPr dirty="0"/>
              <a:t>Of	</a:t>
            </a:r>
            <a:r>
              <a:rPr spc="-15" dirty="0"/>
              <a:t>course,</a:t>
            </a:r>
            <a:r>
              <a:rPr spc="300" dirty="0"/>
              <a:t> </a:t>
            </a:r>
            <a:r>
              <a:rPr spc="-10" dirty="0"/>
              <a:t>there</a:t>
            </a:r>
            <a:r>
              <a:rPr spc="245" dirty="0"/>
              <a:t> </a:t>
            </a:r>
            <a:r>
              <a:rPr spc="-5" dirty="0"/>
              <a:t>is</a:t>
            </a:r>
            <a:r>
              <a:rPr spc="265" dirty="0"/>
              <a:t> </a:t>
            </a:r>
            <a:r>
              <a:rPr spc="-5" dirty="0"/>
              <a:t>one</a:t>
            </a:r>
            <a:r>
              <a:rPr spc="250" dirty="0"/>
              <a:t> </a:t>
            </a:r>
            <a:r>
              <a:rPr spc="-10" dirty="0"/>
              <a:t>obvious</a:t>
            </a:r>
            <a:r>
              <a:rPr spc="254" dirty="0"/>
              <a:t> </a:t>
            </a:r>
            <a:r>
              <a:rPr spc="-5" dirty="0"/>
              <a:t>thing</a:t>
            </a:r>
            <a:r>
              <a:rPr spc="310" dirty="0"/>
              <a:t> </a:t>
            </a:r>
            <a:r>
              <a:rPr spc="-30" dirty="0"/>
              <a:t>we</a:t>
            </a:r>
            <a:r>
              <a:rPr spc="240" dirty="0"/>
              <a:t> </a:t>
            </a:r>
            <a:r>
              <a:rPr spc="-15" dirty="0"/>
              <a:t>could</a:t>
            </a:r>
            <a:r>
              <a:rPr spc="310" dirty="0"/>
              <a:t> </a:t>
            </a:r>
            <a:r>
              <a:rPr spc="-5" dirty="0"/>
              <a:t>do</a:t>
            </a:r>
            <a:r>
              <a:rPr spc="225" dirty="0"/>
              <a:t> </a:t>
            </a:r>
            <a:r>
              <a:rPr spc="-45" dirty="0"/>
              <a:t>to </a:t>
            </a:r>
            <a:r>
              <a:rPr spc="-640" dirty="0"/>
              <a:t> </a:t>
            </a:r>
            <a:r>
              <a:rPr spc="-5" dirty="0"/>
              <a:t>t</a:t>
            </a:r>
            <a:r>
              <a:rPr spc="35" dirty="0"/>
              <a:t>r</a:t>
            </a:r>
            <a:r>
              <a:rPr dirty="0"/>
              <a:t>y</a:t>
            </a:r>
            <a:r>
              <a:rPr spc="-10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-85" dirty="0"/>
              <a:t> </a:t>
            </a:r>
            <a:r>
              <a:rPr spc="-5" dirty="0"/>
              <a:t>im</a:t>
            </a:r>
            <a:r>
              <a:rPr spc="-15" dirty="0"/>
              <a:t>p</a:t>
            </a:r>
            <a:r>
              <a:rPr spc="-40" dirty="0"/>
              <a:t>r</a:t>
            </a:r>
            <a:r>
              <a:rPr spc="-45" dirty="0"/>
              <a:t>o</a:t>
            </a:r>
            <a:r>
              <a:rPr spc="-60" dirty="0"/>
              <a:t>v</a:t>
            </a:r>
            <a:r>
              <a:rPr dirty="0"/>
              <a:t>e</a:t>
            </a:r>
            <a:r>
              <a:rPr spc="-160" dirty="0"/>
              <a:t> </a:t>
            </a:r>
            <a:r>
              <a:rPr spc="-60" dirty="0"/>
              <a:t>v</a:t>
            </a:r>
            <a:r>
              <a:rPr dirty="0"/>
              <a:t>eloc</a:t>
            </a:r>
            <a:r>
              <a:rPr spc="-15" dirty="0"/>
              <a:t>i</a:t>
            </a:r>
            <a:r>
              <a:rPr spc="-5" dirty="0"/>
              <a:t>t</a:t>
            </a:r>
            <a:r>
              <a:rPr dirty="0"/>
              <a:t>y:</a:t>
            </a:r>
            <a:r>
              <a:rPr spc="-95" dirty="0"/>
              <a:t> </a:t>
            </a:r>
            <a:r>
              <a:rPr spc="-55" dirty="0"/>
              <a:t>w</a:t>
            </a:r>
            <a:r>
              <a:rPr dirty="0"/>
              <a:t>o</a:t>
            </a:r>
            <a:r>
              <a:rPr spc="-30" dirty="0"/>
              <a:t>r</a:t>
            </a:r>
            <a:r>
              <a:rPr dirty="0"/>
              <a:t>k</a:t>
            </a:r>
            <a:r>
              <a:rPr spc="-60" dirty="0"/>
              <a:t> </a:t>
            </a:r>
            <a:r>
              <a:rPr dirty="0"/>
              <a:t>lo</a:t>
            </a:r>
            <a:r>
              <a:rPr spc="-10" dirty="0"/>
              <a:t>n</a:t>
            </a:r>
            <a:r>
              <a:rPr spc="-65" dirty="0"/>
              <a:t>g</a:t>
            </a:r>
            <a:r>
              <a:rPr dirty="0"/>
              <a:t>er</a:t>
            </a:r>
            <a:r>
              <a:rPr spc="-95" dirty="0"/>
              <a:t> </a:t>
            </a:r>
            <a:r>
              <a:rPr dirty="0"/>
              <a:t>ho</a:t>
            </a:r>
            <a:r>
              <a:rPr spc="5" dirty="0"/>
              <a:t>u</a:t>
            </a:r>
            <a:r>
              <a:rPr spc="-5" dirty="0"/>
              <a:t>r</a:t>
            </a:r>
            <a:r>
              <a:rPr spc="-40" dirty="0"/>
              <a:t>s</a:t>
            </a:r>
            <a:r>
              <a:rPr dirty="0"/>
              <a:t>.</a:t>
            </a:r>
          </a:p>
          <a:p>
            <a:pPr marL="297180" marR="5080" indent="-274955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97815" algn="l"/>
                <a:tab pos="2859405" algn="l"/>
              </a:tabLst>
            </a:pPr>
            <a:r>
              <a:rPr spc="-30" dirty="0"/>
              <a:t>Working</a:t>
            </a:r>
            <a:r>
              <a:rPr spc="325" dirty="0"/>
              <a:t> </a:t>
            </a:r>
            <a:r>
              <a:rPr dirty="0"/>
              <a:t>a</a:t>
            </a:r>
            <a:r>
              <a:rPr spc="270" dirty="0"/>
              <a:t> </a:t>
            </a:r>
            <a:r>
              <a:rPr spc="-5" dirty="0"/>
              <a:t>lot</a:t>
            </a:r>
            <a:r>
              <a:rPr spc="275" dirty="0"/>
              <a:t> </a:t>
            </a:r>
            <a:r>
              <a:rPr spc="-5" dirty="0"/>
              <a:t>of	</a:t>
            </a:r>
            <a:r>
              <a:rPr spc="-15" dirty="0"/>
              <a:t>consecutive</a:t>
            </a:r>
            <a:r>
              <a:rPr spc="245" dirty="0"/>
              <a:t> </a:t>
            </a:r>
            <a:r>
              <a:rPr spc="-20" dirty="0"/>
              <a:t>overtime</a:t>
            </a:r>
            <a:r>
              <a:rPr spc="265" dirty="0"/>
              <a:t> </a:t>
            </a:r>
            <a:r>
              <a:rPr spc="-10" dirty="0"/>
              <a:t>might</a:t>
            </a:r>
            <a:r>
              <a:rPr spc="265" dirty="0"/>
              <a:t> </a:t>
            </a:r>
            <a:r>
              <a:rPr spc="-10" dirty="0"/>
              <a:t>initially </a:t>
            </a:r>
            <a:r>
              <a:rPr spc="-635" dirty="0"/>
              <a:t> </a:t>
            </a:r>
            <a:r>
              <a:rPr spc="-5" dirty="0"/>
              <a:t>caus</a:t>
            </a:r>
            <a:r>
              <a:rPr dirty="0"/>
              <a:t>e</a:t>
            </a:r>
            <a:r>
              <a:rPr spc="-160" dirty="0"/>
              <a:t> </a:t>
            </a:r>
            <a:r>
              <a:rPr spc="-60" dirty="0"/>
              <a:t>v</a:t>
            </a:r>
            <a:r>
              <a:rPr dirty="0"/>
              <a:t>elo</a:t>
            </a:r>
            <a:r>
              <a:rPr spc="-10" dirty="0"/>
              <a:t>c</a:t>
            </a:r>
            <a:r>
              <a:rPr spc="-5" dirty="0"/>
              <a:t>it</a:t>
            </a:r>
            <a:r>
              <a:rPr dirty="0"/>
              <a:t>y</a:t>
            </a:r>
            <a:r>
              <a:rPr spc="-120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-95" dirty="0"/>
              <a:t> </a:t>
            </a:r>
            <a:r>
              <a:rPr spc="-5" dirty="0"/>
              <a:t>i</a:t>
            </a:r>
            <a:r>
              <a:rPr spc="-15" dirty="0"/>
              <a:t>n</a:t>
            </a:r>
            <a:r>
              <a:rPr spc="-5" dirty="0"/>
              <a:t>c</a:t>
            </a:r>
            <a:r>
              <a:rPr spc="-45" dirty="0"/>
              <a:t>r</a:t>
            </a:r>
            <a:r>
              <a:rPr dirty="0"/>
              <a:t>eas</a:t>
            </a:r>
            <a:r>
              <a:rPr spc="-5" dirty="0"/>
              <a:t>e</a:t>
            </a:r>
            <a:r>
              <a:rPr dirty="0"/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40" y="3824097"/>
            <a:ext cx="146558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C32C2D"/>
              </a:buClr>
              <a:buSzPct val="94000"/>
              <a:buFont typeface="Wingdings 2"/>
              <a:buChar char=""/>
              <a:tabLst>
                <a:tab pos="287020" algn="l"/>
              </a:tabLst>
            </a:pPr>
            <a:r>
              <a:rPr sz="2500" spc="-5" dirty="0">
                <a:latin typeface="Constantia"/>
                <a:cs typeface="Constantia"/>
              </a:rPr>
              <a:t>That </a:t>
            </a:r>
            <a:r>
              <a:rPr sz="2500" dirty="0">
                <a:latin typeface="Constantia"/>
                <a:cs typeface="Constantia"/>
              </a:rPr>
              <a:t> </a:t>
            </a:r>
            <a:r>
              <a:rPr sz="2500" spc="-5" dirty="0">
                <a:latin typeface="Constantia"/>
                <a:cs typeface="Constantia"/>
              </a:rPr>
              <a:t>almost </a:t>
            </a:r>
            <a:r>
              <a:rPr sz="2500" dirty="0">
                <a:latin typeface="Constantia"/>
                <a:cs typeface="Constantia"/>
              </a:rPr>
              <a:t> </a:t>
            </a:r>
            <a:r>
              <a:rPr sz="2500" spc="-25" dirty="0">
                <a:latin typeface="Constantia"/>
                <a:cs typeface="Constantia"/>
              </a:rPr>
              <a:t>f</a:t>
            </a:r>
            <a:r>
              <a:rPr sz="2500" spc="-15" dirty="0">
                <a:latin typeface="Constantia"/>
                <a:cs typeface="Constantia"/>
              </a:rPr>
              <a:t>o</a:t>
            </a:r>
            <a:r>
              <a:rPr sz="2500" spc="-5" dirty="0">
                <a:latin typeface="Constantia"/>
                <a:cs typeface="Constantia"/>
              </a:rPr>
              <a:t>ll</a:t>
            </a:r>
            <a:r>
              <a:rPr sz="2500" spc="-60" dirty="0">
                <a:latin typeface="Constantia"/>
                <a:cs typeface="Constantia"/>
              </a:rPr>
              <a:t>o</a:t>
            </a:r>
            <a:r>
              <a:rPr sz="2500" spc="-70" dirty="0">
                <a:latin typeface="Constantia"/>
                <a:cs typeface="Constantia"/>
              </a:rPr>
              <a:t>w</a:t>
            </a:r>
            <a:r>
              <a:rPr sz="2500" spc="-5" dirty="0">
                <a:latin typeface="Constantia"/>
                <a:cs typeface="Constantia"/>
              </a:rPr>
              <a:t>ed</a:t>
            </a:r>
            <a:endParaRPr sz="25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659" y="4967477"/>
            <a:ext cx="14128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5" dirty="0">
                <a:latin typeface="Constantia"/>
                <a:cs typeface="Constantia"/>
              </a:rPr>
              <a:t>aggressive</a:t>
            </a:r>
            <a:endParaRPr sz="25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0798" y="4967477"/>
            <a:ext cx="10185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onstantia"/>
                <a:cs typeface="Constantia"/>
              </a:rPr>
              <a:t>decline</a:t>
            </a:r>
            <a:endParaRPr sz="25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7585" y="3824097"/>
            <a:ext cx="220027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8915" marR="5080" indent="-196850" algn="r">
              <a:lnSpc>
                <a:spcPct val="100000"/>
              </a:lnSpc>
              <a:spcBef>
                <a:spcPts val="95"/>
              </a:spcBef>
              <a:tabLst>
                <a:tab pos="1294130" algn="l"/>
                <a:tab pos="1678305" algn="l"/>
                <a:tab pos="1858010" algn="l"/>
              </a:tabLst>
            </a:pPr>
            <a:r>
              <a:rPr sz="2500" spc="-10" dirty="0">
                <a:latin typeface="Constantia"/>
                <a:cs typeface="Constantia"/>
              </a:rPr>
              <a:t>inc</a:t>
            </a:r>
            <a:r>
              <a:rPr sz="2500" spc="-40" dirty="0">
                <a:latin typeface="Constantia"/>
                <a:cs typeface="Constantia"/>
              </a:rPr>
              <a:t>r</a:t>
            </a:r>
            <a:r>
              <a:rPr sz="2500" spc="-5" dirty="0">
                <a:latin typeface="Constantia"/>
                <a:cs typeface="Constantia"/>
              </a:rPr>
              <a:t>ease</a:t>
            </a:r>
            <a:r>
              <a:rPr sz="2500" dirty="0">
                <a:latin typeface="Constantia"/>
                <a:cs typeface="Constantia"/>
              </a:rPr>
              <a:t>		</a:t>
            </a:r>
            <a:r>
              <a:rPr sz="2500" spc="-5" dirty="0">
                <a:latin typeface="Constantia"/>
                <a:cs typeface="Constantia"/>
              </a:rPr>
              <a:t>will  </a:t>
            </a:r>
            <a:r>
              <a:rPr sz="2500" spc="-45" dirty="0">
                <a:latin typeface="Constantia"/>
                <a:cs typeface="Constantia"/>
              </a:rPr>
              <a:t>c</a:t>
            </a:r>
            <a:r>
              <a:rPr sz="2500" spc="-5" dirty="0">
                <a:latin typeface="Constantia"/>
                <a:cs typeface="Constantia"/>
              </a:rPr>
              <a:t>e</a:t>
            </a:r>
            <a:r>
              <a:rPr sz="2500" dirty="0">
                <a:latin typeface="Constantia"/>
                <a:cs typeface="Constantia"/>
              </a:rPr>
              <a:t>r</a:t>
            </a:r>
            <a:r>
              <a:rPr sz="2500" spc="-10" dirty="0">
                <a:latin typeface="Constantia"/>
                <a:cs typeface="Constantia"/>
              </a:rPr>
              <a:t>t</a:t>
            </a:r>
            <a:r>
              <a:rPr sz="2500" dirty="0">
                <a:latin typeface="Constantia"/>
                <a:cs typeface="Constantia"/>
              </a:rPr>
              <a:t>a</a:t>
            </a:r>
            <a:r>
              <a:rPr sz="2500" spc="-10" dirty="0">
                <a:latin typeface="Constantia"/>
                <a:cs typeface="Constantia"/>
              </a:rPr>
              <a:t>in</a:t>
            </a:r>
            <a:r>
              <a:rPr sz="2500" spc="-35" dirty="0">
                <a:latin typeface="Constantia"/>
                <a:cs typeface="Constantia"/>
              </a:rPr>
              <a:t>l</a:t>
            </a:r>
            <a:r>
              <a:rPr sz="2500" spc="-5" dirty="0">
                <a:latin typeface="Constantia"/>
                <a:cs typeface="Constantia"/>
              </a:rPr>
              <a:t>y</a:t>
            </a:r>
            <a:r>
              <a:rPr sz="2500" dirty="0">
                <a:latin typeface="Constantia"/>
                <a:cs typeface="Constantia"/>
              </a:rPr>
              <a:t>		</a:t>
            </a:r>
            <a:r>
              <a:rPr sz="2500" spc="-5" dirty="0">
                <a:latin typeface="Constantia"/>
                <a:cs typeface="Constantia"/>
              </a:rPr>
              <a:t>be  </a:t>
            </a:r>
            <a:r>
              <a:rPr sz="2500" spc="-15" dirty="0">
                <a:latin typeface="Constantia"/>
                <a:cs typeface="Constantia"/>
              </a:rPr>
              <a:t>by	</a:t>
            </a:r>
            <a:r>
              <a:rPr sz="2500" spc="-5" dirty="0">
                <a:latin typeface="Constantia"/>
                <a:cs typeface="Constantia"/>
              </a:rPr>
              <a:t>an</a:t>
            </a:r>
            <a:endParaRPr sz="2500">
              <a:latin typeface="Constantia"/>
              <a:cs typeface="Constantia"/>
            </a:endParaRPr>
          </a:p>
          <a:p>
            <a:pPr marR="8890" algn="r">
              <a:lnSpc>
                <a:spcPct val="100000"/>
              </a:lnSpc>
            </a:pPr>
            <a:r>
              <a:rPr sz="2500" spc="-5" dirty="0">
                <a:latin typeface="Constantia"/>
                <a:cs typeface="Constantia"/>
              </a:rPr>
              <a:t>in</a:t>
            </a:r>
            <a:endParaRPr sz="25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659" y="5348427"/>
            <a:ext cx="3386454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onstantia"/>
                <a:cs typeface="Constantia"/>
              </a:rPr>
              <a:t>velocity</a:t>
            </a:r>
            <a:r>
              <a:rPr sz="2500" spc="-5" dirty="0">
                <a:latin typeface="Constantia"/>
                <a:cs typeface="Constantia"/>
              </a:rPr>
              <a:t> along</a:t>
            </a:r>
            <a:r>
              <a:rPr sz="2500" dirty="0">
                <a:latin typeface="Constantia"/>
                <a:cs typeface="Constantia"/>
              </a:rPr>
              <a:t> </a:t>
            </a:r>
            <a:r>
              <a:rPr sz="2500" spc="-5" dirty="0">
                <a:latin typeface="Constantia"/>
                <a:cs typeface="Constantia"/>
              </a:rPr>
              <a:t>with</a:t>
            </a:r>
            <a:r>
              <a:rPr sz="2500" dirty="0">
                <a:latin typeface="Constantia"/>
                <a:cs typeface="Constantia"/>
              </a:rPr>
              <a:t> </a:t>
            </a:r>
            <a:r>
              <a:rPr sz="2500" spc="-5" dirty="0">
                <a:latin typeface="Constantia"/>
                <a:cs typeface="Constantia"/>
              </a:rPr>
              <a:t>a </a:t>
            </a:r>
            <a:r>
              <a:rPr sz="2500" spc="-615" dirty="0">
                <a:latin typeface="Constantia"/>
                <a:cs typeface="Constantia"/>
              </a:rPr>
              <a:t> </a:t>
            </a:r>
            <a:r>
              <a:rPr sz="2500" spc="-5" dirty="0">
                <a:latin typeface="Constantia"/>
                <a:cs typeface="Constantia"/>
              </a:rPr>
              <a:t>simultaneous </a:t>
            </a:r>
            <a:r>
              <a:rPr sz="2500" spc="-10" dirty="0">
                <a:latin typeface="Constantia"/>
                <a:cs typeface="Constantia"/>
              </a:rPr>
              <a:t>decline </a:t>
            </a:r>
            <a:r>
              <a:rPr sz="2500" spc="-5" dirty="0">
                <a:latin typeface="Constantia"/>
                <a:cs typeface="Constantia"/>
              </a:rPr>
              <a:t>in </a:t>
            </a:r>
            <a:r>
              <a:rPr sz="2500" dirty="0">
                <a:latin typeface="Constantia"/>
                <a:cs typeface="Constantia"/>
              </a:rPr>
              <a:t> </a:t>
            </a:r>
            <a:r>
              <a:rPr sz="2500" spc="-40" dirty="0">
                <a:latin typeface="Constantia"/>
                <a:cs typeface="Constantia"/>
              </a:rPr>
              <a:t>quality.</a:t>
            </a:r>
            <a:endParaRPr sz="25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467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Affecting</a:t>
            </a:r>
            <a:r>
              <a:rPr spc="-70" dirty="0"/>
              <a:t> </a:t>
            </a:r>
            <a:r>
              <a:rPr spc="-35" dirty="0"/>
              <a:t>Velocity</a:t>
            </a:r>
            <a:r>
              <a:rPr spc="-20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4820" cy="3751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15875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30" dirty="0">
                <a:latin typeface="Constantia"/>
                <a:cs typeface="Constantia"/>
              </a:rPr>
              <a:t>Even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after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overtime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period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ends,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team</a:t>
            </a:r>
            <a:r>
              <a:rPr sz="2600" spc="-5" dirty="0">
                <a:latin typeface="Constantia"/>
                <a:cs typeface="Constantia"/>
              </a:rPr>
              <a:t> will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need </a:t>
            </a:r>
            <a:r>
              <a:rPr sz="2600" dirty="0">
                <a:latin typeface="Constantia"/>
                <a:cs typeface="Constantia"/>
              </a:rPr>
              <a:t>some </a:t>
            </a:r>
            <a:r>
              <a:rPr sz="2600" spc="-5" dirty="0">
                <a:latin typeface="Constantia"/>
                <a:cs typeface="Constantia"/>
              </a:rPr>
              <a:t>amount </a:t>
            </a:r>
            <a:r>
              <a:rPr sz="2600" spc="-1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time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30" dirty="0">
                <a:latin typeface="Constantia"/>
                <a:cs typeface="Constantia"/>
              </a:rPr>
              <a:t>recover </a:t>
            </a:r>
            <a:r>
              <a:rPr sz="2600" spc="-15" dirty="0">
                <a:latin typeface="Constantia"/>
                <a:cs typeface="Constantia"/>
              </a:rPr>
              <a:t>before </a:t>
            </a:r>
            <a:r>
              <a:rPr sz="2600" spc="-10" dirty="0">
                <a:latin typeface="Constantia"/>
                <a:cs typeface="Constantia"/>
              </a:rPr>
              <a:t>returning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reasonable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baseline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velocity.</a:t>
            </a:r>
            <a:endParaRPr sz="2600">
              <a:latin typeface="Constantia"/>
              <a:cs typeface="Constantia"/>
            </a:endParaRPr>
          </a:p>
          <a:p>
            <a:pPr marL="287020" marR="12065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0" dirty="0">
                <a:latin typeface="Constantia"/>
                <a:cs typeface="Constantia"/>
              </a:rPr>
              <a:t>Mostly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5" dirty="0">
                <a:latin typeface="Constantia"/>
                <a:cs typeface="Constantia"/>
              </a:rPr>
              <a:t>trough </a:t>
            </a:r>
            <a:r>
              <a:rPr sz="2600" spc="-5" dirty="0">
                <a:latin typeface="Constantia"/>
                <a:cs typeface="Constantia"/>
              </a:rPr>
              <a:t>(decreased </a:t>
            </a:r>
            <a:r>
              <a:rPr sz="2600" spc="-10" dirty="0">
                <a:latin typeface="Constantia"/>
                <a:cs typeface="Constantia"/>
              </a:rPr>
              <a:t>velocity area) </a:t>
            </a:r>
            <a:r>
              <a:rPr sz="2600" spc="-5" dirty="0">
                <a:latin typeface="Constantia"/>
                <a:cs typeface="Constantia"/>
              </a:rPr>
              <a:t>during the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recovery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period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larger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crest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(increased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velocity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area)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during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overtime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period.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The end </a:t>
            </a:r>
            <a:r>
              <a:rPr sz="2600" spc="-10" dirty="0">
                <a:latin typeface="Constantia"/>
                <a:cs typeface="Constantia"/>
              </a:rPr>
              <a:t>result </a:t>
            </a:r>
            <a:r>
              <a:rPr sz="2600" spc="-5" dirty="0">
                <a:latin typeface="Constantia"/>
                <a:cs typeface="Constantia"/>
              </a:rPr>
              <a:t>is that lots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15" dirty="0">
                <a:latin typeface="Constantia"/>
                <a:cs typeface="Constantia"/>
              </a:rPr>
              <a:t>overtime </a:t>
            </a:r>
            <a:r>
              <a:rPr sz="2600" spc="-20" dirty="0">
                <a:latin typeface="Constantia"/>
                <a:cs typeface="Constantia"/>
              </a:rPr>
              <a:t>may </a:t>
            </a:r>
            <a:r>
              <a:rPr sz="2600" spc="-15" dirty="0">
                <a:latin typeface="Constantia"/>
                <a:cs typeface="Constantia"/>
              </a:rPr>
              <a:t>provide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some </a:t>
            </a:r>
            <a:r>
              <a:rPr sz="2600" spc="-5" dirty="0">
                <a:latin typeface="Constantia"/>
                <a:cs typeface="Constantia"/>
              </a:rPr>
              <a:t>short-term benefits, but these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10" dirty="0">
                <a:latin typeface="Constantia"/>
                <a:cs typeface="Constantia"/>
              </a:rPr>
              <a:t>frequently </a:t>
            </a:r>
            <a:r>
              <a:rPr sz="2600" spc="-5" dirty="0">
                <a:latin typeface="Constantia"/>
                <a:cs typeface="Constantia"/>
              </a:rPr>
              <a:t>far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outweighed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long-term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consequences.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63423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4F271C"/>
                </a:solidFill>
              </a:rPr>
              <a:t>Misusing</a:t>
            </a:r>
            <a:r>
              <a:rPr spc="-40" dirty="0">
                <a:solidFill>
                  <a:srgbClr val="4F271C"/>
                </a:solidFill>
              </a:rPr>
              <a:t> </a:t>
            </a:r>
            <a:r>
              <a:rPr spc="-35" dirty="0">
                <a:solidFill>
                  <a:srgbClr val="4F271C"/>
                </a:solidFill>
              </a:rPr>
              <a:t>Velocity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08175"/>
            <a:ext cx="8079740" cy="44869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7020" marR="7620" indent="-274955">
              <a:lnSpc>
                <a:spcPts val="2810"/>
              </a:lnSpc>
              <a:spcBef>
                <a:spcPts val="45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606550" algn="l"/>
                <a:tab pos="2004695" algn="l"/>
                <a:tab pos="2852420" algn="l"/>
                <a:tab pos="3317240" algn="l"/>
                <a:tab pos="3646170" algn="l"/>
                <a:tab pos="5097145" algn="l"/>
                <a:tab pos="5838190" algn="l"/>
                <a:tab pos="6553200" algn="l"/>
                <a:tab pos="7018020" algn="l"/>
                <a:tab pos="7347584" algn="l"/>
              </a:tabLst>
            </a:pPr>
            <a:r>
              <a:rPr sz="2600" spc="-19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eloc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y	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	used	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s	a	planning	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l	a</a:t>
            </a:r>
            <a:r>
              <a:rPr sz="2600" spc="-2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	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s	a	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eam  </a:t>
            </a:r>
            <a:r>
              <a:rPr sz="2600" spc="-5" dirty="0">
                <a:latin typeface="Constantia"/>
                <a:cs typeface="Constantia"/>
              </a:rPr>
              <a:t>diagnostic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metric.</a:t>
            </a:r>
            <a:endParaRPr sz="2600">
              <a:latin typeface="Constantia"/>
              <a:cs typeface="Constantia"/>
            </a:endParaRPr>
          </a:p>
          <a:p>
            <a:pPr marL="287020" marR="8255" indent="-274955">
              <a:lnSpc>
                <a:spcPts val="281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731645" algn="l"/>
                <a:tab pos="3604895" algn="l"/>
              </a:tabLst>
            </a:pPr>
            <a:r>
              <a:rPr sz="2600" spc="-35" dirty="0">
                <a:latin typeface="Constantia"/>
                <a:cs typeface="Constantia"/>
              </a:rPr>
              <a:t>It</a:t>
            </a:r>
            <a:r>
              <a:rPr sz="2600" spc="3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should	</a:t>
            </a:r>
            <a:r>
              <a:rPr sz="2600" spc="-10" dirty="0">
                <a:latin typeface="Constantia"/>
                <a:cs typeface="Constantia"/>
              </a:rPr>
              <a:t>not</a:t>
            </a:r>
            <a:r>
              <a:rPr sz="2600" spc="3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3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used	as</a:t>
            </a:r>
            <a:r>
              <a:rPr sz="2600" spc="3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3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performance</a:t>
            </a:r>
            <a:r>
              <a:rPr sz="2600" spc="3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metric</a:t>
            </a:r>
            <a:r>
              <a:rPr sz="2600" spc="3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3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attempt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judge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team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productivity.</a:t>
            </a:r>
            <a:endParaRPr sz="2600">
              <a:latin typeface="Constantia"/>
              <a:cs typeface="Constantia"/>
            </a:endParaRPr>
          </a:p>
          <a:p>
            <a:pPr marL="287020" marR="5080" indent="-274955">
              <a:lnSpc>
                <a:spcPts val="281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370330" algn="l"/>
                <a:tab pos="2760980" algn="l"/>
                <a:tab pos="3249930" algn="l"/>
                <a:tab pos="3989070" algn="l"/>
                <a:tab pos="4801870" algn="l"/>
                <a:tab pos="6103620" algn="l"/>
                <a:tab pos="6810375" algn="l"/>
              </a:tabLst>
            </a:pPr>
            <a:r>
              <a:rPr sz="2600" dirty="0">
                <a:latin typeface="Constantia"/>
                <a:cs typeface="Constantia"/>
              </a:rPr>
              <a:t>When	</a:t>
            </a:r>
            <a:r>
              <a:rPr sz="2600" spc="-5" dirty="0">
                <a:latin typeface="Constantia"/>
                <a:cs typeface="Constantia"/>
              </a:rPr>
              <a:t>mi</a:t>
            </a:r>
            <a:r>
              <a:rPr sz="2600" spc="-2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us</a:t>
            </a:r>
            <a:r>
              <a:rPr sz="2600" dirty="0">
                <a:latin typeface="Constantia"/>
                <a:cs typeface="Constantia"/>
              </a:rPr>
              <a:t>ed	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	</a:t>
            </a:r>
            <a:r>
              <a:rPr sz="2600" spc="-5" dirty="0">
                <a:latin typeface="Constantia"/>
                <a:cs typeface="Constantia"/>
              </a:rPr>
              <a:t>thi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spc="-35" dirty="0">
                <a:latin typeface="Constantia"/>
                <a:cs typeface="Constantia"/>
              </a:rPr>
              <a:t>w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23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,	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loc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y	</a:t>
            </a:r>
            <a:r>
              <a:rPr sz="2600" spc="-5" dirty="0">
                <a:latin typeface="Constantia"/>
                <a:cs typeface="Constantia"/>
              </a:rPr>
              <a:t>ca</a:t>
            </a:r>
            <a:r>
              <a:rPr sz="2600" dirty="0">
                <a:latin typeface="Constantia"/>
                <a:cs typeface="Constantia"/>
              </a:rPr>
              <a:t>n	</a:t>
            </a:r>
            <a:r>
              <a:rPr sz="2600" spc="-5" dirty="0">
                <a:latin typeface="Constantia"/>
                <a:cs typeface="Constantia"/>
              </a:rPr>
              <a:t>mot</a:t>
            </a:r>
            <a:r>
              <a:rPr sz="2600" spc="-40" dirty="0">
                <a:latin typeface="Constantia"/>
                <a:cs typeface="Constantia"/>
              </a:rPr>
              <a:t>i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  </a:t>
            </a:r>
            <a:r>
              <a:rPr sz="2600" spc="-10" dirty="0">
                <a:latin typeface="Constantia"/>
                <a:cs typeface="Constantia"/>
              </a:rPr>
              <a:t>wasteful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dangerous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behavior.</a:t>
            </a:r>
            <a:endParaRPr sz="2600">
              <a:latin typeface="Constantia"/>
              <a:cs typeface="Constantia"/>
            </a:endParaRPr>
          </a:p>
          <a:p>
            <a:pPr marL="652780" marR="5080" lvl="1" indent="-247015" algn="just">
              <a:lnSpc>
                <a:spcPts val="2590"/>
              </a:lnSpc>
              <a:spcBef>
                <a:spcPts val="580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30" dirty="0">
                <a:latin typeface="Constantia"/>
                <a:cs typeface="Constantia"/>
              </a:rPr>
              <a:t>For </a:t>
            </a:r>
            <a:r>
              <a:rPr sz="2400" spc="-5" dirty="0">
                <a:latin typeface="Constantia"/>
                <a:cs typeface="Constantia"/>
              </a:rPr>
              <a:t>example, </a:t>
            </a:r>
            <a:r>
              <a:rPr sz="2400" spc="-20" dirty="0">
                <a:latin typeface="Constantia"/>
                <a:cs typeface="Constantia"/>
              </a:rPr>
              <a:t>say </a:t>
            </a:r>
            <a:r>
              <a:rPr sz="2400" spc="-85" dirty="0">
                <a:latin typeface="Constantia"/>
                <a:cs typeface="Constantia"/>
              </a:rPr>
              <a:t>We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have </a:t>
            </a:r>
            <a:r>
              <a:rPr sz="2400" spc="-5" dirty="0">
                <a:latin typeface="Constantia"/>
                <a:cs typeface="Constantia"/>
              </a:rPr>
              <a:t>decided </a:t>
            </a:r>
            <a:r>
              <a:rPr sz="2400" spc="-20" dirty="0">
                <a:latin typeface="Constantia"/>
                <a:cs typeface="Constantia"/>
              </a:rPr>
              <a:t>to give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largest 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bonus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team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highest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velocity.</a:t>
            </a:r>
            <a:endParaRPr sz="2400">
              <a:latin typeface="Constantia"/>
              <a:cs typeface="Constantia"/>
            </a:endParaRPr>
          </a:p>
          <a:p>
            <a:pPr marL="652780" marR="5715" lvl="1" indent="-247015" algn="just">
              <a:lnSpc>
                <a:spcPts val="2590"/>
              </a:lnSpc>
              <a:spcBef>
                <a:spcPts val="585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Superficially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idea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might</a:t>
            </a:r>
            <a:r>
              <a:rPr sz="2400" spc="-5" dirty="0">
                <a:latin typeface="Constantia"/>
                <a:cs typeface="Constantia"/>
              </a:rPr>
              <a:t> seem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sensible;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team </a:t>
            </a:r>
            <a:r>
              <a:rPr sz="2400" spc="-5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highest velocity </a:t>
            </a:r>
            <a:r>
              <a:rPr sz="2400" spc="-5" dirty="0">
                <a:latin typeface="Constantia"/>
                <a:cs typeface="Constantia"/>
              </a:rPr>
              <a:t>must be </a:t>
            </a:r>
            <a:r>
              <a:rPr sz="2400" spc="-15" dirty="0">
                <a:latin typeface="Constantia"/>
                <a:cs typeface="Constantia"/>
              </a:rPr>
              <a:t>getting </a:t>
            </a:r>
            <a:r>
              <a:rPr sz="2400" spc="-5" dirty="0">
                <a:latin typeface="Constantia"/>
                <a:cs typeface="Constantia"/>
              </a:rPr>
              <a:t>the most </a:t>
            </a:r>
            <a:r>
              <a:rPr sz="2400" spc="-20" dirty="0">
                <a:latin typeface="Constantia"/>
                <a:cs typeface="Constantia"/>
              </a:rPr>
              <a:t>work 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done</a:t>
            </a:r>
            <a:r>
              <a:rPr sz="2400" dirty="0">
                <a:latin typeface="Constantia"/>
                <a:cs typeface="Constantia"/>
              </a:rPr>
              <a:t> each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sprint,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right?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So,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why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reward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behavior?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251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Misusing</a:t>
            </a:r>
            <a:r>
              <a:rPr spc="-20" dirty="0"/>
              <a:t> </a:t>
            </a:r>
            <a:r>
              <a:rPr spc="-35" dirty="0"/>
              <a:t>Velocity</a:t>
            </a:r>
            <a:r>
              <a:rPr spc="-65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1645" cy="4227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40" dirty="0">
                <a:latin typeface="Constantia"/>
                <a:cs typeface="Constantia"/>
              </a:rPr>
              <a:t>Well, </a:t>
            </a:r>
            <a:r>
              <a:rPr sz="2600" spc="-5" dirty="0">
                <a:latin typeface="Constantia"/>
                <a:cs typeface="Constantia"/>
              </a:rPr>
              <a:t>if </a:t>
            </a:r>
            <a:r>
              <a:rPr sz="2600" spc="-30" dirty="0">
                <a:latin typeface="Constantia"/>
                <a:cs typeface="Constantia"/>
              </a:rPr>
              <a:t>I’m </a:t>
            </a:r>
            <a:r>
              <a:rPr sz="2600" spc="-10" dirty="0">
                <a:latin typeface="Constantia"/>
                <a:cs typeface="Constantia"/>
              </a:rPr>
              <a:t>comparing </a:t>
            </a:r>
            <a:r>
              <a:rPr sz="2600" spc="-5" dirty="0">
                <a:latin typeface="Constantia"/>
                <a:cs typeface="Constantia"/>
              </a:rPr>
              <a:t>teams that </a:t>
            </a:r>
            <a:r>
              <a:rPr sz="2600" spc="-40" dirty="0">
                <a:latin typeface="Constantia"/>
                <a:cs typeface="Constantia"/>
              </a:rPr>
              <a:t>aren’t </a:t>
            </a:r>
            <a:r>
              <a:rPr sz="2600" spc="-5" dirty="0">
                <a:latin typeface="Constantia"/>
                <a:cs typeface="Constantia"/>
              </a:rPr>
              <a:t>sizing their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PBIs </a:t>
            </a:r>
            <a:r>
              <a:rPr sz="2600" spc="-5" dirty="0">
                <a:latin typeface="Constantia"/>
                <a:cs typeface="Constantia"/>
              </a:rPr>
              <a:t>using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common </a:t>
            </a:r>
            <a:r>
              <a:rPr sz="2600" dirty="0">
                <a:latin typeface="Constantia"/>
                <a:cs typeface="Constantia"/>
              </a:rPr>
              <a:t>baseline </a:t>
            </a:r>
            <a:r>
              <a:rPr sz="2600" spc="-5" dirty="0">
                <a:latin typeface="Constantia"/>
                <a:cs typeface="Constantia"/>
              </a:rPr>
              <a:t>(which is </a:t>
            </a:r>
            <a:r>
              <a:rPr sz="2600" spc="-10" dirty="0">
                <a:latin typeface="Constantia"/>
                <a:cs typeface="Constantia"/>
              </a:rPr>
              <a:t>very </a:t>
            </a:r>
            <a:r>
              <a:rPr sz="2600" spc="-20" dirty="0">
                <a:latin typeface="Constantia"/>
                <a:cs typeface="Constantia"/>
              </a:rPr>
              <a:t>likely 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true),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comparing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would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make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sense.</a:t>
            </a:r>
            <a:endParaRPr sz="2600">
              <a:latin typeface="Constantia"/>
              <a:cs typeface="Constantia"/>
            </a:endParaRPr>
          </a:p>
          <a:p>
            <a:pPr marL="287020" marR="12065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5" dirty="0">
                <a:latin typeface="Constantia"/>
                <a:cs typeface="Constantia"/>
              </a:rPr>
              <a:t>Let’s say </a:t>
            </a:r>
            <a:r>
              <a:rPr sz="2600" dirty="0">
                <a:latin typeface="Constantia"/>
                <a:cs typeface="Constantia"/>
              </a:rPr>
              <a:t>that </a:t>
            </a:r>
            <a:r>
              <a:rPr sz="2600" spc="-10" dirty="0">
                <a:latin typeface="Constantia"/>
                <a:cs typeface="Constantia"/>
              </a:rPr>
              <a:t>team </a:t>
            </a:r>
            <a:r>
              <a:rPr sz="2600" dirty="0">
                <a:latin typeface="Constantia"/>
                <a:cs typeface="Constantia"/>
              </a:rPr>
              <a:t>A assigns a </a:t>
            </a:r>
            <a:r>
              <a:rPr sz="2600" spc="-10" dirty="0">
                <a:latin typeface="Constantia"/>
                <a:cs typeface="Constantia"/>
              </a:rPr>
              <a:t>value </a:t>
            </a:r>
            <a:r>
              <a:rPr sz="2600" dirty="0">
                <a:latin typeface="Constantia"/>
                <a:cs typeface="Constantia"/>
              </a:rPr>
              <a:t>of 5 </a:t>
            </a:r>
            <a:r>
              <a:rPr sz="2600" spc="-15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20" dirty="0">
                <a:latin typeface="Constantia"/>
                <a:cs typeface="Constantia"/>
              </a:rPr>
              <a:t>PBI, 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whereas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team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assigns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value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50</a:t>
            </a:r>
            <a:r>
              <a:rPr sz="2600" spc="-20" dirty="0">
                <a:latin typeface="Constantia"/>
                <a:cs typeface="Constantia"/>
              </a:rPr>
              <a:t> to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same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PBI.</a:t>
            </a:r>
            <a:endParaRPr sz="2600">
              <a:latin typeface="Constantia"/>
              <a:cs typeface="Constantia"/>
            </a:endParaRPr>
          </a:p>
          <a:p>
            <a:pPr marL="287020" marR="5715" indent="-274955" algn="just">
              <a:lnSpc>
                <a:spcPct val="100000"/>
              </a:lnSpc>
              <a:spcBef>
                <a:spcPts val="63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60" dirty="0">
                <a:latin typeface="Constantia"/>
                <a:cs typeface="Constantia"/>
              </a:rPr>
              <a:t>Team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30" dirty="0">
                <a:latin typeface="Constantia"/>
                <a:cs typeface="Constantia"/>
              </a:rPr>
              <a:t>doesn’t </a:t>
            </a:r>
            <a:r>
              <a:rPr sz="2600" spc="-15" dirty="0">
                <a:latin typeface="Constantia"/>
                <a:cs typeface="Constantia"/>
              </a:rPr>
              <a:t>really </a:t>
            </a:r>
            <a:r>
              <a:rPr sz="2600" spc="-5" dirty="0">
                <a:latin typeface="Constantia"/>
                <a:cs typeface="Constantia"/>
              </a:rPr>
              <a:t>want me </a:t>
            </a:r>
            <a:r>
              <a:rPr sz="2600" spc="-20" dirty="0">
                <a:latin typeface="Constantia"/>
                <a:cs typeface="Constantia"/>
              </a:rPr>
              <a:t>to compare </a:t>
            </a:r>
            <a:r>
              <a:rPr sz="2600" spc="-5" dirty="0">
                <a:latin typeface="Constantia"/>
                <a:cs typeface="Constantia"/>
              </a:rPr>
              <a:t>its </a:t>
            </a:r>
            <a:r>
              <a:rPr sz="2600" spc="-15" dirty="0">
                <a:latin typeface="Constantia"/>
                <a:cs typeface="Constantia"/>
              </a:rPr>
              <a:t>velocity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ag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st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eam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spc="-95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elo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26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6985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60" dirty="0">
                <a:latin typeface="Constantia"/>
                <a:cs typeface="Constantia"/>
              </a:rPr>
              <a:t>Team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B’s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velocity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will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times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team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even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if both </a:t>
            </a:r>
            <a:r>
              <a:rPr sz="2600" spc="-10" dirty="0">
                <a:latin typeface="Constantia"/>
                <a:cs typeface="Constantia"/>
              </a:rPr>
              <a:t>teams actually </a:t>
            </a:r>
            <a:r>
              <a:rPr sz="2600" spc="-20" dirty="0">
                <a:latin typeface="Constantia"/>
                <a:cs typeface="Constantia"/>
              </a:rPr>
              <a:t>get </a:t>
            </a:r>
            <a:r>
              <a:rPr sz="2600" spc="-10" dirty="0">
                <a:latin typeface="Constantia"/>
                <a:cs typeface="Constantia"/>
              </a:rPr>
              <a:t>about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same </a:t>
            </a:r>
            <a:r>
              <a:rPr sz="2600" spc="-5" dirty="0">
                <a:latin typeface="Constantia"/>
                <a:cs typeface="Constantia"/>
              </a:rPr>
              <a:t>quantity of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work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completed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sprint.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251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Misusing</a:t>
            </a:r>
            <a:r>
              <a:rPr spc="-20" dirty="0"/>
              <a:t> </a:t>
            </a:r>
            <a:r>
              <a:rPr spc="-35" dirty="0"/>
              <a:t>Velocity</a:t>
            </a:r>
            <a:r>
              <a:rPr spc="-65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pc="-15" dirty="0"/>
              <a:t>Once team </a:t>
            </a:r>
            <a:r>
              <a:rPr dirty="0"/>
              <a:t>A sees </a:t>
            </a:r>
            <a:r>
              <a:rPr spc="-5" dirty="0"/>
              <a:t>the </a:t>
            </a:r>
            <a:r>
              <a:rPr spc="-10" dirty="0"/>
              <a:t>problem, its </a:t>
            </a:r>
            <a:r>
              <a:rPr spc="-5" dirty="0"/>
              <a:t>members will start </a:t>
            </a:r>
            <a:r>
              <a:rPr dirty="0"/>
              <a:t> </a:t>
            </a:r>
            <a:r>
              <a:rPr spc="-25" dirty="0"/>
              <a:t>to</a:t>
            </a:r>
            <a:r>
              <a:rPr spc="-20" dirty="0"/>
              <a:t> </a:t>
            </a:r>
            <a:r>
              <a:rPr dirty="0"/>
              <a:t>game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15" dirty="0"/>
              <a:t>system</a:t>
            </a:r>
            <a:r>
              <a:rPr spc="-10" dirty="0"/>
              <a:t> </a:t>
            </a:r>
            <a:r>
              <a:rPr spc="-25" dirty="0"/>
              <a:t>to</a:t>
            </a:r>
            <a:r>
              <a:rPr spc="-20" dirty="0"/>
              <a:t> </a:t>
            </a:r>
            <a:r>
              <a:rPr spc="-10" dirty="0"/>
              <a:t>ensure</a:t>
            </a:r>
            <a:r>
              <a:rPr spc="-5" dirty="0"/>
              <a:t> that</a:t>
            </a:r>
            <a:r>
              <a:rPr dirty="0"/>
              <a:t> </a:t>
            </a:r>
            <a:r>
              <a:rPr spc="-5" dirty="0"/>
              <a:t>their</a:t>
            </a:r>
            <a:r>
              <a:rPr dirty="0"/>
              <a:t> </a:t>
            </a:r>
            <a:r>
              <a:rPr spc="-15" dirty="0"/>
              <a:t>velocity </a:t>
            </a:r>
            <a:r>
              <a:rPr spc="-10" dirty="0"/>
              <a:t> </a:t>
            </a:r>
            <a:r>
              <a:rPr spc="-5" dirty="0"/>
              <a:t>numbers</a:t>
            </a:r>
            <a:r>
              <a:rPr spc="-140" dirty="0"/>
              <a:t> </a:t>
            </a:r>
            <a:r>
              <a:rPr spc="-15" dirty="0"/>
              <a:t>are</a:t>
            </a:r>
            <a:r>
              <a:rPr spc="-65" dirty="0"/>
              <a:t> </a:t>
            </a:r>
            <a:r>
              <a:rPr spc="-40" dirty="0"/>
              <a:t>higher.</a:t>
            </a:r>
          </a:p>
          <a:p>
            <a:pPr marL="287020" marR="5715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dirty="0"/>
              <a:t>The easy </a:t>
            </a:r>
            <a:r>
              <a:rPr spc="-25" dirty="0"/>
              <a:t>way </a:t>
            </a:r>
            <a:r>
              <a:rPr spc="-15" dirty="0"/>
              <a:t>to </a:t>
            </a:r>
            <a:r>
              <a:rPr spc="-5" dirty="0"/>
              <a:t>do this is </a:t>
            </a:r>
            <a:r>
              <a:rPr spc="-15" dirty="0"/>
              <a:t>to </a:t>
            </a:r>
            <a:r>
              <a:rPr spc="-5" dirty="0"/>
              <a:t>just </a:t>
            </a:r>
            <a:r>
              <a:rPr spc="-15" dirty="0"/>
              <a:t>change </a:t>
            </a:r>
            <a:r>
              <a:rPr spc="-5" dirty="0"/>
              <a:t>the </a:t>
            </a:r>
            <a:r>
              <a:rPr dirty="0"/>
              <a:t>scale </a:t>
            </a:r>
            <a:r>
              <a:rPr spc="-5" dirty="0"/>
              <a:t>the </a:t>
            </a:r>
            <a:r>
              <a:rPr dirty="0"/>
              <a:t> </a:t>
            </a:r>
            <a:r>
              <a:rPr spc="-10" dirty="0"/>
              <a:t>team</a:t>
            </a:r>
            <a:r>
              <a:rPr spc="-95" dirty="0"/>
              <a:t> </a:t>
            </a:r>
            <a:r>
              <a:rPr spc="-5" dirty="0"/>
              <a:t>uses</a:t>
            </a:r>
            <a:r>
              <a:rPr spc="-110" dirty="0"/>
              <a:t> </a:t>
            </a:r>
            <a:r>
              <a:rPr spc="-20" dirty="0"/>
              <a:t>to</a:t>
            </a:r>
            <a:r>
              <a:rPr spc="-140" dirty="0"/>
              <a:t> </a:t>
            </a:r>
            <a:r>
              <a:rPr spc="-5" dirty="0"/>
              <a:t>estimate</a:t>
            </a:r>
            <a:r>
              <a:rPr spc="-100" dirty="0"/>
              <a:t> </a:t>
            </a:r>
            <a:r>
              <a:rPr spc="-25" dirty="0"/>
              <a:t>PBIs.</a:t>
            </a:r>
          </a:p>
          <a:p>
            <a:pPr marL="287020" marR="6350" indent="-274955" algn="just">
              <a:lnSpc>
                <a:spcPct val="100000"/>
              </a:lnSpc>
              <a:spcBef>
                <a:spcPts val="63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pc="-25" dirty="0"/>
              <a:t>So,</a:t>
            </a:r>
            <a:r>
              <a:rPr spc="-20" dirty="0"/>
              <a:t> </a:t>
            </a:r>
            <a:r>
              <a:rPr spc="-10" dirty="0"/>
              <a:t>team</a:t>
            </a:r>
            <a:r>
              <a:rPr spc="-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20" dirty="0"/>
              <a:t>now</a:t>
            </a:r>
            <a:r>
              <a:rPr spc="-15" dirty="0"/>
              <a:t> </a:t>
            </a:r>
            <a:r>
              <a:rPr spc="-10" dirty="0"/>
              <a:t>sizes</a:t>
            </a:r>
            <a:r>
              <a:rPr spc="-5" dirty="0"/>
              <a:t> the</a:t>
            </a:r>
            <a:r>
              <a:rPr dirty="0"/>
              <a:t> same</a:t>
            </a:r>
            <a:r>
              <a:rPr spc="5" dirty="0"/>
              <a:t> </a:t>
            </a:r>
            <a:r>
              <a:rPr spc="-10" dirty="0"/>
              <a:t>item</a:t>
            </a:r>
            <a:r>
              <a:rPr spc="-5" dirty="0"/>
              <a:t> </a:t>
            </a:r>
            <a:r>
              <a:rPr dirty="0"/>
              <a:t>(the</a:t>
            </a:r>
            <a:r>
              <a:rPr spc="5" dirty="0"/>
              <a:t> </a:t>
            </a:r>
            <a:r>
              <a:rPr dirty="0"/>
              <a:t>one</a:t>
            </a:r>
            <a:r>
              <a:rPr spc="5" dirty="0"/>
              <a:t> </a:t>
            </a:r>
            <a:r>
              <a:rPr spc="-10" dirty="0"/>
              <a:t>it </a:t>
            </a:r>
            <a:r>
              <a:rPr spc="-5" dirty="0"/>
              <a:t> </a:t>
            </a:r>
            <a:r>
              <a:rPr spc="-10" dirty="0"/>
              <a:t>originally</a:t>
            </a:r>
            <a:r>
              <a:rPr spc="-125" dirty="0"/>
              <a:t> </a:t>
            </a:r>
            <a:r>
              <a:rPr spc="-5" dirty="0"/>
              <a:t>sized</a:t>
            </a:r>
            <a:r>
              <a:rPr spc="-60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dirty="0"/>
              <a:t>5)</a:t>
            </a:r>
            <a:r>
              <a:rPr spc="-30" dirty="0"/>
              <a:t> </a:t>
            </a:r>
            <a:r>
              <a:rPr spc="-15" dirty="0"/>
              <a:t>to</a:t>
            </a:r>
            <a:r>
              <a:rPr spc="-95" dirty="0"/>
              <a:t> </a:t>
            </a:r>
            <a:r>
              <a:rPr dirty="0"/>
              <a:t>be</a:t>
            </a:r>
            <a:r>
              <a:rPr spc="-125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500.</a:t>
            </a:r>
          </a:p>
          <a:p>
            <a:pPr marL="287020" marR="508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pc="-90" dirty="0"/>
              <a:t>We </a:t>
            </a:r>
            <a:r>
              <a:rPr spc="-5" dirty="0"/>
              <a:t>call this </a:t>
            </a:r>
            <a:r>
              <a:rPr spc="-10" dirty="0"/>
              <a:t>behavior </a:t>
            </a:r>
            <a:r>
              <a:rPr b="1" spc="-5" dirty="0">
                <a:latin typeface="Constantia"/>
                <a:cs typeface="Constantia"/>
              </a:rPr>
              <a:t>point </a:t>
            </a:r>
            <a:r>
              <a:rPr b="1" spc="15" dirty="0">
                <a:latin typeface="Constantia"/>
                <a:cs typeface="Constantia"/>
              </a:rPr>
              <a:t>inflation, </a:t>
            </a:r>
            <a:r>
              <a:rPr dirty="0"/>
              <a:t>and </a:t>
            </a:r>
            <a:r>
              <a:rPr spc="-5" dirty="0"/>
              <a:t>it serves </a:t>
            </a:r>
            <a:r>
              <a:rPr spc="-20" dirty="0"/>
              <a:t>no </a:t>
            </a:r>
            <a:r>
              <a:rPr spc="-645" dirty="0"/>
              <a:t> </a:t>
            </a:r>
            <a:r>
              <a:rPr spc="-5" dirty="0"/>
              <a:t>purpose other than </a:t>
            </a:r>
            <a:r>
              <a:rPr spc="-25" dirty="0"/>
              <a:t>to </a:t>
            </a:r>
            <a:r>
              <a:rPr dirty="0"/>
              <a:t>align a </a:t>
            </a:r>
            <a:r>
              <a:rPr spc="-40" dirty="0"/>
              <a:t>team’s </a:t>
            </a:r>
            <a:r>
              <a:rPr spc="-10" dirty="0"/>
              <a:t>behavior </a:t>
            </a:r>
            <a:r>
              <a:rPr dirty="0"/>
              <a:t>with a </a:t>
            </a:r>
            <a:r>
              <a:rPr spc="5" dirty="0"/>
              <a:t> </a:t>
            </a:r>
            <a:r>
              <a:rPr spc="-5" dirty="0"/>
              <a:t>misguided</a:t>
            </a:r>
            <a:r>
              <a:rPr spc="-30" dirty="0"/>
              <a:t> </a:t>
            </a:r>
            <a:r>
              <a:rPr spc="-5" dirty="0"/>
              <a:t>measurement</a:t>
            </a:r>
            <a:r>
              <a:rPr spc="-145" dirty="0"/>
              <a:t> </a:t>
            </a:r>
            <a:r>
              <a:rPr spc="-10" dirty="0"/>
              <a:t>system.</a:t>
            </a:r>
          </a:p>
          <a:p>
            <a:pPr marL="28702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dirty="0"/>
              <a:t>Do</a:t>
            </a:r>
            <a:r>
              <a:rPr spc="-95" dirty="0"/>
              <a:t>n</a:t>
            </a:r>
            <a:r>
              <a:rPr spc="-85" dirty="0"/>
              <a:t>’</a:t>
            </a:r>
            <a:r>
              <a:rPr dirty="0"/>
              <a:t>t</a:t>
            </a:r>
            <a:r>
              <a:rPr spc="-160" dirty="0"/>
              <a:t> </a:t>
            </a:r>
            <a:r>
              <a:rPr spc="-5" dirty="0"/>
              <a:t>d</a:t>
            </a:r>
            <a:r>
              <a:rPr dirty="0"/>
              <a:t>o</a:t>
            </a:r>
            <a:r>
              <a:rPr spc="-105" dirty="0"/>
              <a:t> </a:t>
            </a:r>
            <a:r>
              <a:rPr spc="-5" dirty="0"/>
              <a:t>thi</a:t>
            </a:r>
            <a:r>
              <a:rPr spc="-30" dirty="0"/>
              <a:t>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251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Misusing</a:t>
            </a:r>
            <a:r>
              <a:rPr spc="-20" dirty="0"/>
              <a:t> </a:t>
            </a:r>
            <a:r>
              <a:rPr spc="-35" dirty="0"/>
              <a:t>Velocity</a:t>
            </a:r>
            <a:r>
              <a:rPr spc="-65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949322"/>
            <a:ext cx="8081645" cy="426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0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dirty="0">
                <a:latin typeface="Constantia"/>
                <a:cs typeface="Constantia"/>
              </a:rPr>
              <a:t>If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dirty="0">
                <a:latin typeface="Constantia"/>
                <a:cs typeface="Constantia"/>
              </a:rPr>
              <a:t>set </a:t>
            </a:r>
            <a:r>
              <a:rPr sz="2400" spc="-10" dirty="0">
                <a:latin typeface="Constantia"/>
                <a:cs typeface="Constantia"/>
              </a:rPr>
              <a:t>up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20" dirty="0">
                <a:latin typeface="Constantia"/>
                <a:cs typeface="Constantia"/>
              </a:rPr>
              <a:t>reward </a:t>
            </a:r>
            <a:r>
              <a:rPr sz="2400" spc="-10" dirty="0">
                <a:latin typeface="Constantia"/>
                <a:cs typeface="Constantia"/>
              </a:rPr>
              <a:t>system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25" dirty="0">
                <a:latin typeface="Constantia"/>
                <a:cs typeface="Constantia"/>
              </a:rPr>
              <a:t>favor </a:t>
            </a:r>
            <a:r>
              <a:rPr sz="2400" spc="-15" dirty="0">
                <a:latin typeface="Constantia"/>
                <a:cs typeface="Constantia"/>
              </a:rPr>
              <a:t>bigger </a:t>
            </a:r>
            <a:r>
              <a:rPr sz="2400" spc="-10" dirty="0">
                <a:latin typeface="Constantia"/>
                <a:cs typeface="Constantia"/>
              </a:rPr>
              <a:t>numbers,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that’s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exactly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what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I’ll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get—bigger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numbers</a:t>
            </a:r>
            <a:r>
              <a:rPr sz="2400" dirty="0">
                <a:latin typeface="Constantia"/>
                <a:cs typeface="Constantia"/>
              </a:rPr>
              <a:t> (point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15" dirty="0">
                <a:latin typeface="Constantia"/>
                <a:cs typeface="Constantia"/>
              </a:rPr>
              <a:t>inflation).</a:t>
            </a:r>
            <a:endParaRPr sz="24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75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-30" dirty="0">
                <a:latin typeface="Constantia"/>
                <a:cs typeface="Constantia"/>
              </a:rPr>
              <a:t>Even </a:t>
            </a:r>
            <a:r>
              <a:rPr sz="2400" spc="-15" dirty="0">
                <a:latin typeface="Constantia"/>
                <a:cs typeface="Constantia"/>
              </a:rPr>
              <a:t>worse </a:t>
            </a:r>
            <a:r>
              <a:rPr sz="2400" spc="-5" dirty="0">
                <a:latin typeface="Constantia"/>
                <a:cs typeface="Constantia"/>
              </a:rPr>
              <a:t>than point </a:t>
            </a:r>
            <a:r>
              <a:rPr sz="2400" spc="15" dirty="0">
                <a:latin typeface="Constantia"/>
                <a:cs typeface="Constantia"/>
              </a:rPr>
              <a:t>inflation </a:t>
            </a:r>
            <a:r>
              <a:rPr sz="2400" dirty="0">
                <a:latin typeface="Constantia"/>
                <a:cs typeface="Constantia"/>
              </a:rPr>
              <a:t>is </a:t>
            </a:r>
            <a:r>
              <a:rPr sz="2400" spc="-10" dirty="0">
                <a:latin typeface="Constantia"/>
                <a:cs typeface="Constantia"/>
              </a:rPr>
              <a:t>when teams </a:t>
            </a:r>
            <a:r>
              <a:rPr sz="2400" spc="-5" dirty="0">
                <a:latin typeface="Constantia"/>
                <a:cs typeface="Constantia"/>
              </a:rPr>
              <a:t>cut </a:t>
            </a:r>
            <a:r>
              <a:rPr sz="2400" spc="-10" dirty="0">
                <a:latin typeface="Constantia"/>
                <a:cs typeface="Constantia"/>
              </a:rPr>
              <a:t>corners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 get </a:t>
            </a:r>
            <a:r>
              <a:rPr sz="2400" spc="-10" dirty="0">
                <a:latin typeface="Constantia"/>
                <a:cs typeface="Constantia"/>
              </a:rPr>
              <a:t>more </a:t>
            </a:r>
            <a:r>
              <a:rPr sz="2400" spc="-25" dirty="0">
                <a:latin typeface="Constantia"/>
                <a:cs typeface="Constantia"/>
              </a:rPr>
              <a:t>“done”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 an </a:t>
            </a:r>
            <a:r>
              <a:rPr sz="2400" spc="-5" dirty="0">
                <a:latin typeface="Constantia"/>
                <a:cs typeface="Constantia"/>
              </a:rPr>
              <a:t>effort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0" dirty="0">
                <a:latin typeface="Constantia"/>
                <a:cs typeface="Constantia"/>
              </a:rPr>
              <a:t>achieve </a:t>
            </a:r>
            <a:r>
              <a:rPr sz="2400" spc="-35" dirty="0">
                <a:latin typeface="Constantia"/>
                <a:cs typeface="Constantia"/>
              </a:rPr>
              <a:t>higher,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more </a:t>
            </a:r>
            <a:r>
              <a:rPr sz="2400" spc="-10" dirty="0">
                <a:latin typeface="Constantia"/>
                <a:cs typeface="Constantia"/>
              </a:rPr>
              <a:t> desirable velocities. </a:t>
            </a:r>
            <a:r>
              <a:rPr sz="2400" spc="-5" dirty="0">
                <a:latin typeface="Constantia"/>
                <a:cs typeface="Constantia"/>
              </a:rPr>
              <a:t>Doing </a:t>
            </a:r>
            <a:r>
              <a:rPr sz="2400" dirty="0">
                <a:latin typeface="Constantia"/>
                <a:cs typeface="Constantia"/>
              </a:rPr>
              <a:t>so leads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0" dirty="0">
                <a:latin typeface="Constantia"/>
                <a:cs typeface="Constantia"/>
              </a:rPr>
              <a:t>increasingly greater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levels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technical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debt.</a:t>
            </a:r>
            <a:endParaRPr sz="2400">
              <a:latin typeface="Constantia"/>
              <a:cs typeface="Constantia"/>
            </a:endParaRPr>
          </a:p>
          <a:p>
            <a:pPr marL="287020" marR="8890" indent="-274955" algn="just">
              <a:lnSpc>
                <a:spcPct val="100000"/>
              </a:lnSpc>
              <a:spcBef>
                <a:spcPts val="580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dirty="0">
                <a:latin typeface="Constantia"/>
                <a:cs typeface="Constantia"/>
              </a:rPr>
              <a:t>At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end </a:t>
            </a:r>
            <a:r>
              <a:rPr sz="2400" spc="-5" dirty="0">
                <a:latin typeface="Constantia"/>
                <a:cs typeface="Constantia"/>
              </a:rPr>
              <a:t>of the </a:t>
            </a:r>
            <a:r>
              <a:rPr sz="2400" spc="-75" dirty="0">
                <a:latin typeface="Constantia"/>
                <a:cs typeface="Constantia"/>
              </a:rPr>
              <a:t>day,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dirty="0">
                <a:latin typeface="Constantia"/>
                <a:cs typeface="Constantia"/>
              </a:rPr>
              <a:t>should </a:t>
            </a:r>
            <a:r>
              <a:rPr sz="2400" spc="-15" dirty="0">
                <a:latin typeface="Constantia"/>
                <a:cs typeface="Constantia"/>
              </a:rPr>
              <a:t>judge </a:t>
            </a:r>
            <a:r>
              <a:rPr sz="2400" spc="-5" dirty="0">
                <a:latin typeface="Constantia"/>
                <a:cs typeface="Constantia"/>
              </a:rPr>
              <a:t>velocity on </a:t>
            </a:r>
            <a:r>
              <a:rPr sz="2400" spc="-20" dirty="0">
                <a:latin typeface="Constantia"/>
                <a:cs typeface="Constantia"/>
              </a:rPr>
              <a:t>how well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 assists </a:t>
            </a:r>
            <a:r>
              <a:rPr sz="2400" spc="-10" dirty="0">
                <a:latin typeface="Constantia"/>
                <a:cs typeface="Constantia"/>
              </a:rPr>
              <a:t>us </a:t>
            </a:r>
            <a:r>
              <a:rPr sz="2400" dirty="0">
                <a:latin typeface="Constantia"/>
                <a:cs typeface="Constantia"/>
              </a:rPr>
              <a:t>with </a:t>
            </a:r>
            <a:r>
              <a:rPr sz="2400" spc="-5" dirty="0">
                <a:latin typeface="Constantia"/>
                <a:cs typeface="Constantia"/>
              </a:rPr>
              <a:t>performing </a:t>
            </a:r>
            <a:r>
              <a:rPr sz="2400" spc="-15" dirty="0">
                <a:latin typeface="Constantia"/>
                <a:cs typeface="Constantia"/>
              </a:rPr>
              <a:t>accurate </a:t>
            </a:r>
            <a:r>
              <a:rPr sz="2400" spc="-5" dirty="0">
                <a:latin typeface="Constantia"/>
                <a:cs typeface="Constantia"/>
              </a:rPr>
              <a:t>planning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15" dirty="0">
                <a:latin typeface="Constantia"/>
                <a:cs typeface="Constantia"/>
              </a:rPr>
              <a:t>how 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well</a:t>
            </a:r>
            <a:r>
              <a:rPr sz="2400" dirty="0">
                <a:latin typeface="Constantia"/>
                <a:cs typeface="Constantia"/>
              </a:rPr>
              <a:t> it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helps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team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internally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improve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itself.</a:t>
            </a:r>
            <a:endParaRPr sz="2400">
              <a:latin typeface="Constantia"/>
              <a:cs typeface="Constantia"/>
            </a:endParaRPr>
          </a:p>
          <a:p>
            <a:pPr marL="287020" indent="-274955" algn="just">
              <a:lnSpc>
                <a:spcPct val="100000"/>
              </a:lnSpc>
              <a:spcBef>
                <a:spcPts val="575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-15" dirty="0">
                <a:latin typeface="Constantia"/>
                <a:cs typeface="Constantia"/>
              </a:rPr>
              <a:t>Any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other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likely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promote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wrong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behavior.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0407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What</a:t>
            </a:r>
            <a:r>
              <a:rPr spc="-10" dirty="0"/>
              <a:t> Is</a:t>
            </a:r>
            <a:r>
              <a:rPr spc="-5" dirty="0"/>
              <a:t> </a:t>
            </a:r>
            <a:r>
              <a:rPr spc="-35" dirty="0"/>
              <a:t>Velocity?</a:t>
            </a:r>
            <a:r>
              <a:rPr spc="-20" dirty="0"/>
              <a:t> </a:t>
            </a:r>
            <a:r>
              <a:rPr sz="3200" spc="-10" dirty="0"/>
              <a:t>(contd.)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535940" y="1949322"/>
            <a:ext cx="8080375" cy="426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3335" indent="-274955" algn="just">
              <a:lnSpc>
                <a:spcPct val="100000"/>
              </a:lnSpc>
              <a:spcBef>
                <a:spcPts val="100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-25" dirty="0">
                <a:latin typeface="Constantia"/>
                <a:cs typeface="Constantia"/>
              </a:rPr>
              <a:t>Velocity </a:t>
            </a:r>
            <a:r>
              <a:rPr sz="2400" spc="-10" dirty="0">
                <a:latin typeface="Constantia"/>
                <a:cs typeface="Constantia"/>
              </a:rPr>
              <a:t>measures </a:t>
            </a:r>
            <a:r>
              <a:rPr sz="2400" dirty="0">
                <a:latin typeface="Constantia"/>
                <a:cs typeface="Constantia"/>
              </a:rPr>
              <a:t>output (the </a:t>
            </a:r>
            <a:r>
              <a:rPr sz="2400" spc="-10" dirty="0">
                <a:latin typeface="Constantia"/>
                <a:cs typeface="Constantia"/>
              </a:rPr>
              <a:t>size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what was </a:t>
            </a:r>
            <a:r>
              <a:rPr sz="2400" spc="-15" dirty="0">
                <a:latin typeface="Constantia"/>
                <a:cs typeface="Constantia"/>
              </a:rPr>
              <a:t>delivered), 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outcome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(the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value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what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was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delivered).</a:t>
            </a:r>
            <a:endParaRPr sz="24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75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-85" dirty="0">
                <a:latin typeface="Constantia"/>
                <a:cs typeface="Constantia"/>
              </a:rPr>
              <a:t>We </a:t>
            </a:r>
            <a:r>
              <a:rPr sz="2400" dirty="0">
                <a:latin typeface="Constantia"/>
                <a:cs typeface="Constantia"/>
              </a:rPr>
              <a:t>assume that if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product owner </a:t>
            </a:r>
            <a:r>
              <a:rPr sz="2400" dirty="0">
                <a:latin typeface="Constantia"/>
                <a:cs typeface="Constantia"/>
              </a:rPr>
              <a:t>has </a:t>
            </a:r>
            <a:r>
              <a:rPr sz="2400" spc="-5" dirty="0">
                <a:latin typeface="Constantia"/>
                <a:cs typeface="Constantia"/>
              </a:rPr>
              <a:t>agreed that the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team </a:t>
            </a:r>
            <a:r>
              <a:rPr sz="2400" spc="-5" dirty="0">
                <a:latin typeface="Constantia"/>
                <a:cs typeface="Constantia"/>
              </a:rPr>
              <a:t>should </a:t>
            </a:r>
            <a:r>
              <a:rPr sz="2400" spc="-20" dirty="0">
                <a:latin typeface="Constantia"/>
                <a:cs typeface="Constantia"/>
              </a:rPr>
              <a:t>work </a:t>
            </a:r>
            <a:r>
              <a:rPr sz="2400" dirty="0">
                <a:latin typeface="Constantia"/>
                <a:cs typeface="Constantia"/>
              </a:rPr>
              <a:t>on a </a:t>
            </a:r>
            <a:r>
              <a:rPr sz="2400" spc="-20" dirty="0">
                <a:latin typeface="Constantia"/>
                <a:cs typeface="Constantia"/>
              </a:rPr>
              <a:t>PBI,</a:t>
            </a:r>
            <a:r>
              <a:rPr sz="2400" spc="5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 </a:t>
            </a:r>
            <a:r>
              <a:rPr sz="2400" spc="-5" dirty="0">
                <a:latin typeface="Constantia"/>
                <a:cs typeface="Constantia"/>
              </a:rPr>
              <a:t>must </a:t>
            </a:r>
            <a:r>
              <a:rPr sz="2400" spc="-30" dirty="0">
                <a:latin typeface="Constantia"/>
                <a:cs typeface="Constantia"/>
              </a:rPr>
              <a:t>have </a:t>
            </a:r>
            <a:r>
              <a:rPr sz="2400" spc="-5" dirty="0">
                <a:latin typeface="Constantia"/>
                <a:cs typeface="Constantia"/>
              </a:rPr>
              <a:t>some value </a:t>
            </a:r>
            <a:r>
              <a:rPr sz="2400" spc="-35" dirty="0">
                <a:latin typeface="Constantia"/>
                <a:cs typeface="Constantia"/>
              </a:rPr>
              <a:t>to 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him.</a:t>
            </a:r>
            <a:endParaRPr sz="2400">
              <a:latin typeface="Constantia"/>
              <a:cs typeface="Constantia"/>
            </a:endParaRPr>
          </a:p>
          <a:p>
            <a:pPr marL="287020" marR="5715" indent="-274955" algn="just">
              <a:lnSpc>
                <a:spcPct val="100000"/>
              </a:lnSpc>
              <a:spcBef>
                <a:spcPts val="580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-50" dirty="0">
                <a:latin typeface="Constantia"/>
                <a:cs typeface="Constantia"/>
              </a:rPr>
              <a:t>However,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completing</a:t>
            </a:r>
            <a:r>
              <a:rPr sz="2400" dirty="0">
                <a:latin typeface="Constantia"/>
                <a:cs typeface="Constantia"/>
              </a:rPr>
              <a:t> a </a:t>
            </a:r>
            <a:r>
              <a:rPr sz="2400" spc="-20" dirty="0">
                <a:latin typeface="Constantia"/>
                <a:cs typeface="Constantia"/>
              </a:rPr>
              <a:t>PBI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 </a:t>
            </a:r>
            <a:r>
              <a:rPr sz="2400" dirty="0">
                <a:latin typeface="Constantia"/>
                <a:cs typeface="Constantia"/>
              </a:rPr>
              <a:t>8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doesn’t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necessarily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deliver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more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business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value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completing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PBI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3.</a:t>
            </a:r>
            <a:endParaRPr sz="2400">
              <a:latin typeface="Constantia"/>
              <a:cs typeface="Constantia"/>
            </a:endParaRPr>
          </a:p>
          <a:p>
            <a:pPr marL="287020" marR="6350" indent="-274955" algn="just">
              <a:lnSpc>
                <a:spcPct val="100000"/>
              </a:lnSpc>
              <a:spcBef>
                <a:spcPts val="575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-15" dirty="0">
                <a:latin typeface="Constantia"/>
                <a:cs typeface="Constantia"/>
              </a:rPr>
              <a:t>Perhaps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PBI </a:t>
            </a:r>
            <a:r>
              <a:rPr sz="2400" spc="-5" dirty="0">
                <a:latin typeface="Constantia"/>
                <a:cs typeface="Constantia"/>
              </a:rPr>
              <a:t>of size </a:t>
            </a:r>
            <a:r>
              <a:rPr sz="2400" dirty="0">
                <a:latin typeface="Constantia"/>
                <a:cs typeface="Constantia"/>
              </a:rPr>
              <a:t>3 is </a:t>
            </a:r>
            <a:r>
              <a:rPr sz="2400" spc="-10" dirty="0">
                <a:latin typeface="Constantia"/>
                <a:cs typeface="Constantia"/>
              </a:rPr>
              <a:t>high </a:t>
            </a:r>
            <a:r>
              <a:rPr sz="2400" spc="-5" dirty="0">
                <a:latin typeface="Constantia"/>
                <a:cs typeface="Constantia"/>
              </a:rPr>
              <a:t>value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10" dirty="0">
                <a:latin typeface="Constantia"/>
                <a:cs typeface="Constantia"/>
              </a:rPr>
              <a:t>therefore </a:t>
            </a:r>
            <a:r>
              <a:rPr sz="2400" spc="-65" dirty="0">
                <a:latin typeface="Constantia"/>
                <a:cs typeface="Constantia"/>
              </a:rPr>
              <a:t>we 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work </a:t>
            </a:r>
            <a:r>
              <a:rPr sz="2400" spc="5" dirty="0">
                <a:latin typeface="Constantia"/>
                <a:cs typeface="Constantia"/>
              </a:rPr>
              <a:t>on </a:t>
            </a:r>
            <a:r>
              <a:rPr sz="2400" dirty="0">
                <a:latin typeface="Constantia"/>
                <a:cs typeface="Constantia"/>
              </a:rPr>
              <a:t>it </a:t>
            </a:r>
            <a:r>
              <a:rPr sz="2400" spc="-10" dirty="0">
                <a:latin typeface="Constantia"/>
                <a:cs typeface="Constantia"/>
              </a:rPr>
              <a:t>early </a:t>
            </a:r>
            <a:r>
              <a:rPr sz="2400" spc="-5" dirty="0">
                <a:latin typeface="Constantia"/>
                <a:cs typeface="Constantia"/>
              </a:rPr>
              <a:t>(because </a:t>
            </a:r>
            <a:r>
              <a:rPr sz="2400" dirty="0">
                <a:latin typeface="Constantia"/>
                <a:cs typeface="Constantia"/>
              </a:rPr>
              <a:t>it is </a:t>
            </a:r>
            <a:r>
              <a:rPr sz="2400" spc="-15" dirty="0">
                <a:latin typeface="Constantia"/>
                <a:cs typeface="Constantia"/>
              </a:rPr>
              <a:t>high </a:t>
            </a:r>
            <a:r>
              <a:rPr sz="2400" spc="-5" dirty="0">
                <a:latin typeface="Constantia"/>
                <a:cs typeface="Constantia"/>
              </a:rPr>
              <a:t>value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20" dirty="0">
                <a:latin typeface="Constantia"/>
                <a:cs typeface="Constantia"/>
              </a:rPr>
              <a:t>low </a:t>
            </a:r>
            <a:r>
              <a:rPr sz="2400" spc="-10" dirty="0">
                <a:latin typeface="Constantia"/>
                <a:cs typeface="Constantia"/>
              </a:rPr>
              <a:t>cost),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20" dirty="0">
                <a:latin typeface="Constantia"/>
                <a:cs typeface="Constantia"/>
              </a:rPr>
              <a:t>work </a:t>
            </a:r>
            <a:r>
              <a:rPr sz="2400" spc="-5" dirty="0">
                <a:latin typeface="Constantia"/>
                <a:cs typeface="Constantia"/>
              </a:rPr>
              <a:t>on the </a:t>
            </a:r>
            <a:r>
              <a:rPr sz="2400" spc="-20" dirty="0">
                <a:latin typeface="Constantia"/>
                <a:cs typeface="Constantia"/>
              </a:rPr>
              <a:t>PBI </a:t>
            </a:r>
            <a:r>
              <a:rPr sz="2400" spc="-5" dirty="0">
                <a:latin typeface="Constantia"/>
                <a:cs typeface="Constantia"/>
              </a:rPr>
              <a:t>of size </a:t>
            </a:r>
            <a:r>
              <a:rPr sz="2400" dirty="0">
                <a:latin typeface="Constantia"/>
                <a:cs typeface="Constantia"/>
              </a:rPr>
              <a:t>8 </a:t>
            </a:r>
            <a:r>
              <a:rPr sz="2400" spc="-10" dirty="0">
                <a:latin typeface="Constantia"/>
                <a:cs typeface="Constantia"/>
              </a:rPr>
              <a:t>later </a:t>
            </a:r>
            <a:r>
              <a:rPr sz="2400" dirty="0">
                <a:latin typeface="Constantia"/>
                <a:cs typeface="Constantia"/>
              </a:rPr>
              <a:t>(because it is </a:t>
            </a:r>
            <a:r>
              <a:rPr sz="2400" spc="-25" dirty="0">
                <a:latin typeface="Constantia"/>
                <a:cs typeface="Constantia"/>
              </a:rPr>
              <a:t>lower </a:t>
            </a:r>
            <a:r>
              <a:rPr sz="2400" spc="-5" dirty="0">
                <a:latin typeface="Constantia"/>
                <a:cs typeface="Constantia"/>
              </a:rPr>
              <a:t>value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higher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cost).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0407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What</a:t>
            </a:r>
            <a:r>
              <a:rPr spc="-10" dirty="0"/>
              <a:t> Is</a:t>
            </a:r>
            <a:r>
              <a:rPr spc="-5" dirty="0"/>
              <a:t> </a:t>
            </a:r>
            <a:r>
              <a:rPr spc="-35" dirty="0"/>
              <a:t>Velocity?</a:t>
            </a:r>
            <a:r>
              <a:rPr spc="-20" dirty="0"/>
              <a:t> </a:t>
            </a:r>
            <a:r>
              <a:rPr sz="3200" spc="-10" dirty="0"/>
              <a:t>(contd.)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535940" y="1869160"/>
            <a:ext cx="8081009" cy="33191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955" algn="just">
              <a:lnSpc>
                <a:spcPct val="100000"/>
              </a:lnSpc>
              <a:spcBef>
                <a:spcPts val="7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5" dirty="0">
                <a:latin typeface="Constantia"/>
                <a:cs typeface="Constantia"/>
              </a:rPr>
              <a:t>Velocity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used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two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important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purposes.</a:t>
            </a:r>
            <a:endParaRPr sz="2600">
              <a:latin typeface="Constantia"/>
              <a:cs typeface="Constantia"/>
            </a:endParaRPr>
          </a:p>
          <a:p>
            <a:pPr marL="28702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0" dirty="0">
                <a:latin typeface="Constantia"/>
                <a:cs typeface="Constantia"/>
              </a:rPr>
              <a:t>First,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essential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concept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Scrum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planning.</a:t>
            </a:r>
            <a:endParaRPr sz="2600">
              <a:latin typeface="Constantia"/>
              <a:cs typeface="Constantia"/>
            </a:endParaRPr>
          </a:p>
          <a:p>
            <a:pPr marL="652780" marR="5080" lvl="1" indent="-247015" algn="just">
              <a:lnSpc>
                <a:spcPct val="100000"/>
              </a:lnSpc>
              <a:spcBef>
                <a:spcPts val="585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30" dirty="0">
                <a:latin typeface="Constantia"/>
                <a:cs typeface="Constantia"/>
              </a:rPr>
              <a:t>For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release-level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planning,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divide</a:t>
            </a:r>
            <a:r>
              <a:rPr sz="2400" spc="-5" dirty="0">
                <a:latin typeface="Constantia"/>
                <a:cs typeface="Constantia"/>
              </a:rPr>
              <a:t> the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size</a:t>
            </a:r>
            <a:r>
              <a:rPr sz="2400" spc="-5" dirty="0">
                <a:latin typeface="Constantia"/>
                <a:cs typeface="Constantia"/>
              </a:rPr>
              <a:t> of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release </a:t>
            </a:r>
            <a:r>
              <a:rPr sz="2400" spc="-20" dirty="0">
                <a:latin typeface="Constantia"/>
                <a:cs typeface="Constantia"/>
              </a:rPr>
              <a:t>by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40" dirty="0">
                <a:latin typeface="Constantia"/>
                <a:cs typeface="Constantia"/>
              </a:rPr>
              <a:t>team’s </a:t>
            </a:r>
            <a:r>
              <a:rPr sz="2400" spc="-30" dirty="0">
                <a:latin typeface="Constantia"/>
                <a:cs typeface="Constantia"/>
              </a:rPr>
              <a:t>average </a:t>
            </a:r>
            <a:r>
              <a:rPr sz="2400" spc="-10" dirty="0">
                <a:latin typeface="Constantia"/>
                <a:cs typeface="Constantia"/>
              </a:rPr>
              <a:t>velocity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0" dirty="0">
                <a:latin typeface="Constantia"/>
                <a:cs typeface="Constantia"/>
              </a:rPr>
              <a:t>calculate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sprints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necessary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complete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release.</a:t>
            </a:r>
            <a:endParaRPr sz="2400">
              <a:latin typeface="Constantia"/>
              <a:cs typeface="Constantia"/>
            </a:endParaRPr>
          </a:p>
          <a:p>
            <a:pPr marL="652780" marR="11430" lvl="1" indent="-247015" algn="just">
              <a:lnSpc>
                <a:spcPct val="100000"/>
              </a:lnSpc>
              <a:spcBef>
                <a:spcPts val="580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25" dirty="0">
                <a:latin typeface="Constantia"/>
                <a:cs typeface="Constantia"/>
              </a:rPr>
              <a:t>Additionally, </a:t>
            </a:r>
            <a:r>
              <a:rPr sz="2400" dirty="0">
                <a:latin typeface="Constantia"/>
                <a:cs typeface="Constantia"/>
              </a:rPr>
              <a:t>at sprint </a:t>
            </a:r>
            <a:r>
              <a:rPr sz="2400" spc="-5" dirty="0">
                <a:latin typeface="Constantia"/>
                <a:cs typeface="Constantia"/>
              </a:rPr>
              <a:t>planning,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40" dirty="0">
                <a:latin typeface="Constantia"/>
                <a:cs typeface="Constantia"/>
              </a:rPr>
              <a:t>team’s </a:t>
            </a:r>
            <a:r>
              <a:rPr sz="2400" spc="-10" dirty="0">
                <a:latin typeface="Constantia"/>
                <a:cs typeface="Constantia"/>
              </a:rPr>
              <a:t>velocity </a:t>
            </a:r>
            <a:r>
              <a:rPr sz="2400" dirty="0">
                <a:latin typeface="Constantia"/>
                <a:cs typeface="Constantia"/>
              </a:rPr>
              <a:t>is </a:t>
            </a:r>
            <a:r>
              <a:rPr sz="2400" spc="-5" dirty="0">
                <a:latin typeface="Constantia"/>
                <a:cs typeface="Constantia"/>
              </a:rPr>
              <a:t>used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 one </a:t>
            </a:r>
            <a:r>
              <a:rPr sz="2400" spc="-5" dirty="0">
                <a:latin typeface="Constantia"/>
                <a:cs typeface="Constantia"/>
              </a:rPr>
              <a:t>input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dirty="0">
                <a:latin typeface="Constantia"/>
                <a:cs typeface="Constantia"/>
              </a:rPr>
              <a:t>help </a:t>
            </a:r>
            <a:r>
              <a:rPr sz="2400" spc="-10" dirty="0">
                <a:latin typeface="Constantia"/>
                <a:cs typeface="Constantia"/>
              </a:rPr>
              <a:t>determine </a:t>
            </a:r>
            <a:r>
              <a:rPr sz="2400" dirty="0">
                <a:latin typeface="Constantia"/>
                <a:cs typeface="Constantia"/>
              </a:rPr>
              <a:t>its </a:t>
            </a:r>
            <a:r>
              <a:rPr sz="2400" spc="-5" dirty="0">
                <a:latin typeface="Constantia"/>
                <a:cs typeface="Constantia"/>
              </a:rPr>
              <a:t>capacity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5" dirty="0">
                <a:latin typeface="Constantia"/>
                <a:cs typeface="Constantia"/>
              </a:rPr>
              <a:t>commit </a:t>
            </a:r>
            <a:r>
              <a:rPr sz="2400" spc="-35" dirty="0">
                <a:latin typeface="Constantia"/>
                <a:cs typeface="Constantia"/>
              </a:rPr>
              <a:t>to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work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during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upcoming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sprint.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0407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What</a:t>
            </a:r>
            <a:r>
              <a:rPr spc="-10" dirty="0"/>
              <a:t> Is</a:t>
            </a:r>
            <a:r>
              <a:rPr spc="-5" dirty="0"/>
              <a:t> </a:t>
            </a:r>
            <a:r>
              <a:rPr spc="-35" dirty="0"/>
              <a:t>Velocity?</a:t>
            </a:r>
            <a:r>
              <a:rPr spc="-20" dirty="0"/>
              <a:t> </a:t>
            </a:r>
            <a:r>
              <a:rPr sz="3200" spc="-10" dirty="0"/>
              <a:t>(contd.)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535940" y="1946274"/>
            <a:ext cx="8079740" cy="2479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95"/>
              </a:spcBef>
              <a:buClr>
                <a:srgbClr val="C32C2D"/>
              </a:buClr>
              <a:buSzPct val="94642"/>
              <a:buFont typeface="Wingdings 2"/>
              <a:buChar char=""/>
              <a:tabLst>
                <a:tab pos="287655" algn="l"/>
              </a:tabLst>
            </a:pPr>
            <a:r>
              <a:rPr sz="2800" spc="-15" dirty="0">
                <a:latin typeface="Constantia"/>
                <a:cs typeface="Constantia"/>
              </a:rPr>
              <a:t>Second,</a:t>
            </a:r>
            <a:r>
              <a:rPr sz="2800" spc="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velocity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also</a:t>
            </a:r>
            <a:r>
              <a:rPr sz="2800" spc="-5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diagnostic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metric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that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 </a:t>
            </a:r>
            <a:r>
              <a:rPr sz="2800" spc="-69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team </a:t>
            </a:r>
            <a:r>
              <a:rPr sz="2800" spc="-5" dirty="0">
                <a:latin typeface="Constantia"/>
                <a:cs typeface="Constantia"/>
              </a:rPr>
              <a:t>can </a:t>
            </a:r>
            <a:r>
              <a:rPr sz="2800" dirty="0">
                <a:latin typeface="Constantia"/>
                <a:cs typeface="Constantia"/>
              </a:rPr>
              <a:t>use </a:t>
            </a:r>
            <a:r>
              <a:rPr sz="2800" spc="-20" dirty="0">
                <a:latin typeface="Constantia"/>
                <a:cs typeface="Constantia"/>
              </a:rPr>
              <a:t>to </a:t>
            </a:r>
            <a:r>
              <a:rPr sz="2800" spc="-10" dirty="0">
                <a:latin typeface="Constantia"/>
                <a:cs typeface="Constantia"/>
              </a:rPr>
              <a:t>evaluate </a:t>
            </a:r>
            <a:r>
              <a:rPr sz="2800" spc="-5" dirty="0">
                <a:latin typeface="Constantia"/>
                <a:cs typeface="Constantia"/>
              </a:rPr>
              <a:t>and </a:t>
            </a:r>
            <a:r>
              <a:rPr sz="2800" spc="-25" dirty="0">
                <a:latin typeface="Constantia"/>
                <a:cs typeface="Constantia"/>
              </a:rPr>
              <a:t>improve </a:t>
            </a:r>
            <a:r>
              <a:rPr sz="2800" spc="-5" dirty="0">
                <a:latin typeface="Constantia"/>
                <a:cs typeface="Constantia"/>
              </a:rPr>
              <a:t>its </a:t>
            </a:r>
            <a:r>
              <a:rPr sz="2800" spc="-10" dirty="0">
                <a:latin typeface="Constantia"/>
                <a:cs typeface="Constantia"/>
              </a:rPr>
              <a:t>use </a:t>
            </a:r>
            <a:r>
              <a:rPr sz="2800" spc="-5" dirty="0">
                <a:latin typeface="Constantia"/>
                <a:cs typeface="Constantia"/>
              </a:rPr>
              <a:t>of 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</a:t>
            </a:r>
            <a:r>
              <a:rPr sz="2800" dirty="0">
                <a:latin typeface="Constantia"/>
                <a:cs typeface="Constantia"/>
              </a:rPr>
              <a:t>c</a:t>
            </a:r>
            <a:r>
              <a:rPr sz="2800" spc="-10" dirty="0">
                <a:latin typeface="Constantia"/>
                <a:cs typeface="Constantia"/>
              </a:rPr>
              <a:t>ru</a:t>
            </a:r>
            <a:r>
              <a:rPr sz="2800" spc="-5" dirty="0">
                <a:latin typeface="Constantia"/>
                <a:cs typeface="Constantia"/>
              </a:rPr>
              <a:t>m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45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o</a:t>
            </a:r>
            <a:r>
              <a:rPr sz="2800" spc="-15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del</a:t>
            </a:r>
            <a:r>
              <a:rPr sz="2800" spc="-35" dirty="0">
                <a:latin typeface="Constantia"/>
                <a:cs typeface="Constantia"/>
              </a:rPr>
              <a:t>i</a:t>
            </a:r>
            <a:r>
              <a:rPr sz="2800" spc="-75" dirty="0">
                <a:latin typeface="Constantia"/>
                <a:cs typeface="Constantia"/>
              </a:rPr>
              <a:t>v</a:t>
            </a:r>
            <a:r>
              <a:rPr sz="2800" spc="-5" dirty="0">
                <a:latin typeface="Constantia"/>
                <a:cs typeface="Constantia"/>
              </a:rPr>
              <a:t>er</a:t>
            </a:r>
            <a:r>
              <a:rPr sz="2800" spc="-16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</a:t>
            </a:r>
            <a:r>
              <a:rPr sz="2800" dirty="0">
                <a:latin typeface="Constantia"/>
                <a:cs typeface="Constantia"/>
              </a:rPr>
              <a:t>u</a:t>
            </a:r>
            <a:r>
              <a:rPr sz="2800" spc="-5" dirty="0">
                <a:latin typeface="Constantia"/>
                <a:cs typeface="Constantia"/>
              </a:rPr>
              <a:t>s</a:t>
            </a:r>
            <a:r>
              <a:rPr sz="2800" spc="-50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omer</a:t>
            </a:r>
            <a:r>
              <a:rPr sz="2800" spc="-17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v</a:t>
            </a:r>
            <a:r>
              <a:rPr sz="2800" spc="-5" dirty="0">
                <a:latin typeface="Constantia"/>
                <a:cs typeface="Constantia"/>
              </a:rPr>
              <a:t>alu</a:t>
            </a:r>
            <a:r>
              <a:rPr sz="2800" dirty="0">
                <a:latin typeface="Constantia"/>
                <a:cs typeface="Constantia"/>
              </a:rPr>
              <a:t>e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652780" marR="5715" lvl="1" indent="-247015" algn="just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By </a:t>
            </a:r>
            <a:r>
              <a:rPr sz="2400" spc="5" dirty="0">
                <a:latin typeface="Constantia"/>
                <a:cs typeface="Constantia"/>
              </a:rPr>
              <a:t>observing </a:t>
            </a:r>
            <a:r>
              <a:rPr sz="2400" dirty="0">
                <a:latin typeface="Constantia"/>
                <a:cs typeface="Constantia"/>
              </a:rPr>
              <a:t>its </a:t>
            </a:r>
            <a:r>
              <a:rPr sz="2400" spc="-20" dirty="0">
                <a:latin typeface="Constantia"/>
                <a:cs typeface="Constantia"/>
              </a:rPr>
              <a:t>own </a:t>
            </a:r>
            <a:r>
              <a:rPr sz="2400" spc="-10" dirty="0">
                <a:latin typeface="Constantia"/>
                <a:cs typeface="Constantia"/>
              </a:rPr>
              <a:t>velocity </a:t>
            </a:r>
            <a:r>
              <a:rPr sz="2400" spc="-25" dirty="0">
                <a:latin typeface="Constantia"/>
                <a:cs typeface="Constantia"/>
              </a:rPr>
              <a:t>over </a:t>
            </a:r>
            <a:r>
              <a:rPr sz="2400" spc="-5" dirty="0">
                <a:latin typeface="Constantia"/>
                <a:cs typeface="Constantia"/>
              </a:rPr>
              <a:t>time, the </a:t>
            </a:r>
            <a:r>
              <a:rPr sz="2400" spc="-10" dirty="0">
                <a:latin typeface="Constantia"/>
                <a:cs typeface="Constantia"/>
              </a:rPr>
              <a:t>team </a:t>
            </a:r>
            <a:r>
              <a:rPr sz="2400" spc="-5" dirty="0">
                <a:latin typeface="Constantia"/>
                <a:cs typeface="Constantia"/>
              </a:rPr>
              <a:t>can </a:t>
            </a:r>
            <a:r>
              <a:rPr sz="2400" dirty="0">
                <a:latin typeface="Constantia"/>
                <a:cs typeface="Constantia"/>
              </a:rPr>
              <a:t> gain </a:t>
            </a:r>
            <a:r>
              <a:rPr sz="2400" spc="-5" dirty="0">
                <a:latin typeface="Constantia"/>
                <a:cs typeface="Constantia"/>
              </a:rPr>
              <a:t>insight </a:t>
            </a:r>
            <a:r>
              <a:rPr sz="2400" spc="-15" dirty="0">
                <a:latin typeface="Constantia"/>
                <a:cs typeface="Constantia"/>
              </a:rPr>
              <a:t>into how </a:t>
            </a:r>
            <a:r>
              <a:rPr sz="2400" spc="5" dirty="0">
                <a:latin typeface="Constantia"/>
                <a:cs typeface="Constantia"/>
              </a:rPr>
              <a:t>specific </a:t>
            </a:r>
            <a:r>
              <a:rPr sz="2400" spc="-15" dirty="0">
                <a:latin typeface="Constantia"/>
                <a:cs typeface="Constantia"/>
              </a:rPr>
              <a:t>process changes </a:t>
            </a:r>
            <a:r>
              <a:rPr sz="2400" spc="-5" dirty="0">
                <a:latin typeface="Constantia"/>
                <a:cs typeface="Constantia"/>
              </a:rPr>
              <a:t>affect the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del</a:t>
            </a:r>
            <a:r>
              <a:rPr sz="2400" spc="-25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f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measu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ab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cu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omer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alu</a:t>
            </a:r>
            <a:r>
              <a:rPr sz="2400" spc="5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8973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4F271C"/>
                </a:solidFill>
              </a:rPr>
              <a:t>Calculate</a:t>
            </a:r>
            <a:r>
              <a:rPr spc="-70" dirty="0">
                <a:solidFill>
                  <a:srgbClr val="4F271C"/>
                </a:solidFill>
              </a:rPr>
              <a:t> </a:t>
            </a:r>
            <a:r>
              <a:rPr dirty="0">
                <a:solidFill>
                  <a:srgbClr val="4F271C"/>
                </a:solidFill>
              </a:rPr>
              <a:t>a</a:t>
            </a:r>
            <a:r>
              <a:rPr spc="-30" dirty="0">
                <a:solidFill>
                  <a:srgbClr val="4F271C"/>
                </a:solidFill>
              </a:rPr>
              <a:t> </a:t>
            </a:r>
            <a:r>
              <a:rPr spc="-35" dirty="0">
                <a:solidFill>
                  <a:srgbClr val="4F271C"/>
                </a:solidFill>
              </a:rPr>
              <a:t>Velocity</a:t>
            </a:r>
            <a:r>
              <a:rPr spc="-60" dirty="0">
                <a:solidFill>
                  <a:srgbClr val="4F271C"/>
                </a:solidFill>
              </a:rPr>
              <a:t> </a:t>
            </a:r>
            <a:r>
              <a:rPr spc="-10" dirty="0">
                <a:solidFill>
                  <a:srgbClr val="4F271C"/>
                </a:solidFill>
              </a:rPr>
              <a:t>Range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78470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30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planning purposes, </a:t>
            </a:r>
            <a:r>
              <a:rPr sz="2600" spc="-10" dirty="0">
                <a:latin typeface="Constantia"/>
                <a:cs typeface="Constantia"/>
              </a:rPr>
              <a:t>velocity </a:t>
            </a:r>
            <a:r>
              <a:rPr sz="2600" spc="-5" dirty="0">
                <a:latin typeface="Constantia"/>
                <a:cs typeface="Constantia"/>
              </a:rPr>
              <a:t>is most useful </a:t>
            </a:r>
            <a:r>
              <a:rPr sz="2600" spc="-10" dirty="0">
                <a:latin typeface="Constantia"/>
                <a:cs typeface="Constantia"/>
              </a:rPr>
              <a:t>when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expressed </a:t>
            </a:r>
            <a:r>
              <a:rPr sz="2600" spc="-5" dirty="0">
                <a:latin typeface="Constantia"/>
                <a:cs typeface="Constantia"/>
              </a:rPr>
              <a:t>as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20" dirty="0">
                <a:latin typeface="Constantia"/>
                <a:cs typeface="Constantia"/>
              </a:rPr>
              <a:t>range. </a:t>
            </a:r>
            <a:r>
              <a:rPr sz="2600" spc="-10" dirty="0">
                <a:latin typeface="Constantia"/>
                <a:cs typeface="Constantia"/>
              </a:rPr>
              <a:t>Using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25" dirty="0">
                <a:latin typeface="Constantia"/>
                <a:cs typeface="Constantia"/>
              </a:rPr>
              <a:t>range </a:t>
            </a:r>
            <a:r>
              <a:rPr sz="2600" spc="-10" dirty="0">
                <a:latin typeface="Constantia"/>
                <a:cs typeface="Constantia"/>
              </a:rPr>
              <a:t>allows </a:t>
            </a:r>
            <a:r>
              <a:rPr sz="2600" spc="-5" dirty="0">
                <a:latin typeface="Constantia"/>
                <a:cs typeface="Constantia"/>
              </a:rPr>
              <a:t>us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cu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without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bein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rl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ecis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118353"/>
            <a:ext cx="808037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30" dirty="0">
                <a:latin typeface="Constantia"/>
                <a:cs typeface="Constantia"/>
              </a:rPr>
              <a:t>it’s</a:t>
            </a:r>
            <a:r>
              <a:rPr sz="2600" spc="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impossible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give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very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precise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answer.</a:t>
            </a:r>
            <a:r>
              <a:rPr sz="2600" spc="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By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using</a:t>
            </a:r>
            <a:r>
              <a:rPr sz="2600" spc="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e,</a:t>
            </a:r>
            <a:r>
              <a:rPr sz="2600" spc="-60" dirty="0">
                <a:latin typeface="Constantia"/>
                <a:cs typeface="Constantia"/>
              </a:rPr>
              <a:t> 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ommunica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our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un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ertaint</a:t>
            </a:r>
            <a:r>
              <a:rPr sz="2600" spc="-26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04888" y="3084576"/>
            <a:ext cx="1812036" cy="24566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892576" y="3416822"/>
            <a:ext cx="5146675" cy="1473835"/>
            <a:chOff x="1892576" y="3416822"/>
            <a:chExt cx="5146675" cy="1473835"/>
          </a:xfrm>
        </p:grpSpPr>
        <p:sp>
          <p:nvSpPr>
            <p:cNvPr id="9" name="object 9"/>
            <p:cNvSpPr/>
            <p:nvPr/>
          </p:nvSpPr>
          <p:spPr>
            <a:xfrm>
              <a:off x="1905530" y="3429776"/>
              <a:ext cx="5120640" cy="1448435"/>
            </a:xfrm>
            <a:custGeom>
              <a:avLst/>
              <a:gdLst/>
              <a:ahLst/>
              <a:cxnLst/>
              <a:rect l="l" t="t" r="r" b="b"/>
              <a:pathLst>
                <a:path w="5120640" h="1448435">
                  <a:moveTo>
                    <a:pt x="2240486" y="10"/>
                  </a:moveTo>
                  <a:lnTo>
                    <a:pt x="2183066" y="0"/>
                  </a:lnTo>
                  <a:lnTo>
                    <a:pt x="2125501" y="481"/>
                  </a:lnTo>
                  <a:lnTo>
                    <a:pt x="2067816" y="1457"/>
                  </a:lnTo>
                  <a:lnTo>
                    <a:pt x="2010037" y="2934"/>
                  </a:lnTo>
                  <a:lnTo>
                    <a:pt x="1952190" y="4914"/>
                  </a:lnTo>
                  <a:lnTo>
                    <a:pt x="1894301" y="7401"/>
                  </a:lnTo>
                  <a:lnTo>
                    <a:pt x="1836397" y="10399"/>
                  </a:lnTo>
                  <a:lnTo>
                    <a:pt x="1764700" y="14819"/>
                  </a:lnTo>
                  <a:lnTo>
                    <a:pt x="1693980" y="19960"/>
                  </a:lnTo>
                  <a:lnTo>
                    <a:pt x="1624269" y="25811"/>
                  </a:lnTo>
                  <a:lnTo>
                    <a:pt x="1555596" y="32356"/>
                  </a:lnTo>
                  <a:lnTo>
                    <a:pt x="1487989" y="39582"/>
                  </a:lnTo>
                  <a:lnTo>
                    <a:pt x="1421480" y="47476"/>
                  </a:lnTo>
                  <a:lnTo>
                    <a:pt x="1356098" y="56023"/>
                  </a:lnTo>
                  <a:lnTo>
                    <a:pt x="1291872" y="65209"/>
                  </a:lnTo>
                  <a:lnTo>
                    <a:pt x="1228832" y="75022"/>
                  </a:lnTo>
                  <a:lnTo>
                    <a:pt x="1167008" y="85447"/>
                  </a:lnTo>
                  <a:lnTo>
                    <a:pt x="1106430" y="96470"/>
                  </a:lnTo>
                  <a:lnTo>
                    <a:pt x="1047127" y="108078"/>
                  </a:lnTo>
                  <a:lnTo>
                    <a:pt x="989129" y="120256"/>
                  </a:lnTo>
                  <a:lnTo>
                    <a:pt x="932466" y="132992"/>
                  </a:lnTo>
                  <a:lnTo>
                    <a:pt x="877167" y="146271"/>
                  </a:lnTo>
                  <a:lnTo>
                    <a:pt x="823263" y="160079"/>
                  </a:lnTo>
                  <a:lnTo>
                    <a:pt x="770782" y="174403"/>
                  </a:lnTo>
                  <a:lnTo>
                    <a:pt x="719755" y="189230"/>
                  </a:lnTo>
                  <a:lnTo>
                    <a:pt x="670211" y="204544"/>
                  </a:lnTo>
                  <a:lnTo>
                    <a:pt x="622179" y="220333"/>
                  </a:lnTo>
                  <a:lnTo>
                    <a:pt x="575691" y="236583"/>
                  </a:lnTo>
                  <a:lnTo>
                    <a:pt x="530775" y="253279"/>
                  </a:lnTo>
                  <a:lnTo>
                    <a:pt x="487461" y="270409"/>
                  </a:lnTo>
                  <a:lnTo>
                    <a:pt x="445779" y="287958"/>
                  </a:lnTo>
                  <a:lnTo>
                    <a:pt x="405758" y="305912"/>
                  </a:lnTo>
                  <a:lnTo>
                    <a:pt x="367428" y="324258"/>
                  </a:lnTo>
                  <a:lnTo>
                    <a:pt x="330820" y="342983"/>
                  </a:lnTo>
                  <a:lnTo>
                    <a:pt x="295961" y="362072"/>
                  </a:lnTo>
                  <a:lnTo>
                    <a:pt x="262884" y="381511"/>
                  </a:lnTo>
                  <a:lnTo>
                    <a:pt x="202188" y="421386"/>
                  </a:lnTo>
                  <a:lnTo>
                    <a:pt x="148970" y="462497"/>
                  </a:lnTo>
                  <a:lnTo>
                    <a:pt x="103467" y="504735"/>
                  </a:lnTo>
                  <a:lnTo>
                    <a:pt x="65917" y="547990"/>
                  </a:lnTo>
                  <a:lnTo>
                    <a:pt x="36557" y="592151"/>
                  </a:lnTo>
                  <a:lnTo>
                    <a:pt x="15626" y="637108"/>
                  </a:lnTo>
                  <a:lnTo>
                    <a:pt x="3361" y="682751"/>
                  </a:lnTo>
                  <a:lnTo>
                    <a:pt x="0" y="728970"/>
                  </a:lnTo>
                  <a:lnTo>
                    <a:pt x="1732" y="752261"/>
                  </a:lnTo>
                  <a:lnTo>
                    <a:pt x="12171" y="799137"/>
                  </a:lnTo>
                  <a:lnTo>
                    <a:pt x="32108" y="846313"/>
                  </a:lnTo>
                  <a:lnTo>
                    <a:pt x="57749" y="888018"/>
                  </a:lnTo>
                  <a:lnTo>
                    <a:pt x="90315" y="928679"/>
                  </a:lnTo>
                  <a:lnTo>
                    <a:pt x="129568" y="968239"/>
                  </a:lnTo>
                  <a:lnTo>
                    <a:pt x="175267" y="1006643"/>
                  </a:lnTo>
                  <a:lnTo>
                    <a:pt x="227174" y="1043836"/>
                  </a:lnTo>
                  <a:lnTo>
                    <a:pt x="285050" y="1079762"/>
                  </a:lnTo>
                  <a:lnTo>
                    <a:pt x="348654" y="1114366"/>
                  </a:lnTo>
                  <a:lnTo>
                    <a:pt x="417747" y="1147592"/>
                  </a:lnTo>
                  <a:lnTo>
                    <a:pt x="454277" y="1163672"/>
                  </a:lnTo>
                  <a:lnTo>
                    <a:pt x="492090" y="1179386"/>
                  </a:lnTo>
                  <a:lnTo>
                    <a:pt x="531155" y="1194727"/>
                  </a:lnTo>
                  <a:lnTo>
                    <a:pt x="571443" y="1209690"/>
                  </a:lnTo>
                  <a:lnTo>
                    <a:pt x="612924" y="1224266"/>
                  </a:lnTo>
                  <a:lnTo>
                    <a:pt x="655568" y="1238450"/>
                  </a:lnTo>
                  <a:lnTo>
                    <a:pt x="699344" y="1252234"/>
                  </a:lnTo>
                  <a:lnTo>
                    <a:pt x="744224" y="1265611"/>
                  </a:lnTo>
                  <a:lnTo>
                    <a:pt x="790176" y="1278574"/>
                  </a:lnTo>
                  <a:lnTo>
                    <a:pt x="837172" y="1291116"/>
                  </a:lnTo>
                  <a:lnTo>
                    <a:pt x="885181" y="1303231"/>
                  </a:lnTo>
                  <a:lnTo>
                    <a:pt x="934173" y="1314911"/>
                  </a:lnTo>
                  <a:lnTo>
                    <a:pt x="984119" y="1326150"/>
                  </a:lnTo>
                  <a:lnTo>
                    <a:pt x="1034988" y="1336940"/>
                  </a:lnTo>
                  <a:lnTo>
                    <a:pt x="1086750" y="1347275"/>
                  </a:lnTo>
                  <a:lnTo>
                    <a:pt x="1139376" y="1357148"/>
                  </a:lnTo>
                  <a:lnTo>
                    <a:pt x="1192836" y="1366551"/>
                  </a:lnTo>
                  <a:lnTo>
                    <a:pt x="1247099" y="1375478"/>
                  </a:lnTo>
                  <a:lnTo>
                    <a:pt x="1302137" y="1383922"/>
                  </a:lnTo>
                  <a:lnTo>
                    <a:pt x="1357918" y="1391876"/>
                  </a:lnTo>
                  <a:lnTo>
                    <a:pt x="1414413" y="1399333"/>
                  </a:lnTo>
                  <a:lnTo>
                    <a:pt x="1471592" y="1406287"/>
                  </a:lnTo>
                  <a:lnTo>
                    <a:pt x="1529425" y="1412729"/>
                  </a:lnTo>
                  <a:lnTo>
                    <a:pt x="1587882" y="1418653"/>
                  </a:lnTo>
                  <a:lnTo>
                    <a:pt x="1646934" y="1424053"/>
                  </a:lnTo>
                  <a:lnTo>
                    <a:pt x="1706549" y="1428921"/>
                  </a:lnTo>
                  <a:lnTo>
                    <a:pt x="1766700" y="1433251"/>
                  </a:lnTo>
                  <a:lnTo>
                    <a:pt x="1827354" y="1437035"/>
                  </a:lnTo>
                  <a:lnTo>
                    <a:pt x="1888484" y="1440267"/>
                  </a:lnTo>
                  <a:lnTo>
                    <a:pt x="1950057" y="1442939"/>
                  </a:lnTo>
                  <a:lnTo>
                    <a:pt x="2012046" y="1445045"/>
                  </a:lnTo>
                  <a:lnTo>
                    <a:pt x="2074419" y="1446578"/>
                  </a:lnTo>
                  <a:lnTo>
                    <a:pt x="2137147" y="1447530"/>
                  </a:lnTo>
                  <a:lnTo>
                    <a:pt x="2200200" y="1447896"/>
                  </a:lnTo>
                  <a:lnTo>
                    <a:pt x="2263548" y="1447667"/>
                  </a:lnTo>
                  <a:lnTo>
                    <a:pt x="2327161" y="1446838"/>
                  </a:lnTo>
                  <a:lnTo>
                    <a:pt x="2391009" y="1445400"/>
                  </a:lnTo>
                  <a:lnTo>
                    <a:pt x="2455063" y="1443348"/>
                  </a:lnTo>
                  <a:lnTo>
                    <a:pt x="2519291" y="1440674"/>
                  </a:lnTo>
                  <a:lnTo>
                    <a:pt x="2583665" y="1437371"/>
                  </a:lnTo>
                  <a:lnTo>
                    <a:pt x="2655362" y="1432951"/>
                  </a:lnTo>
                  <a:lnTo>
                    <a:pt x="2726082" y="1427809"/>
                  </a:lnTo>
                  <a:lnTo>
                    <a:pt x="2795793" y="1421959"/>
                  </a:lnTo>
                  <a:lnTo>
                    <a:pt x="2864466" y="1415414"/>
                  </a:lnTo>
                  <a:lnTo>
                    <a:pt x="2932073" y="1408187"/>
                  </a:lnTo>
                  <a:lnTo>
                    <a:pt x="2998582" y="1400294"/>
                  </a:lnTo>
                  <a:lnTo>
                    <a:pt x="3063964" y="1391747"/>
                  </a:lnTo>
                  <a:lnTo>
                    <a:pt x="3128190" y="1382560"/>
                  </a:lnTo>
                  <a:lnTo>
                    <a:pt x="3191230" y="1372748"/>
                  </a:lnTo>
                  <a:lnTo>
                    <a:pt x="3253054" y="1362323"/>
                  </a:lnTo>
                  <a:lnTo>
                    <a:pt x="3313632" y="1351300"/>
                  </a:lnTo>
                  <a:lnTo>
                    <a:pt x="3372935" y="1339692"/>
                  </a:lnTo>
                  <a:lnTo>
                    <a:pt x="3430933" y="1327514"/>
                  </a:lnTo>
                  <a:lnTo>
                    <a:pt x="3487596" y="1314778"/>
                  </a:lnTo>
                  <a:lnTo>
                    <a:pt x="3542895" y="1301499"/>
                  </a:lnTo>
                  <a:lnTo>
                    <a:pt x="3596799" y="1287691"/>
                  </a:lnTo>
                  <a:lnTo>
                    <a:pt x="3649280" y="1273366"/>
                  </a:lnTo>
                  <a:lnTo>
                    <a:pt x="3700307" y="1258540"/>
                  </a:lnTo>
                  <a:lnTo>
                    <a:pt x="3749851" y="1243226"/>
                  </a:lnTo>
                  <a:lnTo>
                    <a:pt x="3797883" y="1227437"/>
                  </a:lnTo>
                  <a:lnTo>
                    <a:pt x="3844371" y="1211187"/>
                  </a:lnTo>
                  <a:lnTo>
                    <a:pt x="3889287" y="1194491"/>
                  </a:lnTo>
                  <a:lnTo>
                    <a:pt x="3932601" y="1177361"/>
                  </a:lnTo>
                  <a:lnTo>
                    <a:pt x="3974283" y="1159812"/>
                  </a:lnTo>
                  <a:lnTo>
                    <a:pt x="4014304" y="1141858"/>
                  </a:lnTo>
                  <a:lnTo>
                    <a:pt x="4052634" y="1123511"/>
                  </a:lnTo>
                  <a:lnTo>
                    <a:pt x="4089242" y="1104787"/>
                  </a:lnTo>
                  <a:lnTo>
                    <a:pt x="4124101" y="1085698"/>
                  </a:lnTo>
                  <a:lnTo>
                    <a:pt x="4157178" y="1066259"/>
                  </a:lnTo>
                  <a:lnTo>
                    <a:pt x="4217874" y="1026384"/>
                  </a:lnTo>
                  <a:lnTo>
                    <a:pt x="4271092" y="985273"/>
                  </a:lnTo>
                  <a:lnTo>
                    <a:pt x="4316595" y="943034"/>
                  </a:lnTo>
                  <a:lnTo>
                    <a:pt x="4354145" y="899780"/>
                  </a:lnTo>
                  <a:lnTo>
                    <a:pt x="4383505" y="855619"/>
                  </a:lnTo>
                  <a:lnTo>
                    <a:pt x="4404436" y="810662"/>
                  </a:lnTo>
                  <a:lnTo>
                    <a:pt x="4416701" y="765019"/>
                  </a:lnTo>
                  <a:lnTo>
                    <a:pt x="4420063" y="718800"/>
                  </a:lnTo>
                  <a:lnTo>
                    <a:pt x="4418330" y="695509"/>
                  </a:lnTo>
                  <a:lnTo>
                    <a:pt x="4414283" y="672116"/>
                  </a:lnTo>
                  <a:lnTo>
                    <a:pt x="4407891" y="648633"/>
                  </a:lnTo>
                  <a:lnTo>
                    <a:pt x="4399125" y="625076"/>
                  </a:lnTo>
                  <a:lnTo>
                    <a:pt x="4387954" y="601457"/>
                  </a:lnTo>
                  <a:lnTo>
                    <a:pt x="5120617" y="362951"/>
                  </a:lnTo>
                  <a:lnTo>
                    <a:pt x="4089504" y="343139"/>
                  </a:lnTo>
                  <a:lnTo>
                    <a:pt x="4058014" y="326942"/>
                  </a:lnTo>
                  <a:lnTo>
                    <a:pt x="4025366" y="311087"/>
                  </a:lnTo>
                  <a:lnTo>
                    <a:pt x="3956699" y="280419"/>
                  </a:lnTo>
                  <a:lnTo>
                    <a:pt x="3920732" y="265614"/>
                  </a:lnTo>
                  <a:lnTo>
                    <a:pt x="3883711" y="251165"/>
                  </a:lnTo>
                  <a:lnTo>
                    <a:pt x="3845662" y="237078"/>
                  </a:lnTo>
                  <a:lnTo>
                    <a:pt x="3806610" y="223356"/>
                  </a:lnTo>
                  <a:lnTo>
                    <a:pt x="3766582" y="210003"/>
                  </a:lnTo>
                  <a:lnTo>
                    <a:pt x="3725604" y="197023"/>
                  </a:lnTo>
                  <a:lnTo>
                    <a:pt x="3683701" y="184419"/>
                  </a:lnTo>
                  <a:lnTo>
                    <a:pt x="3640900" y="172195"/>
                  </a:lnTo>
                  <a:lnTo>
                    <a:pt x="3597226" y="160356"/>
                  </a:lnTo>
                  <a:lnTo>
                    <a:pt x="3552705" y="148905"/>
                  </a:lnTo>
                  <a:lnTo>
                    <a:pt x="3507364" y="137846"/>
                  </a:lnTo>
                  <a:lnTo>
                    <a:pt x="3461228" y="127183"/>
                  </a:lnTo>
                  <a:lnTo>
                    <a:pt x="3414324" y="116919"/>
                  </a:lnTo>
                  <a:lnTo>
                    <a:pt x="3366677" y="107059"/>
                  </a:lnTo>
                  <a:lnTo>
                    <a:pt x="3318313" y="97606"/>
                  </a:lnTo>
                  <a:lnTo>
                    <a:pt x="3269258" y="88565"/>
                  </a:lnTo>
                  <a:lnTo>
                    <a:pt x="3219538" y="79938"/>
                  </a:lnTo>
                  <a:lnTo>
                    <a:pt x="3169180" y="71730"/>
                  </a:lnTo>
                  <a:lnTo>
                    <a:pt x="3118208" y="63945"/>
                  </a:lnTo>
                  <a:lnTo>
                    <a:pt x="3066650" y="56587"/>
                  </a:lnTo>
                  <a:lnTo>
                    <a:pt x="3014530" y="49659"/>
                  </a:lnTo>
                  <a:lnTo>
                    <a:pt x="2961875" y="43165"/>
                  </a:lnTo>
                  <a:lnTo>
                    <a:pt x="2908712" y="37109"/>
                  </a:lnTo>
                  <a:lnTo>
                    <a:pt x="2855065" y="31495"/>
                  </a:lnTo>
                  <a:lnTo>
                    <a:pt x="2800961" y="26327"/>
                  </a:lnTo>
                  <a:lnTo>
                    <a:pt x="2746425" y="21609"/>
                  </a:lnTo>
                  <a:lnTo>
                    <a:pt x="2691485" y="17344"/>
                  </a:lnTo>
                  <a:lnTo>
                    <a:pt x="2636165" y="13536"/>
                  </a:lnTo>
                  <a:lnTo>
                    <a:pt x="2580492" y="10190"/>
                  </a:lnTo>
                  <a:lnTo>
                    <a:pt x="2524491" y="7308"/>
                  </a:lnTo>
                  <a:lnTo>
                    <a:pt x="2468189" y="4896"/>
                  </a:lnTo>
                  <a:lnTo>
                    <a:pt x="2411612" y="2956"/>
                  </a:lnTo>
                  <a:lnTo>
                    <a:pt x="2354785" y="1492"/>
                  </a:lnTo>
                  <a:lnTo>
                    <a:pt x="2297734" y="509"/>
                  </a:lnTo>
                  <a:lnTo>
                    <a:pt x="2240486" y="1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5530" y="3429776"/>
              <a:ext cx="5120640" cy="1448435"/>
            </a:xfrm>
            <a:custGeom>
              <a:avLst/>
              <a:gdLst/>
              <a:ahLst/>
              <a:cxnLst/>
              <a:rect l="l" t="t" r="r" b="b"/>
              <a:pathLst>
                <a:path w="5120640" h="1448435">
                  <a:moveTo>
                    <a:pt x="5120617" y="362951"/>
                  </a:moveTo>
                  <a:lnTo>
                    <a:pt x="4387954" y="601457"/>
                  </a:lnTo>
                  <a:lnTo>
                    <a:pt x="4399125" y="625076"/>
                  </a:lnTo>
                  <a:lnTo>
                    <a:pt x="4407891" y="648633"/>
                  </a:lnTo>
                  <a:lnTo>
                    <a:pt x="4414283" y="672116"/>
                  </a:lnTo>
                  <a:lnTo>
                    <a:pt x="4418330" y="695509"/>
                  </a:lnTo>
                  <a:lnTo>
                    <a:pt x="4420063" y="718800"/>
                  </a:lnTo>
                  <a:lnTo>
                    <a:pt x="4419510" y="741974"/>
                  </a:lnTo>
                  <a:lnTo>
                    <a:pt x="4411666" y="787919"/>
                  </a:lnTo>
                  <a:lnTo>
                    <a:pt x="4395039" y="833233"/>
                  </a:lnTo>
                  <a:lnTo>
                    <a:pt x="4369864" y="877806"/>
                  </a:lnTo>
                  <a:lnTo>
                    <a:pt x="4336379" y="921527"/>
                  </a:lnTo>
                  <a:lnTo>
                    <a:pt x="4294823" y="964288"/>
                  </a:lnTo>
                  <a:lnTo>
                    <a:pt x="4245433" y="1005976"/>
                  </a:lnTo>
                  <a:lnTo>
                    <a:pt x="4188446" y="1046483"/>
                  </a:lnTo>
                  <a:lnTo>
                    <a:pt x="4124101" y="1085698"/>
                  </a:lnTo>
                  <a:lnTo>
                    <a:pt x="4089242" y="1104787"/>
                  </a:lnTo>
                  <a:lnTo>
                    <a:pt x="4052634" y="1123511"/>
                  </a:lnTo>
                  <a:lnTo>
                    <a:pt x="4014304" y="1141858"/>
                  </a:lnTo>
                  <a:lnTo>
                    <a:pt x="3974283" y="1159812"/>
                  </a:lnTo>
                  <a:lnTo>
                    <a:pt x="3932601" y="1177361"/>
                  </a:lnTo>
                  <a:lnTo>
                    <a:pt x="3889287" y="1194491"/>
                  </a:lnTo>
                  <a:lnTo>
                    <a:pt x="3844371" y="1211187"/>
                  </a:lnTo>
                  <a:lnTo>
                    <a:pt x="3797883" y="1227437"/>
                  </a:lnTo>
                  <a:lnTo>
                    <a:pt x="3749851" y="1243226"/>
                  </a:lnTo>
                  <a:lnTo>
                    <a:pt x="3700307" y="1258540"/>
                  </a:lnTo>
                  <a:lnTo>
                    <a:pt x="3649280" y="1273366"/>
                  </a:lnTo>
                  <a:lnTo>
                    <a:pt x="3596799" y="1287691"/>
                  </a:lnTo>
                  <a:lnTo>
                    <a:pt x="3542895" y="1301499"/>
                  </a:lnTo>
                  <a:lnTo>
                    <a:pt x="3487596" y="1314778"/>
                  </a:lnTo>
                  <a:lnTo>
                    <a:pt x="3430933" y="1327514"/>
                  </a:lnTo>
                  <a:lnTo>
                    <a:pt x="3372935" y="1339692"/>
                  </a:lnTo>
                  <a:lnTo>
                    <a:pt x="3313632" y="1351300"/>
                  </a:lnTo>
                  <a:lnTo>
                    <a:pt x="3253054" y="1362323"/>
                  </a:lnTo>
                  <a:lnTo>
                    <a:pt x="3191230" y="1372748"/>
                  </a:lnTo>
                  <a:lnTo>
                    <a:pt x="3128190" y="1382560"/>
                  </a:lnTo>
                  <a:lnTo>
                    <a:pt x="3063964" y="1391747"/>
                  </a:lnTo>
                  <a:lnTo>
                    <a:pt x="2998582" y="1400294"/>
                  </a:lnTo>
                  <a:lnTo>
                    <a:pt x="2932073" y="1408187"/>
                  </a:lnTo>
                  <a:lnTo>
                    <a:pt x="2864466" y="1415414"/>
                  </a:lnTo>
                  <a:lnTo>
                    <a:pt x="2795793" y="1421959"/>
                  </a:lnTo>
                  <a:lnTo>
                    <a:pt x="2726082" y="1427809"/>
                  </a:lnTo>
                  <a:lnTo>
                    <a:pt x="2655362" y="1432951"/>
                  </a:lnTo>
                  <a:lnTo>
                    <a:pt x="2583665" y="1437371"/>
                  </a:lnTo>
                  <a:lnTo>
                    <a:pt x="2519291" y="1440674"/>
                  </a:lnTo>
                  <a:lnTo>
                    <a:pt x="2455063" y="1443348"/>
                  </a:lnTo>
                  <a:lnTo>
                    <a:pt x="2391009" y="1445400"/>
                  </a:lnTo>
                  <a:lnTo>
                    <a:pt x="2327161" y="1446838"/>
                  </a:lnTo>
                  <a:lnTo>
                    <a:pt x="2263548" y="1447667"/>
                  </a:lnTo>
                  <a:lnTo>
                    <a:pt x="2200200" y="1447896"/>
                  </a:lnTo>
                  <a:lnTo>
                    <a:pt x="2137147" y="1447530"/>
                  </a:lnTo>
                  <a:lnTo>
                    <a:pt x="2074419" y="1446578"/>
                  </a:lnTo>
                  <a:lnTo>
                    <a:pt x="2012046" y="1445045"/>
                  </a:lnTo>
                  <a:lnTo>
                    <a:pt x="1950057" y="1442939"/>
                  </a:lnTo>
                  <a:lnTo>
                    <a:pt x="1888484" y="1440267"/>
                  </a:lnTo>
                  <a:lnTo>
                    <a:pt x="1827354" y="1437035"/>
                  </a:lnTo>
                  <a:lnTo>
                    <a:pt x="1766700" y="1433251"/>
                  </a:lnTo>
                  <a:lnTo>
                    <a:pt x="1706549" y="1428921"/>
                  </a:lnTo>
                  <a:lnTo>
                    <a:pt x="1646934" y="1424053"/>
                  </a:lnTo>
                  <a:lnTo>
                    <a:pt x="1587882" y="1418653"/>
                  </a:lnTo>
                  <a:lnTo>
                    <a:pt x="1529425" y="1412729"/>
                  </a:lnTo>
                  <a:lnTo>
                    <a:pt x="1471592" y="1406287"/>
                  </a:lnTo>
                  <a:lnTo>
                    <a:pt x="1414413" y="1399333"/>
                  </a:lnTo>
                  <a:lnTo>
                    <a:pt x="1357918" y="1391876"/>
                  </a:lnTo>
                  <a:lnTo>
                    <a:pt x="1302137" y="1383922"/>
                  </a:lnTo>
                  <a:lnTo>
                    <a:pt x="1247099" y="1375478"/>
                  </a:lnTo>
                  <a:lnTo>
                    <a:pt x="1192836" y="1366551"/>
                  </a:lnTo>
                  <a:lnTo>
                    <a:pt x="1139376" y="1357148"/>
                  </a:lnTo>
                  <a:lnTo>
                    <a:pt x="1086750" y="1347275"/>
                  </a:lnTo>
                  <a:lnTo>
                    <a:pt x="1034988" y="1336940"/>
                  </a:lnTo>
                  <a:lnTo>
                    <a:pt x="984119" y="1326150"/>
                  </a:lnTo>
                  <a:lnTo>
                    <a:pt x="934173" y="1314911"/>
                  </a:lnTo>
                  <a:lnTo>
                    <a:pt x="885181" y="1303231"/>
                  </a:lnTo>
                  <a:lnTo>
                    <a:pt x="837172" y="1291116"/>
                  </a:lnTo>
                  <a:lnTo>
                    <a:pt x="790176" y="1278574"/>
                  </a:lnTo>
                  <a:lnTo>
                    <a:pt x="744224" y="1265611"/>
                  </a:lnTo>
                  <a:lnTo>
                    <a:pt x="699344" y="1252234"/>
                  </a:lnTo>
                  <a:lnTo>
                    <a:pt x="655568" y="1238450"/>
                  </a:lnTo>
                  <a:lnTo>
                    <a:pt x="612924" y="1224266"/>
                  </a:lnTo>
                  <a:lnTo>
                    <a:pt x="571443" y="1209690"/>
                  </a:lnTo>
                  <a:lnTo>
                    <a:pt x="531155" y="1194727"/>
                  </a:lnTo>
                  <a:lnTo>
                    <a:pt x="492090" y="1179386"/>
                  </a:lnTo>
                  <a:lnTo>
                    <a:pt x="454277" y="1163672"/>
                  </a:lnTo>
                  <a:lnTo>
                    <a:pt x="417747" y="1147592"/>
                  </a:lnTo>
                  <a:lnTo>
                    <a:pt x="382529" y="1131155"/>
                  </a:lnTo>
                  <a:lnTo>
                    <a:pt x="316150" y="1097233"/>
                  </a:lnTo>
                  <a:lnTo>
                    <a:pt x="255381" y="1061961"/>
                  </a:lnTo>
                  <a:lnTo>
                    <a:pt x="200460" y="1025395"/>
                  </a:lnTo>
                  <a:lnTo>
                    <a:pt x="151627" y="987589"/>
                  </a:lnTo>
                  <a:lnTo>
                    <a:pt x="109121" y="948600"/>
                  </a:lnTo>
                  <a:lnTo>
                    <a:pt x="73181" y="908483"/>
                  </a:lnTo>
                  <a:lnTo>
                    <a:pt x="44048" y="867293"/>
                  </a:lnTo>
                  <a:lnTo>
                    <a:pt x="20937" y="822694"/>
                  </a:lnTo>
                  <a:lnTo>
                    <a:pt x="5779" y="775654"/>
                  </a:lnTo>
                  <a:lnTo>
                    <a:pt x="0" y="728970"/>
                  </a:lnTo>
                  <a:lnTo>
                    <a:pt x="553" y="705795"/>
                  </a:lnTo>
                  <a:lnTo>
                    <a:pt x="8396" y="659851"/>
                  </a:lnTo>
                  <a:lnTo>
                    <a:pt x="25023" y="614537"/>
                  </a:lnTo>
                  <a:lnTo>
                    <a:pt x="50198" y="569964"/>
                  </a:lnTo>
                  <a:lnTo>
                    <a:pt x="83683" y="526243"/>
                  </a:lnTo>
                  <a:lnTo>
                    <a:pt x="125239" y="483482"/>
                  </a:lnTo>
                  <a:lnTo>
                    <a:pt x="174629" y="441794"/>
                  </a:lnTo>
                  <a:lnTo>
                    <a:pt x="231616" y="401287"/>
                  </a:lnTo>
                  <a:lnTo>
                    <a:pt x="295961" y="362072"/>
                  </a:lnTo>
                  <a:lnTo>
                    <a:pt x="330820" y="342983"/>
                  </a:lnTo>
                  <a:lnTo>
                    <a:pt x="367428" y="324258"/>
                  </a:lnTo>
                  <a:lnTo>
                    <a:pt x="405758" y="305912"/>
                  </a:lnTo>
                  <a:lnTo>
                    <a:pt x="445779" y="287958"/>
                  </a:lnTo>
                  <a:lnTo>
                    <a:pt x="487461" y="270409"/>
                  </a:lnTo>
                  <a:lnTo>
                    <a:pt x="530775" y="253279"/>
                  </a:lnTo>
                  <a:lnTo>
                    <a:pt x="575691" y="236583"/>
                  </a:lnTo>
                  <a:lnTo>
                    <a:pt x="622179" y="220333"/>
                  </a:lnTo>
                  <a:lnTo>
                    <a:pt x="670211" y="204544"/>
                  </a:lnTo>
                  <a:lnTo>
                    <a:pt x="719755" y="189230"/>
                  </a:lnTo>
                  <a:lnTo>
                    <a:pt x="770782" y="174403"/>
                  </a:lnTo>
                  <a:lnTo>
                    <a:pt x="823263" y="160079"/>
                  </a:lnTo>
                  <a:lnTo>
                    <a:pt x="877167" y="146271"/>
                  </a:lnTo>
                  <a:lnTo>
                    <a:pt x="932466" y="132992"/>
                  </a:lnTo>
                  <a:lnTo>
                    <a:pt x="989129" y="120256"/>
                  </a:lnTo>
                  <a:lnTo>
                    <a:pt x="1047127" y="108078"/>
                  </a:lnTo>
                  <a:lnTo>
                    <a:pt x="1106430" y="96470"/>
                  </a:lnTo>
                  <a:lnTo>
                    <a:pt x="1167008" y="85447"/>
                  </a:lnTo>
                  <a:lnTo>
                    <a:pt x="1228832" y="75022"/>
                  </a:lnTo>
                  <a:lnTo>
                    <a:pt x="1291872" y="65209"/>
                  </a:lnTo>
                  <a:lnTo>
                    <a:pt x="1356098" y="56023"/>
                  </a:lnTo>
                  <a:lnTo>
                    <a:pt x="1421480" y="47476"/>
                  </a:lnTo>
                  <a:lnTo>
                    <a:pt x="1487989" y="39582"/>
                  </a:lnTo>
                  <a:lnTo>
                    <a:pt x="1555596" y="32356"/>
                  </a:lnTo>
                  <a:lnTo>
                    <a:pt x="1624269" y="25811"/>
                  </a:lnTo>
                  <a:lnTo>
                    <a:pt x="1693980" y="19960"/>
                  </a:lnTo>
                  <a:lnTo>
                    <a:pt x="1764700" y="14819"/>
                  </a:lnTo>
                  <a:lnTo>
                    <a:pt x="1836397" y="10399"/>
                  </a:lnTo>
                  <a:lnTo>
                    <a:pt x="1894301" y="7401"/>
                  </a:lnTo>
                  <a:lnTo>
                    <a:pt x="1952190" y="4914"/>
                  </a:lnTo>
                  <a:lnTo>
                    <a:pt x="2010037" y="2934"/>
                  </a:lnTo>
                  <a:lnTo>
                    <a:pt x="2067816" y="1457"/>
                  </a:lnTo>
                  <a:lnTo>
                    <a:pt x="2125501" y="481"/>
                  </a:lnTo>
                  <a:lnTo>
                    <a:pt x="2183066" y="0"/>
                  </a:lnTo>
                  <a:lnTo>
                    <a:pt x="2240486" y="10"/>
                  </a:lnTo>
                  <a:lnTo>
                    <a:pt x="2297734" y="509"/>
                  </a:lnTo>
                  <a:lnTo>
                    <a:pt x="2354785" y="1492"/>
                  </a:lnTo>
                  <a:lnTo>
                    <a:pt x="2411612" y="2956"/>
                  </a:lnTo>
                  <a:lnTo>
                    <a:pt x="2468189" y="4896"/>
                  </a:lnTo>
                  <a:lnTo>
                    <a:pt x="2524491" y="7308"/>
                  </a:lnTo>
                  <a:lnTo>
                    <a:pt x="2580492" y="10190"/>
                  </a:lnTo>
                  <a:lnTo>
                    <a:pt x="2636165" y="13536"/>
                  </a:lnTo>
                  <a:lnTo>
                    <a:pt x="2691485" y="17344"/>
                  </a:lnTo>
                  <a:lnTo>
                    <a:pt x="2746425" y="21609"/>
                  </a:lnTo>
                  <a:lnTo>
                    <a:pt x="2800961" y="26327"/>
                  </a:lnTo>
                  <a:lnTo>
                    <a:pt x="2855065" y="31495"/>
                  </a:lnTo>
                  <a:lnTo>
                    <a:pt x="2908712" y="37109"/>
                  </a:lnTo>
                  <a:lnTo>
                    <a:pt x="2961875" y="43165"/>
                  </a:lnTo>
                  <a:lnTo>
                    <a:pt x="3014530" y="49659"/>
                  </a:lnTo>
                  <a:lnTo>
                    <a:pt x="3066650" y="56587"/>
                  </a:lnTo>
                  <a:lnTo>
                    <a:pt x="3118208" y="63945"/>
                  </a:lnTo>
                  <a:lnTo>
                    <a:pt x="3169180" y="71730"/>
                  </a:lnTo>
                  <a:lnTo>
                    <a:pt x="3219538" y="79938"/>
                  </a:lnTo>
                  <a:lnTo>
                    <a:pt x="3269258" y="88565"/>
                  </a:lnTo>
                  <a:lnTo>
                    <a:pt x="3318313" y="97606"/>
                  </a:lnTo>
                  <a:lnTo>
                    <a:pt x="3366677" y="107059"/>
                  </a:lnTo>
                  <a:lnTo>
                    <a:pt x="3414324" y="116919"/>
                  </a:lnTo>
                  <a:lnTo>
                    <a:pt x="3461228" y="127183"/>
                  </a:lnTo>
                  <a:lnTo>
                    <a:pt x="3507364" y="137846"/>
                  </a:lnTo>
                  <a:lnTo>
                    <a:pt x="3552705" y="148905"/>
                  </a:lnTo>
                  <a:lnTo>
                    <a:pt x="3597226" y="160356"/>
                  </a:lnTo>
                  <a:lnTo>
                    <a:pt x="3640900" y="172195"/>
                  </a:lnTo>
                  <a:lnTo>
                    <a:pt x="3683701" y="184419"/>
                  </a:lnTo>
                  <a:lnTo>
                    <a:pt x="3725604" y="197023"/>
                  </a:lnTo>
                  <a:lnTo>
                    <a:pt x="3766582" y="210003"/>
                  </a:lnTo>
                  <a:lnTo>
                    <a:pt x="3806610" y="223356"/>
                  </a:lnTo>
                  <a:lnTo>
                    <a:pt x="3845662" y="237078"/>
                  </a:lnTo>
                  <a:lnTo>
                    <a:pt x="3883711" y="251165"/>
                  </a:lnTo>
                  <a:lnTo>
                    <a:pt x="3920732" y="265614"/>
                  </a:lnTo>
                  <a:lnTo>
                    <a:pt x="3956699" y="280419"/>
                  </a:lnTo>
                  <a:lnTo>
                    <a:pt x="4025366" y="311087"/>
                  </a:lnTo>
                  <a:lnTo>
                    <a:pt x="4089504" y="343139"/>
                  </a:lnTo>
                  <a:lnTo>
                    <a:pt x="5120617" y="362951"/>
                  </a:lnTo>
                  <a:close/>
                </a:path>
              </a:pathLst>
            </a:custGeom>
            <a:ln w="25908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97226" y="3714369"/>
            <a:ext cx="28390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Constantia"/>
                <a:cs typeface="Constantia"/>
              </a:rPr>
              <a:t>“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Th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1800" spc="-8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eam</a:t>
            </a:r>
            <a:r>
              <a:rPr sz="1800" spc="-3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1800" spc="-6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typ</a:t>
            </a:r>
            <a:r>
              <a:rPr sz="1800" spc="-1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cal</a:t>
            </a:r>
            <a:r>
              <a:rPr sz="1800" spc="-20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1800" spc="-9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able</a:t>
            </a:r>
            <a:r>
              <a:rPr sz="1800" spc="-8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o  </a:t>
            </a:r>
            <a:r>
              <a:rPr sz="1800" spc="-10" dirty="0">
                <a:solidFill>
                  <a:srgbClr val="FFFFFF"/>
                </a:solidFill>
                <a:latin typeface="Constantia"/>
                <a:cs typeface="Constantia"/>
              </a:rPr>
              <a:t>complete between </a:t>
            </a:r>
            <a:r>
              <a:rPr sz="1800" spc="-15" dirty="0">
                <a:solidFill>
                  <a:srgbClr val="FFFFFF"/>
                </a:solidFill>
                <a:latin typeface="Constantia"/>
                <a:cs typeface="Constantia"/>
              </a:rPr>
              <a:t>25 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30 </a:t>
            </a:r>
            <a:r>
              <a:rPr sz="1800" spc="-44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points</a:t>
            </a:r>
            <a:r>
              <a:rPr sz="1800" spc="-7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each</a:t>
            </a:r>
            <a:r>
              <a:rPr sz="1800" spc="-7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nstantia"/>
                <a:cs typeface="Constantia"/>
              </a:rPr>
              <a:t>sprint.”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3999" cy="10289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28" y="0"/>
              <a:ext cx="9145590" cy="68579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29199" y="2667000"/>
              <a:ext cx="4114800" cy="2667000"/>
            </a:xfrm>
            <a:custGeom>
              <a:avLst/>
              <a:gdLst/>
              <a:ahLst/>
              <a:cxnLst/>
              <a:rect l="l" t="t" r="r" b="b"/>
              <a:pathLst>
                <a:path w="4114800" h="2667000">
                  <a:moveTo>
                    <a:pt x="4114800" y="0"/>
                  </a:moveTo>
                  <a:lnTo>
                    <a:pt x="0" y="0"/>
                  </a:lnTo>
                  <a:lnTo>
                    <a:pt x="0" y="2667000"/>
                  </a:lnTo>
                  <a:lnTo>
                    <a:pt x="4114800" y="2667000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2774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4F271C"/>
                </a:solidFill>
              </a:rPr>
              <a:t>Forecasting</a:t>
            </a:r>
            <a:r>
              <a:rPr spc="-85" dirty="0">
                <a:solidFill>
                  <a:srgbClr val="4F271C"/>
                </a:solidFill>
              </a:rPr>
              <a:t> </a:t>
            </a:r>
            <a:r>
              <a:rPr spc="-35" dirty="0">
                <a:solidFill>
                  <a:srgbClr val="4F271C"/>
                </a:solidFill>
              </a:rPr>
              <a:t>Velocity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3550" cy="2879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6985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One of the </a:t>
            </a:r>
            <a:r>
              <a:rPr sz="2600" spc="5" dirty="0">
                <a:latin typeface="Constantia"/>
                <a:cs typeface="Constantia"/>
              </a:rPr>
              <a:t>benefits </a:t>
            </a:r>
            <a:r>
              <a:rPr sz="2600" spc="-5" dirty="0">
                <a:latin typeface="Constantia"/>
                <a:cs typeface="Constantia"/>
              </a:rPr>
              <a:t>of </a:t>
            </a:r>
            <a:r>
              <a:rPr sz="2600" spc="-10" dirty="0">
                <a:latin typeface="Constantia"/>
                <a:cs typeface="Constantia"/>
              </a:rPr>
              <a:t>having </a:t>
            </a:r>
            <a:r>
              <a:rPr sz="2600" spc="-5" dirty="0">
                <a:latin typeface="Constantia"/>
                <a:cs typeface="Constantia"/>
              </a:rPr>
              <a:t>long </a:t>
            </a:r>
            <a:r>
              <a:rPr sz="2600" spc="-15" dirty="0">
                <a:latin typeface="Constantia"/>
                <a:cs typeface="Constantia"/>
              </a:rPr>
              <a:t>lived </a:t>
            </a:r>
            <a:r>
              <a:rPr sz="2600" spc="-10" dirty="0">
                <a:latin typeface="Constantia"/>
                <a:cs typeface="Constantia"/>
              </a:rPr>
              <a:t>teams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spc="-10" dirty="0">
                <a:latin typeface="Constantia"/>
                <a:cs typeface="Constantia"/>
              </a:rPr>
              <a:t>that </a:t>
            </a:r>
            <a:r>
              <a:rPr sz="2600" spc="-5" dirty="0">
                <a:latin typeface="Constantia"/>
                <a:cs typeface="Constantia"/>
              </a:rPr>
              <a:t> they will </a:t>
            </a:r>
            <a:r>
              <a:rPr sz="2600" spc="-15" dirty="0">
                <a:latin typeface="Constantia"/>
                <a:cs typeface="Constantia"/>
              </a:rPr>
              <a:t>acquire </a:t>
            </a:r>
            <a:r>
              <a:rPr sz="2600" spc="-5" dirty="0">
                <a:latin typeface="Constantia"/>
                <a:cs typeface="Constantia"/>
              </a:rPr>
              <a:t>such useful historical </a:t>
            </a:r>
            <a:r>
              <a:rPr sz="2600" spc="-10" dirty="0">
                <a:latin typeface="Constantia"/>
                <a:cs typeface="Constantia"/>
              </a:rPr>
              <a:t>velocity </a:t>
            </a:r>
            <a:r>
              <a:rPr sz="2600" spc="-5" dirty="0">
                <a:latin typeface="Constantia"/>
                <a:cs typeface="Constantia"/>
              </a:rPr>
              <a:t>data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ould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edict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fu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eloc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5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But </a:t>
            </a:r>
            <a:r>
              <a:rPr sz="2600" spc="-25" dirty="0">
                <a:latin typeface="Constantia"/>
                <a:cs typeface="Constantia"/>
              </a:rPr>
              <a:t>how </a:t>
            </a:r>
            <a:r>
              <a:rPr sz="2600" spc="-5" dirty="0">
                <a:latin typeface="Constantia"/>
                <a:cs typeface="Constantia"/>
              </a:rPr>
              <a:t>do </a:t>
            </a:r>
            <a:r>
              <a:rPr sz="2600" spc="-30" dirty="0">
                <a:latin typeface="Constantia"/>
                <a:cs typeface="Constantia"/>
              </a:rPr>
              <a:t>we </a:t>
            </a:r>
            <a:r>
              <a:rPr sz="2600" spc="-5" dirty="0">
                <a:latin typeface="Constantia"/>
                <a:cs typeface="Constantia"/>
              </a:rPr>
              <a:t>handle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situation </a:t>
            </a:r>
            <a:r>
              <a:rPr sz="2600" spc="-10" dirty="0">
                <a:latin typeface="Constantia"/>
                <a:cs typeface="Constantia"/>
              </a:rPr>
              <a:t>where </a:t>
            </a:r>
            <a:r>
              <a:rPr sz="2600" spc="-30" dirty="0">
                <a:latin typeface="Constantia"/>
                <a:cs typeface="Constantia"/>
              </a:rPr>
              <a:t>we have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new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team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whose</a:t>
            </a:r>
            <a:r>
              <a:rPr sz="2600" dirty="0">
                <a:latin typeface="Constantia"/>
                <a:cs typeface="Constantia"/>
              </a:rPr>
              <a:t> members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haven’t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worked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together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5" dirty="0">
                <a:latin typeface="Constantia"/>
                <a:cs typeface="Constantia"/>
              </a:rPr>
              <a:t>therefore </a:t>
            </a:r>
            <a:r>
              <a:rPr sz="2600" spc="-30" dirty="0">
                <a:latin typeface="Constantia"/>
                <a:cs typeface="Constantia"/>
              </a:rPr>
              <a:t>have </a:t>
            </a:r>
            <a:r>
              <a:rPr sz="2600" spc="-5" dirty="0">
                <a:latin typeface="Constantia"/>
                <a:cs typeface="Constantia"/>
              </a:rPr>
              <a:t>no historical data? </a:t>
            </a:r>
            <a:r>
              <a:rPr sz="2600" spc="-50" dirty="0">
                <a:latin typeface="Constantia"/>
                <a:cs typeface="Constantia"/>
              </a:rPr>
              <a:t>We’ll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have to 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forecast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57034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Forecasting</a:t>
            </a:r>
            <a:r>
              <a:rPr spc="-55" dirty="0"/>
              <a:t> </a:t>
            </a:r>
            <a:r>
              <a:rPr spc="-35" dirty="0"/>
              <a:t>Velocity</a:t>
            </a:r>
            <a:r>
              <a:rPr spc="-45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908175"/>
            <a:ext cx="8082280" cy="41478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7020" marR="5715" indent="-274955" algn="just">
              <a:lnSpc>
                <a:spcPts val="2810"/>
              </a:lnSpc>
              <a:spcBef>
                <a:spcPts val="45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One </a:t>
            </a:r>
            <a:r>
              <a:rPr sz="2600" spc="-15" dirty="0">
                <a:latin typeface="Constantia"/>
                <a:cs typeface="Constantia"/>
              </a:rPr>
              <a:t>common </a:t>
            </a:r>
            <a:r>
              <a:rPr sz="2600" spc="-25" dirty="0">
                <a:latin typeface="Constantia"/>
                <a:cs typeface="Constantia"/>
              </a:rPr>
              <a:t>way to </a:t>
            </a:r>
            <a:r>
              <a:rPr sz="2600" spc="-10" dirty="0">
                <a:latin typeface="Constantia"/>
                <a:cs typeface="Constantia"/>
              </a:rPr>
              <a:t>forecast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40" dirty="0">
                <a:latin typeface="Constantia"/>
                <a:cs typeface="Constantia"/>
              </a:rPr>
              <a:t>team’s </a:t>
            </a:r>
            <a:r>
              <a:rPr sz="2600" spc="-10" dirty="0">
                <a:latin typeface="Constantia"/>
                <a:cs typeface="Constantia"/>
              </a:rPr>
              <a:t>velocity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have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team perform </a:t>
            </a:r>
            <a:r>
              <a:rPr sz="2600" spc="-5" dirty="0">
                <a:latin typeface="Constantia"/>
                <a:cs typeface="Constantia"/>
              </a:rPr>
              <a:t>sprint planning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determine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what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PBIs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could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commit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to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delivering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during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single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sprint.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ts val="2810"/>
              </a:lnSpc>
              <a:spcBef>
                <a:spcPts val="61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If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commitment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seems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reasonable,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would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simply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add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sizes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committed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PBIs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team’s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forecasted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velocity.</a:t>
            </a:r>
            <a:endParaRPr sz="2600">
              <a:latin typeface="Constantia"/>
              <a:cs typeface="Constantia"/>
            </a:endParaRPr>
          </a:p>
          <a:p>
            <a:pPr marL="287020" marR="5715" indent="-274955" algn="just">
              <a:lnSpc>
                <a:spcPct val="90000"/>
              </a:lnSpc>
              <a:spcBef>
                <a:spcPts val="58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Because </a:t>
            </a:r>
            <a:r>
              <a:rPr sz="2600" spc="-10" dirty="0">
                <a:latin typeface="Constantia"/>
                <a:cs typeface="Constantia"/>
              </a:rPr>
              <a:t>what </a:t>
            </a:r>
            <a:r>
              <a:rPr sz="2600" spc="-30" dirty="0">
                <a:latin typeface="Constantia"/>
                <a:cs typeface="Constantia"/>
              </a:rPr>
              <a:t>we </a:t>
            </a:r>
            <a:r>
              <a:rPr sz="2600" spc="-10" dirty="0">
                <a:latin typeface="Constantia"/>
                <a:cs typeface="Constantia"/>
              </a:rPr>
              <a:t>really want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velocity </a:t>
            </a:r>
            <a:r>
              <a:rPr sz="2600" i="1" spc="-10" dirty="0">
                <a:latin typeface="Constantia"/>
                <a:cs typeface="Constantia"/>
              </a:rPr>
              <a:t>range,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we 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could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have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team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plan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two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sprints</a:t>
            </a:r>
            <a:r>
              <a:rPr sz="2600" dirty="0">
                <a:latin typeface="Constantia"/>
                <a:cs typeface="Constantia"/>
              </a:rPr>
              <a:t> and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estimated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velocity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high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other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low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(the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two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estimates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would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likely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different).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57034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Forecasting</a:t>
            </a:r>
            <a:r>
              <a:rPr spc="-55" dirty="0"/>
              <a:t> </a:t>
            </a:r>
            <a:r>
              <a:rPr spc="-35" dirty="0"/>
              <a:t>Velocity</a:t>
            </a:r>
            <a:r>
              <a:rPr spc="-45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7392161" y="1947799"/>
            <a:ext cx="12255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5" dirty="0">
                <a:latin typeface="Constantia"/>
                <a:cs typeface="Constantia"/>
              </a:rPr>
              <a:t>intuitive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947799"/>
            <a:ext cx="745299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2292985" algn="l"/>
                <a:tab pos="2570480" algn="l"/>
                <a:tab pos="2832100" algn="l"/>
                <a:tab pos="3356610" algn="l"/>
                <a:tab pos="3608070" algn="l"/>
                <a:tab pos="4550410" algn="l"/>
                <a:tab pos="5267960" algn="l"/>
                <a:tab pos="5718175" algn="l"/>
                <a:tab pos="6617334" algn="l"/>
              </a:tabLst>
            </a:pPr>
            <a:r>
              <a:rPr sz="2600" spc="-30" dirty="0">
                <a:latin typeface="Constantia"/>
                <a:cs typeface="Constantia"/>
              </a:rPr>
              <a:t>Alternatively,		we	</a:t>
            </a:r>
            <a:r>
              <a:rPr sz="2600" spc="-15" dirty="0">
                <a:latin typeface="Constantia"/>
                <a:cs typeface="Constantia"/>
              </a:rPr>
              <a:t>could	</a:t>
            </a:r>
            <a:r>
              <a:rPr sz="2600" spc="-20" dirty="0">
                <a:latin typeface="Constantia"/>
                <a:cs typeface="Constantia"/>
              </a:rPr>
              <a:t>make	</a:t>
            </a:r>
            <a:r>
              <a:rPr sz="2600" dirty="0">
                <a:latin typeface="Constantia"/>
                <a:cs typeface="Constantia"/>
              </a:rPr>
              <a:t>some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ad</a:t>
            </a:r>
            <a:r>
              <a:rPr sz="2600" spc="-10" dirty="0">
                <a:latin typeface="Constantia"/>
                <a:cs typeface="Constantia"/>
              </a:rPr>
              <a:t>j</a:t>
            </a:r>
            <a:r>
              <a:rPr sz="2600" spc="-5" dirty="0">
                <a:latin typeface="Constantia"/>
                <a:cs typeface="Constantia"/>
              </a:rPr>
              <a:t>us</a:t>
            </a:r>
            <a:r>
              <a:rPr sz="2600" spc="-1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men</a:t>
            </a:r>
            <a:r>
              <a:rPr sz="2600" spc="-1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	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	estim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d	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ocity	</a:t>
            </a:r>
            <a:r>
              <a:rPr sz="2600" spc="-5" dirty="0">
                <a:latin typeface="Constantia"/>
                <a:cs typeface="Constantia"/>
              </a:rPr>
              <a:t>based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19947" y="2344038"/>
            <a:ext cx="3930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0" dirty="0">
                <a:latin typeface="Constantia"/>
                <a:cs typeface="Constantia"/>
              </a:rPr>
              <a:t>on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740279"/>
            <a:ext cx="8082280" cy="335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algn="just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onstantia"/>
                <a:cs typeface="Constantia"/>
              </a:rPr>
              <a:t>historical data </a:t>
            </a:r>
            <a:r>
              <a:rPr sz="2600" spc="-15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other </a:t>
            </a:r>
            <a:r>
              <a:rPr sz="2600" spc="-15" dirty="0">
                <a:latin typeface="Constantia"/>
                <a:cs typeface="Constantia"/>
              </a:rPr>
              <a:t>teams, </a:t>
            </a:r>
            <a:r>
              <a:rPr sz="2600" spc="-10" dirty="0">
                <a:latin typeface="Constantia"/>
                <a:cs typeface="Constantia"/>
              </a:rPr>
              <a:t>thereby </a:t>
            </a:r>
            <a:r>
              <a:rPr sz="2600" spc="-20" dirty="0">
                <a:latin typeface="Constantia"/>
                <a:cs typeface="Constantia"/>
              </a:rPr>
              <a:t>converting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 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estima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-</a:t>
            </a:r>
            <a:r>
              <a:rPr sz="2600" dirty="0">
                <a:latin typeface="Constantia"/>
                <a:cs typeface="Constantia"/>
              </a:rPr>
              <a:t>estima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e.</a:t>
            </a:r>
            <a:endParaRPr sz="2600">
              <a:latin typeface="Constantia"/>
              <a:cs typeface="Constantia"/>
            </a:endParaRPr>
          </a:p>
          <a:p>
            <a:pPr marL="287020" marR="1397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As soon </a:t>
            </a:r>
            <a:r>
              <a:rPr sz="2600" spc="-10" dirty="0">
                <a:latin typeface="Constantia"/>
                <a:cs typeface="Constantia"/>
              </a:rPr>
              <a:t>as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5" dirty="0">
                <a:latin typeface="Constantia"/>
                <a:cs typeface="Constantia"/>
              </a:rPr>
              <a:t>team </a:t>
            </a:r>
            <a:r>
              <a:rPr sz="2600" spc="-5" dirty="0">
                <a:latin typeface="Constantia"/>
                <a:cs typeface="Constantia"/>
              </a:rPr>
              <a:t>has performed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sprint and </a:t>
            </a:r>
            <a:r>
              <a:rPr sz="2600" spc="-70" dirty="0">
                <a:latin typeface="Constantia"/>
                <a:cs typeface="Constantia"/>
              </a:rPr>
              <a:t>we 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have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actual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velocity</a:t>
            </a:r>
            <a:r>
              <a:rPr sz="2600" spc="-10" dirty="0">
                <a:latin typeface="Constantia"/>
                <a:cs typeface="Constantia"/>
              </a:rPr>
              <a:t> measurement,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should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discard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forecast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actual.</a:t>
            </a:r>
            <a:endParaRPr sz="2600">
              <a:latin typeface="Constantia"/>
              <a:cs typeface="Constantia"/>
            </a:endParaRPr>
          </a:p>
          <a:p>
            <a:pPr marL="287020" marR="1016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team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builds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up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history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actual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velocities,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should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compute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averages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apply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other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statistics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dat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ext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act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eloc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E1DE4A84C65C4DB60AEC4C9380331D" ma:contentTypeVersion="2" ma:contentTypeDescription="Create a new document." ma:contentTypeScope="" ma:versionID="5e4ba4595c6b9f58334c478bd9209a2b">
  <xsd:schema xmlns:xsd="http://www.w3.org/2001/XMLSchema" xmlns:xs="http://www.w3.org/2001/XMLSchema" xmlns:p="http://schemas.microsoft.com/office/2006/metadata/properties" xmlns:ns2="454257da-1013-411d-b16c-7f8c54dd5663" targetNamespace="http://schemas.microsoft.com/office/2006/metadata/properties" ma:root="true" ma:fieldsID="0e1db81f8fe027bbf4f9cc9ab814381f" ns2:_="">
    <xsd:import namespace="454257da-1013-411d-b16c-7f8c54dd56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4257da-1013-411d-b16c-7f8c54dd56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73992F-C144-4E2D-B980-7C38ED52F78C}"/>
</file>

<file path=customXml/itemProps2.xml><?xml version="1.0" encoding="utf-8"?>
<ds:datastoreItem xmlns:ds="http://schemas.openxmlformats.org/officeDocument/2006/customXml" ds:itemID="{A16DEF35-97E0-4A4E-95A0-D0210A880D8A}"/>
</file>

<file path=customXml/itemProps3.xml><?xml version="1.0" encoding="utf-8"?>
<ds:datastoreItem xmlns:ds="http://schemas.openxmlformats.org/officeDocument/2006/customXml" ds:itemID="{A5EA159E-F7D0-4436-B4A1-18E009CBBB1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1523</Words>
  <Application>Microsoft Macintosh PowerPoint</Application>
  <PresentationFormat>On-screen Show (4:3)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Constantia</vt:lpstr>
      <vt:lpstr>Wingdings 2</vt:lpstr>
      <vt:lpstr>Office Theme</vt:lpstr>
      <vt:lpstr>What Is Velocity?</vt:lpstr>
      <vt:lpstr>What Is Velocity? (contd.)</vt:lpstr>
      <vt:lpstr>What Is Velocity? (contd.)</vt:lpstr>
      <vt:lpstr>What Is Velocity? (contd.)</vt:lpstr>
      <vt:lpstr>Calculate a Velocity Range</vt:lpstr>
      <vt:lpstr>PowerPoint Presentation</vt:lpstr>
      <vt:lpstr>Forecasting Velocity</vt:lpstr>
      <vt:lpstr>Forecasting Velocity (contd.)</vt:lpstr>
      <vt:lpstr>Forecasting Velocity (contd.)</vt:lpstr>
      <vt:lpstr>PowerPoint Presentation</vt:lpstr>
      <vt:lpstr>Affecting Velocity (contd.)</vt:lpstr>
      <vt:lpstr>Affecting Velocity (contd.)</vt:lpstr>
      <vt:lpstr>Affecting Velocity (contd.)</vt:lpstr>
      <vt:lpstr>Affecting Velocity (contd.)</vt:lpstr>
      <vt:lpstr>Affecting Velocity (contd.)</vt:lpstr>
      <vt:lpstr>Misusing Velocity</vt:lpstr>
      <vt:lpstr>Misusing Velocity (contd.)</vt:lpstr>
      <vt:lpstr>Misusing Velocity (contd.)</vt:lpstr>
      <vt:lpstr>Misusing Velocity (contd.)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Dr. Arun Kumar C (CSE)</cp:lastModifiedBy>
  <cp:revision>3</cp:revision>
  <dcterms:created xsi:type="dcterms:W3CDTF">2021-03-23T06:18:56Z</dcterms:created>
  <dcterms:modified xsi:type="dcterms:W3CDTF">2021-04-26T18:20:04Z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2021-03-23T00:00:00Z</vt:filetime>
  </property>
  <property fmtid="{D5CDD505-2E9C-101B-9397-08002B2CF9AE}" pid="5" name="ContentTypeId">
    <vt:lpwstr>0x0101007EE1DE4A84C65C4DB60AEC4C9380331D</vt:lpwstr>
  </property>
</Properties>
</file>