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57" r:id="rId6"/>
    <p:sldId id="260" r:id="rId7"/>
    <p:sldId id="261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ADE14-9E8F-CF33-3A2F-F54A9D184518}" v="174" dt="2022-04-19T09:24:53.034"/>
    <p1510:client id="{D77A3755-18A9-425F-F816-97ABBE0650BD}" v="48" dt="2022-04-09T08:57:06.915"/>
    <p1510:client id="{F47681FB-B118-E7BD-A891-B4B1408EC9DB}" v="22" dt="2022-04-09T08:51:52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BC5BE-AE1A-46BC-A3EF-541BEC09B3F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11D851-6A32-4952-8CF2-64A6FDFB8A81}">
      <dgm:prSet/>
      <dgm:spPr/>
      <dgm:t>
        <a:bodyPr/>
        <a:lstStyle/>
        <a:p>
          <a:pPr>
            <a:defRPr cap="all"/>
          </a:pPr>
          <a:r>
            <a:rPr lang="en-US"/>
            <a:t>RAVELLA ABHINAV</a:t>
          </a:r>
        </a:p>
      </dgm:t>
    </dgm:pt>
    <dgm:pt modelId="{9804159D-1FD5-4A2A-AF25-75A8FF12EF63}" type="parTrans" cxnId="{A941108E-19B0-442E-8E48-82D7DA732586}">
      <dgm:prSet/>
      <dgm:spPr/>
      <dgm:t>
        <a:bodyPr/>
        <a:lstStyle/>
        <a:p>
          <a:endParaRPr lang="en-US"/>
        </a:p>
      </dgm:t>
    </dgm:pt>
    <dgm:pt modelId="{59E95B61-404F-4E5E-8104-8EDD8CF354B7}" type="sibTrans" cxnId="{A941108E-19B0-442E-8E48-82D7DA732586}">
      <dgm:prSet/>
      <dgm:spPr/>
      <dgm:t>
        <a:bodyPr/>
        <a:lstStyle/>
        <a:p>
          <a:endParaRPr lang="en-US"/>
        </a:p>
      </dgm:t>
    </dgm:pt>
    <dgm:pt modelId="{05B3EC9F-B419-4285-AFE9-EA13C7812706}">
      <dgm:prSet/>
      <dgm:spPr/>
      <dgm:t>
        <a:bodyPr/>
        <a:lstStyle/>
        <a:p>
          <a:pPr>
            <a:defRPr cap="all"/>
          </a:pPr>
          <a:r>
            <a:rPr lang="en-US"/>
            <a:t>CB.EN.U4CSE19453</a:t>
          </a:r>
        </a:p>
      </dgm:t>
    </dgm:pt>
    <dgm:pt modelId="{93E5363F-209A-43B8-93A3-379B47BF5D75}" type="parTrans" cxnId="{0DFE7A5F-FB99-44BD-8D57-3037EEF77340}">
      <dgm:prSet/>
      <dgm:spPr/>
      <dgm:t>
        <a:bodyPr/>
        <a:lstStyle/>
        <a:p>
          <a:endParaRPr lang="en-US"/>
        </a:p>
      </dgm:t>
    </dgm:pt>
    <dgm:pt modelId="{5ADD27B9-E12F-43B3-82B5-E9881F00C082}" type="sibTrans" cxnId="{0DFE7A5F-FB99-44BD-8D57-3037EEF77340}">
      <dgm:prSet/>
      <dgm:spPr/>
      <dgm:t>
        <a:bodyPr/>
        <a:lstStyle/>
        <a:p>
          <a:endParaRPr lang="en-US"/>
        </a:p>
      </dgm:t>
    </dgm:pt>
    <dgm:pt modelId="{24CB7D9C-BAC5-49FE-9C3A-C6B7F14BF6A6}" type="pres">
      <dgm:prSet presAssocID="{E02BC5BE-AE1A-46BC-A3EF-541BEC09B3F9}" presName="outerComposite" presStyleCnt="0">
        <dgm:presLayoutVars>
          <dgm:chMax val="5"/>
          <dgm:dir/>
          <dgm:resizeHandles val="exact"/>
        </dgm:presLayoutVars>
      </dgm:prSet>
      <dgm:spPr/>
    </dgm:pt>
    <dgm:pt modelId="{209FD18A-F24A-49D9-B5C9-800BC043F94C}" type="pres">
      <dgm:prSet presAssocID="{E02BC5BE-AE1A-46BC-A3EF-541BEC09B3F9}" presName="dummyMaxCanvas" presStyleCnt="0">
        <dgm:presLayoutVars/>
      </dgm:prSet>
      <dgm:spPr/>
    </dgm:pt>
    <dgm:pt modelId="{CB2D6A61-DBFD-454A-B39A-B3622A2D9101}" type="pres">
      <dgm:prSet presAssocID="{E02BC5BE-AE1A-46BC-A3EF-541BEC09B3F9}" presName="TwoNodes_1" presStyleLbl="node1" presStyleIdx="0" presStyleCnt="2">
        <dgm:presLayoutVars>
          <dgm:bulletEnabled val="1"/>
        </dgm:presLayoutVars>
      </dgm:prSet>
      <dgm:spPr/>
    </dgm:pt>
    <dgm:pt modelId="{7E99FD7B-9127-49A7-A1D0-EB1B22DD6345}" type="pres">
      <dgm:prSet presAssocID="{E02BC5BE-AE1A-46BC-A3EF-541BEC09B3F9}" presName="TwoNodes_2" presStyleLbl="node1" presStyleIdx="1" presStyleCnt="2">
        <dgm:presLayoutVars>
          <dgm:bulletEnabled val="1"/>
        </dgm:presLayoutVars>
      </dgm:prSet>
      <dgm:spPr/>
    </dgm:pt>
    <dgm:pt modelId="{34AB2D29-8238-44FB-A67A-8A93F39029E9}" type="pres">
      <dgm:prSet presAssocID="{E02BC5BE-AE1A-46BC-A3EF-541BEC09B3F9}" presName="TwoConn_1-2" presStyleLbl="fgAccFollowNode1" presStyleIdx="0" presStyleCnt="1">
        <dgm:presLayoutVars>
          <dgm:bulletEnabled val="1"/>
        </dgm:presLayoutVars>
      </dgm:prSet>
      <dgm:spPr/>
    </dgm:pt>
    <dgm:pt modelId="{F2F29525-8A45-4B91-932A-D0FB6E271CD3}" type="pres">
      <dgm:prSet presAssocID="{E02BC5BE-AE1A-46BC-A3EF-541BEC09B3F9}" presName="TwoNodes_1_text" presStyleLbl="node1" presStyleIdx="1" presStyleCnt="2">
        <dgm:presLayoutVars>
          <dgm:bulletEnabled val="1"/>
        </dgm:presLayoutVars>
      </dgm:prSet>
      <dgm:spPr/>
    </dgm:pt>
    <dgm:pt modelId="{AC86C9D6-4432-4366-AF27-BCA27B343866}" type="pres">
      <dgm:prSet presAssocID="{E02BC5BE-AE1A-46BC-A3EF-541BEC09B3F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8839026-685A-4882-B0D6-9EB86EFB35D1}" type="presOf" srcId="{05B3EC9F-B419-4285-AFE9-EA13C7812706}" destId="{AC86C9D6-4432-4366-AF27-BCA27B343866}" srcOrd="1" destOrd="0" presId="urn:microsoft.com/office/officeart/2005/8/layout/vProcess5"/>
    <dgm:cxn modelId="{84962D28-5567-4C48-8771-1098DA68784A}" type="presOf" srcId="{59E95B61-404F-4E5E-8104-8EDD8CF354B7}" destId="{34AB2D29-8238-44FB-A67A-8A93F39029E9}" srcOrd="0" destOrd="0" presId="urn:microsoft.com/office/officeart/2005/8/layout/vProcess5"/>
    <dgm:cxn modelId="{30EF852B-B4DB-4A97-8DA0-758024A1FF78}" type="presOf" srcId="{05B3EC9F-B419-4285-AFE9-EA13C7812706}" destId="{7E99FD7B-9127-49A7-A1D0-EB1B22DD6345}" srcOrd="0" destOrd="0" presId="urn:microsoft.com/office/officeart/2005/8/layout/vProcess5"/>
    <dgm:cxn modelId="{0DFE7A5F-FB99-44BD-8D57-3037EEF77340}" srcId="{E02BC5BE-AE1A-46BC-A3EF-541BEC09B3F9}" destId="{05B3EC9F-B419-4285-AFE9-EA13C7812706}" srcOrd="1" destOrd="0" parTransId="{93E5363F-209A-43B8-93A3-379B47BF5D75}" sibTransId="{5ADD27B9-E12F-43B3-82B5-E9881F00C082}"/>
    <dgm:cxn modelId="{AC3FB947-13B3-4A62-BB00-2319C1EB907D}" type="presOf" srcId="{E02BC5BE-AE1A-46BC-A3EF-541BEC09B3F9}" destId="{24CB7D9C-BAC5-49FE-9C3A-C6B7F14BF6A6}" srcOrd="0" destOrd="0" presId="urn:microsoft.com/office/officeart/2005/8/layout/vProcess5"/>
    <dgm:cxn modelId="{A941108E-19B0-442E-8E48-82D7DA732586}" srcId="{E02BC5BE-AE1A-46BC-A3EF-541BEC09B3F9}" destId="{5E11D851-6A32-4952-8CF2-64A6FDFB8A81}" srcOrd="0" destOrd="0" parTransId="{9804159D-1FD5-4A2A-AF25-75A8FF12EF63}" sibTransId="{59E95B61-404F-4E5E-8104-8EDD8CF354B7}"/>
    <dgm:cxn modelId="{D48FAFA6-049E-4F6F-8203-601B5E200947}" type="presOf" srcId="{5E11D851-6A32-4952-8CF2-64A6FDFB8A81}" destId="{F2F29525-8A45-4B91-932A-D0FB6E271CD3}" srcOrd="1" destOrd="0" presId="urn:microsoft.com/office/officeart/2005/8/layout/vProcess5"/>
    <dgm:cxn modelId="{707FB7AE-2C33-426E-8516-CD3A19742223}" type="presOf" srcId="{5E11D851-6A32-4952-8CF2-64A6FDFB8A81}" destId="{CB2D6A61-DBFD-454A-B39A-B3622A2D9101}" srcOrd="0" destOrd="0" presId="urn:microsoft.com/office/officeart/2005/8/layout/vProcess5"/>
    <dgm:cxn modelId="{BFB2FE63-11B3-461A-AD33-B89933A0494E}" type="presParOf" srcId="{24CB7D9C-BAC5-49FE-9C3A-C6B7F14BF6A6}" destId="{209FD18A-F24A-49D9-B5C9-800BC043F94C}" srcOrd="0" destOrd="0" presId="urn:microsoft.com/office/officeart/2005/8/layout/vProcess5"/>
    <dgm:cxn modelId="{4C28B8B1-A16A-4E0D-A7E5-687AC869FF2E}" type="presParOf" srcId="{24CB7D9C-BAC5-49FE-9C3A-C6B7F14BF6A6}" destId="{CB2D6A61-DBFD-454A-B39A-B3622A2D9101}" srcOrd="1" destOrd="0" presId="urn:microsoft.com/office/officeart/2005/8/layout/vProcess5"/>
    <dgm:cxn modelId="{F48F5336-6D23-43E7-860A-8E9DCC56E105}" type="presParOf" srcId="{24CB7D9C-BAC5-49FE-9C3A-C6B7F14BF6A6}" destId="{7E99FD7B-9127-49A7-A1D0-EB1B22DD6345}" srcOrd="2" destOrd="0" presId="urn:microsoft.com/office/officeart/2005/8/layout/vProcess5"/>
    <dgm:cxn modelId="{39AF14D2-640A-4BE2-895F-6F935EB7889B}" type="presParOf" srcId="{24CB7D9C-BAC5-49FE-9C3A-C6B7F14BF6A6}" destId="{34AB2D29-8238-44FB-A67A-8A93F39029E9}" srcOrd="3" destOrd="0" presId="urn:microsoft.com/office/officeart/2005/8/layout/vProcess5"/>
    <dgm:cxn modelId="{809EA21D-5934-47BA-834B-3D486B20A509}" type="presParOf" srcId="{24CB7D9C-BAC5-49FE-9C3A-C6B7F14BF6A6}" destId="{F2F29525-8A45-4B91-932A-D0FB6E271CD3}" srcOrd="4" destOrd="0" presId="urn:microsoft.com/office/officeart/2005/8/layout/vProcess5"/>
    <dgm:cxn modelId="{1F965A37-39B5-44ED-97A4-66813EF23724}" type="presParOf" srcId="{24CB7D9C-BAC5-49FE-9C3A-C6B7F14BF6A6}" destId="{AC86C9D6-4432-4366-AF27-BCA27B34386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D6A61-DBFD-454A-B39A-B3622A2D9101}">
      <dsp:nvSpPr>
        <dsp:cNvPr id="0" name=""/>
        <dsp:cNvSpPr/>
      </dsp:nvSpPr>
      <dsp:spPr>
        <a:xfrm>
          <a:off x="0" y="0"/>
          <a:ext cx="9197340" cy="16802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5900" kern="1200"/>
            <a:t>RAVELLA ABHINAV</a:t>
          </a:r>
        </a:p>
      </dsp:txBody>
      <dsp:txXfrm>
        <a:off x="49212" y="49212"/>
        <a:ext cx="7460711" cy="1581785"/>
      </dsp:txXfrm>
    </dsp:sp>
    <dsp:sp modelId="{7E99FD7B-9127-49A7-A1D0-EB1B22DD6345}">
      <dsp:nvSpPr>
        <dsp:cNvPr id="0" name=""/>
        <dsp:cNvSpPr/>
      </dsp:nvSpPr>
      <dsp:spPr>
        <a:xfrm>
          <a:off x="1623059" y="2053589"/>
          <a:ext cx="9197340" cy="168020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5900" kern="1200"/>
            <a:t>CB.EN.U4CSE19453</a:t>
          </a:r>
        </a:p>
      </dsp:txBody>
      <dsp:txXfrm>
        <a:off x="1672271" y="2102801"/>
        <a:ext cx="6383719" cy="1581785"/>
      </dsp:txXfrm>
    </dsp:sp>
    <dsp:sp modelId="{34AB2D29-8238-44FB-A67A-8A93F39029E9}">
      <dsp:nvSpPr>
        <dsp:cNvPr id="0" name=""/>
        <dsp:cNvSpPr/>
      </dsp:nvSpPr>
      <dsp:spPr>
        <a:xfrm>
          <a:off x="8105203" y="1320831"/>
          <a:ext cx="1092136" cy="10921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50934" y="1320831"/>
        <a:ext cx="600674" cy="821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BD60-7112-42F7-8CF9-263B826DA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A8A77-EB6E-479A-AEFC-6FB5041B5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C7B2-8B5F-4AD5-AEA4-724F4E00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85019-7AB7-4AD8-A34A-EF93BF1B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28C7-6433-4F9B-874D-4415A883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96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4CD7-DBDF-4652-9BB3-22450A4B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50361-9892-4921-98FD-AD0EFCCBC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0141-2AB9-4195-ABC3-22880292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3A7BF-BB03-48FB-B531-8341144A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1DAD-B2FC-4C66-AF13-04FE20AB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0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04A26-D951-4289-8631-1FC7915EA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EACCA-B780-4C47-AC78-A6403B161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B623-0B0A-40A0-A456-937626DF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3F26-C6D4-47E3-A951-C680FC15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A8598-54B4-49D8-8258-92D74617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63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BF60-2328-447F-8BA9-606838CA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6A12-8039-4EA4-B624-59F8F79F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14B80-211E-4A11-8F86-A5E76C17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998B-4C8F-4FAC-81F0-4092BC32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F2954-3D5F-4440-9009-185EE22A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BC42-60D8-4946-A53A-2846081B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AB52-C918-4B78-92A7-92D6A7BA3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F316-6B25-40D6-8CF8-47714EB1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388A-5E62-42D4-AF3A-576D84AB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4F13-D345-43F8-8A3B-540AC99F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31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DCB4-86AD-47B0-BAD8-1E992869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015D-0A57-4BFB-8E92-1F2FBCA47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0A69F-B7B7-4E6C-8032-8B1A58251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9C2CB-7FAC-483B-862C-C8A0C129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27216-F918-46E7-8FA0-57DDB213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E7627-1CA7-44CE-A5E2-146D449E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9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5E66-9786-4D91-86ED-9FD6805B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1B0F0-EE58-429F-A5E3-6FD60833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C563C-92DA-4385-AFD6-4B0D9BD4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18710-9BC2-4D41-AD1A-EFD530DDE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3EC7D-658A-4718-AE75-2EE1B33D7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101A0-5421-462C-BE40-6DF450FD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BA987-432B-49A6-A3C7-33D00A75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F0214-528B-4EC8-B722-ECDF0969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E593-D170-40AF-8C49-0180C159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7BF00-4735-4F0F-A500-76969D94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48F08-06C0-49DF-BF0F-DAF810FB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DA76F-C06D-4657-A7E4-865A5312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8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8D479-7BCC-4E3A-BA67-28EEE859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F0986-C38D-42DC-A479-A178E7E3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B9D4F-EF0C-4417-8B74-67954F608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90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8277-A4F3-4177-8841-E37A21E2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3028-290A-432B-9659-8107BC231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77474-702D-4DFB-BF52-63A4BFE37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778B0-A8C9-4631-A6C0-7F0E02DA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F2D6E-7008-427B-BB67-FAD2C58C4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1C780-D22B-4411-B998-71366D4C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6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679B-67B8-481F-AF3C-D58E8585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46293-4712-40BA-902C-51A7808A6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016E1-EF5B-45E3-90C8-9963586DE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898C9-A02F-4E0E-90D9-C68A6383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3653-E007-4638-83DB-379AE33C58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20DF-C8C6-44BA-B7B6-038ECD94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A470-FC88-44FD-BA04-B9EC7F41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29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46826-1879-458F-9D29-A8E4E45F8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16514-2A1C-41BA-B103-91A8BC86E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40957-9D77-4622-9602-AB3EB6315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A3653-E007-4638-83DB-379AE33C5805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4B14-7CCB-442E-842F-8DE5CE9A7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30420-57F9-4234-845F-AA79ABE1F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5A3C-F463-4F91-885D-44826CC2D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4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81002-3A8F-4AC0-952B-9E09E87F8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947917" cy="3576164"/>
          </a:xfrm>
        </p:spPr>
        <p:txBody>
          <a:bodyPr anchor="b">
            <a:normAutofit/>
          </a:bodyPr>
          <a:lstStyle/>
          <a:p>
            <a:pPr algn="l"/>
            <a:r>
              <a:rPr lang="en-US" sz="8100" dirty="0"/>
              <a:t>CASESTUDY: AIRPORTS ANALYTICS</a:t>
            </a:r>
            <a:br>
              <a:rPr lang="en-US" sz="8100" dirty="0"/>
            </a:br>
            <a:r>
              <a:rPr lang="en-US" sz="8100" dirty="0"/>
              <a:t>Analysis with MongoDB</a:t>
            </a:r>
            <a:endParaRPr lang="en-IN" sz="8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89C18-E84D-48B8-9B6B-BFBE032EC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19CSE357 | Group 11</a:t>
            </a:r>
          </a:p>
          <a:p>
            <a:pPr algn="l"/>
            <a:r>
              <a:rPr lang="en-US" dirty="0"/>
              <a:t>BIGDATA 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98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0F6447F-ACE2-6996-F3C7-8CD402CFAF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89064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536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B2A5C-1173-4BE4-8E25-AE44B1E7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chemeClr val="bg1"/>
                </a:solidFill>
                <a:effectLst/>
                <a:latin typeface="Arial Rounded MT Bold"/>
                <a:ea typeface="Calibri" panose="020F0502020204030204" pitchFamily="34" charset="0"/>
              </a:rPr>
              <a:t>1. </a:t>
            </a:r>
            <a:r>
              <a:rPr lang="en-IN" b="1">
                <a:solidFill>
                  <a:schemeClr val="bg1"/>
                </a:solidFill>
                <a:latin typeface="Arial Rounded MT Bold"/>
                <a:ea typeface="+mj-lt"/>
                <a:cs typeface="+mj-lt"/>
              </a:rPr>
              <a:t>Find the airports that which flights count in between 500 and 1000</a:t>
            </a:r>
            <a:r>
              <a:rPr lang="en-IN" b="1">
                <a:solidFill>
                  <a:schemeClr val="bg1"/>
                </a:solidFill>
                <a:latin typeface="Arial Rounded MT Bold"/>
                <a:ea typeface="Calibri" panose="020F0502020204030204" pitchFamily="34" charset="0"/>
              </a:rPr>
              <a:t>?</a:t>
            </a:r>
            <a:endParaRPr lang="en-IN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86FA667-D6F0-0BF1-0B32-B068025BC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7936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D57B-BE4B-4DF0-A8EF-589144B7C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sz="2200">
                <a:effectLst/>
                <a:latin typeface="Arial Rounded MT Bold"/>
                <a:ea typeface="Calibri" panose="020F0502020204030204" pitchFamily="34" charset="0"/>
                <a:cs typeface="Times New Roman"/>
              </a:rPr>
              <a:t>Query:</a:t>
            </a:r>
            <a:r>
              <a:rPr lang="en-IN" sz="2200">
                <a:latin typeface="Arial Rounded MT Bold"/>
                <a:ea typeface="Calibri" panose="020F0502020204030204" pitchFamily="34" charset="0"/>
                <a:cs typeface="Times New Roman"/>
              </a:rPr>
              <a:t> </a:t>
            </a:r>
            <a:endParaRPr lang="en-IN" sz="220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IN" sz="2200">
                <a:latin typeface="Consolas"/>
                <a:ea typeface="+mn-lt"/>
                <a:cs typeface="+mn-lt"/>
              </a:rPr>
              <a:t>db.delayData.find({arr_flights : {$lt :1000, $gt : 500}})</a:t>
            </a:r>
            <a:endParaRPr lang="en-IN" sz="2200">
              <a:effectLst/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endParaRPr lang="en-IN" sz="22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200" b="1" dirty="0">
                <a:ea typeface="+mn-lt"/>
                <a:cs typeface="+mn-lt"/>
              </a:rPr>
              <a:t>To find one document:</a:t>
            </a:r>
            <a:endParaRPr lang="en-GB" sz="2200" dirty="0">
              <a:ea typeface="+mn-lt"/>
              <a:cs typeface="+mn-lt"/>
            </a:endParaRPr>
          </a:p>
          <a:p>
            <a:pPr>
              <a:buFont typeface="Arial" panose="05050102010706020507" pitchFamily="18" charset="2"/>
              <a:buChar char="•"/>
            </a:pPr>
            <a:r>
              <a:rPr lang="en-IN" sz="2200" dirty="0" err="1">
                <a:latin typeface="Consolas"/>
                <a:ea typeface="+mn-lt"/>
                <a:cs typeface="+mn-lt"/>
              </a:rPr>
              <a:t>db.delayData.findOne</a:t>
            </a:r>
            <a:r>
              <a:rPr lang="en-IN" sz="2200" dirty="0">
                <a:latin typeface="Consolas"/>
                <a:ea typeface="+mn-lt"/>
                <a:cs typeface="+mn-lt"/>
              </a:rPr>
              <a:t>({</a:t>
            </a:r>
            <a:r>
              <a:rPr lang="en-IN" sz="2200" dirty="0" err="1">
                <a:latin typeface="Consolas"/>
                <a:ea typeface="+mn-lt"/>
                <a:cs typeface="+mn-lt"/>
              </a:rPr>
              <a:t>arr_flights</a:t>
            </a:r>
            <a:r>
              <a:rPr lang="en-IN" sz="2200" dirty="0">
                <a:latin typeface="Consolas"/>
                <a:ea typeface="+mn-lt"/>
                <a:cs typeface="+mn-lt"/>
              </a:rPr>
              <a:t> : {$</a:t>
            </a:r>
            <a:r>
              <a:rPr lang="en-IN" sz="2200" dirty="0" err="1">
                <a:latin typeface="Consolas"/>
                <a:ea typeface="+mn-lt"/>
                <a:cs typeface="+mn-lt"/>
              </a:rPr>
              <a:t>lt</a:t>
            </a:r>
            <a:r>
              <a:rPr lang="en-IN" sz="2200" dirty="0">
                <a:latin typeface="Consolas"/>
                <a:ea typeface="+mn-lt"/>
                <a:cs typeface="+mn-lt"/>
              </a:rPr>
              <a:t> :1000, $</a:t>
            </a:r>
            <a:r>
              <a:rPr lang="en-IN" sz="2200" dirty="0" err="1">
                <a:latin typeface="Consolas"/>
                <a:ea typeface="+mn-lt"/>
                <a:cs typeface="+mn-lt"/>
              </a:rPr>
              <a:t>gt</a:t>
            </a:r>
            <a:r>
              <a:rPr lang="en-IN" sz="2200" dirty="0">
                <a:latin typeface="Consolas"/>
                <a:ea typeface="+mn-lt"/>
                <a:cs typeface="+mn-lt"/>
              </a:rPr>
              <a:t> : 500}})</a:t>
            </a:r>
            <a:endParaRPr lang="en-GB" sz="2200" dirty="0">
              <a:latin typeface="Consolas"/>
              <a:ea typeface="+mn-lt"/>
              <a:cs typeface="+mn-lt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IN" sz="2200" b="1">
              <a:cs typeface="Calibri"/>
            </a:endParaRPr>
          </a:p>
          <a:p>
            <a:endParaRPr lang="en-IN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4270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9324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D5CE3-D036-4936-8C56-DFCCC7E0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2. </a:t>
            </a:r>
            <a:r>
              <a:rPr lang="en-IN" b="1">
                <a:solidFill>
                  <a:srgbClr val="FFFFFF"/>
                </a:solidFill>
                <a:ea typeface="+mj-lt"/>
                <a:cs typeface="+mj-lt"/>
              </a:rPr>
              <a:t>Find the </a:t>
            </a:r>
            <a:r>
              <a:rPr lang="en-IN" b="1">
                <a:solidFill>
                  <a:srgbClr val="FFFFFF"/>
                </a:solidFill>
                <a:effectLst/>
                <a:ea typeface="+mj-lt"/>
                <a:cs typeface="+mj-lt"/>
              </a:rPr>
              <a:t>airline </a:t>
            </a:r>
            <a:r>
              <a:rPr lang="en-IN" b="1">
                <a:solidFill>
                  <a:srgbClr val="FFFFFF"/>
                </a:solidFill>
                <a:ea typeface="+mj-lt"/>
                <a:cs typeface="+mj-lt"/>
              </a:rPr>
              <a:t>name that starts with "Continental".</a:t>
            </a:r>
            <a:endParaRPr lang="en-IN">
              <a:solidFill>
                <a:srgbClr val="FFFFFF"/>
              </a:solidFill>
              <a:ea typeface="+mj-lt"/>
              <a:cs typeface="+mj-lt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7F800365-23E0-C4EA-4E77-27CD09B8B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3072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2390C-C987-4C44-84C6-7866D1F6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>
                <a:solidFill>
                  <a:srgbClr val="FFFFFF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Query:</a:t>
            </a:r>
            <a:endParaRPr lang="en-IN" sz="2000">
              <a:solidFill>
                <a:srgbClr val="FFFFFF"/>
              </a:solidFill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>
              <a:buNone/>
            </a:pPr>
            <a:endParaRPr lang="en-IN" sz="2000" b="1">
              <a:solidFill>
                <a:srgbClr val="FFFFFF"/>
              </a:solidFill>
              <a:latin typeface="Times New Roman"/>
              <a:ea typeface="+mn-lt"/>
              <a:cs typeface="Times New Roman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b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db.delayData.find({carrier_name:/^Continental/}).</a:t>
            </a:r>
            <a:r>
              <a:rPr lang="en-IN" sz="2000" b="1">
                <a:solidFill>
                  <a:srgbClr val="FFFFFF"/>
                </a:solidFill>
                <a:effectLst/>
                <a:latin typeface="Consolas"/>
                <a:ea typeface="+mn-lt"/>
                <a:cs typeface="+mn-lt"/>
              </a:rPr>
              <a:t>limit</a:t>
            </a:r>
            <a:r>
              <a:rPr lang="en-IN" sz="2000" b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IN" sz="2000" b="1">
                <a:solidFill>
                  <a:srgbClr val="FFFFFF"/>
                </a:solidFill>
                <a:effectLst/>
                <a:latin typeface="Consolas"/>
                <a:ea typeface="+mn-lt"/>
                <a:cs typeface="+mn-lt"/>
              </a:rPr>
              <a:t>10</a:t>
            </a:r>
            <a:r>
              <a:rPr lang="en-IN" sz="2000" b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).pretty();</a:t>
            </a:r>
            <a:endParaRPr lang="en-IN" sz="2000" b="1">
              <a:solidFill>
                <a:srgbClr val="FFFFFF"/>
              </a:solidFill>
              <a:effectLst/>
              <a:latin typeface="Consolas"/>
              <a:ea typeface="+mn-lt"/>
              <a:cs typeface="+mn-lt"/>
            </a:endParaRPr>
          </a:p>
          <a:p>
            <a:endParaRPr lang="en-IN" sz="2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5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92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86F23-A4BC-454B-93E1-7179EE05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  <a:effectLst/>
                <a:latin typeface="Arial Rounded MT Bold"/>
                <a:ea typeface="Calibri" panose="020F0502020204030204" pitchFamily="34" charset="0"/>
                <a:cs typeface="Times New Roman"/>
              </a:rPr>
              <a:t>3. </a:t>
            </a:r>
            <a:r>
              <a:rPr lang="en-IN" b="1">
                <a:solidFill>
                  <a:srgbClr val="FFFFFF"/>
                </a:solidFill>
                <a:ea typeface="+mj-lt"/>
                <a:cs typeface="+mj-lt"/>
              </a:rPr>
              <a:t>Find the count of flights that are arriving for airports</a:t>
            </a:r>
            <a:r>
              <a:rPr lang="en-IN" b="1">
                <a:solidFill>
                  <a:srgbClr val="FFFFFF"/>
                </a:solidFill>
                <a:effectLst/>
                <a:latin typeface="Arial Rounded MT Bold"/>
                <a:ea typeface="Calibri" panose="020F0502020204030204" pitchFamily="34" charset="0"/>
                <a:cs typeface="Times New Roman"/>
              </a:rPr>
              <a:t>.</a:t>
            </a:r>
            <a:endParaRPr lang="en-IN">
              <a:solidFill>
                <a:srgbClr val="FFFFFF"/>
              </a:solidFill>
              <a:latin typeface="Arial Rounded MT Bold"/>
              <a:cs typeface="Times New Roman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1C8CE8B-6A60-CD60-5B74-343E1688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2830528"/>
            <a:ext cx="6579910" cy="330640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38FC-B81C-4EA2-A0E3-5B823B5F1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sz="2000" b="1">
                <a:solidFill>
                  <a:srgbClr val="FFFFFF"/>
                </a:solidFill>
                <a:effectLst/>
                <a:latin typeface="Arial Rounded MT Bold"/>
                <a:ea typeface="Calibri" panose="020F0502020204030204" pitchFamily="34" charset="0"/>
                <a:cs typeface="Times New Roman"/>
              </a:rPr>
              <a:t>Query:</a:t>
            </a:r>
            <a:endParaRPr lang="en-IN" sz="2000">
              <a:solidFill>
                <a:srgbClr val="FFFFFF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IN" sz="2000">
                <a:solidFill>
                  <a:srgbClr val="FFFFFF"/>
                </a:solidFill>
                <a:ea typeface="+mn-lt"/>
                <a:cs typeface="+mn-lt"/>
              </a:rPr>
              <a:t>db.delayData.aggregate([{$group : {_id : "$airport", Fights : {$sum : "$arr</a:t>
            </a:r>
            <a:r>
              <a:rPr lang="en-IN" sz="2000">
                <a:solidFill>
                  <a:srgbClr val="FFFFFF"/>
                </a:solidFill>
                <a:effectLst/>
                <a:ea typeface="+mn-lt"/>
                <a:cs typeface="+mn-lt"/>
              </a:rPr>
              <a:t>_</a:t>
            </a:r>
            <a:r>
              <a:rPr lang="en-IN" sz="2000">
                <a:solidFill>
                  <a:srgbClr val="FFFFFF"/>
                </a:solidFill>
                <a:ea typeface="+mn-lt"/>
                <a:cs typeface="+mn-lt"/>
              </a:rPr>
              <a:t>flights"}}},{"$sort": {Flights: 1}}])</a:t>
            </a:r>
            <a:endParaRPr lang="en-IN" sz="2000">
              <a:solidFill>
                <a:srgbClr val="FFFFFF"/>
              </a:solidFill>
              <a:effectLst/>
              <a:ea typeface="+mn-lt"/>
              <a:cs typeface="+mn-lt"/>
            </a:endParaRPr>
          </a:p>
          <a:p>
            <a:endParaRPr lang="en-I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4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D3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028CC-58C7-4EC8-A9E1-4492449B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IN" sz="3700" b="1">
                <a:solidFill>
                  <a:srgbClr val="FFFFFF"/>
                </a:solidFill>
                <a:effectLst/>
                <a:latin typeface="Arial Rounded MT Bold"/>
                <a:ea typeface="Calibri" panose="020F0502020204030204" pitchFamily="34" charset="0"/>
                <a:cs typeface="Times New Roman"/>
              </a:rPr>
              <a:t>4. </a:t>
            </a:r>
            <a:r>
              <a:rPr lang="en-IN" sz="3700" b="1">
                <a:solidFill>
                  <a:srgbClr val="FFFFFF"/>
                </a:solidFill>
                <a:ea typeface="+mj-lt"/>
                <a:cs typeface="+mj-lt"/>
              </a:rPr>
              <a:t>Find the carrier names that belongs to ANC and IND airports</a:t>
            </a:r>
            <a:endParaRPr lang="en-IN" sz="370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AFB2FA65-0978-6C9D-7E4D-A43C71B4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02" y="2660287"/>
            <a:ext cx="5610594" cy="3646887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76390-EF37-447B-B9C9-96E3E6EC8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sz="2000" b="1">
                <a:solidFill>
                  <a:srgbClr val="FFFFFF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Query:</a:t>
            </a:r>
            <a:endParaRPr lang="en-IN" sz="2000">
              <a:solidFill>
                <a:srgbClr val="FFFFFF"/>
              </a:solidFill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b="1">
                <a:solidFill>
                  <a:srgbClr val="FFFFFF"/>
                </a:solidFill>
                <a:ea typeface="+mn-lt"/>
                <a:cs typeface="+mn-lt"/>
              </a:rPr>
              <a:t>db.delayData.find({airport:{$in:['ANC','IND']}}).limit(10).pretty();</a:t>
            </a:r>
            <a:endParaRPr lang="en-IN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ea typeface="+mn-lt"/>
              <a:cs typeface="+mn-lt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n-IN" sz="2000">
              <a:solidFill>
                <a:srgbClr val="FFFF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C2883F-4442-478D-A50A-A5E4332D1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09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5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62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B752A-F2BC-488E-955D-266B7255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IN" sz="3700" b="1">
                <a:solidFill>
                  <a:srgbClr val="FFFFFF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5.</a:t>
            </a:r>
            <a:r>
              <a:rPr lang="en-IN" sz="3700" b="1">
                <a:solidFill>
                  <a:srgbClr val="FFFFFF"/>
                </a:solidFill>
                <a:latin typeface="Times New Roman"/>
                <a:ea typeface="Calibri" panose="020F0502020204030204" pitchFamily="34" charset="0"/>
                <a:cs typeface="Times New Roman"/>
              </a:rPr>
              <a:t> </a:t>
            </a:r>
            <a:r>
              <a:rPr lang="en-IN" sz="3700" b="1">
                <a:solidFill>
                  <a:srgbClr val="FFFFFF"/>
                </a:solidFill>
                <a:ea typeface="+mj-lt"/>
                <a:cs typeface="+mj-lt"/>
              </a:rPr>
              <a:t>Find the total security of IND airport with airlines having security delays</a:t>
            </a:r>
            <a:endParaRPr lang="en-IN" sz="370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FE1F980-8AAD-BB6E-CB71-7D55D001B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2904552"/>
            <a:ext cx="6579910" cy="315835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E7B38-E4A1-4CA5-8199-50FCC1543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sz="2000" b="1">
                <a:solidFill>
                  <a:srgbClr val="FFFFFF"/>
                </a:solidFill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Query:</a:t>
            </a:r>
            <a:endParaRPr lang="en-IN" sz="2000">
              <a:solidFill>
                <a:srgbClr val="FFFFFF"/>
              </a:solidFill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000" b="1">
                <a:solidFill>
                  <a:srgbClr val="FFFFFF"/>
                </a:solidFill>
                <a:ea typeface="+mn-lt"/>
                <a:cs typeface="+mn-lt"/>
              </a:rPr>
              <a:t>db.delayData.aggregate({$match:{airport:"IND"}},{$group:{_id:"$carrier",Total:{$sum:"$security_delay"}}});</a:t>
            </a:r>
            <a:endParaRPr lang="en-IN" sz="2000">
              <a:solidFill>
                <a:srgbClr val="FFFFFF"/>
              </a:solidFill>
              <a:effectLst/>
              <a:ea typeface="+mn-lt"/>
              <a:cs typeface="+mn-lt"/>
            </a:endParaRPr>
          </a:p>
          <a:p>
            <a:endParaRPr lang="en-I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2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BBE5-DF18-5E0D-4FC0-F3C563BB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6. </a:t>
            </a:r>
            <a:r>
              <a:rPr lang="en-IN" b="1" dirty="0">
                <a:ea typeface="+mj-lt"/>
                <a:cs typeface="+mj-lt"/>
              </a:rPr>
              <a:t>Find the number of flight diversions that occur in St Louis</a:t>
            </a:r>
            <a:endParaRPr lang="en-GB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1835-9508-A58B-7457-B115EDB6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GB" dirty="0">
                <a:ea typeface="+mn-lt"/>
                <a:cs typeface="+mn-lt"/>
              </a:rPr>
              <a:t>var m1 = function(){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 var </a:t>
            </a:r>
            <a:r>
              <a:rPr lang="en-GB" dirty="0" err="1">
                <a:ea typeface="+mn-lt"/>
                <a:cs typeface="+mn-lt"/>
              </a:rPr>
              <a:t>rval</a:t>
            </a:r>
            <a:r>
              <a:rPr lang="en-GB" dirty="0">
                <a:ea typeface="+mn-lt"/>
                <a:cs typeface="+mn-lt"/>
              </a:rPr>
              <a:t> = { airport: </a:t>
            </a:r>
            <a:r>
              <a:rPr lang="en-GB" dirty="0" err="1">
                <a:ea typeface="+mn-lt"/>
                <a:cs typeface="+mn-lt"/>
              </a:rPr>
              <a:t>this.airport_name</a:t>
            </a:r>
            <a:r>
              <a:rPr lang="en-GB" dirty="0">
                <a:ea typeface="+mn-lt"/>
                <a:cs typeface="+mn-lt"/>
              </a:rPr>
              <a:t>,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 year: </a:t>
            </a:r>
            <a:r>
              <a:rPr lang="en-GB" dirty="0" err="1">
                <a:ea typeface="+mn-lt"/>
                <a:cs typeface="+mn-lt"/>
              </a:rPr>
              <a:t>this.year</a:t>
            </a:r>
            <a:r>
              <a:rPr lang="en-GB" dirty="0">
                <a:ea typeface="+mn-lt"/>
                <a:cs typeface="+mn-lt"/>
              </a:rPr>
              <a:t> };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 if( </a:t>
            </a:r>
            <a:r>
              <a:rPr lang="en-GB" dirty="0" err="1">
                <a:ea typeface="+mn-lt"/>
                <a:cs typeface="+mn-lt"/>
              </a:rPr>
              <a:t>this.airport</a:t>
            </a:r>
            <a:r>
              <a:rPr lang="en-GB" dirty="0">
                <a:ea typeface="+mn-lt"/>
                <a:cs typeface="+mn-lt"/>
              </a:rPr>
              <a:t>=="STL") {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 emit( </a:t>
            </a:r>
            <a:r>
              <a:rPr lang="en-GB" dirty="0" err="1">
                <a:ea typeface="+mn-lt"/>
                <a:cs typeface="+mn-lt"/>
              </a:rPr>
              <a:t>rval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this.arr_diverted</a:t>
            </a:r>
            <a:r>
              <a:rPr lang="en-GB" dirty="0">
                <a:ea typeface="+mn-lt"/>
                <a:cs typeface="+mn-lt"/>
              </a:rPr>
              <a:t> );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 }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};</a:t>
            </a:r>
          </a:p>
          <a:p>
            <a:pPr lvl="1"/>
            <a:r>
              <a:rPr lang="en-GB" dirty="0">
                <a:ea typeface="+mn-lt"/>
                <a:cs typeface="+mn-lt"/>
              </a:rPr>
              <a:t>var r1 = function( key, </a:t>
            </a:r>
            <a:r>
              <a:rPr lang="en-GB" dirty="0" err="1">
                <a:ea typeface="+mn-lt"/>
                <a:cs typeface="+mn-lt"/>
              </a:rPr>
              <a:t>valArr</a:t>
            </a:r>
            <a:r>
              <a:rPr lang="en-GB" dirty="0">
                <a:ea typeface="+mn-lt"/>
                <a:cs typeface="+mn-lt"/>
              </a:rPr>
              <a:t> ) {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 return </a:t>
            </a:r>
            <a:r>
              <a:rPr lang="en-GB" dirty="0" err="1">
                <a:ea typeface="+mn-lt"/>
                <a:cs typeface="+mn-lt"/>
              </a:rPr>
              <a:t>Array.sum</a:t>
            </a:r>
            <a:r>
              <a:rPr lang="en-GB" dirty="0">
                <a:ea typeface="+mn-lt"/>
                <a:cs typeface="+mn-lt"/>
              </a:rPr>
              <a:t>( </a:t>
            </a:r>
            <a:r>
              <a:rPr lang="en-GB" dirty="0" err="1">
                <a:ea typeface="+mn-lt"/>
                <a:cs typeface="+mn-lt"/>
              </a:rPr>
              <a:t>valArr</a:t>
            </a:r>
            <a:r>
              <a:rPr lang="en-GB" dirty="0">
                <a:ea typeface="+mn-lt"/>
                <a:cs typeface="+mn-lt"/>
              </a:rPr>
              <a:t> );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}</a:t>
            </a:r>
          </a:p>
          <a:p>
            <a:pPr lvl="1"/>
            <a:r>
              <a:rPr lang="en-GB" dirty="0" err="1">
                <a:ea typeface="+mn-lt"/>
                <a:cs typeface="+mn-lt"/>
              </a:rPr>
              <a:t>db.delayData.mapReduce</a:t>
            </a:r>
            <a:r>
              <a:rPr lang="en-GB" dirty="0">
                <a:ea typeface="+mn-lt"/>
                <a:cs typeface="+mn-lt"/>
              </a:rPr>
              <a:t>( m1, r1, {out:'</a:t>
            </a:r>
            <a:r>
              <a:rPr lang="en-GB" dirty="0" err="1">
                <a:ea typeface="+mn-lt"/>
                <a:cs typeface="+mn-lt"/>
              </a:rPr>
              <a:t>tmp</a:t>
            </a:r>
            <a:r>
              <a:rPr lang="en-GB" dirty="0">
                <a:ea typeface="+mn-lt"/>
                <a:cs typeface="+mn-lt"/>
              </a:rPr>
              <a:t>'});</a:t>
            </a:r>
          </a:p>
          <a:p>
            <a:pPr lvl="1"/>
            <a:r>
              <a:rPr lang="en-GB" dirty="0" err="1">
                <a:ea typeface="+mn-lt"/>
                <a:cs typeface="+mn-lt"/>
              </a:rPr>
              <a:t>db.tmp.find</a:t>
            </a:r>
            <a:r>
              <a:rPr lang="en-GB" dirty="0">
                <a:ea typeface="+mn-lt"/>
                <a:cs typeface="+mn-lt"/>
              </a:rPr>
              <a:t>().sort( {'_</a:t>
            </a:r>
            <a:r>
              <a:rPr lang="en-GB" dirty="0" err="1">
                <a:ea typeface="+mn-lt"/>
                <a:cs typeface="+mn-lt"/>
              </a:rPr>
              <a:t>id.year</a:t>
            </a:r>
            <a:r>
              <a:rPr lang="en-GB" dirty="0">
                <a:ea typeface="+mn-lt"/>
                <a:cs typeface="+mn-lt"/>
              </a:rPr>
              <a:t>':-1} )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02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68D08-6771-0935-9AC7-B10039B3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cs typeface="Calibri Light"/>
              </a:rPr>
              <a:t>MapReduce Output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843BE2E-6B7C-C555-3729-CE663A0C6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053" y="2426818"/>
            <a:ext cx="4302945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30E3B23-98FA-3B80-7055-F235CDDD6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750467"/>
            <a:ext cx="5455917" cy="13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0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Consolas</vt:lpstr>
      <vt:lpstr>Symbol</vt:lpstr>
      <vt:lpstr>Times New Roman</vt:lpstr>
      <vt:lpstr>Office Theme</vt:lpstr>
      <vt:lpstr>CASESTUDY: AIRPORTS ANALYTICS Analysis with MongoDB</vt:lpstr>
      <vt:lpstr>PowerPoint Presentation</vt:lpstr>
      <vt:lpstr>1. Find the airports that which flights count in between 500 and 1000?</vt:lpstr>
      <vt:lpstr>2. Find the airline name that starts with "Continental".</vt:lpstr>
      <vt:lpstr>3. Find the count of flights that are arriving for airports.</vt:lpstr>
      <vt:lpstr>4. Find the carrier names that belongs to ANC and IND airports</vt:lpstr>
      <vt:lpstr>5. Find the total security of IND airport with airlines having security delays</vt:lpstr>
      <vt:lpstr>6. Find the number of flight diversions that occur in St Louis</vt:lpstr>
      <vt:lpstr>MapReduce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Ravella Abhinav - [CB.EN.U4CSE19453]</dc:creator>
  <cp:lastModifiedBy>RAVELLA ABHINAV</cp:lastModifiedBy>
  <cp:revision>178</cp:revision>
  <dcterms:created xsi:type="dcterms:W3CDTF">2022-04-08T15:39:30Z</dcterms:created>
  <dcterms:modified xsi:type="dcterms:W3CDTF">2022-04-25T16:33:50Z</dcterms:modified>
</cp:coreProperties>
</file>