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2" r:id="rId6"/>
    <p:sldId id="263" r:id="rId7"/>
    <p:sldId id="264" r:id="rId8"/>
    <p:sldId id="265" r:id="rId9"/>
    <p:sldId id="266" r:id="rId10"/>
    <p:sldId id="267" r:id="rId11"/>
    <p:sldId id="306" r:id="rId12"/>
    <p:sldId id="307" r:id="rId13"/>
    <p:sldId id="268" r:id="rId14"/>
    <p:sldId id="269" r:id="rId15"/>
    <p:sldId id="270" r:id="rId16"/>
    <p:sldId id="271" r:id="rId17"/>
    <p:sldId id="308" r:id="rId18"/>
    <p:sldId id="310" r:id="rId19"/>
    <p:sldId id="272" r:id="rId20"/>
    <p:sldId id="309" r:id="rId21"/>
    <p:sldId id="273" r:id="rId22"/>
    <p:sldId id="274" r:id="rId23"/>
    <p:sldId id="275" r:id="rId24"/>
    <p:sldId id="276" r:id="rId25"/>
    <p:sldId id="311" r:id="rId26"/>
    <p:sldId id="312" r:id="rId27"/>
    <p:sldId id="313" r:id="rId28"/>
    <p:sldId id="278" r:id="rId29"/>
    <p:sldId id="280" r:id="rId30"/>
    <p:sldId id="314" r:id="rId31"/>
    <p:sldId id="281" r:id="rId32"/>
    <p:sldId id="282" r:id="rId33"/>
    <p:sldId id="283" r:id="rId34"/>
    <p:sldId id="284" r:id="rId35"/>
    <p:sldId id="323" r:id="rId36"/>
    <p:sldId id="285" r:id="rId37"/>
    <p:sldId id="315" r:id="rId38"/>
    <p:sldId id="316" r:id="rId39"/>
    <p:sldId id="318" r:id="rId40"/>
    <p:sldId id="317" r:id="rId41"/>
    <p:sldId id="319" r:id="rId42"/>
    <p:sldId id="320" r:id="rId43"/>
    <p:sldId id="288" r:id="rId44"/>
    <p:sldId id="289" r:id="rId45"/>
    <p:sldId id="290" r:id="rId46"/>
    <p:sldId id="321" r:id="rId47"/>
    <p:sldId id="291" r:id="rId48"/>
    <p:sldId id="322" r:id="rId49"/>
    <p:sldId id="292" r:id="rId50"/>
    <p:sldId id="293" r:id="rId51"/>
    <p:sldId id="294" r:id="rId52"/>
    <p:sldId id="324" r:id="rId53"/>
    <p:sldId id="325" r:id="rId54"/>
    <p:sldId id="326" r:id="rId55"/>
    <p:sldId id="327" r:id="rId56"/>
    <p:sldId id="328" r:id="rId57"/>
    <p:sldId id="329" r:id="rId58"/>
    <p:sldId id="295" r:id="rId59"/>
    <p:sldId id="296" r:id="rId60"/>
    <p:sldId id="297" r:id="rId61"/>
    <p:sldId id="298" r:id="rId62"/>
    <p:sldId id="299" r:id="rId63"/>
    <p:sldId id="300" r:id="rId64"/>
    <p:sldId id="301" r:id="rId65"/>
    <p:sldId id="302" r:id="rId66"/>
    <p:sldId id="303" r:id="rId67"/>
    <p:sldId id="304" r:id="rId68"/>
    <p:sldId id="305" r:id="rId69"/>
  </p:sldIdLst>
  <p:sldSz cx="12192000" cy="6858000"/>
  <p:notesSz cx="1023302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FFA13-E0EF-6AD9-2ED4-A626B2367E43}" v="2" dt="2022-04-09T08:45:40.119"/>
    <p1510:client id="{3111AEF5-3A4D-F9B6-2B19-401C00D9E62B}" v="2" dt="2022-04-09T09:04:18.819"/>
    <p1510:client id="{54EC0F4E-0B3F-427C-A147-D037AAC02F15}" v="2" dt="2022-04-29T06:00:52.401"/>
    <p1510:client id="{BE0B9BBD-4B88-4B08-936D-759D2B9EFC20}" v="1" dt="2022-04-08T12:04:01.0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girala Ganesh Rohit Sarma - [CB.EN.U4CSE19461]" userId="S::cb.en.u4cse19461@cb.students.amrita.edu::8e8683c5-510b-43e4-8592-b5387ecb79be" providerId="AD" clId="Web-{3111AEF5-3A4D-F9B6-2B19-401C00D9E62B}"/>
    <pc:docChg chg="modSld">
      <pc:chgData name="Tangirala Ganesh Rohit Sarma - [CB.EN.U4CSE19461]" userId="S::cb.en.u4cse19461@cb.students.amrita.edu::8e8683c5-510b-43e4-8592-b5387ecb79be" providerId="AD" clId="Web-{3111AEF5-3A4D-F9B6-2B19-401C00D9E62B}" dt="2022-04-09T09:04:18.819" v="1" actId="1076"/>
      <pc:docMkLst>
        <pc:docMk/>
      </pc:docMkLst>
      <pc:sldChg chg="addSp">
        <pc:chgData name="Tangirala Ganesh Rohit Sarma - [CB.EN.U4CSE19461]" userId="S::cb.en.u4cse19461@cb.students.amrita.edu::8e8683c5-510b-43e4-8592-b5387ecb79be" providerId="AD" clId="Web-{3111AEF5-3A4D-F9B6-2B19-401C00D9E62B}" dt="2022-04-09T08:52:00.552" v="0"/>
        <pc:sldMkLst>
          <pc:docMk/>
          <pc:sldMk cId="0" sldId="278"/>
        </pc:sldMkLst>
        <pc:spChg chg="add">
          <ac:chgData name="Tangirala Ganesh Rohit Sarma - [CB.EN.U4CSE19461]" userId="S::cb.en.u4cse19461@cb.students.amrita.edu::8e8683c5-510b-43e4-8592-b5387ecb79be" providerId="AD" clId="Web-{3111AEF5-3A4D-F9B6-2B19-401C00D9E62B}" dt="2022-04-09T08:52:00.552" v="0"/>
          <ac:spMkLst>
            <pc:docMk/>
            <pc:sldMk cId="0" sldId="278"/>
            <ac:spMk id="5" creationId="{9973B3C1-7AAB-2ECD-BDBA-B29A1D57B618}"/>
          </ac:spMkLst>
        </pc:spChg>
      </pc:sldChg>
      <pc:sldChg chg="modSp">
        <pc:chgData name="Tangirala Ganesh Rohit Sarma - [CB.EN.U4CSE19461]" userId="S::cb.en.u4cse19461@cb.students.amrita.edu::8e8683c5-510b-43e4-8592-b5387ecb79be" providerId="AD" clId="Web-{3111AEF5-3A4D-F9B6-2B19-401C00D9E62B}" dt="2022-04-09T09:04:18.819" v="1" actId="1076"/>
        <pc:sldMkLst>
          <pc:docMk/>
          <pc:sldMk cId="0" sldId="294"/>
        </pc:sldMkLst>
        <pc:spChg chg="mod">
          <ac:chgData name="Tangirala Ganesh Rohit Sarma - [CB.EN.U4CSE19461]" userId="S::cb.en.u4cse19461@cb.students.amrita.edu::8e8683c5-510b-43e4-8592-b5387ecb79be" providerId="AD" clId="Web-{3111AEF5-3A4D-F9B6-2B19-401C00D9E62B}" dt="2022-04-09T09:04:18.819" v="1" actId="1076"/>
          <ac:spMkLst>
            <pc:docMk/>
            <pc:sldMk cId="0" sldId="294"/>
            <ac:spMk id="5" creationId="{00000000-0000-0000-0000-000000000000}"/>
          </ac:spMkLst>
        </pc:spChg>
      </pc:sldChg>
    </pc:docChg>
  </pc:docChgLst>
  <pc:docChgLst>
    <pc:chgData name="Namala Satya Varaprasad - [CB.EN.U4CSE19441]" userId="S::cb.en.u4cse19441@cb.students.amrita.edu::3d87ece4-0f65-4e50-9abe-3db5eb9c7448" providerId="AD" clId="Web-{54EC0F4E-0B3F-427C-A147-D037AAC02F15}"/>
    <pc:docChg chg="modSld">
      <pc:chgData name="Namala Satya Varaprasad - [CB.EN.U4CSE19441]" userId="S::cb.en.u4cse19441@cb.students.amrita.edu::3d87ece4-0f65-4e50-9abe-3db5eb9c7448" providerId="AD" clId="Web-{54EC0F4E-0B3F-427C-A147-D037AAC02F15}" dt="2022-04-29T06:00:52.401" v="1" actId="1076"/>
      <pc:docMkLst>
        <pc:docMk/>
      </pc:docMkLst>
      <pc:sldChg chg="modSp">
        <pc:chgData name="Namala Satya Varaprasad - [CB.EN.U4CSE19441]" userId="S::cb.en.u4cse19441@cb.students.amrita.edu::3d87ece4-0f65-4e50-9abe-3db5eb9c7448" providerId="AD" clId="Web-{54EC0F4E-0B3F-427C-A147-D037AAC02F15}" dt="2022-04-29T06:00:52.401" v="1" actId="1076"/>
        <pc:sldMkLst>
          <pc:docMk/>
          <pc:sldMk cId="0" sldId="271"/>
        </pc:sldMkLst>
        <pc:spChg chg="mod">
          <ac:chgData name="Namala Satya Varaprasad - [CB.EN.U4CSE19441]" userId="S::cb.en.u4cse19441@cb.students.amrita.edu::3d87ece4-0f65-4e50-9abe-3db5eb9c7448" providerId="AD" clId="Web-{54EC0F4E-0B3F-427C-A147-D037AAC02F15}" dt="2022-04-29T06:00:52.401" v="1" actId="1076"/>
          <ac:spMkLst>
            <pc:docMk/>
            <pc:sldMk cId="0" sldId="271"/>
            <ac:spMk id="3" creationId="{00000000-0000-0000-0000-000000000000}"/>
          </ac:spMkLst>
        </pc:spChg>
      </pc:sldChg>
    </pc:docChg>
  </pc:docChgLst>
  <pc:docChgLst>
    <pc:chgData name="Tangirala Ganesh Rohit Sarma - [CB.EN.U4CSE19461]" userId="S::cb.en.u4cse19461@cb.students.amrita.edu::8e8683c5-510b-43e4-8592-b5387ecb79be" providerId="AD" clId="Web-{2F9FFA13-E0EF-6AD9-2ED4-A626B2367E43}"/>
    <pc:docChg chg="addSld delSld">
      <pc:chgData name="Tangirala Ganesh Rohit Sarma - [CB.EN.U4CSE19461]" userId="S::cb.en.u4cse19461@cb.students.amrita.edu::8e8683c5-510b-43e4-8592-b5387ecb79be" providerId="AD" clId="Web-{2F9FFA13-E0EF-6AD9-2ED4-A626B2367E43}" dt="2022-04-09T08:45:40.119" v="1"/>
      <pc:docMkLst>
        <pc:docMk/>
      </pc:docMkLst>
      <pc:sldChg chg="new del">
        <pc:chgData name="Tangirala Ganesh Rohit Sarma - [CB.EN.U4CSE19461]" userId="S::cb.en.u4cse19461@cb.students.amrita.edu::8e8683c5-510b-43e4-8592-b5387ecb79be" providerId="AD" clId="Web-{2F9FFA13-E0EF-6AD9-2ED4-A626B2367E43}" dt="2022-04-09T08:45:40.119" v="1"/>
        <pc:sldMkLst>
          <pc:docMk/>
          <pc:sldMk cId="883250288" sldId="330"/>
        </pc:sldMkLst>
      </pc:sldChg>
    </pc:docChg>
  </pc:docChgLst>
  <pc:docChgLst>
    <pc:chgData name="Kocherla Vaishnavi - [CB.EN.U4CSE19430]" userId="S::cb.en.u4cse19430@cb.students.amrita.edu::caccace3-1bdc-4bc0-9916-4d261282a163" providerId="AD" clId="Web-{BE0B9BBD-4B88-4B08-936D-759D2B9EFC20}"/>
    <pc:docChg chg="modSld">
      <pc:chgData name="Kocherla Vaishnavi - [CB.EN.U4CSE19430]" userId="S::cb.en.u4cse19430@cb.students.amrita.edu::caccace3-1bdc-4bc0-9916-4d261282a163" providerId="AD" clId="Web-{BE0B9BBD-4B88-4B08-936D-759D2B9EFC20}" dt="2022-04-08T12:04:01.032" v="0" actId="1076"/>
      <pc:docMkLst>
        <pc:docMk/>
      </pc:docMkLst>
      <pc:sldChg chg="modSp">
        <pc:chgData name="Kocherla Vaishnavi - [CB.EN.U4CSE19430]" userId="S::cb.en.u4cse19430@cb.students.amrita.edu::caccace3-1bdc-4bc0-9916-4d261282a163" providerId="AD" clId="Web-{BE0B9BBD-4B88-4B08-936D-759D2B9EFC20}" dt="2022-04-08T12:04:01.032" v="0" actId="1076"/>
        <pc:sldMkLst>
          <pc:docMk/>
          <pc:sldMk cId="0" sldId="263"/>
        </pc:sldMkLst>
        <pc:spChg chg="mod">
          <ac:chgData name="Kocherla Vaishnavi - [CB.EN.U4CSE19430]" userId="S::cb.en.u4cse19430@cb.students.amrita.edu::caccace3-1bdc-4bc0-9916-4d261282a163" providerId="AD" clId="Web-{BE0B9BBD-4B88-4B08-936D-759D2B9EFC20}" dt="2022-04-08T12:04:01.032" v="0" actId="1076"/>
          <ac:spMkLst>
            <pc:docMk/>
            <pc:sldMk cId="0"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ctrTitle"/>
          </p:nvPr>
        </p:nvSpPr>
        <p:spPr>
          <a:xfrm>
            <a:off x="756310" y="646429"/>
            <a:ext cx="10679379" cy="375919"/>
          </a:xfrm>
          <a:prstGeom prst="rect">
            <a:avLst/>
          </a:prstGeom>
        </p:spPr>
        <p:txBody>
          <a:bodyPr wrap="square" lIns="0" tIns="0" rIns="0" bIns="0">
            <a:spAutoFit/>
          </a:bodyPr>
          <a:lstStyle>
            <a:lvl1pPr>
              <a:defRPr sz="2400" b="1" i="0">
                <a:solidFill>
                  <a:srgbClr val="0E6EC5"/>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0E6EC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E6EC5"/>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0E6EC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a:xfrm>
            <a:off x="424687" y="402082"/>
            <a:ext cx="11342624" cy="375920"/>
          </a:xfrm>
          <a:prstGeom prst="rect">
            <a:avLst/>
          </a:prstGeom>
        </p:spPr>
        <p:txBody>
          <a:bodyPr wrap="square" lIns="0" tIns="0" rIns="0" bIns="0">
            <a:spAutoFit/>
          </a:bodyPr>
          <a:lstStyle>
            <a:lvl1pPr>
              <a:defRPr sz="2400" b="1" i="0">
                <a:solidFill>
                  <a:srgbClr val="0E6EC5"/>
                </a:solidFill>
                <a:latin typeface="Trebuchet MS"/>
                <a:cs typeface="Trebuchet MS"/>
              </a:defRPr>
            </a:lvl1pPr>
          </a:lstStyle>
          <a:p>
            <a:endParaRPr/>
          </a:p>
        </p:txBody>
      </p:sp>
      <p:sp>
        <p:nvSpPr>
          <p:cNvPr id="3" name="Holder 3"/>
          <p:cNvSpPr>
            <a:spLocks noGrp="1"/>
          </p:cNvSpPr>
          <p:nvPr>
            <p:ph type="body" idx="1"/>
          </p:nvPr>
        </p:nvSpPr>
        <p:spPr>
          <a:xfrm>
            <a:off x="767283" y="1582801"/>
            <a:ext cx="10657433" cy="28371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4939" y="6426200"/>
            <a:ext cx="3905885" cy="333375"/>
          </a:xfrm>
          <a:prstGeom prst="rect">
            <a:avLst/>
          </a:prstGeom>
        </p:spPr>
        <p:txBody>
          <a:bodyPr wrap="square" lIns="0" tIns="0" rIns="0" bIns="0">
            <a:spAutoFit/>
          </a:bodyPr>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www.edureka.co/blog/introduction-to-pig/" TargetMode="External"/><Relationship Id="rId2" Type="http://schemas.openxmlformats.org/officeDocument/2006/relationships/hyperlink" Target="http://pig.apache.org/docs/r0.12.0/index.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0E6EC5"/>
          </a:solidFill>
        </p:spPr>
        <p:txBody>
          <a:bodyPr wrap="square" lIns="0" tIns="0" rIns="0" bIns="0" rtlCol="0"/>
          <a:lstStyle/>
          <a:p>
            <a:endParaRPr/>
          </a:p>
        </p:txBody>
      </p:sp>
      <p:sp>
        <p:nvSpPr>
          <p:cNvPr id="3" name="object 3"/>
          <p:cNvSpPr txBox="1"/>
          <p:nvPr/>
        </p:nvSpPr>
        <p:spPr>
          <a:xfrm>
            <a:off x="3225800" y="3235197"/>
            <a:ext cx="3139440" cy="1459865"/>
          </a:xfrm>
          <a:prstGeom prst="rect">
            <a:avLst/>
          </a:prstGeom>
        </p:spPr>
        <p:txBody>
          <a:bodyPr vert="horz" wrap="square" lIns="0" tIns="0" rIns="0" bIns="0" rtlCol="0">
            <a:spAutoFit/>
          </a:bodyPr>
          <a:lstStyle/>
          <a:p>
            <a:pPr marL="12700">
              <a:lnSpc>
                <a:spcPct val="100000"/>
              </a:lnSpc>
            </a:pPr>
            <a:r>
              <a:rPr sz="2800" b="1" spc="-5">
                <a:solidFill>
                  <a:srgbClr val="7E7E7E"/>
                </a:solidFill>
                <a:latin typeface="Trebuchet MS"/>
                <a:cs typeface="Trebuchet MS"/>
              </a:rPr>
              <a:t>Chapter</a:t>
            </a:r>
            <a:r>
              <a:rPr sz="2800" b="1" spc="-60">
                <a:solidFill>
                  <a:srgbClr val="7E7E7E"/>
                </a:solidFill>
                <a:latin typeface="Trebuchet MS"/>
                <a:cs typeface="Trebuchet MS"/>
              </a:rPr>
              <a:t> </a:t>
            </a:r>
            <a:r>
              <a:rPr sz="2800" b="1" spc="-5">
                <a:solidFill>
                  <a:srgbClr val="7E7E7E"/>
                </a:solidFill>
                <a:latin typeface="Trebuchet MS"/>
                <a:cs typeface="Trebuchet MS"/>
              </a:rPr>
              <a:t>10</a:t>
            </a:r>
            <a:endParaRPr sz="2800">
              <a:latin typeface="Trebuchet MS"/>
              <a:cs typeface="Trebuchet MS"/>
            </a:endParaRPr>
          </a:p>
          <a:p>
            <a:pPr>
              <a:lnSpc>
                <a:spcPct val="100000"/>
              </a:lnSpc>
              <a:spcBef>
                <a:spcPts val="37"/>
              </a:spcBef>
            </a:pPr>
            <a:endParaRPr sz="4050">
              <a:latin typeface="Times New Roman"/>
              <a:cs typeface="Times New Roman"/>
            </a:endParaRPr>
          </a:p>
          <a:p>
            <a:pPr marL="12700">
              <a:lnSpc>
                <a:spcPct val="100000"/>
              </a:lnSpc>
            </a:pPr>
            <a:r>
              <a:rPr sz="2800" b="1" spc="-5">
                <a:solidFill>
                  <a:srgbClr val="7E7E7E"/>
                </a:solidFill>
                <a:latin typeface="Trebuchet MS"/>
                <a:cs typeface="Trebuchet MS"/>
              </a:rPr>
              <a:t>Introduction to</a:t>
            </a:r>
            <a:r>
              <a:rPr sz="2800" b="1" spc="-30">
                <a:solidFill>
                  <a:srgbClr val="7E7E7E"/>
                </a:solidFill>
                <a:latin typeface="Trebuchet MS"/>
                <a:cs typeface="Trebuchet MS"/>
              </a:rPr>
              <a:t> </a:t>
            </a:r>
            <a:r>
              <a:rPr sz="2800" b="1">
                <a:solidFill>
                  <a:srgbClr val="7E7E7E"/>
                </a:solidFill>
                <a:latin typeface="Trebuchet MS"/>
                <a:cs typeface="Trebuchet MS"/>
              </a:rPr>
              <a:t>Pig</a:t>
            </a:r>
            <a:endParaRPr sz="28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4019803" y="3326003"/>
            <a:ext cx="2055495"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Pig on</a:t>
            </a:r>
            <a:r>
              <a:rPr sz="2400" b="1" spc="-105">
                <a:solidFill>
                  <a:srgbClr val="0E6EC5"/>
                </a:solidFill>
                <a:latin typeface="Trebuchet MS"/>
                <a:cs typeface="Trebuchet MS"/>
              </a:rPr>
              <a:t> </a:t>
            </a:r>
            <a:r>
              <a:rPr sz="2400" b="1">
                <a:solidFill>
                  <a:srgbClr val="0E6EC5"/>
                </a:solidFill>
                <a:latin typeface="Trebuchet MS"/>
                <a:cs typeface="Trebuchet MS"/>
              </a:rPr>
              <a:t>Hadoop</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t>Pig on</a:t>
            </a:r>
            <a:r>
              <a:rPr spc="-105"/>
              <a:t> </a:t>
            </a:r>
            <a:r>
              <a:t>Hadoop</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990600"/>
            <a:ext cx="8133715" cy="5304016"/>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1800" spc="-30">
                <a:latin typeface="Trebuchet MS"/>
                <a:cs typeface="Trebuchet MS"/>
              </a:rPr>
              <a:t>Pig </a:t>
            </a:r>
            <a:r>
              <a:rPr sz="1800">
                <a:latin typeface="Trebuchet MS"/>
                <a:cs typeface="Trebuchet MS"/>
              </a:rPr>
              <a:t>runs </a:t>
            </a:r>
            <a:r>
              <a:rPr sz="1800" spc="-5">
                <a:latin typeface="Trebuchet MS"/>
                <a:cs typeface="Trebuchet MS"/>
              </a:rPr>
              <a:t>on</a:t>
            </a:r>
            <a:r>
              <a:rPr sz="1800" spc="-80">
                <a:latin typeface="Trebuchet MS"/>
                <a:cs typeface="Trebuchet MS"/>
              </a:rPr>
              <a:t> </a:t>
            </a:r>
            <a:r>
              <a:rPr sz="1800" spc="-5">
                <a:latin typeface="Trebuchet MS"/>
                <a:cs typeface="Trebuchet MS"/>
              </a:rPr>
              <a:t>Hadoop.</a:t>
            </a:r>
            <a:endParaRPr sz="1800">
              <a:latin typeface="Trebuchet MS"/>
              <a:cs typeface="Trebuchet MS"/>
            </a:endParaRPr>
          </a:p>
          <a:p>
            <a:pPr>
              <a:lnSpc>
                <a:spcPct val="100000"/>
              </a:lnSpc>
              <a:spcBef>
                <a:spcPts val="32"/>
              </a:spcBef>
              <a:buFont typeface="Arial"/>
              <a:buChar char="•"/>
            </a:pPr>
            <a:endParaRPr sz="1600">
              <a:latin typeface="Times New Roman"/>
              <a:cs typeface="Times New Roman"/>
            </a:endParaRPr>
          </a:p>
          <a:p>
            <a:pPr marL="299085" indent="-286385">
              <a:lnSpc>
                <a:spcPct val="100000"/>
              </a:lnSpc>
              <a:buFont typeface="Arial"/>
              <a:buChar char="•"/>
              <a:tabLst>
                <a:tab pos="299720" algn="l"/>
              </a:tabLst>
            </a:pPr>
            <a:r>
              <a:rPr sz="1800" spc="-30">
                <a:latin typeface="Trebuchet MS"/>
                <a:cs typeface="Trebuchet MS"/>
              </a:rPr>
              <a:t>Pig </a:t>
            </a:r>
            <a:r>
              <a:rPr sz="1800" spc="-5">
                <a:latin typeface="Trebuchet MS"/>
                <a:cs typeface="Trebuchet MS"/>
              </a:rPr>
              <a:t>uses both Hadoop Distributed </a:t>
            </a:r>
            <a:r>
              <a:rPr sz="1800">
                <a:latin typeface="Trebuchet MS"/>
                <a:cs typeface="Trebuchet MS"/>
              </a:rPr>
              <a:t>File </a:t>
            </a:r>
            <a:r>
              <a:rPr sz="1800" spc="-5">
                <a:latin typeface="Trebuchet MS"/>
                <a:cs typeface="Trebuchet MS"/>
              </a:rPr>
              <a:t>System and </a:t>
            </a:r>
            <a:r>
              <a:rPr sz="1800" spc="-10">
                <a:latin typeface="Trebuchet MS"/>
                <a:cs typeface="Trebuchet MS"/>
              </a:rPr>
              <a:t>MapReduce</a:t>
            </a:r>
            <a:r>
              <a:rPr sz="1800" spc="-35">
                <a:latin typeface="Trebuchet MS"/>
                <a:cs typeface="Trebuchet MS"/>
              </a:rPr>
              <a:t> </a:t>
            </a:r>
            <a:r>
              <a:rPr sz="1800" spc="-10">
                <a:latin typeface="Trebuchet MS"/>
                <a:cs typeface="Trebuchet MS"/>
              </a:rPr>
              <a:t>Programming.</a:t>
            </a:r>
            <a:endParaRPr sz="1800">
              <a:latin typeface="Trebuchet MS"/>
              <a:cs typeface="Trebuchet MS"/>
            </a:endParaRPr>
          </a:p>
          <a:p>
            <a:pPr marL="299085" marR="5080" indent="-286385">
              <a:lnSpc>
                <a:spcPct val="150000"/>
              </a:lnSpc>
              <a:spcBef>
                <a:spcPts val="805"/>
              </a:spcBef>
              <a:buFont typeface="Arial"/>
              <a:buChar char="•"/>
              <a:tabLst>
                <a:tab pos="299720" algn="l"/>
              </a:tabLst>
            </a:pPr>
            <a:r>
              <a:rPr sz="1800">
                <a:latin typeface="Trebuchet MS"/>
                <a:cs typeface="Trebuchet MS"/>
              </a:rPr>
              <a:t>By </a:t>
            </a:r>
            <a:r>
              <a:rPr sz="1800" spc="-5">
                <a:latin typeface="Trebuchet MS"/>
                <a:cs typeface="Trebuchet MS"/>
              </a:rPr>
              <a:t>default, </a:t>
            </a:r>
            <a:r>
              <a:rPr sz="1800" spc="-35">
                <a:latin typeface="Trebuchet MS"/>
                <a:cs typeface="Trebuchet MS"/>
              </a:rPr>
              <a:t>Pig </a:t>
            </a:r>
            <a:r>
              <a:rPr sz="1800">
                <a:latin typeface="Trebuchet MS"/>
                <a:cs typeface="Trebuchet MS"/>
              </a:rPr>
              <a:t>reads </a:t>
            </a:r>
            <a:r>
              <a:rPr sz="1800" spc="-5">
                <a:latin typeface="Trebuchet MS"/>
                <a:cs typeface="Trebuchet MS"/>
              </a:rPr>
              <a:t>input files from HDFS. </a:t>
            </a:r>
            <a:r>
              <a:rPr sz="1800" spc="-35">
                <a:latin typeface="Trebuchet MS"/>
                <a:cs typeface="Trebuchet MS"/>
              </a:rPr>
              <a:t>Pig </a:t>
            </a:r>
            <a:r>
              <a:rPr sz="1800" spc="-5">
                <a:latin typeface="Trebuchet MS"/>
                <a:cs typeface="Trebuchet MS"/>
              </a:rPr>
              <a:t>stores </a:t>
            </a:r>
            <a:r>
              <a:rPr sz="1800" spc="-10">
                <a:latin typeface="Trebuchet MS"/>
                <a:cs typeface="Trebuchet MS"/>
              </a:rPr>
              <a:t>the </a:t>
            </a:r>
            <a:r>
              <a:rPr sz="1800" spc="-5">
                <a:latin typeface="Trebuchet MS"/>
                <a:cs typeface="Trebuchet MS"/>
              </a:rPr>
              <a:t>intermediate  </a:t>
            </a:r>
            <a:r>
              <a:rPr sz="1800">
                <a:latin typeface="Trebuchet MS"/>
                <a:cs typeface="Trebuchet MS"/>
              </a:rPr>
              <a:t>data </a:t>
            </a:r>
            <a:r>
              <a:rPr sz="1800" spc="-5">
                <a:latin typeface="Trebuchet MS"/>
                <a:cs typeface="Trebuchet MS"/>
              </a:rPr>
              <a:t>(data produced </a:t>
            </a:r>
            <a:r>
              <a:rPr sz="1800">
                <a:latin typeface="Trebuchet MS"/>
                <a:cs typeface="Trebuchet MS"/>
              </a:rPr>
              <a:t>by </a:t>
            </a:r>
            <a:r>
              <a:rPr sz="1800" spc="-15">
                <a:latin typeface="Trebuchet MS"/>
                <a:cs typeface="Trebuchet MS"/>
              </a:rPr>
              <a:t>MapReduce </a:t>
            </a:r>
            <a:r>
              <a:rPr sz="1800" spc="-5">
                <a:latin typeface="Trebuchet MS"/>
                <a:cs typeface="Trebuchet MS"/>
              </a:rPr>
              <a:t>jobs) and the </a:t>
            </a:r>
            <a:r>
              <a:rPr sz="1800">
                <a:latin typeface="Trebuchet MS"/>
                <a:cs typeface="Trebuchet MS"/>
              </a:rPr>
              <a:t>output in</a:t>
            </a:r>
            <a:r>
              <a:rPr sz="1800" spc="-20">
                <a:latin typeface="Trebuchet MS"/>
                <a:cs typeface="Trebuchet MS"/>
              </a:rPr>
              <a:t> </a:t>
            </a:r>
            <a:r>
              <a:rPr sz="1800" spc="-5">
                <a:latin typeface="Trebuchet MS"/>
                <a:cs typeface="Trebuchet MS"/>
              </a:rPr>
              <a:t>HDFS.</a:t>
            </a:r>
            <a:endParaRPr sz="1800">
              <a:latin typeface="Trebuchet MS"/>
              <a:cs typeface="Trebuchet MS"/>
            </a:endParaRPr>
          </a:p>
          <a:p>
            <a:pPr>
              <a:lnSpc>
                <a:spcPct val="100000"/>
              </a:lnSpc>
              <a:spcBef>
                <a:spcPts val="47"/>
              </a:spcBef>
              <a:buFont typeface="Arial"/>
              <a:buChar char="•"/>
            </a:pPr>
            <a:endParaRPr sz="1600">
              <a:latin typeface="Times New Roman"/>
              <a:cs typeface="Times New Roman"/>
            </a:endParaRPr>
          </a:p>
          <a:p>
            <a:pPr marL="299085" indent="-286385">
              <a:lnSpc>
                <a:spcPct val="100000"/>
              </a:lnSpc>
              <a:buFont typeface="Arial"/>
              <a:buChar char="•"/>
              <a:tabLst>
                <a:tab pos="299720" algn="l"/>
              </a:tabLst>
            </a:pPr>
            <a:r>
              <a:rPr sz="1800" spc="-35">
                <a:latin typeface="Trebuchet MS"/>
                <a:cs typeface="Trebuchet MS"/>
              </a:rPr>
              <a:t>However, </a:t>
            </a:r>
            <a:r>
              <a:rPr sz="1800" spc="-30">
                <a:latin typeface="Trebuchet MS"/>
                <a:cs typeface="Trebuchet MS"/>
              </a:rPr>
              <a:t>Pig </a:t>
            </a:r>
            <a:r>
              <a:rPr sz="1800" spc="-5">
                <a:latin typeface="Trebuchet MS"/>
                <a:cs typeface="Trebuchet MS"/>
              </a:rPr>
              <a:t>can also </a:t>
            </a:r>
            <a:r>
              <a:rPr sz="1800">
                <a:latin typeface="Trebuchet MS"/>
                <a:cs typeface="Trebuchet MS"/>
              </a:rPr>
              <a:t>read </a:t>
            </a:r>
            <a:r>
              <a:rPr sz="1800" spc="-5">
                <a:latin typeface="Trebuchet MS"/>
                <a:cs typeface="Trebuchet MS"/>
              </a:rPr>
              <a:t>input from and </a:t>
            </a:r>
            <a:r>
              <a:rPr sz="1800">
                <a:latin typeface="Trebuchet MS"/>
                <a:cs typeface="Trebuchet MS"/>
              </a:rPr>
              <a:t>place </a:t>
            </a:r>
            <a:r>
              <a:rPr sz="1800" spc="-5">
                <a:latin typeface="Trebuchet MS"/>
                <a:cs typeface="Trebuchet MS"/>
              </a:rPr>
              <a:t>output to other</a:t>
            </a:r>
            <a:r>
              <a:rPr sz="1800" spc="25">
                <a:latin typeface="Trebuchet MS"/>
                <a:cs typeface="Trebuchet MS"/>
              </a:rPr>
              <a:t> </a:t>
            </a:r>
            <a:r>
              <a:rPr sz="1800" spc="-5">
                <a:latin typeface="Trebuchet MS"/>
                <a:cs typeface="Trebuchet MS"/>
              </a:rPr>
              <a:t>sources.</a:t>
            </a:r>
            <a:endParaRPr lang="en-US" sz="1800" spc="-5">
              <a:latin typeface="Trebuchet MS"/>
              <a:cs typeface="Trebuchet MS"/>
            </a:endParaRPr>
          </a:p>
          <a:p>
            <a:pPr marL="299085" indent="-286385">
              <a:lnSpc>
                <a:spcPct val="100000"/>
              </a:lnSpc>
              <a:buFont typeface="Arial"/>
              <a:buChar char="•"/>
              <a:tabLst>
                <a:tab pos="299720" algn="l"/>
              </a:tabLst>
            </a:pPr>
            <a:endParaRPr lang="en-US" spc="-5">
              <a:latin typeface="Trebuchet MS"/>
              <a:cs typeface="Trebuchet MS"/>
            </a:endParaRPr>
          </a:p>
          <a:p>
            <a:pPr marL="299085" indent="-286385">
              <a:lnSpc>
                <a:spcPct val="100000"/>
              </a:lnSpc>
              <a:buFont typeface="Arial"/>
              <a:buChar char="•"/>
              <a:tabLst>
                <a:tab pos="299720" algn="l"/>
              </a:tabLst>
            </a:pPr>
            <a:r>
              <a:rPr lang="en-US" sz="1800" u="sng" spc="-5">
                <a:latin typeface="Trebuchet MS"/>
                <a:cs typeface="Trebuchet MS"/>
              </a:rPr>
              <a:t>Pig Supports the following:</a:t>
            </a:r>
          </a:p>
          <a:p>
            <a:pPr marL="12700">
              <a:lnSpc>
                <a:spcPct val="100000"/>
              </a:lnSpc>
              <a:tabLst>
                <a:tab pos="299720" algn="l"/>
              </a:tabLst>
            </a:pPr>
            <a:endParaRPr lang="en-US" sz="1800" spc="-5">
              <a:latin typeface="Trebuchet MS"/>
              <a:cs typeface="Trebuchet MS"/>
            </a:endParaRPr>
          </a:p>
          <a:p>
            <a:pPr marL="756285" lvl="1" indent="-286385">
              <a:buFont typeface="Wingdings" pitchFamily="2" charset="2"/>
              <a:buChar char="ü"/>
              <a:tabLst>
                <a:tab pos="299720" algn="l"/>
              </a:tabLst>
            </a:pPr>
            <a:r>
              <a:rPr lang="en-US" spc="-5">
                <a:latin typeface="Trebuchet MS"/>
                <a:cs typeface="Trebuchet MS"/>
              </a:rPr>
              <a:t>HDFS commands</a:t>
            </a:r>
          </a:p>
          <a:p>
            <a:pPr marL="756285" lvl="1" indent="-286385">
              <a:buFont typeface="Wingdings" pitchFamily="2" charset="2"/>
              <a:buChar char="ü"/>
              <a:tabLst>
                <a:tab pos="299720" algn="l"/>
              </a:tabLst>
            </a:pPr>
            <a:r>
              <a:rPr lang="en-US" spc="-5">
                <a:latin typeface="Trebuchet MS"/>
                <a:cs typeface="Trebuchet MS"/>
              </a:rPr>
              <a:t>UNIX shell commands</a:t>
            </a:r>
          </a:p>
          <a:p>
            <a:pPr marL="756285" lvl="1" indent="-286385">
              <a:buFont typeface="Wingdings" pitchFamily="2" charset="2"/>
              <a:buChar char="ü"/>
              <a:tabLst>
                <a:tab pos="299720" algn="l"/>
              </a:tabLst>
            </a:pPr>
            <a:r>
              <a:rPr lang="en-US" spc="-5">
                <a:latin typeface="Trebuchet MS"/>
                <a:cs typeface="Trebuchet MS"/>
              </a:rPr>
              <a:t>Relational operators</a:t>
            </a:r>
          </a:p>
          <a:p>
            <a:pPr marL="756285" lvl="1" indent="-286385">
              <a:buFont typeface="Wingdings" pitchFamily="2" charset="2"/>
              <a:buChar char="ü"/>
              <a:tabLst>
                <a:tab pos="299720" algn="l"/>
              </a:tabLst>
            </a:pPr>
            <a:r>
              <a:rPr lang="en-US" spc="-5">
                <a:latin typeface="Trebuchet MS"/>
                <a:cs typeface="Trebuchet MS"/>
              </a:rPr>
              <a:t>Positional parameters</a:t>
            </a:r>
          </a:p>
          <a:p>
            <a:pPr marL="756285" lvl="1" indent="-286385">
              <a:buFont typeface="Wingdings" pitchFamily="2" charset="2"/>
              <a:buChar char="ü"/>
              <a:tabLst>
                <a:tab pos="299720" algn="l"/>
              </a:tabLst>
            </a:pPr>
            <a:r>
              <a:rPr lang="en-US" spc="-5">
                <a:latin typeface="Trebuchet MS"/>
                <a:cs typeface="Trebuchet MS"/>
              </a:rPr>
              <a:t>Common mathematical functions</a:t>
            </a:r>
          </a:p>
          <a:p>
            <a:pPr marL="756285" lvl="1" indent="-286385">
              <a:buFont typeface="Wingdings" pitchFamily="2" charset="2"/>
              <a:buChar char="ü"/>
              <a:tabLst>
                <a:tab pos="299720" algn="l"/>
              </a:tabLst>
            </a:pPr>
            <a:r>
              <a:rPr lang="en-US" spc="-5">
                <a:latin typeface="Trebuchet MS"/>
                <a:cs typeface="Trebuchet MS"/>
              </a:rPr>
              <a:t>Custom functions</a:t>
            </a:r>
          </a:p>
          <a:p>
            <a:pPr marL="756285" lvl="1" indent="-286385">
              <a:buFont typeface="Wingdings" pitchFamily="2" charset="2"/>
              <a:buChar char="ü"/>
              <a:tabLst>
                <a:tab pos="299720" algn="l"/>
              </a:tabLst>
            </a:pPr>
            <a:r>
              <a:rPr lang="en-US" spc="-5">
                <a:latin typeface="Trebuchet MS"/>
                <a:cs typeface="Trebuchet MS"/>
              </a:rPr>
              <a:t>Complex data structures</a:t>
            </a:r>
          </a:p>
          <a:p>
            <a:pPr marL="469900" lvl="1">
              <a:tabLst>
                <a:tab pos="299720" algn="l"/>
              </a:tabLst>
            </a:pPr>
            <a:endParaRPr>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657980" y="3274186"/>
            <a:ext cx="2077720"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Pig</a:t>
            </a:r>
            <a:r>
              <a:rPr sz="2400" b="1" spc="-105">
                <a:solidFill>
                  <a:srgbClr val="0E6EC5"/>
                </a:solidFill>
                <a:latin typeface="Trebuchet MS"/>
                <a:cs typeface="Trebuchet MS"/>
              </a:rPr>
              <a:t> </a:t>
            </a:r>
            <a:r>
              <a:rPr sz="2400" b="1">
                <a:solidFill>
                  <a:srgbClr val="0E6EC5"/>
                </a:solidFill>
                <a:latin typeface="Trebuchet MS"/>
                <a:cs typeface="Trebuchet MS"/>
              </a:rPr>
              <a:t>Philosophy</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371" y="469646"/>
            <a:ext cx="2077720" cy="375920"/>
          </a:xfrm>
          <a:prstGeom prst="rect">
            <a:avLst/>
          </a:prstGeom>
        </p:spPr>
        <p:txBody>
          <a:bodyPr vert="horz" wrap="square" lIns="0" tIns="0" rIns="0" bIns="0" rtlCol="0">
            <a:spAutoFit/>
          </a:bodyPr>
          <a:lstStyle/>
          <a:p>
            <a:pPr marL="12700">
              <a:lnSpc>
                <a:spcPct val="100000"/>
              </a:lnSpc>
            </a:pPr>
            <a:r>
              <a:t>Pig</a:t>
            </a:r>
            <a:r>
              <a:rPr spc="-105"/>
              <a:t> </a:t>
            </a:r>
            <a:r>
              <a:t>Philosophy</a:t>
            </a:r>
          </a:p>
        </p:txBody>
      </p:sp>
      <p:sp>
        <p:nvSpPr>
          <p:cNvPr id="3" name="object 3"/>
          <p:cNvSpPr/>
          <p:nvPr/>
        </p:nvSpPr>
        <p:spPr>
          <a:xfrm>
            <a:off x="2270687" y="1379294"/>
            <a:ext cx="4387596" cy="428091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769614" y="3304794"/>
            <a:ext cx="1389380" cy="255270"/>
          </a:xfrm>
          <a:prstGeom prst="rect">
            <a:avLst/>
          </a:prstGeom>
        </p:spPr>
        <p:txBody>
          <a:bodyPr vert="horz" wrap="square" lIns="0" tIns="0" rIns="0" bIns="0" rtlCol="0">
            <a:spAutoFit/>
          </a:bodyPr>
          <a:lstStyle/>
          <a:p>
            <a:pPr marL="12700">
              <a:lnSpc>
                <a:spcPct val="100000"/>
              </a:lnSpc>
            </a:pPr>
            <a:r>
              <a:rPr sz="1600" b="1" spc="-5">
                <a:latin typeface="Trebuchet MS"/>
                <a:cs typeface="Trebuchet MS"/>
              </a:rPr>
              <a:t>Pig</a:t>
            </a:r>
            <a:r>
              <a:rPr sz="1600" b="1" spc="-80">
                <a:latin typeface="Trebuchet MS"/>
                <a:cs typeface="Trebuchet MS"/>
              </a:rPr>
              <a:t> </a:t>
            </a:r>
            <a:r>
              <a:rPr sz="1600" b="1" spc="-5">
                <a:latin typeface="Trebuchet MS"/>
                <a:cs typeface="Trebuchet MS"/>
              </a:rPr>
              <a:t>Philosophy</a:t>
            </a:r>
            <a:endParaRPr sz="1600">
              <a:latin typeface="Trebuchet MS"/>
              <a:cs typeface="Trebuchet MS"/>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object 5"/>
          <p:cNvSpPr txBox="1"/>
          <p:nvPr/>
        </p:nvSpPr>
        <p:spPr>
          <a:xfrm>
            <a:off x="4092955" y="1804542"/>
            <a:ext cx="742950" cy="255270"/>
          </a:xfrm>
          <a:prstGeom prst="rect">
            <a:avLst/>
          </a:prstGeom>
        </p:spPr>
        <p:txBody>
          <a:bodyPr vert="horz" wrap="square" lIns="0" tIns="0" rIns="0" bIns="0" rtlCol="0">
            <a:spAutoFit/>
          </a:bodyPr>
          <a:lstStyle/>
          <a:p>
            <a:pPr marL="12700">
              <a:lnSpc>
                <a:spcPct val="100000"/>
              </a:lnSpc>
            </a:pPr>
            <a:r>
              <a:rPr sz="1600" b="1" spc="-5">
                <a:latin typeface="Trebuchet MS"/>
                <a:cs typeface="Trebuchet MS"/>
              </a:rPr>
              <a:t>Pigs</a:t>
            </a:r>
            <a:r>
              <a:rPr sz="1600" b="1" spc="-75">
                <a:latin typeface="Trebuchet MS"/>
                <a:cs typeface="Trebuchet MS"/>
              </a:rPr>
              <a:t> </a:t>
            </a:r>
            <a:r>
              <a:rPr sz="1600" b="1" spc="-5">
                <a:latin typeface="Trebuchet MS"/>
                <a:cs typeface="Trebuchet MS"/>
              </a:rPr>
              <a:t>Fly</a:t>
            </a:r>
            <a:endParaRPr sz="1600">
              <a:latin typeface="Trebuchet MS"/>
              <a:cs typeface="Trebuchet MS"/>
            </a:endParaRPr>
          </a:p>
        </p:txBody>
      </p:sp>
      <p:sp>
        <p:nvSpPr>
          <p:cNvPr id="6" name="object 6"/>
          <p:cNvSpPr txBox="1"/>
          <p:nvPr/>
        </p:nvSpPr>
        <p:spPr>
          <a:xfrm>
            <a:off x="5531865" y="3232149"/>
            <a:ext cx="866140" cy="433070"/>
          </a:xfrm>
          <a:prstGeom prst="rect">
            <a:avLst/>
          </a:prstGeom>
        </p:spPr>
        <p:txBody>
          <a:bodyPr vert="horz" wrap="square" lIns="0" tIns="0" rIns="0" bIns="0" rtlCol="0">
            <a:spAutoFit/>
          </a:bodyPr>
          <a:lstStyle/>
          <a:p>
            <a:pPr marL="12700" marR="5080" indent="51435">
              <a:lnSpc>
                <a:spcPts val="1670"/>
              </a:lnSpc>
            </a:pPr>
            <a:r>
              <a:rPr sz="1600" b="1" spc="-5">
                <a:latin typeface="Trebuchet MS"/>
                <a:cs typeface="Trebuchet MS"/>
              </a:rPr>
              <a:t>Pigs Eat  </a:t>
            </a:r>
            <a:r>
              <a:rPr sz="1600" b="1" spc="-10">
                <a:latin typeface="Trebuchet MS"/>
                <a:cs typeface="Trebuchet MS"/>
              </a:rPr>
              <a:t>Any</a:t>
            </a:r>
            <a:r>
              <a:rPr sz="1600" b="1">
                <a:latin typeface="Trebuchet MS"/>
                <a:cs typeface="Trebuchet MS"/>
              </a:rPr>
              <a:t>t</a:t>
            </a:r>
            <a:r>
              <a:rPr sz="1600" b="1" spc="-5">
                <a:latin typeface="Trebuchet MS"/>
                <a:cs typeface="Trebuchet MS"/>
              </a:rPr>
              <a:t>hing</a:t>
            </a:r>
            <a:endParaRPr sz="1600">
              <a:latin typeface="Trebuchet MS"/>
              <a:cs typeface="Trebuchet MS"/>
            </a:endParaRPr>
          </a:p>
        </p:txBody>
      </p:sp>
      <p:sp>
        <p:nvSpPr>
          <p:cNvPr id="7" name="object 7"/>
          <p:cNvSpPr txBox="1"/>
          <p:nvPr/>
        </p:nvSpPr>
        <p:spPr>
          <a:xfrm>
            <a:off x="3974719" y="4732401"/>
            <a:ext cx="979805" cy="433070"/>
          </a:xfrm>
          <a:prstGeom prst="rect">
            <a:avLst/>
          </a:prstGeom>
        </p:spPr>
        <p:txBody>
          <a:bodyPr vert="horz" wrap="square" lIns="0" tIns="0" rIns="0" bIns="0" rtlCol="0">
            <a:spAutoFit/>
          </a:bodyPr>
          <a:lstStyle/>
          <a:p>
            <a:pPr marL="12700" marR="5080" indent="63500">
              <a:lnSpc>
                <a:spcPts val="1670"/>
              </a:lnSpc>
            </a:pPr>
            <a:r>
              <a:rPr sz="1600" b="1" spc="-5">
                <a:latin typeface="Trebuchet MS"/>
                <a:cs typeface="Trebuchet MS"/>
              </a:rPr>
              <a:t>Pigs </a:t>
            </a:r>
            <a:r>
              <a:rPr sz="1600" b="1" spc="-10">
                <a:latin typeface="Trebuchet MS"/>
                <a:cs typeface="Trebuchet MS"/>
              </a:rPr>
              <a:t>Live  Anywhere</a:t>
            </a:r>
            <a:endParaRPr sz="1600">
              <a:latin typeface="Trebuchet MS"/>
              <a:cs typeface="Trebuchet MS"/>
            </a:endParaRPr>
          </a:p>
        </p:txBody>
      </p:sp>
      <p:sp>
        <p:nvSpPr>
          <p:cNvPr id="8" name="object 8"/>
          <p:cNvSpPr txBox="1"/>
          <p:nvPr/>
        </p:nvSpPr>
        <p:spPr>
          <a:xfrm>
            <a:off x="2519933" y="3124265"/>
            <a:ext cx="891540" cy="647065"/>
          </a:xfrm>
          <a:prstGeom prst="rect">
            <a:avLst/>
          </a:prstGeom>
        </p:spPr>
        <p:txBody>
          <a:bodyPr vert="horz" wrap="square" lIns="0" tIns="0" rIns="0" bIns="0" rtlCol="0">
            <a:spAutoFit/>
          </a:bodyPr>
          <a:lstStyle/>
          <a:p>
            <a:pPr marL="12700" marR="5080" indent="-1270" algn="ctr">
              <a:lnSpc>
                <a:spcPct val="86900"/>
              </a:lnSpc>
            </a:pPr>
            <a:r>
              <a:rPr sz="1600" b="1" spc="-5">
                <a:latin typeface="Trebuchet MS"/>
                <a:cs typeface="Trebuchet MS"/>
              </a:rPr>
              <a:t>Pigs are  </a:t>
            </a:r>
            <a:r>
              <a:rPr sz="1600" b="1" spc="-15">
                <a:latin typeface="Trebuchet MS"/>
                <a:cs typeface="Trebuchet MS"/>
              </a:rPr>
              <a:t>D</a:t>
            </a:r>
            <a:r>
              <a:rPr sz="1600" b="1" spc="-5">
                <a:latin typeface="Trebuchet MS"/>
                <a:cs typeface="Trebuchet MS"/>
              </a:rPr>
              <a:t>o</a:t>
            </a:r>
            <a:r>
              <a:rPr sz="1600" b="1" spc="-15">
                <a:latin typeface="Trebuchet MS"/>
                <a:cs typeface="Trebuchet MS"/>
              </a:rPr>
              <a:t>me</a:t>
            </a:r>
            <a:r>
              <a:rPr sz="1600" b="1" spc="-5">
                <a:latin typeface="Trebuchet MS"/>
                <a:cs typeface="Trebuchet MS"/>
              </a:rPr>
              <a:t>stic  </a:t>
            </a:r>
            <a:r>
              <a:rPr sz="1600" b="1" spc="-10">
                <a:latin typeface="Trebuchet MS"/>
                <a:cs typeface="Trebuchet MS"/>
              </a:rPr>
              <a:t>Animals</a:t>
            </a:r>
            <a:endParaRPr sz="1600">
              <a:latin typeface="Trebuchet MS"/>
              <a:cs typeface="Trebuchet MS"/>
            </a:endParaRPr>
          </a:p>
        </p:txBody>
      </p:sp>
      <p:sp>
        <p:nvSpPr>
          <p:cNvPr id="10" name="TextBox 9"/>
          <p:cNvSpPr txBox="1"/>
          <p:nvPr/>
        </p:nvSpPr>
        <p:spPr>
          <a:xfrm>
            <a:off x="6858000" y="3124265"/>
            <a:ext cx="2971800" cy="646331"/>
          </a:xfrm>
          <a:prstGeom prst="rect">
            <a:avLst/>
          </a:prstGeom>
          <a:noFill/>
        </p:spPr>
        <p:txBody>
          <a:bodyPr wrap="square" rtlCol="0">
            <a:spAutoFit/>
          </a:bodyPr>
          <a:lstStyle/>
          <a:p>
            <a:r>
              <a:rPr lang="en-US"/>
              <a:t>Pig can process any kind of data</a:t>
            </a:r>
          </a:p>
        </p:txBody>
      </p:sp>
      <p:sp>
        <p:nvSpPr>
          <p:cNvPr id="11" name="TextBox 10"/>
          <p:cNvSpPr txBox="1"/>
          <p:nvPr/>
        </p:nvSpPr>
        <p:spPr>
          <a:xfrm>
            <a:off x="5410200" y="5257800"/>
            <a:ext cx="3048000" cy="923330"/>
          </a:xfrm>
          <a:prstGeom prst="rect">
            <a:avLst/>
          </a:prstGeom>
          <a:noFill/>
        </p:spPr>
        <p:txBody>
          <a:bodyPr wrap="square" rtlCol="0">
            <a:spAutoFit/>
          </a:bodyPr>
          <a:lstStyle/>
          <a:p>
            <a:r>
              <a:rPr lang="en-US"/>
              <a:t>Pig not only processes files in HDFS it can also process other sources </a:t>
            </a:r>
          </a:p>
        </p:txBody>
      </p:sp>
      <p:sp>
        <p:nvSpPr>
          <p:cNvPr id="12" name="TextBox 11"/>
          <p:cNvSpPr txBox="1"/>
          <p:nvPr/>
        </p:nvSpPr>
        <p:spPr>
          <a:xfrm>
            <a:off x="304800" y="3124265"/>
            <a:ext cx="1905000" cy="2031325"/>
          </a:xfrm>
          <a:prstGeom prst="rect">
            <a:avLst/>
          </a:prstGeom>
          <a:noFill/>
        </p:spPr>
        <p:txBody>
          <a:bodyPr wrap="square" rtlCol="0">
            <a:spAutoFit/>
          </a:bodyPr>
          <a:lstStyle/>
          <a:p>
            <a:r>
              <a:rPr lang="en-US"/>
              <a:t>Pig allows you to develop user defined functions and the same can be included in the script for complex operations </a:t>
            </a:r>
          </a:p>
        </p:txBody>
      </p:sp>
      <p:sp>
        <p:nvSpPr>
          <p:cNvPr id="13" name="TextBox 12"/>
          <p:cNvSpPr txBox="1"/>
          <p:nvPr/>
        </p:nvSpPr>
        <p:spPr>
          <a:xfrm>
            <a:off x="5158994" y="1295400"/>
            <a:ext cx="2613406" cy="369332"/>
          </a:xfrm>
          <a:prstGeom prst="rect">
            <a:avLst/>
          </a:prstGeom>
          <a:noFill/>
        </p:spPr>
        <p:txBody>
          <a:bodyPr wrap="square" rtlCol="0">
            <a:spAutoFit/>
          </a:bodyPr>
          <a:lstStyle/>
          <a:p>
            <a:r>
              <a:rPr lang="en-US"/>
              <a:t>Pig process data quickly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PIG Use case </a:t>
            </a:r>
          </a:p>
        </p:txBody>
      </p:sp>
      <p:sp>
        <p:nvSpPr>
          <p:cNvPr id="3" name="Text Placeholder 2"/>
          <p:cNvSpPr>
            <a:spLocks noGrp="1"/>
          </p:cNvSpPr>
          <p:nvPr>
            <p:ph type="body" idx="1"/>
          </p:nvPr>
        </p:nvSpPr>
        <p:spPr>
          <a:xfrm>
            <a:off x="381001" y="1143000"/>
            <a:ext cx="11043716" cy="4876800"/>
          </a:xfrm>
        </p:spPr>
        <p:txBody>
          <a:bodyPr/>
          <a:lstStyle/>
          <a:p>
            <a:endParaRPr lang="en-US"/>
          </a:p>
        </p:txBody>
      </p:sp>
      <p:sp>
        <p:nvSpPr>
          <p:cNvPr id="4" name="Can 3"/>
          <p:cNvSpPr/>
          <p:nvPr/>
        </p:nvSpPr>
        <p:spPr>
          <a:xfrm>
            <a:off x="609600" y="1752600"/>
            <a:ext cx="1295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609600" y="2971799"/>
            <a:ext cx="1143000" cy="12232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658586" y="4539342"/>
            <a:ext cx="1295400" cy="11756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1709056"/>
            <a:ext cx="7391400" cy="3581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62200" y="3124200"/>
            <a:ext cx="1676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239986" y="3156856"/>
            <a:ext cx="1676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085114" y="3189514"/>
            <a:ext cx="1676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935686" y="3205842"/>
            <a:ext cx="1676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9829800" y="2756121"/>
            <a:ext cx="1295400" cy="18396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2000" y="2209800"/>
            <a:ext cx="1295400" cy="369332"/>
          </a:xfrm>
          <a:prstGeom prst="rect">
            <a:avLst/>
          </a:prstGeom>
          <a:noFill/>
        </p:spPr>
        <p:txBody>
          <a:bodyPr wrap="square" rtlCol="0">
            <a:spAutoFit/>
          </a:bodyPr>
          <a:lstStyle/>
          <a:p>
            <a:r>
              <a:rPr lang="en-US"/>
              <a:t>ERP</a:t>
            </a:r>
          </a:p>
        </p:txBody>
      </p:sp>
      <p:sp>
        <p:nvSpPr>
          <p:cNvPr id="15" name="TextBox 14"/>
          <p:cNvSpPr txBox="1"/>
          <p:nvPr/>
        </p:nvSpPr>
        <p:spPr>
          <a:xfrm>
            <a:off x="762000" y="3548742"/>
            <a:ext cx="914400" cy="646331"/>
          </a:xfrm>
          <a:prstGeom prst="rect">
            <a:avLst/>
          </a:prstGeom>
          <a:noFill/>
        </p:spPr>
        <p:txBody>
          <a:bodyPr wrap="square" rtlCol="0">
            <a:spAutoFit/>
          </a:bodyPr>
          <a:lstStyle/>
          <a:p>
            <a:r>
              <a:rPr lang="en-US"/>
              <a:t>Accounting</a:t>
            </a:r>
          </a:p>
        </p:txBody>
      </p:sp>
      <p:sp>
        <p:nvSpPr>
          <p:cNvPr id="16" name="TextBox 15"/>
          <p:cNvSpPr txBox="1"/>
          <p:nvPr/>
        </p:nvSpPr>
        <p:spPr>
          <a:xfrm>
            <a:off x="838200" y="4996543"/>
            <a:ext cx="838200" cy="646331"/>
          </a:xfrm>
          <a:prstGeom prst="rect">
            <a:avLst/>
          </a:prstGeom>
          <a:noFill/>
        </p:spPr>
        <p:txBody>
          <a:bodyPr wrap="square" rtlCol="0">
            <a:spAutoFit/>
          </a:bodyPr>
          <a:lstStyle/>
          <a:p>
            <a:r>
              <a:rPr lang="en-US"/>
              <a:t>Flat files</a:t>
            </a:r>
          </a:p>
        </p:txBody>
      </p:sp>
      <p:sp>
        <p:nvSpPr>
          <p:cNvPr id="17" name="TextBox 16"/>
          <p:cNvSpPr txBox="1"/>
          <p:nvPr/>
        </p:nvSpPr>
        <p:spPr>
          <a:xfrm>
            <a:off x="2514600" y="3276600"/>
            <a:ext cx="1371600" cy="584775"/>
          </a:xfrm>
          <a:prstGeom prst="rect">
            <a:avLst/>
          </a:prstGeom>
          <a:noFill/>
        </p:spPr>
        <p:txBody>
          <a:bodyPr wrap="square" rtlCol="0">
            <a:spAutoFit/>
          </a:bodyPr>
          <a:lstStyle/>
          <a:p>
            <a:r>
              <a:rPr lang="en-US" sz="1600"/>
              <a:t>Data validation</a:t>
            </a:r>
          </a:p>
        </p:txBody>
      </p:sp>
      <p:sp>
        <p:nvSpPr>
          <p:cNvPr id="18" name="TextBox 17"/>
          <p:cNvSpPr txBox="1"/>
          <p:nvPr/>
        </p:nvSpPr>
        <p:spPr>
          <a:xfrm>
            <a:off x="4419600" y="3276600"/>
            <a:ext cx="1371600" cy="369332"/>
          </a:xfrm>
          <a:prstGeom prst="rect">
            <a:avLst/>
          </a:prstGeom>
          <a:noFill/>
        </p:spPr>
        <p:txBody>
          <a:bodyPr wrap="square" rtlCol="0">
            <a:spAutoFit/>
          </a:bodyPr>
          <a:lstStyle/>
          <a:p>
            <a:r>
              <a:rPr lang="en-US"/>
              <a:t>Fixing errors</a:t>
            </a:r>
          </a:p>
        </p:txBody>
      </p:sp>
      <p:sp>
        <p:nvSpPr>
          <p:cNvPr id="19" name="TextBox 18"/>
          <p:cNvSpPr txBox="1"/>
          <p:nvPr/>
        </p:nvSpPr>
        <p:spPr>
          <a:xfrm>
            <a:off x="6248400" y="3352800"/>
            <a:ext cx="1371600" cy="584775"/>
          </a:xfrm>
          <a:prstGeom prst="rect">
            <a:avLst/>
          </a:prstGeom>
          <a:noFill/>
        </p:spPr>
        <p:txBody>
          <a:bodyPr wrap="square" rtlCol="0">
            <a:spAutoFit/>
          </a:bodyPr>
          <a:lstStyle/>
          <a:p>
            <a:r>
              <a:rPr lang="en-US" sz="1600"/>
              <a:t>Removal of duplicates</a:t>
            </a:r>
          </a:p>
        </p:txBody>
      </p:sp>
      <p:sp>
        <p:nvSpPr>
          <p:cNvPr id="20" name="TextBox 19"/>
          <p:cNvSpPr txBox="1"/>
          <p:nvPr/>
        </p:nvSpPr>
        <p:spPr>
          <a:xfrm>
            <a:off x="8077200" y="3352800"/>
            <a:ext cx="1371600" cy="646331"/>
          </a:xfrm>
          <a:prstGeom prst="rect">
            <a:avLst/>
          </a:prstGeom>
          <a:noFill/>
        </p:spPr>
        <p:txBody>
          <a:bodyPr wrap="square" rtlCol="0">
            <a:spAutoFit/>
          </a:bodyPr>
          <a:lstStyle/>
          <a:p>
            <a:r>
              <a:rPr lang="en-US"/>
              <a:t>Encode value</a:t>
            </a:r>
          </a:p>
        </p:txBody>
      </p:sp>
      <p:sp>
        <p:nvSpPr>
          <p:cNvPr id="21" name="TextBox 20"/>
          <p:cNvSpPr txBox="1"/>
          <p:nvPr/>
        </p:nvSpPr>
        <p:spPr>
          <a:xfrm>
            <a:off x="10058400" y="3352800"/>
            <a:ext cx="838200" cy="369332"/>
          </a:xfrm>
          <a:prstGeom prst="rect">
            <a:avLst/>
          </a:prstGeom>
          <a:noFill/>
        </p:spPr>
        <p:txBody>
          <a:bodyPr wrap="square" rtlCol="0">
            <a:spAutoFit/>
          </a:bodyPr>
          <a:lstStyle/>
          <a:p>
            <a:r>
              <a:rPr lang="en-US"/>
              <a:t>DWH</a:t>
            </a:r>
          </a:p>
        </p:txBody>
      </p:sp>
      <p:cxnSp>
        <p:nvCxnSpPr>
          <p:cNvPr id="23" name="Straight Arrow Connector 22"/>
          <p:cNvCxnSpPr/>
          <p:nvPr/>
        </p:nvCxnSpPr>
        <p:spPr>
          <a:xfrm>
            <a:off x="1905000" y="2209800"/>
            <a:ext cx="3048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725386" y="3506902"/>
            <a:ext cx="457200" cy="8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53986" y="4996543"/>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7576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Pig Architecture</a:t>
            </a:r>
          </a:p>
        </p:txBody>
      </p:sp>
      <p:sp>
        <p:nvSpPr>
          <p:cNvPr id="3" name="Text Placeholder 2"/>
          <p:cNvSpPr>
            <a:spLocks noGrp="1"/>
          </p:cNvSpPr>
          <p:nvPr>
            <p:ph type="body" idx="1"/>
          </p:nvPr>
        </p:nvSpPr>
        <p:spPr>
          <a:xfrm>
            <a:off x="304800" y="990600"/>
            <a:ext cx="10210800" cy="5715000"/>
          </a:xfrm>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066800"/>
            <a:ext cx="4648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62600" y="1295401"/>
            <a:ext cx="4191000" cy="5847755"/>
          </a:xfrm>
          <a:prstGeom prst="rect">
            <a:avLst/>
          </a:prstGeom>
          <a:noFill/>
        </p:spPr>
        <p:txBody>
          <a:bodyPr wrap="square" rtlCol="0">
            <a:spAutoFit/>
          </a:bodyPr>
          <a:lstStyle/>
          <a:p>
            <a:r>
              <a:rPr lang="en-US" b="1"/>
              <a:t>PARSER:</a:t>
            </a:r>
          </a:p>
          <a:p>
            <a:pPr marL="285750" indent="-285750">
              <a:buFont typeface="Arial" pitchFamily="34" charset="0"/>
              <a:buChar char="•"/>
            </a:pPr>
            <a:r>
              <a:rPr lang="en-US" sz="1600"/>
              <a:t>Pig Scripts are handled by the Parser.</a:t>
            </a:r>
          </a:p>
          <a:p>
            <a:pPr marL="285750" indent="-285750">
              <a:buFont typeface="Arial" pitchFamily="34" charset="0"/>
              <a:buChar char="•"/>
            </a:pPr>
            <a:r>
              <a:rPr lang="en-US" sz="1600"/>
              <a:t> It checks the syntax of the script, does type checking, and other miscellaneous checks.</a:t>
            </a:r>
          </a:p>
          <a:p>
            <a:pPr marL="285750" indent="-285750">
              <a:buFont typeface="Arial" pitchFamily="34" charset="0"/>
              <a:buChar char="•"/>
            </a:pPr>
            <a:r>
              <a:rPr lang="en-US" sz="1600"/>
              <a:t> The output of the parser will be a DAG (directed acyclic graph), which represents the Pig Latin statements and logical operators.</a:t>
            </a:r>
          </a:p>
          <a:p>
            <a:pPr marL="285750" indent="-285750">
              <a:buFont typeface="Arial" pitchFamily="34" charset="0"/>
              <a:buChar char="•"/>
            </a:pPr>
            <a:endParaRPr lang="en-US" sz="1600"/>
          </a:p>
          <a:p>
            <a:pPr marL="285750" indent="-285750">
              <a:buFont typeface="Arial" pitchFamily="34" charset="0"/>
              <a:buChar char="•"/>
            </a:pPr>
            <a:endParaRPr lang="en-US" sz="1600"/>
          </a:p>
          <a:p>
            <a:r>
              <a:rPr lang="en-US" sz="1600" b="1"/>
              <a:t>Optimizer</a:t>
            </a:r>
          </a:p>
          <a:p>
            <a:r>
              <a:rPr lang="en-US" sz="1600"/>
              <a:t>The logical plan (DAG) is passed to the logical optimizer, which carries out the logical optimizations such as projection</a:t>
            </a:r>
          </a:p>
          <a:p>
            <a:endParaRPr lang="en-US" sz="1600"/>
          </a:p>
          <a:p>
            <a:r>
              <a:rPr lang="en-US" sz="1600" b="1"/>
              <a:t>Execution engine</a:t>
            </a:r>
          </a:p>
          <a:p>
            <a:r>
              <a:rPr lang="en-US" sz="1600"/>
              <a:t>Finally the MapReduce jobs are submitted to Hadoop in a sorted order. </a:t>
            </a:r>
          </a:p>
          <a:p>
            <a:endParaRPr lang="en-US" sz="1600"/>
          </a:p>
          <a:p>
            <a:r>
              <a:rPr lang="en-US" sz="1600"/>
              <a:t>Finally, these MapReduce jobs are executed on Hadoop producing the desired results.</a:t>
            </a:r>
          </a:p>
          <a:p>
            <a:endParaRPr lang="en-US"/>
          </a:p>
          <a:p>
            <a:pPr marL="285750" indent="-285750">
              <a:buFont typeface="Arial" pitchFamily="34" charset="0"/>
              <a:buChar char="•"/>
            </a:pPr>
            <a:endParaRPr lang="en-US"/>
          </a:p>
        </p:txBody>
      </p:sp>
    </p:spTree>
    <p:extLst>
      <p:ext uri="{BB962C8B-B14F-4D97-AF65-F5344CB8AC3E}">
        <p14:creationId xmlns:p14="http://schemas.microsoft.com/office/powerpoint/2010/main" val="345404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344036" y="3274186"/>
            <a:ext cx="2705735"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Pig </a:t>
            </a:r>
            <a:r>
              <a:rPr sz="2400" b="1" spc="-5">
                <a:solidFill>
                  <a:srgbClr val="0E6EC5"/>
                </a:solidFill>
                <a:latin typeface="Trebuchet MS"/>
                <a:cs typeface="Trebuchet MS"/>
              </a:rPr>
              <a:t>Latin</a:t>
            </a:r>
            <a:r>
              <a:rPr sz="2400" b="1" spc="-85">
                <a:solidFill>
                  <a:srgbClr val="0E6EC5"/>
                </a:solidFill>
                <a:latin typeface="Trebuchet MS"/>
                <a:cs typeface="Trebuchet MS"/>
              </a:rPr>
              <a:t> </a:t>
            </a:r>
            <a:r>
              <a:rPr sz="2400" b="1">
                <a:solidFill>
                  <a:srgbClr val="0E6EC5"/>
                </a:solidFill>
                <a:latin typeface="Trebuchet MS"/>
                <a:cs typeface="Trebuchet MS"/>
              </a:rPr>
              <a:t>Overview</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Pig Latin statements</a:t>
            </a:r>
          </a:p>
        </p:txBody>
      </p:sp>
      <p:sp>
        <p:nvSpPr>
          <p:cNvPr id="3" name="Text Placeholder 2"/>
          <p:cNvSpPr>
            <a:spLocks noGrp="1"/>
          </p:cNvSpPr>
          <p:nvPr>
            <p:ph type="body" idx="1"/>
          </p:nvPr>
        </p:nvSpPr>
        <p:spPr>
          <a:xfrm>
            <a:off x="533401" y="1066800"/>
            <a:ext cx="9220200" cy="3046988"/>
          </a:xfrm>
        </p:spPr>
        <p:txBody>
          <a:bodyPr/>
          <a:lstStyle/>
          <a:p>
            <a:pPr marL="742950" lvl="1" indent="-285750">
              <a:buFont typeface="Arial" pitchFamily="34" charset="0"/>
              <a:buChar char="•"/>
            </a:pPr>
            <a:r>
              <a:rPr lang="en-US"/>
              <a:t>Pig Latin statements are basic constructs to process data using Pig</a:t>
            </a:r>
          </a:p>
          <a:p>
            <a:pPr lvl="1"/>
            <a:endParaRPr lang="en-US"/>
          </a:p>
          <a:p>
            <a:pPr marL="742950" lvl="1" indent="-285750">
              <a:buFont typeface="Arial" pitchFamily="34" charset="0"/>
              <a:buChar char="•"/>
            </a:pPr>
            <a:r>
              <a:rPr lang="en-US"/>
              <a:t>Pig Latin statements has operator</a:t>
            </a:r>
          </a:p>
          <a:p>
            <a:pPr lvl="1"/>
            <a:endParaRPr lang="en-US"/>
          </a:p>
          <a:p>
            <a:pPr marL="742950" lvl="1" indent="-285750">
              <a:buFont typeface="Arial" pitchFamily="34" charset="0"/>
              <a:buChar char="•"/>
            </a:pPr>
            <a:r>
              <a:rPr lang="en-US"/>
              <a:t>An operator in Pig Latin takes a relation as input and yields another relation as output.</a:t>
            </a:r>
          </a:p>
          <a:p>
            <a:pPr lvl="1"/>
            <a:endParaRPr lang="en-US"/>
          </a:p>
          <a:p>
            <a:pPr marL="742950" lvl="1" indent="-285750">
              <a:buFont typeface="Arial" pitchFamily="34" charset="0"/>
              <a:buChar char="•"/>
            </a:pPr>
            <a:r>
              <a:rPr lang="en-US"/>
              <a:t>Pig Latin statements include schemas and expressions to process data</a:t>
            </a:r>
          </a:p>
          <a:p>
            <a:pPr lvl="1"/>
            <a:endParaRPr lang="en-US"/>
          </a:p>
          <a:p>
            <a:pPr marL="742950" lvl="1" indent="-285750">
              <a:buFont typeface="Arial" pitchFamily="34" charset="0"/>
              <a:buChar char="•"/>
            </a:pPr>
            <a:r>
              <a:rPr lang="en-US"/>
              <a:t>Pig Latin statements should end with a semi colon.</a:t>
            </a:r>
          </a:p>
          <a:p>
            <a:pPr marL="742950" lvl="1" indent="-285750">
              <a:buFont typeface="Arial" pitchFamily="34" charset="0"/>
              <a:buChar char="•"/>
            </a:pPr>
            <a:endParaRPr lang="en-US"/>
          </a:p>
          <a:p>
            <a:pPr marL="742950" lvl="1" indent="-285750">
              <a:buFont typeface="Arial" pitchFamily="34" charset="0"/>
              <a:buChar char="•"/>
            </a:pPr>
            <a:endParaRPr lang="en-US"/>
          </a:p>
        </p:txBody>
      </p:sp>
    </p:spTree>
    <p:extLst>
      <p:ext uri="{BB962C8B-B14F-4D97-AF65-F5344CB8AC3E}">
        <p14:creationId xmlns:p14="http://schemas.microsoft.com/office/powerpoint/2010/main" val="23616254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474" y="469646"/>
            <a:ext cx="2956560" cy="375920"/>
          </a:xfrm>
          <a:prstGeom prst="rect">
            <a:avLst/>
          </a:prstGeom>
        </p:spPr>
        <p:txBody>
          <a:bodyPr vert="horz" wrap="square" lIns="0" tIns="0" rIns="0" bIns="0" rtlCol="0">
            <a:spAutoFit/>
          </a:bodyPr>
          <a:lstStyle/>
          <a:p>
            <a:pPr marL="12700">
              <a:lnSpc>
                <a:spcPct val="100000"/>
              </a:lnSpc>
            </a:pPr>
            <a:r>
              <a:t>Pig </a:t>
            </a:r>
            <a:r>
              <a:rPr spc="-5"/>
              <a:t>Latin</a:t>
            </a:r>
            <a:r>
              <a:rPr spc="-105"/>
              <a:t> </a:t>
            </a:r>
            <a:r>
              <a:rPr spc="-5"/>
              <a:t>Statements</a:t>
            </a:r>
          </a:p>
        </p:txBody>
      </p:sp>
      <p:sp>
        <p:nvSpPr>
          <p:cNvPr id="3" name="object 3"/>
          <p:cNvSpPr txBox="1"/>
          <p:nvPr/>
        </p:nvSpPr>
        <p:spPr>
          <a:xfrm>
            <a:off x="544474" y="1306067"/>
            <a:ext cx="5290185" cy="1795145"/>
          </a:xfrm>
          <a:prstGeom prst="rect">
            <a:avLst/>
          </a:prstGeom>
        </p:spPr>
        <p:txBody>
          <a:bodyPr vert="horz" wrap="square" lIns="0" tIns="0" rIns="0" bIns="0" rtlCol="0">
            <a:spAutoFit/>
          </a:bodyPr>
          <a:lstStyle/>
          <a:p>
            <a:pPr marL="12700">
              <a:lnSpc>
                <a:spcPct val="100000"/>
              </a:lnSpc>
            </a:pPr>
            <a:r>
              <a:rPr sz="1800">
                <a:latin typeface="Times New Roman"/>
                <a:cs typeface="Times New Roman"/>
              </a:rPr>
              <a:t>Pig Latin Statements are generally ordered </a:t>
            </a:r>
            <a:r>
              <a:rPr sz="1800" spc="-5">
                <a:latin typeface="Times New Roman"/>
                <a:cs typeface="Times New Roman"/>
              </a:rPr>
              <a:t>as</a:t>
            </a:r>
            <a:r>
              <a:rPr sz="1800" spc="-95">
                <a:latin typeface="Times New Roman"/>
                <a:cs typeface="Times New Roman"/>
              </a:rPr>
              <a:t> </a:t>
            </a:r>
            <a:r>
              <a:rPr sz="1800" spc="-5">
                <a:latin typeface="Times New Roman"/>
                <a:cs typeface="Times New Roman"/>
              </a:rPr>
              <a:t>follows:</a:t>
            </a:r>
            <a:endParaRPr sz="1800">
              <a:latin typeface="Times New Roman"/>
              <a:cs typeface="Times New Roman"/>
            </a:endParaRPr>
          </a:p>
          <a:p>
            <a:pPr>
              <a:lnSpc>
                <a:spcPct val="100000"/>
              </a:lnSpc>
              <a:spcBef>
                <a:spcPts val="17"/>
              </a:spcBef>
            </a:pPr>
            <a:endParaRPr sz="1550">
              <a:latin typeface="Times New Roman"/>
              <a:cs typeface="Times New Roman"/>
            </a:endParaRPr>
          </a:p>
          <a:p>
            <a:pPr marL="12700">
              <a:lnSpc>
                <a:spcPct val="100000"/>
              </a:lnSpc>
              <a:tabLst>
                <a:tab pos="354965" algn="l"/>
              </a:tabLst>
            </a:pPr>
            <a:r>
              <a:rPr sz="1800" b="1">
                <a:latin typeface="Times New Roman"/>
                <a:cs typeface="Times New Roman"/>
              </a:rPr>
              <a:t>1.	</a:t>
            </a:r>
            <a:r>
              <a:rPr sz="1800" b="1" spc="-5">
                <a:latin typeface="Times New Roman"/>
                <a:cs typeface="Times New Roman"/>
              </a:rPr>
              <a:t>LOAD </a:t>
            </a:r>
            <a:r>
              <a:rPr sz="1800">
                <a:latin typeface="Times New Roman"/>
                <a:cs typeface="Times New Roman"/>
              </a:rPr>
              <a:t>statement that reads data from the file</a:t>
            </a:r>
            <a:r>
              <a:rPr sz="1800" spc="-90">
                <a:latin typeface="Times New Roman"/>
                <a:cs typeface="Times New Roman"/>
              </a:rPr>
              <a:t> </a:t>
            </a:r>
            <a:r>
              <a:rPr sz="1800">
                <a:latin typeface="Times New Roman"/>
                <a:cs typeface="Times New Roman"/>
              </a:rPr>
              <a:t>system.</a:t>
            </a:r>
          </a:p>
          <a:p>
            <a:pPr>
              <a:lnSpc>
                <a:spcPct val="100000"/>
              </a:lnSpc>
              <a:spcBef>
                <a:spcPts val="19"/>
              </a:spcBef>
            </a:pPr>
            <a:endParaRPr sz="1550">
              <a:latin typeface="Times New Roman"/>
              <a:cs typeface="Times New Roman"/>
            </a:endParaRPr>
          </a:p>
          <a:p>
            <a:pPr marL="12700">
              <a:lnSpc>
                <a:spcPct val="100000"/>
              </a:lnSpc>
              <a:tabLst>
                <a:tab pos="354965" algn="l"/>
              </a:tabLst>
            </a:pPr>
            <a:r>
              <a:rPr sz="1800">
                <a:latin typeface="Times New Roman"/>
                <a:cs typeface="Times New Roman"/>
              </a:rPr>
              <a:t>2.	Series of statements to perform</a:t>
            </a:r>
            <a:r>
              <a:rPr sz="1800" spc="-50">
                <a:latin typeface="Times New Roman"/>
                <a:cs typeface="Times New Roman"/>
              </a:rPr>
              <a:t> </a:t>
            </a:r>
            <a:r>
              <a:rPr sz="1800" spc="-5">
                <a:latin typeface="Times New Roman"/>
                <a:cs typeface="Times New Roman"/>
              </a:rPr>
              <a:t>transformations.</a:t>
            </a:r>
            <a:endParaRPr sz="1800">
              <a:latin typeface="Times New Roman"/>
              <a:cs typeface="Times New Roman"/>
            </a:endParaRPr>
          </a:p>
          <a:p>
            <a:pPr>
              <a:lnSpc>
                <a:spcPct val="100000"/>
              </a:lnSpc>
              <a:spcBef>
                <a:spcPts val="17"/>
              </a:spcBef>
            </a:pPr>
            <a:endParaRPr sz="1550">
              <a:latin typeface="Times New Roman"/>
              <a:cs typeface="Times New Roman"/>
            </a:endParaRPr>
          </a:p>
          <a:p>
            <a:pPr marL="12700">
              <a:lnSpc>
                <a:spcPct val="100000"/>
              </a:lnSpc>
              <a:tabLst>
                <a:tab pos="354965" algn="l"/>
              </a:tabLst>
            </a:pPr>
            <a:r>
              <a:rPr sz="1800" b="1">
                <a:latin typeface="Times New Roman"/>
                <a:cs typeface="Times New Roman"/>
              </a:rPr>
              <a:t>3.	</a:t>
            </a:r>
            <a:r>
              <a:rPr sz="1800" b="1" spc="-5">
                <a:latin typeface="Times New Roman"/>
                <a:cs typeface="Times New Roman"/>
              </a:rPr>
              <a:t>DUMP </a:t>
            </a:r>
            <a:r>
              <a:rPr sz="1800">
                <a:latin typeface="Times New Roman"/>
                <a:cs typeface="Times New Roman"/>
              </a:rPr>
              <a:t>or </a:t>
            </a:r>
            <a:r>
              <a:rPr sz="1800" b="1" spc="-10">
                <a:latin typeface="Times New Roman"/>
                <a:cs typeface="Times New Roman"/>
              </a:rPr>
              <a:t>STORE </a:t>
            </a:r>
            <a:r>
              <a:rPr sz="1800">
                <a:latin typeface="Times New Roman"/>
                <a:cs typeface="Times New Roman"/>
              </a:rPr>
              <a:t>to display/store</a:t>
            </a:r>
            <a:r>
              <a:rPr sz="1800" spc="-70">
                <a:latin typeface="Times New Roman"/>
                <a:cs typeface="Times New Roman"/>
              </a:rPr>
              <a:t> </a:t>
            </a:r>
            <a:r>
              <a:rPr sz="1800">
                <a:latin typeface="Times New Roman"/>
                <a:cs typeface="Times New Roman"/>
              </a:rPr>
              <a:t>result.</a:t>
            </a:r>
          </a:p>
        </p:txBody>
      </p:sp>
      <p:sp>
        <p:nvSpPr>
          <p:cNvPr id="4" name="object 4"/>
          <p:cNvSpPr/>
          <p:nvPr/>
        </p:nvSpPr>
        <p:spPr>
          <a:xfrm>
            <a:off x="467105" y="3565397"/>
            <a:ext cx="6429756" cy="257860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67105" y="3565397"/>
            <a:ext cx="6430010" cy="2578735"/>
          </a:xfrm>
          <a:prstGeom prst="rect">
            <a:avLst/>
          </a:prstGeom>
          <a:ln w="19811">
            <a:solidFill>
              <a:srgbClr val="7BC961"/>
            </a:solidFill>
          </a:ln>
        </p:spPr>
        <p:txBody>
          <a:bodyPr vert="horz" wrap="square" lIns="0" tIns="90170" rIns="0" bIns="0" rtlCol="0">
            <a:spAutoFit/>
          </a:bodyPr>
          <a:lstStyle/>
          <a:p>
            <a:pPr marL="80010">
              <a:lnSpc>
                <a:spcPct val="100000"/>
              </a:lnSpc>
              <a:spcBef>
                <a:spcPts val="710"/>
              </a:spcBef>
            </a:pPr>
            <a:r>
              <a:rPr sz="1800" b="1">
                <a:latin typeface="Times New Roman"/>
                <a:cs typeface="Times New Roman"/>
              </a:rPr>
              <a:t>A = load </a:t>
            </a:r>
            <a:r>
              <a:rPr sz="1800" b="1" spc="-5">
                <a:latin typeface="Times New Roman"/>
                <a:cs typeface="Times New Roman"/>
              </a:rPr>
              <a:t>'student' (rollno, name,</a:t>
            </a:r>
            <a:r>
              <a:rPr sz="1800" b="1" spc="-160">
                <a:latin typeface="Times New Roman"/>
                <a:cs typeface="Times New Roman"/>
              </a:rPr>
              <a:t> </a:t>
            </a:r>
            <a:r>
              <a:rPr sz="1800" b="1" spc="-5">
                <a:latin typeface="Times New Roman"/>
                <a:cs typeface="Times New Roman"/>
              </a:rPr>
              <a:t>gpa);</a:t>
            </a:r>
            <a:endParaRPr sz="1800">
              <a:latin typeface="Times New Roman"/>
              <a:cs typeface="Times New Roman"/>
            </a:endParaRPr>
          </a:p>
          <a:p>
            <a:pPr>
              <a:lnSpc>
                <a:spcPct val="100000"/>
              </a:lnSpc>
              <a:spcBef>
                <a:spcPts val="2"/>
              </a:spcBef>
            </a:pPr>
            <a:endParaRPr sz="2150">
              <a:latin typeface="Times New Roman"/>
              <a:cs typeface="Times New Roman"/>
            </a:endParaRPr>
          </a:p>
          <a:p>
            <a:pPr marL="80010">
              <a:lnSpc>
                <a:spcPct val="100000"/>
              </a:lnSpc>
            </a:pPr>
            <a:r>
              <a:rPr sz="1800" b="1" spc="-5">
                <a:latin typeface="Times New Roman"/>
                <a:cs typeface="Times New Roman"/>
              </a:rPr>
              <a:t>A</a:t>
            </a:r>
            <a:r>
              <a:rPr sz="1800" b="1" spc="-110">
                <a:latin typeface="Times New Roman"/>
                <a:cs typeface="Times New Roman"/>
              </a:rPr>
              <a:t> </a:t>
            </a:r>
            <a:r>
              <a:rPr sz="1800" b="1">
                <a:latin typeface="Times New Roman"/>
                <a:cs typeface="Times New Roman"/>
              </a:rPr>
              <a:t>=</a:t>
            </a:r>
            <a:r>
              <a:rPr sz="1800" b="1" spc="-30">
                <a:latin typeface="Times New Roman"/>
                <a:cs typeface="Times New Roman"/>
              </a:rPr>
              <a:t> </a:t>
            </a:r>
            <a:r>
              <a:rPr sz="1800" b="1">
                <a:latin typeface="Times New Roman"/>
                <a:cs typeface="Times New Roman"/>
              </a:rPr>
              <a:t>filter</a:t>
            </a:r>
            <a:r>
              <a:rPr sz="1800" b="1" spc="-140">
                <a:latin typeface="Times New Roman"/>
                <a:cs typeface="Times New Roman"/>
              </a:rPr>
              <a:t> </a:t>
            </a:r>
            <a:r>
              <a:rPr sz="1800" b="1" spc="-5">
                <a:latin typeface="Times New Roman"/>
                <a:cs typeface="Times New Roman"/>
              </a:rPr>
              <a:t>A</a:t>
            </a:r>
            <a:r>
              <a:rPr sz="1800" b="1" spc="-114">
                <a:latin typeface="Times New Roman"/>
                <a:cs typeface="Times New Roman"/>
              </a:rPr>
              <a:t> </a:t>
            </a:r>
            <a:r>
              <a:rPr sz="1800" b="1" spc="-5">
                <a:latin typeface="Times New Roman"/>
                <a:cs typeface="Times New Roman"/>
              </a:rPr>
              <a:t>by</a:t>
            </a:r>
            <a:r>
              <a:rPr sz="1800" b="1" spc="-10">
                <a:latin typeface="Times New Roman"/>
                <a:cs typeface="Times New Roman"/>
              </a:rPr>
              <a:t> </a:t>
            </a:r>
            <a:r>
              <a:rPr sz="1800" b="1">
                <a:latin typeface="Times New Roman"/>
                <a:cs typeface="Times New Roman"/>
              </a:rPr>
              <a:t>gpa</a:t>
            </a:r>
            <a:r>
              <a:rPr sz="1800" b="1" spc="-15">
                <a:latin typeface="Times New Roman"/>
                <a:cs typeface="Times New Roman"/>
              </a:rPr>
              <a:t> </a:t>
            </a:r>
            <a:r>
              <a:rPr sz="1800" b="1">
                <a:latin typeface="Times New Roman"/>
                <a:cs typeface="Times New Roman"/>
              </a:rPr>
              <a:t>&gt;</a:t>
            </a:r>
            <a:r>
              <a:rPr sz="1800" b="1" spc="-20">
                <a:latin typeface="Times New Roman"/>
                <a:cs typeface="Times New Roman"/>
              </a:rPr>
              <a:t> </a:t>
            </a:r>
            <a:r>
              <a:rPr sz="1800" b="1">
                <a:latin typeface="Times New Roman"/>
                <a:cs typeface="Times New Roman"/>
              </a:rPr>
              <a:t>4.0;</a:t>
            </a:r>
            <a:endParaRPr sz="1800">
              <a:latin typeface="Times New Roman"/>
              <a:cs typeface="Times New Roman"/>
            </a:endParaRPr>
          </a:p>
          <a:p>
            <a:pPr>
              <a:lnSpc>
                <a:spcPct val="100000"/>
              </a:lnSpc>
            </a:pPr>
            <a:endParaRPr sz="1800">
              <a:latin typeface="Times New Roman"/>
              <a:cs typeface="Times New Roman"/>
            </a:endParaRPr>
          </a:p>
          <a:p>
            <a:pPr marL="80010">
              <a:lnSpc>
                <a:spcPct val="100000"/>
              </a:lnSpc>
              <a:spcBef>
                <a:spcPts val="1180"/>
              </a:spcBef>
            </a:pPr>
            <a:r>
              <a:rPr sz="1800" b="1">
                <a:latin typeface="Times New Roman"/>
                <a:cs typeface="Times New Roman"/>
              </a:rPr>
              <a:t>A</a:t>
            </a:r>
            <a:r>
              <a:rPr sz="1800" b="1" spc="-114">
                <a:latin typeface="Times New Roman"/>
                <a:cs typeface="Times New Roman"/>
              </a:rPr>
              <a:t> </a:t>
            </a:r>
            <a:r>
              <a:rPr sz="1800" b="1">
                <a:latin typeface="Times New Roman"/>
                <a:cs typeface="Times New Roman"/>
              </a:rPr>
              <a:t>=</a:t>
            </a:r>
            <a:r>
              <a:rPr sz="1800" b="1" spc="-20">
                <a:latin typeface="Times New Roman"/>
                <a:cs typeface="Times New Roman"/>
              </a:rPr>
              <a:t> </a:t>
            </a:r>
            <a:r>
              <a:rPr sz="1800" b="1" spc="-5">
                <a:latin typeface="Times New Roman"/>
                <a:cs typeface="Times New Roman"/>
              </a:rPr>
              <a:t>foreach</a:t>
            </a:r>
            <a:r>
              <a:rPr sz="1800" b="1" spc="-114">
                <a:latin typeface="Times New Roman"/>
                <a:cs typeface="Times New Roman"/>
              </a:rPr>
              <a:t> </a:t>
            </a:r>
            <a:r>
              <a:rPr sz="1800" b="1">
                <a:latin typeface="Times New Roman"/>
                <a:cs typeface="Times New Roman"/>
              </a:rPr>
              <a:t>A</a:t>
            </a:r>
            <a:r>
              <a:rPr sz="1800" b="1" spc="-110">
                <a:latin typeface="Times New Roman"/>
                <a:cs typeface="Times New Roman"/>
              </a:rPr>
              <a:t> </a:t>
            </a:r>
            <a:r>
              <a:rPr sz="1800" b="1">
                <a:latin typeface="Times New Roman"/>
                <a:cs typeface="Times New Roman"/>
              </a:rPr>
              <a:t>generate</a:t>
            </a:r>
            <a:r>
              <a:rPr sz="1800" b="1" spc="-25">
                <a:latin typeface="Times New Roman"/>
                <a:cs typeface="Times New Roman"/>
              </a:rPr>
              <a:t> </a:t>
            </a:r>
            <a:r>
              <a:rPr sz="1800" b="1">
                <a:latin typeface="Times New Roman"/>
                <a:cs typeface="Times New Roman"/>
              </a:rPr>
              <a:t>UPPER</a:t>
            </a:r>
            <a:r>
              <a:rPr sz="1800" b="1" spc="-10">
                <a:latin typeface="Times New Roman"/>
                <a:cs typeface="Times New Roman"/>
              </a:rPr>
              <a:t> </a:t>
            </a:r>
            <a:r>
              <a:rPr sz="1800" b="1">
                <a:latin typeface="Times New Roman"/>
                <a:cs typeface="Times New Roman"/>
              </a:rPr>
              <a:t>(name);</a:t>
            </a:r>
            <a:endParaRPr sz="1800">
              <a:latin typeface="Times New Roman"/>
              <a:cs typeface="Times New Roman"/>
            </a:endParaRPr>
          </a:p>
          <a:p>
            <a:pPr marL="80010">
              <a:lnSpc>
                <a:spcPct val="100000"/>
              </a:lnSpc>
              <a:spcBef>
                <a:spcPts val="960"/>
              </a:spcBef>
            </a:pPr>
            <a:r>
              <a:rPr sz="1800" b="1" spc="-10">
                <a:latin typeface="Times New Roman"/>
                <a:cs typeface="Times New Roman"/>
              </a:rPr>
              <a:t>STORE </a:t>
            </a:r>
            <a:r>
              <a:rPr sz="1800" b="1" spc="-5">
                <a:latin typeface="Times New Roman"/>
                <a:cs typeface="Times New Roman"/>
              </a:rPr>
              <a:t>A </a:t>
            </a:r>
            <a:r>
              <a:rPr sz="1800" b="1" spc="-15">
                <a:latin typeface="Times New Roman"/>
                <a:cs typeface="Times New Roman"/>
              </a:rPr>
              <a:t>INTO</a:t>
            </a:r>
            <a:r>
              <a:rPr sz="1800" b="1" spc="-220">
                <a:latin typeface="Times New Roman"/>
                <a:cs typeface="Times New Roman"/>
              </a:rPr>
              <a:t> </a:t>
            </a:r>
            <a:r>
              <a:rPr sz="1800" b="1" spc="-5">
                <a:latin typeface="Times New Roman"/>
                <a:cs typeface="Times New Roman"/>
              </a:rPr>
              <a:t>‘myreport’</a:t>
            </a:r>
            <a:endParaRPr sz="18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474" y="469646"/>
            <a:ext cx="9056726" cy="375920"/>
          </a:xfrm>
          <a:prstGeom prst="rect">
            <a:avLst/>
          </a:prstGeom>
        </p:spPr>
        <p:txBody>
          <a:bodyPr vert="horz" wrap="square" lIns="0" tIns="0" rIns="0" bIns="0" rtlCol="0">
            <a:spAutoFit/>
          </a:bodyPr>
          <a:lstStyle/>
          <a:p>
            <a:pPr marL="12700">
              <a:lnSpc>
                <a:spcPct val="100000"/>
              </a:lnSpc>
            </a:pPr>
            <a:r>
              <a:t>Pig </a:t>
            </a:r>
            <a:r>
              <a:rPr spc="-5"/>
              <a:t>Latin</a:t>
            </a:r>
            <a:r>
              <a:rPr spc="-100"/>
              <a:t> </a:t>
            </a:r>
            <a:r>
              <a:rPr spc="-5"/>
              <a:t>Identifiers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extLst>
              <p:ext uri="{D42A27DB-BD31-4B8C-83A1-F6EECF244321}">
                <p14:modId xmlns:p14="http://schemas.microsoft.com/office/powerpoint/2010/main" val="2079236545"/>
              </p:ext>
            </p:extLst>
          </p:nvPr>
        </p:nvGraphicFramePr>
        <p:xfrm>
          <a:off x="555548" y="1981200"/>
          <a:ext cx="7826452" cy="609600"/>
        </p:xfrm>
        <a:graphic>
          <a:graphicData uri="http://schemas.openxmlformats.org/drawingml/2006/table">
            <a:tbl>
              <a:tblPr firstRow="1" bandRow="1">
                <a:tableStyleId>{2D5ABB26-0587-4C30-8999-92F81FD0307C}</a:tableStyleId>
              </a:tblPr>
              <a:tblGrid>
                <a:gridCol w="2447463">
                  <a:extLst>
                    <a:ext uri="{9D8B030D-6E8A-4147-A177-3AD203B41FA5}">
                      <a16:colId xmlns:a16="http://schemas.microsoft.com/office/drawing/2014/main" val="20000"/>
                    </a:ext>
                  </a:extLst>
                </a:gridCol>
                <a:gridCol w="683127">
                  <a:extLst>
                    <a:ext uri="{9D8B030D-6E8A-4147-A177-3AD203B41FA5}">
                      <a16:colId xmlns:a16="http://schemas.microsoft.com/office/drawing/2014/main" val="20001"/>
                    </a:ext>
                  </a:extLst>
                </a:gridCol>
                <a:gridCol w="1565288">
                  <a:extLst>
                    <a:ext uri="{9D8B030D-6E8A-4147-A177-3AD203B41FA5}">
                      <a16:colId xmlns:a16="http://schemas.microsoft.com/office/drawing/2014/main" val="20002"/>
                    </a:ext>
                  </a:extLst>
                </a:gridCol>
                <a:gridCol w="1565287">
                  <a:extLst>
                    <a:ext uri="{9D8B030D-6E8A-4147-A177-3AD203B41FA5}">
                      <a16:colId xmlns:a16="http://schemas.microsoft.com/office/drawing/2014/main" val="20003"/>
                    </a:ext>
                  </a:extLst>
                </a:gridCol>
                <a:gridCol w="1565287">
                  <a:extLst>
                    <a:ext uri="{9D8B030D-6E8A-4147-A177-3AD203B41FA5}">
                      <a16:colId xmlns:a16="http://schemas.microsoft.com/office/drawing/2014/main" val="20004"/>
                    </a:ext>
                  </a:extLst>
                </a:gridCol>
              </a:tblGrid>
              <a:tr h="304874">
                <a:tc>
                  <a:txBody>
                    <a:bodyPr/>
                    <a:lstStyle/>
                    <a:p>
                      <a:pPr marL="62230">
                        <a:lnSpc>
                          <a:spcPts val="1810"/>
                        </a:lnSpc>
                      </a:pPr>
                      <a:r>
                        <a:rPr sz="1600" b="1" spc="-30">
                          <a:solidFill>
                            <a:srgbClr val="FFFFFF"/>
                          </a:solidFill>
                          <a:latin typeface="Trebuchet MS"/>
                          <a:cs typeface="Trebuchet MS"/>
                        </a:rPr>
                        <a:t>Valid</a:t>
                      </a:r>
                      <a:r>
                        <a:rPr sz="1600" b="1" spc="-65">
                          <a:solidFill>
                            <a:srgbClr val="FFFFFF"/>
                          </a:solidFill>
                          <a:latin typeface="Trebuchet MS"/>
                          <a:cs typeface="Trebuchet MS"/>
                        </a:rPr>
                        <a:t> </a:t>
                      </a:r>
                      <a:r>
                        <a:rPr sz="1600" b="1" spc="-5">
                          <a:solidFill>
                            <a:srgbClr val="FFFFFF"/>
                          </a:solidFill>
                          <a:latin typeface="Trebuchet MS"/>
                          <a:cs typeface="Trebuchet MS"/>
                        </a:rPr>
                        <a:t>Identifier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1810"/>
                        </a:lnSpc>
                      </a:pPr>
                      <a:r>
                        <a:rPr sz="1600" b="1">
                          <a:solidFill>
                            <a:srgbClr val="FFFFFF"/>
                          </a:solidFill>
                          <a:latin typeface="Trebuchet MS"/>
                          <a:cs typeface="Trebuchet MS"/>
                        </a:rPr>
                        <a:t>Y</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1810"/>
                        </a:lnSpc>
                      </a:pPr>
                      <a:r>
                        <a:rPr sz="1600" b="1" spc="-10">
                          <a:solidFill>
                            <a:srgbClr val="FFFFFF"/>
                          </a:solidFill>
                          <a:latin typeface="Trebuchet MS"/>
                          <a:cs typeface="Trebuchet MS"/>
                        </a:rPr>
                        <a:t>A1</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1810"/>
                        </a:lnSpc>
                      </a:pPr>
                      <a:r>
                        <a:rPr sz="1600" b="1" spc="-10">
                          <a:solidFill>
                            <a:srgbClr val="FFFFFF"/>
                          </a:solidFill>
                          <a:latin typeface="Trebuchet MS"/>
                          <a:cs typeface="Trebuchet MS"/>
                        </a:rPr>
                        <a:t>A1_2014</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865">
                        <a:lnSpc>
                          <a:spcPts val="1810"/>
                        </a:lnSpc>
                      </a:pPr>
                      <a:r>
                        <a:rPr sz="1600" b="1" spc="-10">
                          <a:solidFill>
                            <a:srgbClr val="FFFFFF"/>
                          </a:solidFill>
                          <a:latin typeface="Trebuchet MS"/>
                          <a:cs typeface="Trebuchet MS"/>
                        </a:rPr>
                        <a:t>Sample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304726">
                <a:tc>
                  <a:txBody>
                    <a:bodyPr/>
                    <a:lstStyle/>
                    <a:p>
                      <a:pPr marL="62230">
                        <a:lnSpc>
                          <a:spcPts val="1710"/>
                        </a:lnSpc>
                      </a:pPr>
                      <a:r>
                        <a:rPr sz="1600" b="1" spc="-5">
                          <a:solidFill>
                            <a:srgbClr val="FFFFFF"/>
                          </a:solidFill>
                          <a:latin typeface="Trebuchet MS"/>
                          <a:cs typeface="Trebuchet MS"/>
                        </a:rPr>
                        <a:t>Invalid</a:t>
                      </a:r>
                      <a:r>
                        <a:rPr sz="1600" b="1" spc="-75">
                          <a:solidFill>
                            <a:srgbClr val="FFFFFF"/>
                          </a:solidFill>
                          <a:latin typeface="Trebuchet MS"/>
                          <a:cs typeface="Trebuchet MS"/>
                        </a:rPr>
                        <a:t> </a:t>
                      </a:r>
                      <a:r>
                        <a:rPr sz="1600" b="1" spc="-5">
                          <a:solidFill>
                            <a:srgbClr val="FFFFFF"/>
                          </a:solidFill>
                          <a:latin typeface="Trebuchet MS"/>
                          <a:cs typeface="Trebuchet MS"/>
                        </a:rPr>
                        <a:t>Identifier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710"/>
                        </a:lnSpc>
                      </a:pPr>
                      <a:r>
                        <a:rPr sz="1600">
                          <a:latin typeface="Trebuchet MS"/>
                          <a:cs typeface="Trebuchet MS"/>
                        </a:rPr>
                        <a:t>5</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62230">
                        <a:lnSpc>
                          <a:spcPts val="1710"/>
                        </a:lnSpc>
                      </a:pPr>
                      <a:r>
                        <a:rPr sz="1600" spc="-5">
                          <a:latin typeface="Trebuchet MS"/>
                          <a:cs typeface="Trebuchet MS"/>
                        </a:rPr>
                        <a:t>Sales$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62230">
                        <a:lnSpc>
                          <a:spcPts val="1710"/>
                        </a:lnSpc>
                      </a:pPr>
                      <a:r>
                        <a:rPr sz="1600" spc="-5">
                          <a:latin typeface="Trebuchet MS"/>
                          <a:cs typeface="Trebuchet MS"/>
                        </a:rPr>
                        <a:t>Sales%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62865">
                        <a:lnSpc>
                          <a:spcPts val="1710"/>
                        </a:lnSpc>
                      </a:pPr>
                      <a:r>
                        <a:rPr sz="1600" spc="-10">
                          <a:latin typeface="Trebuchet MS"/>
                          <a:cs typeface="Trebuchet MS"/>
                        </a:rPr>
                        <a:t>_Sales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544474" y="3051047"/>
            <a:ext cx="9818726" cy="2877711"/>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Pig </a:t>
            </a:r>
            <a:r>
              <a:rPr sz="2400" b="1" spc="-5">
                <a:solidFill>
                  <a:srgbClr val="0E6EC5"/>
                </a:solidFill>
                <a:latin typeface="Trebuchet MS"/>
                <a:cs typeface="Trebuchet MS"/>
              </a:rPr>
              <a:t>Latin</a:t>
            </a:r>
            <a:r>
              <a:rPr sz="2400" b="1" spc="-105">
                <a:solidFill>
                  <a:srgbClr val="0E6EC5"/>
                </a:solidFill>
                <a:latin typeface="Trebuchet MS"/>
                <a:cs typeface="Trebuchet MS"/>
              </a:rPr>
              <a:t> </a:t>
            </a:r>
            <a:r>
              <a:rPr sz="2400" b="1" spc="-5">
                <a:solidFill>
                  <a:srgbClr val="0E6EC5"/>
                </a:solidFill>
                <a:latin typeface="Trebuchet MS"/>
                <a:cs typeface="Trebuchet MS"/>
              </a:rPr>
              <a:t>Comments</a:t>
            </a:r>
            <a:endParaRPr sz="2400">
              <a:latin typeface="Trebuchet MS"/>
              <a:cs typeface="Trebuchet MS"/>
            </a:endParaRPr>
          </a:p>
          <a:p>
            <a:pPr>
              <a:lnSpc>
                <a:spcPct val="100000"/>
              </a:lnSpc>
            </a:pPr>
            <a:endParaRPr sz="2400">
              <a:latin typeface="Times New Roman"/>
              <a:cs typeface="Times New Roman"/>
            </a:endParaRPr>
          </a:p>
          <a:p>
            <a:pPr marL="12700">
              <a:lnSpc>
                <a:spcPct val="100000"/>
              </a:lnSpc>
              <a:spcBef>
                <a:spcPts val="1625"/>
              </a:spcBef>
            </a:pPr>
            <a:r>
              <a:rPr sz="1800">
                <a:latin typeface="Times New Roman"/>
                <a:cs typeface="Times New Roman"/>
              </a:rPr>
              <a:t>In </a:t>
            </a:r>
            <a:r>
              <a:rPr sz="1800" spc="-5">
                <a:latin typeface="Times New Roman"/>
                <a:cs typeface="Times New Roman"/>
              </a:rPr>
              <a:t>Pig </a:t>
            </a:r>
            <a:r>
              <a:rPr sz="1800">
                <a:latin typeface="Times New Roman"/>
                <a:cs typeface="Times New Roman"/>
              </a:rPr>
              <a:t>Latin </a:t>
            </a:r>
            <a:r>
              <a:rPr sz="1800" spc="-5">
                <a:latin typeface="Times New Roman"/>
                <a:cs typeface="Times New Roman"/>
              </a:rPr>
              <a:t>two </a:t>
            </a:r>
            <a:r>
              <a:rPr sz="1800" spc="5">
                <a:latin typeface="Times New Roman"/>
                <a:cs typeface="Times New Roman"/>
              </a:rPr>
              <a:t>types </a:t>
            </a:r>
            <a:r>
              <a:rPr sz="1800">
                <a:latin typeface="Times New Roman"/>
                <a:cs typeface="Times New Roman"/>
              </a:rPr>
              <a:t>of </a:t>
            </a:r>
            <a:r>
              <a:rPr sz="1800" spc="-5">
                <a:latin typeface="Times New Roman"/>
                <a:cs typeface="Times New Roman"/>
              </a:rPr>
              <a:t>comments </a:t>
            </a:r>
            <a:r>
              <a:rPr sz="1800">
                <a:latin typeface="Times New Roman"/>
                <a:cs typeface="Times New Roman"/>
              </a:rPr>
              <a:t>are</a:t>
            </a:r>
            <a:r>
              <a:rPr sz="1800" spc="-90">
                <a:latin typeface="Times New Roman"/>
                <a:cs typeface="Times New Roman"/>
              </a:rPr>
              <a:t> </a:t>
            </a:r>
            <a:r>
              <a:rPr sz="1800">
                <a:latin typeface="Times New Roman"/>
                <a:cs typeface="Times New Roman"/>
              </a:rPr>
              <a:t>supported:</a:t>
            </a:r>
          </a:p>
          <a:p>
            <a:pPr marL="355600" indent="-342900">
              <a:lnSpc>
                <a:spcPct val="100000"/>
              </a:lnSpc>
              <a:spcBef>
                <a:spcPts val="960"/>
              </a:spcBef>
              <a:buAutoNum type="arabicPeriod"/>
              <a:tabLst>
                <a:tab pos="355600" algn="l"/>
              </a:tabLst>
            </a:pPr>
            <a:r>
              <a:rPr sz="1800">
                <a:latin typeface="Times New Roman"/>
                <a:cs typeface="Times New Roman"/>
              </a:rPr>
              <a:t>Single line </a:t>
            </a:r>
            <a:r>
              <a:rPr sz="1800" spc="-5">
                <a:latin typeface="Times New Roman"/>
                <a:cs typeface="Times New Roman"/>
              </a:rPr>
              <a:t>comments </a:t>
            </a:r>
            <a:r>
              <a:rPr sz="1800">
                <a:latin typeface="Times New Roman"/>
                <a:cs typeface="Times New Roman"/>
              </a:rPr>
              <a:t>that begin with</a:t>
            </a:r>
            <a:r>
              <a:rPr sz="1800" spc="-80">
                <a:latin typeface="Times New Roman"/>
                <a:cs typeface="Times New Roman"/>
              </a:rPr>
              <a:t> </a:t>
            </a:r>
            <a:r>
              <a:rPr sz="1800" b="1">
                <a:latin typeface="Times New Roman"/>
                <a:cs typeface="Times New Roman"/>
              </a:rPr>
              <a:t>“—”.</a:t>
            </a:r>
            <a:endParaRPr sz="1800">
              <a:latin typeface="Times New Roman"/>
              <a:cs typeface="Times New Roman"/>
            </a:endParaRPr>
          </a:p>
          <a:p>
            <a:pPr marL="355600" indent="-342900">
              <a:lnSpc>
                <a:spcPct val="100000"/>
              </a:lnSpc>
              <a:spcBef>
                <a:spcPts val="140"/>
              </a:spcBef>
              <a:buAutoNum type="arabicPeriod"/>
              <a:tabLst>
                <a:tab pos="355600" algn="l"/>
              </a:tabLst>
            </a:pPr>
            <a:r>
              <a:rPr sz="1800">
                <a:latin typeface="Times New Roman"/>
                <a:cs typeface="Times New Roman"/>
              </a:rPr>
              <a:t>Multiline </a:t>
            </a:r>
            <a:r>
              <a:rPr sz="1800" spc="-5">
                <a:latin typeface="Times New Roman"/>
                <a:cs typeface="Times New Roman"/>
              </a:rPr>
              <a:t>comments </a:t>
            </a:r>
            <a:r>
              <a:rPr sz="1800">
                <a:latin typeface="Times New Roman"/>
                <a:cs typeface="Times New Roman"/>
              </a:rPr>
              <a:t>that begin with </a:t>
            </a:r>
            <a:r>
              <a:rPr sz="1800" b="1">
                <a:latin typeface="Times New Roman"/>
                <a:cs typeface="Times New Roman"/>
              </a:rPr>
              <a:t>“/* </a:t>
            </a:r>
            <a:r>
              <a:rPr sz="1800">
                <a:latin typeface="Times New Roman"/>
                <a:cs typeface="Times New Roman"/>
              </a:rPr>
              <a:t>and end with</a:t>
            </a:r>
            <a:r>
              <a:rPr sz="1800" spc="-95">
                <a:latin typeface="Times New Roman"/>
                <a:cs typeface="Times New Roman"/>
              </a:rPr>
              <a:t> </a:t>
            </a:r>
            <a:r>
              <a:rPr sz="1800" b="1">
                <a:latin typeface="Times New Roman"/>
                <a:cs typeface="Times New Roman"/>
              </a:rPr>
              <a:t>*/”.</a:t>
            </a:r>
            <a:endParaRPr lang="en-US" sz="1800" b="1">
              <a:latin typeface="Times New Roman"/>
              <a:cs typeface="Times New Roman"/>
            </a:endParaRPr>
          </a:p>
          <a:p>
            <a:pPr marL="355600" indent="-342900">
              <a:lnSpc>
                <a:spcPct val="100000"/>
              </a:lnSpc>
              <a:spcBef>
                <a:spcPts val="140"/>
              </a:spcBef>
              <a:buAutoNum type="arabicPeriod"/>
              <a:tabLst>
                <a:tab pos="355600" algn="l"/>
              </a:tabLst>
            </a:pPr>
            <a:endParaRPr lang="en-US" b="1">
              <a:latin typeface="Times New Roman"/>
              <a:cs typeface="Times New Roman"/>
            </a:endParaRPr>
          </a:p>
          <a:p>
            <a:pPr marL="355600" indent="-342900">
              <a:lnSpc>
                <a:spcPct val="100000"/>
              </a:lnSpc>
              <a:spcBef>
                <a:spcPts val="140"/>
              </a:spcBef>
              <a:buAutoNum type="arabicPeriod"/>
              <a:tabLst>
                <a:tab pos="355600" algn="l"/>
              </a:tabLst>
            </a:pPr>
            <a:endParaRPr lang="en-US" sz="1800" b="1">
              <a:latin typeface="Times New Roman"/>
              <a:cs typeface="Times New Roman"/>
            </a:endParaRPr>
          </a:p>
          <a:p>
            <a:pPr marL="12700">
              <a:lnSpc>
                <a:spcPct val="100000"/>
              </a:lnSpc>
              <a:spcBef>
                <a:spcPts val="140"/>
              </a:spcBef>
              <a:tabLst>
                <a:tab pos="355600" algn="l"/>
              </a:tabLst>
            </a:pPr>
            <a:r>
              <a:rPr lang="en-US" sz="2400" b="1">
                <a:solidFill>
                  <a:srgbClr val="0070C0"/>
                </a:solidFill>
                <a:latin typeface="Trebuchet MS" pitchFamily="34" charset="0"/>
                <a:cs typeface="Times New Roman"/>
              </a:rPr>
              <a:t>Pig Latin case sensitive</a:t>
            </a:r>
            <a:endParaRPr sz="2400" b="1">
              <a:solidFill>
                <a:srgbClr val="0070C0"/>
              </a:solidFill>
              <a:latin typeface="Trebuchet MS" pitchFamily="34" charset="0"/>
              <a:cs typeface="Times New Roman"/>
            </a:endParaRPr>
          </a:p>
        </p:txBody>
      </p:sp>
      <p:sp>
        <p:nvSpPr>
          <p:cNvPr id="6" name="TextBox 5"/>
          <p:cNvSpPr txBox="1"/>
          <p:nvPr/>
        </p:nvSpPr>
        <p:spPr>
          <a:xfrm>
            <a:off x="381000" y="990600"/>
            <a:ext cx="9144000" cy="923330"/>
          </a:xfrm>
          <a:prstGeom prst="rect">
            <a:avLst/>
          </a:prstGeom>
          <a:noFill/>
        </p:spPr>
        <p:txBody>
          <a:bodyPr wrap="square" rtlCol="0">
            <a:spAutoFit/>
          </a:bodyPr>
          <a:lstStyle/>
          <a:p>
            <a:pPr marL="342900" indent="-342900">
              <a:buAutoNum type="arabicPeriod"/>
            </a:pPr>
            <a:r>
              <a:rPr lang="en-US"/>
              <a:t>Identifiers are names assigned to fields or other data structures</a:t>
            </a:r>
          </a:p>
          <a:p>
            <a:pPr marL="342900" indent="-342900">
              <a:buAutoNum type="arabicPeriod"/>
            </a:pPr>
            <a:r>
              <a:rPr lang="en-US"/>
              <a:t>It should begin with a letter and should be followed by only letters, numbers, and underscores.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4013453" y="3291204"/>
            <a:ext cx="1721485"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What </a:t>
            </a:r>
            <a:r>
              <a:rPr sz="2400" b="1" spc="-5">
                <a:solidFill>
                  <a:srgbClr val="0E6EC5"/>
                </a:solidFill>
                <a:latin typeface="Trebuchet MS"/>
                <a:cs typeface="Trebuchet MS"/>
              </a:rPr>
              <a:t>is</a:t>
            </a:r>
            <a:r>
              <a:rPr sz="2400" b="1" spc="-75">
                <a:solidFill>
                  <a:srgbClr val="0E6EC5"/>
                </a:solidFill>
                <a:latin typeface="Trebuchet MS"/>
                <a:cs typeface="Trebuchet MS"/>
              </a:rPr>
              <a:t> </a:t>
            </a:r>
            <a:r>
              <a:rPr sz="2400" b="1" spc="-10">
                <a:solidFill>
                  <a:srgbClr val="0E6EC5"/>
                </a:solidFill>
                <a:latin typeface="Trebuchet MS"/>
                <a:cs typeface="Trebuchet MS"/>
              </a:rPr>
              <a:t>Pig?</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474" y="469646"/>
            <a:ext cx="3121660" cy="375920"/>
          </a:xfrm>
          <a:prstGeom prst="rect">
            <a:avLst/>
          </a:prstGeom>
        </p:spPr>
        <p:txBody>
          <a:bodyPr vert="horz" wrap="square" lIns="0" tIns="0" rIns="0" bIns="0" rtlCol="0">
            <a:spAutoFit/>
          </a:bodyPr>
          <a:lstStyle/>
          <a:p>
            <a:pPr marL="12700">
              <a:lnSpc>
                <a:spcPct val="100000"/>
              </a:lnSpc>
            </a:pPr>
            <a:r>
              <a:rPr spc="-10"/>
              <a:t>Operators </a:t>
            </a:r>
            <a:r>
              <a:rPr spc="-5"/>
              <a:t>in </a:t>
            </a:r>
            <a:r>
              <a:t>Pig</a:t>
            </a:r>
            <a:r>
              <a:rPr spc="-85"/>
              <a:t> </a:t>
            </a:r>
            <a:r>
              <a:rPr spc="-5"/>
              <a:t>Latin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nvGraphicFramePr>
        <p:xfrm>
          <a:off x="599465" y="2117979"/>
          <a:ext cx="6851623" cy="2054477"/>
        </p:xfrm>
        <a:graphic>
          <a:graphicData uri="http://schemas.openxmlformats.org/drawingml/2006/table">
            <a:tbl>
              <a:tblPr firstRow="1" bandRow="1">
                <a:tableStyleId>{2D5ABB26-0587-4C30-8999-92F81FD0307C}</a:tableStyleId>
              </a:tblPr>
              <a:tblGrid>
                <a:gridCol w="1712569">
                  <a:extLst>
                    <a:ext uri="{9D8B030D-6E8A-4147-A177-3AD203B41FA5}">
                      <a16:colId xmlns:a16="http://schemas.microsoft.com/office/drawing/2014/main" val="20000"/>
                    </a:ext>
                  </a:extLst>
                </a:gridCol>
                <a:gridCol w="1712594">
                  <a:extLst>
                    <a:ext uri="{9D8B030D-6E8A-4147-A177-3AD203B41FA5}">
                      <a16:colId xmlns:a16="http://schemas.microsoft.com/office/drawing/2014/main" val="20001"/>
                    </a:ext>
                  </a:extLst>
                </a:gridCol>
                <a:gridCol w="1713230">
                  <a:extLst>
                    <a:ext uri="{9D8B030D-6E8A-4147-A177-3AD203B41FA5}">
                      <a16:colId xmlns:a16="http://schemas.microsoft.com/office/drawing/2014/main" val="20002"/>
                    </a:ext>
                  </a:extLst>
                </a:gridCol>
                <a:gridCol w="1713230">
                  <a:extLst>
                    <a:ext uri="{9D8B030D-6E8A-4147-A177-3AD203B41FA5}">
                      <a16:colId xmlns:a16="http://schemas.microsoft.com/office/drawing/2014/main" val="20003"/>
                    </a:ext>
                  </a:extLst>
                </a:gridCol>
              </a:tblGrid>
              <a:tr h="293497">
                <a:tc>
                  <a:txBody>
                    <a:bodyPr/>
                    <a:lstStyle/>
                    <a:p>
                      <a:pPr marL="62230">
                        <a:lnSpc>
                          <a:spcPts val="2045"/>
                        </a:lnSpc>
                      </a:pPr>
                      <a:r>
                        <a:rPr sz="1800" b="1" spc="-10">
                          <a:solidFill>
                            <a:srgbClr val="FFFFFF"/>
                          </a:solidFill>
                          <a:latin typeface="Trebuchet MS"/>
                          <a:cs typeface="Trebuchet MS"/>
                        </a:rPr>
                        <a:t>Arithmetic</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2045"/>
                        </a:lnSpc>
                      </a:pPr>
                      <a:r>
                        <a:rPr sz="1800" b="1" spc="-5">
                          <a:solidFill>
                            <a:srgbClr val="FFFFFF"/>
                          </a:solidFill>
                          <a:latin typeface="Trebuchet MS"/>
                          <a:cs typeface="Trebuchet MS"/>
                        </a:rPr>
                        <a:t>Comparison</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865">
                        <a:lnSpc>
                          <a:spcPts val="2045"/>
                        </a:lnSpc>
                      </a:pPr>
                      <a:r>
                        <a:rPr sz="1800" b="1" spc="-5">
                          <a:solidFill>
                            <a:srgbClr val="FFFFFF"/>
                          </a:solidFill>
                          <a:latin typeface="Trebuchet MS"/>
                          <a:cs typeface="Trebuchet MS"/>
                        </a:rPr>
                        <a:t>Null</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2045"/>
                        </a:lnSpc>
                      </a:pPr>
                      <a:r>
                        <a:rPr sz="1800" b="1" spc="-5">
                          <a:solidFill>
                            <a:srgbClr val="FFFFFF"/>
                          </a:solidFill>
                          <a:latin typeface="Trebuchet MS"/>
                          <a:cs typeface="Trebuchet MS"/>
                        </a:rPr>
                        <a:t>Boolean</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293497">
                <a:tc>
                  <a:txBody>
                    <a:bodyPr/>
                    <a:lstStyle/>
                    <a:p>
                      <a:pPr marL="62230">
                        <a:lnSpc>
                          <a:spcPts val="1945"/>
                        </a:lnSpc>
                      </a:pPr>
                      <a:r>
                        <a:rPr sz="1800" b="1">
                          <a:solidFill>
                            <a:srgbClr val="FFFFFF"/>
                          </a:solidFill>
                          <a:latin typeface="Trebuchet MS"/>
                          <a:cs typeface="Trebuchet MS"/>
                        </a:rPr>
                        <a:t>+</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945"/>
                        </a:lnSpc>
                      </a:pPr>
                      <a:r>
                        <a:rPr sz="1800">
                          <a:latin typeface="Trebuchet MS"/>
                          <a:cs typeface="Trebuchet MS"/>
                        </a:rPr>
                        <a:t>=</a:t>
                      </a:r>
                      <a:r>
                        <a:rPr sz="1800" spc="-105">
                          <a:latin typeface="Trebuchet MS"/>
                          <a:cs typeface="Trebuchet MS"/>
                        </a:rPr>
                        <a:t> </a:t>
                      </a:r>
                      <a:r>
                        <a:rPr sz="1800">
                          <a:latin typeface="Trebuchet MS"/>
                          <a:cs typeface="Trebuchet MS"/>
                        </a:rPr>
                        <a: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62865">
                        <a:lnSpc>
                          <a:spcPts val="1945"/>
                        </a:lnSpc>
                      </a:pPr>
                      <a:r>
                        <a:rPr sz="1800" spc="-5">
                          <a:latin typeface="Trebuchet MS"/>
                          <a:cs typeface="Trebuchet MS"/>
                        </a:rPr>
                        <a:t>IS</a:t>
                      </a:r>
                      <a:r>
                        <a:rPr sz="1800" spc="-110">
                          <a:latin typeface="Trebuchet MS"/>
                          <a:cs typeface="Trebuchet MS"/>
                        </a:rPr>
                        <a:t> </a:t>
                      </a:r>
                      <a:r>
                        <a:rPr sz="1800" spc="-5">
                          <a:latin typeface="Trebuchet MS"/>
                          <a:cs typeface="Trebuchet MS"/>
                        </a:rPr>
                        <a:t>NULL</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62230">
                        <a:lnSpc>
                          <a:spcPts val="1945"/>
                        </a:lnSpc>
                      </a:pPr>
                      <a:r>
                        <a:rPr sz="1800" spc="-10">
                          <a:latin typeface="Trebuchet MS"/>
                          <a:cs typeface="Trebuchet MS"/>
                        </a:rPr>
                        <a:t>AND</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293497">
                <a:tc>
                  <a:txBody>
                    <a:bodyPr/>
                    <a:lstStyle/>
                    <a:p>
                      <a:pPr marL="62230">
                        <a:lnSpc>
                          <a:spcPts val="2045"/>
                        </a:lnSpc>
                      </a:pPr>
                      <a:r>
                        <a:rPr sz="1800" b="1">
                          <a:solidFill>
                            <a:srgbClr val="FFFFFF"/>
                          </a:solidFill>
                          <a:latin typeface="Trebuchet MS"/>
                          <a:cs typeface="Trebuchet MS"/>
                        </a:rPr>
                        <a:t>-</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1800">
                          <a:latin typeface="Trebuchet MS"/>
                          <a:cs typeface="Trebuchet MS"/>
                        </a:rPr>
                        <a:t>!</a:t>
                      </a:r>
                      <a:r>
                        <a:rPr sz="1800" spc="-105">
                          <a:latin typeface="Trebuchet MS"/>
                          <a:cs typeface="Trebuchet MS"/>
                        </a:rPr>
                        <a:t> </a:t>
                      </a:r>
                      <a:r>
                        <a:rPr sz="1800">
                          <a:latin typeface="Trebuchet MS"/>
                          <a:cs typeface="Trebuchet MS"/>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62865">
                        <a:lnSpc>
                          <a:spcPts val="2045"/>
                        </a:lnSpc>
                      </a:pPr>
                      <a:r>
                        <a:rPr sz="1800" spc="-5">
                          <a:latin typeface="Trebuchet MS"/>
                          <a:cs typeface="Trebuchet MS"/>
                        </a:rPr>
                        <a:t>IS NOT</a:t>
                      </a:r>
                      <a:r>
                        <a:rPr sz="1800" spc="-130">
                          <a:latin typeface="Trebuchet MS"/>
                          <a:cs typeface="Trebuchet MS"/>
                        </a:rPr>
                        <a:t> </a:t>
                      </a:r>
                      <a:r>
                        <a:rPr sz="1800" spc="-5">
                          <a:latin typeface="Trebuchet MS"/>
                          <a:cs typeface="Trebuchet MS"/>
                        </a:rPr>
                        <a:t>NULL</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62230">
                        <a:lnSpc>
                          <a:spcPts val="2045"/>
                        </a:lnSpc>
                      </a:pPr>
                      <a:r>
                        <a:rPr sz="1800" spc="-5">
                          <a:latin typeface="Trebuchet MS"/>
                          <a:cs typeface="Trebuchet MS"/>
                        </a:rPr>
                        <a:t>OR</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293496">
                <a:tc>
                  <a:txBody>
                    <a:bodyPr/>
                    <a:lstStyle/>
                    <a:p>
                      <a:pPr marL="62230">
                        <a:lnSpc>
                          <a:spcPts val="2045"/>
                        </a:lnSpc>
                      </a:pPr>
                      <a:r>
                        <a:rPr sz="1800" b="1">
                          <a:solidFill>
                            <a:srgbClr val="FFFFFF"/>
                          </a:solidFill>
                          <a:latin typeface="Trebuchet MS"/>
                          <a:cs typeface="Trebuchet MS"/>
                        </a:rPr>
                        <a:t>*</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1800">
                          <a:latin typeface="Trebuchet MS"/>
                          <a:cs typeface="Trebuchet MS"/>
                        </a:rPr>
                        <a:t>&lt;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62230">
                        <a:lnSpc>
                          <a:spcPts val="2045"/>
                        </a:lnSpc>
                      </a:pPr>
                      <a:r>
                        <a:rPr sz="1800" spc="-5">
                          <a:latin typeface="Trebuchet MS"/>
                          <a:cs typeface="Trebuchet MS"/>
                        </a:rPr>
                        <a:t>NOT</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293497">
                <a:tc>
                  <a:txBody>
                    <a:bodyPr/>
                    <a:lstStyle/>
                    <a:p>
                      <a:pPr marL="62230">
                        <a:lnSpc>
                          <a:spcPts val="2045"/>
                        </a:lnSpc>
                      </a:pPr>
                      <a:r>
                        <a:rPr sz="1800" b="1">
                          <a:solidFill>
                            <a:srgbClr val="FFFFFF"/>
                          </a:solidFill>
                          <a:latin typeface="Trebuchet MS"/>
                          <a:cs typeface="Trebuchet MS"/>
                        </a:rPr>
                        <a:t>/</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1800">
                          <a:latin typeface="Trebuchet MS"/>
                          <a:cs typeface="Trebuchet MS"/>
                        </a:rPr>
                        <a:t>&gt;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4"/>
                  </a:ext>
                </a:extLst>
              </a:tr>
              <a:tr h="293497">
                <a:tc>
                  <a:txBody>
                    <a:bodyPr/>
                    <a:lstStyle/>
                    <a:p>
                      <a:pPr marL="62230">
                        <a:lnSpc>
                          <a:spcPts val="2045"/>
                        </a:lnSpc>
                      </a:pPr>
                      <a:r>
                        <a:rPr sz="1800" b="1">
                          <a:solidFill>
                            <a:srgbClr val="FFFFFF"/>
                          </a:solidFill>
                          <a:latin typeface="Trebuchet MS"/>
                          <a:cs typeface="Trebuchet MS"/>
                        </a:rPr>
                        <a:t>%</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1800">
                          <a:latin typeface="Trebuchet MS"/>
                          <a:cs typeface="Trebuchet MS"/>
                        </a:rPr>
                        <a:t>&lt;=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5"/>
                  </a:ext>
                </a:extLst>
              </a:tr>
              <a:tr h="293496">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1800">
                          <a:latin typeface="Trebuchet MS"/>
                          <a:cs typeface="Trebuchet MS"/>
                        </a:rPr>
                        <a:t>&gt;=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474" y="469646"/>
            <a:ext cx="3252470" cy="375920"/>
          </a:xfrm>
          <a:prstGeom prst="rect">
            <a:avLst/>
          </a:prstGeom>
        </p:spPr>
        <p:txBody>
          <a:bodyPr vert="horz" wrap="square" lIns="0" tIns="0" rIns="0" bIns="0" rtlCol="0">
            <a:spAutoFit/>
          </a:bodyPr>
          <a:lstStyle/>
          <a:p>
            <a:pPr marL="12700">
              <a:lnSpc>
                <a:spcPct val="100000"/>
              </a:lnSpc>
            </a:pPr>
            <a:r>
              <a:t>Data </a:t>
            </a:r>
            <a:r>
              <a:rPr spc="-40"/>
              <a:t>Types </a:t>
            </a:r>
            <a:r>
              <a:rPr spc="-5"/>
              <a:t>in </a:t>
            </a:r>
            <a:r>
              <a:t>Pig</a:t>
            </a:r>
            <a:r>
              <a:rPr spc="-125"/>
              <a:t> </a:t>
            </a:r>
            <a:r>
              <a:t>Latin</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nvGraphicFramePr>
        <p:xfrm>
          <a:off x="609219" y="1654175"/>
          <a:ext cx="5671820" cy="2348354"/>
        </p:xfrm>
        <a:graphic>
          <a:graphicData uri="http://schemas.openxmlformats.org/drawingml/2006/table">
            <a:tbl>
              <a:tblPr firstRow="1" bandRow="1">
                <a:tableStyleId>{2D5ABB26-0587-4C30-8999-92F81FD0307C}</a:tableStyleId>
              </a:tblPr>
              <a:tblGrid>
                <a:gridCol w="2123948">
                  <a:extLst>
                    <a:ext uri="{9D8B030D-6E8A-4147-A177-3AD203B41FA5}">
                      <a16:colId xmlns:a16="http://schemas.microsoft.com/office/drawing/2014/main" val="20000"/>
                    </a:ext>
                  </a:extLst>
                </a:gridCol>
                <a:gridCol w="3547872">
                  <a:extLst>
                    <a:ext uri="{9D8B030D-6E8A-4147-A177-3AD203B41FA5}">
                      <a16:colId xmlns:a16="http://schemas.microsoft.com/office/drawing/2014/main" val="20001"/>
                    </a:ext>
                  </a:extLst>
                </a:gridCol>
              </a:tblGrid>
              <a:tr h="260985">
                <a:tc>
                  <a:txBody>
                    <a:bodyPr/>
                    <a:lstStyle/>
                    <a:p>
                      <a:pPr marL="62230">
                        <a:lnSpc>
                          <a:spcPts val="1810"/>
                        </a:lnSpc>
                      </a:pPr>
                      <a:r>
                        <a:rPr sz="1600" b="1" spc="-10">
                          <a:solidFill>
                            <a:srgbClr val="FFFFFF"/>
                          </a:solidFill>
                          <a:latin typeface="Trebuchet MS"/>
                          <a:cs typeface="Trebuchet MS"/>
                        </a:rPr>
                        <a:t>Name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1810"/>
                        </a:lnSpc>
                      </a:pPr>
                      <a:r>
                        <a:rPr sz="1600" b="1" spc="-10">
                          <a:solidFill>
                            <a:srgbClr val="FFFFFF"/>
                          </a:solidFill>
                          <a:latin typeface="Trebuchet MS"/>
                          <a:cs typeface="Trebuchet MS"/>
                        </a:rPr>
                        <a:t>Description</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260857">
                <a:tc>
                  <a:txBody>
                    <a:bodyPr/>
                    <a:lstStyle/>
                    <a:p>
                      <a:pPr marL="62230">
                        <a:lnSpc>
                          <a:spcPts val="1710"/>
                        </a:lnSpc>
                      </a:pPr>
                      <a:r>
                        <a:rPr sz="1600" b="1" spc="-5">
                          <a:solidFill>
                            <a:srgbClr val="FFFFFF"/>
                          </a:solidFill>
                          <a:latin typeface="Trebuchet MS"/>
                          <a:cs typeface="Trebuchet MS"/>
                        </a:rPr>
                        <a:t>int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710"/>
                        </a:lnSpc>
                      </a:pPr>
                      <a:r>
                        <a:rPr sz="1600" spc="-5">
                          <a:latin typeface="Trebuchet MS"/>
                          <a:cs typeface="Trebuchet MS"/>
                        </a:rPr>
                        <a:t>Whole</a:t>
                      </a:r>
                      <a:r>
                        <a:rPr sz="1600" spc="-75">
                          <a:latin typeface="Trebuchet MS"/>
                          <a:cs typeface="Trebuchet MS"/>
                        </a:rPr>
                        <a:t> </a:t>
                      </a:r>
                      <a:r>
                        <a:rPr sz="1600" spc="-5">
                          <a:latin typeface="Trebuchet MS"/>
                          <a:cs typeface="Trebuchet MS"/>
                        </a:rPr>
                        <a:t>numbers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260985">
                <a:tc>
                  <a:txBody>
                    <a:bodyPr/>
                    <a:lstStyle/>
                    <a:p>
                      <a:pPr marL="62230">
                        <a:lnSpc>
                          <a:spcPts val="1810"/>
                        </a:lnSpc>
                      </a:pPr>
                      <a:r>
                        <a:rPr sz="1600" b="1" spc="-5">
                          <a:solidFill>
                            <a:srgbClr val="FFFFFF"/>
                          </a:solidFill>
                          <a:latin typeface="Trebuchet MS"/>
                          <a:cs typeface="Trebuchet MS"/>
                        </a:rPr>
                        <a:t>long</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10">
                          <a:latin typeface="Trebuchet MS"/>
                          <a:cs typeface="Trebuchet MS"/>
                        </a:rPr>
                        <a:t>Large </a:t>
                      </a:r>
                      <a:r>
                        <a:rPr sz="1600" spc="-5">
                          <a:latin typeface="Trebuchet MS"/>
                          <a:cs typeface="Trebuchet MS"/>
                        </a:rPr>
                        <a:t>whole</a:t>
                      </a:r>
                      <a:r>
                        <a:rPr sz="1600" spc="-30">
                          <a:latin typeface="Trebuchet MS"/>
                          <a:cs typeface="Trebuchet MS"/>
                        </a:rPr>
                        <a:t> </a:t>
                      </a:r>
                      <a:r>
                        <a:rPr sz="1600" spc="-5">
                          <a:latin typeface="Trebuchet MS"/>
                          <a:cs typeface="Trebuchet MS"/>
                        </a:rPr>
                        <a:t>numbers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260858">
                <a:tc>
                  <a:txBody>
                    <a:bodyPr/>
                    <a:lstStyle/>
                    <a:p>
                      <a:pPr marL="62230">
                        <a:lnSpc>
                          <a:spcPts val="1810"/>
                        </a:lnSpc>
                      </a:pPr>
                      <a:r>
                        <a:rPr sz="1600" b="1" spc="-5">
                          <a:solidFill>
                            <a:srgbClr val="FFFFFF"/>
                          </a:solidFill>
                          <a:latin typeface="Trebuchet MS"/>
                          <a:cs typeface="Trebuchet MS"/>
                        </a:rPr>
                        <a:t>float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Decimals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260985">
                <a:tc>
                  <a:txBody>
                    <a:bodyPr/>
                    <a:lstStyle/>
                    <a:p>
                      <a:pPr marL="62230">
                        <a:lnSpc>
                          <a:spcPts val="1814"/>
                        </a:lnSpc>
                      </a:pPr>
                      <a:r>
                        <a:rPr sz="1600" b="1" spc="-5">
                          <a:solidFill>
                            <a:srgbClr val="FFFFFF"/>
                          </a:solidFill>
                          <a:latin typeface="Trebuchet MS"/>
                          <a:cs typeface="Trebuchet MS"/>
                        </a:rPr>
                        <a:t>double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30">
                          <a:latin typeface="Trebuchet MS"/>
                          <a:cs typeface="Trebuchet MS"/>
                        </a:rPr>
                        <a:t>Very </a:t>
                      </a:r>
                      <a:r>
                        <a:rPr sz="1600" spc="-5">
                          <a:latin typeface="Trebuchet MS"/>
                          <a:cs typeface="Trebuchet MS"/>
                        </a:rPr>
                        <a:t>precise</a:t>
                      </a:r>
                      <a:r>
                        <a:rPr sz="1600" spc="-15">
                          <a:latin typeface="Trebuchet MS"/>
                          <a:cs typeface="Trebuchet MS"/>
                        </a:rPr>
                        <a:t> </a:t>
                      </a:r>
                      <a:r>
                        <a:rPr sz="1600" spc="-10">
                          <a:latin typeface="Trebuchet MS"/>
                          <a:cs typeface="Trebuchet MS"/>
                        </a:rPr>
                        <a:t>decimals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4"/>
                  </a:ext>
                </a:extLst>
              </a:tr>
              <a:tr h="260857">
                <a:tc>
                  <a:txBody>
                    <a:bodyPr/>
                    <a:lstStyle/>
                    <a:p>
                      <a:pPr marL="62230">
                        <a:lnSpc>
                          <a:spcPts val="1810"/>
                        </a:lnSpc>
                      </a:pPr>
                      <a:r>
                        <a:rPr sz="1600" b="1" spc="-15">
                          <a:solidFill>
                            <a:srgbClr val="FFFFFF"/>
                          </a:solidFill>
                          <a:latin typeface="Trebuchet MS"/>
                          <a:cs typeface="Trebuchet MS"/>
                        </a:rPr>
                        <a:t>chararray</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5">
                          <a:latin typeface="Trebuchet MS"/>
                          <a:cs typeface="Trebuchet MS"/>
                        </a:rPr>
                        <a:t>Text</a:t>
                      </a:r>
                      <a:r>
                        <a:rPr sz="1600" spc="-60">
                          <a:latin typeface="Trebuchet MS"/>
                          <a:cs typeface="Trebuchet MS"/>
                        </a:rPr>
                        <a:t> </a:t>
                      </a:r>
                      <a:r>
                        <a:rPr sz="1600" spc="-5">
                          <a:latin typeface="Trebuchet MS"/>
                          <a:cs typeface="Trebuchet MS"/>
                        </a:rPr>
                        <a:t>strings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5"/>
                  </a:ext>
                </a:extLst>
              </a:tr>
              <a:tr h="260985">
                <a:tc>
                  <a:txBody>
                    <a:bodyPr/>
                    <a:lstStyle/>
                    <a:p>
                      <a:pPr marL="62230">
                        <a:lnSpc>
                          <a:spcPts val="1814"/>
                        </a:lnSpc>
                      </a:pPr>
                      <a:r>
                        <a:rPr sz="1600" b="1" spc="-10">
                          <a:solidFill>
                            <a:srgbClr val="FFFFFF"/>
                          </a:solidFill>
                          <a:latin typeface="Trebuchet MS"/>
                          <a:cs typeface="Trebuchet MS"/>
                        </a:rPr>
                        <a:t>bytearray</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10">
                          <a:latin typeface="Trebuchet MS"/>
                          <a:cs typeface="Trebuchet MS"/>
                        </a:rPr>
                        <a:t>Raw</a:t>
                      </a:r>
                      <a:r>
                        <a:rPr sz="1600" spc="-70">
                          <a:latin typeface="Trebuchet MS"/>
                          <a:cs typeface="Trebuchet MS"/>
                        </a:rPr>
                        <a:t> </a:t>
                      </a:r>
                      <a:r>
                        <a:rPr sz="1600" spc="-5">
                          <a:latin typeface="Trebuchet MS"/>
                          <a:cs typeface="Trebuchet MS"/>
                        </a:rPr>
                        <a:t>bytes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6"/>
                  </a:ext>
                </a:extLst>
              </a:tr>
              <a:tr h="260858">
                <a:tc>
                  <a:txBody>
                    <a:bodyPr/>
                    <a:lstStyle/>
                    <a:p>
                      <a:pPr marL="62230">
                        <a:lnSpc>
                          <a:spcPts val="1810"/>
                        </a:lnSpc>
                      </a:pPr>
                      <a:r>
                        <a:rPr sz="1600" b="1" spc="-5">
                          <a:solidFill>
                            <a:srgbClr val="FFFFFF"/>
                          </a:solidFill>
                          <a:latin typeface="Trebuchet MS"/>
                          <a:cs typeface="Trebuchet MS"/>
                        </a:rPr>
                        <a:t>datetime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Datetime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7"/>
                  </a:ext>
                </a:extLst>
              </a:tr>
              <a:tr h="260984">
                <a:tc>
                  <a:txBody>
                    <a:bodyPr/>
                    <a:lstStyle/>
                    <a:p>
                      <a:pPr marL="62230">
                        <a:lnSpc>
                          <a:spcPts val="1814"/>
                        </a:lnSpc>
                      </a:pPr>
                      <a:r>
                        <a:rPr sz="1600" b="1" spc="-10">
                          <a:solidFill>
                            <a:srgbClr val="FFFFFF"/>
                          </a:solidFill>
                          <a:latin typeface="Trebuchet MS"/>
                          <a:cs typeface="Trebuchet MS"/>
                        </a:rPr>
                        <a:t>boolean</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5">
                          <a:latin typeface="Trebuchet MS"/>
                          <a:cs typeface="Trebuchet MS"/>
                        </a:rPr>
                        <a:t>true or</a:t>
                      </a:r>
                      <a:r>
                        <a:rPr sz="1600" spc="-45">
                          <a:latin typeface="Trebuchet MS"/>
                          <a:cs typeface="Trebuchet MS"/>
                        </a:rPr>
                        <a:t> </a:t>
                      </a:r>
                      <a:r>
                        <a:rPr sz="1600" spc="-5">
                          <a:latin typeface="Trebuchet MS"/>
                          <a:cs typeface="Trebuchet MS"/>
                        </a:rPr>
                        <a:t>false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8"/>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2078836985"/>
              </p:ext>
            </p:extLst>
          </p:nvPr>
        </p:nvGraphicFramePr>
        <p:xfrm>
          <a:off x="761999" y="4645659"/>
          <a:ext cx="5474080" cy="1611935"/>
        </p:xfrm>
        <a:graphic>
          <a:graphicData uri="http://schemas.openxmlformats.org/drawingml/2006/table">
            <a:tbl>
              <a:tblPr firstRow="1" bandRow="1">
                <a:tableStyleId>{2D5ABB26-0587-4C30-8999-92F81FD0307C}</a:tableStyleId>
              </a:tblPr>
              <a:tblGrid>
                <a:gridCol w="1935606">
                  <a:extLst>
                    <a:ext uri="{9D8B030D-6E8A-4147-A177-3AD203B41FA5}">
                      <a16:colId xmlns:a16="http://schemas.microsoft.com/office/drawing/2014/main" val="20000"/>
                    </a:ext>
                  </a:extLst>
                </a:gridCol>
                <a:gridCol w="3538474">
                  <a:extLst>
                    <a:ext uri="{9D8B030D-6E8A-4147-A177-3AD203B41FA5}">
                      <a16:colId xmlns:a16="http://schemas.microsoft.com/office/drawing/2014/main" val="20001"/>
                    </a:ext>
                  </a:extLst>
                </a:gridCol>
              </a:tblGrid>
              <a:tr h="307341">
                <a:tc>
                  <a:txBody>
                    <a:bodyPr/>
                    <a:lstStyle/>
                    <a:p>
                      <a:pPr marL="61594">
                        <a:lnSpc>
                          <a:spcPts val="1814"/>
                        </a:lnSpc>
                      </a:pPr>
                      <a:r>
                        <a:rPr sz="1600" b="1" spc="-5">
                          <a:solidFill>
                            <a:srgbClr val="FFFFFF"/>
                          </a:solidFill>
                          <a:latin typeface="Trebuchet MS"/>
                          <a:cs typeface="Trebuchet MS"/>
                        </a:rPr>
                        <a:t>Name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1814"/>
                        </a:lnSpc>
                      </a:pPr>
                      <a:r>
                        <a:rPr sz="1600" b="1" spc="-10">
                          <a:solidFill>
                            <a:srgbClr val="FFFFFF"/>
                          </a:solidFill>
                          <a:latin typeface="Trebuchet MS"/>
                          <a:cs typeface="Trebuchet MS"/>
                        </a:rPr>
                        <a:t>Description</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521843">
                <a:tc>
                  <a:txBody>
                    <a:bodyPr/>
                    <a:lstStyle/>
                    <a:p>
                      <a:pPr marL="61594">
                        <a:lnSpc>
                          <a:spcPts val="1714"/>
                        </a:lnSpc>
                      </a:pPr>
                      <a:r>
                        <a:rPr sz="1600" b="1" spc="-35">
                          <a:solidFill>
                            <a:srgbClr val="FFFFFF"/>
                          </a:solidFill>
                          <a:latin typeface="Trebuchet MS"/>
                          <a:cs typeface="Trebuchet MS"/>
                        </a:rPr>
                        <a:t>Tuple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714"/>
                        </a:lnSpc>
                      </a:pPr>
                      <a:r>
                        <a:rPr sz="1600" spc="-10">
                          <a:latin typeface="Trebuchet MS"/>
                          <a:cs typeface="Trebuchet MS"/>
                        </a:rPr>
                        <a:t>An </a:t>
                      </a:r>
                      <a:r>
                        <a:rPr sz="1600" spc="-5">
                          <a:latin typeface="Trebuchet MS"/>
                          <a:cs typeface="Trebuchet MS"/>
                        </a:rPr>
                        <a:t>ordered set of</a:t>
                      </a:r>
                      <a:r>
                        <a:rPr sz="1600" spc="40">
                          <a:latin typeface="Trebuchet MS"/>
                          <a:cs typeface="Trebuchet MS"/>
                        </a:rPr>
                        <a:t> </a:t>
                      </a:r>
                      <a:r>
                        <a:rPr sz="1600" spc="-5">
                          <a:latin typeface="Trebuchet MS"/>
                          <a:cs typeface="Trebuchet MS"/>
                        </a:rPr>
                        <a:t>fields.</a:t>
                      </a:r>
                      <a:endParaRPr sz="1600">
                        <a:latin typeface="Trebuchet MS"/>
                        <a:cs typeface="Trebuchet MS"/>
                      </a:endParaRPr>
                    </a:p>
                    <a:p>
                      <a:pPr marL="62230">
                        <a:lnSpc>
                          <a:spcPct val="100000"/>
                        </a:lnSpc>
                        <a:spcBef>
                          <a:spcPts val="140"/>
                        </a:spcBef>
                      </a:pPr>
                      <a:r>
                        <a:rPr sz="1600" spc="-5">
                          <a:latin typeface="Trebuchet MS"/>
                          <a:cs typeface="Trebuchet MS"/>
                        </a:rPr>
                        <a:t>Example:</a:t>
                      </a:r>
                      <a:r>
                        <a:rPr sz="1600" spc="-60">
                          <a:latin typeface="Trebuchet MS"/>
                          <a:cs typeface="Trebuchet MS"/>
                        </a:rPr>
                        <a:t> </a:t>
                      </a:r>
                      <a:r>
                        <a:rPr sz="1600" spc="-5">
                          <a:latin typeface="Trebuchet MS"/>
                          <a:cs typeface="Trebuchet MS"/>
                        </a:rPr>
                        <a:t>(2,3)</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521830">
                <a:tc>
                  <a:txBody>
                    <a:bodyPr/>
                    <a:lstStyle/>
                    <a:p>
                      <a:pPr marL="61594">
                        <a:lnSpc>
                          <a:spcPts val="1814"/>
                        </a:lnSpc>
                      </a:pPr>
                      <a:r>
                        <a:rPr sz="1600" b="1" spc="-10">
                          <a:solidFill>
                            <a:srgbClr val="FFFFFF"/>
                          </a:solidFill>
                          <a:latin typeface="Trebuchet MS"/>
                          <a:cs typeface="Trebuchet MS"/>
                        </a:rPr>
                        <a:t>Bag</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5">
                          <a:latin typeface="Trebuchet MS"/>
                          <a:cs typeface="Trebuchet MS"/>
                        </a:rPr>
                        <a:t>A collection </a:t>
                      </a:r>
                      <a:r>
                        <a:rPr sz="1600" spc="-10">
                          <a:latin typeface="Trebuchet MS"/>
                          <a:cs typeface="Trebuchet MS"/>
                        </a:rPr>
                        <a:t>of</a:t>
                      </a:r>
                      <a:r>
                        <a:rPr sz="1600" spc="-100">
                          <a:latin typeface="Trebuchet MS"/>
                          <a:cs typeface="Trebuchet MS"/>
                        </a:rPr>
                        <a:t> </a:t>
                      </a:r>
                      <a:r>
                        <a:rPr sz="1600" spc="-5">
                          <a:latin typeface="Trebuchet MS"/>
                          <a:cs typeface="Trebuchet MS"/>
                        </a:rPr>
                        <a:t>tuples.</a:t>
                      </a:r>
                      <a:endParaRPr sz="1600">
                        <a:latin typeface="Trebuchet MS"/>
                        <a:cs typeface="Trebuchet MS"/>
                      </a:endParaRPr>
                    </a:p>
                    <a:p>
                      <a:pPr marL="62230">
                        <a:lnSpc>
                          <a:spcPct val="100000"/>
                        </a:lnSpc>
                        <a:spcBef>
                          <a:spcPts val="145"/>
                        </a:spcBef>
                      </a:pPr>
                      <a:r>
                        <a:rPr sz="1600" spc="-5">
                          <a:latin typeface="Trebuchet MS"/>
                          <a:cs typeface="Trebuchet MS"/>
                        </a:rPr>
                        <a:t>Example:</a:t>
                      </a:r>
                      <a:r>
                        <a:rPr sz="1600" spc="-50">
                          <a:latin typeface="Trebuchet MS"/>
                          <a:cs typeface="Trebuchet MS"/>
                        </a:rPr>
                        <a:t> </a:t>
                      </a:r>
                      <a:r>
                        <a:rPr sz="1600" spc="-5">
                          <a:latin typeface="Trebuchet MS"/>
                          <a:cs typeface="Trebuchet MS"/>
                        </a:rPr>
                        <a:t>{(2,3),(7,5)}</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260921">
                <a:tc>
                  <a:txBody>
                    <a:bodyPr/>
                    <a:lstStyle/>
                    <a:p>
                      <a:pPr marL="61594">
                        <a:lnSpc>
                          <a:spcPts val="1820"/>
                        </a:lnSpc>
                      </a:pPr>
                      <a:r>
                        <a:rPr sz="1600" b="1" spc="-10">
                          <a:solidFill>
                            <a:srgbClr val="FFFFFF"/>
                          </a:solidFill>
                          <a:latin typeface="Trebuchet MS"/>
                          <a:cs typeface="Trebuchet MS"/>
                        </a:rPr>
                        <a:t>map</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20"/>
                        </a:lnSpc>
                      </a:pPr>
                      <a:r>
                        <a:rPr sz="1600" spc="-55">
                          <a:latin typeface="Trebuchet MS"/>
                          <a:cs typeface="Trebuchet MS"/>
                        </a:rPr>
                        <a:t>key, </a:t>
                      </a:r>
                      <a:r>
                        <a:rPr sz="1600" spc="-5">
                          <a:latin typeface="Trebuchet MS"/>
                          <a:cs typeface="Trebuchet MS"/>
                        </a:rPr>
                        <a:t>value </a:t>
                      </a:r>
                      <a:r>
                        <a:rPr sz="1600" spc="-10">
                          <a:latin typeface="Trebuchet MS"/>
                          <a:cs typeface="Trebuchet MS"/>
                        </a:rPr>
                        <a:t>pair (open </a:t>
                      </a:r>
                      <a:r>
                        <a:rPr sz="1600" spc="-5">
                          <a:latin typeface="Trebuchet MS"/>
                          <a:cs typeface="Trebuchet MS"/>
                        </a:rPr>
                        <a:t>#</a:t>
                      </a:r>
                      <a:r>
                        <a:rPr sz="1600" spc="5">
                          <a:latin typeface="Trebuchet MS"/>
                          <a:cs typeface="Trebuchet MS"/>
                        </a:rPr>
                        <a:t> </a:t>
                      </a:r>
                      <a:r>
                        <a:rPr sz="1600" spc="-5">
                          <a:latin typeface="Trebuchet MS"/>
                          <a:cs typeface="Trebuchet MS"/>
                        </a:rPr>
                        <a:t>Apache)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bl>
          </a:graphicData>
        </a:graphic>
      </p:graphicFrame>
      <p:sp>
        <p:nvSpPr>
          <p:cNvPr id="5" name="object 5"/>
          <p:cNvSpPr txBox="1"/>
          <p:nvPr/>
        </p:nvSpPr>
        <p:spPr>
          <a:xfrm>
            <a:off x="664565" y="1268729"/>
            <a:ext cx="2176145" cy="315595"/>
          </a:xfrm>
          <a:prstGeom prst="rect">
            <a:avLst/>
          </a:prstGeom>
        </p:spPr>
        <p:txBody>
          <a:bodyPr vert="horz" wrap="square" lIns="0" tIns="0" rIns="0" bIns="0" rtlCol="0">
            <a:spAutoFit/>
          </a:bodyPr>
          <a:lstStyle/>
          <a:p>
            <a:pPr marL="12700">
              <a:lnSpc>
                <a:spcPct val="100000"/>
              </a:lnSpc>
            </a:pPr>
            <a:r>
              <a:rPr sz="2000" b="1" spc="-5">
                <a:solidFill>
                  <a:srgbClr val="0E6EC5"/>
                </a:solidFill>
                <a:latin typeface="Trebuchet MS"/>
                <a:cs typeface="Trebuchet MS"/>
              </a:rPr>
              <a:t>Simple Data</a:t>
            </a:r>
            <a:r>
              <a:rPr sz="2000" b="1" spc="-90">
                <a:solidFill>
                  <a:srgbClr val="0E6EC5"/>
                </a:solidFill>
                <a:latin typeface="Trebuchet MS"/>
                <a:cs typeface="Trebuchet MS"/>
              </a:rPr>
              <a:t> </a:t>
            </a:r>
            <a:r>
              <a:rPr sz="2000" b="1" spc="-35">
                <a:solidFill>
                  <a:srgbClr val="0E6EC5"/>
                </a:solidFill>
                <a:latin typeface="Trebuchet MS"/>
                <a:cs typeface="Trebuchet MS"/>
              </a:rPr>
              <a:t>Types</a:t>
            </a:r>
            <a:endParaRPr sz="2000">
              <a:latin typeface="Trebuchet MS"/>
              <a:cs typeface="Trebuchet MS"/>
            </a:endParaRPr>
          </a:p>
        </p:txBody>
      </p:sp>
      <p:sp>
        <p:nvSpPr>
          <p:cNvPr id="6" name="object 6"/>
          <p:cNvSpPr txBox="1"/>
          <p:nvPr/>
        </p:nvSpPr>
        <p:spPr>
          <a:xfrm>
            <a:off x="664565" y="4251579"/>
            <a:ext cx="2409190" cy="315595"/>
          </a:xfrm>
          <a:prstGeom prst="rect">
            <a:avLst/>
          </a:prstGeom>
        </p:spPr>
        <p:txBody>
          <a:bodyPr vert="horz" wrap="square" lIns="0" tIns="0" rIns="0" bIns="0" rtlCol="0">
            <a:spAutoFit/>
          </a:bodyPr>
          <a:lstStyle/>
          <a:p>
            <a:pPr marL="12700">
              <a:lnSpc>
                <a:spcPct val="100000"/>
              </a:lnSpc>
            </a:pPr>
            <a:r>
              <a:rPr sz="2000" b="1">
                <a:solidFill>
                  <a:srgbClr val="0E6EC5"/>
                </a:solidFill>
                <a:latin typeface="Trebuchet MS"/>
                <a:cs typeface="Trebuchet MS"/>
              </a:rPr>
              <a:t>Complex </a:t>
            </a:r>
            <a:r>
              <a:rPr sz="2000" b="1" spc="-5">
                <a:solidFill>
                  <a:srgbClr val="0E6EC5"/>
                </a:solidFill>
                <a:latin typeface="Trebuchet MS"/>
                <a:cs typeface="Trebuchet MS"/>
              </a:rPr>
              <a:t>Data</a:t>
            </a:r>
            <a:r>
              <a:rPr sz="2000" b="1" spc="-125">
                <a:solidFill>
                  <a:srgbClr val="0E6EC5"/>
                </a:solidFill>
                <a:latin typeface="Trebuchet MS"/>
                <a:cs typeface="Trebuchet MS"/>
              </a:rPr>
              <a:t> </a:t>
            </a:r>
            <a:r>
              <a:rPr sz="2000" b="1" spc="-35">
                <a:solidFill>
                  <a:srgbClr val="0E6EC5"/>
                </a:solidFill>
                <a:latin typeface="Trebuchet MS"/>
                <a:cs typeface="Trebuchet MS"/>
              </a:rPr>
              <a:t>Types</a:t>
            </a:r>
            <a:endParaRPr sz="20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Complex Data type </a:t>
            </a:r>
          </a:p>
        </p:txBody>
      </p:sp>
      <p:sp>
        <p:nvSpPr>
          <p:cNvPr id="3" name="Text Placeholder 2"/>
          <p:cNvSpPr>
            <a:spLocks noGrp="1"/>
          </p:cNvSpPr>
          <p:nvPr>
            <p:ph type="body" idx="1"/>
          </p:nvPr>
        </p:nvSpPr>
        <p:spPr>
          <a:xfrm>
            <a:off x="457199" y="1066800"/>
            <a:ext cx="10896601" cy="5486399"/>
          </a:xfrm>
        </p:spPr>
        <p:txBody>
          <a:bodyPr/>
          <a:lstStyle/>
          <a:p>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295400"/>
            <a:ext cx="7086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4267200"/>
            <a:ext cx="9829800" cy="1477328"/>
          </a:xfrm>
          <a:prstGeom prst="rect">
            <a:avLst/>
          </a:prstGeom>
          <a:noFill/>
        </p:spPr>
        <p:txBody>
          <a:bodyPr wrap="square" rtlCol="0">
            <a:spAutoFit/>
          </a:bodyPr>
          <a:lstStyle/>
          <a:p>
            <a:r>
              <a:rPr lang="en-US" b="1"/>
              <a:t>Tuple</a:t>
            </a:r>
          </a:p>
          <a:p>
            <a:r>
              <a:rPr lang="en-US"/>
              <a:t>A record that is formed by an ordered set of fields is known as a tuple, the fields can be of any type. A tuple is similar to a row in a table of RDBMS.</a:t>
            </a:r>
          </a:p>
          <a:p>
            <a:endParaRPr lang="en-US"/>
          </a:p>
          <a:p>
            <a:endParaRPr lang="en-US"/>
          </a:p>
        </p:txBody>
      </p:sp>
    </p:spTree>
    <p:extLst>
      <p:ext uri="{BB962C8B-B14F-4D97-AF65-F5344CB8AC3E}">
        <p14:creationId xmlns:p14="http://schemas.microsoft.com/office/powerpoint/2010/main" val="62652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Complex data type: BAG</a:t>
            </a:r>
          </a:p>
        </p:txBody>
      </p:sp>
      <p:sp>
        <p:nvSpPr>
          <p:cNvPr id="3" name="Text Placeholder 2"/>
          <p:cNvSpPr>
            <a:spLocks noGrp="1"/>
          </p:cNvSpPr>
          <p:nvPr>
            <p:ph type="body" idx="1"/>
          </p:nvPr>
        </p:nvSpPr>
        <p:spPr>
          <a:xfrm>
            <a:off x="304801" y="990600"/>
            <a:ext cx="9524999" cy="3877985"/>
          </a:xfrm>
        </p:spPr>
        <p:txBody>
          <a:bodyPr/>
          <a:lstStyle/>
          <a:p>
            <a:endParaRPr lang="en-US" b="1"/>
          </a:p>
          <a:p>
            <a:pPr marL="285750" indent="-285750">
              <a:buFont typeface="Arial" pitchFamily="34" charset="0"/>
              <a:buChar char="•"/>
            </a:pPr>
            <a:r>
              <a:rPr lang="en-US"/>
              <a:t>A bag is an unordered set of tuples. </a:t>
            </a:r>
          </a:p>
          <a:p>
            <a:pPr marL="285750" indent="-285750">
              <a:buFont typeface="Arial" pitchFamily="34" charset="0"/>
              <a:buChar char="•"/>
            </a:pPr>
            <a:endParaRPr lang="en-US"/>
          </a:p>
          <a:p>
            <a:pPr marL="285750" indent="-285750">
              <a:buFont typeface="Arial" pitchFamily="34" charset="0"/>
              <a:buChar char="•"/>
            </a:pPr>
            <a:r>
              <a:rPr lang="en-US"/>
              <a:t>In other words, a collection of tuples (non-unique) is known as a bag. </a:t>
            </a:r>
          </a:p>
          <a:p>
            <a:pPr marL="285750" indent="-285750">
              <a:buFont typeface="Arial" pitchFamily="34" charset="0"/>
              <a:buChar char="•"/>
            </a:pPr>
            <a:endParaRPr lang="en-US"/>
          </a:p>
          <a:p>
            <a:pPr marL="285750" indent="-285750">
              <a:buFont typeface="Arial" pitchFamily="34" charset="0"/>
              <a:buChar char="•"/>
            </a:pPr>
            <a:r>
              <a:rPr lang="en-US"/>
              <a:t>Each tuple can have any number of fields (flexible schema). </a:t>
            </a:r>
          </a:p>
          <a:p>
            <a:pPr marL="285750" indent="-285750">
              <a:buFont typeface="Arial" pitchFamily="34" charset="0"/>
              <a:buChar char="•"/>
            </a:pPr>
            <a:endParaRPr lang="en-US"/>
          </a:p>
          <a:p>
            <a:pPr marL="285750" indent="-285750">
              <a:buFont typeface="Arial" pitchFamily="34" charset="0"/>
              <a:buChar char="•"/>
            </a:pPr>
            <a:r>
              <a:rPr lang="en-US"/>
              <a:t>A bag is represented by ‘{}’. It is similar to a table in RDBMS, but unlike a table in RDBMS, it is not necessary that every tuple contain the same number of fields or that the fields in the same position (column) have the same type.</a:t>
            </a:r>
          </a:p>
          <a:p>
            <a:pPr marL="285750" indent="-285750">
              <a:buFont typeface="Arial" pitchFamily="34" charset="0"/>
              <a:buChar char="•"/>
            </a:pPr>
            <a:endParaRPr lang="en-US"/>
          </a:p>
          <a:p>
            <a:pPr marL="285750" indent="-285750">
              <a:buFont typeface="Arial" pitchFamily="34" charset="0"/>
              <a:buChar char="•"/>
            </a:pPr>
            <a:endParaRPr lang="en-US"/>
          </a:p>
          <a:p>
            <a:pPr marL="285750" indent="-285750">
              <a:buFont typeface="Arial" pitchFamily="34" charset="0"/>
              <a:buChar char="•"/>
            </a:pPr>
            <a:r>
              <a:rPr lang="en-US" b="1"/>
              <a:t>Example</a:t>
            </a:r>
            <a:r>
              <a:rPr lang="en-US"/>
              <a:t> − {(Raja, 30), (Mohammad, 45)}</a:t>
            </a:r>
          </a:p>
          <a:p>
            <a:endParaRPr lang="en-US"/>
          </a:p>
        </p:txBody>
      </p:sp>
    </p:spTree>
    <p:extLst>
      <p:ext uri="{BB962C8B-B14F-4D97-AF65-F5344CB8AC3E}">
        <p14:creationId xmlns:p14="http://schemas.microsoft.com/office/powerpoint/2010/main" val="2134582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Complex data type-MAP and Relation</a:t>
            </a:r>
          </a:p>
        </p:txBody>
      </p:sp>
      <p:sp>
        <p:nvSpPr>
          <p:cNvPr id="3" name="Text Placeholder 2"/>
          <p:cNvSpPr>
            <a:spLocks noGrp="1"/>
          </p:cNvSpPr>
          <p:nvPr>
            <p:ph type="body" idx="1"/>
          </p:nvPr>
        </p:nvSpPr>
        <p:spPr>
          <a:xfrm>
            <a:off x="767283" y="1066800"/>
            <a:ext cx="8300517" cy="3877985"/>
          </a:xfrm>
        </p:spPr>
        <p:txBody>
          <a:bodyPr/>
          <a:lstStyle/>
          <a:p>
            <a:r>
              <a:rPr lang="en-US" b="1" u="sng"/>
              <a:t>Map</a:t>
            </a:r>
          </a:p>
          <a:p>
            <a:r>
              <a:rPr lang="en-US"/>
              <a:t>A map (or data map) is a set of key-value pairs. </a:t>
            </a:r>
          </a:p>
          <a:p>
            <a:endParaRPr lang="en-US"/>
          </a:p>
          <a:p>
            <a:endParaRPr lang="en-US"/>
          </a:p>
          <a:p>
            <a:r>
              <a:rPr lang="en-US"/>
              <a:t>The </a:t>
            </a:r>
            <a:r>
              <a:rPr lang="en-US" b="1"/>
              <a:t>key</a:t>
            </a:r>
            <a:r>
              <a:rPr lang="en-US"/>
              <a:t> needs to be of type chararray and should be unique. </a:t>
            </a:r>
          </a:p>
          <a:p>
            <a:endParaRPr lang="en-US"/>
          </a:p>
          <a:p>
            <a:endParaRPr lang="en-US"/>
          </a:p>
          <a:p>
            <a:r>
              <a:rPr lang="en-US"/>
              <a:t>The </a:t>
            </a:r>
            <a:r>
              <a:rPr lang="en-US" b="1"/>
              <a:t>value</a:t>
            </a:r>
            <a:r>
              <a:rPr lang="en-US"/>
              <a:t> might be of any type. </a:t>
            </a:r>
          </a:p>
          <a:p>
            <a:endParaRPr lang="en-US"/>
          </a:p>
          <a:p>
            <a:endParaRPr lang="en-US"/>
          </a:p>
          <a:p>
            <a:r>
              <a:rPr lang="en-US" b="1" u="sng"/>
              <a:t>Relation</a:t>
            </a:r>
          </a:p>
          <a:p>
            <a:r>
              <a:rPr lang="en-US" b="1"/>
              <a:t>	</a:t>
            </a:r>
            <a:r>
              <a:rPr lang="en-US"/>
              <a:t>A relation is a bag of tuples. The relations in Pig Latin are unordered</a:t>
            </a:r>
            <a:endParaRPr lang="en-US" b="1" u="sng"/>
          </a:p>
          <a:p>
            <a:endParaRPr lang="en-US" b="1" u="sng"/>
          </a:p>
          <a:p>
            <a:endParaRPr lang="en-US"/>
          </a:p>
        </p:txBody>
      </p:sp>
    </p:spTree>
    <p:extLst>
      <p:ext uri="{BB962C8B-B14F-4D97-AF65-F5344CB8AC3E}">
        <p14:creationId xmlns:p14="http://schemas.microsoft.com/office/powerpoint/2010/main" val="2732049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133" y="548004"/>
            <a:ext cx="1686560" cy="375920"/>
          </a:xfrm>
          <a:prstGeom prst="rect">
            <a:avLst/>
          </a:prstGeom>
        </p:spPr>
        <p:txBody>
          <a:bodyPr vert="horz" wrap="square" lIns="0" tIns="0" rIns="0" bIns="0" rtlCol="0">
            <a:spAutoFit/>
          </a:bodyPr>
          <a:lstStyle/>
          <a:p>
            <a:pPr marL="12700">
              <a:lnSpc>
                <a:spcPct val="100000"/>
              </a:lnSpc>
            </a:pPr>
            <a:r>
              <a:rPr spc="-5"/>
              <a:t>Running</a:t>
            </a:r>
            <a:r>
              <a:rPr spc="-120"/>
              <a:t> </a:t>
            </a:r>
            <a:r>
              <a:t>Pig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637133" y="1558162"/>
            <a:ext cx="8735467" cy="1282402"/>
          </a:xfrm>
          <a:prstGeom prst="rect">
            <a:avLst/>
          </a:prstGeom>
        </p:spPr>
        <p:txBody>
          <a:bodyPr vert="horz" wrap="square" lIns="0" tIns="0" rIns="0" bIns="0" rtlCol="0">
            <a:spAutoFit/>
          </a:bodyPr>
          <a:lstStyle/>
          <a:p>
            <a:pPr marL="12700">
              <a:lnSpc>
                <a:spcPct val="100000"/>
              </a:lnSpc>
            </a:pPr>
            <a:r>
              <a:rPr sz="1800" spc="-30">
                <a:latin typeface="Trebuchet MS"/>
                <a:cs typeface="Trebuchet MS"/>
              </a:rPr>
              <a:t>Pig </a:t>
            </a:r>
            <a:r>
              <a:rPr sz="1800" spc="-5">
                <a:latin typeface="Trebuchet MS"/>
                <a:cs typeface="Trebuchet MS"/>
              </a:rPr>
              <a:t>can </a:t>
            </a:r>
            <a:r>
              <a:rPr sz="1800">
                <a:latin typeface="Trebuchet MS"/>
                <a:cs typeface="Trebuchet MS"/>
              </a:rPr>
              <a:t>run </a:t>
            </a:r>
            <a:r>
              <a:rPr sz="1800" spc="-5">
                <a:latin typeface="Trebuchet MS"/>
                <a:cs typeface="Trebuchet MS"/>
              </a:rPr>
              <a:t>in two</a:t>
            </a:r>
            <a:r>
              <a:rPr sz="1800" spc="-80">
                <a:latin typeface="Trebuchet MS"/>
                <a:cs typeface="Trebuchet MS"/>
              </a:rPr>
              <a:t> </a:t>
            </a:r>
            <a:r>
              <a:rPr sz="1800" spc="-5">
                <a:latin typeface="Trebuchet MS"/>
                <a:cs typeface="Trebuchet MS"/>
              </a:rPr>
              <a:t>ways:</a:t>
            </a:r>
            <a:endParaRPr sz="1800">
              <a:latin typeface="Trebuchet MS"/>
              <a:cs typeface="Trebuchet MS"/>
            </a:endParaRPr>
          </a:p>
          <a:p>
            <a:pPr marL="355600" indent="-342900">
              <a:lnSpc>
                <a:spcPct val="100000"/>
              </a:lnSpc>
              <a:spcBef>
                <a:spcPts val="960"/>
              </a:spcBef>
              <a:buAutoNum type="arabicPeriod"/>
              <a:tabLst>
                <a:tab pos="355600" algn="l"/>
              </a:tabLst>
            </a:pPr>
            <a:r>
              <a:rPr sz="1800" spc="-5">
                <a:latin typeface="Trebuchet MS"/>
                <a:cs typeface="Trebuchet MS"/>
              </a:rPr>
              <a:t>Interactive</a:t>
            </a:r>
            <a:r>
              <a:rPr sz="1800" spc="-70">
                <a:latin typeface="Trebuchet MS"/>
                <a:cs typeface="Trebuchet MS"/>
              </a:rPr>
              <a:t> </a:t>
            </a:r>
            <a:r>
              <a:rPr sz="1800" spc="-5">
                <a:latin typeface="Trebuchet MS"/>
                <a:cs typeface="Trebuchet MS"/>
              </a:rPr>
              <a:t>Mode</a:t>
            </a:r>
            <a:r>
              <a:rPr lang="en-US" sz="1800" spc="-5">
                <a:latin typeface="Trebuchet MS"/>
                <a:cs typeface="Trebuchet MS"/>
              </a:rPr>
              <a:t>: By invoking </a:t>
            </a:r>
            <a:r>
              <a:rPr lang="en-US" sz="1800" b="1" spc="-5">
                <a:latin typeface="Trebuchet MS"/>
                <a:cs typeface="Trebuchet MS"/>
              </a:rPr>
              <a:t>GRUNT</a:t>
            </a:r>
            <a:r>
              <a:rPr lang="en-US" sz="1800" spc="-5">
                <a:latin typeface="Trebuchet MS"/>
                <a:cs typeface="Trebuchet MS"/>
              </a:rPr>
              <a:t> shell </a:t>
            </a:r>
            <a:endParaRPr sz="1800">
              <a:latin typeface="Trebuchet MS"/>
              <a:cs typeface="Trebuchet MS"/>
            </a:endParaRPr>
          </a:p>
          <a:p>
            <a:pPr>
              <a:lnSpc>
                <a:spcPct val="100000"/>
              </a:lnSpc>
              <a:spcBef>
                <a:spcPts val="47"/>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a:latin typeface="Trebuchet MS"/>
                <a:cs typeface="Trebuchet MS"/>
              </a:rPr>
              <a:t>Batch</a:t>
            </a:r>
            <a:r>
              <a:rPr sz="1800" spc="-85">
                <a:latin typeface="Trebuchet MS"/>
                <a:cs typeface="Trebuchet MS"/>
              </a:rPr>
              <a:t> </a:t>
            </a:r>
            <a:r>
              <a:rPr sz="1800" spc="-10">
                <a:latin typeface="Trebuchet MS"/>
                <a:cs typeface="Trebuchet MS"/>
              </a:rPr>
              <a:t>Mode</a:t>
            </a:r>
            <a:r>
              <a:rPr lang="en-US" sz="1800" spc="-10">
                <a:latin typeface="Trebuchet MS"/>
                <a:cs typeface="Trebuchet MS"/>
              </a:rPr>
              <a:t>: Write Pig Latin in File save it with  .pig extension</a:t>
            </a:r>
            <a:endParaRPr sz="1800">
              <a:latin typeface="Trebuchet MS"/>
              <a:cs typeface="Trebuchet MS"/>
            </a:endParaRPr>
          </a:p>
        </p:txBody>
      </p:sp>
      <p:sp>
        <p:nvSpPr>
          <p:cNvPr id="5" name="TextBox 4">
            <a:extLst>
              <a:ext uri="{FF2B5EF4-FFF2-40B4-BE49-F238E27FC236}">
                <a16:creationId xmlns:a16="http://schemas.microsoft.com/office/drawing/2014/main" id="{9973B3C1-7AAB-2ECD-BDBA-B29A1D57B618}"/>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572" y="334009"/>
            <a:ext cx="3312795" cy="375920"/>
          </a:xfrm>
          <a:prstGeom prst="rect">
            <a:avLst/>
          </a:prstGeom>
        </p:spPr>
        <p:txBody>
          <a:bodyPr vert="horz" wrap="square" lIns="0" tIns="0" rIns="0" bIns="0" rtlCol="0">
            <a:spAutoFit/>
          </a:bodyPr>
          <a:lstStyle/>
          <a:p>
            <a:pPr marL="12700">
              <a:lnSpc>
                <a:spcPct val="100000"/>
              </a:lnSpc>
            </a:pPr>
            <a:r>
              <a:t>Execution </a:t>
            </a:r>
            <a:r>
              <a:rPr spc="-5"/>
              <a:t>Modes </a:t>
            </a:r>
            <a:r>
              <a:t>of</a:t>
            </a:r>
            <a:r>
              <a:rPr spc="-75"/>
              <a:t> </a:t>
            </a:r>
            <a:r>
              <a:t>Pig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867401" y="1066800"/>
            <a:ext cx="8726628" cy="4390946"/>
          </a:xfrm>
          <a:prstGeom prst="rect">
            <a:avLst/>
          </a:prstGeom>
        </p:spPr>
        <p:txBody>
          <a:bodyPr vert="horz" wrap="square" lIns="0" tIns="0" rIns="0" bIns="0" rtlCol="0">
            <a:spAutoFit/>
          </a:bodyPr>
          <a:lstStyle/>
          <a:p>
            <a:pPr marL="12700">
              <a:lnSpc>
                <a:spcPct val="100000"/>
              </a:lnSpc>
            </a:pPr>
            <a:r>
              <a:rPr sz="1800" spc="-70">
                <a:latin typeface="Trebuchet MS"/>
                <a:cs typeface="Trebuchet MS"/>
              </a:rPr>
              <a:t>You </a:t>
            </a:r>
            <a:r>
              <a:rPr sz="1800" spc="-5">
                <a:latin typeface="Trebuchet MS"/>
                <a:cs typeface="Trebuchet MS"/>
              </a:rPr>
              <a:t>can execute </a:t>
            </a:r>
            <a:r>
              <a:rPr sz="1800">
                <a:latin typeface="Trebuchet MS"/>
                <a:cs typeface="Trebuchet MS"/>
              </a:rPr>
              <a:t>pig </a:t>
            </a:r>
            <a:r>
              <a:rPr sz="1800" spc="-5">
                <a:latin typeface="Trebuchet MS"/>
                <a:cs typeface="Trebuchet MS"/>
              </a:rPr>
              <a:t>in two</a:t>
            </a:r>
            <a:r>
              <a:rPr sz="1800" spc="20">
                <a:latin typeface="Trebuchet MS"/>
                <a:cs typeface="Trebuchet MS"/>
              </a:rPr>
              <a:t> </a:t>
            </a:r>
            <a:r>
              <a:rPr sz="1800">
                <a:latin typeface="Trebuchet MS"/>
                <a:cs typeface="Trebuchet MS"/>
              </a:rPr>
              <a:t>modes:</a:t>
            </a:r>
          </a:p>
          <a:p>
            <a:pPr marL="355600" indent="-342900">
              <a:lnSpc>
                <a:spcPct val="100000"/>
              </a:lnSpc>
              <a:spcBef>
                <a:spcPts val="960"/>
              </a:spcBef>
              <a:buAutoNum type="arabicPeriod"/>
              <a:tabLst>
                <a:tab pos="356235" algn="l"/>
              </a:tabLst>
            </a:pPr>
            <a:r>
              <a:rPr sz="1800" u="sng" spc="-5">
                <a:latin typeface="Trebuchet MS"/>
                <a:cs typeface="Trebuchet MS"/>
              </a:rPr>
              <a:t>Local</a:t>
            </a:r>
            <a:r>
              <a:rPr sz="1800" u="sng" spc="-95">
                <a:latin typeface="Trebuchet MS"/>
                <a:cs typeface="Trebuchet MS"/>
              </a:rPr>
              <a:t> </a:t>
            </a:r>
            <a:r>
              <a:rPr sz="1800" u="sng" spc="-5">
                <a:latin typeface="Trebuchet MS"/>
                <a:cs typeface="Trebuchet MS"/>
              </a:rPr>
              <a:t>Mode.</a:t>
            </a:r>
            <a:endParaRPr lang="en-US" sz="1800" u="sng" spc="-5">
              <a:latin typeface="Trebuchet MS"/>
              <a:cs typeface="Trebuchet MS"/>
            </a:endParaRPr>
          </a:p>
          <a:p>
            <a:pPr marL="12700">
              <a:lnSpc>
                <a:spcPct val="100000"/>
              </a:lnSpc>
              <a:spcBef>
                <a:spcPts val="960"/>
              </a:spcBef>
              <a:tabLst>
                <a:tab pos="356235" algn="l"/>
              </a:tabLst>
            </a:pPr>
            <a:r>
              <a:rPr lang="en-US" spc="-5">
                <a:latin typeface="Trebuchet MS"/>
                <a:cs typeface="Trebuchet MS"/>
              </a:rPr>
              <a:t>	Keep your files in local file system.</a:t>
            </a:r>
          </a:p>
          <a:p>
            <a:pPr marL="12700">
              <a:lnSpc>
                <a:spcPct val="100000"/>
              </a:lnSpc>
              <a:spcBef>
                <a:spcPts val="960"/>
              </a:spcBef>
              <a:tabLst>
                <a:tab pos="356235" algn="l"/>
              </a:tabLst>
            </a:pPr>
            <a:r>
              <a:rPr lang="en-US" sz="1800" spc="-5">
                <a:latin typeface="Trebuchet MS"/>
                <a:cs typeface="Trebuchet MS"/>
              </a:rPr>
              <a:t>	</a:t>
            </a:r>
            <a:r>
              <a:rPr lang="en-US" sz="1800" b="1" spc="-5">
                <a:solidFill>
                  <a:srgbClr val="FF0000"/>
                </a:solidFill>
                <a:latin typeface="Trebuchet MS"/>
                <a:cs typeface="Trebuchet MS"/>
              </a:rPr>
              <a:t>pig –x Local file name	</a:t>
            </a:r>
            <a:r>
              <a:rPr lang="en-US" sz="1800" b="1" spc="-5">
                <a:latin typeface="Trebuchet MS"/>
                <a:cs typeface="Trebuchet MS"/>
              </a:rPr>
              <a:t> </a:t>
            </a:r>
          </a:p>
          <a:p>
            <a:pPr marL="12700">
              <a:lnSpc>
                <a:spcPct val="100000"/>
              </a:lnSpc>
              <a:spcBef>
                <a:spcPts val="960"/>
              </a:spcBef>
              <a:tabLst>
                <a:tab pos="356235" algn="l"/>
              </a:tabLst>
            </a:pPr>
            <a:endParaRPr sz="1800" b="1">
              <a:latin typeface="Trebuchet MS"/>
              <a:cs typeface="Trebuchet MS"/>
            </a:endParaRPr>
          </a:p>
          <a:p>
            <a:pPr marL="355600" indent="-342900">
              <a:lnSpc>
                <a:spcPct val="100000"/>
              </a:lnSpc>
              <a:buAutoNum type="arabicPeriod" startAt="2"/>
              <a:tabLst>
                <a:tab pos="356235" algn="l"/>
              </a:tabLst>
            </a:pPr>
            <a:r>
              <a:rPr lang="en-US" u="sng" spc="-10">
                <a:latin typeface="Trebuchet MS"/>
                <a:cs typeface="Trebuchet MS"/>
              </a:rPr>
              <a:t>Map reduce</a:t>
            </a:r>
          </a:p>
          <a:p>
            <a:pPr marL="355600" indent="-342900">
              <a:lnSpc>
                <a:spcPct val="100000"/>
              </a:lnSpc>
              <a:buAutoNum type="arabicPeriod" startAt="2"/>
              <a:tabLst>
                <a:tab pos="356235" algn="l"/>
              </a:tabLst>
            </a:pPr>
            <a:endParaRPr lang="en-US" spc="-10">
              <a:latin typeface="Trebuchet MS"/>
              <a:cs typeface="Trebuchet MS"/>
            </a:endParaRPr>
          </a:p>
          <a:p>
            <a:pPr marL="12700">
              <a:lnSpc>
                <a:spcPct val="100000"/>
              </a:lnSpc>
              <a:tabLst>
                <a:tab pos="356235" algn="l"/>
              </a:tabLst>
            </a:pPr>
            <a:r>
              <a:rPr lang="en-US" spc="-10">
                <a:latin typeface="Trebuchet MS"/>
                <a:cs typeface="Trebuchet MS"/>
              </a:rPr>
              <a:t>   	Need access Hadoop cluster to read/write file.</a:t>
            </a:r>
          </a:p>
          <a:p>
            <a:pPr marL="12700">
              <a:lnSpc>
                <a:spcPct val="100000"/>
              </a:lnSpc>
              <a:tabLst>
                <a:tab pos="356235" algn="l"/>
              </a:tabLst>
            </a:pPr>
            <a:endParaRPr lang="en-US" spc="-10">
              <a:latin typeface="Trebuchet MS"/>
              <a:cs typeface="Trebuchet MS"/>
            </a:endParaRPr>
          </a:p>
          <a:p>
            <a:pPr marL="12700">
              <a:lnSpc>
                <a:spcPct val="100000"/>
              </a:lnSpc>
              <a:tabLst>
                <a:tab pos="356235" algn="l"/>
              </a:tabLst>
            </a:pPr>
            <a:r>
              <a:rPr lang="en-US" spc="-10">
                <a:latin typeface="Trebuchet MS"/>
                <a:cs typeface="Trebuchet MS"/>
              </a:rPr>
              <a:t>	Default mode of pig</a:t>
            </a:r>
          </a:p>
          <a:p>
            <a:pPr marL="12700">
              <a:lnSpc>
                <a:spcPct val="100000"/>
              </a:lnSpc>
              <a:tabLst>
                <a:tab pos="356235" algn="l"/>
              </a:tabLst>
            </a:pPr>
            <a:endParaRPr lang="en-US" spc="-10">
              <a:latin typeface="Trebuchet MS"/>
              <a:cs typeface="Trebuchet MS"/>
            </a:endParaRPr>
          </a:p>
          <a:p>
            <a:pPr marL="12700">
              <a:lnSpc>
                <a:spcPct val="100000"/>
              </a:lnSpc>
              <a:tabLst>
                <a:tab pos="356235" algn="l"/>
              </a:tabLst>
            </a:pPr>
            <a:r>
              <a:rPr lang="en-US" spc="-10">
                <a:latin typeface="Trebuchet MS"/>
                <a:cs typeface="Trebuchet MS"/>
              </a:rPr>
              <a:t>	</a:t>
            </a:r>
            <a:r>
              <a:rPr lang="en-US" b="1" spc="-10">
                <a:solidFill>
                  <a:srgbClr val="FF0000"/>
                </a:solidFill>
                <a:latin typeface="Trebuchet MS"/>
                <a:cs typeface="Trebuchet MS"/>
              </a:rPr>
              <a:t>Pig  File name</a:t>
            </a:r>
          </a:p>
          <a:p>
            <a:pPr marL="12700">
              <a:lnSpc>
                <a:spcPct val="100000"/>
              </a:lnSpc>
              <a:tabLst>
                <a:tab pos="356235" algn="l"/>
              </a:tabLst>
            </a:pPr>
            <a:endParaRPr lang="en-US" spc="-10">
              <a:latin typeface="Trebuchet MS"/>
              <a:cs typeface="Trebuchet MS"/>
            </a:endParaRPr>
          </a:p>
          <a:p>
            <a:pPr marL="12700">
              <a:lnSpc>
                <a:spcPct val="100000"/>
              </a:lnSpc>
              <a:tabLst>
                <a:tab pos="356235" algn="l"/>
              </a:tabLst>
            </a:pPr>
            <a:endParaRPr sz="180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HDFS commands</a:t>
            </a:r>
          </a:p>
        </p:txBody>
      </p:sp>
      <p:sp>
        <p:nvSpPr>
          <p:cNvPr id="3" name="Text Placeholder 2"/>
          <p:cNvSpPr>
            <a:spLocks noGrp="1"/>
          </p:cNvSpPr>
          <p:nvPr>
            <p:ph type="body" idx="1"/>
          </p:nvPr>
        </p:nvSpPr>
        <p:spPr>
          <a:xfrm>
            <a:off x="304800" y="1066800"/>
            <a:ext cx="9601200" cy="4985980"/>
          </a:xfrm>
        </p:spPr>
        <p:txBody>
          <a:bodyPr/>
          <a:lstStyle/>
          <a:p>
            <a:r>
              <a:rPr lang="en-US"/>
              <a:t>All HDFS commands can run in PIG </a:t>
            </a:r>
          </a:p>
          <a:p>
            <a:endParaRPr lang="en-US"/>
          </a:p>
          <a:p>
            <a:r>
              <a:rPr lang="en-US"/>
              <a:t>Shell command :</a:t>
            </a:r>
          </a:p>
          <a:p>
            <a:endParaRPr lang="en-US"/>
          </a:p>
          <a:p>
            <a:r>
              <a:rPr lang="en-US"/>
              <a:t> grunt&gt; </a:t>
            </a:r>
            <a:r>
              <a:rPr lang="en-US" err="1"/>
              <a:t>sh</a:t>
            </a:r>
            <a:r>
              <a:rPr lang="en-US"/>
              <a:t> </a:t>
            </a:r>
            <a:r>
              <a:rPr lang="en-US" err="1"/>
              <a:t>ls</a:t>
            </a:r>
            <a:endParaRPr lang="en-US"/>
          </a:p>
          <a:p>
            <a:endParaRPr lang="en-US"/>
          </a:p>
          <a:p>
            <a:r>
              <a:rPr lang="en-US"/>
              <a:t>HDFS command</a:t>
            </a:r>
          </a:p>
          <a:p>
            <a:endParaRPr lang="en-US"/>
          </a:p>
          <a:p>
            <a:r>
              <a:rPr lang="en-US"/>
              <a:t>Grunt&gt; </a:t>
            </a:r>
            <a:r>
              <a:rPr lang="en-US" err="1"/>
              <a:t>fs</a:t>
            </a:r>
            <a:r>
              <a:rPr lang="en-US"/>
              <a:t> –</a:t>
            </a:r>
            <a:r>
              <a:rPr lang="en-US" err="1"/>
              <a:t>ls</a:t>
            </a:r>
            <a:endParaRPr lang="en-US"/>
          </a:p>
          <a:p>
            <a:endParaRPr lang="en-US"/>
          </a:p>
          <a:p>
            <a:endParaRPr lang="en-US"/>
          </a:p>
          <a:p>
            <a:r>
              <a:rPr lang="en-US" b="1"/>
              <a:t>Commands:</a:t>
            </a:r>
          </a:p>
          <a:p>
            <a:endParaRPr lang="en-US"/>
          </a:p>
          <a:p>
            <a:r>
              <a:rPr lang="en-US"/>
              <a:t>	Quit</a:t>
            </a:r>
          </a:p>
          <a:p>
            <a:r>
              <a:rPr lang="en-US"/>
              <a:t>	Help</a:t>
            </a:r>
          </a:p>
          <a:p>
            <a:r>
              <a:rPr lang="en-US"/>
              <a:t>	clear</a:t>
            </a:r>
          </a:p>
          <a:p>
            <a:r>
              <a:rPr lang="en-US"/>
              <a:t>	exec</a:t>
            </a:r>
          </a:p>
          <a:p>
            <a:r>
              <a:rPr lang="en-US"/>
              <a:t>	run</a:t>
            </a:r>
          </a:p>
        </p:txBody>
      </p:sp>
    </p:spTree>
    <p:extLst>
      <p:ext uri="{BB962C8B-B14F-4D97-AF65-F5344CB8AC3E}">
        <p14:creationId xmlns:p14="http://schemas.microsoft.com/office/powerpoint/2010/main" val="2957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7167" y="3059938"/>
            <a:ext cx="2952750" cy="375920"/>
          </a:xfrm>
          <a:prstGeom prst="rect">
            <a:avLst/>
          </a:prstGeom>
        </p:spPr>
        <p:txBody>
          <a:bodyPr vert="horz" wrap="square" lIns="0" tIns="0" rIns="0" bIns="0" rtlCol="0">
            <a:spAutoFit/>
          </a:bodyPr>
          <a:lstStyle/>
          <a:p>
            <a:pPr marL="12700">
              <a:lnSpc>
                <a:spcPct val="100000"/>
              </a:lnSpc>
            </a:pPr>
            <a:r>
              <a:t>Relational</a:t>
            </a:r>
            <a:r>
              <a:rPr spc="-105"/>
              <a:t> </a:t>
            </a:r>
            <a:r>
              <a:rPr spc="-10"/>
              <a:t>Operators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pc="-5"/>
              <a:t>F</a:t>
            </a:r>
            <a:r>
              <a:rPr spc="5"/>
              <a:t>i</a:t>
            </a:r>
            <a:r>
              <a:t>lter</a:t>
            </a:r>
          </a:p>
        </p:txBody>
      </p:sp>
      <p:sp>
        <p:nvSpPr>
          <p:cNvPr id="3" name="object 3"/>
          <p:cNvSpPr txBox="1"/>
          <p:nvPr/>
        </p:nvSpPr>
        <p:spPr>
          <a:xfrm>
            <a:off x="916938" y="1567560"/>
            <a:ext cx="6779261" cy="286385"/>
          </a:xfrm>
          <a:prstGeom prst="rect">
            <a:avLst/>
          </a:prstGeom>
        </p:spPr>
        <p:txBody>
          <a:bodyPr vert="horz" wrap="square" lIns="0" tIns="0" rIns="0" bIns="0" rtlCol="0">
            <a:spAutoFit/>
          </a:bodyPr>
          <a:lstStyle/>
          <a:p>
            <a:pPr marL="12700">
              <a:lnSpc>
                <a:spcPct val="100000"/>
              </a:lnSpc>
            </a:pPr>
            <a:r>
              <a:rPr sz="1800" spc="-5">
                <a:latin typeface="Times New Roman"/>
                <a:cs typeface="Times New Roman"/>
              </a:rPr>
              <a:t>Find </a:t>
            </a:r>
            <a:r>
              <a:rPr sz="1800">
                <a:latin typeface="Times New Roman"/>
                <a:cs typeface="Times New Roman"/>
              </a:rPr>
              <a:t>the tuples of those </a:t>
            </a:r>
            <a:r>
              <a:rPr sz="1800" spc="-5">
                <a:latin typeface="Times New Roman"/>
                <a:cs typeface="Times New Roman"/>
              </a:rPr>
              <a:t>student where </a:t>
            </a:r>
            <a:r>
              <a:rPr sz="1800">
                <a:latin typeface="Times New Roman"/>
                <a:cs typeface="Times New Roman"/>
              </a:rPr>
              <a:t>the </a:t>
            </a:r>
            <a:r>
              <a:rPr sz="1800" spc="-65">
                <a:latin typeface="Times New Roman"/>
                <a:cs typeface="Times New Roman"/>
              </a:rPr>
              <a:t>GPA </a:t>
            </a:r>
            <a:r>
              <a:rPr sz="1800">
                <a:latin typeface="Times New Roman"/>
                <a:cs typeface="Times New Roman"/>
              </a:rPr>
              <a:t>is greater than</a:t>
            </a:r>
            <a:r>
              <a:rPr sz="1800" spc="-75">
                <a:latin typeface="Times New Roman"/>
                <a:cs typeface="Times New Roman"/>
              </a:rPr>
              <a:t> </a:t>
            </a:r>
            <a:r>
              <a:rPr sz="1800">
                <a:latin typeface="Times New Roman"/>
                <a:cs typeface="Times New Roman"/>
              </a:rPr>
              <a:t>4.0.</a:t>
            </a:r>
          </a:p>
        </p:txBody>
      </p:sp>
      <p:sp>
        <p:nvSpPr>
          <p:cNvPr id="4" name="object 4"/>
          <p:cNvSpPr/>
          <p:nvPr/>
        </p:nvSpPr>
        <p:spPr>
          <a:xfrm>
            <a:off x="838200" y="2409444"/>
            <a:ext cx="7685532" cy="189890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38200" y="2409444"/>
            <a:ext cx="7686040" cy="1390124"/>
          </a:xfrm>
          <a:prstGeom prst="rect">
            <a:avLst/>
          </a:prstGeom>
          <a:ln w="12192">
            <a:solidFill>
              <a:srgbClr val="4471C4"/>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spcBef>
                <a:spcPts val="50"/>
              </a:spcBef>
            </a:pPr>
            <a:endParaRPr sz="1750">
              <a:latin typeface="Times New Roman"/>
              <a:cs typeface="Times New Roman"/>
            </a:endParaRPr>
          </a:p>
          <a:p>
            <a:pPr marL="85090">
              <a:lnSpc>
                <a:spcPct val="100000"/>
              </a:lnSpc>
            </a:pPr>
            <a:r>
              <a:rPr sz="1800" b="1">
                <a:latin typeface="Times New Roman"/>
                <a:cs typeface="Times New Roman"/>
              </a:rPr>
              <a:t>A = </a:t>
            </a:r>
            <a:r>
              <a:rPr sz="1800" b="1">
                <a:solidFill>
                  <a:srgbClr val="FF0000"/>
                </a:solidFill>
                <a:latin typeface="Times New Roman"/>
                <a:cs typeface="Times New Roman"/>
              </a:rPr>
              <a:t>load</a:t>
            </a:r>
            <a:r>
              <a:rPr sz="1800" b="1">
                <a:latin typeface="Times New Roman"/>
                <a:cs typeface="Times New Roman"/>
              </a:rPr>
              <a:t> </a:t>
            </a:r>
            <a:r>
              <a:rPr sz="1800" b="1" spc="-5">
                <a:latin typeface="Times New Roman"/>
                <a:cs typeface="Times New Roman"/>
              </a:rPr>
              <a:t>'/pigdemo/student.tsv' </a:t>
            </a:r>
            <a:r>
              <a:rPr sz="1800" b="1">
                <a:solidFill>
                  <a:srgbClr val="FF0000"/>
                </a:solidFill>
                <a:latin typeface="Times New Roman"/>
                <a:cs typeface="Times New Roman"/>
              </a:rPr>
              <a:t>as</a:t>
            </a:r>
            <a:r>
              <a:rPr sz="1800" b="1">
                <a:latin typeface="Times New Roman"/>
                <a:cs typeface="Times New Roman"/>
              </a:rPr>
              <a:t> </a:t>
            </a:r>
            <a:r>
              <a:rPr sz="1800" b="1" spc="-5">
                <a:latin typeface="Times New Roman"/>
                <a:cs typeface="Times New Roman"/>
              </a:rPr>
              <a:t>(rollno:int, name:chararray,</a:t>
            </a:r>
            <a:r>
              <a:rPr sz="1800" b="1" spc="-90">
                <a:latin typeface="Times New Roman"/>
                <a:cs typeface="Times New Roman"/>
              </a:rPr>
              <a:t> </a:t>
            </a:r>
            <a:r>
              <a:rPr sz="1800" b="1" spc="-5">
                <a:latin typeface="Times New Roman"/>
                <a:cs typeface="Times New Roman"/>
              </a:rPr>
              <a:t>gpa:float);</a:t>
            </a:r>
            <a:endParaRPr sz="1800">
              <a:latin typeface="Times New Roman"/>
              <a:cs typeface="Times New Roman"/>
            </a:endParaRPr>
          </a:p>
          <a:p>
            <a:pPr marL="85090" marR="5189220">
              <a:lnSpc>
                <a:spcPct val="100000"/>
              </a:lnSpc>
            </a:pPr>
            <a:r>
              <a:rPr sz="1800" b="1">
                <a:latin typeface="Times New Roman"/>
                <a:cs typeface="Times New Roman"/>
              </a:rPr>
              <a:t>B = </a:t>
            </a:r>
            <a:r>
              <a:rPr sz="1800" b="1">
                <a:solidFill>
                  <a:srgbClr val="FF0000"/>
                </a:solidFill>
                <a:latin typeface="Times New Roman"/>
                <a:cs typeface="Times New Roman"/>
              </a:rPr>
              <a:t>filte</a:t>
            </a:r>
            <a:r>
              <a:rPr sz="1800" b="1">
                <a:latin typeface="Times New Roman"/>
                <a:cs typeface="Times New Roman"/>
              </a:rPr>
              <a:t>r </a:t>
            </a:r>
            <a:r>
              <a:rPr sz="1800" b="1" spc="-5">
                <a:latin typeface="Times New Roman"/>
                <a:cs typeface="Times New Roman"/>
              </a:rPr>
              <a:t>A</a:t>
            </a:r>
            <a:r>
              <a:rPr sz="1800" b="1" spc="-325">
                <a:latin typeface="Times New Roman"/>
                <a:cs typeface="Times New Roman"/>
              </a:rPr>
              <a:t> </a:t>
            </a:r>
            <a:r>
              <a:rPr lang="en-US" sz="1800" b="1" spc="-325">
                <a:latin typeface="Times New Roman"/>
                <a:cs typeface="Times New Roman"/>
              </a:rPr>
              <a:t> </a:t>
            </a:r>
            <a:r>
              <a:rPr sz="1800" b="1" spc="-5">
                <a:latin typeface="Times New Roman"/>
                <a:cs typeface="Times New Roman"/>
              </a:rPr>
              <a:t>by </a:t>
            </a:r>
            <a:r>
              <a:rPr sz="1800" b="1">
                <a:latin typeface="Times New Roman"/>
                <a:cs typeface="Times New Roman"/>
              </a:rPr>
              <a:t>gpa &gt; 4.0;  </a:t>
            </a:r>
            <a:r>
              <a:rPr sz="1800" b="1" spc="-5">
                <a:solidFill>
                  <a:srgbClr val="FF0000"/>
                </a:solidFill>
                <a:latin typeface="Times New Roman"/>
                <a:cs typeface="Times New Roman"/>
              </a:rPr>
              <a:t>DUMP</a:t>
            </a:r>
            <a:r>
              <a:rPr sz="1800" b="1" spc="-190">
                <a:latin typeface="Times New Roman"/>
                <a:cs typeface="Times New Roman"/>
              </a:rPr>
              <a:t> </a:t>
            </a:r>
            <a:r>
              <a:rPr sz="1800" b="1">
                <a:latin typeface="Times New Roman"/>
                <a:cs typeface="Times New Roman"/>
              </a:rPr>
              <a:t>B;</a:t>
            </a:r>
            <a:endParaRPr sz="18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t>What </a:t>
            </a:r>
            <a:r>
              <a:rPr spc="-5"/>
              <a:t>is</a:t>
            </a:r>
            <a:r>
              <a:rPr spc="-95"/>
              <a:t> </a:t>
            </a:r>
            <a:r>
              <a:t>Pig?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1018539" y="1924558"/>
            <a:ext cx="6093461" cy="1923604"/>
          </a:xfrm>
          <a:prstGeom prst="rect">
            <a:avLst/>
          </a:prstGeom>
        </p:spPr>
        <p:txBody>
          <a:bodyPr vert="horz" wrap="square" lIns="0" tIns="0" rIns="0" bIns="0" rtlCol="0">
            <a:spAutoFit/>
          </a:bodyPr>
          <a:lstStyle/>
          <a:p>
            <a:pPr marL="12700">
              <a:lnSpc>
                <a:spcPct val="100000"/>
              </a:lnSpc>
            </a:pPr>
            <a:r>
              <a:rPr sz="1800" spc="-5">
                <a:latin typeface="Trebuchet MS"/>
                <a:cs typeface="Trebuchet MS"/>
              </a:rPr>
              <a:t>Apache </a:t>
            </a:r>
            <a:r>
              <a:rPr sz="1800" spc="-30">
                <a:latin typeface="Trebuchet MS"/>
                <a:cs typeface="Trebuchet MS"/>
              </a:rPr>
              <a:t>Pig </a:t>
            </a:r>
            <a:r>
              <a:rPr sz="1800">
                <a:latin typeface="Trebuchet MS"/>
                <a:cs typeface="Trebuchet MS"/>
              </a:rPr>
              <a:t>is a </a:t>
            </a:r>
            <a:r>
              <a:rPr sz="1800" spc="-5">
                <a:latin typeface="Trebuchet MS"/>
                <a:cs typeface="Trebuchet MS"/>
              </a:rPr>
              <a:t>platform </a:t>
            </a:r>
            <a:r>
              <a:rPr sz="1800" spc="-10">
                <a:latin typeface="Trebuchet MS"/>
                <a:cs typeface="Trebuchet MS"/>
              </a:rPr>
              <a:t>for </a:t>
            </a:r>
            <a:r>
              <a:rPr sz="1800">
                <a:latin typeface="Trebuchet MS"/>
                <a:cs typeface="Trebuchet MS"/>
              </a:rPr>
              <a:t>data</a:t>
            </a:r>
            <a:r>
              <a:rPr sz="1800" spc="-10">
                <a:latin typeface="Trebuchet MS"/>
                <a:cs typeface="Trebuchet MS"/>
              </a:rPr>
              <a:t> </a:t>
            </a:r>
            <a:r>
              <a:rPr sz="1800" spc="-5">
                <a:latin typeface="Trebuchet MS"/>
                <a:cs typeface="Trebuchet MS"/>
              </a:rPr>
              <a:t>analysis.</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45"/>
              </a:spcBef>
            </a:pPr>
            <a:endParaRPr sz="1700">
              <a:latin typeface="Times New Roman"/>
              <a:cs typeface="Times New Roman"/>
            </a:endParaRPr>
          </a:p>
          <a:p>
            <a:pPr marL="12700">
              <a:lnSpc>
                <a:spcPct val="100000"/>
              </a:lnSpc>
            </a:pPr>
            <a:r>
              <a:rPr sz="1800">
                <a:latin typeface="Trebuchet MS"/>
                <a:cs typeface="Trebuchet MS"/>
              </a:rPr>
              <a:t>It is an </a:t>
            </a:r>
            <a:r>
              <a:rPr sz="1800" spc="-5">
                <a:latin typeface="Trebuchet MS"/>
                <a:cs typeface="Trebuchet MS"/>
              </a:rPr>
              <a:t>alternative to Map </a:t>
            </a:r>
            <a:r>
              <a:rPr sz="1800" spc="-15">
                <a:latin typeface="Trebuchet MS"/>
                <a:cs typeface="Trebuchet MS"/>
              </a:rPr>
              <a:t>Reduce</a:t>
            </a:r>
            <a:r>
              <a:rPr sz="1800" spc="-85">
                <a:latin typeface="Trebuchet MS"/>
                <a:cs typeface="Trebuchet MS"/>
              </a:rPr>
              <a:t> </a:t>
            </a:r>
            <a:r>
              <a:rPr sz="1800" spc="-10">
                <a:latin typeface="Trebuchet MS"/>
                <a:cs typeface="Trebuchet MS"/>
              </a:rPr>
              <a:t>Programming.</a:t>
            </a:r>
            <a:endParaRPr lang="en-US" sz="1800" spc="-10">
              <a:latin typeface="Trebuchet MS"/>
              <a:cs typeface="Trebuchet MS"/>
            </a:endParaRPr>
          </a:p>
          <a:p>
            <a:pPr marL="12700">
              <a:lnSpc>
                <a:spcPct val="100000"/>
              </a:lnSpc>
            </a:pPr>
            <a:endParaRPr lang="en-US" sz="1800" spc="-10">
              <a:latin typeface="Trebuchet MS"/>
              <a:cs typeface="Trebuchet MS"/>
            </a:endParaRPr>
          </a:p>
          <a:p>
            <a:pPr marL="12700">
              <a:lnSpc>
                <a:spcPct val="100000"/>
              </a:lnSpc>
            </a:pPr>
            <a:endParaRPr lang="en-US" spc="-10">
              <a:latin typeface="Trebuchet MS"/>
              <a:cs typeface="Trebuchet MS"/>
            </a:endParaRPr>
          </a:p>
          <a:p>
            <a:pPr marL="12700">
              <a:lnSpc>
                <a:spcPct val="100000"/>
              </a:lnSpc>
            </a:pPr>
            <a:r>
              <a:rPr lang="en-US" sz="1800" spc="-10">
                <a:latin typeface="Trebuchet MS"/>
                <a:cs typeface="Trebuchet MS"/>
              </a:rPr>
              <a:t>Pig was developed as s research project at yahoo.</a:t>
            </a:r>
            <a:endParaRPr sz="180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1366520" cy="375920"/>
          </a:xfrm>
          <a:prstGeom prst="rect">
            <a:avLst/>
          </a:prstGeom>
        </p:spPr>
        <p:txBody>
          <a:bodyPr vert="horz" wrap="square" lIns="0" tIns="0" rIns="0" bIns="0" rtlCol="0">
            <a:spAutoFit/>
          </a:bodyPr>
          <a:lstStyle/>
          <a:p>
            <a:pPr marL="12700">
              <a:lnSpc>
                <a:spcPct val="100000"/>
              </a:lnSpc>
            </a:pPr>
            <a:r>
              <a:rPr spc="-5"/>
              <a:t>F</a:t>
            </a:r>
            <a:r>
              <a:rPr spc="5"/>
              <a:t>O</a:t>
            </a:r>
            <a:r>
              <a:t>REACH</a:t>
            </a:r>
          </a:p>
        </p:txBody>
      </p:sp>
      <p:sp>
        <p:nvSpPr>
          <p:cNvPr id="3" name="object 3"/>
          <p:cNvSpPr txBox="1"/>
          <p:nvPr/>
        </p:nvSpPr>
        <p:spPr>
          <a:xfrm>
            <a:off x="756310" y="1650238"/>
            <a:ext cx="4229735" cy="286385"/>
          </a:xfrm>
          <a:prstGeom prst="rect">
            <a:avLst/>
          </a:prstGeom>
        </p:spPr>
        <p:txBody>
          <a:bodyPr vert="horz" wrap="square" lIns="0" tIns="0" rIns="0" bIns="0" rtlCol="0">
            <a:spAutoFit/>
          </a:bodyPr>
          <a:lstStyle/>
          <a:p>
            <a:pPr marL="12700">
              <a:lnSpc>
                <a:spcPct val="100000"/>
              </a:lnSpc>
            </a:pPr>
            <a:r>
              <a:rPr sz="1800">
                <a:latin typeface="Times New Roman"/>
                <a:cs typeface="Times New Roman"/>
              </a:rPr>
              <a:t>Display the name of all students in</a:t>
            </a:r>
            <a:r>
              <a:rPr sz="1800" spc="-110">
                <a:latin typeface="Times New Roman"/>
                <a:cs typeface="Times New Roman"/>
              </a:rPr>
              <a:t> </a:t>
            </a:r>
            <a:r>
              <a:rPr sz="1800">
                <a:latin typeface="Times New Roman"/>
                <a:cs typeface="Times New Roman"/>
              </a:rPr>
              <a:t>uppercase.</a:t>
            </a:r>
          </a:p>
        </p:txBody>
      </p:sp>
      <p:sp>
        <p:nvSpPr>
          <p:cNvPr id="4" name="object 4"/>
          <p:cNvSpPr/>
          <p:nvPr/>
        </p:nvSpPr>
        <p:spPr>
          <a:xfrm>
            <a:off x="677418" y="2466594"/>
            <a:ext cx="7691628" cy="161086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77418" y="2466594"/>
            <a:ext cx="7691755" cy="1538241"/>
          </a:xfrm>
          <a:prstGeom prst="rect">
            <a:avLst/>
          </a:prstGeom>
          <a:ln w="19812">
            <a:solidFill>
              <a:srgbClr val="7BC961"/>
            </a:solidFill>
          </a:ln>
        </p:spPr>
        <p:txBody>
          <a:bodyPr vert="horz" wrap="square" lIns="0" tIns="52704" rIns="0" bIns="0" rtlCol="0">
            <a:spAutoFit/>
          </a:bodyPr>
          <a:lstStyle/>
          <a:p>
            <a:pPr marL="81280">
              <a:lnSpc>
                <a:spcPct val="100000"/>
              </a:lnSpc>
              <a:spcBef>
                <a:spcPts val="414"/>
              </a:spcBef>
            </a:pPr>
            <a:r>
              <a:rPr sz="1800" b="1">
                <a:latin typeface="Times New Roman"/>
                <a:cs typeface="Times New Roman"/>
              </a:rPr>
              <a:t>A = load </a:t>
            </a:r>
            <a:r>
              <a:rPr sz="1800" b="1" spc="-5">
                <a:latin typeface="Times New Roman"/>
                <a:cs typeface="Times New Roman"/>
              </a:rPr>
              <a:t>'/pigdemo/student.tsv' </a:t>
            </a:r>
            <a:r>
              <a:rPr sz="1800" b="1">
                <a:latin typeface="Times New Roman"/>
                <a:cs typeface="Times New Roman"/>
              </a:rPr>
              <a:t>as </a:t>
            </a:r>
            <a:r>
              <a:rPr sz="1800" b="1" spc="-5">
                <a:latin typeface="Times New Roman"/>
                <a:cs typeface="Times New Roman"/>
              </a:rPr>
              <a:t>(rollno:int, name:chararray,</a:t>
            </a:r>
            <a:r>
              <a:rPr sz="1800" b="1" spc="-95">
                <a:latin typeface="Times New Roman"/>
                <a:cs typeface="Times New Roman"/>
              </a:rPr>
              <a:t> </a:t>
            </a:r>
            <a:r>
              <a:rPr sz="1800" b="1" spc="-5">
                <a:latin typeface="Times New Roman"/>
                <a:cs typeface="Times New Roman"/>
              </a:rPr>
              <a:t>gpa:float);</a:t>
            </a:r>
            <a:endParaRPr sz="1800">
              <a:latin typeface="Times New Roman"/>
              <a:cs typeface="Times New Roman"/>
            </a:endParaRPr>
          </a:p>
          <a:p>
            <a:pPr>
              <a:lnSpc>
                <a:spcPct val="100000"/>
              </a:lnSpc>
              <a:spcBef>
                <a:spcPts val="2"/>
              </a:spcBef>
            </a:pPr>
            <a:endParaRPr sz="2150">
              <a:latin typeface="Times New Roman"/>
              <a:cs typeface="Times New Roman"/>
            </a:endParaRPr>
          </a:p>
          <a:p>
            <a:pPr marL="81280">
              <a:lnSpc>
                <a:spcPct val="100000"/>
              </a:lnSpc>
            </a:pPr>
            <a:r>
              <a:rPr sz="1800" b="1">
                <a:latin typeface="Times New Roman"/>
                <a:cs typeface="Times New Roman"/>
              </a:rPr>
              <a:t>B = </a:t>
            </a:r>
            <a:r>
              <a:rPr sz="1800" b="1" spc="-5">
                <a:solidFill>
                  <a:srgbClr val="FF0000"/>
                </a:solidFill>
                <a:latin typeface="Times New Roman"/>
                <a:cs typeface="Times New Roman"/>
              </a:rPr>
              <a:t>foreach</a:t>
            </a:r>
            <a:r>
              <a:rPr sz="1800" b="1" spc="-5">
                <a:latin typeface="Times New Roman"/>
                <a:cs typeface="Times New Roman"/>
              </a:rPr>
              <a:t> A </a:t>
            </a:r>
            <a:r>
              <a:rPr sz="1800" b="1">
                <a:latin typeface="Times New Roman"/>
                <a:cs typeface="Times New Roman"/>
              </a:rPr>
              <a:t>generate </a:t>
            </a:r>
            <a:r>
              <a:rPr sz="1800" b="1" spc="-5">
                <a:latin typeface="Times New Roman"/>
                <a:cs typeface="Times New Roman"/>
              </a:rPr>
              <a:t>UPPER</a:t>
            </a:r>
            <a:r>
              <a:rPr sz="1800" b="1" spc="-280">
                <a:latin typeface="Times New Roman"/>
                <a:cs typeface="Times New Roman"/>
              </a:rPr>
              <a:t> </a:t>
            </a:r>
            <a:r>
              <a:rPr sz="1800" b="1">
                <a:latin typeface="Times New Roman"/>
                <a:cs typeface="Times New Roman"/>
              </a:rPr>
              <a:t>(name);</a:t>
            </a:r>
            <a:endParaRPr sz="1800">
              <a:latin typeface="Times New Roman"/>
              <a:cs typeface="Times New Roman"/>
            </a:endParaRPr>
          </a:p>
          <a:p>
            <a:pPr>
              <a:lnSpc>
                <a:spcPct val="100000"/>
              </a:lnSpc>
              <a:spcBef>
                <a:spcPts val="45"/>
              </a:spcBef>
            </a:pPr>
            <a:endParaRPr sz="2100">
              <a:latin typeface="Times New Roman"/>
              <a:cs typeface="Times New Roman"/>
            </a:endParaRPr>
          </a:p>
          <a:p>
            <a:pPr marL="81280">
              <a:lnSpc>
                <a:spcPct val="100000"/>
              </a:lnSpc>
            </a:pPr>
            <a:r>
              <a:rPr sz="1800" b="1" spc="-5">
                <a:latin typeface="Times New Roman"/>
                <a:cs typeface="Times New Roman"/>
              </a:rPr>
              <a:t>DUMP</a:t>
            </a:r>
            <a:r>
              <a:rPr sz="1800" b="1" spc="-190">
                <a:latin typeface="Times New Roman"/>
                <a:cs typeface="Times New Roman"/>
              </a:rPr>
              <a:t> </a:t>
            </a:r>
            <a:r>
              <a:rPr sz="1800" b="1">
                <a:latin typeface="Times New Roman"/>
                <a:cs typeface="Times New Roman"/>
              </a:rPr>
              <a:t>B;</a:t>
            </a:r>
            <a:endParaRPr sz="18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889635" cy="375920"/>
          </a:xfrm>
          <a:prstGeom prst="rect">
            <a:avLst/>
          </a:prstGeom>
        </p:spPr>
        <p:txBody>
          <a:bodyPr vert="horz" wrap="square" lIns="0" tIns="0" rIns="0" bIns="0" rtlCol="0">
            <a:spAutoFit/>
          </a:bodyPr>
          <a:lstStyle/>
          <a:p>
            <a:pPr marL="12700">
              <a:lnSpc>
                <a:spcPct val="100000"/>
              </a:lnSpc>
            </a:pPr>
            <a:r>
              <a:rPr spc="-5"/>
              <a:t>G</a:t>
            </a:r>
            <a:r>
              <a:rPr spc="-10"/>
              <a:t>r</a:t>
            </a:r>
            <a:r>
              <a:t>oup</a:t>
            </a:r>
          </a:p>
        </p:txBody>
      </p:sp>
      <p:sp>
        <p:nvSpPr>
          <p:cNvPr id="3" name="object 3"/>
          <p:cNvSpPr txBox="1"/>
          <p:nvPr/>
        </p:nvSpPr>
        <p:spPr>
          <a:xfrm>
            <a:off x="756310" y="1682750"/>
            <a:ext cx="4629785" cy="285115"/>
          </a:xfrm>
          <a:prstGeom prst="rect">
            <a:avLst/>
          </a:prstGeom>
        </p:spPr>
        <p:txBody>
          <a:bodyPr vert="horz" wrap="square" lIns="0" tIns="0" rIns="0" bIns="0" rtlCol="0">
            <a:spAutoFit/>
          </a:bodyPr>
          <a:lstStyle/>
          <a:p>
            <a:pPr marL="12700">
              <a:lnSpc>
                <a:spcPct val="100000"/>
              </a:lnSpc>
            </a:pPr>
            <a:r>
              <a:rPr sz="1800" spc="-10">
                <a:latin typeface="Trebuchet MS"/>
                <a:cs typeface="Trebuchet MS"/>
              </a:rPr>
              <a:t>Group </a:t>
            </a:r>
            <a:r>
              <a:rPr sz="1800" spc="-5">
                <a:latin typeface="Trebuchet MS"/>
                <a:cs typeface="Trebuchet MS"/>
              </a:rPr>
              <a:t>tuples of students based on their</a:t>
            </a:r>
            <a:r>
              <a:rPr sz="1800" spc="-15">
                <a:latin typeface="Trebuchet MS"/>
                <a:cs typeface="Trebuchet MS"/>
              </a:rPr>
              <a:t> </a:t>
            </a:r>
            <a:r>
              <a:rPr sz="1800" spc="-55">
                <a:latin typeface="Trebuchet MS"/>
                <a:cs typeface="Trebuchet MS"/>
              </a:rPr>
              <a:t>GPA.</a:t>
            </a:r>
            <a:endParaRPr sz="1800">
              <a:latin typeface="Trebuchet MS"/>
              <a:cs typeface="Trebuchet MS"/>
            </a:endParaRPr>
          </a:p>
        </p:txBody>
      </p:sp>
      <p:sp>
        <p:nvSpPr>
          <p:cNvPr id="4" name="object 4"/>
          <p:cNvSpPr/>
          <p:nvPr/>
        </p:nvSpPr>
        <p:spPr>
          <a:xfrm>
            <a:off x="677418" y="2545842"/>
            <a:ext cx="7732776" cy="175717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77418" y="2545842"/>
            <a:ext cx="7733030" cy="1442061"/>
          </a:xfrm>
          <a:prstGeom prst="rect">
            <a:avLst/>
          </a:prstGeom>
          <a:ln w="19811">
            <a:solidFill>
              <a:srgbClr val="7BC961"/>
            </a:solidFill>
          </a:ln>
        </p:spPr>
        <p:txBody>
          <a:bodyPr vert="horz" wrap="square" lIns="0" tIns="0" rIns="0" bIns="0" rtlCol="0">
            <a:spAutoFit/>
          </a:bodyPr>
          <a:lstStyle/>
          <a:p>
            <a:pPr marL="81280">
              <a:lnSpc>
                <a:spcPts val="1995"/>
              </a:lnSpc>
            </a:pPr>
            <a:r>
              <a:rPr sz="1800" b="1" spc="-5">
                <a:latin typeface="Times New Roman"/>
                <a:cs typeface="Times New Roman"/>
              </a:rPr>
              <a:t>A </a:t>
            </a:r>
            <a:r>
              <a:rPr sz="1800" b="1">
                <a:latin typeface="Times New Roman"/>
                <a:cs typeface="Times New Roman"/>
              </a:rPr>
              <a:t>= load </a:t>
            </a:r>
            <a:r>
              <a:rPr sz="1800" b="1" spc="-5">
                <a:latin typeface="Times New Roman"/>
                <a:cs typeface="Times New Roman"/>
              </a:rPr>
              <a:t>'/pigdemo/student.tsv' as (rollno:int, name:chararray,</a:t>
            </a:r>
            <a:r>
              <a:rPr sz="1800" b="1" spc="-105">
                <a:latin typeface="Times New Roman"/>
                <a:cs typeface="Times New Roman"/>
              </a:rPr>
              <a:t> </a:t>
            </a:r>
            <a:r>
              <a:rPr sz="1800" b="1">
                <a:latin typeface="Times New Roman"/>
                <a:cs typeface="Times New Roman"/>
              </a:rPr>
              <a:t>gpa:float);</a:t>
            </a:r>
            <a:endParaRPr sz="1800">
              <a:latin typeface="Times New Roman"/>
              <a:cs typeface="Times New Roman"/>
            </a:endParaRPr>
          </a:p>
          <a:p>
            <a:pPr marL="81280" marR="5361940">
              <a:lnSpc>
                <a:spcPct val="214000"/>
              </a:lnSpc>
              <a:spcBef>
                <a:spcPts val="10"/>
              </a:spcBef>
            </a:pPr>
            <a:r>
              <a:rPr sz="1800" b="1">
                <a:latin typeface="Times New Roman"/>
                <a:cs typeface="Times New Roman"/>
              </a:rPr>
              <a:t>B</a:t>
            </a:r>
            <a:r>
              <a:rPr sz="1800" b="1" spc="-25">
                <a:latin typeface="Times New Roman"/>
                <a:cs typeface="Times New Roman"/>
              </a:rPr>
              <a:t> </a:t>
            </a:r>
            <a:r>
              <a:rPr sz="1800" b="1">
                <a:latin typeface="Times New Roman"/>
                <a:cs typeface="Times New Roman"/>
              </a:rPr>
              <a:t>=</a:t>
            </a:r>
            <a:r>
              <a:rPr sz="1800" b="1" spc="-25">
                <a:latin typeface="Times New Roman"/>
                <a:cs typeface="Times New Roman"/>
              </a:rPr>
              <a:t> </a:t>
            </a:r>
            <a:r>
              <a:rPr sz="1800" b="1">
                <a:solidFill>
                  <a:srgbClr val="FF0000"/>
                </a:solidFill>
                <a:latin typeface="Times New Roman"/>
                <a:cs typeface="Times New Roman"/>
              </a:rPr>
              <a:t>GROUP</a:t>
            </a:r>
            <a:r>
              <a:rPr sz="1800" b="1" spc="-204">
                <a:latin typeface="Times New Roman"/>
                <a:cs typeface="Times New Roman"/>
              </a:rPr>
              <a:t> </a:t>
            </a:r>
            <a:r>
              <a:rPr sz="1800" b="1" spc="-5">
                <a:latin typeface="Times New Roman"/>
                <a:cs typeface="Times New Roman"/>
              </a:rPr>
              <a:t>A</a:t>
            </a:r>
            <a:r>
              <a:rPr sz="1800" b="1" spc="-114">
                <a:latin typeface="Times New Roman"/>
                <a:cs typeface="Times New Roman"/>
              </a:rPr>
              <a:t> </a:t>
            </a:r>
            <a:r>
              <a:rPr sz="1800" b="1" spc="-5">
                <a:solidFill>
                  <a:srgbClr val="FF0000"/>
                </a:solidFill>
                <a:latin typeface="Times New Roman"/>
                <a:cs typeface="Times New Roman"/>
              </a:rPr>
              <a:t>BY</a:t>
            </a:r>
            <a:r>
              <a:rPr sz="1800" b="1" spc="-85">
                <a:latin typeface="Times New Roman"/>
                <a:cs typeface="Times New Roman"/>
              </a:rPr>
              <a:t> </a:t>
            </a:r>
            <a:r>
              <a:rPr sz="1800" b="1" spc="-5">
                <a:latin typeface="Times New Roman"/>
                <a:cs typeface="Times New Roman"/>
              </a:rPr>
              <a:t>gpa;  DUMP</a:t>
            </a:r>
            <a:r>
              <a:rPr sz="1800" b="1" spc="-190">
                <a:latin typeface="Times New Roman"/>
                <a:cs typeface="Times New Roman"/>
              </a:rPr>
              <a:t> </a:t>
            </a:r>
            <a:r>
              <a:rPr sz="1800" b="1">
                <a:latin typeface="Times New Roman"/>
                <a:cs typeface="Times New Roman"/>
              </a:rPr>
              <a:t>B;</a:t>
            </a:r>
            <a:endParaRPr sz="18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COGROUP</a:t>
            </a:r>
          </a:p>
        </p:txBody>
      </p:sp>
      <p:sp>
        <p:nvSpPr>
          <p:cNvPr id="3" name="Text Placeholder 2"/>
          <p:cNvSpPr>
            <a:spLocks noGrp="1"/>
          </p:cNvSpPr>
          <p:nvPr>
            <p:ph type="body" idx="1"/>
          </p:nvPr>
        </p:nvSpPr>
        <p:spPr>
          <a:xfrm>
            <a:off x="309521" y="857232"/>
            <a:ext cx="11115195" cy="5724644"/>
          </a:xfrm>
        </p:spPr>
        <p:txBody>
          <a:bodyPr/>
          <a:lstStyle/>
          <a:p>
            <a:r>
              <a:rPr lang="en-IN" sz="1400"/>
              <a:t>Input file:data1.tsv</a:t>
            </a:r>
          </a:p>
          <a:p>
            <a:r>
              <a:rPr lang="en-IN" sz="1400"/>
              <a:t>A	cat</a:t>
            </a:r>
          </a:p>
          <a:p>
            <a:r>
              <a:rPr lang="en-IN" sz="1400"/>
              <a:t>B	dog</a:t>
            </a:r>
          </a:p>
          <a:p>
            <a:r>
              <a:rPr lang="en-IN" sz="1400"/>
              <a:t>D	turtle</a:t>
            </a:r>
          </a:p>
          <a:p>
            <a:r>
              <a:rPr lang="en-IN" sz="1400"/>
              <a:t>F	cat</a:t>
            </a:r>
          </a:p>
          <a:p>
            <a:r>
              <a:rPr lang="en-IN" sz="1400"/>
              <a:t>G	cat</a:t>
            </a:r>
          </a:p>
          <a:p>
            <a:r>
              <a:rPr lang="en-IN" sz="1400"/>
              <a:t>E	fish</a:t>
            </a:r>
          </a:p>
          <a:p>
            <a:r>
              <a:rPr lang="en-IN" sz="1400"/>
              <a:t> Input file:data2.tsv</a:t>
            </a:r>
          </a:p>
          <a:p>
            <a:r>
              <a:rPr lang="en-IN" sz="1400"/>
              <a:t> xx	A</a:t>
            </a:r>
          </a:p>
          <a:p>
            <a:r>
              <a:rPr lang="en-IN" sz="1400" err="1"/>
              <a:t>yy</a:t>
            </a:r>
            <a:r>
              <a:rPr lang="en-IN" sz="1400"/>
              <a:t>	A</a:t>
            </a:r>
          </a:p>
          <a:p>
            <a:r>
              <a:rPr lang="en-IN" sz="1400"/>
              <a:t>vv	B</a:t>
            </a:r>
          </a:p>
          <a:p>
            <a:r>
              <a:rPr lang="en-IN" sz="1400"/>
              <a:t>HH	D</a:t>
            </a:r>
          </a:p>
          <a:p>
            <a:r>
              <a:rPr lang="en-IN" sz="1400"/>
              <a:t>JJ	E</a:t>
            </a:r>
          </a:p>
          <a:p>
            <a:r>
              <a:rPr lang="en-IN" sz="1400"/>
              <a:t>  </a:t>
            </a:r>
          </a:p>
          <a:p>
            <a:r>
              <a:rPr lang="en-IN" sz="1600" b="1"/>
              <a:t>grunt&gt; </a:t>
            </a:r>
            <a:r>
              <a:rPr lang="en-IN" sz="1600" b="1" err="1"/>
              <a:t>petdata</a:t>
            </a:r>
            <a:r>
              <a:rPr lang="en-IN" sz="1600" b="1"/>
              <a:t> = load '/home/</a:t>
            </a:r>
            <a:r>
              <a:rPr lang="en-IN" sz="1600" b="1" err="1"/>
              <a:t>hduser</a:t>
            </a:r>
            <a:r>
              <a:rPr lang="en-IN" sz="1600" b="1"/>
              <a:t>/Desktop/data1.tsv' as (</a:t>
            </a:r>
            <a:r>
              <a:rPr lang="en-IN" sz="1600" b="1" err="1"/>
              <a:t>owner:chararray,pet:chararray</a:t>
            </a:r>
            <a:r>
              <a:rPr lang="en-IN" sz="1600" b="1"/>
              <a:t>);</a:t>
            </a:r>
            <a:endParaRPr lang="en-IN" sz="1600"/>
          </a:p>
          <a:p>
            <a:r>
              <a:rPr lang="en-IN" sz="1600" b="1"/>
              <a:t>grunt&gt; dump </a:t>
            </a:r>
            <a:r>
              <a:rPr lang="en-IN" sz="1600" b="1" err="1"/>
              <a:t>petdata</a:t>
            </a:r>
            <a:r>
              <a:rPr lang="en-IN" sz="1600" b="1"/>
              <a:t>;</a:t>
            </a:r>
            <a:endParaRPr lang="en-IN" sz="1600"/>
          </a:p>
          <a:p>
            <a:r>
              <a:rPr lang="en-IN" sz="1600" b="1"/>
              <a:t> </a:t>
            </a:r>
            <a:endParaRPr lang="en-IN" sz="1600"/>
          </a:p>
          <a:p>
            <a:r>
              <a:rPr lang="en-IN" sz="1600" b="1"/>
              <a:t>grunt&gt; </a:t>
            </a:r>
            <a:r>
              <a:rPr lang="en-IN" sz="1600" b="1" err="1"/>
              <a:t>frienddata</a:t>
            </a:r>
            <a:r>
              <a:rPr lang="en-IN" sz="1600" b="1"/>
              <a:t> = load '/home/</a:t>
            </a:r>
            <a:r>
              <a:rPr lang="en-IN" sz="1600" b="1" err="1"/>
              <a:t>hduser</a:t>
            </a:r>
            <a:r>
              <a:rPr lang="en-IN" sz="1600" b="1"/>
              <a:t>/Desktop/data2.tsv' as(f1:chararray,f2:chararray);</a:t>
            </a:r>
            <a:endParaRPr lang="en-IN" sz="1600"/>
          </a:p>
          <a:p>
            <a:r>
              <a:rPr lang="en-IN" sz="1600" b="1"/>
              <a:t>grunt&gt; dump </a:t>
            </a:r>
            <a:r>
              <a:rPr lang="en-IN" sz="1600" b="1" err="1"/>
              <a:t>frienddata</a:t>
            </a:r>
            <a:r>
              <a:rPr lang="en-IN" sz="1600" b="1"/>
              <a:t>;</a:t>
            </a:r>
            <a:endParaRPr lang="en-IN" sz="1600"/>
          </a:p>
          <a:p>
            <a:r>
              <a:rPr lang="en-IN" sz="1600" b="1"/>
              <a:t> </a:t>
            </a:r>
            <a:endParaRPr lang="en-IN" sz="1600"/>
          </a:p>
          <a:p>
            <a:r>
              <a:rPr lang="en-IN" sz="1600" b="1"/>
              <a:t>grunt&gt; y = </a:t>
            </a:r>
            <a:r>
              <a:rPr lang="en-IN" sz="1600" b="1" err="1"/>
              <a:t>cogroup</a:t>
            </a:r>
            <a:r>
              <a:rPr lang="en-IN" sz="1600" b="1"/>
              <a:t> </a:t>
            </a:r>
            <a:r>
              <a:rPr lang="en-IN" sz="1600" b="1" err="1"/>
              <a:t>petdata</a:t>
            </a:r>
            <a:r>
              <a:rPr lang="en-IN" sz="1600" b="1"/>
              <a:t> by owner, </a:t>
            </a:r>
            <a:r>
              <a:rPr lang="en-IN" sz="1600" b="1" err="1"/>
              <a:t>frienddata</a:t>
            </a:r>
            <a:r>
              <a:rPr lang="en-IN" sz="1600" b="1"/>
              <a:t> by f2;</a:t>
            </a:r>
            <a:endParaRPr lang="en-IN" sz="1600"/>
          </a:p>
          <a:p>
            <a:r>
              <a:rPr lang="en-IN" sz="1600" b="1"/>
              <a:t>grunt&gt; dump y;</a:t>
            </a:r>
            <a:endParaRPr lang="en-IN" sz="1600"/>
          </a:p>
          <a:p>
            <a:r>
              <a:rPr lang="en-IN" sz="1600"/>
              <a:t> </a:t>
            </a:r>
          </a:p>
          <a:p>
            <a:r>
              <a:rPr lang="en-IN" sz="1600"/>
              <a:t>(A,{(</a:t>
            </a:r>
            <a:r>
              <a:rPr lang="en-IN" sz="1600" err="1"/>
              <a:t>A,cat</a:t>
            </a:r>
            <a:r>
              <a:rPr lang="en-IN" sz="1600"/>
              <a:t>)},{(</a:t>
            </a:r>
            <a:r>
              <a:rPr lang="en-IN" sz="1600" err="1"/>
              <a:t>xx,A</a:t>
            </a:r>
            <a:r>
              <a:rPr lang="en-IN" sz="1600"/>
              <a:t>),(</a:t>
            </a:r>
            <a:r>
              <a:rPr lang="en-IN" sz="1600" err="1"/>
              <a:t>yy,A</a:t>
            </a:r>
            <a:r>
              <a:rPr lang="en-IN" sz="1600"/>
              <a:t>)})</a:t>
            </a:r>
          </a:p>
          <a:p>
            <a:r>
              <a:rPr lang="en-IN" sz="1600"/>
              <a:t>(B,{(</a:t>
            </a:r>
            <a:r>
              <a:rPr lang="en-IN" sz="1600" err="1"/>
              <a:t>B,dog</a:t>
            </a:r>
            <a:r>
              <a:rPr lang="en-IN" sz="1600"/>
              <a:t>)},{(</a:t>
            </a:r>
            <a:r>
              <a:rPr lang="en-IN" sz="1600" err="1"/>
              <a:t>vv,B</a:t>
            </a:r>
            <a:r>
              <a:rPr lang="en-IN" sz="1600"/>
              <a:t>)})</a:t>
            </a:r>
          </a:p>
        </p:txBody>
      </p:sp>
    </p:spTree>
    <p:extLst>
      <p:ext uri="{BB962C8B-B14F-4D97-AF65-F5344CB8AC3E}">
        <p14:creationId xmlns:p14="http://schemas.microsoft.com/office/powerpoint/2010/main" val="3542346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1113790" cy="375920"/>
          </a:xfrm>
          <a:prstGeom prst="rect">
            <a:avLst/>
          </a:prstGeom>
        </p:spPr>
        <p:txBody>
          <a:bodyPr vert="horz" wrap="square" lIns="0" tIns="0" rIns="0" bIns="0" rtlCol="0">
            <a:spAutoFit/>
          </a:bodyPr>
          <a:lstStyle/>
          <a:p>
            <a:pPr marL="12700">
              <a:lnSpc>
                <a:spcPct val="100000"/>
              </a:lnSpc>
            </a:pPr>
            <a:r>
              <a:t>D</a:t>
            </a:r>
            <a:r>
              <a:rPr spc="5"/>
              <a:t>i</a:t>
            </a:r>
            <a:r>
              <a:t>stinct</a:t>
            </a:r>
          </a:p>
        </p:txBody>
      </p:sp>
      <p:sp>
        <p:nvSpPr>
          <p:cNvPr id="3" name="object 3"/>
          <p:cNvSpPr txBox="1"/>
          <p:nvPr/>
        </p:nvSpPr>
        <p:spPr>
          <a:xfrm>
            <a:off x="756310" y="1727580"/>
            <a:ext cx="3616960" cy="286385"/>
          </a:xfrm>
          <a:prstGeom prst="rect">
            <a:avLst/>
          </a:prstGeom>
        </p:spPr>
        <p:txBody>
          <a:bodyPr vert="horz" wrap="square" lIns="0" tIns="0" rIns="0" bIns="0" rtlCol="0">
            <a:spAutoFit/>
          </a:bodyPr>
          <a:lstStyle/>
          <a:p>
            <a:pPr marL="12700">
              <a:lnSpc>
                <a:spcPct val="100000"/>
              </a:lnSpc>
            </a:pPr>
            <a:r>
              <a:rPr sz="1800" spc="-60">
                <a:latin typeface="Times New Roman"/>
                <a:cs typeface="Times New Roman"/>
              </a:rPr>
              <a:t>To </a:t>
            </a:r>
            <a:r>
              <a:rPr sz="1800" spc="-5">
                <a:latin typeface="Times New Roman"/>
                <a:cs typeface="Times New Roman"/>
              </a:rPr>
              <a:t>remove </a:t>
            </a:r>
            <a:r>
              <a:rPr sz="1800">
                <a:latin typeface="Times New Roman"/>
                <a:cs typeface="Times New Roman"/>
              </a:rPr>
              <a:t>duplicate tuples of</a:t>
            </a:r>
            <a:r>
              <a:rPr sz="1800" spc="-30">
                <a:latin typeface="Times New Roman"/>
                <a:cs typeface="Times New Roman"/>
              </a:rPr>
              <a:t> </a:t>
            </a:r>
            <a:r>
              <a:rPr sz="1800">
                <a:latin typeface="Times New Roman"/>
                <a:cs typeface="Times New Roman"/>
              </a:rPr>
              <a:t>students.</a:t>
            </a:r>
          </a:p>
        </p:txBody>
      </p:sp>
      <p:sp>
        <p:nvSpPr>
          <p:cNvPr id="4" name="object 4"/>
          <p:cNvSpPr/>
          <p:nvPr/>
        </p:nvSpPr>
        <p:spPr>
          <a:xfrm>
            <a:off x="677418" y="2635757"/>
            <a:ext cx="8122920" cy="160782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77418" y="2635757"/>
            <a:ext cx="8122920" cy="1536318"/>
          </a:xfrm>
          <a:prstGeom prst="rect">
            <a:avLst/>
          </a:prstGeom>
          <a:ln w="19812">
            <a:solidFill>
              <a:srgbClr val="7BC961"/>
            </a:solidFill>
          </a:ln>
        </p:spPr>
        <p:txBody>
          <a:bodyPr vert="horz" wrap="square" lIns="0" tIns="50800" rIns="0" bIns="0" rtlCol="0">
            <a:spAutoFit/>
          </a:bodyPr>
          <a:lstStyle/>
          <a:p>
            <a:pPr marL="81280">
              <a:lnSpc>
                <a:spcPct val="100000"/>
              </a:lnSpc>
              <a:spcBef>
                <a:spcPts val="400"/>
              </a:spcBef>
            </a:pPr>
            <a:r>
              <a:rPr sz="1800" b="1">
                <a:latin typeface="Times New Roman"/>
                <a:cs typeface="Times New Roman"/>
              </a:rPr>
              <a:t>A = load </a:t>
            </a:r>
            <a:r>
              <a:rPr sz="1800" b="1" spc="-5">
                <a:latin typeface="Times New Roman"/>
                <a:cs typeface="Times New Roman"/>
              </a:rPr>
              <a:t>'/pigdemo/student.tsv' </a:t>
            </a:r>
            <a:r>
              <a:rPr sz="1800" b="1">
                <a:latin typeface="Times New Roman"/>
                <a:cs typeface="Times New Roman"/>
              </a:rPr>
              <a:t>as </a:t>
            </a:r>
            <a:r>
              <a:rPr sz="1800" b="1" spc="-5">
                <a:latin typeface="Times New Roman"/>
                <a:cs typeface="Times New Roman"/>
              </a:rPr>
              <a:t>(rollno:int, name:chararray,</a:t>
            </a:r>
            <a:r>
              <a:rPr sz="1800" b="1" spc="-95">
                <a:latin typeface="Times New Roman"/>
                <a:cs typeface="Times New Roman"/>
              </a:rPr>
              <a:t> </a:t>
            </a:r>
            <a:r>
              <a:rPr sz="1800" b="1" spc="-5">
                <a:latin typeface="Times New Roman"/>
                <a:cs typeface="Times New Roman"/>
              </a:rPr>
              <a:t>gpa:float);</a:t>
            </a:r>
            <a:endParaRPr sz="1800">
              <a:latin typeface="Times New Roman"/>
              <a:cs typeface="Times New Roman"/>
            </a:endParaRPr>
          </a:p>
          <a:p>
            <a:pPr>
              <a:lnSpc>
                <a:spcPct val="100000"/>
              </a:lnSpc>
              <a:spcBef>
                <a:spcPts val="1"/>
              </a:spcBef>
            </a:pPr>
            <a:endParaRPr sz="2150">
              <a:latin typeface="Times New Roman"/>
              <a:cs typeface="Times New Roman"/>
            </a:endParaRPr>
          </a:p>
          <a:p>
            <a:pPr marL="81280">
              <a:lnSpc>
                <a:spcPct val="100000"/>
              </a:lnSpc>
            </a:pPr>
            <a:r>
              <a:rPr sz="1800" b="1">
                <a:latin typeface="Times New Roman"/>
                <a:cs typeface="Times New Roman"/>
              </a:rPr>
              <a:t>B </a:t>
            </a:r>
            <a:r>
              <a:rPr sz="1800" b="1">
                <a:solidFill>
                  <a:srgbClr val="FF0000"/>
                </a:solidFill>
                <a:latin typeface="Times New Roman"/>
                <a:cs typeface="Times New Roman"/>
              </a:rPr>
              <a:t>= </a:t>
            </a:r>
            <a:r>
              <a:rPr sz="1800" b="1" spc="-5">
                <a:solidFill>
                  <a:srgbClr val="FF0000"/>
                </a:solidFill>
                <a:latin typeface="Times New Roman"/>
                <a:cs typeface="Times New Roman"/>
              </a:rPr>
              <a:t>DISTINCT</a:t>
            </a:r>
            <a:r>
              <a:rPr sz="1800" b="1" spc="-210">
                <a:solidFill>
                  <a:srgbClr val="FF0000"/>
                </a:solidFill>
                <a:latin typeface="Times New Roman"/>
                <a:cs typeface="Times New Roman"/>
              </a:rPr>
              <a:t> </a:t>
            </a:r>
            <a:r>
              <a:rPr sz="1800" b="1" spc="-5">
                <a:latin typeface="Times New Roman"/>
                <a:cs typeface="Times New Roman"/>
              </a:rPr>
              <a:t>A;</a:t>
            </a:r>
            <a:endParaRPr sz="1800">
              <a:latin typeface="Times New Roman"/>
              <a:cs typeface="Times New Roman"/>
            </a:endParaRPr>
          </a:p>
          <a:p>
            <a:pPr>
              <a:lnSpc>
                <a:spcPct val="100000"/>
              </a:lnSpc>
              <a:spcBef>
                <a:spcPts val="45"/>
              </a:spcBef>
            </a:pPr>
            <a:endParaRPr sz="2100">
              <a:latin typeface="Times New Roman"/>
              <a:cs typeface="Times New Roman"/>
            </a:endParaRPr>
          </a:p>
          <a:p>
            <a:pPr marL="81280">
              <a:lnSpc>
                <a:spcPct val="100000"/>
              </a:lnSpc>
            </a:pPr>
            <a:r>
              <a:rPr sz="1800" b="1" spc="-5">
                <a:latin typeface="Times New Roman"/>
                <a:cs typeface="Times New Roman"/>
              </a:rPr>
              <a:t>DUMP</a:t>
            </a:r>
            <a:r>
              <a:rPr sz="1800" b="1" spc="-190">
                <a:latin typeface="Times New Roman"/>
                <a:cs typeface="Times New Roman"/>
              </a:rPr>
              <a:t> </a:t>
            </a:r>
            <a:r>
              <a:rPr sz="1800" b="1">
                <a:latin typeface="Times New Roman"/>
                <a:cs typeface="Times New Roman"/>
              </a:rPr>
              <a:t>B;</a:t>
            </a:r>
            <a:endParaRPr sz="18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
            </a:r>
          </a:p>
        </p:txBody>
      </p:sp>
      <p:sp>
        <p:nvSpPr>
          <p:cNvPr id="3" name="Text Placeholder 2"/>
          <p:cNvSpPr>
            <a:spLocks noGrp="1"/>
          </p:cNvSpPr>
          <p:nvPr>
            <p:ph type="body" idx="1"/>
          </p:nvPr>
        </p:nvSpPr>
        <p:spPr>
          <a:xfrm>
            <a:off x="533400" y="1143000"/>
            <a:ext cx="10657433" cy="2215991"/>
          </a:xfrm>
        </p:spPr>
        <p:txBody>
          <a:bodyPr/>
          <a:lstStyle/>
          <a:p>
            <a:r>
              <a:rPr lang="en-US"/>
              <a:t>Limit the number of output tuples</a:t>
            </a:r>
          </a:p>
          <a:p>
            <a:endParaRPr lang="en-US"/>
          </a:p>
          <a:p>
            <a:r>
              <a:rPr lang="en-US"/>
              <a:t>	</a:t>
            </a:r>
            <a:r>
              <a:rPr lang="en-US" b="1"/>
              <a:t>Display the first three tuples from “student” relation</a:t>
            </a:r>
          </a:p>
          <a:p>
            <a:endParaRPr lang="en-US" b="1"/>
          </a:p>
          <a:p>
            <a:endParaRPr lang="en-US" b="1"/>
          </a:p>
          <a:p>
            <a:endParaRPr lang="en-US" b="1"/>
          </a:p>
          <a:p>
            <a:endParaRPr lang="en-US"/>
          </a:p>
          <a:p>
            <a:endParaRPr lang="en-US"/>
          </a:p>
        </p:txBody>
      </p:sp>
      <p:sp>
        <p:nvSpPr>
          <p:cNvPr id="4" name="object 5"/>
          <p:cNvSpPr txBox="1"/>
          <p:nvPr/>
        </p:nvSpPr>
        <p:spPr>
          <a:xfrm>
            <a:off x="677418" y="2506217"/>
            <a:ext cx="7958455" cy="1441548"/>
          </a:xfrm>
          <a:prstGeom prst="rect">
            <a:avLst/>
          </a:prstGeom>
          <a:ln w="19812">
            <a:solidFill>
              <a:srgbClr val="7BC961"/>
            </a:solidFill>
          </a:ln>
        </p:spPr>
        <p:txBody>
          <a:bodyPr vert="horz" wrap="square" lIns="0" tIns="59690" rIns="0" bIns="0" rtlCol="0">
            <a:spAutoFit/>
          </a:bodyPr>
          <a:lstStyle/>
          <a:p>
            <a:pPr marL="81280">
              <a:lnSpc>
                <a:spcPct val="100000"/>
              </a:lnSpc>
              <a:spcBef>
                <a:spcPts val="470"/>
              </a:spcBef>
            </a:pPr>
            <a:r>
              <a:rPr sz="1700" b="1">
                <a:latin typeface="Times New Roman"/>
                <a:cs typeface="Times New Roman"/>
              </a:rPr>
              <a:t>A = load </a:t>
            </a:r>
            <a:r>
              <a:rPr sz="1700" b="1" spc="-5">
                <a:latin typeface="Times New Roman"/>
                <a:cs typeface="Times New Roman"/>
              </a:rPr>
              <a:t>'/pigdemo/student.tsv' </a:t>
            </a:r>
            <a:r>
              <a:rPr sz="1700" b="1">
                <a:latin typeface="Times New Roman"/>
                <a:cs typeface="Times New Roman"/>
              </a:rPr>
              <a:t>as </a:t>
            </a:r>
            <a:r>
              <a:rPr sz="1700" b="1" spc="-5">
                <a:latin typeface="Times New Roman"/>
                <a:cs typeface="Times New Roman"/>
              </a:rPr>
              <a:t>(rollno:int, </a:t>
            </a:r>
            <a:r>
              <a:rPr sz="1700" b="1" spc="-10">
                <a:latin typeface="Times New Roman"/>
                <a:cs typeface="Times New Roman"/>
              </a:rPr>
              <a:t>name:chararray,</a:t>
            </a:r>
            <a:r>
              <a:rPr sz="1700" b="1" spc="-20">
                <a:latin typeface="Times New Roman"/>
                <a:cs typeface="Times New Roman"/>
              </a:rPr>
              <a:t> </a:t>
            </a:r>
            <a:r>
              <a:rPr sz="1700" b="1" spc="-5">
                <a:latin typeface="Times New Roman"/>
                <a:cs typeface="Times New Roman"/>
              </a:rPr>
              <a:t>gpa:float);</a:t>
            </a:r>
            <a:endParaRPr sz="1700">
              <a:latin typeface="Times New Roman"/>
              <a:cs typeface="Times New Roman"/>
            </a:endParaRPr>
          </a:p>
          <a:p>
            <a:pPr marL="81280" marR="164465">
              <a:lnSpc>
                <a:spcPct val="214100"/>
              </a:lnSpc>
            </a:pPr>
            <a:r>
              <a:rPr sz="1700" b="1">
                <a:latin typeface="Times New Roman"/>
                <a:cs typeface="Times New Roman"/>
              </a:rPr>
              <a:t>B </a:t>
            </a:r>
            <a:r>
              <a:rPr lang="en-US" sz="1700" b="1">
                <a:solidFill>
                  <a:srgbClr val="FF0000"/>
                </a:solidFill>
                <a:latin typeface="Times New Roman"/>
                <a:cs typeface="Times New Roman"/>
              </a:rPr>
              <a:t>= LIMIT </a:t>
            </a:r>
            <a:r>
              <a:rPr lang="en-US" sz="1700" b="1">
                <a:latin typeface="Times New Roman"/>
                <a:cs typeface="Times New Roman"/>
              </a:rPr>
              <a:t>A 3;</a:t>
            </a:r>
          </a:p>
          <a:p>
            <a:pPr marL="81280" marR="6932930">
              <a:lnSpc>
                <a:spcPct val="214100"/>
              </a:lnSpc>
            </a:pPr>
            <a:r>
              <a:rPr sz="1700" b="1">
                <a:latin typeface="Times New Roman"/>
                <a:cs typeface="Times New Roman"/>
              </a:rPr>
              <a:t>DUMP</a:t>
            </a:r>
            <a:r>
              <a:rPr sz="1700" b="1" spc="-210">
                <a:latin typeface="Times New Roman"/>
                <a:cs typeface="Times New Roman"/>
              </a:rPr>
              <a:t> </a:t>
            </a:r>
            <a:r>
              <a:rPr sz="1700" b="1">
                <a:latin typeface="Times New Roman"/>
                <a:cs typeface="Times New Roman"/>
              </a:rPr>
              <a:t>B;</a:t>
            </a:r>
            <a:endParaRPr sz="1700">
              <a:latin typeface="Times New Roman"/>
              <a:cs typeface="Times New Roman"/>
            </a:endParaRPr>
          </a:p>
        </p:txBody>
      </p:sp>
    </p:spTree>
    <p:extLst>
      <p:ext uri="{BB962C8B-B14F-4D97-AF65-F5344CB8AC3E}">
        <p14:creationId xmlns:p14="http://schemas.microsoft.com/office/powerpoint/2010/main" val="487502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ORDER BY</a:t>
            </a:r>
          </a:p>
        </p:txBody>
      </p:sp>
      <p:sp>
        <p:nvSpPr>
          <p:cNvPr id="3" name="Text Placeholder 2"/>
          <p:cNvSpPr>
            <a:spLocks noGrp="1"/>
          </p:cNvSpPr>
          <p:nvPr>
            <p:ph type="body" idx="1"/>
          </p:nvPr>
        </p:nvSpPr>
        <p:spPr>
          <a:xfrm>
            <a:off x="533401" y="1066801"/>
            <a:ext cx="10891316" cy="1107996"/>
          </a:xfrm>
        </p:spPr>
        <p:txBody>
          <a:bodyPr/>
          <a:lstStyle/>
          <a:p>
            <a:r>
              <a:rPr lang="en-US"/>
              <a:t>Used to sort relation</a:t>
            </a:r>
          </a:p>
          <a:p>
            <a:endParaRPr lang="en-US"/>
          </a:p>
          <a:p>
            <a:r>
              <a:rPr lang="en-US"/>
              <a:t>	Display the names of the students in Ascending order.</a:t>
            </a:r>
          </a:p>
          <a:p>
            <a:endParaRPr lang="en-US"/>
          </a:p>
        </p:txBody>
      </p:sp>
      <p:sp>
        <p:nvSpPr>
          <p:cNvPr id="6" name="object 5"/>
          <p:cNvSpPr txBox="1"/>
          <p:nvPr/>
        </p:nvSpPr>
        <p:spPr>
          <a:xfrm>
            <a:off x="762000" y="2514600"/>
            <a:ext cx="8303259" cy="1561325"/>
          </a:xfrm>
          <a:prstGeom prst="rect">
            <a:avLst/>
          </a:prstGeom>
          <a:ln w="19812">
            <a:solidFill>
              <a:srgbClr val="7BC961"/>
            </a:solidFill>
          </a:ln>
        </p:spPr>
        <p:txBody>
          <a:bodyPr vert="horz" wrap="square" lIns="0" tIns="70485" rIns="0" bIns="0" rtlCol="0">
            <a:spAutoFit/>
          </a:bodyPr>
          <a:lstStyle/>
          <a:p>
            <a:pPr marL="81280">
              <a:lnSpc>
                <a:spcPct val="100000"/>
              </a:lnSpc>
              <a:spcBef>
                <a:spcPts val="555"/>
              </a:spcBef>
            </a:pPr>
            <a:r>
              <a:rPr sz="1800" b="1" spc="-5">
                <a:latin typeface="Times New Roman"/>
                <a:cs typeface="Times New Roman"/>
              </a:rPr>
              <a:t>A </a:t>
            </a:r>
            <a:r>
              <a:rPr sz="1800" b="1">
                <a:latin typeface="Times New Roman"/>
                <a:cs typeface="Times New Roman"/>
              </a:rPr>
              <a:t>= load </a:t>
            </a:r>
            <a:r>
              <a:rPr sz="1800" b="1" spc="-5">
                <a:latin typeface="Times New Roman"/>
                <a:cs typeface="Times New Roman"/>
              </a:rPr>
              <a:t>'/pigdemo/student.tsv' as (rollno:int, name:chararray,</a:t>
            </a:r>
            <a:r>
              <a:rPr sz="1800" b="1" spc="-105">
                <a:latin typeface="Times New Roman"/>
                <a:cs typeface="Times New Roman"/>
              </a:rPr>
              <a:t> </a:t>
            </a:r>
            <a:r>
              <a:rPr sz="1800" b="1">
                <a:latin typeface="Times New Roman"/>
                <a:cs typeface="Times New Roman"/>
              </a:rPr>
              <a:t>gpa:float);</a:t>
            </a:r>
            <a:endParaRPr sz="1800">
              <a:latin typeface="Times New Roman"/>
              <a:cs typeface="Times New Roman"/>
            </a:endParaRPr>
          </a:p>
          <a:p>
            <a:pPr>
              <a:lnSpc>
                <a:spcPct val="100000"/>
              </a:lnSpc>
              <a:spcBef>
                <a:spcPts val="57"/>
              </a:spcBef>
            </a:pPr>
            <a:endParaRPr sz="2100">
              <a:latin typeface="Times New Roman"/>
              <a:cs typeface="Times New Roman"/>
            </a:endParaRPr>
          </a:p>
          <a:p>
            <a:pPr marL="81280">
              <a:lnSpc>
                <a:spcPct val="100000"/>
              </a:lnSpc>
            </a:pPr>
            <a:r>
              <a:rPr lang="en-US" sz="1800" b="1" spc="-5">
                <a:latin typeface="Times New Roman"/>
                <a:cs typeface="Times New Roman"/>
              </a:rPr>
              <a:t>B </a:t>
            </a:r>
            <a:r>
              <a:rPr lang="en-US" sz="1800" b="1" spc="-5">
                <a:solidFill>
                  <a:srgbClr val="FF0000"/>
                </a:solidFill>
                <a:latin typeface="Times New Roman"/>
                <a:cs typeface="Times New Roman"/>
              </a:rPr>
              <a:t>= ORDER </a:t>
            </a:r>
            <a:r>
              <a:rPr lang="en-US" sz="1800" b="1" spc="-5">
                <a:latin typeface="Times New Roman"/>
                <a:cs typeface="Times New Roman"/>
              </a:rPr>
              <a:t>A </a:t>
            </a:r>
            <a:r>
              <a:rPr lang="en-US" sz="1800" b="1" spc="-5">
                <a:solidFill>
                  <a:srgbClr val="FF0000"/>
                </a:solidFill>
                <a:latin typeface="Times New Roman"/>
                <a:cs typeface="Times New Roman"/>
              </a:rPr>
              <a:t>BY</a:t>
            </a:r>
            <a:r>
              <a:rPr lang="en-US" sz="1800" b="1" spc="-5">
                <a:latin typeface="Times New Roman"/>
                <a:cs typeface="Times New Roman"/>
              </a:rPr>
              <a:t> name;</a:t>
            </a:r>
            <a:endParaRPr sz="1800">
              <a:latin typeface="Times New Roman"/>
              <a:cs typeface="Times New Roman"/>
            </a:endParaRPr>
          </a:p>
          <a:p>
            <a:pPr>
              <a:lnSpc>
                <a:spcPct val="100000"/>
              </a:lnSpc>
              <a:spcBef>
                <a:spcPts val="48"/>
              </a:spcBef>
            </a:pPr>
            <a:endParaRPr sz="2100">
              <a:latin typeface="Times New Roman"/>
              <a:cs typeface="Times New Roman"/>
            </a:endParaRPr>
          </a:p>
          <a:p>
            <a:pPr marL="81280">
              <a:lnSpc>
                <a:spcPct val="100000"/>
              </a:lnSpc>
            </a:pPr>
            <a:r>
              <a:rPr sz="1800" b="1" spc="-5">
                <a:latin typeface="Times New Roman"/>
                <a:cs typeface="Times New Roman"/>
              </a:rPr>
              <a:t>DUMP</a:t>
            </a:r>
            <a:r>
              <a:rPr sz="1800" b="1" spc="-185">
                <a:latin typeface="Times New Roman"/>
                <a:cs typeface="Times New Roman"/>
              </a:rPr>
              <a:t> </a:t>
            </a:r>
            <a:r>
              <a:rPr lang="en-US" sz="1800" b="1" spc="5">
                <a:latin typeface="Times New Roman"/>
                <a:cs typeface="Times New Roman"/>
              </a:rPr>
              <a:t>B;</a:t>
            </a:r>
            <a:endParaRPr sz="1800">
              <a:latin typeface="Times New Roman"/>
              <a:cs typeface="Times New Roman"/>
            </a:endParaRPr>
          </a:p>
        </p:txBody>
      </p:sp>
    </p:spTree>
    <p:extLst>
      <p:ext uri="{BB962C8B-B14F-4D97-AF65-F5344CB8AC3E}">
        <p14:creationId xmlns:p14="http://schemas.microsoft.com/office/powerpoint/2010/main" val="166944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631825" cy="375920"/>
          </a:xfrm>
          <a:prstGeom prst="rect">
            <a:avLst/>
          </a:prstGeom>
        </p:spPr>
        <p:txBody>
          <a:bodyPr vert="horz" wrap="square" lIns="0" tIns="0" rIns="0" bIns="0" rtlCol="0">
            <a:spAutoFit/>
          </a:bodyPr>
          <a:lstStyle/>
          <a:p>
            <a:pPr marL="12700">
              <a:lnSpc>
                <a:spcPct val="100000"/>
              </a:lnSpc>
            </a:pPr>
            <a:r>
              <a:t>Join</a:t>
            </a:r>
          </a:p>
        </p:txBody>
      </p:sp>
      <p:sp>
        <p:nvSpPr>
          <p:cNvPr id="3" name="object 3"/>
          <p:cNvSpPr txBox="1"/>
          <p:nvPr/>
        </p:nvSpPr>
        <p:spPr>
          <a:xfrm>
            <a:off x="756310" y="1630934"/>
            <a:ext cx="8140065" cy="559435"/>
          </a:xfrm>
          <a:prstGeom prst="rect">
            <a:avLst/>
          </a:prstGeom>
        </p:spPr>
        <p:txBody>
          <a:bodyPr vert="horz" wrap="square" lIns="0" tIns="0" rIns="0" bIns="0" rtlCol="0">
            <a:spAutoFit/>
          </a:bodyPr>
          <a:lstStyle/>
          <a:p>
            <a:pPr marL="12700">
              <a:lnSpc>
                <a:spcPct val="100000"/>
              </a:lnSpc>
            </a:pPr>
            <a:r>
              <a:rPr sz="1800" spc="-120">
                <a:solidFill>
                  <a:srgbClr val="404040"/>
                </a:solidFill>
                <a:latin typeface="Trebuchet MS"/>
                <a:cs typeface="Trebuchet MS"/>
              </a:rPr>
              <a:t>To </a:t>
            </a:r>
            <a:r>
              <a:rPr sz="1800" spc="-5">
                <a:solidFill>
                  <a:srgbClr val="404040"/>
                </a:solidFill>
                <a:latin typeface="Trebuchet MS"/>
                <a:cs typeface="Trebuchet MS"/>
              </a:rPr>
              <a:t>join two relations </a:t>
            </a:r>
            <a:r>
              <a:rPr sz="1800" spc="-35">
                <a:solidFill>
                  <a:srgbClr val="404040"/>
                </a:solidFill>
                <a:latin typeface="Trebuchet MS"/>
                <a:cs typeface="Trebuchet MS"/>
              </a:rPr>
              <a:t>namely, </a:t>
            </a:r>
            <a:r>
              <a:rPr sz="1800" spc="-5">
                <a:solidFill>
                  <a:srgbClr val="404040"/>
                </a:solidFill>
                <a:latin typeface="Trebuchet MS"/>
                <a:cs typeface="Trebuchet MS"/>
              </a:rPr>
              <a:t>“student” and “department” based on the</a:t>
            </a:r>
            <a:r>
              <a:rPr sz="1800" spc="310">
                <a:solidFill>
                  <a:srgbClr val="404040"/>
                </a:solidFill>
                <a:latin typeface="Trebuchet MS"/>
                <a:cs typeface="Trebuchet MS"/>
              </a:rPr>
              <a:t> </a:t>
            </a:r>
            <a:r>
              <a:rPr sz="1800" spc="-5">
                <a:solidFill>
                  <a:srgbClr val="404040"/>
                </a:solidFill>
                <a:latin typeface="Trebuchet MS"/>
                <a:cs typeface="Trebuchet MS"/>
              </a:rPr>
              <a:t>values</a:t>
            </a:r>
            <a:endParaRPr sz="1800">
              <a:latin typeface="Trebuchet MS"/>
              <a:cs typeface="Trebuchet MS"/>
            </a:endParaRPr>
          </a:p>
          <a:p>
            <a:pPr marL="12700">
              <a:lnSpc>
                <a:spcPct val="100000"/>
              </a:lnSpc>
            </a:pPr>
            <a:r>
              <a:rPr sz="1800" spc="-5">
                <a:solidFill>
                  <a:srgbClr val="404040"/>
                </a:solidFill>
                <a:latin typeface="Trebuchet MS"/>
                <a:cs typeface="Trebuchet MS"/>
              </a:rPr>
              <a:t>contained </a:t>
            </a:r>
            <a:r>
              <a:rPr sz="1800">
                <a:solidFill>
                  <a:srgbClr val="404040"/>
                </a:solidFill>
                <a:latin typeface="Trebuchet MS"/>
                <a:cs typeface="Trebuchet MS"/>
              </a:rPr>
              <a:t>in the </a:t>
            </a:r>
            <a:r>
              <a:rPr sz="1800" spc="-5">
                <a:solidFill>
                  <a:srgbClr val="404040"/>
                </a:solidFill>
                <a:latin typeface="Trebuchet MS"/>
                <a:cs typeface="Trebuchet MS"/>
              </a:rPr>
              <a:t>“rollno”</a:t>
            </a:r>
            <a:r>
              <a:rPr sz="1800" spc="-10">
                <a:solidFill>
                  <a:srgbClr val="404040"/>
                </a:solidFill>
                <a:latin typeface="Trebuchet MS"/>
                <a:cs typeface="Trebuchet MS"/>
              </a:rPr>
              <a:t> </a:t>
            </a:r>
            <a:r>
              <a:rPr sz="1800" spc="-5">
                <a:solidFill>
                  <a:srgbClr val="404040"/>
                </a:solidFill>
                <a:latin typeface="Trebuchet MS"/>
                <a:cs typeface="Trebuchet MS"/>
              </a:rPr>
              <a:t>column.</a:t>
            </a:r>
            <a:endParaRPr sz="1800">
              <a:latin typeface="Trebuchet MS"/>
              <a:cs typeface="Trebuchet MS"/>
            </a:endParaRPr>
          </a:p>
        </p:txBody>
      </p:sp>
      <p:sp>
        <p:nvSpPr>
          <p:cNvPr id="4" name="object 4"/>
          <p:cNvSpPr/>
          <p:nvPr/>
        </p:nvSpPr>
        <p:spPr>
          <a:xfrm>
            <a:off x="677418" y="2506217"/>
            <a:ext cx="7958328" cy="265176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77418" y="2506217"/>
            <a:ext cx="7958455" cy="2651760"/>
          </a:xfrm>
          <a:prstGeom prst="rect">
            <a:avLst/>
          </a:prstGeom>
          <a:ln w="19812">
            <a:solidFill>
              <a:srgbClr val="7BC961"/>
            </a:solidFill>
          </a:ln>
        </p:spPr>
        <p:txBody>
          <a:bodyPr vert="horz" wrap="square" lIns="0" tIns="59690" rIns="0" bIns="0" rtlCol="0">
            <a:spAutoFit/>
          </a:bodyPr>
          <a:lstStyle/>
          <a:p>
            <a:pPr marL="81280">
              <a:lnSpc>
                <a:spcPct val="100000"/>
              </a:lnSpc>
              <a:spcBef>
                <a:spcPts val="470"/>
              </a:spcBef>
            </a:pPr>
            <a:r>
              <a:rPr sz="1700" b="1">
                <a:latin typeface="Times New Roman"/>
                <a:cs typeface="Times New Roman"/>
              </a:rPr>
              <a:t>A = load </a:t>
            </a:r>
            <a:r>
              <a:rPr sz="1700" b="1" spc="-5">
                <a:latin typeface="Times New Roman"/>
                <a:cs typeface="Times New Roman"/>
              </a:rPr>
              <a:t>'/pigdemo/student.tsv' </a:t>
            </a:r>
            <a:r>
              <a:rPr sz="1700" b="1">
                <a:latin typeface="Times New Roman"/>
                <a:cs typeface="Times New Roman"/>
              </a:rPr>
              <a:t>as </a:t>
            </a:r>
            <a:r>
              <a:rPr sz="1700" b="1" spc="-5">
                <a:latin typeface="Times New Roman"/>
                <a:cs typeface="Times New Roman"/>
              </a:rPr>
              <a:t>(rollno:int, </a:t>
            </a:r>
            <a:r>
              <a:rPr sz="1700" b="1" spc="-10">
                <a:latin typeface="Times New Roman"/>
                <a:cs typeface="Times New Roman"/>
              </a:rPr>
              <a:t>name:chararray,</a:t>
            </a:r>
            <a:r>
              <a:rPr sz="1700" b="1" spc="-20">
                <a:latin typeface="Times New Roman"/>
                <a:cs typeface="Times New Roman"/>
              </a:rPr>
              <a:t> </a:t>
            </a:r>
            <a:r>
              <a:rPr sz="1700" b="1" spc="-5">
                <a:latin typeface="Times New Roman"/>
                <a:cs typeface="Times New Roman"/>
              </a:rPr>
              <a:t>gpa:float);</a:t>
            </a:r>
            <a:endParaRPr sz="1700">
              <a:latin typeface="Times New Roman"/>
              <a:cs typeface="Times New Roman"/>
            </a:endParaRPr>
          </a:p>
          <a:p>
            <a:pPr marL="81280" marR="164465">
              <a:lnSpc>
                <a:spcPct val="214100"/>
              </a:lnSpc>
            </a:pPr>
            <a:r>
              <a:rPr sz="1700" b="1">
                <a:latin typeface="Times New Roman"/>
                <a:cs typeface="Times New Roman"/>
              </a:rPr>
              <a:t>B = load '/pigdemo/department.tsv' as </a:t>
            </a:r>
            <a:r>
              <a:rPr sz="1700" b="1" spc="-5">
                <a:latin typeface="Times New Roman"/>
                <a:cs typeface="Times New Roman"/>
              </a:rPr>
              <a:t>(rollno:int, </a:t>
            </a:r>
            <a:r>
              <a:rPr sz="1700" b="1">
                <a:latin typeface="Times New Roman"/>
                <a:cs typeface="Times New Roman"/>
              </a:rPr>
              <a:t>deptno:int,deptname:chararray);  C</a:t>
            </a:r>
            <a:r>
              <a:rPr sz="1700" b="1" spc="-20">
                <a:latin typeface="Times New Roman"/>
                <a:cs typeface="Times New Roman"/>
              </a:rPr>
              <a:t> </a:t>
            </a:r>
            <a:r>
              <a:rPr sz="1700" b="1">
                <a:latin typeface="Times New Roman"/>
                <a:cs typeface="Times New Roman"/>
              </a:rPr>
              <a:t>=</a:t>
            </a:r>
            <a:r>
              <a:rPr sz="1700" b="1" spc="-10">
                <a:latin typeface="Times New Roman"/>
                <a:cs typeface="Times New Roman"/>
              </a:rPr>
              <a:t> </a:t>
            </a:r>
            <a:r>
              <a:rPr sz="1700" b="1">
                <a:solidFill>
                  <a:srgbClr val="FF0000"/>
                </a:solidFill>
                <a:latin typeface="Times New Roman"/>
                <a:cs typeface="Times New Roman"/>
              </a:rPr>
              <a:t>JOIN</a:t>
            </a:r>
            <a:r>
              <a:rPr sz="1700" b="1" spc="-105">
                <a:latin typeface="Times New Roman"/>
                <a:cs typeface="Times New Roman"/>
              </a:rPr>
              <a:t> </a:t>
            </a:r>
            <a:r>
              <a:rPr sz="1700" b="1">
                <a:latin typeface="Times New Roman"/>
                <a:cs typeface="Times New Roman"/>
              </a:rPr>
              <a:t>A</a:t>
            </a:r>
            <a:r>
              <a:rPr sz="1700" b="1" spc="-105">
                <a:latin typeface="Times New Roman"/>
                <a:cs typeface="Times New Roman"/>
              </a:rPr>
              <a:t> </a:t>
            </a:r>
            <a:r>
              <a:rPr sz="1700" b="1">
                <a:solidFill>
                  <a:srgbClr val="FF0000"/>
                </a:solidFill>
                <a:latin typeface="Times New Roman"/>
                <a:cs typeface="Times New Roman"/>
              </a:rPr>
              <a:t>BY</a:t>
            </a:r>
            <a:r>
              <a:rPr sz="1700" b="1" spc="-75">
                <a:latin typeface="Times New Roman"/>
                <a:cs typeface="Times New Roman"/>
              </a:rPr>
              <a:t> </a:t>
            </a:r>
            <a:r>
              <a:rPr sz="1700" b="1" spc="-10">
                <a:latin typeface="Times New Roman"/>
                <a:cs typeface="Times New Roman"/>
              </a:rPr>
              <a:t>rollno,</a:t>
            </a:r>
            <a:r>
              <a:rPr sz="1700" b="1" spc="5">
                <a:latin typeface="Times New Roman"/>
                <a:cs typeface="Times New Roman"/>
              </a:rPr>
              <a:t> </a:t>
            </a:r>
            <a:r>
              <a:rPr sz="1700" b="1">
                <a:latin typeface="Times New Roman"/>
                <a:cs typeface="Times New Roman"/>
              </a:rPr>
              <a:t>B</a:t>
            </a:r>
            <a:r>
              <a:rPr sz="1700" b="1" spc="-5">
                <a:latin typeface="Times New Roman"/>
                <a:cs typeface="Times New Roman"/>
              </a:rPr>
              <a:t> </a:t>
            </a:r>
            <a:r>
              <a:rPr sz="1700" b="1">
                <a:solidFill>
                  <a:srgbClr val="FF0000"/>
                </a:solidFill>
                <a:latin typeface="Times New Roman"/>
                <a:cs typeface="Times New Roman"/>
              </a:rPr>
              <a:t>BY</a:t>
            </a:r>
            <a:r>
              <a:rPr sz="1700" b="1" spc="-75">
                <a:latin typeface="Times New Roman"/>
                <a:cs typeface="Times New Roman"/>
              </a:rPr>
              <a:t> </a:t>
            </a:r>
            <a:r>
              <a:rPr sz="1700" b="1" spc="-10">
                <a:latin typeface="Times New Roman"/>
                <a:cs typeface="Times New Roman"/>
              </a:rPr>
              <a:t>rollno;</a:t>
            </a:r>
            <a:endParaRPr sz="1700">
              <a:latin typeface="Times New Roman"/>
              <a:cs typeface="Times New Roman"/>
            </a:endParaRPr>
          </a:p>
          <a:p>
            <a:pPr marL="81280" marR="6932930">
              <a:lnSpc>
                <a:spcPct val="214100"/>
              </a:lnSpc>
            </a:pPr>
            <a:r>
              <a:rPr sz="1700" b="1">
                <a:latin typeface="Times New Roman"/>
                <a:cs typeface="Times New Roman"/>
              </a:rPr>
              <a:t>DUMP</a:t>
            </a:r>
            <a:r>
              <a:rPr sz="1700" b="1" spc="-180">
                <a:latin typeface="Times New Roman"/>
                <a:cs typeface="Times New Roman"/>
              </a:rPr>
              <a:t> </a:t>
            </a:r>
            <a:r>
              <a:rPr sz="1700" b="1">
                <a:latin typeface="Times New Roman"/>
                <a:cs typeface="Times New Roman"/>
              </a:rPr>
              <a:t>C;  DUMP</a:t>
            </a:r>
            <a:r>
              <a:rPr sz="1700" b="1" spc="-210">
                <a:latin typeface="Times New Roman"/>
                <a:cs typeface="Times New Roman"/>
              </a:rPr>
              <a:t> </a:t>
            </a:r>
            <a:r>
              <a:rPr sz="1700" b="1">
                <a:latin typeface="Times New Roman"/>
                <a:cs typeface="Times New Roman"/>
              </a:rPr>
              <a:t>B;</a:t>
            </a:r>
            <a:endParaRPr sz="17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extLst>
      <p:ext uri="{BB962C8B-B14F-4D97-AF65-F5344CB8AC3E}">
        <p14:creationId xmlns:p14="http://schemas.microsoft.com/office/powerpoint/2010/main" val="2433553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UNION</a:t>
            </a:r>
          </a:p>
        </p:txBody>
      </p:sp>
      <p:sp>
        <p:nvSpPr>
          <p:cNvPr id="3" name="Text Placeholder 2"/>
          <p:cNvSpPr>
            <a:spLocks noGrp="1"/>
          </p:cNvSpPr>
          <p:nvPr>
            <p:ph type="body" idx="1"/>
          </p:nvPr>
        </p:nvSpPr>
        <p:spPr>
          <a:xfrm>
            <a:off x="457201" y="1219201"/>
            <a:ext cx="10967516" cy="1661993"/>
          </a:xfrm>
        </p:spPr>
        <p:txBody>
          <a:bodyPr/>
          <a:lstStyle/>
          <a:p>
            <a:r>
              <a:rPr lang="en-US"/>
              <a:t>It is used to merge the contents of two relations</a:t>
            </a:r>
          </a:p>
          <a:p>
            <a:endParaRPr lang="en-US"/>
          </a:p>
          <a:p>
            <a:r>
              <a:rPr lang="en-US"/>
              <a:t>	</a:t>
            </a:r>
            <a:r>
              <a:rPr lang="en-US" b="1"/>
              <a:t>To merge two relations “student” and “department”</a:t>
            </a:r>
          </a:p>
          <a:p>
            <a:endParaRPr lang="en-US" b="1"/>
          </a:p>
          <a:p>
            <a:endParaRPr lang="en-US" b="1"/>
          </a:p>
          <a:p>
            <a:endParaRPr lang="en-US"/>
          </a:p>
        </p:txBody>
      </p:sp>
      <p:sp>
        <p:nvSpPr>
          <p:cNvPr id="6" name="object 5"/>
          <p:cNvSpPr txBox="1"/>
          <p:nvPr/>
        </p:nvSpPr>
        <p:spPr>
          <a:xfrm>
            <a:off x="677418" y="2506217"/>
            <a:ext cx="7958455" cy="2561214"/>
          </a:xfrm>
          <a:prstGeom prst="rect">
            <a:avLst/>
          </a:prstGeom>
          <a:ln w="19812">
            <a:solidFill>
              <a:srgbClr val="7BC961"/>
            </a:solidFill>
          </a:ln>
        </p:spPr>
        <p:txBody>
          <a:bodyPr vert="horz" wrap="square" lIns="0" tIns="59690" rIns="0" bIns="0" rtlCol="0">
            <a:spAutoFit/>
          </a:bodyPr>
          <a:lstStyle/>
          <a:p>
            <a:pPr marL="81280">
              <a:lnSpc>
                <a:spcPct val="100000"/>
              </a:lnSpc>
              <a:spcBef>
                <a:spcPts val="470"/>
              </a:spcBef>
            </a:pPr>
            <a:r>
              <a:rPr sz="1700" b="1">
                <a:latin typeface="Times New Roman"/>
                <a:cs typeface="Times New Roman"/>
              </a:rPr>
              <a:t>A = load </a:t>
            </a:r>
            <a:r>
              <a:rPr sz="1700" b="1" spc="-5">
                <a:latin typeface="Times New Roman"/>
                <a:cs typeface="Times New Roman"/>
              </a:rPr>
              <a:t>'/pigdemo/student.tsv' </a:t>
            </a:r>
            <a:r>
              <a:rPr sz="1700" b="1">
                <a:latin typeface="Times New Roman"/>
                <a:cs typeface="Times New Roman"/>
              </a:rPr>
              <a:t>as </a:t>
            </a:r>
            <a:r>
              <a:rPr sz="1700" b="1" spc="-5">
                <a:latin typeface="Times New Roman"/>
                <a:cs typeface="Times New Roman"/>
              </a:rPr>
              <a:t>(rollno:int, </a:t>
            </a:r>
            <a:r>
              <a:rPr sz="1700" b="1" spc="-10">
                <a:latin typeface="Times New Roman"/>
                <a:cs typeface="Times New Roman"/>
              </a:rPr>
              <a:t>name:chararray,</a:t>
            </a:r>
            <a:r>
              <a:rPr sz="1700" b="1" spc="-20">
                <a:latin typeface="Times New Roman"/>
                <a:cs typeface="Times New Roman"/>
              </a:rPr>
              <a:t> </a:t>
            </a:r>
            <a:r>
              <a:rPr sz="1700" b="1" spc="-5">
                <a:latin typeface="Times New Roman"/>
                <a:cs typeface="Times New Roman"/>
              </a:rPr>
              <a:t>gpa:float);</a:t>
            </a:r>
            <a:endParaRPr sz="1700">
              <a:latin typeface="Times New Roman"/>
              <a:cs typeface="Times New Roman"/>
            </a:endParaRPr>
          </a:p>
          <a:p>
            <a:pPr marL="81280" marR="164465">
              <a:lnSpc>
                <a:spcPct val="214100"/>
              </a:lnSpc>
            </a:pPr>
            <a:r>
              <a:rPr sz="1700" b="1">
                <a:latin typeface="Times New Roman"/>
                <a:cs typeface="Times New Roman"/>
              </a:rPr>
              <a:t>B = load '/pigdemo/department.tsv' as </a:t>
            </a:r>
            <a:r>
              <a:rPr sz="1700" b="1" spc="-5">
                <a:latin typeface="Times New Roman"/>
                <a:cs typeface="Times New Roman"/>
              </a:rPr>
              <a:t>(rollno:int, </a:t>
            </a:r>
            <a:r>
              <a:rPr sz="1700" b="1">
                <a:latin typeface="Times New Roman"/>
                <a:cs typeface="Times New Roman"/>
              </a:rPr>
              <a:t>deptno:int,deptname:chararray);  C</a:t>
            </a:r>
            <a:r>
              <a:rPr sz="1700" b="1" spc="-20">
                <a:latin typeface="Times New Roman"/>
                <a:cs typeface="Times New Roman"/>
              </a:rPr>
              <a:t> </a:t>
            </a:r>
            <a:r>
              <a:rPr sz="1700" b="1">
                <a:latin typeface="Times New Roman"/>
                <a:cs typeface="Times New Roman"/>
              </a:rPr>
              <a:t>=</a:t>
            </a:r>
            <a:r>
              <a:rPr sz="1700" b="1" spc="-10">
                <a:latin typeface="Times New Roman"/>
                <a:cs typeface="Times New Roman"/>
              </a:rPr>
              <a:t> </a:t>
            </a:r>
            <a:r>
              <a:rPr lang="en-US" sz="1700" b="1">
                <a:solidFill>
                  <a:srgbClr val="FF0000"/>
                </a:solidFill>
                <a:latin typeface="Times New Roman"/>
                <a:cs typeface="Times New Roman"/>
              </a:rPr>
              <a:t>UNION</a:t>
            </a:r>
            <a:r>
              <a:rPr lang="en-US" sz="1700" b="1">
                <a:latin typeface="Times New Roman"/>
                <a:cs typeface="Times New Roman"/>
              </a:rPr>
              <a:t> A,B;</a:t>
            </a:r>
          </a:p>
          <a:p>
            <a:pPr marL="81280" marR="164465">
              <a:lnSpc>
                <a:spcPct val="214100"/>
              </a:lnSpc>
            </a:pPr>
            <a:r>
              <a:rPr lang="en-US" sz="1700" b="1">
                <a:latin typeface="Times New Roman"/>
                <a:cs typeface="Times New Roman"/>
              </a:rPr>
              <a:t>STORE C INTO ‘/</a:t>
            </a:r>
            <a:r>
              <a:rPr lang="en-US" sz="1700" b="1" err="1">
                <a:latin typeface="Times New Roman"/>
                <a:cs typeface="Times New Roman"/>
              </a:rPr>
              <a:t>pigdemos</a:t>
            </a:r>
            <a:r>
              <a:rPr lang="en-US" sz="1700" b="1">
                <a:latin typeface="Times New Roman"/>
                <a:cs typeface="Times New Roman"/>
              </a:rPr>
              <a:t>/</a:t>
            </a:r>
            <a:r>
              <a:rPr lang="en-US" sz="1700" b="1" err="1">
                <a:latin typeface="Times New Roman"/>
                <a:cs typeface="Times New Roman"/>
              </a:rPr>
              <a:t>uniondemo</a:t>
            </a:r>
            <a:r>
              <a:rPr lang="en-US" sz="1700" b="1">
                <a:latin typeface="Times New Roman"/>
                <a:cs typeface="Times New Roman"/>
              </a:rPr>
              <a:t>’;</a:t>
            </a:r>
            <a:endParaRPr sz="1700">
              <a:latin typeface="Times New Roman"/>
              <a:cs typeface="Times New Roman"/>
            </a:endParaRPr>
          </a:p>
          <a:p>
            <a:pPr marL="81280" marR="6932930">
              <a:lnSpc>
                <a:spcPct val="214100"/>
              </a:lnSpc>
            </a:pPr>
            <a:r>
              <a:rPr sz="1700" b="1">
                <a:latin typeface="Times New Roman"/>
                <a:cs typeface="Times New Roman"/>
              </a:rPr>
              <a:t>DUMP</a:t>
            </a:r>
            <a:r>
              <a:rPr sz="1700" b="1" spc="-180">
                <a:latin typeface="Times New Roman"/>
                <a:cs typeface="Times New Roman"/>
              </a:rPr>
              <a:t> </a:t>
            </a:r>
            <a:r>
              <a:rPr sz="1700" b="1">
                <a:latin typeface="Times New Roman"/>
                <a:cs typeface="Times New Roman"/>
              </a:rPr>
              <a:t>C;  </a:t>
            </a:r>
            <a:endParaRPr sz="1700">
              <a:latin typeface="Times New Roman"/>
              <a:cs typeface="Times New Roman"/>
            </a:endParaRPr>
          </a:p>
        </p:txBody>
      </p:sp>
    </p:spTree>
    <p:extLst>
      <p:ext uri="{BB962C8B-B14F-4D97-AF65-F5344CB8AC3E}">
        <p14:creationId xmlns:p14="http://schemas.microsoft.com/office/powerpoint/2010/main" val="153145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661670" cy="375920"/>
          </a:xfrm>
          <a:prstGeom prst="rect">
            <a:avLst/>
          </a:prstGeom>
        </p:spPr>
        <p:txBody>
          <a:bodyPr vert="horz" wrap="square" lIns="0" tIns="0" rIns="0" bIns="0" rtlCol="0">
            <a:spAutoFit/>
          </a:bodyPr>
          <a:lstStyle/>
          <a:p>
            <a:pPr marL="12700">
              <a:lnSpc>
                <a:spcPct val="100000"/>
              </a:lnSpc>
            </a:pPr>
            <a:r>
              <a:rPr spc="-5"/>
              <a:t>Spl</a:t>
            </a:r>
            <a:r>
              <a:rPr spc="5"/>
              <a:t>i</a:t>
            </a:r>
            <a:r>
              <a:t>t</a:t>
            </a:r>
          </a:p>
        </p:txBody>
      </p:sp>
      <p:sp>
        <p:nvSpPr>
          <p:cNvPr id="3" name="object 3"/>
          <p:cNvSpPr txBox="1"/>
          <p:nvPr/>
        </p:nvSpPr>
        <p:spPr>
          <a:xfrm>
            <a:off x="756310" y="1696465"/>
            <a:ext cx="6911340" cy="974725"/>
          </a:xfrm>
          <a:prstGeom prst="rect">
            <a:avLst/>
          </a:prstGeom>
        </p:spPr>
        <p:txBody>
          <a:bodyPr vert="horz" wrap="square" lIns="0" tIns="0" rIns="0" bIns="0" rtlCol="0">
            <a:spAutoFit/>
          </a:bodyPr>
          <a:lstStyle/>
          <a:p>
            <a:pPr marL="12700">
              <a:lnSpc>
                <a:spcPct val="100000"/>
              </a:lnSpc>
            </a:pPr>
            <a:r>
              <a:rPr sz="1800" spc="-114">
                <a:latin typeface="Trebuchet MS"/>
                <a:cs typeface="Trebuchet MS"/>
              </a:rPr>
              <a:t>To </a:t>
            </a:r>
            <a:r>
              <a:rPr sz="1800" spc="-5">
                <a:latin typeface="Trebuchet MS"/>
                <a:cs typeface="Trebuchet MS"/>
              </a:rPr>
              <a:t>partition </a:t>
            </a:r>
            <a:r>
              <a:rPr sz="1800">
                <a:latin typeface="Trebuchet MS"/>
                <a:cs typeface="Trebuchet MS"/>
              </a:rPr>
              <a:t>a </a:t>
            </a:r>
            <a:r>
              <a:rPr sz="1800" spc="-5">
                <a:latin typeface="Trebuchet MS"/>
                <a:cs typeface="Trebuchet MS"/>
              </a:rPr>
              <a:t>relation based on the </a:t>
            </a:r>
            <a:r>
              <a:rPr sz="1800" spc="-55">
                <a:latin typeface="Trebuchet MS"/>
                <a:cs typeface="Trebuchet MS"/>
              </a:rPr>
              <a:t>GPAs </a:t>
            </a:r>
            <a:r>
              <a:rPr sz="1800" spc="-5">
                <a:latin typeface="Trebuchet MS"/>
                <a:cs typeface="Trebuchet MS"/>
              </a:rPr>
              <a:t>acquired </a:t>
            </a:r>
            <a:r>
              <a:rPr sz="1800">
                <a:latin typeface="Trebuchet MS"/>
                <a:cs typeface="Trebuchet MS"/>
              </a:rPr>
              <a:t>by </a:t>
            </a:r>
            <a:r>
              <a:rPr sz="1800" spc="-5">
                <a:latin typeface="Trebuchet MS"/>
                <a:cs typeface="Trebuchet MS"/>
              </a:rPr>
              <a:t>the</a:t>
            </a:r>
            <a:r>
              <a:rPr sz="1800" spc="150">
                <a:latin typeface="Trebuchet MS"/>
                <a:cs typeface="Trebuchet MS"/>
              </a:rPr>
              <a:t> </a:t>
            </a:r>
            <a:r>
              <a:rPr sz="1800" spc="-5">
                <a:latin typeface="Trebuchet MS"/>
                <a:cs typeface="Trebuchet MS"/>
              </a:rPr>
              <a:t>students.</a:t>
            </a:r>
            <a:endParaRPr sz="1800">
              <a:latin typeface="Trebuchet MS"/>
              <a:cs typeface="Trebuchet MS"/>
            </a:endParaRPr>
          </a:p>
          <a:p>
            <a:pPr marL="355600" indent="-342900">
              <a:lnSpc>
                <a:spcPct val="100000"/>
              </a:lnSpc>
              <a:spcBef>
                <a:spcPts val="960"/>
              </a:spcBef>
              <a:buFont typeface="Symbol"/>
              <a:buChar char=""/>
              <a:tabLst>
                <a:tab pos="355600" algn="l"/>
              </a:tabLst>
            </a:pPr>
            <a:r>
              <a:rPr sz="1800" spc="-70">
                <a:latin typeface="Trebuchet MS"/>
                <a:cs typeface="Trebuchet MS"/>
              </a:rPr>
              <a:t>GPA </a:t>
            </a:r>
            <a:r>
              <a:rPr sz="1800">
                <a:latin typeface="Trebuchet MS"/>
                <a:cs typeface="Trebuchet MS"/>
              </a:rPr>
              <a:t>= </a:t>
            </a:r>
            <a:r>
              <a:rPr sz="1800" spc="-5">
                <a:latin typeface="Trebuchet MS"/>
                <a:cs typeface="Trebuchet MS"/>
              </a:rPr>
              <a:t>4.0, </a:t>
            </a:r>
            <a:r>
              <a:rPr sz="1800">
                <a:latin typeface="Trebuchet MS"/>
                <a:cs typeface="Trebuchet MS"/>
              </a:rPr>
              <a:t>place </a:t>
            </a:r>
            <a:r>
              <a:rPr sz="1800" spc="-5">
                <a:latin typeface="Trebuchet MS"/>
                <a:cs typeface="Trebuchet MS"/>
              </a:rPr>
              <a:t>it into relation</a:t>
            </a:r>
            <a:r>
              <a:rPr sz="1800" spc="-105">
                <a:latin typeface="Trebuchet MS"/>
                <a:cs typeface="Trebuchet MS"/>
              </a:rPr>
              <a:t> </a:t>
            </a:r>
            <a:r>
              <a:rPr sz="1800" spc="-5">
                <a:latin typeface="Trebuchet MS"/>
                <a:cs typeface="Trebuchet MS"/>
              </a:rPr>
              <a:t>X.</a:t>
            </a:r>
            <a:endParaRPr sz="1800">
              <a:latin typeface="Trebuchet MS"/>
              <a:cs typeface="Trebuchet MS"/>
            </a:endParaRPr>
          </a:p>
          <a:p>
            <a:pPr marL="355600" indent="-342900">
              <a:lnSpc>
                <a:spcPct val="100000"/>
              </a:lnSpc>
              <a:spcBef>
                <a:spcPts val="145"/>
              </a:spcBef>
              <a:buFont typeface="Symbol"/>
              <a:buChar char=""/>
              <a:tabLst>
                <a:tab pos="355600" algn="l"/>
              </a:tabLst>
            </a:pPr>
            <a:r>
              <a:rPr sz="1800" spc="-70">
                <a:latin typeface="Trebuchet MS"/>
                <a:cs typeface="Trebuchet MS"/>
              </a:rPr>
              <a:t>GPA </a:t>
            </a:r>
            <a:r>
              <a:rPr sz="1800" spc="-5">
                <a:latin typeface="Trebuchet MS"/>
                <a:cs typeface="Trebuchet MS"/>
              </a:rPr>
              <a:t>is </a:t>
            </a:r>
            <a:r>
              <a:rPr sz="1800">
                <a:latin typeface="Trebuchet MS"/>
                <a:cs typeface="Trebuchet MS"/>
              </a:rPr>
              <a:t>&lt; </a:t>
            </a:r>
            <a:r>
              <a:rPr sz="1800" spc="-5">
                <a:latin typeface="Trebuchet MS"/>
                <a:cs typeface="Trebuchet MS"/>
              </a:rPr>
              <a:t>4.0, </a:t>
            </a:r>
            <a:r>
              <a:rPr sz="1800">
                <a:latin typeface="Trebuchet MS"/>
                <a:cs typeface="Trebuchet MS"/>
              </a:rPr>
              <a:t>place </a:t>
            </a:r>
            <a:r>
              <a:rPr sz="1800" spc="-5">
                <a:latin typeface="Trebuchet MS"/>
                <a:cs typeface="Trebuchet MS"/>
              </a:rPr>
              <a:t>it into relation</a:t>
            </a:r>
            <a:r>
              <a:rPr sz="1800" spc="-140">
                <a:latin typeface="Trebuchet MS"/>
                <a:cs typeface="Trebuchet MS"/>
              </a:rPr>
              <a:t> </a:t>
            </a:r>
            <a:r>
              <a:rPr sz="1800" spc="-145">
                <a:latin typeface="Trebuchet MS"/>
                <a:cs typeface="Trebuchet MS"/>
              </a:rPr>
              <a:t>Y.</a:t>
            </a:r>
            <a:endParaRPr sz="1800">
              <a:latin typeface="Trebuchet MS"/>
              <a:cs typeface="Trebuchet MS"/>
            </a:endParaRPr>
          </a:p>
        </p:txBody>
      </p:sp>
      <p:sp>
        <p:nvSpPr>
          <p:cNvPr id="4" name="object 4"/>
          <p:cNvSpPr/>
          <p:nvPr/>
        </p:nvSpPr>
        <p:spPr>
          <a:xfrm>
            <a:off x="677418" y="3269741"/>
            <a:ext cx="8302752" cy="164744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77418" y="3269741"/>
            <a:ext cx="8303259" cy="1561325"/>
          </a:xfrm>
          <a:prstGeom prst="rect">
            <a:avLst/>
          </a:prstGeom>
          <a:ln w="19812">
            <a:solidFill>
              <a:srgbClr val="7BC961"/>
            </a:solidFill>
          </a:ln>
        </p:spPr>
        <p:txBody>
          <a:bodyPr vert="horz" wrap="square" lIns="0" tIns="70485" rIns="0" bIns="0" rtlCol="0">
            <a:spAutoFit/>
          </a:bodyPr>
          <a:lstStyle/>
          <a:p>
            <a:pPr marL="81280">
              <a:lnSpc>
                <a:spcPct val="100000"/>
              </a:lnSpc>
              <a:spcBef>
                <a:spcPts val="555"/>
              </a:spcBef>
            </a:pPr>
            <a:r>
              <a:rPr sz="1800" b="1" spc="-5">
                <a:latin typeface="Times New Roman"/>
                <a:cs typeface="Times New Roman"/>
              </a:rPr>
              <a:t>A </a:t>
            </a:r>
            <a:r>
              <a:rPr sz="1800" b="1">
                <a:latin typeface="Times New Roman"/>
                <a:cs typeface="Times New Roman"/>
              </a:rPr>
              <a:t>= load </a:t>
            </a:r>
            <a:r>
              <a:rPr sz="1800" b="1" spc="-5">
                <a:latin typeface="Times New Roman"/>
                <a:cs typeface="Times New Roman"/>
              </a:rPr>
              <a:t>'/pigdemo/student.tsv' as (rollno:int, name:chararray,</a:t>
            </a:r>
            <a:r>
              <a:rPr sz="1800" b="1" spc="-105">
                <a:latin typeface="Times New Roman"/>
                <a:cs typeface="Times New Roman"/>
              </a:rPr>
              <a:t> </a:t>
            </a:r>
            <a:r>
              <a:rPr sz="1800" b="1">
                <a:latin typeface="Times New Roman"/>
                <a:cs typeface="Times New Roman"/>
              </a:rPr>
              <a:t>gpa:float);</a:t>
            </a:r>
            <a:endParaRPr sz="1800">
              <a:latin typeface="Times New Roman"/>
              <a:cs typeface="Times New Roman"/>
            </a:endParaRPr>
          </a:p>
          <a:p>
            <a:pPr>
              <a:lnSpc>
                <a:spcPct val="100000"/>
              </a:lnSpc>
              <a:spcBef>
                <a:spcPts val="57"/>
              </a:spcBef>
            </a:pPr>
            <a:endParaRPr sz="2100">
              <a:latin typeface="Times New Roman"/>
              <a:cs typeface="Times New Roman"/>
            </a:endParaRPr>
          </a:p>
          <a:p>
            <a:pPr marL="81280">
              <a:lnSpc>
                <a:spcPct val="100000"/>
              </a:lnSpc>
            </a:pPr>
            <a:r>
              <a:rPr sz="1800" b="1" spc="-5">
                <a:solidFill>
                  <a:srgbClr val="FF0000"/>
                </a:solidFill>
                <a:latin typeface="Times New Roman"/>
                <a:cs typeface="Times New Roman"/>
              </a:rPr>
              <a:t>SPLIT</a:t>
            </a:r>
            <a:r>
              <a:rPr sz="1800" b="1" spc="-140">
                <a:latin typeface="Times New Roman"/>
                <a:cs typeface="Times New Roman"/>
              </a:rPr>
              <a:t> </a:t>
            </a:r>
            <a:r>
              <a:rPr sz="1800" b="1">
                <a:latin typeface="Times New Roman"/>
                <a:cs typeface="Times New Roman"/>
              </a:rPr>
              <a:t>A</a:t>
            </a:r>
            <a:r>
              <a:rPr sz="1800" b="1" spc="-114">
                <a:latin typeface="Times New Roman"/>
                <a:cs typeface="Times New Roman"/>
              </a:rPr>
              <a:t> </a:t>
            </a:r>
            <a:r>
              <a:rPr sz="1800" b="1" spc="-15">
                <a:latin typeface="Times New Roman"/>
                <a:cs typeface="Times New Roman"/>
              </a:rPr>
              <a:t>INTO</a:t>
            </a:r>
            <a:r>
              <a:rPr sz="1800" b="1">
                <a:latin typeface="Times New Roman"/>
                <a:cs typeface="Times New Roman"/>
              </a:rPr>
              <a:t> X</a:t>
            </a:r>
            <a:r>
              <a:rPr sz="1800" b="1" spc="-10">
                <a:latin typeface="Times New Roman"/>
                <a:cs typeface="Times New Roman"/>
              </a:rPr>
              <a:t> </a:t>
            </a:r>
            <a:r>
              <a:rPr sz="1800" b="1">
                <a:latin typeface="Times New Roman"/>
                <a:cs typeface="Times New Roman"/>
              </a:rPr>
              <a:t>IF</a:t>
            </a:r>
            <a:r>
              <a:rPr sz="1800" b="1" spc="-75">
                <a:latin typeface="Times New Roman"/>
                <a:cs typeface="Times New Roman"/>
              </a:rPr>
              <a:t> </a:t>
            </a:r>
            <a:r>
              <a:rPr sz="1800" b="1" spc="-5">
                <a:latin typeface="Times New Roman"/>
                <a:cs typeface="Times New Roman"/>
              </a:rPr>
              <a:t>gpa==4.0,</a:t>
            </a:r>
            <a:r>
              <a:rPr sz="1800" b="1" spc="-70">
                <a:latin typeface="Times New Roman"/>
                <a:cs typeface="Times New Roman"/>
              </a:rPr>
              <a:t> </a:t>
            </a:r>
            <a:r>
              <a:rPr sz="1800" b="1">
                <a:latin typeface="Times New Roman"/>
                <a:cs typeface="Times New Roman"/>
              </a:rPr>
              <a:t>Y</a:t>
            </a:r>
            <a:r>
              <a:rPr sz="1800" b="1" spc="-65">
                <a:latin typeface="Times New Roman"/>
                <a:cs typeface="Times New Roman"/>
              </a:rPr>
              <a:t> </a:t>
            </a:r>
            <a:r>
              <a:rPr sz="1800" b="1">
                <a:latin typeface="Times New Roman"/>
                <a:cs typeface="Times New Roman"/>
              </a:rPr>
              <a:t>IF</a:t>
            </a:r>
            <a:r>
              <a:rPr sz="1800" b="1" spc="-80">
                <a:latin typeface="Times New Roman"/>
                <a:cs typeface="Times New Roman"/>
              </a:rPr>
              <a:t> </a:t>
            </a:r>
            <a:r>
              <a:rPr sz="1800" b="1" spc="-5">
                <a:latin typeface="Times New Roman"/>
                <a:cs typeface="Times New Roman"/>
              </a:rPr>
              <a:t>gpa&lt;=4.0;</a:t>
            </a:r>
            <a:endParaRPr sz="1800">
              <a:latin typeface="Times New Roman"/>
              <a:cs typeface="Times New Roman"/>
            </a:endParaRPr>
          </a:p>
          <a:p>
            <a:pPr>
              <a:lnSpc>
                <a:spcPct val="100000"/>
              </a:lnSpc>
              <a:spcBef>
                <a:spcPts val="48"/>
              </a:spcBef>
            </a:pPr>
            <a:endParaRPr sz="2100">
              <a:latin typeface="Times New Roman"/>
              <a:cs typeface="Times New Roman"/>
            </a:endParaRPr>
          </a:p>
          <a:p>
            <a:pPr marL="81280">
              <a:lnSpc>
                <a:spcPct val="100000"/>
              </a:lnSpc>
            </a:pPr>
            <a:r>
              <a:rPr sz="1800" b="1" spc="-5">
                <a:latin typeface="Times New Roman"/>
                <a:cs typeface="Times New Roman"/>
              </a:rPr>
              <a:t>DUMP</a:t>
            </a:r>
            <a:r>
              <a:rPr sz="1800" b="1" spc="-185">
                <a:latin typeface="Times New Roman"/>
                <a:cs typeface="Times New Roman"/>
              </a:rPr>
              <a:t> </a:t>
            </a:r>
            <a:r>
              <a:rPr sz="1800" b="1" spc="5">
                <a:latin typeface="Times New Roman"/>
                <a:cs typeface="Times New Roman"/>
              </a:rPr>
              <a:t>X;</a:t>
            </a:r>
            <a:endParaRPr sz="18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extLst>
      <p:ext uri="{BB962C8B-B14F-4D97-AF65-F5344CB8AC3E}">
        <p14:creationId xmlns:p14="http://schemas.microsoft.com/office/powerpoint/2010/main" val="3097696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a:t>
            </a:r>
          </a:p>
        </p:txBody>
      </p:sp>
      <p:sp>
        <p:nvSpPr>
          <p:cNvPr id="3" name="Text Placeholder 2"/>
          <p:cNvSpPr>
            <a:spLocks noGrp="1"/>
          </p:cNvSpPr>
          <p:nvPr>
            <p:ph type="body" idx="1"/>
          </p:nvPr>
        </p:nvSpPr>
        <p:spPr>
          <a:xfrm>
            <a:off x="304800" y="1066800"/>
            <a:ext cx="10657433" cy="830997"/>
          </a:xfrm>
        </p:spPr>
        <p:txBody>
          <a:bodyPr/>
          <a:lstStyle/>
          <a:p>
            <a:r>
              <a:rPr lang="en-US"/>
              <a:t>Used to select random sample of data based on the specified sample size</a:t>
            </a:r>
          </a:p>
          <a:p>
            <a:endParaRPr lang="en-US"/>
          </a:p>
          <a:p>
            <a:r>
              <a:rPr lang="en-US"/>
              <a:t>	</a:t>
            </a:r>
          </a:p>
        </p:txBody>
      </p:sp>
      <p:sp>
        <p:nvSpPr>
          <p:cNvPr id="4" name="object 5"/>
          <p:cNvSpPr txBox="1"/>
          <p:nvPr/>
        </p:nvSpPr>
        <p:spPr>
          <a:xfrm>
            <a:off x="762000" y="1701280"/>
            <a:ext cx="8303259" cy="1561325"/>
          </a:xfrm>
          <a:prstGeom prst="rect">
            <a:avLst/>
          </a:prstGeom>
          <a:ln w="19812">
            <a:solidFill>
              <a:srgbClr val="7BC961"/>
            </a:solidFill>
          </a:ln>
        </p:spPr>
        <p:txBody>
          <a:bodyPr vert="horz" wrap="square" lIns="0" tIns="70485" rIns="0" bIns="0" rtlCol="0">
            <a:spAutoFit/>
          </a:bodyPr>
          <a:lstStyle/>
          <a:p>
            <a:pPr marL="81280">
              <a:lnSpc>
                <a:spcPct val="100000"/>
              </a:lnSpc>
              <a:spcBef>
                <a:spcPts val="555"/>
              </a:spcBef>
            </a:pPr>
            <a:r>
              <a:rPr sz="1800" b="1" spc="-5">
                <a:latin typeface="Times New Roman"/>
                <a:cs typeface="Times New Roman"/>
              </a:rPr>
              <a:t>A </a:t>
            </a:r>
            <a:r>
              <a:rPr sz="1800" b="1">
                <a:latin typeface="Times New Roman"/>
                <a:cs typeface="Times New Roman"/>
              </a:rPr>
              <a:t>= load </a:t>
            </a:r>
            <a:r>
              <a:rPr sz="1800" b="1" spc="-5">
                <a:latin typeface="Times New Roman"/>
                <a:cs typeface="Times New Roman"/>
              </a:rPr>
              <a:t>'/pigdemo/student.tsv' as (rollno:int, name:chararray,</a:t>
            </a:r>
            <a:r>
              <a:rPr sz="1800" b="1" spc="-105">
                <a:latin typeface="Times New Roman"/>
                <a:cs typeface="Times New Roman"/>
              </a:rPr>
              <a:t> </a:t>
            </a:r>
            <a:r>
              <a:rPr sz="1800" b="1">
                <a:latin typeface="Times New Roman"/>
                <a:cs typeface="Times New Roman"/>
              </a:rPr>
              <a:t>gpa:float);</a:t>
            </a:r>
            <a:endParaRPr sz="1800">
              <a:latin typeface="Times New Roman"/>
              <a:cs typeface="Times New Roman"/>
            </a:endParaRPr>
          </a:p>
          <a:p>
            <a:pPr>
              <a:lnSpc>
                <a:spcPct val="100000"/>
              </a:lnSpc>
              <a:spcBef>
                <a:spcPts val="57"/>
              </a:spcBef>
            </a:pPr>
            <a:endParaRPr sz="2100">
              <a:latin typeface="Times New Roman"/>
              <a:cs typeface="Times New Roman"/>
            </a:endParaRPr>
          </a:p>
          <a:p>
            <a:pPr marL="81280">
              <a:lnSpc>
                <a:spcPct val="100000"/>
              </a:lnSpc>
            </a:pPr>
            <a:r>
              <a:rPr lang="en-US" sz="1800" b="1" spc="-5">
                <a:latin typeface="Times New Roman"/>
                <a:cs typeface="Times New Roman"/>
              </a:rPr>
              <a:t>B = </a:t>
            </a:r>
            <a:r>
              <a:rPr lang="en-US" sz="1800" b="1" spc="-5">
                <a:solidFill>
                  <a:srgbClr val="FF0000"/>
                </a:solidFill>
                <a:latin typeface="Times New Roman"/>
                <a:cs typeface="Times New Roman"/>
              </a:rPr>
              <a:t>SAMPLE</a:t>
            </a:r>
            <a:r>
              <a:rPr lang="en-US" sz="1800" b="1" spc="-5">
                <a:latin typeface="Times New Roman"/>
                <a:cs typeface="Times New Roman"/>
              </a:rPr>
              <a:t> A 0.01;</a:t>
            </a:r>
            <a:endParaRPr sz="1800">
              <a:latin typeface="Times New Roman"/>
              <a:cs typeface="Times New Roman"/>
            </a:endParaRPr>
          </a:p>
          <a:p>
            <a:pPr>
              <a:lnSpc>
                <a:spcPct val="100000"/>
              </a:lnSpc>
              <a:spcBef>
                <a:spcPts val="48"/>
              </a:spcBef>
            </a:pPr>
            <a:endParaRPr sz="2100">
              <a:latin typeface="Times New Roman"/>
              <a:cs typeface="Times New Roman"/>
            </a:endParaRPr>
          </a:p>
          <a:p>
            <a:pPr marL="81280">
              <a:lnSpc>
                <a:spcPct val="100000"/>
              </a:lnSpc>
            </a:pPr>
            <a:r>
              <a:rPr sz="1800" b="1" spc="-5">
                <a:latin typeface="Times New Roman"/>
                <a:cs typeface="Times New Roman"/>
              </a:rPr>
              <a:t>DUMP</a:t>
            </a:r>
            <a:r>
              <a:rPr sz="1800" b="1" spc="-185">
                <a:latin typeface="Times New Roman"/>
                <a:cs typeface="Times New Roman"/>
              </a:rPr>
              <a:t> </a:t>
            </a:r>
            <a:r>
              <a:rPr lang="en-US" sz="1800" b="1" spc="5">
                <a:latin typeface="Times New Roman"/>
                <a:cs typeface="Times New Roman"/>
              </a:rPr>
              <a:t>B;</a:t>
            </a:r>
            <a:endParaRPr sz="1800">
              <a:latin typeface="Times New Roman"/>
              <a:cs typeface="Times New Roman"/>
            </a:endParaRPr>
          </a:p>
        </p:txBody>
      </p:sp>
    </p:spTree>
    <p:extLst>
      <p:ext uri="{BB962C8B-B14F-4D97-AF65-F5344CB8AC3E}">
        <p14:creationId xmlns:p14="http://schemas.microsoft.com/office/powerpoint/2010/main" val="299470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480" y="3101594"/>
            <a:ext cx="2155190" cy="375920"/>
          </a:xfrm>
          <a:prstGeom prst="rect">
            <a:avLst/>
          </a:prstGeom>
        </p:spPr>
        <p:txBody>
          <a:bodyPr vert="horz" wrap="square" lIns="0" tIns="0" rIns="0" bIns="0" rtlCol="0">
            <a:spAutoFit/>
          </a:bodyPr>
          <a:lstStyle/>
          <a:p>
            <a:pPr marL="12700">
              <a:lnSpc>
                <a:spcPct val="100000"/>
              </a:lnSpc>
            </a:pPr>
            <a:r>
              <a:rPr spc="-15"/>
              <a:t>Features </a:t>
            </a:r>
            <a:r>
              <a:t>of</a:t>
            </a:r>
            <a:r>
              <a:rPr spc="-95"/>
              <a:t> </a:t>
            </a:r>
            <a:r>
              <a:t>Pig</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0340" y="3059938"/>
            <a:ext cx="1946910" cy="375920"/>
          </a:xfrm>
          <a:prstGeom prst="rect">
            <a:avLst/>
          </a:prstGeom>
        </p:spPr>
        <p:txBody>
          <a:bodyPr vert="horz" wrap="square" lIns="0" tIns="0" rIns="0" bIns="0" rtlCol="0">
            <a:spAutoFit/>
          </a:bodyPr>
          <a:lstStyle/>
          <a:p>
            <a:pPr marL="12700">
              <a:lnSpc>
                <a:spcPct val="100000"/>
              </a:lnSpc>
            </a:pPr>
            <a:r>
              <a:t>Eval</a:t>
            </a:r>
            <a:r>
              <a:rPr spc="-80"/>
              <a:t> </a:t>
            </a:r>
            <a:r>
              <a:rPr spc="-20"/>
              <a:t>Function</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402082"/>
            <a:ext cx="526415" cy="375920"/>
          </a:xfrm>
          <a:prstGeom prst="rect">
            <a:avLst/>
          </a:prstGeom>
        </p:spPr>
        <p:txBody>
          <a:bodyPr vert="horz" wrap="square" lIns="0" tIns="0" rIns="0" bIns="0" rtlCol="0">
            <a:spAutoFit/>
          </a:bodyPr>
          <a:lstStyle/>
          <a:p>
            <a:pPr marL="12700">
              <a:lnSpc>
                <a:spcPct val="100000"/>
              </a:lnSpc>
            </a:pPr>
            <a:r>
              <a:rPr sz="2400" b="1" spc="-45">
                <a:solidFill>
                  <a:srgbClr val="0E6EC5"/>
                </a:solidFill>
                <a:latin typeface="Trebuchet MS"/>
                <a:cs typeface="Trebuchet MS"/>
              </a:rPr>
              <a:t>A</a:t>
            </a:r>
            <a:r>
              <a:rPr sz="2400" b="1" spc="-5">
                <a:solidFill>
                  <a:srgbClr val="0E6EC5"/>
                </a:solidFill>
                <a:latin typeface="Trebuchet MS"/>
                <a:cs typeface="Trebuchet MS"/>
              </a:rPr>
              <a:t>vg</a:t>
            </a:r>
            <a:endParaRPr sz="2400">
              <a:latin typeface="Trebuchet MS"/>
              <a:cs typeface="Trebuchet MS"/>
            </a:endParaRPr>
          </a:p>
        </p:txBody>
      </p:sp>
      <p:sp>
        <p:nvSpPr>
          <p:cNvPr id="3" name="object 3"/>
          <p:cNvSpPr txBox="1">
            <a:spLocks noGrp="1"/>
          </p:cNvSpPr>
          <p:nvPr>
            <p:ph type="title"/>
          </p:nvPr>
        </p:nvSpPr>
        <p:spPr>
          <a:xfrm>
            <a:off x="916939" y="1584325"/>
            <a:ext cx="4429125" cy="286385"/>
          </a:xfrm>
          <a:prstGeom prst="rect">
            <a:avLst/>
          </a:prstGeom>
        </p:spPr>
        <p:txBody>
          <a:bodyPr vert="horz" wrap="square" lIns="0" tIns="0" rIns="0" bIns="0" rtlCol="0">
            <a:spAutoFit/>
          </a:bodyPr>
          <a:lstStyle/>
          <a:p>
            <a:pPr marL="12700">
              <a:lnSpc>
                <a:spcPct val="100000"/>
              </a:lnSpc>
            </a:pPr>
            <a:r>
              <a:rPr sz="1800" b="0" spc="-60">
                <a:solidFill>
                  <a:srgbClr val="000000"/>
                </a:solidFill>
                <a:latin typeface="Times New Roman"/>
                <a:cs typeface="Times New Roman"/>
              </a:rPr>
              <a:t>To </a:t>
            </a:r>
            <a:r>
              <a:rPr sz="1800" b="0">
                <a:solidFill>
                  <a:srgbClr val="000000"/>
                </a:solidFill>
                <a:latin typeface="Times New Roman"/>
                <a:cs typeface="Times New Roman"/>
              </a:rPr>
              <a:t>calculate the average </a:t>
            </a:r>
            <a:r>
              <a:rPr sz="1800" b="0" spc="-5">
                <a:solidFill>
                  <a:srgbClr val="000000"/>
                </a:solidFill>
                <a:latin typeface="Times New Roman"/>
                <a:cs typeface="Times New Roman"/>
              </a:rPr>
              <a:t>marks </a:t>
            </a:r>
            <a:r>
              <a:rPr sz="1800" b="0">
                <a:solidFill>
                  <a:srgbClr val="000000"/>
                </a:solidFill>
                <a:latin typeface="Times New Roman"/>
                <a:cs typeface="Times New Roman"/>
              </a:rPr>
              <a:t>for each</a:t>
            </a:r>
            <a:r>
              <a:rPr sz="1800" b="0" spc="-40">
                <a:solidFill>
                  <a:srgbClr val="000000"/>
                </a:solidFill>
                <a:latin typeface="Times New Roman"/>
                <a:cs typeface="Times New Roman"/>
              </a:rPr>
              <a:t> </a:t>
            </a:r>
            <a:r>
              <a:rPr sz="1800" b="0">
                <a:solidFill>
                  <a:srgbClr val="000000"/>
                </a:solidFill>
                <a:latin typeface="Times New Roman"/>
                <a:cs typeface="Times New Roman"/>
              </a:rPr>
              <a:t>student.</a:t>
            </a:r>
            <a:endParaRPr sz="1800">
              <a:latin typeface="Times New Roman"/>
              <a:cs typeface="Times New Roman"/>
            </a:endParaRPr>
          </a:p>
        </p:txBody>
      </p:sp>
      <p:sp>
        <p:nvSpPr>
          <p:cNvPr id="4" name="object 4"/>
          <p:cNvSpPr/>
          <p:nvPr/>
        </p:nvSpPr>
        <p:spPr>
          <a:xfrm>
            <a:off x="838961" y="2430017"/>
            <a:ext cx="8089392" cy="263804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69950" y="2133600"/>
            <a:ext cx="8089900" cy="2515431"/>
          </a:xfrm>
          <a:prstGeom prst="rect">
            <a:avLst/>
          </a:prstGeom>
          <a:ln w="19812">
            <a:solidFill>
              <a:srgbClr val="7BC961"/>
            </a:solidFill>
          </a:ln>
        </p:spPr>
        <p:txBody>
          <a:bodyPr vert="horz" wrap="square" lIns="0" tIns="126364" rIns="0" bIns="0" rtlCol="0">
            <a:spAutoFit/>
          </a:bodyPr>
          <a:lstStyle/>
          <a:p>
            <a:pPr marL="80645">
              <a:lnSpc>
                <a:spcPct val="100000"/>
              </a:lnSpc>
              <a:spcBef>
                <a:spcPts val="994"/>
              </a:spcBef>
            </a:pPr>
            <a:r>
              <a:rPr sz="1800" b="1" spc="-5">
                <a:latin typeface="Times New Roman"/>
                <a:cs typeface="Times New Roman"/>
              </a:rPr>
              <a:t>A </a:t>
            </a:r>
            <a:r>
              <a:rPr sz="1800" b="1">
                <a:latin typeface="Times New Roman"/>
                <a:cs typeface="Times New Roman"/>
              </a:rPr>
              <a:t>= load '/pigdemo/student.csv' </a:t>
            </a:r>
            <a:r>
              <a:rPr sz="1800" b="1" spc="-5">
                <a:latin typeface="Times New Roman"/>
                <a:cs typeface="Times New Roman"/>
              </a:rPr>
              <a:t>USING </a:t>
            </a:r>
            <a:r>
              <a:rPr sz="1800" b="1">
                <a:latin typeface="Times New Roman"/>
                <a:cs typeface="Times New Roman"/>
              </a:rPr>
              <a:t>PigStorage (‘,’)</a:t>
            </a:r>
            <a:r>
              <a:rPr sz="1800" b="1" spc="-180">
                <a:latin typeface="Times New Roman"/>
                <a:cs typeface="Times New Roman"/>
              </a:rPr>
              <a:t> </a:t>
            </a:r>
            <a:r>
              <a:rPr sz="1800" b="1" spc="-5">
                <a:latin typeface="Times New Roman"/>
                <a:cs typeface="Times New Roman"/>
              </a:rPr>
              <a:t>as</a:t>
            </a:r>
            <a:endParaRPr sz="1800">
              <a:latin typeface="Times New Roman"/>
              <a:cs typeface="Times New Roman"/>
            </a:endParaRPr>
          </a:p>
          <a:p>
            <a:pPr marL="80645">
              <a:lnSpc>
                <a:spcPct val="100000"/>
              </a:lnSpc>
              <a:spcBef>
                <a:spcPts val="155"/>
              </a:spcBef>
            </a:pPr>
            <a:r>
              <a:rPr sz="1800" b="1" spc="-5">
                <a:latin typeface="Times New Roman"/>
                <a:cs typeface="Times New Roman"/>
              </a:rPr>
              <a:t>(studname:chararray,marks:int);</a:t>
            </a:r>
            <a:endParaRPr sz="1800">
              <a:latin typeface="Times New Roman"/>
              <a:cs typeface="Times New Roman"/>
            </a:endParaRPr>
          </a:p>
          <a:p>
            <a:pPr>
              <a:lnSpc>
                <a:spcPct val="100000"/>
              </a:lnSpc>
              <a:spcBef>
                <a:spcPts val="47"/>
              </a:spcBef>
            </a:pPr>
            <a:endParaRPr sz="2100">
              <a:latin typeface="Times New Roman"/>
              <a:cs typeface="Times New Roman"/>
            </a:endParaRPr>
          </a:p>
          <a:p>
            <a:pPr marL="80645">
              <a:lnSpc>
                <a:spcPct val="100000"/>
              </a:lnSpc>
            </a:pPr>
            <a:r>
              <a:rPr sz="1800" b="1">
                <a:latin typeface="Times New Roman"/>
                <a:cs typeface="Times New Roman"/>
              </a:rPr>
              <a:t>B</a:t>
            </a:r>
            <a:r>
              <a:rPr sz="1800" b="1" spc="-25">
                <a:latin typeface="Times New Roman"/>
                <a:cs typeface="Times New Roman"/>
              </a:rPr>
              <a:t> </a:t>
            </a:r>
            <a:r>
              <a:rPr sz="1800" b="1">
                <a:latin typeface="Times New Roman"/>
                <a:cs typeface="Times New Roman"/>
              </a:rPr>
              <a:t>=</a:t>
            </a:r>
            <a:r>
              <a:rPr sz="1800" b="1" spc="-20">
                <a:latin typeface="Times New Roman"/>
                <a:cs typeface="Times New Roman"/>
              </a:rPr>
              <a:t> </a:t>
            </a:r>
            <a:r>
              <a:rPr sz="1800" b="1">
                <a:latin typeface="Times New Roman"/>
                <a:cs typeface="Times New Roman"/>
              </a:rPr>
              <a:t>GROUP</a:t>
            </a:r>
            <a:r>
              <a:rPr sz="1800" b="1" spc="-204">
                <a:latin typeface="Times New Roman"/>
                <a:cs typeface="Times New Roman"/>
              </a:rPr>
              <a:t> </a:t>
            </a:r>
            <a:r>
              <a:rPr sz="1800" b="1" spc="-5">
                <a:latin typeface="Times New Roman"/>
                <a:cs typeface="Times New Roman"/>
              </a:rPr>
              <a:t>A</a:t>
            </a:r>
            <a:r>
              <a:rPr sz="1800" b="1" spc="-114">
                <a:latin typeface="Times New Roman"/>
                <a:cs typeface="Times New Roman"/>
              </a:rPr>
              <a:t> </a:t>
            </a:r>
            <a:r>
              <a:rPr sz="1800" b="1" spc="-5">
                <a:latin typeface="Times New Roman"/>
                <a:cs typeface="Times New Roman"/>
              </a:rPr>
              <a:t>BY</a:t>
            </a:r>
            <a:r>
              <a:rPr sz="1800" b="1" spc="-80">
                <a:latin typeface="Times New Roman"/>
                <a:cs typeface="Times New Roman"/>
              </a:rPr>
              <a:t> </a:t>
            </a:r>
            <a:r>
              <a:rPr sz="1800" b="1" spc="-5">
                <a:latin typeface="Times New Roman"/>
                <a:cs typeface="Times New Roman"/>
              </a:rPr>
              <a:t>studname;</a:t>
            </a:r>
            <a:endParaRPr sz="1800">
              <a:latin typeface="Times New Roman"/>
              <a:cs typeface="Times New Roman"/>
            </a:endParaRPr>
          </a:p>
          <a:p>
            <a:pPr>
              <a:lnSpc>
                <a:spcPct val="100000"/>
              </a:lnSpc>
              <a:spcBef>
                <a:spcPts val="45"/>
              </a:spcBef>
            </a:pPr>
            <a:endParaRPr sz="2100">
              <a:latin typeface="Times New Roman"/>
              <a:cs typeface="Times New Roman"/>
            </a:endParaRPr>
          </a:p>
          <a:p>
            <a:pPr marL="80645">
              <a:lnSpc>
                <a:spcPct val="100000"/>
              </a:lnSpc>
            </a:pPr>
            <a:r>
              <a:rPr sz="1800" b="1">
                <a:latin typeface="Times New Roman"/>
                <a:cs typeface="Times New Roman"/>
              </a:rPr>
              <a:t>C = </a:t>
            </a:r>
            <a:r>
              <a:rPr sz="1800" b="1" spc="-5">
                <a:latin typeface="Times New Roman"/>
                <a:cs typeface="Times New Roman"/>
              </a:rPr>
              <a:t>FOREACH </a:t>
            </a:r>
            <a:r>
              <a:rPr sz="1800" b="1">
                <a:latin typeface="Times New Roman"/>
                <a:cs typeface="Times New Roman"/>
              </a:rPr>
              <a:t>B </a:t>
            </a:r>
            <a:r>
              <a:rPr sz="1800" b="1" spc="-20">
                <a:latin typeface="Times New Roman"/>
                <a:cs typeface="Times New Roman"/>
              </a:rPr>
              <a:t>GENERATE </a:t>
            </a:r>
            <a:r>
              <a:rPr sz="1800" b="1" spc="-5">
                <a:latin typeface="Times New Roman"/>
                <a:cs typeface="Times New Roman"/>
              </a:rPr>
              <a:t>A.studname,</a:t>
            </a:r>
            <a:r>
              <a:rPr sz="1800" b="1" spc="-195">
                <a:latin typeface="Times New Roman"/>
                <a:cs typeface="Times New Roman"/>
              </a:rPr>
              <a:t> </a:t>
            </a:r>
            <a:r>
              <a:rPr sz="1800" b="1" spc="-20">
                <a:solidFill>
                  <a:srgbClr val="FF0000"/>
                </a:solidFill>
                <a:latin typeface="Times New Roman"/>
                <a:cs typeface="Times New Roman"/>
              </a:rPr>
              <a:t>AVG</a:t>
            </a:r>
            <a:r>
              <a:rPr sz="1800" b="1" spc="-20">
                <a:latin typeface="Times New Roman"/>
                <a:cs typeface="Times New Roman"/>
              </a:rPr>
              <a:t>(A.marks);</a:t>
            </a:r>
            <a:endParaRPr sz="1800">
              <a:latin typeface="Times New Roman"/>
              <a:cs typeface="Times New Roman"/>
            </a:endParaRPr>
          </a:p>
          <a:p>
            <a:pPr>
              <a:lnSpc>
                <a:spcPct val="100000"/>
              </a:lnSpc>
              <a:spcBef>
                <a:spcPts val="2"/>
              </a:spcBef>
            </a:pPr>
            <a:endParaRPr sz="2150">
              <a:latin typeface="Times New Roman"/>
              <a:cs typeface="Times New Roman"/>
            </a:endParaRPr>
          </a:p>
          <a:p>
            <a:pPr marL="80645">
              <a:lnSpc>
                <a:spcPct val="100000"/>
              </a:lnSpc>
            </a:pPr>
            <a:r>
              <a:rPr sz="1800" b="1" spc="-5">
                <a:latin typeface="Times New Roman"/>
                <a:cs typeface="Times New Roman"/>
              </a:rPr>
              <a:t>DUMP</a:t>
            </a:r>
            <a:r>
              <a:rPr sz="1800" b="1" spc="-180">
                <a:latin typeface="Times New Roman"/>
                <a:cs typeface="Times New Roman"/>
              </a:rPr>
              <a:t> </a:t>
            </a:r>
            <a:r>
              <a:rPr sz="1800" b="1" spc="-5">
                <a:latin typeface="Times New Roman"/>
                <a:cs typeface="Times New Roman"/>
              </a:rPr>
              <a:t>C;</a:t>
            </a:r>
            <a:endParaRPr sz="18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7" name="TextBox 6"/>
          <p:cNvSpPr txBox="1"/>
          <p:nvPr/>
        </p:nvSpPr>
        <p:spPr>
          <a:xfrm>
            <a:off x="838961" y="4850564"/>
            <a:ext cx="8458200" cy="1015663"/>
          </a:xfrm>
          <a:prstGeom prst="rect">
            <a:avLst/>
          </a:prstGeom>
          <a:noFill/>
        </p:spPr>
        <p:txBody>
          <a:bodyPr wrap="square" rtlCol="0">
            <a:spAutoFit/>
          </a:bodyPr>
          <a:lstStyle/>
          <a:p>
            <a:r>
              <a:rPr lang="en-US" sz="2000" b="1">
                <a:solidFill>
                  <a:srgbClr val="FF0000"/>
                </a:solidFill>
              </a:rPr>
              <a:t>Pig Storage is a built-in function of Pig, and one of the most common functions used to load and store data in pig scripts. Pig Storage can be used to parse text data with an arbitrary delimiter, or to output data in an delimited format.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520" y="409955"/>
            <a:ext cx="583565"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Max</a:t>
            </a:r>
            <a:endParaRPr sz="2400">
              <a:latin typeface="Trebuchet MS"/>
              <a:cs typeface="Trebuchet MS"/>
            </a:endParaRPr>
          </a:p>
        </p:txBody>
      </p:sp>
      <p:sp>
        <p:nvSpPr>
          <p:cNvPr id="3" name="object 3"/>
          <p:cNvSpPr txBox="1">
            <a:spLocks noGrp="1"/>
          </p:cNvSpPr>
          <p:nvPr>
            <p:ph type="title"/>
          </p:nvPr>
        </p:nvSpPr>
        <p:spPr>
          <a:xfrm>
            <a:off x="839520" y="1199388"/>
            <a:ext cx="4643120" cy="286385"/>
          </a:xfrm>
          <a:prstGeom prst="rect">
            <a:avLst/>
          </a:prstGeom>
        </p:spPr>
        <p:txBody>
          <a:bodyPr vert="horz" wrap="square" lIns="0" tIns="0" rIns="0" bIns="0" rtlCol="0">
            <a:spAutoFit/>
          </a:bodyPr>
          <a:lstStyle/>
          <a:p>
            <a:pPr marL="12700">
              <a:lnSpc>
                <a:spcPct val="100000"/>
              </a:lnSpc>
            </a:pPr>
            <a:r>
              <a:rPr sz="1800" b="0" spc="-60">
                <a:solidFill>
                  <a:srgbClr val="000000"/>
                </a:solidFill>
                <a:latin typeface="Times New Roman"/>
                <a:cs typeface="Times New Roman"/>
              </a:rPr>
              <a:t>To </a:t>
            </a:r>
            <a:r>
              <a:rPr sz="1800" b="0">
                <a:solidFill>
                  <a:srgbClr val="000000"/>
                </a:solidFill>
                <a:latin typeface="Times New Roman"/>
                <a:cs typeface="Times New Roman"/>
              </a:rPr>
              <a:t>calculate the </a:t>
            </a:r>
            <a:r>
              <a:rPr sz="1800" b="0" spc="-5">
                <a:solidFill>
                  <a:srgbClr val="000000"/>
                </a:solidFill>
                <a:latin typeface="Times New Roman"/>
                <a:cs typeface="Times New Roman"/>
              </a:rPr>
              <a:t>maximum marks </a:t>
            </a:r>
            <a:r>
              <a:rPr sz="1800" b="0">
                <a:solidFill>
                  <a:srgbClr val="000000"/>
                </a:solidFill>
                <a:latin typeface="Times New Roman"/>
                <a:cs typeface="Times New Roman"/>
              </a:rPr>
              <a:t>for each</a:t>
            </a:r>
            <a:r>
              <a:rPr sz="1800" b="0" spc="-25">
                <a:solidFill>
                  <a:srgbClr val="000000"/>
                </a:solidFill>
                <a:latin typeface="Times New Roman"/>
                <a:cs typeface="Times New Roman"/>
              </a:rPr>
              <a:t> </a:t>
            </a:r>
            <a:r>
              <a:rPr sz="1800" b="0">
                <a:solidFill>
                  <a:srgbClr val="000000"/>
                </a:solidFill>
                <a:latin typeface="Times New Roman"/>
                <a:cs typeface="Times New Roman"/>
              </a:rPr>
              <a:t>student.</a:t>
            </a:r>
            <a:endParaRPr sz="1800">
              <a:latin typeface="Times New Roman"/>
              <a:cs typeface="Times New Roman"/>
            </a:endParaRPr>
          </a:p>
        </p:txBody>
      </p:sp>
      <p:sp>
        <p:nvSpPr>
          <p:cNvPr id="4" name="object 4"/>
          <p:cNvSpPr/>
          <p:nvPr/>
        </p:nvSpPr>
        <p:spPr>
          <a:xfrm>
            <a:off x="761237" y="1826514"/>
            <a:ext cx="8740140" cy="275539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61237" y="1826514"/>
            <a:ext cx="8740140" cy="2352695"/>
          </a:xfrm>
          <a:prstGeom prst="rect">
            <a:avLst/>
          </a:prstGeom>
          <a:ln w="19812">
            <a:solidFill>
              <a:srgbClr val="7BC961"/>
            </a:solidFill>
          </a:ln>
        </p:spPr>
        <p:txBody>
          <a:bodyPr vert="horz" wrap="square" lIns="0" tIns="93345" rIns="0" bIns="0" rtlCol="0">
            <a:spAutoFit/>
          </a:bodyPr>
          <a:lstStyle/>
          <a:p>
            <a:pPr marL="80645" marR="129539">
              <a:lnSpc>
                <a:spcPct val="214100"/>
              </a:lnSpc>
              <a:spcBef>
                <a:spcPts val="735"/>
              </a:spcBef>
            </a:pPr>
            <a:r>
              <a:rPr sz="1700" b="1">
                <a:latin typeface="Times New Roman"/>
                <a:cs typeface="Times New Roman"/>
              </a:rPr>
              <a:t>A = load '/pigdemo/student.csv' USING PigStorage (‘,’) as </a:t>
            </a:r>
            <a:r>
              <a:rPr sz="1700" b="1" spc="-5">
                <a:latin typeface="Times New Roman"/>
                <a:cs typeface="Times New Roman"/>
              </a:rPr>
              <a:t>(studname:chararray,</a:t>
            </a:r>
            <a:r>
              <a:rPr sz="1700" b="1" spc="-225">
                <a:latin typeface="Times New Roman"/>
                <a:cs typeface="Times New Roman"/>
              </a:rPr>
              <a:t> </a:t>
            </a:r>
            <a:r>
              <a:rPr sz="1700" b="1" spc="-5">
                <a:latin typeface="Times New Roman"/>
                <a:cs typeface="Times New Roman"/>
              </a:rPr>
              <a:t>marks:int);  </a:t>
            </a:r>
            <a:r>
              <a:rPr sz="1700" b="1">
                <a:latin typeface="Times New Roman"/>
                <a:cs typeface="Times New Roman"/>
              </a:rPr>
              <a:t>B</a:t>
            </a:r>
            <a:r>
              <a:rPr sz="1700" b="1" spc="-20">
                <a:latin typeface="Times New Roman"/>
                <a:cs typeface="Times New Roman"/>
              </a:rPr>
              <a:t> </a:t>
            </a:r>
            <a:r>
              <a:rPr sz="1700" b="1">
                <a:latin typeface="Times New Roman"/>
                <a:cs typeface="Times New Roman"/>
              </a:rPr>
              <a:t>=</a:t>
            </a:r>
            <a:r>
              <a:rPr sz="1700" b="1" spc="-30">
                <a:latin typeface="Times New Roman"/>
                <a:cs typeface="Times New Roman"/>
              </a:rPr>
              <a:t> </a:t>
            </a:r>
            <a:r>
              <a:rPr sz="1700" b="1">
                <a:latin typeface="Times New Roman"/>
                <a:cs typeface="Times New Roman"/>
              </a:rPr>
              <a:t>GROUP</a:t>
            </a:r>
            <a:r>
              <a:rPr sz="1700" b="1" spc="-220">
                <a:latin typeface="Times New Roman"/>
                <a:cs typeface="Times New Roman"/>
              </a:rPr>
              <a:t> </a:t>
            </a:r>
            <a:r>
              <a:rPr sz="1700" b="1">
                <a:latin typeface="Times New Roman"/>
                <a:cs typeface="Times New Roman"/>
              </a:rPr>
              <a:t>A</a:t>
            </a:r>
            <a:r>
              <a:rPr sz="1700" b="1" spc="-120">
                <a:latin typeface="Times New Roman"/>
                <a:cs typeface="Times New Roman"/>
              </a:rPr>
              <a:t> </a:t>
            </a:r>
            <a:r>
              <a:rPr sz="1700" b="1">
                <a:latin typeface="Times New Roman"/>
                <a:cs typeface="Times New Roman"/>
              </a:rPr>
              <a:t>BY</a:t>
            </a:r>
            <a:r>
              <a:rPr sz="1700" b="1" spc="-80">
                <a:latin typeface="Times New Roman"/>
                <a:cs typeface="Times New Roman"/>
              </a:rPr>
              <a:t> </a:t>
            </a:r>
            <a:r>
              <a:rPr sz="1700" b="1">
                <a:latin typeface="Times New Roman"/>
                <a:cs typeface="Times New Roman"/>
              </a:rPr>
              <a:t>studname;</a:t>
            </a:r>
            <a:endParaRPr sz="1700">
              <a:latin typeface="Times New Roman"/>
              <a:cs typeface="Times New Roman"/>
            </a:endParaRPr>
          </a:p>
          <a:p>
            <a:pPr>
              <a:lnSpc>
                <a:spcPct val="100000"/>
              </a:lnSpc>
              <a:spcBef>
                <a:spcPts val="28"/>
              </a:spcBef>
            </a:pPr>
            <a:endParaRPr sz="2000">
              <a:latin typeface="Times New Roman"/>
              <a:cs typeface="Times New Roman"/>
            </a:endParaRPr>
          </a:p>
          <a:p>
            <a:pPr marL="80645">
              <a:lnSpc>
                <a:spcPct val="100000"/>
              </a:lnSpc>
            </a:pPr>
            <a:r>
              <a:rPr sz="1700" b="1">
                <a:latin typeface="Times New Roman"/>
                <a:cs typeface="Times New Roman"/>
              </a:rPr>
              <a:t>C = FOREACH B </a:t>
            </a:r>
            <a:r>
              <a:rPr sz="1700" b="1" spc="-15">
                <a:latin typeface="Times New Roman"/>
                <a:cs typeface="Times New Roman"/>
              </a:rPr>
              <a:t>GENERATE </a:t>
            </a:r>
            <a:r>
              <a:rPr sz="1700" b="1">
                <a:latin typeface="Times New Roman"/>
                <a:cs typeface="Times New Roman"/>
              </a:rPr>
              <a:t>A.studname</a:t>
            </a:r>
            <a:r>
              <a:rPr sz="1700" b="1">
                <a:solidFill>
                  <a:srgbClr val="FF0000"/>
                </a:solidFill>
                <a:latin typeface="Times New Roman"/>
                <a:cs typeface="Times New Roman"/>
              </a:rPr>
              <a:t>,</a:t>
            </a:r>
            <a:r>
              <a:rPr sz="1700" b="1" spc="-180">
                <a:solidFill>
                  <a:srgbClr val="FF0000"/>
                </a:solidFill>
                <a:latin typeface="Times New Roman"/>
                <a:cs typeface="Times New Roman"/>
              </a:rPr>
              <a:t> </a:t>
            </a:r>
            <a:r>
              <a:rPr sz="1700" b="1" spc="-5">
                <a:solidFill>
                  <a:srgbClr val="FF0000"/>
                </a:solidFill>
                <a:latin typeface="Times New Roman"/>
                <a:cs typeface="Times New Roman"/>
              </a:rPr>
              <a:t>MAX</a:t>
            </a:r>
            <a:r>
              <a:rPr sz="1700" b="1" spc="-5">
                <a:latin typeface="Times New Roman"/>
                <a:cs typeface="Times New Roman"/>
              </a:rPr>
              <a:t>(A.marks);</a:t>
            </a:r>
            <a:endParaRPr sz="1700">
              <a:latin typeface="Times New Roman"/>
              <a:cs typeface="Times New Roman"/>
            </a:endParaRPr>
          </a:p>
          <a:p>
            <a:pPr>
              <a:lnSpc>
                <a:spcPct val="100000"/>
              </a:lnSpc>
              <a:spcBef>
                <a:spcPts val="30"/>
              </a:spcBef>
            </a:pPr>
            <a:endParaRPr sz="2000">
              <a:latin typeface="Times New Roman"/>
              <a:cs typeface="Times New Roman"/>
            </a:endParaRPr>
          </a:p>
          <a:p>
            <a:pPr marL="80645">
              <a:lnSpc>
                <a:spcPct val="100000"/>
              </a:lnSpc>
            </a:pPr>
            <a:r>
              <a:rPr sz="1700" b="1">
                <a:latin typeface="Times New Roman"/>
                <a:cs typeface="Times New Roman"/>
              </a:rPr>
              <a:t>DUMP</a:t>
            </a:r>
            <a:r>
              <a:rPr sz="1700" b="1" spc="-210">
                <a:latin typeface="Times New Roman"/>
                <a:cs typeface="Times New Roman"/>
              </a:rPr>
              <a:t> </a:t>
            </a:r>
            <a:r>
              <a:rPr sz="1700" b="1">
                <a:latin typeface="Times New Roman"/>
                <a:cs typeface="Times New Roman"/>
              </a:rPr>
              <a:t>C;</a:t>
            </a:r>
            <a:endParaRPr sz="17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COUNT</a:t>
            </a:r>
          </a:p>
        </p:txBody>
      </p:sp>
      <p:sp>
        <p:nvSpPr>
          <p:cNvPr id="3" name="Text Placeholder 2"/>
          <p:cNvSpPr>
            <a:spLocks noGrp="1"/>
          </p:cNvSpPr>
          <p:nvPr>
            <p:ph type="body" idx="1"/>
          </p:nvPr>
        </p:nvSpPr>
        <p:spPr>
          <a:xfrm>
            <a:off x="381000" y="1371600"/>
            <a:ext cx="10657433" cy="830997"/>
          </a:xfrm>
        </p:spPr>
        <p:txBody>
          <a:bodyPr/>
          <a:lstStyle/>
          <a:p>
            <a:r>
              <a:rPr lang="en-US"/>
              <a:t> 	used to count the number of elements in a bag</a:t>
            </a:r>
          </a:p>
          <a:p>
            <a:endParaRPr lang="en-US"/>
          </a:p>
          <a:p>
            <a:r>
              <a:rPr lang="en-US"/>
              <a:t>	</a:t>
            </a:r>
          </a:p>
        </p:txBody>
      </p:sp>
      <p:sp>
        <p:nvSpPr>
          <p:cNvPr id="4" name="object 5"/>
          <p:cNvSpPr txBox="1"/>
          <p:nvPr/>
        </p:nvSpPr>
        <p:spPr>
          <a:xfrm>
            <a:off x="838961" y="2430017"/>
            <a:ext cx="8089900" cy="2515431"/>
          </a:xfrm>
          <a:prstGeom prst="rect">
            <a:avLst/>
          </a:prstGeom>
          <a:ln w="19812">
            <a:solidFill>
              <a:srgbClr val="7BC961"/>
            </a:solidFill>
          </a:ln>
        </p:spPr>
        <p:txBody>
          <a:bodyPr vert="horz" wrap="square" lIns="0" tIns="126364" rIns="0" bIns="0" rtlCol="0">
            <a:spAutoFit/>
          </a:bodyPr>
          <a:lstStyle/>
          <a:p>
            <a:pPr marL="80645">
              <a:lnSpc>
                <a:spcPct val="100000"/>
              </a:lnSpc>
              <a:spcBef>
                <a:spcPts val="994"/>
              </a:spcBef>
            </a:pPr>
            <a:r>
              <a:rPr sz="1800" b="1" spc="-5">
                <a:latin typeface="Times New Roman"/>
                <a:cs typeface="Times New Roman"/>
              </a:rPr>
              <a:t>A </a:t>
            </a:r>
            <a:r>
              <a:rPr sz="1800" b="1">
                <a:latin typeface="Times New Roman"/>
                <a:cs typeface="Times New Roman"/>
              </a:rPr>
              <a:t>= load '/pigdemo/student.csv' </a:t>
            </a:r>
            <a:r>
              <a:rPr sz="1800" b="1" spc="-5">
                <a:latin typeface="Times New Roman"/>
                <a:cs typeface="Times New Roman"/>
              </a:rPr>
              <a:t>USING </a:t>
            </a:r>
            <a:r>
              <a:rPr sz="1800" b="1">
                <a:latin typeface="Times New Roman"/>
                <a:cs typeface="Times New Roman"/>
              </a:rPr>
              <a:t>PigStorage (‘,’)</a:t>
            </a:r>
            <a:r>
              <a:rPr sz="1800" b="1" spc="-180">
                <a:latin typeface="Times New Roman"/>
                <a:cs typeface="Times New Roman"/>
              </a:rPr>
              <a:t> </a:t>
            </a:r>
            <a:r>
              <a:rPr sz="1800" b="1" spc="-5">
                <a:latin typeface="Times New Roman"/>
                <a:cs typeface="Times New Roman"/>
              </a:rPr>
              <a:t>as</a:t>
            </a:r>
            <a:endParaRPr sz="1800">
              <a:latin typeface="Times New Roman"/>
              <a:cs typeface="Times New Roman"/>
            </a:endParaRPr>
          </a:p>
          <a:p>
            <a:pPr marL="80645">
              <a:lnSpc>
                <a:spcPct val="100000"/>
              </a:lnSpc>
              <a:spcBef>
                <a:spcPts val="155"/>
              </a:spcBef>
            </a:pPr>
            <a:r>
              <a:rPr sz="1800" b="1" spc="-5">
                <a:latin typeface="Times New Roman"/>
                <a:cs typeface="Times New Roman"/>
              </a:rPr>
              <a:t>(studname:chararray,marks:int);</a:t>
            </a:r>
            <a:endParaRPr sz="1800">
              <a:latin typeface="Times New Roman"/>
              <a:cs typeface="Times New Roman"/>
            </a:endParaRPr>
          </a:p>
          <a:p>
            <a:pPr>
              <a:lnSpc>
                <a:spcPct val="100000"/>
              </a:lnSpc>
              <a:spcBef>
                <a:spcPts val="47"/>
              </a:spcBef>
            </a:pPr>
            <a:endParaRPr sz="2100">
              <a:latin typeface="Times New Roman"/>
              <a:cs typeface="Times New Roman"/>
            </a:endParaRPr>
          </a:p>
          <a:p>
            <a:pPr marL="80645">
              <a:lnSpc>
                <a:spcPct val="100000"/>
              </a:lnSpc>
            </a:pPr>
            <a:r>
              <a:rPr sz="1800" b="1">
                <a:latin typeface="Times New Roman"/>
                <a:cs typeface="Times New Roman"/>
              </a:rPr>
              <a:t>B</a:t>
            </a:r>
            <a:r>
              <a:rPr sz="1800" b="1" spc="-25">
                <a:latin typeface="Times New Roman"/>
                <a:cs typeface="Times New Roman"/>
              </a:rPr>
              <a:t> </a:t>
            </a:r>
            <a:r>
              <a:rPr sz="1800" b="1">
                <a:latin typeface="Times New Roman"/>
                <a:cs typeface="Times New Roman"/>
              </a:rPr>
              <a:t>=</a:t>
            </a:r>
            <a:r>
              <a:rPr sz="1800" b="1" spc="-20">
                <a:latin typeface="Times New Roman"/>
                <a:cs typeface="Times New Roman"/>
              </a:rPr>
              <a:t> </a:t>
            </a:r>
            <a:r>
              <a:rPr sz="1800" b="1">
                <a:latin typeface="Times New Roman"/>
                <a:cs typeface="Times New Roman"/>
              </a:rPr>
              <a:t>GROUP</a:t>
            </a:r>
            <a:r>
              <a:rPr sz="1800" b="1" spc="-204">
                <a:latin typeface="Times New Roman"/>
                <a:cs typeface="Times New Roman"/>
              </a:rPr>
              <a:t> </a:t>
            </a:r>
            <a:r>
              <a:rPr sz="1800" b="1" spc="-5">
                <a:latin typeface="Times New Roman"/>
                <a:cs typeface="Times New Roman"/>
              </a:rPr>
              <a:t>A</a:t>
            </a:r>
            <a:r>
              <a:rPr sz="1800" b="1" spc="-114">
                <a:latin typeface="Times New Roman"/>
                <a:cs typeface="Times New Roman"/>
              </a:rPr>
              <a:t> </a:t>
            </a:r>
            <a:r>
              <a:rPr sz="1800" b="1" spc="-5">
                <a:latin typeface="Times New Roman"/>
                <a:cs typeface="Times New Roman"/>
              </a:rPr>
              <a:t>BY</a:t>
            </a:r>
            <a:r>
              <a:rPr sz="1800" b="1" spc="-80">
                <a:latin typeface="Times New Roman"/>
                <a:cs typeface="Times New Roman"/>
              </a:rPr>
              <a:t> </a:t>
            </a:r>
            <a:r>
              <a:rPr sz="1800" b="1" spc="-5">
                <a:latin typeface="Times New Roman"/>
                <a:cs typeface="Times New Roman"/>
              </a:rPr>
              <a:t>studname;</a:t>
            </a:r>
            <a:endParaRPr sz="1800">
              <a:latin typeface="Times New Roman"/>
              <a:cs typeface="Times New Roman"/>
            </a:endParaRPr>
          </a:p>
          <a:p>
            <a:pPr>
              <a:lnSpc>
                <a:spcPct val="100000"/>
              </a:lnSpc>
              <a:spcBef>
                <a:spcPts val="45"/>
              </a:spcBef>
            </a:pPr>
            <a:endParaRPr sz="2100">
              <a:latin typeface="Times New Roman"/>
              <a:cs typeface="Times New Roman"/>
            </a:endParaRPr>
          </a:p>
          <a:p>
            <a:pPr marL="80645">
              <a:lnSpc>
                <a:spcPct val="100000"/>
              </a:lnSpc>
            </a:pPr>
            <a:r>
              <a:rPr sz="1800" b="1">
                <a:latin typeface="Times New Roman"/>
                <a:cs typeface="Times New Roman"/>
              </a:rPr>
              <a:t>C = </a:t>
            </a:r>
            <a:r>
              <a:rPr sz="1800" b="1" spc="-5">
                <a:latin typeface="Times New Roman"/>
                <a:cs typeface="Times New Roman"/>
              </a:rPr>
              <a:t>FOREACH </a:t>
            </a:r>
            <a:r>
              <a:rPr sz="1800" b="1">
                <a:latin typeface="Times New Roman"/>
                <a:cs typeface="Times New Roman"/>
              </a:rPr>
              <a:t>B </a:t>
            </a:r>
            <a:r>
              <a:rPr sz="1800" b="1" spc="-20">
                <a:latin typeface="Times New Roman"/>
                <a:cs typeface="Times New Roman"/>
              </a:rPr>
              <a:t>GENERATE </a:t>
            </a:r>
            <a:r>
              <a:rPr sz="1800" b="1" spc="-5">
                <a:latin typeface="Times New Roman"/>
                <a:cs typeface="Times New Roman"/>
              </a:rPr>
              <a:t>A.studname,</a:t>
            </a:r>
            <a:r>
              <a:rPr sz="1800" b="1" spc="-195">
                <a:latin typeface="Times New Roman"/>
                <a:cs typeface="Times New Roman"/>
              </a:rPr>
              <a:t> </a:t>
            </a:r>
            <a:r>
              <a:rPr lang="en-US" sz="1800" b="1" spc="-20">
                <a:solidFill>
                  <a:srgbClr val="FF0000"/>
                </a:solidFill>
                <a:latin typeface="Times New Roman"/>
                <a:cs typeface="Times New Roman"/>
              </a:rPr>
              <a:t>COUNT</a:t>
            </a:r>
            <a:r>
              <a:rPr lang="en-US" sz="1800" b="1" spc="-20">
                <a:latin typeface="Times New Roman"/>
                <a:cs typeface="Times New Roman"/>
              </a:rPr>
              <a:t>(A);</a:t>
            </a:r>
            <a:endParaRPr sz="1800">
              <a:latin typeface="Times New Roman"/>
              <a:cs typeface="Times New Roman"/>
            </a:endParaRPr>
          </a:p>
          <a:p>
            <a:pPr>
              <a:lnSpc>
                <a:spcPct val="100000"/>
              </a:lnSpc>
              <a:spcBef>
                <a:spcPts val="2"/>
              </a:spcBef>
            </a:pPr>
            <a:endParaRPr sz="2150">
              <a:latin typeface="Times New Roman"/>
              <a:cs typeface="Times New Roman"/>
            </a:endParaRPr>
          </a:p>
          <a:p>
            <a:pPr marL="80645">
              <a:lnSpc>
                <a:spcPct val="100000"/>
              </a:lnSpc>
            </a:pPr>
            <a:r>
              <a:rPr sz="1800" b="1" spc="-5">
                <a:latin typeface="Times New Roman"/>
                <a:cs typeface="Times New Roman"/>
              </a:rPr>
              <a:t>DUMP</a:t>
            </a:r>
            <a:r>
              <a:rPr sz="1800" b="1" spc="-180">
                <a:latin typeface="Times New Roman"/>
                <a:cs typeface="Times New Roman"/>
              </a:rPr>
              <a:t> </a:t>
            </a:r>
            <a:r>
              <a:rPr sz="1800" b="1" spc="-5">
                <a:latin typeface="Times New Roman"/>
                <a:cs typeface="Times New Roman"/>
              </a:rPr>
              <a:t>C;</a:t>
            </a:r>
            <a:endParaRPr sz="1800">
              <a:latin typeface="Times New Roman"/>
              <a:cs typeface="Times New Roman"/>
            </a:endParaRPr>
          </a:p>
        </p:txBody>
      </p:sp>
    </p:spTree>
    <p:extLst>
      <p:ext uri="{BB962C8B-B14F-4D97-AF65-F5344CB8AC3E}">
        <p14:creationId xmlns:p14="http://schemas.microsoft.com/office/powerpoint/2010/main" val="202080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1905000" y="3291204"/>
            <a:ext cx="7086600" cy="369332"/>
          </a:xfrm>
          <a:prstGeom prst="rect">
            <a:avLst/>
          </a:prstGeom>
        </p:spPr>
        <p:txBody>
          <a:bodyPr vert="horz" wrap="square" lIns="0" tIns="0" rIns="0" bIns="0" rtlCol="0">
            <a:spAutoFit/>
          </a:bodyPr>
          <a:lstStyle/>
          <a:p>
            <a:pPr marL="12700">
              <a:lnSpc>
                <a:spcPct val="100000"/>
              </a:lnSpc>
            </a:pPr>
            <a:r>
              <a:rPr lang="en-US" sz="2400" b="1" spc="-5">
                <a:solidFill>
                  <a:srgbClr val="0E6EC5"/>
                </a:solidFill>
                <a:latin typeface="Trebuchet MS"/>
                <a:cs typeface="Trebuchet MS"/>
              </a:rPr>
              <a:t>COMPLEX DATA TYPES</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TUPLE</a:t>
            </a:r>
          </a:p>
        </p:txBody>
      </p:sp>
      <p:sp>
        <p:nvSpPr>
          <p:cNvPr id="5" name="Text Placeholder 4"/>
          <p:cNvSpPr>
            <a:spLocks noGrp="1"/>
          </p:cNvSpPr>
          <p:nvPr>
            <p:ph type="body" idx="1"/>
          </p:nvPr>
        </p:nvSpPr>
        <p:spPr>
          <a:xfrm>
            <a:off x="533400" y="1066800"/>
            <a:ext cx="10657433" cy="2492990"/>
          </a:xfrm>
        </p:spPr>
        <p:txBody>
          <a:bodyPr/>
          <a:lstStyle/>
          <a:p>
            <a:r>
              <a:rPr lang="en-US"/>
              <a:t> Tuple is an ordered collections of fields</a:t>
            </a:r>
          </a:p>
          <a:p>
            <a:endParaRPr lang="en-US"/>
          </a:p>
          <a:p>
            <a:r>
              <a:rPr lang="en-US" b="1"/>
              <a:t>INPUT:</a:t>
            </a:r>
          </a:p>
          <a:p>
            <a:r>
              <a:rPr lang="en-US" b="1"/>
              <a:t>	(x,12)	(y,13)</a:t>
            </a:r>
          </a:p>
          <a:p>
            <a:r>
              <a:rPr lang="en-US" b="1"/>
              <a:t>	(z,7)	(f,5)</a:t>
            </a:r>
          </a:p>
          <a:p>
            <a:r>
              <a:rPr lang="en-US" b="1"/>
              <a:t>	(s,8)	(sc,12)</a:t>
            </a:r>
          </a:p>
          <a:p>
            <a:endParaRPr lang="en-US"/>
          </a:p>
          <a:p>
            <a:endParaRPr lang="en-US"/>
          </a:p>
          <a:p>
            <a:endParaRPr lang="en-US"/>
          </a:p>
        </p:txBody>
      </p:sp>
      <p:sp>
        <p:nvSpPr>
          <p:cNvPr id="7" name="object 7"/>
          <p:cNvSpPr/>
          <p:nvPr/>
        </p:nvSpPr>
        <p:spPr>
          <a:xfrm>
            <a:off x="381000" y="2971800"/>
            <a:ext cx="8305800" cy="1981200"/>
          </a:xfrm>
          <a:prstGeom prst="rect">
            <a:avLst/>
          </a:prstGeom>
          <a:blipFill>
            <a:blip r:embed="rId2" cstate="print"/>
            <a:stretch>
              <a:fillRect/>
            </a:stretch>
          </a:blipFill>
        </p:spPr>
        <p:txBody>
          <a:bodyPr wrap="square" lIns="0" tIns="0" rIns="0" bIns="0" rtlCol="0"/>
          <a:lstStyle/>
          <a:p>
            <a:r>
              <a:rPr lang="en-US"/>
              <a:t>A=load ‘/root/</a:t>
            </a:r>
            <a:r>
              <a:rPr lang="en-US" err="1"/>
              <a:t>pigdemos</a:t>
            </a:r>
            <a:r>
              <a:rPr lang="en-US"/>
              <a:t>/</a:t>
            </a:r>
            <a:r>
              <a:rPr lang="en-US" err="1"/>
              <a:t>studentdata.tsv</a:t>
            </a:r>
            <a:r>
              <a:rPr lang="en-US"/>
              <a:t>’ AS </a:t>
            </a:r>
          </a:p>
          <a:p>
            <a:endParaRPr lang="en-US"/>
          </a:p>
          <a:p>
            <a:r>
              <a:rPr lang="en-US" b="1">
                <a:solidFill>
                  <a:srgbClr val="FF0000"/>
                </a:solidFill>
              </a:rPr>
              <a:t>(t1:tuple(t1a:chararray,t1b:int),t2:tuple(t2a:chararray,t2b:int));</a:t>
            </a:r>
          </a:p>
          <a:p>
            <a:endParaRPr lang="en-US"/>
          </a:p>
          <a:p>
            <a:r>
              <a:rPr lang="en-US"/>
              <a:t>B= FOREACH A GENERATE t1.t1a,t1.t1b,t2</a:t>
            </a:r>
            <a:r>
              <a:rPr lang="en-US">
                <a:solidFill>
                  <a:srgbClr val="FF0000"/>
                </a:solidFill>
              </a:rPr>
              <a:t>.$0</a:t>
            </a:r>
            <a:r>
              <a:rPr lang="en-US"/>
              <a:t>,t2</a:t>
            </a:r>
            <a:r>
              <a:rPr lang="en-US">
                <a:solidFill>
                  <a:srgbClr val="FF0000"/>
                </a:solidFill>
              </a:rPr>
              <a:t>.$1</a:t>
            </a:r>
            <a:r>
              <a:rPr lang="en-US"/>
              <a:t>;</a:t>
            </a:r>
          </a:p>
          <a:p>
            <a:endParaRPr lang="en-US"/>
          </a:p>
          <a:p>
            <a:r>
              <a:rPr lang="en-US"/>
              <a:t>DUMP B;</a:t>
            </a:r>
          </a:p>
          <a:p>
            <a:endParaRPr/>
          </a:p>
        </p:txBody>
      </p:sp>
      <p:sp>
        <p:nvSpPr>
          <p:cNvPr id="8" name="TextBox 7"/>
          <p:cNvSpPr txBox="1"/>
          <p:nvPr/>
        </p:nvSpPr>
        <p:spPr>
          <a:xfrm>
            <a:off x="424543" y="5181600"/>
            <a:ext cx="8153400" cy="1754326"/>
          </a:xfrm>
          <a:prstGeom prst="rect">
            <a:avLst/>
          </a:prstGeom>
          <a:noFill/>
        </p:spPr>
        <p:txBody>
          <a:bodyPr wrap="square" rtlCol="0">
            <a:spAutoFit/>
          </a:bodyPr>
          <a:lstStyle/>
          <a:p>
            <a:r>
              <a:rPr lang="en-US" b="1"/>
              <a:t>Output: </a:t>
            </a:r>
          </a:p>
          <a:p>
            <a:r>
              <a:rPr lang="en-US" b="1"/>
              <a:t>	(x,12,y,13)</a:t>
            </a:r>
          </a:p>
          <a:p>
            <a:r>
              <a:rPr lang="en-US" b="1"/>
              <a:t>	(z,7,f,5)</a:t>
            </a:r>
          </a:p>
          <a:p>
            <a:r>
              <a:rPr lang="en-US" b="1"/>
              <a:t>	(s,8,sc,12)</a:t>
            </a:r>
          </a:p>
          <a:p>
            <a:endParaRPr lang="en-US"/>
          </a:p>
          <a:p>
            <a:endParaRPr lang="en-US"/>
          </a:p>
        </p:txBody>
      </p:sp>
    </p:spTree>
    <p:extLst>
      <p:ext uri="{BB962C8B-B14F-4D97-AF65-F5344CB8AC3E}">
        <p14:creationId xmlns:p14="http://schemas.microsoft.com/office/powerpoint/2010/main" val="1492697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5319" y="388365"/>
            <a:ext cx="592455"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Map</a:t>
            </a:r>
            <a:endParaRPr sz="2400">
              <a:latin typeface="Trebuchet MS"/>
              <a:cs typeface="Trebuchet MS"/>
            </a:endParaRPr>
          </a:p>
        </p:txBody>
      </p:sp>
      <p:sp>
        <p:nvSpPr>
          <p:cNvPr id="3" name="object 3"/>
          <p:cNvSpPr txBox="1">
            <a:spLocks noGrp="1"/>
          </p:cNvSpPr>
          <p:nvPr>
            <p:ph type="title"/>
          </p:nvPr>
        </p:nvSpPr>
        <p:spPr>
          <a:xfrm>
            <a:off x="1055319" y="1348104"/>
            <a:ext cx="3434079" cy="285115"/>
          </a:xfrm>
          <a:prstGeom prst="rect">
            <a:avLst/>
          </a:prstGeom>
        </p:spPr>
        <p:txBody>
          <a:bodyPr vert="horz" wrap="square" lIns="0" tIns="0" rIns="0" bIns="0" rtlCol="0">
            <a:spAutoFit/>
          </a:bodyPr>
          <a:lstStyle/>
          <a:p>
            <a:pPr marL="12700">
              <a:lnSpc>
                <a:spcPct val="100000"/>
              </a:lnSpc>
            </a:pPr>
            <a:r>
              <a:rPr sz="1800" i="1" spc="-5">
                <a:solidFill>
                  <a:srgbClr val="000000"/>
                </a:solidFill>
                <a:latin typeface="Trebuchet MS"/>
                <a:cs typeface="Trebuchet MS"/>
              </a:rPr>
              <a:t>MAP </a:t>
            </a:r>
            <a:r>
              <a:rPr sz="1800" b="0" spc="-5">
                <a:solidFill>
                  <a:srgbClr val="000000"/>
                </a:solidFill>
                <a:latin typeface="Trebuchet MS"/>
                <a:cs typeface="Trebuchet MS"/>
              </a:rPr>
              <a:t>represents </a:t>
            </a:r>
            <a:r>
              <a:rPr sz="1800" b="0">
                <a:solidFill>
                  <a:srgbClr val="000000"/>
                </a:solidFill>
                <a:latin typeface="Trebuchet MS"/>
                <a:cs typeface="Trebuchet MS"/>
              </a:rPr>
              <a:t>a </a:t>
            </a:r>
            <a:r>
              <a:rPr sz="1800" b="0" spc="-5">
                <a:solidFill>
                  <a:srgbClr val="000000"/>
                </a:solidFill>
                <a:latin typeface="Trebuchet MS"/>
                <a:cs typeface="Trebuchet MS"/>
              </a:rPr>
              <a:t>key/value</a:t>
            </a:r>
            <a:r>
              <a:rPr sz="1800" b="0" spc="-20">
                <a:solidFill>
                  <a:srgbClr val="000000"/>
                </a:solidFill>
                <a:latin typeface="Trebuchet MS"/>
                <a:cs typeface="Trebuchet MS"/>
              </a:rPr>
              <a:t> </a:t>
            </a:r>
            <a:r>
              <a:rPr sz="1800" b="0" spc="-50">
                <a:solidFill>
                  <a:srgbClr val="000000"/>
                </a:solidFill>
                <a:latin typeface="Trebuchet MS"/>
                <a:cs typeface="Trebuchet MS"/>
              </a:rPr>
              <a:t>pair.</a:t>
            </a:r>
            <a:endParaRPr sz="1800">
              <a:latin typeface="Trebuchet MS"/>
              <a:cs typeface="Trebuchet MS"/>
            </a:endParaRPr>
          </a:p>
        </p:txBody>
      </p:sp>
      <p:sp>
        <p:nvSpPr>
          <p:cNvPr id="4" name="object 4"/>
          <p:cNvSpPr/>
          <p:nvPr/>
        </p:nvSpPr>
        <p:spPr>
          <a:xfrm>
            <a:off x="976883" y="2363723"/>
            <a:ext cx="6353555"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76883" y="2363723"/>
            <a:ext cx="6353810" cy="1165860"/>
          </a:xfrm>
          <a:custGeom>
            <a:avLst/>
            <a:gdLst/>
            <a:ahLst/>
            <a:cxnLst/>
            <a:rect l="l" t="t" r="r" b="b"/>
            <a:pathLst>
              <a:path w="6353809" h="1165860">
                <a:moveTo>
                  <a:pt x="0" y="1165860"/>
                </a:moveTo>
                <a:lnTo>
                  <a:pt x="6353555" y="1165860"/>
                </a:lnTo>
                <a:lnTo>
                  <a:pt x="6353555" y="0"/>
                </a:lnTo>
                <a:lnTo>
                  <a:pt x="0" y="0"/>
                </a:lnTo>
                <a:lnTo>
                  <a:pt x="0" y="1165860"/>
                </a:lnTo>
                <a:close/>
              </a:path>
            </a:pathLst>
          </a:custGeom>
          <a:ln w="12192">
            <a:solidFill>
              <a:srgbClr val="4471C4"/>
            </a:solidFill>
          </a:ln>
        </p:spPr>
        <p:txBody>
          <a:bodyPr wrap="square" lIns="0" tIns="0" rIns="0" bIns="0" rtlCol="0"/>
          <a:lstStyle/>
          <a:p>
            <a:endParaRPr/>
          </a:p>
        </p:txBody>
      </p:sp>
      <p:sp>
        <p:nvSpPr>
          <p:cNvPr id="6" name="object 6"/>
          <p:cNvSpPr txBox="1"/>
          <p:nvPr/>
        </p:nvSpPr>
        <p:spPr>
          <a:xfrm>
            <a:off x="1055319" y="1896745"/>
            <a:ext cx="4185920" cy="1452880"/>
          </a:xfrm>
          <a:prstGeom prst="rect">
            <a:avLst/>
          </a:prstGeom>
        </p:spPr>
        <p:txBody>
          <a:bodyPr vert="horz" wrap="square" lIns="0" tIns="0" rIns="0" bIns="0" rtlCol="0">
            <a:spAutoFit/>
          </a:bodyPr>
          <a:lstStyle/>
          <a:p>
            <a:pPr marL="12700">
              <a:lnSpc>
                <a:spcPct val="100000"/>
              </a:lnSpc>
            </a:pPr>
            <a:r>
              <a:rPr sz="1800" spc="-120">
                <a:latin typeface="Trebuchet MS"/>
                <a:cs typeface="Trebuchet MS"/>
              </a:rPr>
              <a:t>To </a:t>
            </a:r>
            <a:r>
              <a:rPr sz="1800">
                <a:latin typeface="Trebuchet MS"/>
                <a:cs typeface="Trebuchet MS"/>
              </a:rPr>
              <a:t>depict </a:t>
            </a:r>
            <a:r>
              <a:rPr sz="1800" spc="-5">
                <a:latin typeface="Trebuchet MS"/>
                <a:cs typeface="Trebuchet MS"/>
              </a:rPr>
              <a:t>the complex data type</a:t>
            </a:r>
            <a:r>
              <a:rPr sz="1800" spc="80">
                <a:latin typeface="Trebuchet MS"/>
                <a:cs typeface="Trebuchet MS"/>
              </a:rPr>
              <a:t> </a:t>
            </a:r>
            <a:r>
              <a:rPr sz="1800">
                <a:latin typeface="Trebuchet MS"/>
                <a:cs typeface="Trebuchet MS"/>
              </a:rPr>
              <a:t>“map”.</a:t>
            </a:r>
          </a:p>
          <a:p>
            <a:pPr>
              <a:lnSpc>
                <a:spcPct val="100000"/>
              </a:lnSpc>
              <a:spcBef>
                <a:spcPts val="48"/>
              </a:spcBef>
            </a:pPr>
            <a:endParaRPr sz="2400">
              <a:latin typeface="Times New Roman"/>
              <a:cs typeface="Times New Roman"/>
            </a:endParaRPr>
          </a:p>
          <a:p>
            <a:pPr marL="12700" marR="1605915">
              <a:lnSpc>
                <a:spcPct val="100000"/>
              </a:lnSpc>
              <a:tabLst>
                <a:tab pos="946785" algn="l"/>
              </a:tabLst>
            </a:pPr>
            <a:r>
              <a:rPr sz="1800" b="1" spc="-5">
                <a:latin typeface="Times New Roman"/>
                <a:cs typeface="Times New Roman"/>
              </a:rPr>
              <a:t>John	[c</a:t>
            </a:r>
            <a:r>
              <a:rPr sz="1800" b="1" spc="5">
                <a:latin typeface="Times New Roman"/>
                <a:cs typeface="Times New Roman"/>
              </a:rPr>
              <a:t>i</a:t>
            </a:r>
            <a:r>
              <a:rPr sz="1800" b="1">
                <a:latin typeface="Times New Roman"/>
                <a:cs typeface="Times New Roman"/>
              </a:rPr>
              <a:t>t</a:t>
            </a:r>
            <a:r>
              <a:rPr sz="1800" b="1" spc="10">
                <a:latin typeface="Times New Roman"/>
                <a:cs typeface="Times New Roman"/>
              </a:rPr>
              <a:t>y</a:t>
            </a:r>
            <a:r>
              <a:rPr sz="1800" b="1">
                <a:latin typeface="Times New Roman"/>
                <a:cs typeface="Times New Roman"/>
              </a:rPr>
              <a:t>#Ba</a:t>
            </a:r>
            <a:r>
              <a:rPr sz="1800" b="1" spc="-10">
                <a:latin typeface="Times New Roman"/>
                <a:cs typeface="Times New Roman"/>
              </a:rPr>
              <a:t>n</a:t>
            </a:r>
            <a:r>
              <a:rPr sz="1800" b="1">
                <a:latin typeface="Times New Roman"/>
                <a:cs typeface="Times New Roman"/>
              </a:rPr>
              <a:t>galo</a:t>
            </a:r>
            <a:r>
              <a:rPr sz="1800" b="1" spc="-30">
                <a:latin typeface="Times New Roman"/>
                <a:cs typeface="Times New Roman"/>
              </a:rPr>
              <a:t>r</a:t>
            </a:r>
            <a:r>
              <a:rPr sz="1800" b="1" spc="5">
                <a:latin typeface="Times New Roman"/>
                <a:cs typeface="Times New Roman"/>
              </a:rPr>
              <a:t>e</a:t>
            </a:r>
            <a:r>
              <a:rPr sz="1800" b="1">
                <a:latin typeface="Times New Roman"/>
                <a:cs typeface="Times New Roman"/>
              </a:rPr>
              <a:t>]  </a:t>
            </a:r>
            <a:r>
              <a:rPr sz="1800" b="1" spc="5">
                <a:latin typeface="Times New Roman"/>
                <a:cs typeface="Times New Roman"/>
              </a:rPr>
              <a:t>Jack</a:t>
            </a:r>
            <a:r>
              <a:rPr lang="en-US" sz="1800" b="1" spc="5">
                <a:latin typeface="Times New Roman"/>
                <a:cs typeface="Times New Roman"/>
              </a:rPr>
              <a:t>	</a:t>
            </a:r>
            <a:r>
              <a:rPr sz="1800" b="1" spc="5">
                <a:latin typeface="Times New Roman"/>
                <a:cs typeface="Times New Roman"/>
              </a:rPr>
              <a:t>[city#Pune]</a:t>
            </a:r>
            <a:endParaRPr sz="1800">
              <a:latin typeface="Times New Roman"/>
              <a:cs typeface="Times New Roman"/>
            </a:endParaRPr>
          </a:p>
          <a:p>
            <a:pPr marL="12700">
              <a:lnSpc>
                <a:spcPts val="2150"/>
              </a:lnSpc>
              <a:tabLst>
                <a:tab pos="946785" algn="l"/>
              </a:tabLst>
            </a:pPr>
            <a:r>
              <a:rPr sz="1800" b="1">
                <a:latin typeface="Times New Roman"/>
                <a:cs typeface="Times New Roman"/>
              </a:rPr>
              <a:t>James	[city#Chennai]</a:t>
            </a:r>
            <a:endParaRPr sz="1800">
              <a:latin typeface="Times New Roman"/>
              <a:cs typeface="Times New Roman"/>
            </a:endParaRPr>
          </a:p>
        </p:txBody>
      </p:sp>
      <p:sp>
        <p:nvSpPr>
          <p:cNvPr id="7" name="object 7"/>
          <p:cNvSpPr/>
          <p:nvPr/>
        </p:nvSpPr>
        <p:spPr>
          <a:xfrm>
            <a:off x="977646" y="3748278"/>
            <a:ext cx="6632448" cy="220522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977646" y="3748278"/>
            <a:ext cx="7480554" cy="2118529"/>
          </a:xfrm>
          <a:prstGeom prst="rect">
            <a:avLst/>
          </a:prstGeom>
          <a:ln w="19811">
            <a:solidFill>
              <a:srgbClr val="7BC961"/>
            </a:solidFill>
          </a:ln>
        </p:spPr>
        <p:txBody>
          <a:bodyPr vert="horz" wrap="square" lIns="0" tIns="203200" rIns="0" bIns="0" rtlCol="0">
            <a:spAutoFit/>
          </a:bodyPr>
          <a:lstStyle/>
          <a:p>
            <a:pPr marL="80010">
              <a:lnSpc>
                <a:spcPct val="100000"/>
              </a:lnSpc>
              <a:spcBef>
                <a:spcPts val="1600"/>
              </a:spcBef>
            </a:pPr>
            <a:r>
              <a:rPr sz="1800" b="1">
                <a:latin typeface="Times New Roman"/>
                <a:cs typeface="Times New Roman"/>
              </a:rPr>
              <a:t>A = load </a:t>
            </a:r>
            <a:r>
              <a:rPr sz="1800" b="1" spc="-5">
                <a:latin typeface="Times New Roman"/>
                <a:cs typeface="Times New Roman"/>
              </a:rPr>
              <a:t>'/root/pigdemos/studentcity.tsv' Using </a:t>
            </a:r>
            <a:r>
              <a:rPr sz="1800" b="1">
                <a:latin typeface="Times New Roman"/>
                <a:cs typeface="Times New Roman"/>
              </a:rPr>
              <a:t>PigStorage</a:t>
            </a:r>
            <a:r>
              <a:rPr sz="1800" b="1" spc="-190">
                <a:latin typeface="Times New Roman"/>
                <a:cs typeface="Times New Roman"/>
              </a:rPr>
              <a:t> </a:t>
            </a:r>
            <a:r>
              <a:rPr sz="1800" b="1">
                <a:latin typeface="Times New Roman"/>
                <a:cs typeface="Times New Roman"/>
              </a:rPr>
              <a:t>as</a:t>
            </a:r>
            <a:endParaRPr sz="1800">
              <a:latin typeface="Times New Roman"/>
              <a:cs typeface="Times New Roman"/>
            </a:endParaRPr>
          </a:p>
          <a:p>
            <a:pPr marL="80010">
              <a:lnSpc>
                <a:spcPct val="100000"/>
              </a:lnSpc>
              <a:spcBef>
                <a:spcPts val="155"/>
              </a:spcBef>
            </a:pPr>
            <a:r>
              <a:rPr sz="1800" b="1" spc="-5">
                <a:latin typeface="Times New Roman"/>
                <a:cs typeface="Times New Roman"/>
              </a:rPr>
              <a:t>(studname:chararray,</a:t>
            </a:r>
            <a:r>
              <a:rPr sz="1800" b="1" spc="-5">
                <a:solidFill>
                  <a:srgbClr val="FF0000"/>
                </a:solidFill>
                <a:latin typeface="Times New Roman"/>
                <a:cs typeface="Times New Roman"/>
              </a:rPr>
              <a:t>m:map[chararray</a:t>
            </a:r>
            <a:r>
              <a:rPr sz="1800" b="1" spc="-5">
                <a:latin typeface="Times New Roman"/>
                <a:cs typeface="Times New Roman"/>
              </a:rPr>
              <a:t>]);</a:t>
            </a:r>
            <a:endParaRPr sz="1800">
              <a:latin typeface="Times New Roman"/>
              <a:cs typeface="Times New Roman"/>
            </a:endParaRPr>
          </a:p>
          <a:p>
            <a:pPr marL="80010" marR="944244" indent="55880">
              <a:lnSpc>
                <a:spcPts val="4620"/>
              </a:lnSpc>
              <a:spcBef>
                <a:spcPts val="560"/>
              </a:spcBef>
            </a:pPr>
            <a:r>
              <a:rPr sz="1800" b="1">
                <a:latin typeface="Times New Roman"/>
                <a:cs typeface="Times New Roman"/>
              </a:rPr>
              <a:t>B = </a:t>
            </a:r>
            <a:r>
              <a:rPr sz="1800" b="1" spc="-5">
                <a:latin typeface="Times New Roman"/>
                <a:cs typeface="Times New Roman"/>
              </a:rPr>
              <a:t>foreach A </a:t>
            </a:r>
            <a:r>
              <a:rPr sz="1800" b="1">
                <a:latin typeface="Times New Roman"/>
                <a:cs typeface="Times New Roman"/>
              </a:rPr>
              <a:t>generate m#'city' </a:t>
            </a:r>
            <a:r>
              <a:rPr sz="1800" b="1" spc="-5">
                <a:latin typeface="Times New Roman"/>
                <a:cs typeface="Times New Roman"/>
              </a:rPr>
              <a:t>as</a:t>
            </a:r>
            <a:r>
              <a:rPr sz="1800" b="1" spc="-240">
                <a:latin typeface="Times New Roman"/>
                <a:cs typeface="Times New Roman"/>
              </a:rPr>
              <a:t> </a:t>
            </a:r>
            <a:r>
              <a:rPr sz="1800" b="1">
                <a:latin typeface="Times New Roman"/>
                <a:cs typeface="Times New Roman"/>
              </a:rPr>
              <a:t>CityName:chararray; </a:t>
            </a:r>
            <a:endParaRPr lang="en-US" sz="1800" b="1">
              <a:latin typeface="Times New Roman"/>
              <a:cs typeface="Times New Roman"/>
            </a:endParaRPr>
          </a:p>
          <a:p>
            <a:pPr marL="80010" marR="944244" indent="55880">
              <a:lnSpc>
                <a:spcPts val="4620"/>
              </a:lnSpc>
              <a:spcBef>
                <a:spcPts val="560"/>
              </a:spcBef>
            </a:pPr>
            <a:r>
              <a:rPr sz="1800" b="1">
                <a:latin typeface="Times New Roman"/>
                <a:cs typeface="Times New Roman"/>
              </a:rPr>
              <a:t> </a:t>
            </a:r>
            <a:r>
              <a:rPr sz="1800" b="1" spc="-5">
                <a:latin typeface="Times New Roman"/>
                <a:cs typeface="Times New Roman"/>
              </a:rPr>
              <a:t>DUMP</a:t>
            </a:r>
            <a:r>
              <a:rPr sz="1800" b="1" spc="-190">
                <a:latin typeface="Times New Roman"/>
                <a:cs typeface="Times New Roman"/>
              </a:rPr>
              <a:t> </a:t>
            </a:r>
            <a:r>
              <a:rPr sz="1800" b="1">
                <a:latin typeface="Times New Roman"/>
                <a:cs typeface="Times New Roman"/>
              </a:rPr>
              <a:t>B</a:t>
            </a:r>
            <a:endParaRPr sz="1800">
              <a:latin typeface="Times New Roman"/>
              <a:cs typeface="Times New Roman"/>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4101846" y="3291204"/>
            <a:ext cx="1546225"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Piggy</a:t>
            </a:r>
            <a:r>
              <a:rPr sz="2400" b="1" spc="-85">
                <a:solidFill>
                  <a:srgbClr val="0E6EC5"/>
                </a:solidFill>
                <a:latin typeface="Trebuchet MS"/>
                <a:cs typeface="Trebuchet MS"/>
              </a:rPr>
              <a:t> </a:t>
            </a:r>
            <a:r>
              <a:rPr sz="2400" b="1" spc="-5">
                <a:solidFill>
                  <a:srgbClr val="0E6EC5"/>
                </a:solidFill>
                <a:latin typeface="Trebuchet MS"/>
                <a:cs typeface="Trebuchet MS"/>
              </a:rPr>
              <a:t>Bank</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pc="-5"/>
              <a:t>Piggy</a:t>
            </a:r>
            <a:r>
              <a:rPr spc="-90"/>
              <a:t> </a:t>
            </a:r>
            <a:r>
              <a:rPr spc="-5"/>
              <a:t>Bank</a:t>
            </a:r>
          </a:p>
        </p:txBody>
      </p:sp>
      <p:sp>
        <p:nvSpPr>
          <p:cNvPr id="3" name="object 3"/>
          <p:cNvSpPr txBox="1"/>
          <p:nvPr/>
        </p:nvSpPr>
        <p:spPr>
          <a:xfrm>
            <a:off x="916939" y="1195451"/>
            <a:ext cx="8989061" cy="923330"/>
          </a:xfrm>
          <a:prstGeom prst="rect">
            <a:avLst/>
          </a:prstGeom>
        </p:spPr>
        <p:txBody>
          <a:bodyPr vert="horz" wrap="square" lIns="0" tIns="0" rIns="0" bIns="0" rtlCol="0">
            <a:spAutoFit/>
          </a:bodyPr>
          <a:lstStyle/>
          <a:p>
            <a:pPr marL="12700">
              <a:lnSpc>
                <a:spcPct val="100000"/>
              </a:lnSpc>
            </a:pPr>
            <a:r>
              <a:rPr lang="en-US" sz="2000" b="1" i="1"/>
              <a:t>Piggybank</a:t>
            </a:r>
            <a:r>
              <a:rPr lang="en-US" sz="2000" b="1"/>
              <a:t> is Pig’s repository of user-contributed functions. Piggybank functions are distributed as part of the Pig distribution, but they are not built in. You must register the Piggybank JAR to use them.</a:t>
            </a:r>
            <a:endParaRPr sz="2000" b="1">
              <a:latin typeface="Trebuchet MS"/>
              <a:cs typeface="Trebuchet MS"/>
            </a:endParaRPr>
          </a:p>
        </p:txBody>
      </p:sp>
      <p:sp>
        <p:nvSpPr>
          <p:cNvPr id="4" name="object 4"/>
          <p:cNvSpPr/>
          <p:nvPr/>
        </p:nvSpPr>
        <p:spPr>
          <a:xfrm>
            <a:off x="838961" y="2102357"/>
            <a:ext cx="8353044" cy="296570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38961" y="2235820"/>
            <a:ext cx="8353425" cy="2703520"/>
          </a:xfrm>
          <a:prstGeom prst="rect">
            <a:avLst/>
          </a:prstGeom>
          <a:ln w="19812">
            <a:solidFill>
              <a:srgbClr val="7BC961"/>
            </a:solidFill>
          </a:ln>
        </p:spPr>
        <p:txBody>
          <a:bodyPr vert="horz" wrap="square" lIns="0" tIns="5040" rIns="0" bIns="0" rtlCol="0">
            <a:spAutoFit/>
          </a:bodyPr>
          <a:lstStyle/>
          <a:p>
            <a:pPr>
              <a:lnSpc>
                <a:spcPct val="100000"/>
              </a:lnSpc>
              <a:spcBef>
                <a:spcPts val="39"/>
              </a:spcBef>
            </a:pPr>
            <a:endParaRPr sz="1950">
              <a:latin typeface="Times New Roman"/>
              <a:cs typeface="Times New Roman"/>
            </a:endParaRPr>
          </a:p>
          <a:p>
            <a:pPr marL="80645">
              <a:lnSpc>
                <a:spcPct val="100000"/>
              </a:lnSpc>
            </a:pPr>
            <a:r>
              <a:rPr sz="1800" b="1" spc="-5">
                <a:solidFill>
                  <a:srgbClr val="FF0000"/>
                </a:solidFill>
                <a:latin typeface="Trebuchet MS"/>
                <a:cs typeface="Trebuchet MS"/>
              </a:rPr>
              <a:t>register</a:t>
            </a:r>
            <a:r>
              <a:rPr sz="1800" b="1" spc="25">
                <a:solidFill>
                  <a:srgbClr val="FF0000"/>
                </a:solidFill>
                <a:latin typeface="Trebuchet MS"/>
                <a:cs typeface="Trebuchet MS"/>
              </a:rPr>
              <a:t> </a:t>
            </a:r>
            <a:r>
              <a:rPr sz="1800" b="1" spc="-5">
                <a:solidFill>
                  <a:srgbClr val="FF0000"/>
                </a:solidFill>
                <a:latin typeface="Trebuchet MS"/>
                <a:cs typeface="Trebuchet MS"/>
              </a:rPr>
              <a:t>'/root/pigdemos/piggybank-0.12.0.jar';</a:t>
            </a:r>
            <a:endParaRPr sz="1800">
              <a:solidFill>
                <a:srgbClr val="FF0000"/>
              </a:solidFill>
              <a:latin typeface="Trebuchet MS"/>
              <a:cs typeface="Trebuchet MS"/>
            </a:endParaRPr>
          </a:p>
          <a:p>
            <a:pPr>
              <a:lnSpc>
                <a:spcPct val="100000"/>
              </a:lnSpc>
              <a:spcBef>
                <a:spcPts val="57"/>
              </a:spcBef>
            </a:pPr>
            <a:endParaRPr sz="2100">
              <a:latin typeface="Times New Roman"/>
              <a:cs typeface="Times New Roman"/>
            </a:endParaRPr>
          </a:p>
          <a:p>
            <a:pPr marL="80645">
              <a:lnSpc>
                <a:spcPct val="100000"/>
              </a:lnSpc>
            </a:pPr>
            <a:r>
              <a:rPr sz="1800" b="1">
                <a:latin typeface="Trebuchet MS"/>
                <a:cs typeface="Trebuchet MS"/>
              </a:rPr>
              <a:t>A = </a:t>
            </a:r>
            <a:r>
              <a:rPr sz="1800" b="1" spc="-5">
                <a:latin typeface="Trebuchet MS"/>
                <a:cs typeface="Trebuchet MS"/>
              </a:rPr>
              <a:t>load '/pigdemo/student.tsv' </a:t>
            </a:r>
            <a:r>
              <a:rPr sz="1800" b="1">
                <a:latin typeface="Trebuchet MS"/>
                <a:cs typeface="Trebuchet MS"/>
              </a:rPr>
              <a:t>as </a:t>
            </a:r>
            <a:r>
              <a:rPr sz="1800" b="1" spc="-5">
                <a:latin typeface="Trebuchet MS"/>
                <a:cs typeface="Trebuchet MS"/>
              </a:rPr>
              <a:t>(rollno:int, </a:t>
            </a:r>
            <a:r>
              <a:rPr sz="1800" b="1" spc="-25">
                <a:latin typeface="Trebuchet MS"/>
                <a:cs typeface="Trebuchet MS"/>
              </a:rPr>
              <a:t>name:chararray,</a:t>
            </a:r>
            <a:r>
              <a:rPr sz="1800" b="1" spc="-60">
                <a:latin typeface="Trebuchet MS"/>
                <a:cs typeface="Trebuchet MS"/>
              </a:rPr>
              <a:t> </a:t>
            </a:r>
            <a:r>
              <a:rPr sz="1800" b="1" spc="-5">
                <a:latin typeface="Trebuchet MS"/>
                <a:cs typeface="Trebuchet MS"/>
              </a:rPr>
              <a:t>gpa:float);</a:t>
            </a:r>
            <a:endParaRPr sz="1800">
              <a:latin typeface="Trebuchet MS"/>
              <a:cs typeface="Trebuchet MS"/>
            </a:endParaRPr>
          </a:p>
          <a:p>
            <a:pPr>
              <a:lnSpc>
                <a:spcPct val="100000"/>
              </a:lnSpc>
              <a:spcBef>
                <a:spcPts val="18"/>
              </a:spcBef>
            </a:pPr>
            <a:endParaRPr sz="2000">
              <a:latin typeface="Times New Roman"/>
              <a:cs typeface="Times New Roman"/>
            </a:endParaRPr>
          </a:p>
          <a:p>
            <a:pPr marL="80645" marR="1929764">
              <a:lnSpc>
                <a:spcPct val="106700"/>
              </a:lnSpc>
            </a:pPr>
            <a:r>
              <a:rPr sz="1800" b="1" spc="-5">
                <a:latin typeface="Trebuchet MS"/>
                <a:cs typeface="Trebuchet MS"/>
              </a:rPr>
              <a:t>upper </a:t>
            </a:r>
            <a:r>
              <a:rPr sz="1800" b="1">
                <a:latin typeface="Trebuchet MS"/>
                <a:cs typeface="Trebuchet MS"/>
              </a:rPr>
              <a:t>= </a:t>
            </a:r>
            <a:r>
              <a:rPr sz="1800" b="1" spc="-5">
                <a:latin typeface="Trebuchet MS"/>
                <a:cs typeface="Trebuchet MS"/>
              </a:rPr>
              <a:t>foreach </a:t>
            </a:r>
            <a:r>
              <a:rPr sz="1800" b="1">
                <a:latin typeface="Trebuchet MS"/>
                <a:cs typeface="Trebuchet MS"/>
              </a:rPr>
              <a:t>A </a:t>
            </a:r>
            <a:r>
              <a:rPr sz="1800" b="1" spc="-10">
                <a:latin typeface="Trebuchet MS"/>
                <a:cs typeface="Trebuchet MS"/>
              </a:rPr>
              <a:t>generate  </a:t>
            </a:r>
            <a:r>
              <a:rPr sz="1800" b="1" spc="-5">
                <a:latin typeface="Trebuchet MS"/>
                <a:cs typeface="Trebuchet MS"/>
              </a:rPr>
              <a:t>org.apache.pig.piggybank.evaluation.string.UPPER(name);</a:t>
            </a:r>
            <a:endParaRPr sz="1800">
              <a:latin typeface="Trebuchet MS"/>
              <a:cs typeface="Trebuchet MS"/>
            </a:endParaRPr>
          </a:p>
          <a:p>
            <a:pPr>
              <a:lnSpc>
                <a:spcPct val="100000"/>
              </a:lnSpc>
              <a:spcBef>
                <a:spcPts val="1"/>
              </a:spcBef>
            </a:pPr>
            <a:endParaRPr sz="2150">
              <a:latin typeface="Times New Roman"/>
              <a:cs typeface="Times New Roman"/>
            </a:endParaRPr>
          </a:p>
          <a:p>
            <a:pPr marL="80645">
              <a:lnSpc>
                <a:spcPct val="100000"/>
              </a:lnSpc>
            </a:pPr>
            <a:r>
              <a:rPr sz="1800" b="1">
                <a:latin typeface="Trebuchet MS"/>
                <a:cs typeface="Trebuchet MS"/>
              </a:rPr>
              <a:t>DUMP</a:t>
            </a:r>
            <a:r>
              <a:rPr sz="1800" b="1" spc="-110">
                <a:latin typeface="Trebuchet MS"/>
                <a:cs typeface="Trebuchet MS"/>
              </a:rPr>
              <a:t> </a:t>
            </a:r>
            <a:r>
              <a:rPr sz="1800" b="1" spc="-5">
                <a:latin typeface="Trebuchet MS"/>
                <a:cs typeface="Trebuchet MS"/>
              </a:rPr>
              <a:t>upper;</a:t>
            </a:r>
            <a:endParaRPr sz="1800">
              <a:latin typeface="Trebuchet MS"/>
              <a:cs typeface="Trebuchet MS"/>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DEFINED FUNCTIONS -UDF</a:t>
            </a:r>
          </a:p>
        </p:txBody>
      </p:sp>
      <p:sp>
        <p:nvSpPr>
          <p:cNvPr id="3" name="Text Placeholder 2"/>
          <p:cNvSpPr>
            <a:spLocks noGrp="1"/>
          </p:cNvSpPr>
          <p:nvPr>
            <p:ph type="body" idx="1"/>
          </p:nvPr>
        </p:nvSpPr>
        <p:spPr>
          <a:xfrm>
            <a:off x="381000" y="1066800"/>
            <a:ext cx="9372600" cy="830997"/>
          </a:xfrm>
        </p:spPr>
        <p:txBody>
          <a:bodyPr/>
          <a:lstStyle/>
          <a:p>
            <a:r>
              <a:rPr lang="en-US"/>
              <a:t>To convert Names into </a:t>
            </a:r>
            <a:r>
              <a:rPr lang="en-US" b="1">
                <a:solidFill>
                  <a:srgbClr val="FF0000"/>
                </a:solidFill>
              </a:rPr>
              <a:t>upper case</a:t>
            </a:r>
          </a:p>
          <a:p>
            <a:endParaRPr lang="en-US"/>
          </a:p>
          <a:p>
            <a:r>
              <a:rPr lang="en-US"/>
              <a:t>	</a:t>
            </a:r>
          </a:p>
        </p:txBody>
      </p:sp>
      <p:sp>
        <p:nvSpPr>
          <p:cNvPr id="4" name="object 5"/>
          <p:cNvSpPr txBox="1"/>
          <p:nvPr/>
        </p:nvSpPr>
        <p:spPr>
          <a:xfrm>
            <a:off x="838200" y="1524000"/>
            <a:ext cx="8353425" cy="5106486"/>
          </a:xfrm>
          <a:prstGeom prst="rect">
            <a:avLst/>
          </a:prstGeom>
          <a:ln w="19812">
            <a:solidFill>
              <a:srgbClr val="7BC961"/>
            </a:solidFill>
          </a:ln>
        </p:spPr>
        <p:txBody>
          <a:bodyPr vert="horz" wrap="square" lIns="0" tIns="5040" rIns="0" bIns="0" rtlCol="0">
            <a:spAutoFit/>
          </a:bodyPr>
          <a:lstStyle/>
          <a:p>
            <a:pPr>
              <a:lnSpc>
                <a:spcPct val="100000"/>
              </a:lnSpc>
              <a:spcBef>
                <a:spcPts val="39"/>
              </a:spcBef>
            </a:pPr>
            <a:r>
              <a:rPr lang="en-US" sz="1950" b="1">
                <a:solidFill>
                  <a:srgbClr val="FF0000"/>
                </a:solidFill>
                <a:latin typeface="Times New Roman"/>
                <a:cs typeface="Times New Roman"/>
              </a:rPr>
              <a:t>package </a:t>
            </a:r>
            <a:r>
              <a:rPr lang="en-US" sz="1950" b="1" err="1">
                <a:solidFill>
                  <a:srgbClr val="FF0000"/>
                </a:solidFill>
                <a:latin typeface="Times New Roman"/>
                <a:cs typeface="Times New Roman"/>
              </a:rPr>
              <a:t>myudfs</a:t>
            </a:r>
            <a:r>
              <a:rPr lang="en-US" sz="1950" b="1">
                <a:solidFill>
                  <a:srgbClr val="FF0000"/>
                </a:solidFill>
                <a:latin typeface="Times New Roman"/>
                <a:cs typeface="Times New Roman"/>
              </a:rPr>
              <a:t>;</a:t>
            </a:r>
          </a:p>
          <a:p>
            <a:pPr>
              <a:lnSpc>
                <a:spcPct val="100000"/>
              </a:lnSpc>
              <a:spcBef>
                <a:spcPts val="39"/>
              </a:spcBef>
            </a:pPr>
            <a:r>
              <a:rPr lang="en-US" sz="1950">
                <a:latin typeface="Times New Roman"/>
                <a:cs typeface="Times New Roman"/>
              </a:rPr>
              <a:t>import </a:t>
            </a:r>
            <a:r>
              <a:rPr lang="en-US" sz="1950" err="1">
                <a:latin typeface="Times New Roman"/>
                <a:cs typeface="Times New Roman"/>
              </a:rPr>
              <a:t>java.io.IOException</a:t>
            </a:r>
            <a:r>
              <a:rPr lang="en-US" sz="1950">
                <a:latin typeface="Times New Roman"/>
                <a:cs typeface="Times New Roman"/>
              </a:rPr>
              <a:t>;</a:t>
            </a:r>
          </a:p>
          <a:p>
            <a:pPr>
              <a:lnSpc>
                <a:spcPct val="100000"/>
              </a:lnSpc>
              <a:spcBef>
                <a:spcPts val="39"/>
              </a:spcBef>
            </a:pPr>
            <a:r>
              <a:rPr lang="en-US" sz="1950">
                <a:latin typeface="Times New Roman"/>
                <a:cs typeface="Times New Roman"/>
              </a:rPr>
              <a:t>import </a:t>
            </a:r>
            <a:r>
              <a:rPr lang="en-US" sz="1950" err="1">
                <a:latin typeface="Times New Roman"/>
                <a:cs typeface="Times New Roman"/>
              </a:rPr>
              <a:t>org.apache.pig.EvalFunc</a:t>
            </a:r>
            <a:r>
              <a:rPr lang="en-US" sz="1950">
                <a:latin typeface="Times New Roman"/>
                <a:cs typeface="Times New Roman"/>
              </a:rPr>
              <a:t>;</a:t>
            </a:r>
          </a:p>
          <a:p>
            <a:pPr>
              <a:lnSpc>
                <a:spcPct val="100000"/>
              </a:lnSpc>
              <a:spcBef>
                <a:spcPts val="39"/>
              </a:spcBef>
            </a:pPr>
            <a:r>
              <a:rPr lang="en-US" sz="1950">
                <a:latin typeface="Times New Roman"/>
                <a:cs typeface="Times New Roman"/>
              </a:rPr>
              <a:t>import </a:t>
            </a:r>
            <a:r>
              <a:rPr lang="en-US" sz="1950" err="1">
                <a:latin typeface="Times New Roman"/>
                <a:cs typeface="Times New Roman"/>
              </a:rPr>
              <a:t>org.apache.pig.data.Tuple</a:t>
            </a:r>
            <a:r>
              <a:rPr lang="en-US" sz="1950">
                <a:latin typeface="Times New Roman"/>
                <a:cs typeface="Times New Roman"/>
              </a:rPr>
              <a:t>;</a:t>
            </a:r>
          </a:p>
          <a:p>
            <a:pPr>
              <a:lnSpc>
                <a:spcPct val="100000"/>
              </a:lnSpc>
              <a:spcBef>
                <a:spcPts val="39"/>
              </a:spcBef>
            </a:pPr>
            <a:r>
              <a:rPr lang="en-US" sz="1950">
                <a:latin typeface="Times New Roman"/>
                <a:cs typeface="Times New Roman"/>
              </a:rPr>
              <a:t>import </a:t>
            </a:r>
            <a:r>
              <a:rPr lang="en-US" sz="1950" err="1">
                <a:latin typeface="Times New Roman"/>
                <a:cs typeface="Times New Roman"/>
              </a:rPr>
              <a:t>org.apache.pig.impl.util.WrappaedIOException</a:t>
            </a:r>
            <a:r>
              <a:rPr lang="en-US" sz="1950">
                <a:latin typeface="Times New Roman"/>
                <a:cs typeface="Times New Roman"/>
              </a:rPr>
              <a:t>;</a:t>
            </a:r>
          </a:p>
          <a:p>
            <a:pPr>
              <a:lnSpc>
                <a:spcPct val="100000"/>
              </a:lnSpc>
              <a:spcBef>
                <a:spcPts val="39"/>
              </a:spcBef>
            </a:pPr>
            <a:endParaRPr lang="en-US" sz="1950">
              <a:latin typeface="Times New Roman"/>
              <a:cs typeface="Times New Roman"/>
            </a:endParaRPr>
          </a:p>
          <a:p>
            <a:pPr>
              <a:lnSpc>
                <a:spcPct val="100000"/>
              </a:lnSpc>
              <a:spcBef>
                <a:spcPts val="39"/>
              </a:spcBef>
            </a:pPr>
            <a:r>
              <a:rPr lang="en-US" sz="1950">
                <a:latin typeface="Times New Roman"/>
                <a:cs typeface="Times New Roman"/>
              </a:rPr>
              <a:t>public class UPPER extends </a:t>
            </a:r>
            <a:r>
              <a:rPr lang="en-US" sz="1950" err="1">
                <a:latin typeface="Times New Roman"/>
                <a:cs typeface="Times New Roman"/>
              </a:rPr>
              <a:t>EvalFunc</a:t>
            </a:r>
            <a:r>
              <a:rPr lang="en-US" sz="1950">
                <a:latin typeface="Times New Roman"/>
                <a:cs typeface="Times New Roman"/>
              </a:rPr>
              <a:t>&lt;string&gt;</a:t>
            </a:r>
          </a:p>
          <a:p>
            <a:pPr>
              <a:lnSpc>
                <a:spcPct val="100000"/>
              </a:lnSpc>
              <a:spcBef>
                <a:spcPts val="39"/>
              </a:spcBef>
            </a:pPr>
            <a:r>
              <a:rPr lang="en-US" sz="1950">
                <a:latin typeface="Times New Roman"/>
                <a:cs typeface="Times New Roman"/>
              </a:rPr>
              <a:t>{</a:t>
            </a:r>
          </a:p>
          <a:p>
            <a:pPr>
              <a:lnSpc>
                <a:spcPct val="100000"/>
              </a:lnSpc>
              <a:spcBef>
                <a:spcPts val="39"/>
              </a:spcBef>
            </a:pPr>
            <a:r>
              <a:rPr lang="en-US" sz="1950">
                <a:latin typeface="Times New Roman"/>
                <a:cs typeface="Times New Roman"/>
              </a:rPr>
              <a:t>public String exec(Tuple input) throws </a:t>
            </a:r>
            <a:r>
              <a:rPr lang="en-US" sz="1950" err="1">
                <a:latin typeface="Times New Roman"/>
                <a:cs typeface="Times New Roman"/>
              </a:rPr>
              <a:t>IOException</a:t>
            </a:r>
            <a:r>
              <a:rPr lang="en-US" sz="1950">
                <a:latin typeface="Times New Roman"/>
                <a:cs typeface="Times New Roman"/>
              </a:rPr>
              <a:t>{</a:t>
            </a:r>
          </a:p>
          <a:p>
            <a:pPr>
              <a:lnSpc>
                <a:spcPct val="100000"/>
              </a:lnSpc>
              <a:spcBef>
                <a:spcPts val="39"/>
              </a:spcBef>
            </a:pPr>
            <a:r>
              <a:rPr lang="en-US" sz="1950">
                <a:latin typeface="Times New Roman"/>
                <a:cs typeface="Times New Roman"/>
              </a:rPr>
              <a:t>if(input==null || </a:t>
            </a:r>
            <a:r>
              <a:rPr lang="en-US" sz="1950" err="1">
                <a:latin typeface="Times New Roman"/>
                <a:cs typeface="Times New Roman"/>
              </a:rPr>
              <a:t>input.size</a:t>
            </a:r>
            <a:r>
              <a:rPr lang="en-US" sz="1950">
                <a:latin typeface="Times New Roman"/>
                <a:cs typeface="Times New Roman"/>
              </a:rPr>
              <a:t>() ==0)</a:t>
            </a:r>
          </a:p>
          <a:p>
            <a:pPr>
              <a:lnSpc>
                <a:spcPct val="100000"/>
              </a:lnSpc>
              <a:spcBef>
                <a:spcPts val="39"/>
              </a:spcBef>
            </a:pPr>
            <a:r>
              <a:rPr lang="en-US" sz="1950">
                <a:latin typeface="Times New Roman"/>
                <a:cs typeface="Times New Roman"/>
              </a:rPr>
              <a:t>return null;</a:t>
            </a:r>
          </a:p>
          <a:p>
            <a:pPr>
              <a:lnSpc>
                <a:spcPct val="100000"/>
              </a:lnSpc>
              <a:spcBef>
                <a:spcPts val="39"/>
              </a:spcBef>
            </a:pPr>
            <a:r>
              <a:rPr lang="en-US" sz="1950">
                <a:latin typeface="Times New Roman"/>
                <a:cs typeface="Times New Roman"/>
              </a:rPr>
              <a:t>try{String </a:t>
            </a:r>
            <a:r>
              <a:rPr lang="en-US" sz="1950" err="1">
                <a:latin typeface="Times New Roman"/>
                <a:cs typeface="Times New Roman"/>
              </a:rPr>
              <a:t>str</a:t>
            </a:r>
            <a:r>
              <a:rPr lang="en-US" sz="1950">
                <a:latin typeface="Times New Roman"/>
                <a:cs typeface="Times New Roman"/>
              </a:rPr>
              <a:t>=(string </a:t>
            </a:r>
            <a:r>
              <a:rPr lang="en-US" sz="1950" err="1">
                <a:latin typeface="Times New Roman"/>
                <a:cs typeface="Times New Roman"/>
              </a:rPr>
              <a:t>input.get</a:t>
            </a:r>
            <a:r>
              <a:rPr lang="en-US" sz="1950">
                <a:latin typeface="Times New Roman"/>
                <a:cs typeface="Times New Roman"/>
              </a:rPr>
              <a:t>(0);</a:t>
            </a:r>
          </a:p>
          <a:p>
            <a:pPr>
              <a:lnSpc>
                <a:spcPct val="100000"/>
              </a:lnSpc>
              <a:spcBef>
                <a:spcPts val="39"/>
              </a:spcBef>
            </a:pPr>
            <a:r>
              <a:rPr lang="en-US" sz="1950">
                <a:latin typeface="Times New Roman"/>
                <a:cs typeface="Times New Roman"/>
              </a:rPr>
              <a:t>return </a:t>
            </a:r>
            <a:r>
              <a:rPr lang="en-US" sz="1950" err="1">
                <a:latin typeface="Times New Roman"/>
                <a:cs typeface="Times New Roman"/>
              </a:rPr>
              <a:t>str.toUppercase</a:t>
            </a:r>
            <a:r>
              <a:rPr lang="en-US" sz="1950">
                <a:latin typeface="Times New Roman"/>
                <a:cs typeface="Times New Roman"/>
              </a:rPr>
              <a:t>();</a:t>
            </a:r>
          </a:p>
          <a:p>
            <a:pPr>
              <a:lnSpc>
                <a:spcPct val="100000"/>
              </a:lnSpc>
              <a:spcBef>
                <a:spcPts val="39"/>
              </a:spcBef>
            </a:pPr>
            <a:r>
              <a:rPr lang="en-US" sz="1950">
                <a:latin typeface="Times New Roman"/>
                <a:cs typeface="Times New Roman"/>
              </a:rPr>
              <a:t>}</a:t>
            </a:r>
          </a:p>
          <a:p>
            <a:pPr>
              <a:lnSpc>
                <a:spcPct val="100000"/>
              </a:lnSpc>
              <a:spcBef>
                <a:spcPts val="39"/>
              </a:spcBef>
            </a:pPr>
            <a:r>
              <a:rPr lang="en-US" sz="1950">
                <a:latin typeface="Times New Roman"/>
                <a:cs typeface="Times New Roman"/>
              </a:rPr>
              <a:t>catch(Exception e){</a:t>
            </a:r>
          </a:p>
          <a:p>
            <a:pPr>
              <a:lnSpc>
                <a:spcPct val="100000"/>
              </a:lnSpc>
              <a:spcBef>
                <a:spcPts val="39"/>
              </a:spcBef>
            </a:pPr>
            <a:r>
              <a:rPr lang="en-US" sz="1950">
                <a:latin typeface="Times New Roman"/>
                <a:cs typeface="Times New Roman"/>
              </a:rPr>
              <a:t>Throw </a:t>
            </a:r>
            <a:r>
              <a:rPr lang="en-US" sz="1950" err="1">
                <a:latin typeface="Times New Roman"/>
                <a:cs typeface="Times New Roman"/>
              </a:rPr>
              <a:t>WrappedIOExceptio.wrap</a:t>
            </a:r>
            <a:r>
              <a:rPr lang="en-US" sz="1950">
                <a:latin typeface="Times New Roman"/>
                <a:cs typeface="Times New Roman"/>
              </a:rPr>
              <a:t>(“Caught </a:t>
            </a:r>
            <a:r>
              <a:rPr lang="en-US" sz="1950" err="1">
                <a:latin typeface="Times New Roman"/>
                <a:cs typeface="Times New Roman"/>
              </a:rPr>
              <a:t>exception”,e</a:t>
            </a:r>
            <a:r>
              <a:rPr lang="en-US" sz="1950">
                <a:latin typeface="Times New Roman"/>
                <a:cs typeface="Times New Roman"/>
              </a:rPr>
              <a:t>):</a:t>
            </a:r>
          </a:p>
          <a:p>
            <a:pPr>
              <a:lnSpc>
                <a:spcPct val="100000"/>
              </a:lnSpc>
              <a:spcBef>
                <a:spcPts val="39"/>
              </a:spcBef>
            </a:pPr>
            <a:r>
              <a:rPr lang="en-US" sz="1950">
                <a:latin typeface="Times New Roman"/>
                <a:cs typeface="Times New Roman"/>
              </a:rPr>
              <a:t>}}}</a:t>
            </a:r>
            <a:endParaRPr sz="1950">
              <a:latin typeface="Times New Roman"/>
              <a:cs typeface="Times New Roman"/>
            </a:endParaRPr>
          </a:p>
        </p:txBody>
      </p:sp>
    </p:spTree>
    <p:extLst>
      <p:ext uri="{BB962C8B-B14F-4D97-AF65-F5344CB8AC3E}">
        <p14:creationId xmlns:p14="http://schemas.microsoft.com/office/powerpoint/2010/main" val="132137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a:t>Features </a:t>
            </a:r>
            <a:r>
              <a:t>of</a:t>
            </a:r>
            <a:r>
              <a:rPr spc="-95"/>
              <a:t> </a:t>
            </a:r>
            <a:r>
              <a:t>Pig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424686" y="1526412"/>
            <a:ext cx="9633714" cy="2793072"/>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1800">
                <a:latin typeface="Trebuchet MS"/>
                <a:cs typeface="Trebuchet MS"/>
              </a:rPr>
              <a:t>It</a:t>
            </a:r>
            <a:r>
              <a:rPr sz="1800" spc="145">
                <a:latin typeface="Trebuchet MS"/>
                <a:cs typeface="Trebuchet MS"/>
              </a:rPr>
              <a:t> </a:t>
            </a:r>
            <a:r>
              <a:rPr sz="1800" spc="-5">
                <a:latin typeface="Trebuchet MS"/>
                <a:cs typeface="Trebuchet MS"/>
              </a:rPr>
              <a:t>provides</a:t>
            </a:r>
            <a:r>
              <a:rPr sz="1800" spc="160">
                <a:latin typeface="Trebuchet MS"/>
                <a:cs typeface="Trebuchet MS"/>
              </a:rPr>
              <a:t> </a:t>
            </a:r>
            <a:r>
              <a:rPr sz="1800">
                <a:latin typeface="Trebuchet MS"/>
                <a:cs typeface="Trebuchet MS"/>
              </a:rPr>
              <a:t>an</a:t>
            </a:r>
            <a:r>
              <a:rPr sz="1800" spc="155">
                <a:latin typeface="Trebuchet MS"/>
                <a:cs typeface="Trebuchet MS"/>
              </a:rPr>
              <a:t> </a:t>
            </a:r>
            <a:r>
              <a:rPr sz="1800" b="1">
                <a:latin typeface="Trebuchet MS"/>
                <a:cs typeface="Trebuchet MS"/>
              </a:rPr>
              <a:t>engine</a:t>
            </a:r>
            <a:r>
              <a:rPr sz="1800" b="1" spc="150">
                <a:latin typeface="Trebuchet MS"/>
                <a:cs typeface="Trebuchet MS"/>
              </a:rPr>
              <a:t> </a:t>
            </a:r>
            <a:r>
              <a:rPr sz="1800" spc="-10">
                <a:latin typeface="Trebuchet MS"/>
                <a:cs typeface="Trebuchet MS"/>
              </a:rPr>
              <a:t>for</a:t>
            </a:r>
            <a:r>
              <a:rPr sz="1800" spc="145">
                <a:latin typeface="Trebuchet MS"/>
                <a:cs typeface="Trebuchet MS"/>
              </a:rPr>
              <a:t> </a:t>
            </a:r>
            <a:r>
              <a:rPr sz="1800" spc="-5">
                <a:latin typeface="Trebuchet MS"/>
                <a:cs typeface="Trebuchet MS"/>
              </a:rPr>
              <a:t>executing</a:t>
            </a:r>
            <a:r>
              <a:rPr sz="1800" spc="155">
                <a:latin typeface="Trebuchet MS"/>
                <a:cs typeface="Trebuchet MS"/>
              </a:rPr>
              <a:t> </a:t>
            </a:r>
            <a:r>
              <a:rPr sz="1800" b="1">
                <a:solidFill>
                  <a:srgbClr val="FF0000"/>
                </a:solidFill>
                <a:latin typeface="Trebuchet MS"/>
                <a:cs typeface="Trebuchet MS"/>
              </a:rPr>
              <a:t>data</a:t>
            </a:r>
            <a:r>
              <a:rPr sz="1800" b="1" spc="150">
                <a:solidFill>
                  <a:srgbClr val="FF0000"/>
                </a:solidFill>
                <a:latin typeface="Trebuchet MS"/>
                <a:cs typeface="Trebuchet MS"/>
              </a:rPr>
              <a:t> </a:t>
            </a:r>
            <a:r>
              <a:rPr sz="1800" b="1" spc="-5">
                <a:solidFill>
                  <a:srgbClr val="FF0000"/>
                </a:solidFill>
                <a:latin typeface="Trebuchet MS"/>
                <a:cs typeface="Trebuchet MS"/>
              </a:rPr>
              <a:t>flows</a:t>
            </a:r>
            <a:r>
              <a:rPr sz="1800" b="1" spc="160">
                <a:solidFill>
                  <a:srgbClr val="FF0000"/>
                </a:solidFill>
                <a:latin typeface="Trebuchet MS"/>
                <a:cs typeface="Trebuchet MS"/>
              </a:rPr>
              <a:t> </a:t>
            </a:r>
            <a:r>
              <a:rPr sz="1800" spc="-5">
                <a:latin typeface="Trebuchet MS"/>
                <a:cs typeface="Trebuchet MS"/>
              </a:rPr>
              <a:t>(how</a:t>
            </a:r>
            <a:r>
              <a:rPr sz="1800" spc="155">
                <a:latin typeface="Trebuchet MS"/>
                <a:cs typeface="Trebuchet MS"/>
              </a:rPr>
              <a:t> </a:t>
            </a:r>
            <a:r>
              <a:rPr sz="1800" spc="-5">
                <a:latin typeface="Trebuchet MS"/>
                <a:cs typeface="Trebuchet MS"/>
              </a:rPr>
              <a:t>your</a:t>
            </a:r>
            <a:r>
              <a:rPr sz="1800" spc="150">
                <a:latin typeface="Trebuchet MS"/>
                <a:cs typeface="Trebuchet MS"/>
              </a:rPr>
              <a:t> </a:t>
            </a:r>
            <a:r>
              <a:rPr sz="1800" spc="-5">
                <a:latin typeface="Trebuchet MS"/>
                <a:cs typeface="Trebuchet MS"/>
              </a:rPr>
              <a:t>data</a:t>
            </a:r>
            <a:r>
              <a:rPr sz="1800" spc="155">
                <a:latin typeface="Trebuchet MS"/>
                <a:cs typeface="Trebuchet MS"/>
              </a:rPr>
              <a:t> </a:t>
            </a:r>
            <a:r>
              <a:rPr sz="1800">
                <a:latin typeface="Trebuchet MS"/>
                <a:cs typeface="Trebuchet MS"/>
              </a:rPr>
              <a:t>should</a:t>
            </a:r>
            <a:r>
              <a:rPr sz="1800" spc="145">
                <a:latin typeface="Trebuchet MS"/>
                <a:cs typeface="Trebuchet MS"/>
              </a:rPr>
              <a:t> </a:t>
            </a:r>
            <a:r>
              <a:rPr sz="1800" spc="-10">
                <a:latin typeface="Trebuchet MS"/>
                <a:cs typeface="Trebuchet MS"/>
              </a:rPr>
              <a:t>flow).</a:t>
            </a:r>
            <a:r>
              <a:rPr sz="1800" spc="150">
                <a:latin typeface="Trebuchet MS"/>
                <a:cs typeface="Trebuchet MS"/>
              </a:rPr>
              <a:t> </a:t>
            </a:r>
            <a:r>
              <a:rPr sz="1800" spc="-35">
                <a:latin typeface="Trebuchet MS"/>
                <a:cs typeface="Trebuchet MS"/>
              </a:rPr>
              <a:t>Pig</a:t>
            </a:r>
            <a:endParaRPr sz="1800">
              <a:latin typeface="Trebuchet MS"/>
              <a:cs typeface="Trebuchet MS"/>
            </a:endParaRPr>
          </a:p>
          <a:p>
            <a:pPr marL="299085">
              <a:lnSpc>
                <a:spcPct val="100000"/>
              </a:lnSpc>
            </a:pPr>
            <a:r>
              <a:rPr sz="1800" spc="-5">
                <a:latin typeface="Trebuchet MS"/>
                <a:cs typeface="Trebuchet MS"/>
              </a:rPr>
              <a:t>processes data </a:t>
            </a:r>
            <a:r>
              <a:rPr sz="1800">
                <a:latin typeface="Trebuchet MS"/>
                <a:cs typeface="Trebuchet MS"/>
              </a:rPr>
              <a:t>in </a:t>
            </a:r>
            <a:r>
              <a:rPr sz="1800" spc="-5">
                <a:latin typeface="Trebuchet MS"/>
                <a:cs typeface="Trebuchet MS"/>
              </a:rPr>
              <a:t>parallel on the Hadoop</a:t>
            </a:r>
            <a:r>
              <a:rPr sz="1800" spc="-65">
                <a:latin typeface="Trebuchet MS"/>
                <a:cs typeface="Trebuchet MS"/>
              </a:rPr>
              <a:t> </a:t>
            </a:r>
            <a:r>
              <a:rPr sz="1800" spc="-35">
                <a:latin typeface="Trebuchet MS"/>
                <a:cs typeface="Trebuchet MS"/>
              </a:rPr>
              <a:t>cluster.</a:t>
            </a:r>
            <a:endParaRPr sz="1800">
              <a:latin typeface="Trebuchet MS"/>
              <a:cs typeface="Trebuchet MS"/>
            </a:endParaRPr>
          </a:p>
          <a:p>
            <a:pPr>
              <a:lnSpc>
                <a:spcPct val="100000"/>
              </a:lnSpc>
              <a:spcBef>
                <a:spcPts val="35"/>
              </a:spcBef>
            </a:pPr>
            <a:endParaRPr sz="1850">
              <a:latin typeface="Times New Roman"/>
              <a:cs typeface="Times New Roman"/>
            </a:endParaRPr>
          </a:p>
          <a:p>
            <a:pPr marL="299085" indent="-286385">
              <a:lnSpc>
                <a:spcPct val="100000"/>
              </a:lnSpc>
              <a:buFont typeface="Arial"/>
              <a:buChar char="•"/>
              <a:tabLst>
                <a:tab pos="299720" algn="l"/>
              </a:tabLst>
            </a:pPr>
            <a:r>
              <a:rPr sz="1800">
                <a:latin typeface="Trebuchet MS"/>
                <a:cs typeface="Trebuchet MS"/>
              </a:rPr>
              <a:t>It </a:t>
            </a:r>
            <a:r>
              <a:rPr sz="1800" spc="-5">
                <a:latin typeface="Trebuchet MS"/>
                <a:cs typeface="Trebuchet MS"/>
              </a:rPr>
              <a:t>provides </a:t>
            </a:r>
            <a:r>
              <a:rPr sz="1800">
                <a:latin typeface="Trebuchet MS"/>
                <a:cs typeface="Trebuchet MS"/>
              </a:rPr>
              <a:t>a language </a:t>
            </a:r>
            <a:r>
              <a:rPr sz="1800" spc="-5">
                <a:latin typeface="Trebuchet MS"/>
                <a:cs typeface="Trebuchet MS"/>
              </a:rPr>
              <a:t>called “</a:t>
            </a:r>
            <a:r>
              <a:rPr sz="1800" b="1" spc="-5">
                <a:solidFill>
                  <a:srgbClr val="FF0000"/>
                </a:solidFill>
                <a:latin typeface="Trebuchet MS"/>
                <a:cs typeface="Trebuchet MS"/>
              </a:rPr>
              <a:t>Pig Latin</a:t>
            </a:r>
            <a:r>
              <a:rPr sz="1800" b="1" spc="-5">
                <a:latin typeface="Trebuchet MS"/>
                <a:cs typeface="Trebuchet MS"/>
              </a:rPr>
              <a:t>” </a:t>
            </a:r>
            <a:r>
              <a:rPr sz="1800" spc="-5">
                <a:latin typeface="Trebuchet MS"/>
                <a:cs typeface="Trebuchet MS"/>
              </a:rPr>
              <a:t>to express data flows.</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spc="-30">
                <a:latin typeface="Trebuchet MS"/>
                <a:cs typeface="Trebuchet MS"/>
              </a:rPr>
              <a:t>Pig</a:t>
            </a:r>
            <a:r>
              <a:rPr sz="1800" spc="175">
                <a:latin typeface="Trebuchet MS"/>
                <a:cs typeface="Trebuchet MS"/>
              </a:rPr>
              <a:t> </a:t>
            </a:r>
            <a:r>
              <a:rPr sz="1800" spc="-5">
                <a:latin typeface="Trebuchet MS"/>
                <a:cs typeface="Trebuchet MS"/>
              </a:rPr>
              <a:t>Latin</a:t>
            </a:r>
            <a:r>
              <a:rPr sz="1800" spc="180">
                <a:latin typeface="Trebuchet MS"/>
                <a:cs typeface="Trebuchet MS"/>
              </a:rPr>
              <a:t> </a:t>
            </a:r>
            <a:r>
              <a:rPr sz="1800" spc="-10">
                <a:latin typeface="Trebuchet MS"/>
                <a:cs typeface="Trebuchet MS"/>
              </a:rPr>
              <a:t>contains</a:t>
            </a:r>
            <a:r>
              <a:rPr sz="1800" spc="190">
                <a:latin typeface="Trebuchet MS"/>
                <a:cs typeface="Trebuchet MS"/>
              </a:rPr>
              <a:t> </a:t>
            </a:r>
            <a:r>
              <a:rPr sz="1800" spc="-5">
                <a:latin typeface="Trebuchet MS"/>
                <a:cs typeface="Trebuchet MS"/>
              </a:rPr>
              <a:t>operators</a:t>
            </a:r>
            <a:r>
              <a:rPr sz="1800" spc="180">
                <a:latin typeface="Trebuchet MS"/>
                <a:cs typeface="Trebuchet MS"/>
              </a:rPr>
              <a:t> </a:t>
            </a:r>
            <a:r>
              <a:rPr sz="1800" spc="-10">
                <a:latin typeface="Trebuchet MS"/>
                <a:cs typeface="Trebuchet MS"/>
              </a:rPr>
              <a:t>for</a:t>
            </a:r>
            <a:r>
              <a:rPr sz="1800" spc="175">
                <a:latin typeface="Trebuchet MS"/>
                <a:cs typeface="Trebuchet MS"/>
              </a:rPr>
              <a:t> </a:t>
            </a:r>
            <a:r>
              <a:rPr sz="1800" spc="-5">
                <a:latin typeface="Trebuchet MS"/>
                <a:cs typeface="Trebuchet MS"/>
              </a:rPr>
              <a:t>many</a:t>
            </a:r>
            <a:r>
              <a:rPr sz="1800" spc="180">
                <a:latin typeface="Trebuchet MS"/>
                <a:cs typeface="Trebuchet MS"/>
              </a:rPr>
              <a:t> </a:t>
            </a:r>
            <a:r>
              <a:rPr sz="1800" spc="-5">
                <a:latin typeface="Trebuchet MS"/>
                <a:cs typeface="Trebuchet MS"/>
              </a:rPr>
              <a:t>of</a:t>
            </a:r>
            <a:r>
              <a:rPr sz="1800" spc="175">
                <a:latin typeface="Trebuchet MS"/>
                <a:cs typeface="Trebuchet MS"/>
              </a:rPr>
              <a:t> </a:t>
            </a:r>
            <a:r>
              <a:rPr sz="1800" spc="-5">
                <a:latin typeface="Trebuchet MS"/>
                <a:cs typeface="Trebuchet MS"/>
              </a:rPr>
              <a:t>the</a:t>
            </a:r>
            <a:r>
              <a:rPr sz="1800" spc="185">
                <a:latin typeface="Trebuchet MS"/>
                <a:cs typeface="Trebuchet MS"/>
              </a:rPr>
              <a:t> </a:t>
            </a:r>
            <a:r>
              <a:rPr sz="1800" spc="-5">
                <a:latin typeface="Trebuchet MS"/>
                <a:cs typeface="Trebuchet MS"/>
              </a:rPr>
              <a:t>traditional</a:t>
            </a:r>
            <a:r>
              <a:rPr sz="1800" spc="190">
                <a:latin typeface="Trebuchet MS"/>
                <a:cs typeface="Trebuchet MS"/>
              </a:rPr>
              <a:t> </a:t>
            </a:r>
            <a:r>
              <a:rPr sz="1800" spc="-5">
                <a:latin typeface="Trebuchet MS"/>
                <a:cs typeface="Trebuchet MS"/>
              </a:rPr>
              <a:t>data</a:t>
            </a:r>
            <a:r>
              <a:rPr sz="1800" spc="185">
                <a:latin typeface="Trebuchet MS"/>
                <a:cs typeface="Trebuchet MS"/>
              </a:rPr>
              <a:t> </a:t>
            </a:r>
            <a:r>
              <a:rPr sz="1800" spc="-5">
                <a:latin typeface="Trebuchet MS"/>
                <a:cs typeface="Trebuchet MS"/>
              </a:rPr>
              <a:t>operations</a:t>
            </a:r>
            <a:r>
              <a:rPr sz="1800" spc="185">
                <a:latin typeface="Trebuchet MS"/>
                <a:cs typeface="Trebuchet MS"/>
              </a:rPr>
              <a:t> </a:t>
            </a:r>
            <a:r>
              <a:rPr sz="1800">
                <a:latin typeface="Trebuchet MS"/>
                <a:cs typeface="Trebuchet MS"/>
              </a:rPr>
              <a:t>such</a:t>
            </a:r>
            <a:r>
              <a:rPr sz="1800" spc="175">
                <a:latin typeface="Trebuchet MS"/>
                <a:cs typeface="Trebuchet MS"/>
              </a:rPr>
              <a:t> </a:t>
            </a:r>
            <a:r>
              <a:rPr sz="1800">
                <a:latin typeface="Trebuchet MS"/>
                <a:cs typeface="Trebuchet MS"/>
              </a:rPr>
              <a:t>as</a:t>
            </a:r>
          </a:p>
          <a:p>
            <a:pPr marL="299085">
              <a:lnSpc>
                <a:spcPct val="100000"/>
              </a:lnSpc>
            </a:pPr>
            <a:r>
              <a:rPr sz="1800" spc="-5">
                <a:latin typeface="Trebuchet MS"/>
                <a:cs typeface="Trebuchet MS"/>
              </a:rPr>
              <a:t>join, </a:t>
            </a:r>
            <a:r>
              <a:rPr sz="1800" spc="-45">
                <a:latin typeface="Trebuchet MS"/>
                <a:cs typeface="Trebuchet MS"/>
              </a:rPr>
              <a:t>filter, </a:t>
            </a:r>
            <a:r>
              <a:rPr sz="1800" spc="-5">
                <a:latin typeface="Trebuchet MS"/>
                <a:cs typeface="Trebuchet MS"/>
              </a:rPr>
              <a:t>sort,</a:t>
            </a:r>
            <a:r>
              <a:rPr sz="1800" spc="-10">
                <a:latin typeface="Trebuchet MS"/>
                <a:cs typeface="Trebuchet MS"/>
              </a:rPr>
              <a:t> </a:t>
            </a:r>
            <a:r>
              <a:rPr sz="1800" spc="-5">
                <a:latin typeface="Trebuchet MS"/>
                <a:cs typeface="Trebuchet MS"/>
              </a:rPr>
              <a:t>etc.</a:t>
            </a:r>
            <a:endParaRPr sz="1800">
              <a:latin typeface="Trebuchet MS"/>
              <a:cs typeface="Trebuchet MS"/>
            </a:endParaRPr>
          </a:p>
          <a:p>
            <a:pPr>
              <a:lnSpc>
                <a:spcPct val="100000"/>
              </a:lnSpc>
              <a:spcBef>
                <a:spcPts val="32"/>
              </a:spcBef>
            </a:pPr>
            <a:endParaRPr sz="1850">
              <a:latin typeface="Times New Roman"/>
              <a:cs typeface="Times New Roman"/>
            </a:endParaRPr>
          </a:p>
          <a:p>
            <a:pPr marL="299085" marR="6350" indent="-286385">
              <a:lnSpc>
                <a:spcPct val="100000"/>
              </a:lnSpc>
              <a:buFont typeface="Arial"/>
              <a:buChar char="•"/>
              <a:tabLst>
                <a:tab pos="299720" algn="l"/>
                <a:tab pos="593090" algn="l"/>
                <a:tab pos="1373505" algn="l"/>
                <a:tab pos="2036445" algn="l"/>
                <a:tab pos="2388235" algn="l"/>
                <a:tab pos="3335020" algn="l"/>
                <a:tab pos="3968750" algn="l"/>
                <a:tab pos="4526915" algn="l"/>
                <a:tab pos="5612130" algn="l"/>
                <a:tab pos="6290310" algn="l"/>
                <a:tab pos="7223125" algn="l"/>
                <a:tab pos="8427085" algn="l"/>
              </a:tabLst>
            </a:pPr>
            <a:r>
              <a:rPr sz="1800">
                <a:latin typeface="Trebuchet MS"/>
                <a:cs typeface="Trebuchet MS"/>
              </a:rPr>
              <a:t>It	</a:t>
            </a:r>
            <a:r>
              <a:rPr sz="1800" spc="-5">
                <a:latin typeface="Trebuchet MS"/>
                <a:cs typeface="Trebuchet MS"/>
              </a:rPr>
              <a:t>all</a:t>
            </a:r>
            <a:r>
              <a:rPr sz="1800" spc="-10">
                <a:latin typeface="Trebuchet MS"/>
                <a:cs typeface="Trebuchet MS"/>
              </a:rPr>
              <a:t>o</a:t>
            </a:r>
            <a:r>
              <a:rPr sz="1800" spc="-5">
                <a:latin typeface="Trebuchet MS"/>
                <a:cs typeface="Trebuchet MS"/>
              </a:rPr>
              <a:t>w</a:t>
            </a:r>
            <a:r>
              <a:rPr sz="1800">
                <a:latin typeface="Trebuchet MS"/>
                <a:cs typeface="Trebuchet MS"/>
              </a:rPr>
              <a:t>s	</a:t>
            </a:r>
            <a:r>
              <a:rPr sz="1800" spc="-15">
                <a:latin typeface="Trebuchet MS"/>
                <a:cs typeface="Trebuchet MS"/>
              </a:rPr>
              <a:t>u</a:t>
            </a:r>
            <a:r>
              <a:rPr sz="1800">
                <a:latin typeface="Trebuchet MS"/>
                <a:cs typeface="Trebuchet MS"/>
              </a:rPr>
              <a:t>sers	</a:t>
            </a:r>
            <a:r>
              <a:rPr sz="1800" spc="-10">
                <a:latin typeface="Trebuchet MS"/>
                <a:cs typeface="Trebuchet MS"/>
              </a:rPr>
              <a:t>t</a:t>
            </a:r>
            <a:r>
              <a:rPr sz="1800">
                <a:latin typeface="Trebuchet MS"/>
                <a:cs typeface="Trebuchet MS"/>
              </a:rPr>
              <a:t>o	d</a:t>
            </a:r>
            <a:r>
              <a:rPr sz="1800" spc="-5">
                <a:latin typeface="Trebuchet MS"/>
                <a:cs typeface="Trebuchet MS"/>
              </a:rPr>
              <a:t>evel</a:t>
            </a:r>
            <a:r>
              <a:rPr sz="1800" spc="-10">
                <a:latin typeface="Trebuchet MS"/>
                <a:cs typeface="Trebuchet MS"/>
              </a:rPr>
              <a:t>o</a:t>
            </a:r>
            <a:r>
              <a:rPr sz="1800">
                <a:latin typeface="Trebuchet MS"/>
                <a:cs typeface="Trebuchet MS"/>
              </a:rPr>
              <a:t>p	</a:t>
            </a:r>
            <a:r>
              <a:rPr sz="1800" spc="-5">
                <a:latin typeface="Trebuchet MS"/>
                <a:cs typeface="Trebuchet MS"/>
              </a:rPr>
              <a:t>thei</a:t>
            </a:r>
            <a:r>
              <a:rPr sz="1800">
                <a:latin typeface="Trebuchet MS"/>
                <a:cs typeface="Trebuchet MS"/>
              </a:rPr>
              <a:t>r	</a:t>
            </a:r>
            <a:r>
              <a:rPr sz="1800" spc="-10">
                <a:latin typeface="Trebuchet MS"/>
                <a:cs typeface="Trebuchet MS"/>
              </a:rPr>
              <a:t>o</a:t>
            </a:r>
            <a:r>
              <a:rPr sz="1800" spc="-5">
                <a:latin typeface="Trebuchet MS"/>
                <a:cs typeface="Trebuchet MS"/>
              </a:rPr>
              <a:t>w</a:t>
            </a:r>
            <a:r>
              <a:rPr sz="1800">
                <a:latin typeface="Trebuchet MS"/>
                <a:cs typeface="Trebuchet MS"/>
              </a:rPr>
              <a:t>n	</a:t>
            </a:r>
            <a:r>
              <a:rPr sz="1800" spc="-5">
                <a:latin typeface="Trebuchet MS"/>
                <a:cs typeface="Trebuchet MS"/>
              </a:rPr>
              <a:t>f</a:t>
            </a:r>
            <a:r>
              <a:rPr sz="1800" spc="10">
                <a:latin typeface="Trebuchet MS"/>
                <a:cs typeface="Trebuchet MS"/>
              </a:rPr>
              <a:t>un</a:t>
            </a:r>
            <a:r>
              <a:rPr sz="1800" spc="-5">
                <a:latin typeface="Trebuchet MS"/>
                <a:cs typeface="Trebuchet MS"/>
              </a:rPr>
              <a:t>c</a:t>
            </a:r>
            <a:r>
              <a:rPr sz="1800" spc="-10">
                <a:latin typeface="Trebuchet MS"/>
                <a:cs typeface="Trebuchet MS"/>
              </a:rPr>
              <a:t>t</a:t>
            </a:r>
            <a:r>
              <a:rPr sz="1800" spc="-5">
                <a:latin typeface="Trebuchet MS"/>
                <a:cs typeface="Trebuchet MS"/>
              </a:rPr>
              <a:t>ion</a:t>
            </a:r>
            <a:r>
              <a:rPr sz="1800">
                <a:latin typeface="Trebuchet MS"/>
                <a:cs typeface="Trebuchet MS"/>
              </a:rPr>
              <a:t>s	</a:t>
            </a:r>
            <a:r>
              <a:rPr sz="1800" spc="-5">
                <a:latin typeface="Trebuchet MS"/>
                <a:cs typeface="Trebuchet MS"/>
              </a:rPr>
              <a:t>(Use</a:t>
            </a:r>
            <a:r>
              <a:rPr sz="1800">
                <a:latin typeface="Trebuchet MS"/>
                <a:cs typeface="Trebuchet MS"/>
              </a:rPr>
              <a:t>r	</a:t>
            </a:r>
            <a:r>
              <a:rPr sz="1800" spc="-5">
                <a:latin typeface="Trebuchet MS"/>
                <a:cs typeface="Trebuchet MS"/>
              </a:rPr>
              <a:t>Define</a:t>
            </a:r>
            <a:r>
              <a:rPr sz="1800">
                <a:latin typeface="Trebuchet MS"/>
                <a:cs typeface="Trebuchet MS"/>
              </a:rPr>
              <a:t>d	Funct</a:t>
            </a:r>
            <a:r>
              <a:rPr sz="1800" spc="-5">
                <a:latin typeface="Trebuchet MS"/>
                <a:cs typeface="Trebuchet MS"/>
              </a:rPr>
              <a:t>ions</a:t>
            </a:r>
            <a:r>
              <a:rPr sz="1800">
                <a:latin typeface="Trebuchet MS"/>
                <a:cs typeface="Trebuchet MS"/>
              </a:rPr>
              <a:t>)	</a:t>
            </a:r>
            <a:r>
              <a:rPr sz="1800" spc="-10">
                <a:latin typeface="Trebuchet MS"/>
                <a:cs typeface="Trebuchet MS"/>
              </a:rPr>
              <a:t>for  </a:t>
            </a:r>
            <a:r>
              <a:rPr sz="1800" spc="-5">
                <a:latin typeface="Trebuchet MS"/>
                <a:cs typeface="Trebuchet MS"/>
              </a:rPr>
              <a:t>reading, processing, and writing</a:t>
            </a:r>
            <a:r>
              <a:rPr sz="1800" spc="-50">
                <a:latin typeface="Trebuchet MS"/>
                <a:cs typeface="Trebuchet MS"/>
              </a:rPr>
              <a:t> </a:t>
            </a:r>
            <a:r>
              <a:rPr sz="1800" spc="-5">
                <a:latin typeface="Trebuchet MS"/>
                <a:cs typeface="Trebuchet MS"/>
              </a:rPr>
              <a:t>data.</a:t>
            </a:r>
            <a:endParaRPr sz="1800">
              <a:latin typeface="Trebuchet MS"/>
              <a:cs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UDF</a:t>
            </a:r>
          </a:p>
        </p:txBody>
      </p:sp>
      <p:sp>
        <p:nvSpPr>
          <p:cNvPr id="3" name="Text Placeholder 2"/>
          <p:cNvSpPr>
            <a:spLocks noGrp="1"/>
          </p:cNvSpPr>
          <p:nvPr>
            <p:ph type="body" idx="1"/>
          </p:nvPr>
        </p:nvSpPr>
        <p:spPr>
          <a:xfrm>
            <a:off x="533401" y="914401"/>
            <a:ext cx="9829799" cy="1107996"/>
          </a:xfrm>
        </p:spPr>
        <p:txBody>
          <a:bodyPr/>
          <a:lstStyle/>
          <a:p>
            <a:r>
              <a:rPr lang="en-US"/>
              <a:t>Convert the java class into jar </a:t>
            </a:r>
          </a:p>
          <a:p>
            <a:endParaRPr lang="en-US"/>
          </a:p>
          <a:p>
            <a:endParaRPr lang="en-US"/>
          </a:p>
          <a:p>
            <a:endParaRPr lang="en-US"/>
          </a:p>
        </p:txBody>
      </p:sp>
      <p:sp>
        <p:nvSpPr>
          <p:cNvPr id="4" name="object 5"/>
          <p:cNvSpPr txBox="1"/>
          <p:nvPr/>
        </p:nvSpPr>
        <p:spPr>
          <a:xfrm>
            <a:off x="861493" y="2102357"/>
            <a:ext cx="8968307" cy="2744301"/>
          </a:xfrm>
          <a:prstGeom prst="rect">
            <a:avLst/>
          </a:prstGeom>
          <a:ln w="19812">
            <a:solidFill>
              <a:srgbClr val="7BC961"/>
            </a:solidFill>
          </a:ln>
        </p:spPr>
        <p:txBody>
          <a:bodyPr vert="horz" wrap="square" lIns="0" tIns="5040" rIns="0" bIns="0" rtlCol="0">
            <a:spAutoFit/>
          </a:bodyPr>
          <a:lstStyle/>
          <a:p>
            <a:pPr>
              <a:lnSpc>
                <a:spcPct val="100000"/>
              </a:lnSpc>
              <a:spcBef>
                <a:spcPts val="39"/>
              </a:spcBef>
            </a:pPr>
            <a:r>
              <a:rPr lang="en-US" sz="1950" b="1">
                <a:latin typeface="Times New Roman"/>
                <a:cs typeface="Times New Roman"/>
              </a:rPr>
              <a:t>register /root/</a:t>
            </a:r>
            <a:r>
              <a:rPr lang="en-US" sz="1950" b="1" err="1">
                <a:latin typeface="Times New Roman"/>
                <a:cs typeface="Times New Roman"/>
              </a:rPr>
              <a:t>pigdemos</a:t>
            </a:r>
            <a:r>
              <a:rPr lang="en-US" sz="1950" b="1">
                <a:latin typeface="Times New Roman"/>
                <a:cs typeface="Times New Roman"/>
              </a:rPr>
              <a:t>/myudfs.jar;</a:t>
            </a:r>
          </a:p>
          <a:p>
            <a:pPr>
              <a:lnSpc>
                <a:spcPct val="100000"/>
              </a:lnSpc>
              <a:spcBef>
                <a:spcPts val="39"/>
              </a:spcBef>
            </a:pPr>
            <a:endParaRPr lang="en-US" sz="1950">
              <a:latin typeface="Times New Roman"/>
              <a:cs typeface="Times New Roman"/>
            </a:endParaRPr>
          </a:p>
          <a:p>
            <a:pPr marL="80645">
              <a:lnSpc>
                <a:spcPct val="100000"/>
              </a:lnSpc>
            </a:pPr>
            <a:r>
              <a:rPr lang="en-US" sz="2000" b="1">
                <a:latin typeface="Trebuchet MS"/>
                <a:cs typeface="Trebuchet MS"/>
              </a:rPr>
              <a:t>A= </a:t>
            </a:r>
            <a:r>
              <a:rPr lang="en-US" sz="2000" b="1" spc="-5">
                <a:latin typeface="Trebuchet MS"/>
                <a:cs typeface="Trebuchet MS"/>
              </a:rPr>
              <a:t>load '/</a:t>
            </a:r>
            <a:r>
              <a:rPr lang="en-US" sz="2000" b="1" spc="-5" err="1">
                <a:latin typeface="Trebuchet MS"/>
                <a:cs typeface="Trebuchet MS"/>
              </a:rPr>
              <a:t>pigdemo</a:t>
            </a:r>
            <a:r>
              <a:rPr lang="en-US" sz="2000" b="1" spc="-5">
                <a:latin typeface="Trebuchet MS"/>
                <a:cs typeface="Trebuchet MS"/>
              </a:rPr>
              <a:t>/</a:t>
            </a:r>
            <a:r>
              <a:rPr lang="en-US" sz="2000" b="1" spc="-5" err="1">
                <a:latin typeface="Trebuchet MS"/>
                <a:cs typeface="Trebuchet MS"/>
              </a:rPr>
              <a:t>student.tsv</a:t>
            </a:r>
            <a:r>
              <a:rPr lang="en-US" sz="2000" b="1" spc="-5">
                <a:latin typeface="Trebuchet MS"/>
                <a:cs typeface="Trebuchet MS"/>
              </a:rPr>
              <a:t>' </a:t>
            </a:r>
            <a:r>
              <a:rPr lang="en-US" sz="2000" b="1">
                <a:latin typeface="Trebuchet MS"/>
                <a:cs typeface="Trebuchet MS"/>
              </a:rPr>
              <a:t>as </a:t>
            </a:r>
            <a:r>
              <a:rPr lang="en-US" sz="2000" b="1" spc="-5">
                <a:latin typeface="Trebuchet MS"/>
                <a:cs typeface="Trebuchet MS"/>
              </a:rPr>
              <a:t>(</a:t>
            </a:r>
            <a:r>
              <a:rPr lang="en-US" sz="2000" b="1" spc="-5" err="1">
                <a:latin typeface="Trebuchet MS"/>
                <a:cs typeface="Trebuchet MS"/>
              </a:rPr>
              <a:t>rollno:int</a:t>
            </a:r>
            <a:r>
              <a:rPr lang="en-US" sz="2000" b="1" spc="-5">
                <a:latin typeface="Trebuchet MS"/>
                <a:cs typeface="Trebuchet MS"/>
              </a:rPr>
              <a:t>, </a:t>
            </a:r>
            <a:r>
              <a:rPr lang="en-US" sz="2000" b="1" spc="-25" err="1">
                <a:latin typeface="Trebuchet MS"/>
                <a:cs typeface="Trebuchet MS"/>
              </a:rPr>
              <a:t>name:chararray</a:t>
            </a:r>
            <a:r>
              <a:rPr lang="en-US" sz="2000" b="1" spc="-25">
                <a:latin typeface="Trebuchet MS"/>
                <a:cs typeface="Trebuchet MS"/>
              </a:rPr>
              <a:t>,</a:t>
            </a:r>
            <a:r>
              <a:rPr lang="en-US" sz="2000" b="1" spc="-60">
                <a:latin typeface="Trebuchet MS"/>
                <a:cs typeface="Trebuchet MS"/>
              </a:rPr>
              <a:t> </a:t>
            </a:r>
            <a:r>
              <a:rPr lang="en-US" sz="2000" b="1" spc="-5" err="1">
                <a:latin typeface="Trebuchet MS"/>
                <a:cs typeface="Trebuchet MS"/>
              </a:rPr>
              <a:t>gpa:float</a:t>
            </a:r>
            <a:r>
              <a:rPr lang="en-US" sz="2000" b="1" spc="-5">
                <a:latin typeface="Trebuchet MS"/>
                <a:cs typeface="Trebuchet MS"/>
              </a:rPr>
              <a:t>);</a:t>
            </a:r>
          </a:p>
          <a:p>
            <a:pPr marL="80645">
              <a:lnSpc>
                <a:spcPct val="100000"/>
              </a:lnSpc>
            </a:pPr>
            <a:endParaRPr lang="en-US" sz="2000" b="1" spc="-5">
              <a:latin typeface="Trebuchet MS"/>
              <a:cs typeface="Trebuchet MS"/>
            </a:endParaRPr>
          </a:p>
          <a:p>
            <a:pPr marL="80645">
              <a:lnSpc>
                <a:spcPct val="100000"/>
              </a:lnSpc>
            </a:pPr>
            <a:r>
              <a:rPr lang="en-US" sz="2000" b="1" spc="-5">
                <a:latin typeface="Trebuchet MS"/>
                <a:cs typeface="Trebuchet MS"/>
              </a:rPr>
              <a:t>B=FOREACH A GENERATE </a:t>
            </a:r>
            <a:r>
              <a:rPr lang="en-US" sz="2000" b="1" spc="-5" err="1">
                <a:latin typeface="Trebuchet MS"/>
                <a:cs typeface="Trebuchet MS"/>
              </a:rPr>
              <a:t>myudfs.UPPER</a:t>
            </a:r>
            <a:r>
              <a:rPr lang="en-US" sz="2000" b="1" spc="-5">
                <a:latin typeface="Trebuchet MS"/>
                <a:cs typeface="Trebuchet MS"/>
              </a:rPr>
              <a:t>(name);</a:t>
            </a:r>
          </a:p>
          <a:p>
            <a:pPr marL="80645">
              <a:lnSpc>
                <a:spcPct val="100000"/>
              </a:lnSpc>
            </a:pPr>
            <a:endParaRPr lang="en-US" sz="2000" b="1" spc="-5">
              <a:latin typeface="Trebuchet MS"/>
              <a:cs typeface="Trebuchet MS"/>
            </a:endParaRPr>
          </a:p>
          <a:p>
            <a:pPr marL="80645">
              <a:lnSpc>
                <a:spcPct val="100000"/>
              </a:lnSpc>
            </a:pPr>
            <a:r>
              <a:rPr lang="en-US" sz="2000" b="1" spc="-5">
                <a:latin typeface="Trebuchet MS"/>
                <a:cs typeface="Trebuchet MS"/>
              </a:rPr>
              <a:t>DUMP B;</a:t>
            </a:r>
            <a:endParaRPr lang="en-US" sz="2000">
              <a:latin typeface="Trebuchet MS"/>
              <a:cs typeface="Trebuchet MS"/>
            </a:endParaRPr>
          </a:p>
          <a:p>
            <a:pPr>
              <a:lnSpc>
                <a:spcPct val="100000"/>
              </a:lnSpc>
              <a:spcBef>
                <a:spcPts val="39"/>
              </a:spcBef>
            </a:pPr>
            <a:endParaRPr lang="en-US" sz="1950">
              <a:latin typeface="Times New Roman"/>
              <a:cs typeface="Times New Roman"/>
            </a:endParaRPr>
          </a:p>
          <a:p>
            <a:pPr>
              <a:lnSpc>
                <a:spcPct val="100000"/>
              </a:lnSpc>
              <a:spcBef>
                <a:spcPts val="39"/>
              </a:spcBef>
            </a:pPr>
            <a:endParaRPr sz="1950">
              <a:latin typeface="Times New Roman"/>
              <a:cs typeface="Times New Roman"/>
            </a:endParaRPr>
          </a:p>
        </p:txBody>
      </p:sp>
    </p:spTree>
    <p:extLst>
      <p:ext uri="{BB962C8B-B14F-4D97-AF65-F5344CB8AC3E}">
        <p14:creationId xmlns:p14="http://schemas.microsoft.com/office/powerpoint/2010/main" val="10066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substitution</a:t>
            </a:r>
          </a:p>
        </p:txBody>
      </p:sp>
      <p:sp>
        <p:nvSpPr>
          <p:cNvPr id="3" name="Text Placeholder 2"/>
          <p:cNvSpPr>
            <a:spLocks noGrp="1"/>
          </p:cNvSpPr>
          <p:nvPr>
            <p:ph type="body" idx="1"/>
          </p:nvPr>
        </p:nvSpPr>
        <p:spPr>
          <a:xfrm>
            <a:off x="533400" y="838200"/>
            <a:ext cx="10891316" cy="830997"/>
          </a:xfrm>
        </p:spPr>
        <p:txBody>
          <a:bodyPr/>
          <a:lstStyle/>
          <a:p>
            <a:r>
              <a:rPr lang="en-US"/>
              <a:t>	</a:t>
            </a:r>
            <a:r>
              <a:rPr lang="en-US" b="1"/>
              <a:t>Pig allows to pass parameters at run time </a:t>
            </a:r>
          </a:p>
          <a:p>
            <a:endParaRPr lang="en-US" b="1"/>
          </a:p>
          <a:p>
            <a:endParaRPr lang="en-US" b="1"/>
          </a:p>
        </p:txBody>
      </p:sp>
      <p:sp>
        <p:nvSpPr>
          <p:cNvPr id="4" name="object 5"/>
          <p:cNvSpPr txBox="1"/>
          <p:nvPr/>
        </p:nvSpPr>
        <p:spPr>
          <a:xfrm>
            <a:off x="838961" y="1676400"/>
            <a:ext cx="8353425" cy="1502935"/>
          </a:xfrm>
          <a:prstGeom prst="rect">
            <a:avLst/>
          </a:prstGeom>
          <a:ln w="19812">
            <a:solidFill>
              <a:srgbClr val="7BC961"/>
            </a:solidFill>
          </a:ln>
        </p:spPr>
        <p:txBody>
          <a:bodyPr vert="horz" wrap="square" lIns="0" tIns="5040" rIns="0" bIns="0" rtlCol="0">
            <a:spAutoFit/>
          </a:bodyPr>
          <a:lstStyle/>
          <a:p>
            <a:pPr>
              <a:lnSpc>
                <a:spcPct val="100000"/>
              </a:lnSpc>
              <a:spcBef>
                <a:spcPts val="39"/>
              </a:spcBef>
            </a:pPr>
            <a:endParaRPr sz="1950">
              <a:latin typeface="Times New Roman"/>
              <a:cs typeface="Times New Roman"/>
            </a:endParaRPr>
          </a:p>
          <a:p>
            <a:pPr>
              <a:lnSpc>
                <a:spcPct val="100000"/>
              </a:lnSpc>
              <a:spcBef>
                <a:spcPts val="57"/>
              </a:spcBef>
            </a:pPr>
            <a:endParaRPr sz="2100">
              <a:latin typeface="Times New Roman"/>
              <a:cs typeface="Times New Roman"/>
            </a:endParaRPr>
          </a:p>
          <a:p>
            <a:pPr marL="80645">
              <a:lnSpc>
                <a:spcPct val="100000"/>
              </a:lnSpc>
            </a:pPr>
            <a:r>
              <a:rPr sz="1800" b="1">
                <a:latin typeface="Trebuchet MS"/>
                <a:cs typeface="Trebuchet MS"/>
              </a:rPr>
              <a:t>A = </a:t>
            </a:r>
            <a:r>
              <a:rPr sz="1800" b="1" spc="-5">
                <a:latin typeface="Trebuchet MS"/>
                <a:cs typeface="Trebuchet MS"/>
              </a:rPr>
              <a:t>load </a:t>
            </a:r>
            <a:r>
              <a:rPr lang="en-US" sz="1800" b="1" spc="-5">
                <a:latin typeface="Trebuchet MS"/>
                <a:cs typeface="Trebuchet MS"/>
              </a:rPr>
              <a:t>‘$</a:t>
            </a:r>
            <a:r>
              <a:rPr sz="1800" b="1" spc="-5">
                <a:latin typeface="Trebuchet MS"/>
                <a:cs typeface="Trebuchet MS"/>
              </a:rPr>
              <a:t>student' </a:t>
            </a:r>
            <a:r>
              <a:rPr sz="1800" b="1">
                <a:latin typeface="Trebuchet MS"/>
                <a:cs typeface="Trebuchet MS"/>
              </a:rPr>
              <a:t>as </a:t>
            </a:r>
            <a:r>
              <a:rPr sz="1800" b="1" spc="-5">
                <a:latin typeface="Trebuchet MS"/>
                <a:cs typeface="Trebuchet MS"/>
              </a:rPr>
              <a:t>(</a:t>
            </a:r>
            <a:r>
              <a:rPr sz="1800" b="1" spc="-5" err="1">
                <a:latin typeface="Trebuchet MS"/>
                <a:cs typeface="Trebuchet MS"/>
              </a:rPr>
              <a:t>rollno:int</a:t>
            </a:r>
            <a:r>
              <a:rPr sz="1800" b="1" spc="-5">
                <a:latin typeface="Trebuchet MS"/>
                <a:cs typeface="Trebuchet MS"/>
              </a:rPr>
              <a:t>, </a:t>
            </a:r>
            <a:r>
              <a:rPr sz="1800" b="1" spc="-25" err="1">
                <a:latin typeface="Trebuchet MS"/>
                <a:cs typeface="Trebuchet MS"/>
              </a:rPr>
              <a:t>name:chararray</a:t>
            </a:r>
            <a:r>
              <a:rPr sz="1800" b="1" spc="-25">
                <a:latin typeface="Trebuchet MS"/>
                <a:cs typeface="Trebuchet MS"/>
              </a:rPr>
              <a:t>,</a:t>
            </a:r>
            <a:r>
              <a:rPr sz="1800" b="1" spc="-60">
                <a:latin typeface="Trebuchet MS"/>
                <a:cs typeface="Trebuchet MS"/>
              </a:rPr>
              <a:t> </a:t>
            </a:r>
            <a:r>
              <a:rPr sz="1800" b="1" spc="-5" err="1">
                <a:latin typeface="Trebuchet MS"/>
                <a:cs typeface="Trebuchet MS"/>
              </a:rPr>
              <a:t>gpa:float</a:t>
            </a:r>
            <a:r>
              <a:rPr sz="1800" b="1" spc="-5">
                <a:latin typeface="Trebuchet MS"/>
                <a:cs typeface="Trebuchet MS"/>
              </a:rPr>
              <a:t>);</a:t>
            </a:r>
            <a:endParaRPr sz="1800">
              <a:latin typeface="Trebuchet MS"/>
              <a:cs typeface="Trebuchet MS"/>
            </a:endParaRPr>
          </a:p>
          <a:p>
            <a:pPr>
              <a:lnSpc>
                <a:spcPct val="100000"/>
              </a:lnSpc>
              <a:spcBef>
                <a:spcPts val="18"/>
              </a:spcBef>
            </a:pPr>
            <a:endParaRPr sz="2000">
              <a:latin typeface="Times New Roman"/>
              <a:cs typeface="Times New Roman"/>
            </a:endParaRPr>
          </a:p>
          <a:p>
            <a:pPr marL="80645">
              <a:lnSpc>
                <a:spcPct val="100000"/>
              </a:lnSpc>
            </a:pPr>
            <a:r>
              <a:rPr sz="1800" b="1">
                <a:latin typeface="Trebuchet MS"/>
                <a:cs typeface="Trebuchet MS"/>
              </a:rPr>
              <a:t>DUMP</a:t>
            </a:r>
            <a:r>
              <a:rPr sz="1800" b="1" spc="-110">
                <a:latin typeface="Trebuchet MS"/>
                <a:cs typeface="Trebuchet MS"/>
              </a:rPr>
              <a:t> </a:t>
            </a:r>
            <a:r>
              <a:rPr lang="en-US" sz="1800" b="1" spc="-5">
                <a:latin typeface="Trebuchet MS"/>
                <a:cs typeface="Trebuchet MS"/>
              </a:rPr>
              <a:t>A</a:t>
            </a:r>
            <a:r>
              <a:rPr sz="1800" b="1" spc="-5">
                <a:latin typeface="Trebuchet MS"/>
                <a:cs typeface="Trebuchet MS"/>
              </a:rPr>
              <a:t>;</a:t>
            </a:r>
            <a:endParaRPr sz="1800">
              <a:latin typeface="Trebuchet MS"/>
              <a:cs typeface="Trebuchet MS"/>
            </a:endParaRPr>
          </a:p>
        </p:txBody>
      </p:sp>
      <p:sp>
        <p:nvSpPr>
          <p:cNvPr id="8" name="object 5"/>
          <p:cNvSpPr txBox="1"/>
          <p:nvPr/>
        </p:nvSpPr>
        <p:spPr>
          <a:xfrm>
            <a:off x="828836" y="3810000"/>
            <a:ext cx="8353425" cy="1985118"/>
          </a:xfrm>
          <a:prstGeom prst="rect">
            <a:avLst/>
          </a:prstGeom>
          <a:ln w="19812">
            <a:solidFill>
              <a:srgbClr val="7BC961"/>
            </a:solidFill>
          </a:ln>
        </p:spPr>
        <p:txBody>
          <a:bodyPr vert="horz" wrap="square" lIns="0" tIns="5040" rIns="0" bIns="0" rtlCol="0">
            <a:spAutoFit/>
          </a:bodyPr>
          <a:lstStyle/>
          <a:p>
            <a:pPr>
              <a:lnSpc>
                <a:spcPct val="100000"/>
              </a:lnSpc>
              <a:spcBef>
                <a:spcPts val="39"/>
              </a:spcBef>
            </a:pPr>
            <a:endParaRPr sz="1950">
              <a:latin typeface="Times New Roman"/>
              <a:cs typeface="Times New Roman"/>
            </a:endParaRPr>
          </a:p>
          <a:p>
            <a:pPr>
              <a:lnSpc>
                <a:spcPct val="100000"/>
              </a:lnSpc>
              <a:spcBef>
                <a:spcPts val="57"/>
              </a:spcBef>
            </a:pPr>
            <a:r>
              <a:rPr lang="en-US" sz="2100">
                <a:latin typeface="Times New Roman"/>
                <a:cs typeface="Times New Roman"/>
              </a:rPr>
              <a:t> Execute:</a:t>
            </a:r>
          </a:p>
          <a:p>
            <a:pPr>
              <a:lnSpc>
                <a:spcPct val="100000"/>
              </a:lnSpc>
              <a:spcBef>
                <a:spcPts val="57"/>
              </a:spcBef>
            </a:pPr>
            <a:endParaRPr lang="en-US" sz="2100">
              <a:latin typeface="Times New Roman"/>
              <a:cs typeface="Times New Roman"/>
            </a:endParaRPr>
          </a:p>
          <a:p>
            <a:pPr>
              <a:lnSpc>
                <a:spcPct val="100000"/>
              </a:lnSpc>
              <a:spcBef>
                <a:spcPts val="57"/>
              </a:spcBef>
            </a:pPr>
            <a:r>
              <a:rPr lang="en-US" sz="2100" b="1">
                <a:latin typeface="Times New Roman"/>
                <a:cs typeface="Times New Roman"/>
              </a:rPr>
              <a:t>pig –</a:t>
            </a:r>
            <a:r>
              <a:rPr lang="en-US" sz="2100" b="1" err="1">
                <a:latin typeface="Times New Roman"/>
                <a:cs typeface="Times New Roman"/>
              </a:rPr>
              <a:t>param</a:t>
            </a:r>
            <a:r>
              <a:rPr lang="en-US" sz="2100" b="1">
                <a:latin typeface="Times New Roman"/>
                <a:cs typeface="Times New Roman"/>
              </a:rPr>
              <a:t> student =/</a:t>
            </a:r>
            <a:r>
              <a:rPr lang="en-US" sz="2100" b="1" err="1">
                <a:latin typeface="Times New Roman"/>
                <a:cs typeface="Times New Roman"/>
              </a:rPr>
              <a:t>pigdemo</a:t>
            </a:r>
            <a:r>
              <a:rPr lang="en-US" sz="2100" b="1">
                <a:latin typeface="Times New Roman"/>
                <a:cs typeface="Times New Roman"/>
              </a:rPr>
              <a:t>/</a:t>
            </a:r>
            <a:r>
              <a:rPr lang="en-US" sz="2100" b="1" err="1">
                <a:latin typeface="Times New Roman"/>
                <a:cs typeface="Times New Roman"/>
              </a:rPr>
              <a:t>student.tsv</a:t>
            </a:r>
            <a:r>
              <a:rPr lang="en-US" sz="2100" b="1">
                <a:latin typeface="Times New Roman"/>
                <a:cs typeface="Times New Roman"/>
              </a:rPr>
              <a:t>  parameterdemo.pig</a:t>
            </a:r>
          </a:p>
          <a:p>
            <a:pPr>
              <a:lnSpc>
                <a:spcPct val="100000"/>
              </a:lnSpc>
              <a:spcBef>
                <a:spcPts val="57"/>
              </a:spcBef>
            </a:pPr>
            <a:endParaRPr lang="en-US" sz="2100">
              <a:latin typeface="Times New Roman"/>
              <a:cs typeface="Times New Roman"/>
            </a:endParaRPr>
          </a:p>
          <a:p>
            <a:pPr>
              <a:lnSpc>
                <a:spcPct val="100000"/>
              </a:lnSpc>
              <a:spcBef>
                <a:spcPts val="57"/>
              </a:spcBef>
            </a:pPr>
            <a:endParaRPr sz="2100">
              <a:latin typeface="Times New Roman"/>
              <a:cs typeface="Times New Roman"/>
            </a:endParaRPr>
          </a:p>
        </p:txBody>
      </p:sp>
    </p:spTree>
    <p:extLst>
      <p:ext uri="{BB962C8B-B14F-4D97-AF65-F5344CB8AC3E}">
        <p14:creationId xmlns:p14="http://schemas.microsoft.com/office/powerpoint/2010/main" val="1231416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 operators </a:t>
            </a:r>
          </a:p>
        </p:txBody>
      </p:sp>
      <p:sp>
        <p:nvSpPr>
          <p:cNvPr id="3" name="Text Placeholder 2"/>
          <p:cNvSpPr>
            <a:spLocks noGrp="1"/>
          </p:cNvSpPr>
          <p:nvPr>
            <p:ph type="body" idx="1"/>
          </p:nvPr>
        </p:nvSpPr>
        <p:spPr>
          <a:xfrm>
            <a:off x="685801" y="1143001"/>
            <a:ext cx="9448799" cy="1661993"/>
          </a:xfrm>
        </p:spPr>
        <p:txBody>
          <a:bodyPr/>
          <a:lstStyle/>
          <a:p>
            <a:r>
              <a:rPr lang="en-US"/>
              <a:t>	</a:t>
            </a:r>
            <a:r>
              <a:rPr lang="en-US" b="1"/>
              <a:t>It returns the schema of a relation </a:t>
            </a:r>
          </a:p>
          <a:p>
            <a:endParaRPr lang="en-US"/>
          </a:p>
          <a:p>
            <a:r>
              <a:rPr lang="en-US"/>
              <a:t>	</a:t>
            </a:r>
            <a:r>
              <a:rPr lang="en-US" b="1">
                <a:solidFill>
                  <a:srgbClr val="FF0000"/>
                </a:solidFill>
              </a:rPr>
              <a:t>DESCRIBE</a:t>
            </a:r>
          </a:p>
          <a:p>
            <a:endParaRPr lang="en-US" b="1">
              <a:solidFill>
                <a:srgbClr val="FF0000"/>
              </a:solidFill>
            </a:endParaRPr>
          </a:p>
          <a:p>
            <a:endParaRPr lang="en-US" b="1">
              <a:solidFill>
                <a:srgbClr val="FF0000"/>
              </a:solidFill>
            </a:endParaRPr>
          </a:p>
          <a:p>
            <a:endParaRPr lang="en-US" b="1">
              <a:solidFill>
                <a:srgbClr val="FF0000"/>
              </a:solidFill>
            </a:endParaRPr>
          </a:p>
        </p:txBody>
      </p:sp>
      <p:sp>
        <p:nvSpPr>
          <p:cNvPr id="4" name="object 5"/>
          <p:cNvSpPr txBox="1"/>
          <p:nvPr/>
        </p:nvSpPr>
        <p:spPr>
          <a:xfrm>
            <a:off x="861493" y="2102357"/>
            <a:ext cx="8968307" cy="1828665"/>
          </a:xfrm>
          <a:prstGeom prst="rect">
            <a:avLst/>
          </a:prstGeom>
          <a:ln w="19812">
            <a:solidFill>
              <a:srgbClr val="7BC961"/>
            </a:solidFill>
          </a:ln>
        </p:spPr>
        <p:txBody>
          <a:bodyPr vert="horz" wrap="square" lIns="0" tIns="5040" rIns="0" bIns="0" rtlCol="0">
            <a:spAutoFit/>
          </a:bodyPr>
          <a:lstStyle/>
          <a:p>
            <a:pPr>
              <a:lnSpc>
                <a:spcPct val="100000"/>
              </a:lnSpc>
              <a:spcBef>
                <a:spcPts val="39"/>
              </a:spcBef>
            </a:pPr>
            <a:endParaRPr lang="en-US" sz="1950">
              <a:latin typeface="Times New Roman"/>
              <a:cs typeface="Times New Roman"/>
            </a:endParaRPr>
          </a:p>
          <a:p>
            <a:pPr marL="80645">
              <a:lnSpc>
                <a:spcPct val="100000"/>
              </a:lnSpc>
            </a:pPr>
            <a:r>
              <a:rPr lang="en-US" sz="2000" b="1">
                <a:latin typeface="Trebuchet MS"/>
                <a:cs typeface="Trebuchet MS"/>
              </a:rPr>
              <a:t>A= </a:t>
            </a:r>
            <a:r>
              <a:rPr lang="en-US" sz="2000" b="1" spc="-5">
                <a:latin typeface="Trebuchet MS"/>
                <a:cs typeface="Trebuchet MS"/>
              </a:rPr>
              <a:t>load '/</a:t>
            </a:r>
            <a:r>
              <a:rPr lang="en-US" sz="2000" b="1" spc="-5" err="1">
                <a:latin typeface="Trebuchet MS"/>
                <a:cs typeface="Trebuchet MS"/>
              </a:rPr>
              <a:t>pigdemo</a:t>
            </a:r>
            <a:r>
              <a:rPr lang="en-US" sz="2000" b="1" spc="-5">
                <a:latin typeface="Trebuchet MS"/>
                <a:cs typeface="Trebuchet MS"/>
              </a:rPr>
              <a:t>/</a:t>
            </a:r>
            <a:r>
              <a:rPr lang="en-US" sz="2000" b="1" spc="-5" err="1">
                <a:latin typeface="Trebuchet MS"/>
                <a:cs typeface="Trebuchet MS"/>
              </a:rPr>
              <a:t>student.tsv</a:t>
            </a:r>
            <a:r>
              <a:rPr lang="en-US" sz="2000" b="1" spc="-5">
                <a:latin typeface="Trebuchet MS"/>
                <a:cs typeface="Trebuchet MS"/>
              </a:rPr>
              <a:t>' </a:t>
            </a:r>
            <a:r>
              <a:rPr lang="en-US" sz="2000" b="1">
                <a:latin typeface="Trebuchet MS"/>
                <a:cs typeface="Trebuchet MS"/>
              </a:rPr>
              <a:t>as </a:t>
            </a:r>
            <a:r>
              <a:rPr lang="en-US" sz="2000" b="1" spc="-5">
                <a:latin typeface="Trebuchet MS"/>
                <a:cs typeface="Trebuchet MS"/>
              </a:rPr>
              <a:t>(</a:t>
            </a:r>
            <a:r>
              <a:rPr lang="en-US" sz="2000" b="1" spc="-5" err="1">
                <a:latin typeface="Trebuchet MS"/>
                <a:cs typeface="Trebuchet MS"/>
              </a:rPr>
              <a:t>rollno:int</a:t>
            </a:r>
            <a:r>
              <a:rPr lang="en-US" sz="2000" b="1" spc="-5">
                <a:latin typeface="Trebuchet MS"/>
                <a:cs typeface="Trebuchet MS"/>
              </a:rPr>
              <a:t>, </a:t>
            </a:r>
            <a:r>
              <a:rPr lang="en-US" sz="2000" b="1" spc="-25" err="1">
                <a:latin typeface="Trebuchet MS"/>
                <a:cs typeface="Trebuchet MS"/>
              </a:rPr>
              <a:t>name:chararray</a:t>
            </a:r>
            <a:r>
              <a:rPr lang="en-US" sz="2000" b="1" spc="-25">
                <a:latin typeface="Trebuchet MS"/>
                <a:cs typeface="Trebuchet MS"/>
              </a:rPr>
              <a:t>,</a:t>
            </a:r>
            <a:r>
              <a:rPr lang="en-US" sz="2000" b="1" spc="-60">
                <a:latin typeface="Trebuchet MS"/>
                <a:cs typeface="Trebuchet MS"/>
              </a:rPr>
              <a:t> </a:t>
            </a:r>
            <a:r>
              <a:rPr lang="en-US" sz="2000" b="1" spc="-5" err="1">
                <a:latin typeface="Trebuchet MS"/>
                <a:cs typeface="Trebuchet MS"/>
              </a:rPr>
              <a:t>gpa:float</a:t>
            </a:r>
            <a:r>
              <a:rPr lang="en-US" sz="2000" b="1" spc="-5">
                <a:latin typeface="Trebuchet MS"/>
                <a:cs typeface="Trebuchet MS"/>
              </a:rPr>
              <a:t>);</a:t>
            </a:r>
          </a:p>
          <a:p>
            <a:pPr marL="80645">
              <a:lnSpc>
                <a:spcPct val="100000"/>
              </a:lnSpc>
            </a:pPr>
            <a:endParaRPr lang="en-US" sz="2000" b="1" spc="-5">
              <a:latin typeface="Trebuchet MS"/>
              <a:cs typeface="Trebuchet MS"/>
            </a:endParaRPr>
          </a:p>
          <a:p>
            <a:pPr marL="80645">
              <a:lnSpc>
                <a:spcPct val="100000"/>
              </a:lnSpc>
            </a:pPr>
            <a:r>
              <a:rPr lang="en-US" sz="2000" b="1" spc="-5">
                <a:latin typeface="Trebuchet MS"/>
                <a:cs typeface="Trebuchet MS"/>
              </a:rPr>
              <a:t>DESCRIBE A;</a:t>
            </a:r>
          </a:p>
          <a:p>
            <a:pPr>
              <a:lnSpc>
                <a:spcPct val="100000"/>
              </a:lnSpc>
              <a:spcBef>
                <a:spcPts val="39"/>
              </a:spcBef>
            </a:pPr>
            <a:endParaRPr lang="en-US" sz="1950">
              <a:latin typeface="Times New Roman"/>
              <a:cs typeface="Times New Roman"/>
            </a:endParaRPr>
          </a:p>
          <a:p>
            <a:pPr>
              <a:lnSpc>
                <a:spcPct val="100000"/>
              </a:lnSpc>
              <a:spcBef>
                <a:spcPts val="39"/>
              </a:spcBef>
            </a:pPr>
            <a:endParaRPr sz="1950">
              <a:latin typeface="Times New Roman"/>
              <a:cs typeface="Times New Roman"/>
            </a:endParaRPr>
          </a:p>
        </p:txBody>
      </p:sp>
    </p:spTree>
    <p:extLst>
      <p:ext uri="{BB962C8B-B14F-4D97-AF65-F5344CB8AC3E}">
        <p14:creationId xmlns:p14="http://schemas.microsoft.com/office/powerpoint/2010/main" val="1059941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Word count example  in PIG </a:t>
            </a:r>
          </a:p>
        </p:txBody>
      </p:sp>
      <p:sp>
        <p:nvSpPr>
          <p:cNvPr id="3" name="Text Placeholder 2"/>
          <p:cNvSpPr>
            <a:spLocks noGrp="1"/>
          </p:cNvSpPr>
          <p:nvPr>
            <p:ph type="body" idx="1"/>
          </p:nvPr>
        </p:nvSpPr>
        <p:spPr>
          <a:xfrm>
            <a:off x="304801" y="1143000"/>
            <a:ext cx="10058399" cy="4724400"/>
          </a:xfrm>
        </p:spPr>
        <p:txBody>
          <a:bodyPr/>
          <a:lstStyle/>
          <a:p>
            <a:endParaRPr lang="en-US"/>
          </a:p>
        </p:txBody>
      </p:sp>
      <p:sp>
        <p:nvSpPr>
          <p:cNvPr id="4" name="Rectangle 3"/>
          <p:cNvSpPr/>
          <p:nvPr/>
        </p:nvSpPr>
        <p:spPr>
          <a:xfrm>
            <a:off x="576943" y="1447800"/>
            <a:ext cx="83820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0" y="2057400"/>
            <a:ext cx="8077200" cy="2585323"/>
          </a:xfrm>
          <a:prstGeom prst="rect">
            <a:avLst/>
          </a:prstGeom>
          <a:noFill/>
        </p:spPr>
        <p:txBody>
          <a:bodyPr wrap="square" rtlCol="0">
            <a:spAutoFit/>
          </a:bodyPr>
          <a:lstStyle/>
          <a:p>
            <a:r>
              <a:rPr lang="en-US" b="1"/>
              <a:t>lines = LOAD '/user/</a:t>
            </a:r>
            <a:r>
              <a:rPr lang="en-US" b="1" err="1"/>
              <a:t>hadoop</a:t>
            </a:r>
            <a:r>
              <a:rPr lang="en-US" b="1"/>
              <a:t>/HDFS_File.txt' AS (</a:t>
            </a:r>
            <a:r>
              <a:rPr lang="en-US" b="1" err="1"/>
              <a:t>line:chararray</a:t>
            </a:r>
            <a:r>
              <a:rPr lang="en-US" b="1"/>
              <a:t>);</a:t>
            </a:r>
          </a:p>
          <a:p>
            <a:endParaRPr lang="en-US" b="1"/>
          </a:p>
          <a:p>
            <a:r>
              <a:rPr lang="en-US" b="1"/>
              <a:t>words = FOREACH lines GENERATE </a:t>
            </a:r>
            <a:r>
              <a:rPr lang="en-US" b="1">
                <a:solidFill>
                  <a:srgbClr val="FF0000"/>
                </a:solidFill>
              </a:rPr>
              <a:t>FLATTEN(TOKENIZE</a:t>
            </a:r>
            <a:r>
              <a:rPr lang="en-US" b="1"/>
              <a:t>(line)) as word;</a:t>
            </a:r>
          </a:p>
          <a:p>
            <a:endParaRPr lang="en-US" b="1"/>
          </a:p>
          <a:p>
            <a:r>
              <a:rPr lang="en-US" b="1"/>
              <a:t>grouped = GROUP words BY word;</a:t>
            </a:r>
          </a:p>
          <a:p>
            <a:endParaRPr lang="en-US" b="1"/>
          </a:p>
          <a:p>
            <a:r>
              <a:rPr lang="en-US" b="1" err="1"/>
              <a:t>wordcount</a:t>
            </a:r>
            <a:r>
              <a:rPr lang="en-US" b="1"/>
              <a:t> = FOREACH grouped GENERATE group, COUNT(words);</a:t>
            </a:r>
          </a:p>
          <a:p>
            <a:endParaRPr lang="en-US" b="1"/>
          </a:p>
          <a:p>
            <a:r>
              <a:rPr lang="en-US" b="1"/>
              <a:t>DUMP </a:t>
            </a:r>
            <a:r>
              <a:rPr lang="en-US" b="1" err="1"/>
              <a:t>wordcount</a:t>
            </a:r>
            <a:r>
              <a:rPr lang="en-US" b="1"/>
              <a:t>;</a:t>
            </a:r>
          </a:p>
        </p:txBody>
      </p:sp>
    </p:spTree>
    <p:extLst>
      <p:ext uri="{BB962C8B-B14F-4D97-AF65-F5344CB8AC3E}">
        <p14:creationId xmlns:p14="http://schemas.microsoft.com/office/powerpoint/2010/main" val="1487463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Tokenize and Flatten</a:t>
            </a:r>
          </a:p>
        </p:txBody>
      </p:sp>
      <p:sp>
        <p:nvSpPr>
          <p:cNvPr id="3" name="Text Placeholder 2"/>
          <p:cNvSpPr>
            <a:spLocks noGrp="1"/>
          </p:cNvSpPr>
          <p:nvPr>
            <p:ph type="body" idx="1"/>
          </p:nvPr>
        </p:nvSpPr>
        <p:spPr>
          <a:xfrm>
            <a:off x="304801" y="1066801"/>
            <a:ext cx="9677399" cy="2215991"/>
          </a:xfrm>
        </p:spPr>
        <p:txBody>
          <a:bodyPr/>
          <a:lstStyle/>
          <a:p>
            <a:r>
              <a:rPr lang="en-US" b="1"/>
              <a:t>Tokenize :</a:t>
            </a:r>
          </a:p>
          <a:p>
            <a:r>
              <a:rPr lang="en-US" b="1"/>
              <a:t>	Splits the line into a field for each word.</a:t>
            </a:r>
          </a:p>
          <a:p>
            <a:endParaRPr lang="en-US" b="1"/>
          </a:p>
          <a:p>
            <a:r>
              <a:rPr lang="en-US" b="1"/>
              <a:t>Flatten:</a:t>
            </a:r>
          </a:p>
          <a:p>
            <a:endParaRPr lang="en-US" b="1"/>
          </a:p>
          <a:p>
            <a:r>
              <a:rPr lang="en-US" b="1"/>
              <a:t>	will take the collection of records returned by TOKENZIE and produce a separate record for each one, calling the single field in the record word.</a:t>
            </a:r>
          </a:p>
          <a:p>
            <a:endParaRPr lang="en-US"/>
          </a:p>
        </p:txBody>
      </p:sp>
    </p:spTree>
    <p:extLst>
      <p:ext uri="{BB962C8B-B14F-4D97-AF65-F5344CB8AC3E}">
        <p14:creationId xmlns:p14="http://schemas.microsoft.com/office/powerpoint/2010/main" val="1415876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653409" y="3291204"/>
            <a:ext cx="2442845"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When </a:t>
            </a:r>
            <a:r>
              <a:rPr sz="2400" b="1" spc="-5">
                <a:solidFill>
                  <a:srgbClr val="0E6EC5"/>
                </a:solidFill>
                <a:latin typeface="Trebuchet MS"/>
                <a:cs typeface="Trebuchet MS"/>
              </a:rPr>
              <a:t>to </a:t>
            </a:r>
            <a:r>
              <a:rPr sz="2400" b="1">
                <a:solidFill>
                  <a:srgbClr val="0E6EC5"/>
                </a:solidFill>
                <a:latin typeface="Trebuchet MS"/>
                <a:cs typeface="Trebuchet MS"/>
              </a:rPr>
              <a:t>use</a:t>
            </a:r>
            <a:r>
              <a:rPr sz="2400" b="1" spc="-80">
                <a:solidFill>
                  <a:srgbClr val="0E6EC5"/>
                </a:solidFill>
                <a:latin typeface="Trebuchet MS"/>
                <a:cs typeface="Trebuchet MS"/>
              </a:rPr>
              <a:t> </a:t>
            </a:r>
            <a:r>
              <a:rPr sz="2400" b="1" spc="-5">
                <a:solidFill>
                  <a:srgbClr val="0E6EC5"/>
                </a:solidFill>
                <a:latin typeface="Trebuchet MS"/>
                <a:cs typeface="Trebuchet MS"/>
              </a:rPr>
              <a:t>Pig?</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t>When </a:t>
            </a:r>
            <a:r>
              <a:rPr spc="-5"/>
              <a:t>to </a:t>
            </a:r>
            <a:r>
              <a:t>use</a:t>
            </a:r>
            <a:r>
              <a:rPr spc="-105"/>
              <a:t> </a:t>
            </a:r>
            <a:r>
              <a:t>Pig?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590421"/>
            <a:ext cx="6110605" cy="2228850"/>
          </a:xfrm>
          <a:prstGeom prst="rect">
            <a:avLst/>
          </a:prstGeom>
        </p:spPr>
        <p:txBody>
          <a:bodyPr vert="horz" wrap="square" lIns="0" tIns="0" rIns="0" bIns="0" rtlCol="0">
            <a:spAutoFit/>
          </a:bodyPr>
          <a:lstStyle/>
          <a:p>
            <a:pPr marL="12700">
              <a:lnSpc>
                <a:spcPct val="100000"/>
              </a:lnSpc>
            </a:pPr>
            <a:r>
              <a:rPr sz="1800" spc="-30">
                <a:latin typeface="Trebuchet MS"/>
                <a:cs typeface="Trebuchet MS"/>
              </a:rPr>
              <a:t>Pig </a:t>
            </a:r>
            <a:r>
              <a:rPr sz="1800" spc="-5">
                <a:latin typeface="Trebuchet MS"/>
                <a:cs typeface="Trebuchet MS"/>
              </a:rPr>
              <a:t>can be used in the following</a:t>
            </a:r>
            <a:r>
              <a:rPr sz="1800" spc="-35">
                <a:latin typeface="Trebuchet MS"/>
                <a:cs typeface="Trebuchet MS"/>
              </a:rPr>
              <a:t> </a:t>
            </a:r>
            <a:r>
              <a:rPr sz="1800" spc="-5">
                <a:latin typeface="Trebuchet MS"/>
                <a:cs typeface="Trebuchet MS"/>
              </a:rPr>
              <a:t>situations:</a:t>
            </a:r>
            <a:endParaRPr sz="1800">
              <a:latin typeface="Trebuchet MS"/>
              <a:cs typeface="Trebuchet MS"/>
            </a:endParaRPr>
          </a:p>
          <a:p>
            <a:pPr>
              <a:lnSpc>
                <a:spcPct val="100000"/>
              </a:lnSpc>
            </a:pPr>
            <a:endParaRPr sz="1800">
              <a:latin typeface="Times New Roman"/>
              <a:cs typeface="Times New Roman"/>
            </a:endParaRPr>
          </a:p>
          <a:p>
            <a:pPr marL="355600" indent="-342900">
              <a:lnSpc>
                <a:spcPct val="100000"/>
              </a:lnSpc>
              <a:spcBef>
                <a:spcPts val="1470"/>
              </a:spcBef>
              <a:buAutoNum type="arabicPeriod"/>
              <a:tabLst>
                <a:tab pos="356235" algn="l"/>
              </a:tabLst>
            </a:pPr>
            <a:r>
              <a:rPr sz="1800">
                <a:solidFill>
                  <a:srgbClr val="333333"/>
                </a:solidFill>
                <a:latin typeface="Trebuchet MS"/>
                <a:cs typeface="Trebuchet MS"/>
              </a:rPr>
              <a:t>When </a:t>
            </a:r>
            <a:r>
              <a:rPr sz="1800" spc="-5">
                <a:solidFill>
                  <a:srgbClr val="333333"/>
                </a:solidFill>
                <a:latin typeface="Trebuchet MS"/>
                <a:cs typeface="Trebuchet MS"/>
              </a:rPr>
              <a:t>data loads are time</a:t>
            </a:r>
            <a:r>
              <a:rPr sz="1800" spc="-25">
                <a:solidFill>
                  <a:srgbClr val="333333"/>
                </a:solidFill>
                <a:latin typeface="Trebuchet MS"/>
                <a:cs typeface="Trebuchet MS"/>
              </a:rPr>
              <a:t> </a:t>
            </a:r>
            <a:r>
              <a:rPr sz="1800" spc="-5">
                <a:solidFill>
                  <a:srgbClr val="333333"/>
                </a:solidFill>
                <a:latin typeface="Trebuchet MS"/>
                <a:cs typeface="Trebuchet MS"/>
              </a:rPr>
              <a:t>sensitive.</a:t>
            </a:r>
            <a:endParaRPr sz="1800">
              <a:latin typeface="Trebuchet MS"/>
              <a:cs typeface="Trebuchet MS"/>
            </a:endParaRPr>
          </a:p>
          <a:p>
            <a:pPr>
              <a:lnSpc>
                <a:spcPct val="100000"/>
              </a:lnSpc>
              <a:spcBef>
                <a:spcPts val="52"/>
              </a:spcBef>
              <a:buClr>
                <a:srgbClr val="333333"/>
              </a:buClr>
              <a:buFont typeface="Trebuchet MS"/>
              <a:buAutoNum type="arabicPeriod"/>
            </a:pPr>
            <a:endParaRPr sz="2250">
              <a:latin typeface="Times New Roman"/>
              <a:cs typeface="Times New Roman"/>
            </a:endParaRPr>
          </a:p>
          <a:p>
            <a:pPr marL="355600" indent="-342900">
              <a:lnSpc>
                <a:spcPct val="100000"/>
              </a:lnSpc>
              <a:buAutoNum type="arabicPeriod"/>
              <a:tabLst>
                <a:tab pos="356235" algn="l"/>
              </a:tabLst>
            </a:pPr>
            <a:r>
              <a:rPr sz="1800">
                <a:solidFill>
                  <a:srgbClr val="333333"/>
                </a:solidFill>
                <a:latin typeface="Trebuchet MS"/>
                <a:cs typeface="Trebuchet MS"/>
              </a:rPr>
              <a:t>When </a:t>
            </a:r>
            <a:r>
              <a:rPr sz="1800" spc="-5">
                <a:solidFill>
                  <a:srgbClr val="333333"/>
                </a:solidFill>
                <a:latin typeface="Trebuchet MS"/>
                <a:cs typeface="Trebuchet MS"/>
              </a:rPr>
              <a:t>processing various </a:t>
            </a:r>
            <a:r>
              <a:rPr sz="1800">
                <a:solidFill>
                  <a:srgbClr val="333333"/>
                </a:solidFill>
                <a:latin typeface="Trebuchet MS"/>
                <a:cs typeface="Trebuchet MS"/>
              </a:rPr>
              <a:t>data</a:t>
            </a:r>
            <a:r>
              <a:rPr sz="1800" spc="-60">
                <a:solidFill>
                  <a:srgbClr val="333333"/>
                </a:solidFill>
                <a:latin typeface="Trebuchet MS"/>
                <a:cs typeface="Trebuchet MS"/>
              </a:rPr>
              <a:t> </a:t>
            </a:r>
            <a:r>
              <a:rPr sz="1800" spc="-5">
                <a:solidFill>
                  <a:srgbClr val="333333"/>
                </a:solidFill>
                <a:latin typeface="Trebuchet MS"/>
                <a:cs typeface="Trebuchet MS"/>
              </a:rPr>
              <a:t>sources.</a:t>
            </a:r>
            <a:endParaRPr sz="1800">
              <a:latin typeface="Trebuchet MS"/>
              <a:cs typeface="Trebuchet MS"/>
            </a:endParaRPr>
          </a:p>
          <a:p>
            <a:pPr>
              <a:lnSpc>
                <a:spcPct val="100000"/>
              </a:lnSpc>
              <a:spcBef>
                <a:spcPts val="54"/>
              </a:spcBef>
              <a:buClr>
                <a:srgbClr val="333333"/>
              </a:buClr>
              <a:buFont typeface="Trebuchet MS"/>
              <a:buAutoNum type="arabicPeriod"/>
            </a:pPr>
            <a:endParaRPr sz="2250">
              <a:latin typeface="Times New Roman"/>
              <a:cs typeface="Times New Roman"/>
            </a:endParaRPr>
          </a:p>
          <a:p>
            <a:pPr marL="355600" indent="-342900">
              <a:lnSpc>
                <a:spcPct val="100000"/>
              </a:lnSpc>
              <a:buAutoNum type="arabicPeriod"/>
              <a:tabLst>
                <a:tab pos="356235" algn="l"/>
              </a:tabLst>
            </a:pPr>
            <a:r>
              <a:rPr sz="1800">
                <a:solidFill>
                  <a:srgbClr val="333333"/>
                </a:solidFill>
                <a:latin typeface="Trebuchet MS"/>
                <a:cs typeface="Trebuchet MS"/>
              </a:rPr>
              <a:t>When </a:t>
            </a:r>
            <a:r>
              <a:rPr sz="1800" spc="-5">
                <a:solidFill>
                  <a:srgbClr val="333333"/>
                </a:solidFill>
                <a:latin typeface="Trebuchet MS"/>
                <a:cs typeface="Trebuchet MS"/>
              </a:rPr>
              <a:t>analytical insights </a:t>
            </a:r>
            <a:r>
              <a:rPr sz="1800">
                <a:solidFill>
                  <a:srgbClr val="333333"/>
                </a:solidFill>
                <a:latin typeface="Trebuchet MS"/>
                <a:cs typeface="Trebuchet MS"/>
              </a:rPr>
              <a:t>are </a:t>
            </a:r>
            <a:r>
              <a:rPr sz="1800" spc="-5">
                <a:solidFill>
                  <a:srgbClr val="333333"/>
                </a:solidFill>
                <a:latin typeface="Trebuchet MS"/>
                <a:cs typeface="Trebuchet MS"/>
              </a:rPr>
              <a:t>required </a:t>
            </a:r>
            <a:r>
              <a:rPr sz="1800" spc="-10">
                <a:solidFill>
                  <a:srgbClr val="333333"/>
                </a:solidFill>
                <a:latin typeface="Trebuchet MS"/>
                <a:cs typeface="Trebuchet MS"/>
              </a:rPr>
              <a:t>through</a:t>
            </a:r>
            <a:r>
              <a:rPr sz="1800" spc="15">
                <a:solidFill>
                  <a:srgbClr val="333333"/>
                </a:solidFill>
                <a:latin typeface="Trebuchet MS"/>
                <a:cs typeface="Trebuchet MS"/>
              </a:rPr>
              <a:t> </a:t>
            </a:r>
            <a:r>
              <a:rPr sz="1800">
                <a:solidFill>
                  <a:srgbClr val="333333"/>
                </a:solidFill>
                <a:latin typeface="Trebuchet MS"/>
                <a:cs typeface="Trebuchet MS"/>
              </a:rPr>
              <a:t>sampling.</a:t>
            </a:r>
            <a:endParaRPr sz="1800">
              <a:latin typeface="Trebuchet MS"/>
              <a:cs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pc="-5">
                <a:latin typeface="Times New Roman"/>
                <a:cs typeface="Times New Roman"/>
              </a:rPr>
              <a:t>When </a:t>
            </a:r>
            <a:r>
              <a:rPr>
                <a:latin typeface="Times New Roman"/>
                <a:cs typeface="Times New Roman"/>
              </a:rPr>
              <a:t>NOT to </a:t>
            </a:r>
            <a:r>
              <a:rPr spc="-5">
                <a:latin typeface="Times New Roman"/>
                <a:cs typeface="Times New Roman"/>
              </a:rPr>
              <a:t>use</a:t>
            </a:r>
            <a:r>
              <a:rPr spc="-105">
                <a:latin typeface="Times New Roman"/>
                <a:cs typeface="Times New Roman"/>
              </a:rPr>
              <a:t> </a:t>
            </a:r>
            <a:r>
              <a:rPr>
                <a:latin typeface="Times New Roman"/>
                <a:cs typeface="Times New Roman"/>
              </a:rPr>
              <a:t>Pig?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749805"/>
            <a:ext cx="8168005" cy="1663700"/>
          </a:xfrm>
          <a:prstGeom prst="rect">
            <a:avLst/>
          </a:prstGeom>
        </p:spPr>
        <p:txBody>
          <a:bodyPr vert="horz" wrap="square" lIns="0" tIns="0" rIns="0" bIns="0" rtlCol="0">
            <a:spAutoFit/>
          </a:bodyPr>
          <a:lstStyle/>
          <a:p>
            <a:pPr marL="12700">
              <a:lnSpc>
                <a:spcPct val="100000"/>
              </a:lnSpc>
            </a:pPr>
            <a:r>
              <a:rPr sz="1800" spc="-30">
                <a:latin typeface="Trebuchet MS"/>
                <a:cs typeface="Trebuchet MS"/>
              </a:rPr>
              <a:t>Pig </a:t>
            </a:r>
            <a:r>
              <a:rPr sz="1800">
                <a:latin typeface="Trebuchet MS"/>
                <a:cs typeface="Trebuchet MS"/>
              </a:rPr>
              <a:t>should </a:t>
            </a:r>
            <a:r>
              <a:rPr sz="1800" spc="-5">
                <a:latin typeface="Trebuchet MS"/>
                <a:cs typeface="Trebuchet MS"/>
              </a:rPr>
              <a:t>not </a:t>
            </a:r>
            <a:r>
              <a:rPr sz="1800">
                <a:latin typeface="Trebuchet MS"/>
                <a:cs typeface="Trebuchet MS"/>
              </a:rPr>
              <a:t>be </a:t>
            </a:r>
            <a:r>
              <a:rPr sz="1800" spc="-5">
                <a:latin typeface="Trebuchet MS"/>
                <a:cs typeface="Trebuchet MS"/>
              </a:rPr>
              <a:t>used in the following</a:t>
            </a:r>
            <a:r>
              <a:rPr sz="1800" spc="-65">
                <a:latin typeface="Trebuchet MS"/>
                <a:cs typeface="Trebuchet MS"/>
              </a:rPr>
              <a:t> </a:t>
            </a:r>
            <a:r>
              <a:rPr sz="1800" spc="-5">
                <a:latin typeface="Trebuchet MS"/>
                <a:cs typeface="Trebuchet MS"/>
              </a:rPr>
              <a:t>situations:</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46"/>
              </a:spcBef>
            </a:pPr>
            <a:endParaRPr sz="1700">
              <a:latin typeface="Times New Roman"/>
              <a:cs typeface="Times New Roman"/>
            </a:endParaRPr>
          </a:p>
          <a:p>
            <a:pPr marL="355600" indent="-342900">
              <a:lnSpc>
                <a:spcPct val="100000"/>
              </a:lnSpc>
              <a:buAutoNum type="arabicPeriod"/>
              <a:tabLst>
                <a:tab pos="356235" algn="l"/>
              </a:tabLst>
            </a:pPr>
            <a:r>
              <a:rPr sz="1800">
                <a:latin typeface="Trebuchet MS"/>
                <a:cs typeface="Trebuchet MS"/>
              </a:rPr>
              <a:t>When </a:t>
            </a:r>
            <a:r>
              <a:rPr sz="1800" spc="-5">
                <a:latin typeface="Trebuchet MS"/>
                <a:cs typeface="Trebuchet MS"/>
              </a:rPr>
              <a:t>data is completely unstructured </a:t>
            </a:r>
            <a:r>
              <a:rPr sz="1800">
                <a:latin typeface="Trebuchet MS"/>
                <a:cs typeface="Trebuchet MS"/>
              </a:rPr>
              <a:t>such </a:t>
            </a:r>
            <a:r>
              <a:rPr sz="1800" spc="-5">
                <a:latin typeface="Trebuchet MS"/>
                <a:cs typeface="Trebuchet MS"/>
              </a:rPr>
              <a:t>as video, text, and </a:t>
            </a:r>
            <a:r>
              <a:rPr sz="1800">
                <a:latin typeface="Trebuchet MS"/>
                <a:cs typeface="Trebuchet MS"/>
              </a:rPr>
              <a:t>audio.</a:t>
            </a:r>
          </a:p>
          <a:p>
            <a:pPr>
              <a:lnSpc>
                <a:spcPct val="100000"/>
              </a:lnSpc>
              <a:spcBef>
                <a:spcPts val="45"/>
              </a:spcBef>
              <a:buFont typeface="Trebuchet MS"/>
              <a:buAutoNum type="arabicPeriod"/>
            </a:pPr>
            <a:endParaRPr sz="2100">
              <a:latin typeface="Times New Roman"/>
              <a:cs typeface="Times New Roman"/>
            </a:endParaRPr>
          </a:p>
          <a:p>
            <a:pPr marL="355600" indent="-342900">
              <a:lnSpc>
                <a:spcPct val="100000"/>
              </a:lnSpc>
              <a:buAutoNum type="arabicPeriod"/>
              <a:tabLst>
                <a:tab pos="356235" algn="l"/>
              </a:tabLst>
            </a:pPr>
            <a:r>
              <a:rPr sz="1800" spc="-5">
                <a:latin typeface="Trebuchet MS"/>
                <a:cs typeface="Trebuchet MS"/>
              </a:rPr>
              <a:t>When there is </a:t>
            </a:r>
            <a:r>
              <a:rPr sz="1800">
                <a:latin typeface="Trebuchet MS"/>
                <a:cs typeface="Trebuchet MS"/>
              </a:rPr>
              <a:t>a </a:t>
            </a:r>
            <a:r>
              <a:rPr sz="1800" spc="-5">
                <a:latin typeface="Trebuchet MS"/>
                <a:cs typeface="Trebuchet MS"/>
              </a:rPr>
              <a:t>time constraint because </a:t>
            </a:r>
            <a:r>
              <a:rPr sz="1800" spc="-30">
                <a:latin typeface="Trebuchet MS"/>
                <a:cs typeface="Trebuchet MS"/>
              </a:rPr>
              <a:t>Pig </a:t>
            </a:r>
            <a:r>
              <a:rPr sz="1800" spc="-5">
                <a:latin typeface="Trebuchet MS"/>
                <a:cs typeface="Trebuchet MS"/>
              </a:rPr>
              <a:t>is slower than </a:t>
            </a:r>
            <a:r>
              <a:rPr sz="1800" spc="-15">
                <a:latin typeface="Trebuchet MS"/>
                <a:cs typeface="Trebuchet MS"/>
              </a:rPr>
              <a:t>MapReduce</a:t>
            </a:r>
            <a:r>
              <a:rPr sz="1800" spc="90">
                <a:latin typeface="Trebuchet MS"/>
                <a:cs typeface="Trebuchet MS"/>
              </a:rPr>
              <a:t> </a:t>
            </a:r>
            <a:r>
              <a:rPr sz="1800" spc="-5">
                <a:latin typeface="Trebuchet MS"/>
                <a:cs typeface="Trebuchet MS"/>
              </a:rPr>
              <a:t>jobs.</a:t>
            </a:r>
            <a:endParaRPr sz="1800">
              <a:latin typeface="Trebuchet MS"/>
              <a:cs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4024121" y="3291204"/>
            <a:ext cx="1701164"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Pig </a:t>
            </a:r>
            <a:r>
              <a:rPr sz="2400" b="1" spc="-5">
                <a:solidFill>
                  <a:srgbClr val="0E6EC5"/>
                </a:solidFill>
                <a:latin typeface="Trebuchet MS"/>
                <a:cs typeface="Trebuchet MS"/>
              </a:rPr>
              <a:t>Vs.</a:t>
            </a:r>
            <a:r>
              <a:rPr sz="2400" b="1" spc="-90">
                <a:solidFill>
                  <a:srgbClr val="0E6EC5"/>
                </a:solidFill>
                <a:latin typeface="Trebuchet MS"/>
                <a:cs typeface="Trebuchet MS"/>
              </a:rPr>
              <a:t> </a:t>
            </a:r>
            <a:r>
              <a:rPr sz="2400" b="1">
                <a:solidFill>
                  <a:srgbClr val="0E6EC5"/>
                </a:solidFill>
                <a:latin typeface="Trebuchet MS"/>
                <a:cs typeface="Trebuchet MS"/>
              </a:rPr>
              <a:t>Hive</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t>Pig </a:t>
            </a:r>
            <a:r>
              <a:rPr spc="-5"/>
              <a:t>Vs.</a:t>
            </a:r>
            <a:r>
              <a:rPr spc="-85"/>
              <a:t> </a:t>
            </a:r>
            <a:r>
              <a:rPr spc="-5"/>
              <a:t>Hive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nvGraphicFramePr>
        <p:xfrm>
          <a:off x="831850" y="1685798"/>
          <a:ext cx="6851649" cy="3652895"/>
        </p:xfrm>
        <a:graphic>
          <a:graphicData uri="http://schemas.openxmlformats.org/drawingml/2006/table">
            <a:tbl>
              <a:tblPr firstRow="1" bandRow="1">
                <a:tableStyleId>{2D5ABB26-0587-4C30-8999-92F81FD0307C}</a:tableStyleId>
              </a:tblPr>
              <a:tblGrid>
                <a:gridCol w="2283460">
                  <a:extLst>
                    <a:ext uri="{9D8B030D-6E8A-4147-A177-3AD203B41FA5}">
                      <a16:colId xmlns:a16="http://schemas.microsoft.com/office/drawing/2014/main" val="20000"/>
                    </a:ext>
                  </a:extLst>
                </a:gridCol>
                <a:gridCol w="2284094">
                  <a:extLst>
                    <a:ext uri="{9D8B030D-6E8A-4147-A177-3AD203B41FA5}">
                      <a16:colId xmlns:a16="http://schemas.microsoft.com/office/drawing/2014/main" val="20001"/>
                    </a:ext>
                  </a:extLst>
                </a:gridCol>
                <a:gridCol w="2284095">
                  <a:extLst>
                    <a:ext uri="{9D8B030D-6E8A-4147-A177-3AD203B41FA5}">
                      <a16:colId xmlns:a16="http://schemas.microsoft.com/office/drawing/2014/main" val="20002"/>
                    </a:ext>
                  </a:extLst>
                </a:gridCol>
              </a:tblGrid>
              <a:tr h="260857">
                <a:tc>
                  <a:txBody>
                    <a:bodyPr/>
                    <a:lstStyle/>
                    <a:p>
                      <a:pPr marL="62230">
                        <a:lnSpc>
                          <a:spcPts val="1810"/>
                        </a:lnSpc>
                      </a:pPr>
                      <a:r>
                        <a:rPr sz="1600" b="1" spc="-15">
                          <a:solidFill>
                            <a:srgbClr val="FFFFFF"/>
                          </a:solidFill>
                          <a:latin typeface="Trebuchet MS"/>
                          <a:cs typeface="Trebuchet MS"/>
                        </a:rPr>
                        <a:t>Features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1810"/>
                        </a:lnSpc>
                      </a:pPr>
                      <a:r>
                        <a:rPr sz="1600" b="1" spc="-5">
                          <a:solidFill>
                            <a:srgbClr val="FFFFFF"/>
                          </a:solidFill>
                          <a:latin typeface="Trebuchet MS"/>
                          <a:cs typeface="Trebuchet MS"/>
                        </a:rPr>
                        <a:t>Pig</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865">
                        <a:lnSpc>
                          <a:spcPts val="1810"/>
                        </a:lnSpc>
                      </a:pPr>
                      <a:r>
                        <a:rPr sz="1600" b="1" spc="-5">
                          <a:solidFill>
                            <a:srgbClr val="FFFFFF"/>
                          </a:solidFill>
                          <a:latin typeface="Trebuchet MS"/>
                          <a:cs typeface="Trebuchet MS"/>
                        </a:rPr>
                        <a:t>Hive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521843">
                <a:tc>
                  <a:txBody>
                    <a:bodyPr/>
                    <a:lstStyle/>
                    <a:p>
                      <a:pPr marL="62230">
                        <a:lnSpc>
                          <a:spcPts val="1710"/>
                        </a:lnSpc>
                      </a:pPr>
                      <a:r>
                        <a:rPr sz="1600" b="1" spc="-10">
                          <a:solidFill>
                            <a:srgbClr val="FFFFFF"/>
                          </a:solidFill>
                          <a:latin typeface="Trebuchet MS"/>
                          <a:cs typeface="Trebuchet MS"/>
                        </a:rPr>
                        <a:t>Used</a:t>
                      </a:r>
                      <a:r>
                        <a:rPr sz="1600" b="1" spc="-55">
                          <a:solidFill>
                            <a:srgbClr val="FFFFFF"/>
                          </a:solidFill>
                          <a:latin typeface="Trebuchet MS"/>
                          <a:cs typeface="Trebuchet MS"/>
                        </a:rPr>
                        <a:t> </a:t>
                      </a:r>
                      <a:r>
                        <a:rPr sz="1600" b="1" spc="-10">
                          <a:solidFill>
                            <a:srgbClr val="FFFFFF"/>
                          </a:solidFill>
                          <a:latin typeface="Trebuchet MS"/>
                          <a:cs typeface="Trebuchet MS"/>
                        </a:rPr>
                        <a:t>By</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710"/>
                        </a:lnSpc>
                      </a:pPr>
                      <a:r>
                        <a:rPr sz="1600" spc="-10">
                          <a:latin typeface="Trebuchet MS"/>
                          <a:cs typeface="Trebuchet MS"/>
                        </a:rPr>
                        <a:t>Programmers</a:t>
                      </a:r>
                      <a:r>
                        <a:rPr sz="1600" spc="-65">
                          <a:latin typeface="Trebuchet MS"/>
                          <a:cs typeface="Trebuchet MS"/>
                        </a:rPr>
                        <a:t> </a:t>
                      </a:r>
                      <a:r>
                        <a:rPr sz="1600" spc="-10">
                          <a:latin typeface="Trebuchet MS"/>
                          <a:cs typeface="Trebuchet MS"/>
                        </a:rPr>
                        <a:t>and</a:t>
                      </a:r>
                      <a:endParaRPr sz="1600">
                        <a:latin typeface="Trebuchet MS"/>
                        <a:cs typeface="Trebuchet MS"/>
                      </a:endParaRPr>
                    </a:p>
                    <a:p>
                      <a:pPr marL="62230">
                        <a:lnSpc>
                          <a:spcPct val="100000"/>
                        </a:lnSpc>
                        <a:spcBef>
                          <a:spcPts val="145"/>
                        </a:spcBef>
                      </a:pPr>
                      <a:r>
                        <a:rPr sz="1600" spc="-10">
                          <a:latin typeface="Trebuchet MS"/>
                          <a:cs typeface="Trebuchet MS"/>
                        </a:rPr>
                        <a:t>Researchers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62865">
                        <a:lnSpc>
                          <a:spcPts val="1710"/>
                        </a:lnSpc>
                      </a:pPr>
                      <a:r>
                        <a:rPr sz="1600" spc="-5">
                          <a:latin typeface="Trebuchet MS"/>
                          <a:cs typeface="Trebuchet MS"/>
                        </a:rPr>
                        <a:t>Analyst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260985">
                <a:tc>
                  <a:txBody>
                    <a:bodyPr/>
                    <a:lstStyle/>
                    <a:p>
                      <a:pPr marL="62230">
                        <a:lnSpc>
                          <a:spcPts val="1810"/>
                        </a:lnSpc>
                      </a:pPr>
                      <a:r>
                        <a:rPr sz="1600" b="1" spc="-10">
                          <a:solidFill>
                            <a:srgbClr val="FFFFFF"/>
                          </a:solidFill>
                          <a:latin typeface="Trebuchet MS"/>
                          <a:cs typeface="Trebuchet MS"/>
                        </a:rPr>
                        <a:t>Used</a:t>
                      </a:r>
                      <a:r>
                        <a:rPr sz="1600" b="1" spc="-55">
                          <a:solidFill>
                            <a:srgbClr val="FFFFFF"/>
                          </a:solidFill>
                          <a:latin typeface="Trebuchet MS"/>
                          <a:cs typeface="Trebuchet MS"/>
                        </a:rPr>
                        <a:t> </a:t>
                      </a:r>
                      <a:r>
                        <a:rPr sz="1600" b="1" spc="-30">
                          <a:solidFill>
                            <a:srgbClr val="FFFFFF"/>
                          </a:solidFill>
                          <a:latin typeface="Trebuchet MS"/>
                          <a:cs typeface="Trebuchet MS"/>
                        </a:rPr>
                        <a:t>For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15">
                          <a:latin typeface="Trebuchet MS"/>
                          <a:cs typeface="Trebuchet MS"/>
                        </a:rPr>
                        <a:t>Programming</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62865">
                        <a:lnSpc>
                          <a:spcPts val="1810"/>
                        </a:lnSpc>
                      </a:pPr>
                      <a:r>
                        <a:rPr sz="1600" spc="-15">
                          <a:latin typeface="Trebuchet MS"/>
                          <a:cs typeface="Trebuchet MS"/>
                        </a:rPr>
                        <a:t>Reporting</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521842">
                <a:tc>
                  <a:txBody>
                    <a:bodyPr/>
                    <a:lstStyle/>
                    <a:p>
                      <a:pPr marL="62230">
                        <a:lnSpc>
                          <a:spcPts val="1810"/>
                        </a:lnSpc>
                      </a:pPr>
                      <a:r>
                        <a:rPr sz="1600" b="1" spc="-5">
                          <a:solidFill>
                            <a:srgbClr val="FFFFFF"/>
                          </a:solidFill>
                          <a:latin typeface="Trebuchet MS"/>
                          <a:cs typeface="Trebuchet MS"/>
                        </a:rPr>
                        <a:t>Language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15">
                          <a:latin typeface="Trebuchet MS"/>
                          <a:cs typeface="Trebuchet MS"/>
                        </a:rPr>
                        <a:t>Procedural </a:t>
                      </a:r>
                      <a:r>
                        <a:rPr sz="1600" spc="-5">
                          <a:latin typeface="Trebuchet MS"/>
                          <a:cs typeface="Trebuchet MS"/>
                        </a:rPr>
                        <a:t>data</a:t>
                      </a:r>
                      <a:r>
                        <a:rPr sz="1600" spc="-40">
                          <a:latin typeface="Trebuchet MS"/>
                          <a:cs typeface="Trebuchet MS"/>
                        </a:rPr>
                        <a:t> </a:t>
                      </a:r>
                      <a:r>
                        <a:rPr sz="1600" spc="-5">
                          <a:latin typeface="Trebuchet MS"/>
                          <a:cs typeface="Trebuchet MS"/>
                        </a:rPr>
                        <a:t>flow</a:t>
                      </a:r>
                      <a:endParaRPr sz="1600">
                        <a:latin typeface="Trebuchet MS"/>
                        <a:cs typeface="Trebuchet MS"/>
                      </a:endParaRPr>
                    </a:p>
                    <a:p>
                      <a:pPr marL="62230">
                        <a:lnSpc>
                          <a:spcPct val="100000"/>
                        </a:lnSpc>
                        <a:spcBef>
                          <a:spcPts val="145"/>
                        </a:spcBef>
                      </a:pPr>
                      <a:r>
                        <a:rPr sz="1600" spc="-5">
                          <a:latin typeface="Trebuchet MS"/>
                          <a:cs typeface="Trebuchet MS"/>
                        </a:rPr>
                        <a:t>language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62865">
                        <a:lnSpc>
                          <a:spcPts val="1810"/>
                        </a:lnSpc>
                      </a:pPr>
                      <a:r>
                        <a:rPr sz="1600" spc="-5">
                          <a:latin typeface="Trebuchet MS"/>
                          <a:cs typeface="Trebuchet MS"/>
                        </a:rPr>
                        <a:t>SQL</a:t>
                      </a:r>
                      <a:r>
                        <a:rPr sz="1600" spc="-114">
                          <a:latin typeface="Trebuchet MS"/>
                          <a:cs typeface="Trebuchet MS"/>
                        </a:rPr>
                        <a:t> </a:t>
                      </a:r>
                      <a:r>
                        <a:rPr sz="1600" spc="-10">
                          <a:latin typeface="Trebuchet MS"/>
                          <a:cs typeface="Trebuchet MS"/>
                        </a:rPr>
                        <a:t>Like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260858">
                <a:tc>
                  <a:txBody>
                    <a:bodyPr/>
                    <a:lstStyle/>
                    <a:p>
                      <a:pPr marL="62230">
                        <a:lnSpc>
                          <a:spcPts val="1814"/>
                        </a:lnSpc>
                      </a:pPr>
                      <a:r>
                        <a:rPr sz="1600" b="1" spc="-5">
                          <a:solidFill>
                            <a:srgbClr val="FFFFFF"/>
                          </a:solidFill>
                          <a:latin typeface="Trebuchet MS"/>
                          <a:cs typeface="Trebuchet MS"/>
                        </a:rPr>
                        <a:t>Suitable</a:t>
                      </a:r>
                      <a:r>
                        <a:rPr sz="1600" b="1" spc="-70">
                          <a:solidFill>
                            <a:srgbClr val="FFFFFF"/>
                          </a:solidFill>
                          <a:latin typeface="Trebuchet MS"/>
                          <a:cs typeface="Trebuchet MS"/>
                        </a:rPr>
                        <a:t> </a:t>
                      </a:r>
                      <a:r>
                        <a:rPr sz="1600" b="1" spc="-30">
                          <a:solidFill>
                            <a:srgbClr val="FFFFFF"/>
                          </a:solidFill>
                          <a:latin typeface="Trebuchet MS"/>
                          <a:cs typeface="Trebuchet MS"/>
                        </a:rPr>
                        <a:t>For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5">
                          <a:latin typeface="Trebuchet MS"/>
                          <a:cs typeface="Trebuchet MS"/>
                        </a:rPr>
                        <a:t>Semi -</a:t>
                      </a:r>
                      <a:r>
                        <a:rPr sz="1600" spc="-20">
                          <a:latin typeface="Trebuchet MS"/>
                          <a:cs typeface="Trebuchet MS"/>
                        </a:rPr>
                        <a:t> </a:t>
                      </a:r>
                      <a:r>
                        <a:rPr sz="1600" spc="-5">
                          <a:latin typeface="Trebuchet MS"/>
                          <a:cs typeface="Trebuchet MS"/>
                        </a:rPr>
                        <a:t>Structured</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62865">
                        <a:lnSpc>
                          <a:spcPts val="1814"/>
                        </a:lnSpc>
                      </a:pPr>
                      <a:r>
                        <a:rPr sz="1600" spc="-5">
                          <a:latin typeface="Trebuchet MS"/>
                          <a:cs typeface="Trebuchet MS"/>
                        </a:rPr>
                        <a:t>Structured</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4"/>
                  </a:ext>
                </a:extLst>
              </a:tr>
              <a:tr h="260984">
                <a:tc>
                  <a:txBody>
                    <a:bodyPr/>
                    <a:lstStyle/>
                    <a:p>
                      <a:pPr marL="62230">
                        <a:lnSpc>
                          <a:spcPts val="1814"/>
                        </a:lnSpc>
                      </a:pPr>
                      <a:r>
                        <a:rPr sz="1600" b="1" spc="-10">
                          <a:solidFill>
                            <a:srgbClr val="FFFFFF"/>
                          </a:solidFill>
                          <a:latin typeface="Trebuchet MS"/>
                          <a:cs typeface="Trebuchet MS"/>
                        </a:rPr>
                        <a:t>Schema </a:t>
                      </a:r>
                      <a:r>
                        <a:rPr sz="1600" b="1" spc="-5">
                          <a:solidFill>
                            <a:srgbClr val="FFFFFF"/>
                          </a:solidFill>
                          <a:latin typeface="Trebuchet MS"/>
                          <a:cs typeface="Trebuchet MS"/>
                        </a:rPr>
                        <a:t>/</a:t>
                      </a:r>
                      <a:r>
                        <a:rPr sz="1600" b="1" spc="-45">
                          <a:solidFill>
                            <a:srgbClr val="FFFFFF"/>
                          </a:solidFill>
                          <a:latin typeface="Trebuchet MS"/>
                          <a:cs typeface="Trebuchet MS"/>
                        </a:rPr>
                        <a:t> </a:t>
                      </a:r>
                      <a:r>
                        <a:rPr sz="1600" b="1" spc="-35">
                          <a:solidFill>
                            <a:srgbClr val="FFFFFF"/>
                          </a:solidFill>
                          <a:latin typeface="Trebuchet MS"/>
                          <a:cs typeface="Trebuchet MS"/>
                        </a:rPr>
                        <a:t>Types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5">
                          <a:latin typeface="Trebuchet MS"/>
                          <a:cs typeface="Trebuchet MS"/>
                        </a:rPr>
                        <a:t>Explicit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62865">
                        <a:lnSpc>
                          <a:spcPts val="1814"/>
                        </a:lnSpc>
                      </a:pPr>
                      <a:r>
                        <a:rPr sz="1600" spc="-5">
                          <a:latin typeface="Trebuchet MS"/>
                          <a:cs typeface="Trebuchet MS"/>
                        </a:rPr>
                        <a:t>Implicit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5"/>
                  </a:ext>
                </a:extLst>
              </a:tr>
              <a:tr h="260857">
                <a:tc>
                  <a:txBody>
                    <a:bodyPr/>
                    <a:lstStyle/>
                    <a:p>
                      <a:pPr marL="62230">
                        <a:lnSpc>
                          <a:spcPts val="1814"/>
                        </a:lnSpc>
                      </a:pPr>
                      <a:r>
                        <a:rPr sz="1600" b="1" spc="-10">
                          <a:solidFill>
                            <a:srgbClr val="FFFFFF"/>
                          </a:solidFill>
                          <a:latin typeface="Trebuchet MS"/>
                          <a:cs typeface="Trebuchet MS"/>
                        </a:rPr>
                        <a:t>UDF</a:t>
                      </a:r>
                      <a:r>
                        <a:rPr sz="1600" b="1" spc="-40">
                          <a:solidFill>
                            <a:srgbClr val="FFFFFF"/>
                          </a:solidFill>
                          <a:latin typeface="Trebuchet MS"/>
                          <a:cs typeface="Trebuchet MS"/>
                        </a:rPr>
                        <a:t> </a:t>
                      </a:r>
                      <a:r>
                        <a:rPr sz="1600" b="1" spc="-10">
                          <a:solidFill>
                            <a:srgbClr val="FFFFFF"/>
                          </a:solidFill>
                          <a:latin typeface="Trebuchet MS"/>
                          <a:cs typeface="Trebuchet MS"/>
                        </a:rPr>
                        <a:t>Support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62865">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6"/>
                  </a:ext>
                </a:extLst>
              </a:tr>
              <a:tr h="260985">
                <a:tc>
                  <a:txBody>
                    <a:bodyPr/>
                    <a:lstStyle/>
                    <a:p>
                      <a:pPr marL="62230">
                        <a:lnSpc>
                          <a:spcPts val="1814"/>
                        </a:lnSpc>
                      </a:pPr>
                      <a:r>
                        <a:rPr sz="1600" b="1" spc="-5">
                          <a:solidFill>
                            <a:srgbClr val="FFFFFF"/>
                          </a:solidFill>
                          <a:latin typeface="Trebuchet MS"/>
                          <a:cs typeface="Trebuchet MS"/>
                        </a:rPr>
                        <a:t>Join / Order /</a:t>
                      </a:r>
                      <a:r>
                        <a:rPr sz="1600" b="1" spc="-15">
                          <a:solidFill>
                            <a:srgbClr val="FFFFFF"/>
                          </a:solidFill>
                          <a:latin typeface="Trebuchet MS"/>
                          <a:cs typeface="Trebuchet MS"/>
                        </a:rPr>
                        <a:t> </a:t>
                      </a:r>
                      <a:r>
                        <a:rPr sz="1600" b="1" spc="-10">
                          <a:solidFill>
                            <a:srgbClr val="FFFFFF"/>
                          </a:solidFill>
                          <a:latin typeface="Trebuchet MS"/>
                          <a:cs typeface="Trebuchet MS"/>
                        </a:rPr>
                        <a:t>Sort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62865">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7"/>
                  </a:ext>
                </a:extLst>
              </a:tr>
              <a:tr h="260857">
                <a:tc>
                  <a:txBody>
                    <a:bodyPr/>
                    <a:lstStyle/>
                    <a:p>
                      <a:pPr marL="62230">
                        <a:lnSpc>
                          <a:spcPts val="1814"/>
                        </a:lnSpc>
                      </a:pPr>
                      <a:r>
                        <a:rPr sz="1600" b="1" spc="-10">
                          <a:solidFill>
                            <a:srgbClr val="FFFFFF"/>
                          </a:solidFill>
                          <a:latin typeface="Trebuchet MS"/>
                          <a:cs typeface="Trebuchet MS"/>
                        </a:rPr>
                        <a:t>DFS Direct</a:t>
                      </a:r>
                      <a:r>
                        <a:rPr sz="1600" b="1" spc="-95">
                          <a:solidFill>
                            <a:srgbClr val="FFFFFF"/>
                          </a:solidFill>
                          <a:latin typeface="Trebuchet MS"/>
                          <a:cs typeface="Trebuchet MS"/>
                        </a:rPr>
                        <a:t> </a:t>
                      </a:r>
                      <a:r>
                        <a:rPr sz="1600" b="1" spc="-10">
                          <a:solidFill>
                            <a:srgbClr val="FFFFFF"/>
                          </a:solidFill>
                          <a:latin typeface="Trebuchet MS"/>
                          <a:cs typeface="Trebuchet MS"/>
                        </a:rPr>
                        <a:t>Access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10">
                          <a:latin typeface="Trebuchet MS"/>
                          <a:cs typeface="Trebuchet MS"/>
                        </a:rPr>
                        <a:t>YES</a:t>
                      </a:r>
                      <a:r>
                        <a:rPr sz="1600" spc="-25">
                          <a:latin typeface="Trebuchet MS"/>
                          <a:cs typeface="Trebuchet MS"/>
                        </a:rPr>
                        <a:t> </a:t>
                      </a:r>
                      <a:r>
                        <a:rPr sz="1600" spc="-10">
                          <a:latin typeface="Trebuchet MS"/>
                          <a:cs typeface="Trebuchet MS"/>
                        </a:rPr>
                        <a:t>(Implicit)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62865">
                        <a:lnSpc>
                          <a:spcPts val="1814"/>
                        </a:lnSpc>
                      </a:pPr>
                      <a:r>
                        <a:rPr sz="1600" spc="-10">
                          <a:latin typeface="Trebuchet MS"/>
                          <a:cs typeface="Trebuchet MS"/>
                        </a:rPr>
                        <a:t>YES</a:t>
                      </a:r>
                      <a:r>
                        <a:rPr sz="1600" spc="-20">
                          <a:latin typeface="Trebuchet MS"/>
                          <a:cs typeface="Trebuchet MS"/>
                        </a:rPr>
                        <a:t> </a:t>
                      </a:r>
                      <a:r>
                        <a:rPr sz="1600" spc="-10">
                          <a:latin typeface="Trebuchet MS"/>
                          <a:cs typeface="Trebuchet MS"/>
                        </a:rPr>
                        <a:t>(Explicit)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8"/>
                  </a:ext>
                </a:extLst>
              </a:tr>
              <a:tr h="260985">
                <a:tc>
                  <a:txBody>
                    <a:bodyPr/>
                    <a:lstStyle/>
                    <a:p>
                      <a:pPr marL="62230">
                        <a:lnSpc>
                          <a:spcPts val="1814"/>
                        </a:lnSpc>
                      </a:pPr>
                      <a:r>
                        <a:rPr sz="1600" b="1" spc="-15">
                          <a:solidFill>
                            <a:srgbClr val="FFFFFF"/>
                          </a:solidFill>
                          <a:latin typeface="Trebuchet MS"/>
                          <a:cs typeface="Trebuchet MS"/>
                        </a:rPr>
                        <a:t>Web</a:t>
                      </a:r>
                      <a:r>
                        <a:rPr sz="1600" b="1" spc="-60">
                          <a:solidFill>
                            <a:srgbClr val="FFFFFF"/>
                          </a:solidFill>
                          <a:latin typeface="Trebuchet MS"/>
                          <a:cs typeface="Trebuchet MS"/>
                        </a:rPr>
                        <a:t> </a:t>
                      </a:r>
                      <a:r>
                        <a:rPr sz="1600" b="1" spc="-10">
                          <a:solidFill>
                            <a:srgbClr val="FFFFFF"/>
                          </a:solidFill>
                          <a:latin typeface="Trebuchet MS"/>
                          <a:cs typeface="Trebuchet MS"/>
                        </a:rPr>
                        <a:t>Interface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62865">
                        <a:lnSpc>
                          <a:spcPts val="1814"/>
                        </a:lnSpc>
                      </a:pPr>
                      <a:r>
                        <a:rPr sz="1600" spc="-5">
                          <a:latin typeface="Trebuchet MS"/>
                          <a:cs typeface="Trebuchet MS"/>
                        </a:rPr>
                        <a:t>NO</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9"/>
                  </a:ext>
                </a:extLst>
              </a:tr>
              <a:tr h="260857">
                <a:tc>
                  <a:txBody>
                    <a:bodyPr/>
                    <a:lstStyle/>
                    <a:p>
                      <a:pPr marL="62230">
                        <a:lnSpc>
                          <a:spcPts val="1814"/>
                        </a:lnSpc>
                      </a:pPr>
                      <a:r>
                        <a:rPr sz="1600" b="1" spc="-10">
                          <a:solidFill>
                            <a:srgbClr val="FFFFFF"/>
                          </a:solidFill>
                          <a:latin typeface="Trebuchet MS"/>
                          <a:cs typeface="Trebuchet MS"/>
                        </a:rPr>
                        <a:t>Partitions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62865">
                        <a:lnSpc>
                          <a:spcPts val="1814"/>
                        </a:lnSpc>
                      </a:pPr>
                      <a:r>
                        <a:rPr sz="1600" spc="-5">
                          <a:latin typeface="Trebuchet MS"/>
                          <a:cs typeface="Trebuchet MS"/>
                        </a:rPr>
                        <a:t>No</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10"/>
                  </a:ext>
                </a:extLst>
              </a:tr>
              <a:tr h="260985">
                <a:tc>
                  <a:txBody>
                    <a:bodyPr/>
                    <a:lstStyle/>
                    <a:p>
                      <a:pPr marL="62230">
                        <a:lnSpc>
                          <a:spcPts val="1814"/>
                        </a:lnSpc>
                      </a:pPr>
                      <a:r>
                        <a:rPr sz="1600" b="1" spc="-5">
                          <a:solidFill>
                            <a:srgbClr val="FFFFFF"/>
                          </a:solidFill>
                          <a:latin typeface="Trebuchet MS"/>
                          <a:cs typeface="Trebuchet MS"/>
                        </a:rPr>
                        <a:t>Shell</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62865">
                        <a:lnSpc>
                          <a:spcPts val="1814"/>
                        </a:lnSpc>
                      </a:pPr>
                      <a:r>
                        <a:rPr sz="1600" spc="-10">
                          <a:latin typeface="Trebuchet MS"/>
                          <a:cs typeface="Trebuchet MS"/>
                        </a:rPr>
                        <a:t>YES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2363" y="3153155"/>
            <a:ext cx="2787650" cy="375920"/>
          </a:xfrm>
          <a:prstGeom prst="rect">
            <a:avLst/>
          </a:prstGeom>
        </p:spPr>
        <p:txBody>
          <a:bodyPr vert="horz" wrap="square" lIns="0" tIns="0" rIns="0" bIns="0" rtlCol="0">
            <a:spAutoFit/>
          </a:bodyPr>
          <a:lstStyle/>
          <a:p>
            <a:pPr marL="12700">
              <a:lnSpc>
                <a:spcPct val="100000"/>
              </a:lnSpc>
            </a:pPr>
            <a:r>
              <a:t>The </a:t>
            </a:r>
            <a:r>
              <a:rPr spc="-5"/>
              <a:t>Anatomy </a:t>
            </a:r>
            <a:r>
              <a:t>of</a:t>
            </a:r>
            <a:r>
              <a:rPr spc="-225"/>
              <a:t> </a:t>
            </a:r>
            <a:r>
              <a:t>Pig</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8666" y="3095244"/>
            <a:ext cx="4573905" cy="375920"/>
          </a:xfrm>
          <a:prstGeom prst="rect">
            <a:avLst/>
          </a:prstGeom>
        </p:spPr>
        <p:txBody>
          <a:bodyPr vert="horz" wrap="square" lIns="0" tIns="0" rIns="0" bIns="0" rtlCol="0">
            <a:spAutoFit/>
          </a:bodyPr>
          <a:lstStyle/>
          <a:p>
            <a:pPr marL="12700">
              <a:lnSpc>
                <a:spcPct val="100000"/>
              </a:lnSpc>
            </a:pPr>
            <a:r>
              <a:rPr>
                <a:latin typeface="Trebuchet MS"/>
                <a:cs typeface="Trebuchet MS"/>
              </a:rPr>
              <a:t>Answer a few quick questions</a:t>
            </a:r>
            <a:r>
              <a:rPr spc="-150">
                <a:latin typeface="Trebuchet MS"/>
                <a:cs typeface="Trebuchet MS"/>
              </a:rPr>
              <a:t> </a:t>
            </a:r>
            <a:r>
              <a:rPr spc="-5">
                <a:latin typeface="Trebuchet MS"/>
                <a:cs typeface="Trebuchet MS"/>
              </a:rPr>
              <a: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54965">
              <a:lnSpc>
                <a:spcPct val="100000"/>
              </a:lnSpc>
            </a:pPr>
            <a:r>
              <a:rPr sz="2200" spc="-5"/>
              <a:t>Fill in </a:t>
            </a:r>
            <a:r>
              <a:rPr sz="2200" spc="-10"/>
              <a:t>the</a:t>
            </a:r>
            <a:r>
              <a:rPr sz="2200" spc="-20"/>
              <a:t> </a:t>
            </a:r>
            <a:r>
              <a:rPr sz="2200" spc="-10"/>
              <a:t>blanks</a:t>
            </a:r>
            <a:endParaRPr sz="22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67283" y="1582801"/>
            <a:ext cx="6104255" cy="2837180"/>
          </a:xfrm>
          <a:prstGeom prst="rect">
            <a:avLst/>
          </a:prstGeom>
        </p:spPr>
        <p:txBody>
          <a:bodyPr vert="horz" wrap="square" lIns="0" tIns="0" rIns="0" bIns="0" rtlCol="0">
            <a:spAutoFit/>
          </a:bodyPr>
          <a:lstStyle/>
          <a:p>
            <a:pPr marL="355600" indent="-342900">
              <a:lnSpc>
                <a:spcPct val="100000"/>
              </a:lnSpc>
              <a:buAutoNum type="arabicPeriod"/>
              <a:tabLst>
                <a:tab pos="355600" algn="l"/>
                <a:tab pos="2522220" algn="l"/>
              </a:tabLst>
            </a:pPr>
            <a:r>
              <a:rPr sz="1800" spc="-30">
                <a:latin typeface="Trebuchet MS"/>
                <a:cs typeface="Trebuchet MS"/>
              </a:rPr>
              <a:t>Pig </a:t>
            </a:r>
            <a:r>
              <a:rPr sz="1800" spc="-10">
                <a:latin typeface="Trebuchet MS"/>
                <a:cs typeface="Trebuchet MS"/>
              </a:rPr>
              <a:t> </a:t>
            </a:r>
            <a:r>
              <a:rPr sz="1800" spc="-5">
                <a:latin typeface="Trebuchet MS"/>
                <a:cs typeface="Trebuchet MS"/>
              </a:rPr>
              <a:t>is</a:t>
            </a:r>
            <a:r>
              <a:rPr sz="1800" spc="520">
                <a:latin typeface="Trebuchet MS"/>
                <a:cs typeface="Trebuchet MS"/>
              </a:rPr>
              <a:t> </a:t>
            </a:r>
            <a:r>
              <a:rPr sz="1800">
                <a:latin typeface="Trebuchet MS"/>
                <a:cs typeface="Trebuchet MS"/>
              </a:rPr>
              <a:t>a</a:t>
            </a:r>
            <a:r>
              <a:rPr sz="1800" u="heavy">
                <a:latin typeface="Trebuchet MS"/>
                <a:cs typeface="Trebuchet MS"/>
              </a:rPr>
              <a:t> 	</a:t>
            </a:r>
            <a:r>
              <a:rPr sz="1800" spc="-5">
                <a:latin typeface="Trebuchet MS"/>
                <a:cs typeface="Trebuchet MS"/>
              </a:rPr>
              <a:t>language.</a:t>
            </a:r>
            <a:endParaRPr sz="1800">
              <a:latin typeface="Trebuchet MS"/>
              <a:cs typeface="Trebuchet MS"/>
            </a:endParaRPr>
          </a:p>
          <a:p>
            <a:pPr>
              <a:lnSpc>
                <a:spcPct val="100000"/>
              </a:lnSpc>
              <a:spcBef>
                <a:spcPts val="2"/>
              </a:spcBef>
              <a:buFont typeface="Trebuchet MS"/>
              <a:buAutoNum type="arabicPeriod"/>
            </a:pPr>
            <a:endParaRPr sz="2150">
              <a:latin typeface="Times New Roman"/>
              <a:cs typeface="Times New Roman"/>
            </a:endParaRPr>
          </a:p>
          <a:p>
            <a:pPr marL="355600" indent="-342900">
              <a:lnSpc>
                <a:spcPct val="100000"/>
              </a:lnSpc>
              <a:buAutoNum type="arabicPeriod"/>
              <a:tabLst>
                <a:tab pos="355600" algn="l"/>
                <a:tab pos="2448560" algn="l"/>
              </a:tabLst>
            </a:pPr>
            <a:r>
              <a:rPr sz="1800" spc="-5">
                <a:latin typeface="Trebuchet MS"/>
                <a:cs typeface="Trebuchet MS"/>
              </a:rPr>
              <a:t>In </a:t>
            </a:r>
            <a:r>
              <a:rPr sz="1800" spc="515">
                <a:latin typeface="Trebuchet MS"/>
                <a:cs typeface="Trebuchet MS"/>
              </a:rPr>
              <a:t> </a:t>
            </a:r>
            <a:r>
              <a:rPr sz="1800" spc="-25">
                <a:latin typeface="Trebuchet MS"/>
                <a:cs typeface="Trebuchet MS"/>
              </a:rPr>
              <a:t>Pig,</a:t>
            </a:r>
            <a:r>
              <a:rPr sz="1800" u="heavy" spc="-25">
                <a:latin typeface="Trebuchet MS"/>
                <a:cs typeface="Trebuchet MS"/>
              </a:rPr>
              <a:t> 	</a:t>
            </a:r>
            <a:r>
              <a:rPr sz="1800" spc="-5">
                <a:latin typeface="Trebuchet MS"/>
                <a:cs typeface="Trebuchet MS"/>
              </a:rPr>
              <a:t>is used to specify data</a:t>
            </a:r>
            <a:r>
              <a:rPr sz="1800" spc="-65">
                <a:latin typeface="Trebuchet MS"/>
                <a:cs typeface="Trebuchet MS"/>
              </a:rPr>
              <a:t> </a:t>
            </a:r>
            <a:r>
              <a:rPr sz="1800" spc="-40">
                <a:latin typeface="Trebuchet MS"/>
                <a:cs typeface="Trebuchet MS"/>
              </a:rPr>
              <a:t>flow.</a:t>
            </a:r>
            <a:endParaRPr sz="1800">
              <a:latin typeface="Trebuchet MS"/>
              <a:cs typeface="Trebuchet MS"/>
            </a:endParaRPr>
          </a:p>
          <a:p>
            <a:pPr>
              <a:lnSpc>
                <a:spcPct val="100000"/>
              </a:lnSpc>
              <a:spcBef>
                <a:spcPts val="45"/>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 pos="3349625" algn="l"/>
              </a:tabLst>
            </a:pPr>
            <a:r>
              <a:rPr sz="1800" spc="-30">
                <a:latin typeface="Trebuchet MS"/>
                <a:cs typeface="Trebuchet MS"/>
              </a:rPr>
              <a:t>Pig </a:t>
            </a:r>
            <a:r>
              <a:rPr sz="1800" spc="-5">
                <a:latin typeface="Trebuchet MS"/>
                <a:cs typeface="Trebuchet MS"/>
              </a:rPr>
              <a:t> provides</a:t>
            </a:r>
            <a:r>
              <a:rPr sz="1800" spc="530">
                <a:latin typeface="Trebuchet MS"/>
                <a:cs typeface="Trebuchet MS"/>
              </a:rPr>
              <a:t> </a:t>
            </a:r>
            <a:r>
              <a:rPr sz="1800" spc="-5">
                <a:latin typeface="Trebuchet MS"/>
                <a:cs typeface="Trebuchet MS"/>
              </a:rPr>
              <a:t>an</a:t>
            </a:r>
            <a:r>
              <a:rPr sz="1800" u="heavy" spc="-5">
                <a:latin typeface="Trebuchet MS"/>
                <a:cs typeface="Trebuchet MS"/>
              </a:rPr>
              <a:t> 	</a:t>
            </a:r>
            <a:r>
              <a:rPr sz="1800" spc="-5">
                <a:latin typeface="Trebuchet MS"/>
                <a:cs typeface="Trebuchet MS"/>
              </a:rPr>
              <a:t>to execute data</a:t>
            </a:r>
            <a:r>
              <a:rPr sz="1800" spc="-65">
                <a:latin typeface="Trebuchet MS"/>
                <a:cs typeface="Trebuchet MS"/>
              </a:rPr>
              <a:t> </a:t>
            </a:r>
            <a:r>
              <a:rPr sz="1800" spc="-40">
                <a:latin typeface="Trebuchet MS"/>
                <a:cs typeface="Trebuchet MS"/>
              </a:rPr>
              <a:t>flow.</a:t>
            </a:r>
            <a:endParaRPr sz="1800">
              <a:latin typeface="Trebuchet MS"/>
              <a:cs typeface="Trebuchet MS"/>
            </a:endParaRPr>
          </a:p>
          <a:p>
            <a:pPr>
              <a:lnSpc>
                <a:spcPct val="100000"/>
              </a:lnSpc>
              <a:spcBef>
                <a:spcPts val="47"/>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 pos="1677670" algn="l"/>
                <a:tab pos="3223260" algn="l"/>
              </a:tabLst>
            </a:pPr>
            <a:r>
              <a:rPr sz="1800" u="heavy">
                <a:latin typeface="Trebuchet MS"/>
                <a:cs typeface="Trebuchet MS"/>
              </a:rPr>
              <a:t> 	</a:t>
            </a:r>
            <a:r>
              <a:rPr sz="1800">
                <a:latin typeface="Trebuchet MS"/>
                <a:cs typeface="Trebuchet MS"/>
              </a:rPr>
              <a:t>,</a:t>
            </a:r>
            <a:r>
              <a:rPr sz="1800" u="heavy">
                <a:latin typeface="Trebuchet MS"/>
                <a:cs typeface="Trebuchet MS"/>
              </a:rPr>
              <a:t> 	</a:t>
            </a:r>
            <a:r>
              <a:rPr sz="1800" spc="-5">
                <a:latin typeface="Trebuchet MS"/>
                <a:cs typeface="Trebuchet MS"/>
              </a:rPr>
              <a:t>are execution modes of</a:t>
            </a:r>
            <a:r>
              <a:rPr sz="1800" spc="-50">
                <a:latin typeface="Trebuchet MS"/>
                <a:cs typeface="Trebuchet MS"/>
              </a:rPr>
              <a:t> </a:t>
            </a:r>
            <a:r>
              <a:rPr sz="1800" spc="-20">
                <a:latin typeface="Trebuchet MS"/>
                <a:cs typeface="Trebuchet MS"/>
              </a:rPr>
              <a:t>Pig.</a:t>
            </a:r>
            <a:endParaRPr sz="1800">
              <a:latin typeface="Trebuchet MS"/>
              <a:cs typeface="Trebuchet MS"/>
            </a:endParaRPr>
          </a:p>
          <a:p>
            <a:pPr>
              <a:lnSpc>
                <a:spcPct val="100000"/>
              </a:lnSpc>
              <a:buFont typeface="Trebuchet MS"/>
              <a:buAutoNum type="arabicPeriod"/>
            </a:pPr>
            <a:endParaRPr sz="1800">
              <a:latin typeface="Times New Roman"/>
              <a:cs typeface="Times New Roman"/>
            </a:endParaRPr>
          </a:p>
          <a:p>
            <a:pPr>
              <a:lnSpc>
                <a:spcPct val="100000"/>
              </a:lnSpc>
              <a:spcBef>
                <a:spcPts val="31"/>
              </a:spcBef>
              <a:buFont typeface="Trebuchet MS"/>
              <a:buAutoNum type="arabicPeriod"/>
            </a:pPr>
            <a:endParaRPr sz="1700">
              <a:latin typeface="Times New Roman"/>
              <a:cs typeface="Times New Roman"/>
            </a:endParaRPr>
          </a:p>
          <a:p>
            <a:pPr marL="355600" indent="-342900">
              <a:lnSpc>
                <a:spcPct val="100000"/>
              </a:lnSpc>
              <a:buAutoNum type="arabicPeriod"/>
              <a:tabLst>
                <a:tab pos="355600" algn="l"/>
                <a:tab pos="3129915" algn="l"/>
              </a:tabLst>
            </a:pPr>
            <a:r>
              <a:rPr sz="1800" spc="-30">
                <a:latin typeface="Trebuchet MS"/>
                <a:cs typeface="Trebuchet MS"/>
              </a:rPr>
              <a:t>Pig  </a:t>
            </a:r>
            <a:r>
              <a:rPr sz="1800" spc="-5">
                <a:latin typeface="Trebuchet MS"/>
                <a:cs typeface="Trebuchet MS"/>
              </a:rPr>
              <a:t>is</a:t>
            </a:r>
            <a:r>
              <a:rPr sz="1800" spc="200">
                <a:latin typeface="Trebuchet MS"/>
                <a:cs typeface="Trebuchet MS"/>
              </a:rPr>
              <a:t> </a:t>
            </a:r>
            <a:r>
              <a:rPr sz="1800" spc="-5">
                <a:latin typeface="Trebuchet MS"/>
                <a:cs typeface="Trebuchet MS"/>
              </a:rPr>
              <a:t>used</a:t>
            </a:r>
            <a:r>
              <a:rPr sz="1800" spc="345">
                <a:latin typeface="Trebuchet MS"/>
                <a:cs typeface="Trebuchet MS"/>
              </a:rPr>
              <a:t> </a:t>
            </a:r>
            <a:r>
              <a:rPr sz="1800" spc="-5">
                <a:latin typeface="Trebuchet MS"/>
                <a:cs typeface="Trebuchet MS"/>
              </a:rPr>
              <a:t>in</a:t>
            </a:r>
            <a:r>
              <a:rPr sz="1800" u="heavy" spc="-5">
                <a:latin typeface="Trebuchet MS"/>
                <a:cs typeface="Trebuchet MS"/>
              </a:rPr>
              <a:t> 	</a:t>
            </a:r>
            <a:r>
              <a:rPr sz="1800" spc="-5">
                <a:latin typeface="Trebuchet MS"/>
                <a:cs typeface="Trebuchet MS"/>
              </a:rPr>
              <a:t>process.</a:t>
            </a:r>
            <a:endParaRPr sz="1800">
              <a:latin typeface="Trebuchet MS"/>
              <a:cs typeface="Trebuchet M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spc="-5"/>
              <a:t>Summary</a:t>
            </a:r>
            <a:r>
              <a:rPr spc="-75"/>
              <a:t> </a:t>
            </a:r>
            <a:r>
              <a:t>please…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2536825"/>
            <a:ext cx="7550784" cy="285115"/>
          </a:xfrm>
          <a:prstGeom prst="rect">
            <a:avLst/>
          </a:prstGeom>
        </p:spPr>
        <p:txBody>
          <a:bodyPr vert="horz" wrap="square" lIns="0" tIns="0" rIns="0" bIns="0" rtlCol="0">
            <a:spAutoFit/>
          </a:bodyPr>
          <a:lstStyle/>
          <a:p>
            <a:pPr marL="12700">
              <a:lnSpc>
                <a:spcPct val="100000"/>
              </a:lnSpc>
            </a:pPr>
            <a:r>
              <a:rPr sz="1800" spc="-5">
                <a:solidFill>
                  <a:srgbClr val="404040"/>
                </a:solidFill>
                <a:latin typeface="Trebuchet MS"/>
                <a:cs typeface="Trebuchet MS"/>
              </a:rPr>
              <a:t>Ask </a:t>
            </a:r>
            <a:r>
              <a:rPr sz="1800">
                <a:solidFill>
                  <a:srgbClr val="404040"/>
                </a:solidFill>
                <a:latin typeface="Trebuchet MS"/>
                <a:cs typeface="Trebuchet MS"/>
              </a:rPr>
              <a:t>a </a:t>
            </a:r>
            <a:r>
              <a:rPr sz="1800" spc="-5">
                <a:solidFill>
                  <a:srgbClr val="404040"/>
                </a:solidFill>
                <a:latin typeface="Trebuchet MS"/>
                <a:cs typeface="Trebuchet MS"/>
              </a:rPr>
              <a:t>few participants of the learning program to summarize the</a:t>
            </a:r>
            <a:r>
              <a:rPr sz="1800" spc="20">
                <a:solidFill>
                  <a:srgbClr val="404040"/>
                </a:solidFill>
                <a:latin typeface="Trebuchet MS"/>
                <a:cs typeface="Trebuchet MS"/>
              </a:rPr>
              <a:t> </a:t>
            </a:r>
            <a:r>
              <a:rPr sz="1800" spc="-5">
                <a:solidFill>
                  <a:srgbClr val="404040"/>
                </a:solidFill>
                <a:latin typeface="Trebuchet MS"/>
                <a:cs typeface="Trebuchet MS"/>
              </a:rPr>
              <a:t>lecture.</a:t>
            </a:r>
            <a:endParaRPr sz="1800">
              <a:latin typeface="Trebuchet MS"/>
              <a:cs typeface="Trebuchet M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5848" y="3026409"/>
            <a:ext cx="1934845" cy="375920"/>
          </a:xfrm>
          <a:prstGeom prst="rect">
            <a:avLst/>
          </a:prstGeom>
        </p:spPr>
        <p:txBody>
          <a:bodyPr vert="horz" wrap="square" lIns="0" tIns="0" rIns="0" bIns="0" rtlCol="0">
            <a:spAutoFit/>
          </a:bodyPr>
          <a:lstStyle/>
          <a:p>
            <a:pPr marL="12700">
              <a:lnSpc>
                <a:spcPct val="100000"/>
              </a:lnSpc>
            </a:pPr>
            <a:r>
              <a:rPr spc="-5">
                <a:latin typeface="Trebuchet MS"/>
                <a:cs typeface="Trebuchet MS"/>
              </a:rPr>
              <a:t>References</a:t>
            </a:r>
            <a:r>
              <a:rPr spc="-80">
                <a:latin typeface="Trebuchet MS"/>
                <a:cs typeface="Trebuchet MS"/>
              </a:rPr>
              <a:t> </a:t>
            </a:r>
            <a:r>
              <a:rPr spc="-5">
                <a:latin typeface="Trebuchet MS"/>
                <a:cs typeface="Trebuchet MS"/>
              </a:rPr>
              <a: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pc="-20"/>
              <a:t>Further</a:t>
            </a:r>
            <a:r>
              <a:rPr spc="-85"/>
              <a:t> </a:t>
            </a:r>
            <a:r>
              <a:t>Readings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2185670"/>
            <a:ext cx="5624830" cy="686435"/>
          </a:xfrm>
          <a:prstGeom prst="rect">
            <a:avLst/>
          </a:prstGeom>
        </p:spPr>
        <p:txBody>
          <a:bodyPr vert="horz" wrap="square" lIns="0" tIns="0" rIns="0" bIns="0" rtlCol="0">
            <a:spAutoFit/>
          </a:bodyPr>
          <a:lstStyle/>
          <a:p>
            <a:pPr marL="12700">
              <a:lnSpc>
                <a:spcPct val="100000"/>
              </a:lnSpc>
              <a:tabLst>
                <a:tab pos="355600" algn="l"/>
              </a:tabLst>
            </a:pPr>
            <a:r>
              <a:rPr sz="1450" spc="-185">
                <a:solidFill>
                  <a:srgbClr val="0E6EC5"/>
                </a:solidFill>
                <a:latin typeface="Microsoft Sans Serif"/>
                <a:cs typeface="Microsoft Sans Serif"/>
                <a:hlinkClick r:id="rId2"/>
              </a:rPr>
              <a:t>	</a:t>
            </a:r>
            <a:r>
              <a:rPr sz="1800" b="1" u="heavy" spc="-5">
                <a:solidFill>
                  <a:srgbClr val="F49100"/>
                </a:solidFill>
                <a:latin typeface="Trebuchet MS"/>
                <a:cs typeface="Trebuchet MS"/>
                <a:hlinkClick r:id="rId2"/>
              </a:rPr>
              <a:t>http://pig.apache.org/docs/r0.12.0/index.html</a:t>
            </a:r>
            <a:endParaRPr sz="1800">
              <a:latin typeface="Trebuchet MS"/>
              <a:cs typeface="Trebuchet MS"/>
            </a:endParaRPr>
          </a:p>
          <a:p>
            <a:pPr marL="12700">
              <a:lnSpc>
                <a:spcPct val="100000"/>
              </a:lnSpc>
              <a:spcBef>
                <a:spcPts val="994"/>
              </a:spcBef>
              <a:tabLst>
                <a:tab pos="355600" algn="l"/>
              </a:tabLst>
            </a:pPr>
            <a:r>
              <a:rPr sz="1450" spc="-185">
                <a:solidFill>
                  <a:srgbClr val="0E6EC5"/>
                </a:solidFill>
                <a:latin typeface="Microsoft Sans Serif"/>
                <a:cs typeface="Microsoft Sans Serif"/>
                <a:hlinkClick r:id="rId3"/>
              </a:rPr>
              <a:t>	</a:t>
            </a:r>
            <a:r>
              <a:rPr sz="1800" b="1" u="heavy" spc="-10">
                <a:solidFill>
                  <a:srgbClr val="F49100"/>
                </a:solidFill>
                <a:latin typeface="Trebuchet MS"/>
                <a:cs typeface="Trebuchet MS"/>
                <a:hlinkClick r:id="rId3"/>
              </a:rPr>
              <a:t>http://www.edureka.co/blog/introduction-to-pig/</a:t>
            </a:r>
            <a:endParaRPr sz="1800">
              <a:latin typeface="Trebuchet MS"/>
              <a:cs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0089" y="3068828"/>
            <a:ext cx="1755775" cy="436245"/>
          </a:xfrm>
          <a:prstGeom prst="rect">
            <a:avLst/>
          </a:prstGeom>
        </p:spPr>
        <p:txBody>
          <a:bodyPr vert="horz" wrap="square" lIns="0" tIns="0" rIns="0" bIns="0" rtlCol="0">
            <a:spAutoFit/>
          </a:bodyPr>
          <a:lstStyle/>
          <a:p>
            <a:pPr marL="12700">
              <a:lnSpc>
                <a:spcPct val="100000"/>
              </a:lnSpc>
            </a:pPr>
            <a:r>
              <a:rPr sz="2800" spc="-5">
                <a:solidFill>
                  <a:srgbClr val="404040"/>
                </a:solidFill>
              </a:rPr>
              <a:t>Thank</a:t>
            </a:r>
            <a:r>
              <a:rPr sz="2800" spc="-75">
                <a:solidFill>
                  <a:srgbClr val="404040"/>
                </a:solidFill>
              </a:rPr>
              <a:t> </a:t>
            </a:r>
            <a:r>
              <a:rPr sz="2800" spc="-5">
                <a:solidFill>
                  <a:srgbClr val="404040"/>
                </a:solidFill>
              </a:rPr>
              <a:t>you</a:t>
            </a:r>
            <a:endParaRPr sz="28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t>The </a:t>
            </a:r>
            <a:r>
              <a:rPr spc="-5"/>
              <a:t>Anatomy </a:t>
            </a:r>
            <a:r>
              <a:t>of</a:t>
            </a:r>
            <a:r>
              <a:rPr spc="-229"/>
              <a:t> </a:t>
            </a:r>
            <a:r>
              <a:t>Pig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845564"/>
            <a:ext cx="7846061" cy="2839239"/>
          </a:xfrm>
          <a:prstGeom prst="rect">
            <a:avLst/>
          </a:prstGeom>
        </p:spPr>
        <p:txBody>
          <a:bodyPr vert="horz" wrap="square" lIns="0" tIns="0" rIns="0" bIns="0" rtlCol="0">
            <a:spAutoFit/>
          </a:bodyPr>
          <a:lstStyle/>
          <a:p>
            <a:pPr marL="12700">
              <a:lnSpc>
                <a:spcPct val="100000"/>
              </a:lnSpc>
            </a:pPr>
            <a:r>
              <a:rPr sz="1800">
                <a:latin typeface="Trebuchet MS"/>
                <a:cs typeface="Trebuchet MS"/>
              </a:rPr>
              <a:t>The </a:t>
            </a:r>
            <a:r>
              <a:rPr sz="1800" spc="-5">
                <a:latin typeface="Trebuchet MS"/>
                <a:cs typeface="Trebuchet MS"/>
              </a:rPr>
              <a:t>main components </a:t>
            </a:r>
            <a:r>
              <a:rPr sz="1800" spc="-10">
                <a:latin typeface="Trebuchet MS"/>
                <a:cs typeface="Trebuchet MS"/>
              </a:rPr>
              <a:t>of </a:t>
            </a:r>
            <a:r>
              <a:rPr sz="1800" spc="-30">
                <a:latin typeface="Trebuchet MS"/>
                <a:cs typeface="Trebuchet MS"/>
              </a:rPr>
              <a:t>Pig </a:t>
            </a:r>
            <a:r>
              <a:rPr sz="1800" spc="-5">
                <a:latin typeface="Trebuchet MS"/>
                <a:cs typeface="Trebuchet MS"/>
              </a:rPr>
              <a:t>are as</a:t>
            </a:r>
            <a:r>
              <a:rPr sz="1800" spc="-10">
                <a:latin typeface="Trebuchet MS"/>
                <a:cs typeface="Trebuchet MS"/>
              </a:rPr>
              <a:t> </a:t>
            </a:r>
            <a:r>
              <a:rPr sz="1800" spc="-5">
                <a:latin typeface="Trebuchet MS"/>
                <a:cs typeface="Trebuchet MS"/>
              </a:rPr>
              <a:t>follows:</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7"/>
              </a:spcBef>
            </a:pPr>
            <a:endParaRPr sz="1950">
              <a:latin typeface="Times New Roman"/>
              <a:cs typeface="Times New Roman"/>
            </a:endParaRPr>
          </a:p>
          <a:p>
            <a:pPr marL="299085" indent="-286385">
              <a:lnSpc>
                <a:spcPct val="100000"/>
              </a:lnSpc>
              <a:buFont typeface="Arial"/>
              <a:buChar char="•"/>
              <a:tabLst>
                <a:tab pos="299720" algn="l"/>
              </a:tabLst>
            </a:pPr>
            <a:r>
              <a:rPr sz="1800" spc="-5">
                <a:latin typeface="Trebuchet MS"/>
                <a:cs typeface="Trebuchet MS"/>
              </a:rPr>
              <a:t>Data flow </a:t>
            </a:r>
            <a:r>
              <a:rPr sz="1800">
                <a:latin typeface="Trebuchet MS"/>
                <a:cs typeface="Trebuchet MS"/>
              </a:rPr>
              <a:t>language </a:t>
            </a:r>
            <a:r>
              <a:rPr sz="1800" spc="-10">
                <a:latin typeface="Trebuchet MS"/>
                <a:cs typeface="Trebuchet MS"/>
              </a:rPr>
              <a:t>(</a:t>
            </a:r>
            <a:r>
              <a:rPr sz="1800" b="1" spc="-10">
                <a:latin typeface="Trebuchet MS"/>
                <a:cs typeface="Trebuchet MS"/>
              </a:rPr>
              <a:t>Pig</a:t>
            </a:r>
            <a:r>
              <a:rPr sz="1800" b="1" spc="-25">
                <a:latin typeface="Trebuchet MS"/>
                <a:cs typeface="Trebuchet MS"/>
              </a:rPr>
              <a:t> </a:t>
            </a:r>
            <a:r>
              <a:rPr sz="1800" b="1" spc="-5">
                <a:latin typeface="Trebuchet MS"/>
                <a:cs typeface="Trebuchet MS"/>
              </a:rPr>
              <a:t>Latin</a:t>
            </a:r>
            <a:r>
              <a:rPr sz="1800" spc="-5">
                <a:latin typeface="Trebuchet MS"/>
                <a:cs typeface="Trebuchet MS"/>
              </a:rPr>
              <a:t>).</a:t>
            </a:r>
            <a:endParaRPr sz="1800">
              <a:latin typeface="Trebuchet MS"/>
              <a:cs typeface="Trebuchet MS"/>
            </a:endParaRPr>
          </a:p>
          <a:p>
            <a:pPr>
              <a:lnSpc>
                <a:spcPct val="100000"/>
              </a:lnSpc>
              <a:buFont typeface="Arial"/>
              <a:buChar char="•"/>
            </a:pPr>
            <a:endParaRPr sz="1800">
              <a:latin typeface="Times New Roman"/>
              <a:cs typeface="Times New Roman"/>
            </a:endParaRPr>
          </a:p>
          <a:p>
            <a:pPr>
              <a:lnSpc>
                <a:spcPct val="100000"/>
              </a:lnSpc>
              <a:spcBef>
                <a:spcPts val="9"/>
              </a:spcBef>
              <a:buFont typeface="Arial"/>
              <a:buChar char="•"/>
            </a:pPr>
            <a:endParaRPr sz="1950">
              <a:latin typeface="Times New Roman"/>
              <a:cs typeface="Times New Roman"/>
            </a:endParaRPr>
          </a:p>
          <a:p>
            <a:pPr marL="299085" indent="-286385">
              <a:lnSpc>
                <a:spcPct val="100000"/>
              </a:lnSpc>
              <a:buFont typeface="Arial"/>
              <a:buChar char="•"/>
              <a:tabLst>
                <a:tab pos="299720" algn="l"/>
              </a:tabLst>
            </a:pPr>
            <a:r>
              <a:rPr sz="1800" spc="-5">
                <a:latin typeface="Trebuchet MS"/>
                <a:cs typeface="Trebuchet MS"/>
              </a:rPr>
              <a:t>Interactive shell where you can type </a:t>
            </a:r>
            <a:r>
              <a:rPr sz="1800" spc="-30">
                <a:latin typeface="Trebuchet MS"/>
                <a:cs typeface="Trebuchet MS"/>
              </a:rPr>
              <a:t>Pig </a:t>
            </a:r>
            <a:r>
              <a:rPr sz="1800" spc="-5">
                <a:latin typeface="Trebuchet MS"/>
                <a:cs typeface="Trebuchet MS"/>
              </a:rPr>
              <a:t>Latin statements</a:t>
            </a:r>
            <a:r>
              <a:rPr sz="1800" spc="150">
                <a:latin typeface="Trebuchet MS"/>
                <a:cs typeface="Trebuchet MS"/>
              </a:rPr>
              <a:t> </a:t>
            </a:r>
            <a:r>
              <a:rPr sz="1800" spc="-15">
                <a:latin typeface="Trebuchet MS"/>
                <a:cs typeface="Trebuchet MS"/>
              </a:rPr>
              <a:t>(</a:t>
            </a:r>
            <a:r>
              <a:rPr sz="1800" b="1" spc="-15">
                <a:latin typeface="Trebuchet MS"/>
                <a:cs typeface="Trebuchet MS"/>
              </a:rPr>
              <a:t>Grunt</a:t>
            </a:r>
            <a:r>
              <a:rPr sz="1800" spc="-15">
                <a:latin typeface="Trebuchet MS"/>
                <a:cs typeface="Trebuchet MS"/>
              </a:rPr>
              <a:t>).</a:t>
            </a:r>
            <a:endParaRPr sz="1800">
              <a:latin typeface="Trebuchet MS"/>
              <a:cs typeface="Trebuchet MS"/>
            </a:endParaRPr>
          </a:p>
          <a:p>
            <a:pPr>
              <a:lnSpc>
                <a:spcPct val="100000"/>
              </a:lnSpc>
              <a:buFont typeface="Arial"/>
              <a:buChar char="•"/>
            </a:pPr>
            <a:endParaRPr sz="1800">
              <a:latin typeface="Times New Roman"/>
              <a:cs typeface="Times New Roman"/>
            </a:endParaRPr>
          </a:p>
          <a:p>
            <a:pPr>
              <a:lnSpc>
                <a:spcPct val="100000"/>
              </a:lnSpc>
              <a:spcBef>
                <a:spcPts val="10"/>
              </a:spcBef>
              <a:buFont typeface="Arial"/>
              <a:buChar char="•"/>
            </a:pPr>
            <a:endParaRPr sz="1950">
              <a:latin typeface="Times New Roman"/>
              <a:cs typeface="Times New Roman"/>
            </a:endParaRPr>
          </a:p>
          <a:p>
            <a:pPr marL="299085" indent="-286385">
              <a:lnSpc>
                <a:spcPct val="100000"/>
              </a:lnSpc>
              <a:buFont typeface="Arial"/>
              <a:buChar char="•"/>
              <a:tabLst>
                <a:tab pos="299720" algn="l"/>
              </a:tabLst>
            </a:pPr>
            <a:r>
              <a:rPr sz="1800" spc="-30">
                <a:latin typeface="Trebuchet MS"/>
                <a:cs typeface="Trebuchet MS"/>
              </a:rPr>
              <a:t>Pig </a:t>
            </a:r>
            <a:r>
              <a:rPr sz="1800" spc="-5">
                <a:latin typeface="Trebuchet MS"/>
                <a:cs typeface="Trebuchet MS"/>
              </a:rPr>
              <a:t>interpreter and execution</a:t>
            </a:r>
            <a:r>
              <a:rPr sz="1800" spc="40">
                <a:latin typeface="Trebuchet MS"/>
                <a:cs typeface="Trebuchet MS"/>
              </a:rPr>
              <a:t> </a:t>
            </a:r>
            <a:r>
              <a:rPr sz="1800" spc="-5">
                <a:latin typeface="Trebuchet MS"/>
                <a:cs typeface="Trebuchet MS"/>
              </a:rPr>
              <a:t>engine.</a:t>
            </a:r>
            <a:endParaRPr sz="18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69332"/>
          </a:xfrm>
        </p:spPr>
        <p:txBody>
          <a:bodyPr/>
          <a:lstStyle/>
          <a:p>
            <a:r>
              <a:rPr lang="en-US" spc="-10"/>
              <a:t>Pig</a:t>
            </a:r>
            <a:r>
              <a:rPr lang="en-US" spc="-25"/>
              <a:t> </a:t>
            </a:r>
            <a:r>
              <a:rPr lang="en-US" spc="-5"/>
              <a:t>Latin</a:t>
            </a:r>
            <a:endParaRPr lang="en-US"/>
          </a:p>
        </p:txBody>
      </p:sp>
      <p:sp>
        <p:nvSpPr>
          <p:cNvPr id="3" name="Text Placeholder 2"/>
          <p:cNvSpPr>
            <a:spLocks noGrp="1"/>
          </p:cNvSpPr>
          <p:nvPr>
            <p:ph type="body" idx="1"/>
          </p:nvPr>
        </p:nvSpPr>
        <p:spPr>
          <a:xfrm>
            <a:off x="381001" y="1143001"/>
            <a:ext cx="11043716" cy="2769989"/>
          </a:xfrm>
        </p:spPr>
        <p:txBody>
          <a:bodyPr/>
          <a:lstStyle/>
          <a:p>
            <a:r>
              <a:rPr lang="en-US"/>
              <a:t>Pig Latin Script</a:t>
            </a:r>
          </a:p>
          <a:p>
            <a:r>
              <a:rPr lang="en-US"/>
              <a:t>	A =</a:t>
            </a:r>
            <a:r>
              <a:rPr lang="en-IN" b="1">
                <a:latin typeface="Times New Roman"/>
                <a:cs typeface="Times New Roman"/>
              </a:rPr>
              <a:t> </a:t>
            </a:r>
            <a:r>
              <a:rPr lang="en-IN" b="1">
                <a:solidFill>
                  <a:srgbClr val="FF0000"/>
                </a:solidFill>
                <a:latin typeface="Times New Roman"/>
                <a:cs typeface="Times New Roman"/>
              </a:rPr>
              <a:t>load</a:t>
            </a:r>
            <a:r>
              <a:rPr lang="en-IN" b="1">
                <a:latin typeface="Times New Roman"/>
                <a:cs typeface="Times New Roman"/>
              </a:rPr>
              <a:t> </a:t>
            </a:r>
            <a:r>
              <a:rPr lang="en-IN" b="1" spc="-5">
                <a:latin typeface="Times New Roman"/>
                <a:cs typeface="Times New Roman"/>
              </a:rPr>
              <a:t>'/</a:t>
            </a:r>
            <a:r>
              <a:rPr lang="en-IN" b="1" spc="-5" err="1">
                <a:latin typeface="Times New Roman"/>
                <a:cs typeface="Times New Roman"/>
              </a:rPr>
              <a:t>pigdemo</a:t>
            </a:r>
            <a:r>
              <a:rPr lang="en-IN" b="1" spc="-5">
                <a:latin typeface="Times New Roman"/>
                <a:cs typeface="Times New Roman"/>
              </a:rPr>
              <a:t>/student.tsv' </a:t>
            </a:r>
            <a:r>
              <a:rPr lang="en-IN" b="1">
                <a:solidFill>
                  <a:srgbClr val="FF0000"/>
                </a:solidFill>
                <a:latin typeface="Times New Roman"/>
                <a:cs typeface="Times New Roman"/>
              </a:rPr>
              <a:t>as</a:t>
            </a:r>
            <a:r>
              <a:rPr lang="en-IN" b="1">
                <a:latin typeface="Times New Roman"/>
                <a:cs typeface="Times New Roman"/>
              </a:rPr>
              <a:t> </a:t>
            </a:r>
            <a:r>
              <a:rPr lang="en-IN" b="1" spc="-5">
                <a:latin typeface="Times New Roman"/>
                <a:cs typeface="Times New Roman"/>
              </a:rPr>
              <a:t>(</a:t>
            </a:r>
            <a:r>
              <a:rPr lang="en-IN" b="1" spc="-5" err="1">
                <a:latin typeface="Times New Roman"/>
                <a:cs typeface="Times New Roman"/>
              </a:rPr>
              <a:t>rollno:int</a:t>
            </a:r>
            <a:r>
              <a:rPr lang="en-IN" b="1" spc="-5">
                <a:latin typeface="Times New Roman"/>
                <a:cs typeface="Times New Roman"/>
              </a:rPr>
              <a:t>, </a:t>
            </a:r>
            <a:r>
              <a:rPr lang="en-IN" b="1" spc="-5" err="1">
                <a:latin typeface="Times New Roman"/>
                <a:cs typeface="Times New Roman"/>
              </a:rPr>
              <a:t>name:chararray</a:t>
            </a:r>
            <a:r>
              <a:rPr lang="en-IN" b="1" spc="-5">
                <a:latin typeface="Times New Roman"/>
                <a:cs typeface="Times New Roman"/>
              </a:rPr>
              <a:t>,</a:t>
            </a:r>
            <a:r>
              <a:rPr lang="en-IN" b="1" spc="-90">
                <a:latin typeface="Times New Roman"/>
                <a:cs typeface="Times New Roman"/>
              </a:rPr>
              <a:t> </a:t>
            </a:r>
            <a:r>
              <a:rPr lang="en-IN" b="1" spc="-5" err="1">
                <a:latin typeface="Times New Roman"/>
                <a:cs typeface="Times New Roman"/>
              </a:rPr>
              <a:t>gpa:float</a:t>
            </a:r>
            <a:r>
              <a:rPr lang="en-IN" b="1" spc="-5">
                <a:latin typeface="Times New Roman"/>
                <a:cs typeface="Times New Roman"/>
              </a:rPr>
              <a:t>);</a:t>
            </a:r>
            <a:endParaRPr lang="en-US"/>
          </a:p>
          <a:p>
            <a:endParaRPr lang="en-US"/>
          </a:p>
          <a:p>
            <a:r>
              <a:rPr lang="en-US"/>
              <a:t>	A = filter A by </a:t>
            </a:r>
            <a:r>
              <a:rPr lang="en-US" err="1"/>
              <a:t>gpa</a:t>
            </a:r>
            <a:r>
              <a:rPr lang="en-US"/>
              <a:t> &gt;4;</a:t>
            </a:r>
          </a:p>
          <a:p>
            <a:endParaRPr lang="en-US"/>
          </a:p>
          <a:p>
            <a:r>
              <a:rPr lang="en-US"/>
              <a:t>	A = </a:t>
            </a:r>
            <a:r>
              <a:rPr lang="en-US" err="1"/>
              <a:t>foreach</a:t>
            </a:r>
            <a:r>
              <a:rPr lang="en-US"/>
              <a:t> A generate UPPER (name);</a:t>
            </a:r>
          </a:p>
          <a:p>
            <a:endParaRPr lang="en-US"/>
          </a:p>
          <a:p>
            <a:r>
              <a:rPr lang="en-US"/>
              <a:t>	</a:t>
            </a:r>
            <a:r>
              <a:rPr lang="en-US">
                <a:solidFill>
                  <a:srgbClr val="FF0000"/>
                </a:solidFill>
              </a:rPr>
              <a:t>STORE </a:t>
            </a:r>
            <a:r>
              <a:rPr lang="en-US"/>
              <a:t>A INTO ‘</a:t>
            </a:r>
            <a:r>
              <a:rPr lang="en-US" err="1"/>
              <a:t>myreport</a:t>
            </a:r>
            <a:r>
              <a:rPr lang="en-US"/>
              <a:t>’;</a:t>
            </a:r>
          </a:p>
          <a:p>
            <a:endParaRPr lang="en-US"/>
          </a:p>
          <a:p>
            <a:endParaRPr lang="en-US"/>
          </a:p>
        </p:txBody>
      </p:sp>
    </p:spTree>
    <p:extLst>
      <p:ext uri="{BB962C8B-B14F-4D97-AF65-F5344CB8AC3E}">
        <p14:creationId xmlns:p14="http://schemas.microsoft.com/office/powerpoint/2010/main" val="62416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Pig Interpreter/Execution  Engine</a:t>
            </a:r>
          </a:p>
        </p:txBody>
      </p:sp>
      <p:sp>
        <p:nvSpPr>
          <p:cNvPr id="3" name="Text Placeholder 2"/>
          <p:cNvSpPr>
            <a:spLocks noGrp="1"/>
          </p:cNvSpPr>
          <p:nvPr>
            <p:ph type="body" idx="1"/>
          </p:nvPr>
        </p:nvSpPr>
        <p:spPr>
          <a:xfrm>
            <a:off x="457200" y="1295400"/>
            <a:ext cx="10967517" cy="3323987"/>
          </a:xfrm>
        </p:spPr>
        <p:txBody>
          <a:bodyPr/>
          <a:lstStyle/>
          <a:p>
            <a:pPr marL="742950" lvl="1" indent="-285750">
              <a:buFont typeface="Arial" pitchFamily="34" charset="0"/>
              <a:buChar char="•"/>
            </a:pPr>
            <a:r>
              <a:rPr lang="en-US"/>
              <a:t>Processes and parses pig Latin</a:t>
            </a:r>
          </a:p>
          <a:p>
            <a:pPr lvl="1"/>
            <a:endParaRPr lang="en-US"/>
          </a:p>
          <a:p>
            <a:pPr marL="742950" lvl="1" indent="-285750">
              <a:buFont typeface="Arial" pitchFamily="34" charset="0"/>
              <a:buChar char="•"/>
            </a:pPr>
            <a:r>
              <a:rPr lang="en-US"/>
              <a:t>Checks data types</a:t>
            </a:r>
          </a:p>
          <a:p>
            <a:pPr lvl="1"/>
            <a:endParaRPr lang="en-US"/>
          </a:p>
          <a:p>
            <a:pPr marL="742950" lvl="1" indent="-285750">
              <a:buFont typeface="Arial" pitchFamily="34" charset="0"/>
              <a:buChar char="•"/>
            </a:pPr>
            <a:r>
              <a:rPr lang="en-US"/>
              <a:t>Performs optimization</a:t>
            </a:r>
          </a:p>
          <a:p>
            <a:pPr lvl="1"/>
            <a:endParaRPr lang="en-US"/>
          </a:p>
          <a:p>
            <a:pPr marL="742950" lvl="1" indent="-285750">
              <a:buFont typeface="Arial" pitchFamily="34" charset="0"/>
              <a:buChar char="•"/>
            </a:pPr>
            <a:r>
              <a:rPr lang="en-US"/>
              <a:t>Creates MapReduce jobs</a:t>
            </a:r>
          </a:p>
          <a:p>
            <a:pPr lvl="1"/>
            <a:endParaRPr lang="en-US"/>
          </a:p>
          <a:p>
            <a:pPr marL="742950" lvl="1" indent="-285750">
              <a:buFont typeface="Arial" pitchFamily="34" charset="0"/>
              <a:buChar char="•"/>
            </a:pPr>
            <a:r>
              <a:rPr lang="en-US"/>
              <a:t>Submits jobs to Hadoop</a:t>
            </a:r>
          </a:p>
          <a:p>
            <a:pPr lvl="1"/>
            <a:endParaRPr lang="en-US"/>
          </a:p>
          <a:p>
            <a:pPr marL="742950" lvl="1" indent="-285750">
              <a:buFont typeface="Arial" pitchFamily="34" charset="0"/>
              <a:buChar char="•"/>
            </a:pPr>
            <a:r>
              <a:rPr lang="en-US"/>
              <a:t>Monitor progress</a:t>
            </a:r>
          </a:p>
          <a:p>
            <a:pPr marL="742950" lvl="1" indent="-285750">
              <a:buFont typeface="Arial" pitchFamily="34" charset="0"/>
              <a:buChar char="•"/>
            </a:pPr>
            <a:endParaRPr lang="en-US"/>
          </a:p>
        </p:txBody>
      </p:sp>
    </p:spTree>
    <p:extLst>
      <p:ext uri="{BB962C8B-B14F-4D97-AF65-F5344CB8AC3E}">
        <p14:creationId xmlns:p14="http://schemas.microsoft.com/office/powerpoint/2010/main" val="204810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E1DE4A84C65C4DB60AEC4C9380331D" ma:contentTypeVersion="4" ma:contentTypeDescription="Create a new document." ma:contentTypeScope="" ma:versionID="620803f39277cba3ee8298286d69e6d9">
  <xsd:schema xmlns:xsd="http://www.w3.org/2001/XMLSchema" xmlns:xs="http://www.w3.org/2001/XMLSchema" xmlns:p="http://schemas.microsoft.com/office/2006/metadata/properties" xmlns:ns2="454257da-1013-411d-b16c-7f8c54dd5663" xmlns:ns3="80651e33-392f-4750-a68e-afa844a9de55" targetNamespace="http://schemas.microsoft.com/office/2006/metadata/properties" ma:root="true" ma:fieldsID="178e3788ec5b74a2b45d076cd3f5b10e" ns2:_="" ns3:_="">
    <xsd:import namespace="454257da-1013-411d-b16c-7f8c54dd5663"/>
    <xsd:import namespace="80651e33-392f-4750-a68e-afa844a9de5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257da-1013-411d-b16c-7f8c54dd5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651e33-392f-4750-a68e-afa844a9de5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95ECAC-54E1-4496-A85D-90F66FB7D09A}">
  <ds:schemaRefs>
    <ds:schemaRef ds:uri="http://schemas.microsoft.com/sharepoint/v3/contenttype/forms"/>
  </ds:schemaRefs>
</ds:datastoreItem>
</file>

<file path=customXml/itemProps2.xml><?xml version="1.0" encoding="utf-8"?>
<ds:datastoreItem xmlns:ds="http://schemas.openxmlformats.org/officeDocument/2006/customXml" ds:itemID="{8F317A65-90BA-4445-A07A-30B741B170C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F6A3D4F-701A-4BF2-B3FE-14AEFD0D7663}">
  <ds:schemaRefs>
    <ds:schemaRef ds:uri="454257da-1013-411d-b16c-7f8c54dd5663"/>
    <ds:schemaRef ds:uri="80651e33-392f-4750-a68e-afa844a9de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65</Slides>
  <Notes>0</Notes>
  <HiddenSlides>4</HiddenSlide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What is Pig?</vt:lpstr>
      <vt:lpstr>Features of Pig</vt:lpstr>
      <vt:lpstr>Features of Pig</vt:lpstr>
      <vt:lpstr>The Anatomy of Pig</vt:lpstr>
      <vt:lpstr>The Anatomy of Pig</vt:lpstr>
      <vt:lpstr>Pig Latin</vt:lpstr>
      <vt:lpstr>Pig Interpreter/Execution  Engine</vt:lpstr>
      <vt:lpstr>PowerPoint Presentation</vt:lpstr>
      <vt:lpstr>Pig on Hadoop</vt:lpstr>
      <vt:lpstr>PowerPoint Presentation</vt:lpstr>
      <vt:lpstr>Pig Philosophy</vt:lpstr>
      <vt:lpstr>PIG Use case </vt:lpstr>
      <vt:lpstr>Pig Architecture</vt:lpstr>
      <vt:lpstr>PowerPoint Presentation</vt:lpstr>
      <vt:lpstr>Pig Latin statements</vt:lpstr>
      <vt:lpstr>Pig Latin Statements</vt:lpstr>
      <vt:lpstr>Pig Latin Identifiers</vt:lpstr>
      <vt:lpstr>Operators in Pig Latin</vt:lpstr>
      <vt:lpstr>Data Types in Pig Latin</vt:lpstr>
      <vt:lpstr>Complex Data type </vt:lpstr>
      <vt:lpstr>Complex data type: BAG</vt:lpstr>
      <vt:lpstr>Complex data type-MAP and Relation</vt:lpstr>
      <vt:lpstr>Running Pig</vt:lpstr>
      <vt:lpstr>Execution Modes of Pig</vt:lpstr>
      <vt:lpstr>HDFS commands</vt:lpstr>
      <vt:lpstr>Relational Operators</vt:lpstr>
      <vt:lpstr>Filter</vt:lpstr>
      <vt:lpstr>FOREACH</vt:lpstr>
      <vt:lpstr>Group</vt:lpstr>
      <vt:lpstr>COGROUP</vt:lpstr>
      <vt:lpstr>Distinct</vt:lpstr>
      <vt:lpstr>Limit</vt:lpstr>
      <vt:lpstr>ORDER BY</vt:lpstr>
      <vt:lpstr>Join</vt:lpstr>
      <vt:lpstr>UNION</vt:lpstr>
      <vt:lpstr>Split</vt:lpstr>
      <vt:lpstr>SAMPLE</vt:lpstr>
      <vt:lpstr>Eval Function</vt:lpstr>
      <vt:lpstr>To calculate the average marks for each student.</vt:lpstr>
      <vt:lpstr>To calculate the maximum marks for each student.</vt:lpstr>
      <vt:lpstr>COUNT</vt:lpstr>
      <vt:lpstr>PowerPoint Presentation</vt:lpstr>
      <vt:lpstr>TUPLE</vt:lpstr>
      <vt:lpstr>MAP represents a key/value pair.</vt:lpstr>
      <vt:lpstr>PowerPoint Presentation</vt:lpstr>
      <vt:lpstr>Piggy Bank</vt:lpstr>
      <vt:lpstr>USER DEFINED FUNCTIONS -UDF</vt:lpstr>
      <vt:lpstr>UDF</vt:lpstr>
      <vt:lpstr>Parameter substitution</vt:lpstr>
      <vt:lpstr>Diagnostic operators </vt:lpstr>
      <vt:lpstr>Word count example  in PIG </vt:lpstr>
      <vt:lpstr>Tokenize and Flatten</vt:lpstr>
      <vt:lpstr>PowerPoint Presentation</vt:lpstr>
      <vt:lpstr>When to use Pig?</vt:lpstr>
      <vt:lpstr>When NOT to use Pig?</vt:lpstr>
      <vt:lpstr>PowerPoint Presentation</vt:lpstr>
      <vt:lpstr>Pig Vs. Hive</vt:lpstr>
      <vt:lpstr>Answer a few quick questions …</vt:lpstr>
      <vt:lpstr>Fill in the blanks</vt:lpstr>
      <vt:lpstr>Summary please…</vt:lpstr>
      <vt:lpstr>References …</vt:lpstr>
      <vt:lpstr>Further Readings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revision>1</cp:revision>
  <dcterms:created xsi:type="dcterms:W3CDTF">2015-09-29T11:43:06Z</dcterms:created>
  <dcterms:modified xsi:type="dcterms:W3CDTF">2022-04-29T06:01:05Z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2015-08-06T00:00:00Z</vt:filetime>
  </property>
  <property fmtid="{D5CDD505-2E9C-101B-9397-08002B2CF9AE}" pid="3" name="Creator">
    <vt:lpwstr>Microsoft® PowerPoint® 2013</vt:lpwstr>
  </property>
  <property fmtid="{D5CDD505-2E9C-101B-9397-08002B2CF9AE}" pid="4" name="LastSaved">
    <vt:filetime>2015-09-29T00:00:00Z</vt:filetime>
  </property>
  <property fmtid="{D5CDD505-2E9C-101B-9397-08002B2CF9AE}" pid="5" name="ContentTypeId">
    <vt:lpwstr>0x0101007EE1DE4A84C65C4DB60AEC4C9380331D</vt:lpwstr>
  </property>
</Properties>
</file>