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3" r:id="rId6"/>
    <p:sldId id="303" r:id="rId7"/>
    <p:sldId id="304" r:id="rId8"/>
    <p:sldId id="305" r:id="rId9"/>
    <p:sldId id="264" r:id="rId10"/>
    <p:sldId id="265" r:id="rId11"/>
    <p:sldId id="306" r:id="rId12"/>
    <p:sldId id="266" r:id="rId13"/>
    <p:sldId id="267" r:id="rId14"/>
    <p:sldId id="308" r:id="rId15"/>
    <p:sldId id="268" r:id="rId16"/>
    <p:sldId id="269" r:id="rId17"/>
    <p:sldId id="309" r:id="rId18"/>
    <p:sldId id="310" r:id="rId19"/>
    <p:sldId id="270" r:id="rId20"/>
    <p:sldId id="271" r:id="rId21"/>
    <p:sldId id="272" r:id="rId22"/>
    <p:sldId id="273" r:id="rId23"/>
    <p:sldId id="274" r:id="rId24"/>
    <p:sldId id="275" r:id="rId25"/>
    <p:sldId id="276" r:id="rId26"/>
    <p:sldId id="277" r:id="rId27"/>
    <p:sldId id="278" r:id="rId28"/>
    <p:sldId id="279" r:id="rId29"/>
    <p:sldId id="311" r:id="rId30"/>
    <p:sldId id="280" r:id="rId31"/>
    <p:sldId id="281" r:id="rId32"/>
    <p:sldId id="282" r:id="rId33"/>
    <p:sldId id="283" r:id="rId34"/>
    <p:sldId id="284" r:id="rId35"/>
    <p:sldId id="285" r:id="rId36"/>
    <p:sldId id="312" r:id="rId37"/>
    <p:sldId id="313" r:id="rId38"/>
    <p:sldId id="286" r:id="rId39"/>
    <p:sldId id="287" r:id="rId40"/>
    <p:sldId id="314" r:id="rId41"/>
    <p:sldId id="288" r:id="rId42"/>
    <p:sldId id="324" r:id="rId43"/>
    <p:sldId id="325" r:id="rId44"/>
    <p:sldId id="326" r:id="rId45"/>
    <p:sldId id="289" r:id="rId46"/>
    <p:sldId id="315" r:id="rId47"/>
    <p:sldId id="290" r:id="rId48"/>
    <p:sldId id="316" r:id="rId49"/>
    <p:sldId id="317" r:id="rId50"/>
    <p:sldId id="318" r:id="rId51"/>
    <p:sldId id="291" r:id="rId52"/>
    <p:sldId id="292" r:id="rId53"/>
    <p:sldId id="293" r:id="rId54"/>
    <p:sldId id="294" r:id="rId55"/>
    <p:sldId id="295" r:id="rId56"/>
    <p:sldId id="296" r:id="rId57"/>
    <p:sldId id="319" r:id="rId58"/>
    <p:sldId id="320" r:id="rId59"/>
    <p:sldId id="321" r:id="rId60"/>
    <p:sldId id="322" r:id="rId61"/>
    <p:sldId id="323" r:id="rId62"/>
    <p:sldId id="298" r:id="rId63"/>
    <p:sldId id="302" r:id="rId64"/>
  </p:sldIdLst>
  <p:sldSz cx="12192000" cy="6858000"/>
  <p:notesSz cx="1023302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2FBFC-7F2E-4F39-B900-19B58583E6E3}" v="1" dt="2022-02-22T09:12:02.289"/>
    <p1510:client id="{B6906E31-2B8D-4A14-8256-C1C79419C56A}" v="2" dt="2022-02-22T09:30:26.39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cherla Vaishnavi - [CB.EN.U4CSE19430]" userId="S::cb.en.u4cse19430@cb.students.amrita.edu::caccace3-1bdc-4bc0-9916-4d261282a163" providerId="AD" clId="Web-{B6906E31-2B8D-4A14-8256-C1C79419C56A}"/>
    <pc:docChg chg="modSld">
      <pc:chgData name="Kocherla Vaishnavi - [CB.EN.U4CSE19430]" userId="S::cb.en.u4cse19430@cb.students.amrita.edu::caccace3-1bdc-4bc0-9916-4d261282a163" providerId="AD" clId="Web-{B6906E31-2B8D-4A14-8256-C1C79419C56A}" dt="2022-02-22T09:30:26.398" v="1" actId="1076"/>
      <pc:docMkLst>
        <pc:docMk/>
      </pc:docMkLst>
      <pc:sldChg chg="modSp">
        <pc:chgData name="Kocherla Vaishnavi - [CB.EN.U4CSE19430]" userId="S::cb.en.u4cse19430@cb.students.amrita.edu::caccace3-1bdc-4bc0-9916-4d261282a163" providerId="AD" clId="Web-{B6906E31-2B8D-4A14-8256-C1C79419C56A}" dt="2022-02-22T09:30:26.398" v="1" actId="1076"/>
        <pc:sldMkLst>
          <pc:docMk/>
          <pc:sldMk cId="2363570753" sldId="311"/>
        </pc:sldMkLst>
        <pc:spChg chg="mod">
          <ac:chgData name="Kocherla Vaishnavi - [CB.EN.U4CSE19430]" userId="S::cb.en.u4cse19430@cb.students.amrita.edu::caccace3-1bdc-4bc0-9916-4d261282a163" providerId="AD" clId="Web-{B6906E31-2B8D-4A14-8256-C1C79419C56A}" dt="2022-02-22T09:30:26.398" v="1" actId="1076"/>
          <ac:spMkLst>
            <pc:docMk/>
            <pc:sldMk cId="2363570753" sldId="311"/>
            <ac:spMk id="3" creationId="{00000000-0000-0000-0000-000000000000}"/>
          </ac:spMkLst>
        </pc:spChg>
      </pc:sldChg>
    </pc:docChg>
  </pc:docChgLst>
  <pc:docChgLst>
    <pc:chgData name="Marri Haranath Reddy - [CB.EN.U4CSE19465]" userId="S::cb.en.u4cse19465@cb.students.amrita.edu::2057d9a2-66f1-4da5-a6fa-2e26945c8dc5" providerId="AD" clId="Web-{40C2FBFC-7F2E-4F39-B900-19B58583E6E3}"/>
    <pc:docChg chg="modSld">
      <pc:chgData name="Marri Haranath Reddy - [CB.EN.U4CSE19465]" userId="S::cb.en.u4cse19465@cb.students.amrita.edu::2057d9a2-66f1-4da5-a6fa-2e26945c8dc5" providerId="AD" clId="Web-{40C2FBFC-7F2E-4F39-B900-19B58583E6E3}" dt="2022-02-22T09:12:02.289" v="0" actId="1076"/>
      <pc:docMkLst>
        <pc:docMk/>
      </pc:docMkLst>
      <pc:sldChg chg="modSp">
        <pc:chgData name="Marri Haranath Reddy - [CB.EN.U4CSE19465]" userId="S::cb.en.u4cse19465@cb.students.amrita.edu::2057d9a2-66f1-4da5-a6fa-2e26945c8dc5" providerId="AD" clId="Web-{40C2FBFC-7F2E-4F39-B900-19B58583E6E3}" dt="2022-02-22T09:12:02.289" v="0" actId="1076"/>
        <pc:sldMkLst>
          <pc:docMk/>
          <pc:sldMk cId="0" sldId="278"/>
        </pc:sldMkLst>
        <pc:spChg chg="mod">
          <ac:chgData name="Marri Haranath Reddy - [CB.EN.U4CSE19465]" userId="S::cb.en.u4cse19465@cb.students.amrita.edu::2057d9a2-66f1-4da5-a6fa-2e26945c8dc5" providerId="AD" clId="Web-{40C2FBFC-7F2E-4F39-B900-19B58583E6E3}" dt="2022-02-22T09:12:02.289" v="0" actId="1076"/>
          <ac:spMkLst>
            <pc:docMk/>
            <pc:sldMk cId="0" sldId="27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5" name="bk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0E6EC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1" i="0" u="heavy">
                <a:solidFill>
                  <a:srgbClr val="F4910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E6EC5"/>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5" name="bk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rgbClr val="0E6EC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a:xfrm>
            <a:off x="767283" y="402082"/>
            <a:ext cx="10657433" cy="375920"/>
          </a:xfrm>
          <a:prstGeom prst="rect">
            <a:avLst/>
          </a:prstGeom>
        </p:spPr>
        <p:txBody>
          <a:bodyPr wrap="square" lIns="0" tIns="0" rIns="0" bIns="0">
            <a:spAutoFit/>
          </a:bodyPr>
          <a:lstStyle>
            <a:lvl1pPr>
              <a:defRPr sz="2400" b="1" i="0">
                <a:solidFill>
                  <a:srgbClr val="0E6EC5"/>
                </a:solidFill>
                <a:latin typeface="Trebuchet MS"/>
                <a:cs typeface="Trebuchet MS"/>
              </a:defRPr>
            </a:lvl1pPr>
          </a:lstStyle>
          <a:p>
            <a:endParaRPr/>
          </a:p>
        </p:txBody>
      </p:sp>
      <p:sp>
        <p:nvSpPr>
          <p:cNvPr id="3" name="Holder 3"/>
          <p:cNvSpPr>
            <a:spLocks noGrp="1"/>
          </p:cNvSpPr>
          <p:nvPr>
            <p:ph type="body" idx="1"/>
          </p:nvPr>
        </p:nvSpPr>
        <p:spPr>
          <a:xfrm>
            <a:off x="916939" y="1372234"/>
            <a:ext cx="10358120" cy="3654425"/>
          </a:xfrm>
          <a:prstGeom prst="rect">
            <a:avLst/>
          </a:prstGeom>
        </p:spPr>
        <p:txBody>
          <a:bodyPr wrap="square" lIns="0" tIns="0" rIns="0" bIns="0">
            <a:spAutoFit/>
          </a:bodyPr>
          <a:lstStyle>
            <a:lvl1pPr>
              <a:defRPr sz="1800" b="1" i="0" u="heavy">
                <a:solidFill>
                  <a:srgbClr val="F49100"/>
                </a:solidFill>
                <a:latin typeface="Trebuchet MS"/>
                <a:cs typeface="Trebuchet MS"/>
              </a:defRPr>
            </a:lvl1pPr>
          </a:lstStyle>
          <a:p>
            <a:endParaRPr/>
          </a:p>
        </p:txBody>
      </p:sp>
      <p:sp>
        <p:nvSpPr>
          <p:cNvPr id="4" name="Holder 4"/>
          <p:cNvSpPr>
            <a:spLocks noGrp="1"/>
          </p:cNvSpPr>
          <p:nvPr>
            <p:ph type="ftr" sz="quarter" idx="5"/>
          </p:nvPr>
        </p:nvSpPr>
        <p:spPr>
          <a:xfrm>
            <a:off x="154939" y="6426200"/>
            <a:ext cx="3905885" cy="333375"/>
          </a:xfrm>
          <a:prstGeom prst="rect">
            <a:avLst/>
          </a:prstGeom>
        </p:spPr>
        <p:txBody>
          <a:bodyPr wrap="square" lIns="0" tIns="0" rIns="0" bIns="0">
            <a:spAutoFit/>
          </a:bodyPr>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2/22/2022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3906773" y="3291204"/>
            <a:ext cx="1936114"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What </a:t>
            </a:r>
            <a:r>
              <a:rPr sz="2400" b="1" spc="-5">
                <a:solidFill>
                  <a:srgbClr val="0E6EC5"/>
                </a:solidFill>
                <a:latin typeface="Trebuchet MS"/>
                <a:cs typeface="Trebuchet MS"/>
              </a:rPr>
              <a:t>is</a:t>
            </a:r>
            <a:r>
              <a:rPr sz="2400" b="1" spc="-90">
                <a:solidFill>
                  <a:srgbClr val="0E6EC5"/>
                </a:solidFill>
                <a:latin typeface="Trebuchet MS"/>
                <a:cs typeface="Trebuchet MS"/>
              </a:rPr>
              <a:t> </a:t>
            </a:r>
            <a:r>
              <a:rPr sz="2400" b="1">
                <a:solidFill>
                  <a:srgbClr val="0E6EC5"/>
                </a:solidFill>
                <a:latin typeface="Trebuchet MS"/>
                <a:cs typeface="Trebuchet MS"/>
              </a:rPr>
              <a:t>Hive?</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rPr spc="-5"/>
              <a:t>Hive </a:t>
            </a:r>
            <a:r>
              <a:t>Data</a:t>
            </a:r>
            <a:r>
              <a:rPr spc="-140"/>
              <a:t> </a:t>
            </a:r>
            <a:r>
              <a:rPr lang="en-US" spc="-40"/>
              <a:t>Units</a:t>
            </a:r>
            <a:endParaRPr spc="-4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7" y="1676400"/>
            <a:ext cx="8379461" cy="3347070"/>
          </a:xfrm>
          <a:prstGeom prst="rect">
            <a:avLst/>
          </a:prstGeom>
        </p:spPr>
        <p:txBody>
          <a:bodyPr vert="horz" wrap="square" lIns="0" tIns="0" rIns="0" bIns="0" rtlCol="0">
            <a:spAutoFit/>
          </a:bodyPr>
          <a:lstStyle/>
          <a:p>
            <a:pPr marL="299085" indent="-286385">
              <a:lnSpc>
                <a:spcPct val="100000"/>
              </a:lnSpc>
              <a:buFont typeface="Arial"/>
              <a:buChar char="•"/>
              <a:tabLst>
                <a:tab pos="299720" algn="l"/>
              </a:tabLst>
            </a:pPr>
            <a:r>
              <a:rPr sz="1800" b="1">
                <a:latin typeface="Trebuchet MS"/>
                <a:cs typeface="Trebuchet MS"/>
              </a:rPr>
              <a:t>Databases</a:t>
            </a:r>
            <a:r>
              <a:rPr lang="en-US" sz="1800" b="1">
                <a:latin typeface="Trebuchet MS"/>
                <a:cs typeface="Trebuchet MS"/>
              </a:rPr>
              <a:t>: The namespace for tables</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b="1" spc="-35">
                <a:latin typeface="Trebuchet MS"/>
                <a:cs typeface="Trebuchet MS"/>
              </a:rPr>
              <a:t>Tables</a:t>
            </a:r>
            <a:r>
              <a:rPr lang="en-US" sz="1800" b="1" spc="-35">
                <a:latin typeface="Trebuchet MS"/>
                <a:cs typeface="Trebuchet MS"/>
              </a:rPr>
              <a:t> : Set of records that have similar schema</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b="1" spc="-10">
                <a:latin typeface="Trebuchet MS"/>
                <a:cs typeface="Trebuchet MS"/>
              </a:rPr>
              <a:t>Partitions</a:t>
            </a:r>
            <a:r>
              <a:rPr lang="en-US" sz="1800" b="1" spc="-10">
                <a:latin typeface="Trebuchet MS"/>
                <a:cs typeface="Trebuchet MS"/>
              </a:rPr>
              <a:t>: Logical separation of data based on  classification of given information as per specific attributes. Once hive has partitioned the data based on specified key, it starts to assemble the records into specific folders as when the records are inserted.</a:t>
            </a:r>
            <a:endParaRPr sz="1800">
              <a:latin typeface="Trebuchet MS"/>
              <a:cs typeface="Trebuchet MS"/>
            </a:endParaRPr>
          </a:p>
          <a:p>
            <a:pPr>
              <a:lnSpc>
                <a:spcPct val="100000"/>
              </a:lnSpc>
              <a:spcBef>
                <a:spcPts val="34"/>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b="1" spc="-5">
                <a:latin typeface="Trebuchet MS"/>
                <a:cs typeface="Trebuchet MS"/>
              </a:rPr>
              <a:t>Buckets</a:t>
            </a:r>
            <a:r>
              <a:rPr sz="1800" b="1" spc="-15">
                <a:latin typeface="Trebuchet MS"/>
                <a:cs typeface="Trebuchet MS"/>
              </a:rPr>
              <a:t> </a:t>
            </a:r>
            <a:r>
              <a:rPr sz="1800" b="1" spc="-5">
                <a:latin typeface="Trebuchet MS"/>
                <a:cs typeface="Trebuchet MS"/>
              </a:rPr>
              <a:t>(Clusters)</a:t>
            </a:r>
            <a:r>
              <a:rPr lang="en-US" sz="1800" b="1" spc="-5">
                <a:latin typeface="Trebuchet MS"/>
                <a:cs typeface="Trebuchet MS"/>
              </a:rPr>
              <a:t> : Similar to partition but uses hash function to segregate the data and determines the cluster or bucket into which the record should be placed.</a:t>
            </a:r>
            <a:endParaRPr sz="1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Semblance of hive structure with database</a:t>
            </a:r>
          </a:p>
        </p:txBody>
      </p:sp>
      <p:sp>
        <p:nvSpPr>
          <p:cNvPr id="3" name="Text Placeholder 2"/>
          <p:cNvSpPr>
            <a:spLocks noGrp="1"/>
          </p:cNvSpPr>
          <p:nvPr>
            <p:ph type="body" idx="1"/>
          </p:nvPr>
        </p:nvSpPr>
        <p:spPr>
          <a:xfrm>
            <a:off x="533400" y="1219200"/>
            <a:ext cx="10741659" cy="1661993"/>
          </a:xfrm>
        </p:spPr>
        <p:txBody>
          <a:bodyPr/>
          <a:lstStyle/>
          <a:p>
            <a:r>
              <a:rPr lang="en-US" b="0" u="none">
                <a:solidFill>
                  <a:schemeClr val="tx1"/>
                </a:solidFill>
              </a:rPr>
              <a:t> Database: Several tables, table constitute with rows and columns.</a:t>
            </a:r>
          </a:p>
          <a:p>
            <a:endParaRPr lang="en-US" b="0" u="none">
              <a:solidFill>
                <a:schemeClr val="tx1"/>
              </a:solidFill>
            </a:endParaRPr>
          </a:p>
          <a:p>
            <a:r>
              <a:rPr lang="en-US" b="0" u="none">
                <a:solidFill>
                  <a:schemeClr val="tx1"/>
                </a:solidFill>
              </a:rPr>
              <a:t>Hive: </a:t>
            </a:r>
          </a:p>
          <a:p>
            <a:r>
              <a:rPr lang="en-US" b="0" u="none">
                <a:solidFill>
                  <a:schemeClr val="tx1"/>
                </a:solidFill>
              </a:rPr>
              <a:t>	Tables :		 Folder</a:t>
            </a:r>
          </a:p>
          <a:p>
            <a:r>
              <a:rPr lang="en-US" b="0" u="none">
                <a:solidFill>
                  <a:schemeClr val="tx1"/>
                </a:solidFill>
              </a:rPr>
              <a:t>	Partition tables: 	sub  directory</a:t>
            </a:r>
          </a:p>
          <a:p>
            <a:r>
              <a:rPr lang="en-US" b="0" u="none">
                <a:solidFill>
                  <a:schemeClr val="tx1"/>
                </a:solidFill>
              </a:rPr>
              <a:t>	Bucketed tables: 	stored as files.	</a:t>
            </a:r>
          </a:p>
        </p:txBody>
      </p:sp>
    </p:spTree>
    <p:extLst>
      <p:ext uri="{BB962C8B-B14F-4D97-AF65-F5344CB8AC3E}">
        <p14:creationId xmlns:p14="http://schemas.microsoft.com/office/powerpoint/2010/main" val="87288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3775709" y="3326003"/>
            <a:ext cx="2546350"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Hive</a:t>
            </a:r>
            <a:r>
              <a:rPr sz="2400" b="1" spc="-204">
                <a:solidFill>
                  <a:srgbClr val="0E6EC5"/>
                </a:solidFill>
                <a:latin typeface="Trebuchet MS"/>
                <a:cs typeface="Trebuchet MS"/>
              </a:rPr>
              <a:t> </a:t>
            </a:r>
            <a:r>
              <a:rPr sz="2400" b="1" spc="-5">
                <a:solidFill>
                  <a:srgbClr val="0E6EC5"/>
                </a:solidFill>
                <a:latin typeface="Trebuchet MS"/>
                <a:cs typeface="Trebuchet MS"/>
              </a:rPr>
              <a:t>Architecture</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rPr spc="-5"/>
              <a:t>Hive</a:t>
            </a:r>
            <a:r>
              <a:rPr spc="-240"/>
              <a:t> </a:t>
            </a:r>
            <a:r>
              <a:rPr spc="-5"/>
              <a:t>Architecture</a:t>
            </a:r>
          </a:p>
        </p:txBody>
      </p:sp>
      <p:sp>
        <p:nvSpPr>
          <p:cNvPr id="3" name="object 3"/>
          <p:cNvSpPr/>
          <p:nvPr/>
        </p:nvSpPr>
        <p:spPr>
          <a:xfrm>
            <a:off x="838961" y="1939289"/>
            <a:ext cx="7781925" cy="3728085"/>
          </a:xfrm>
          <a:custGeom>
            <a:avLst/>
            <a:gdLst/>
            <a:ahLst/>
            <a:cxnLst/>
            <a:rect l="l" t="t" r="r" b="b"/>
            <a:pathLst>
              <a:path w="7781925" h="3728085">
                <a:moveTo>
                  <a:pt x="0" y="3727704"/>
                </a:moveTo>
                <a:lnTo>
                  <a:pt x="7781544" y="3727704"/>
                </a:lnTo>
                <a:lnTo>
                  <a:pt x="7781544" y="0"/>
                </a:lnTo>
                <a:lnTo>
                  <a:pt x="0" y="0"/>
                </a:lnTo>
                <a:lnTo>
                  <a:pt x="0" y="3727704"/>
                </a:lnTo>
                <a:close/>
              </a:path>
            </a:pathLst>
          </a:custGeom>
          <a:solidFill>
            <a:srgbClr val="FFFFFF"/>
          </a:solidFill>
        </p:spPr>
        <p:txBody>
          <a:bodyPr wrap="square" lIns="0" tIns="0" rIns="0" bIns="0" rtlCol="0"/>
          <a:lstStyle/>
          <a:p>
            <a:endParaRPr/>
          </a:p>
        </p:txBody>
      </p:sp>
      <p:sp>
        <p:nvSpPr>
          <p:cNvPr id="4" name="object 4"/>
          <p:cNvSpPr/>
          <p:nvPr/>
        </p:nvSpPr>
        <p:spPr>
          <a:xfrm>
            <a:off x="838961" y="1939289"/>
            <a:ext cx="7781925" cy="3728085"/>
          </a:xfrm>
          <a:custGeom>
            <a:avLst/>
            <a:gdLst/>
            <a:ahLst/>
            <a:cxnLst/>
            <a:rect l="l" t="t" r="r" b="b"/>
            <a:pathLst>
              <a:path w="7781925" h="3728085">
                <a:moveTo>
                  <a:pt x="0" y="3727704"/>
                </a:moveTo>
                <a:lnTo>
                  <a:pt x="7781544" y="3727704"/>
                </a:lnTo>
                <a:lnTo>
                  <a:pt x="7781544" y="0"/>
                </a:lnTo>
                <a:lnTo>
                  <a:pt x="0" y="0"/>
                </a:lnTo>
                <a:lnTo>
                  <a:pt x="0" y="3727704"/>
                </a:lnTo>
                <a:close/>
              </a:path>
            </a:pathLst>
          </a:custGeom>
          <a:ln w="19812">
            <a:solidFill>
              <a:srgbClr val="0E6EC5"/>
            </a:solidFill>
          </a:ln>
        </p:spPr>
        <p:txBody>
          <a:bodyPr wrap="square" lIns="0" tIns="0" rIns="0" bIns="0" rtlCol="0"/>
          <a:lstStyle/>
          <a:p>
            <a:endParaRPr/>
          </a:p>
        </p:txBody>
      </p:sp>
      <p:sp>
        <p:nvSpPr>
          <p:cNvPr id="5" name="object 5"/>
          <p:cNvSpPr/>
          <p:nvPr/>
        </p:nvSpPr>
        <p:spPr>
          <a:xfrm>
            <a:off x="1393697" y="2213610"/>
            <a:ext cx="5897880" cy="1767839"/>
          </a:xfrm>
          <a:custGeom>
            <a:avLst/>
            <a:gdLst/>
            <a:ahLst/>
            <a:cxnLst/>
            <a:rect l="l" t="t" r="r" b="b"/>
            <a:pathLst>
              <a:path w="5897880" h="1767839">
                <a:moveTo>
                  <a:pt x="0" y="1767839"/>
                </a:moveTo>
                <a:lnTo>
                  <a:pt x="5897880" y="1767839"/>
                </a:lnTo>
                <a:lnTo>
                  <a:pt x="5897880" y="0"/>
                </a:lnTo>
                <a:lnTo>
                  <a:pt x="0" y="0"/>
                </a:lnTo>
                <a:lnTo>
                  <a:pt x="0" y="1767839"/>
                </a:lnTo>
                <a:close/>
              </a:path>
            </a:pathLst>
          </a:custGeom>
          <a:solidFill>
            <a:srgbClr val="FFFFFF"/>
          </a:solidFill>
        </p:spPr>
        <p:txBody>
          <a:bodyPr wrap="square" lIns="0" tIns="0" rIns="0" bIns="0" rtlCol="0"/>
          <a:lstStyle/>
          <a:p>
            <a:endParaRPr/>
          </a:p>
        </p:txBody>
      </p:sp>
      <p:sp>
        <p:nvSpPr>
          <p:cNvPr id="6" name="object 6"/>
          <p:cNvSpPr/>
          <p:nvPr/>
        </p:nvSpPr>
        <p:spPr>
          <a:xfrm>
            <a:off x="1393697" y="2213610"/>
            <a:ext cx="5897880" cy="1767839"/>
          </a:xfrm>
          <a:custGeom>
            <a:avLst/>
            <a:gdLst/>
            <a:ahLst/>
            <a:cxnLst/>
            <a:rect l="l" t="t" r="r" b="b"/>
            <a:pathLst>
              <a:path w="5897880" h="1767839">
                <a:moveTo>
                  <a:pt x="0" y="1767839"/>
                </a:moveTo>
                <a:lnTo>
                  <a:pt x="5897880" y="1767839"/>
                </a:lnTo>
                <a:lnTo>
                  <a:pt x="5897880" y="0"/>
                </a:lnTo>
                <a:lnTo>
                  <a:pt x="0" y="0"/>
                </a:lnTo>
                <a:lnTo>
                  <a:pt x="0" y="1767839"/>
                </a:lnTo>
                <a:close/>
              </a:path>
            </a:pathLst>
          </a:custGeom>
          <a:ln w="19812">
            <a:solidFill>
              <a:srgbClr val="0E6EC5"/>
            </a:solidFill>
          </a:ln>
        </p:spPr>
        <p:txBody>
          <a:bodyPr wrap="square" lIns="0" tIns="0" rIns="0" bIns="0" rtlCol="0"/>
          <a:lstStyle/>
          <a:p>
            <a:endParaRPr/>
          </a:p>
        </p:txBody>
      </p:sp>
      <p:sp>
        <p:nvSpPr>
          <p:cNvPr id="7" name="object 7"/>
          <p:cNvSpPr/>
          <p:nvPr/>
        </p:nvSpPr>
        <p:spPr>
          <a:xfrm>
            <a:off x="4357878" y="3309365"/>
            <a:ext cx="2188845" cy="521334"/>
          </a:xfrm>
          <a:custGeom>
            <a:avLst/>
            <a:gdLst/>
            <a:ahLst/>
            <a:cxnLst/>
            <a:rect l="l" t="t" r="r" b="b"/>
            <a:pathLst>
              <a:path w="2188845" h="521335">
                <a:moveTo>
                  <a:pt x="0" y="521208"/>
                </a:moveTo>
                <a:lnTo>
                  <a:pt x="2188464" y="521208"/>
                </a:lnTo>
                <a:lnTo>
                  <a:pt x="2188464" y="0"/>
                </a:lnTo>
                <a:lnTo>
                  <a:pt x="0" y="0"/>
                </a:lnTo>
                <a:lnTo>
                  <a:pt x="0" y="521208"/>
                </a:lnTo>
                <a:close/>
              </a:path>
            </a:pathLst>
          </a:custGeom>
          <a:solidFill>
            <a:srgbClr val="FFFFFF"/>
          </a:solidFill>
        </p:spPr>
        <p:txBody>
          <a:bodyPr wrap="square" lIns="0" tIns="0" rIns="0" bIns="0" rtlCol="0"/>
          <a:lstStyle/>
          <a:p>
            <a:endParaRPr/>
          </a:p>
        </p:txBody>
      </p:sp>
      <p:sp>
        <p:nvSpPr>
          <p:cNvPr id="8" name="object 8"/>
          <p:cNvSpPr txBox="1"/>
          <p:nvPr/>
        </p:nvSpPr>
        <p:spPr>
          <a:xfrm>
            <a:off x="4357878" y="3309365"/>
            <a:ext cx="2188845" cy="521334"/>
          </a:xfrm>
          <a:prstGeom prst="rect">
            <a:avLst/>
          </a:prstGeom>
          <a:ln w="19812">
            <a:solidFill>
              <a:srgbClr val="0E6EC5"/>
            </a:solidFill>
          </a:ln>
        </p:spPr>
        <p:txBody>
          <a:bodyPr vert="horz" wrap="square" lIns="0" tIns="130175" rIns="0" bIns="0" rtlCol="0">
            <a:spAutoFit/>
          </a:bodyPr>
          <a:lstStyle/>
          <a:p>
            <a:pPr marL="697865">
              <a:lnSpc>
                <a:spcPct val="100000"/>
              </a:lnSpc>
              <a:spcBef>
                <a:spcPts val="1025"/>
              </a:spcBef>
            </a:pPr>
            <a:r>
              <a:rPr sz="1400" b="1" spc="-5">
                <a:latin typeface="Times New Roman"/>
                <a:cs typeface="Times New Roman"/>
              </a:rPr>
              <a:t>Metastore</a:t>
            </a:r>
            <a:endParaRPr sz="1400">
              <a:latin typeface="Times New Roman"/>
              <a:cs typeface="Times New Roman"/>
            </a:endParaRPr>
          </a:p>
        </p:txBody>
      </p:sp>
      <p:sp>
        <p:nvSpPr>
          <p:cNvPr id="9" name="object 9"/>
          <p:cNvSpPr/>
          <p:nvPr/>
        </p:nvSpPr>
        <p:spPr>
          <a:xfrm>
            <a:off x="1904238" y="3309365"/>
            <a:ext cx="2044064" cy="508000"/>
          </a:xfrm>
          <a:custGeom>
            <a:avLst/>
            <a:gdLst/>
            <a:ahLst/>
            <a:cxnLst/>
            <a:rect l="l" t="t" r="r" b="b"/>
            <a:pathLst>
              <a:path w="2044064" h="508000">
                <a:moveTo>
                  <a:pt x="0" y="507492"/>
                </a:moveTo>
                <a:lnTo>
                  <a:pt x="2043684" y="507492"/>
                </a:lnTo>
                <a:lnTo>
                  <a:pt x="2043684" y="0"/>
                </a:lnTo>
                <a:lnTo>
                  <a:pt x="0" y="0"/>
                </a:lnTo>
                <a:lnTo>
                  <a:pt x="0" y="507492"/>
                </a:lnTo>
                <a:close/>
              </a:path>
            </a:pathLst>
          </a:custGeom>
          <a:solidFill>
            <a:srgbClr val="FFFFFF"/>
          </a:solidFill>
        </p:spPr>
        <p:txBody>
          <a:bodyPr wrap="square" lIns="0" tIns="0" rIns="0" bIns="0" rtlCol="0"/>
          <a:lstStyle/>
          <a:p>
            <a:endParaRPr/>
          </a:p>
        </p:txBody>
      </p:sp>
      <p:sp>
        <p:nvSpPr>
          <p:cNvPr id="10" name="object 10"/>
          <p:cNvSpPr txBox="1"/>
          <p:nvPr/>
        </p:nvSpPr>
        <p:spPr>
          <a:xfrm>
            <a:off x="1904238" y="3309365"/>
            <a:ext cx="2044064" cy="508000"/>
          </a:xfrm>
          <a:prstGeom prst="rect">
            <a:avLst/>
          </a:prstGeom>
          <a:ln w="19812">
            <a:solidFill>
              <a:srgbClr val="0E6EC5"/>
            </a:solidFill>
          </a:ln>
        </p:spPr>
        <p:txBody>
          <a:bodyPr vert="horz" wrap="square" lIns="0" tIns="8255" rIns="0" bIns="0" rtlCol="0">
            <a:spAutoFit/>
          </a:bodyPr>
          <a:lstStyle/>
          <a:p>
            <a:pPr algn="ctr">
              <a:lnSpc>
                <a:spcPct val="100000"/>
              </a:lnSpc>
              <a:spcBef>
                <a:spcPts val="65"/>
              </a:spcBef>
            </a:pPr>
            <a:r>
              <a:rPr sz="1400" b="1">
                <a:latin typeface="Times New Roman"/>
                <a:cs typeface="Times New Roman"/>
              </a:rPr>
              <a:t>Driver</a:t>
            </a:r>
            <a:r>
              <a:rPr sz="1400" b="1" spc="-120">
                <a:latin typeface="Times New Roman"/>
                <a:cs typeface="Times New Roman"/>
              </a:rPr>
              <a:t> </a:t>
            </a:r>
            <a:r>
              <a:rPr sz="1400" b="1">
                <a:latin typeface="Times New Roman"/>
                <a:cs typeface="Times New Roman"/>
              </a:rPr>
              <a:t>(Query</a:t>
            </a:r>
            <a:endParaRPr sz="1400">
              <a:latin typeface="Times New Roman"/>
              <a:cs typeface="Times New Roman"/>
            </a:endParaRPr>
          </a:p>
          <a:p>
            <a:pPr algn="ctr">
              <a:lnSpc>
                <a:spcPct val="100000"/>
              </a:lnSpc>
              <a:spcBef>
                <a:spcPts val="120"/>
              </a:spcBef>
            </a:pPr>
            <a:r>
              <a:rPr sz="1400" b="1" spc="-20">
                <a:latin typeface="Times New Roman"/>
                <a:cs typeface="Times New Roman"/>
              </a:rPr>
              <a:t>Compiler,</a:t>
            </a:r>
            <a:r>
              <a:rPr sz="1400" b="1" spc="-55">
                <a:latin typeface="Times New Roman"/>
                <a:cs typeface="Times New Roman"/>
              </a:rPr>
              <a:t> </a:t>
            </a:r>
            <a:r>
              <a:rPr sz="1400" b="1">
                <a:latin typeface="Times New Roman"/>
                <a:cs typeface="Times New Roman"/>
              </a:rPr>
              <a:t>Executor)</a:t>
            </a:r>
            <a:endParaRPr sz="1400">
              <a:latin typeface="Times New Roman"/>
              <a:cs typeface="Times New Roman"/>
            </a:endParaRPr>
          </a:p>
        </p:txBody>
      </p:sp>
      <p:sp>
        <p:nvSpPr>
          <p:cNvPr id="11" name="object 11"/>
          <p:cNvSpPr/>
          <p:nvPr/>
        </p:nvSpPr>
        <p:spPr>
          <a:xfrm>
            <a:off x="1919477" y="2721101"/>
            <a:ext cx="1416050" cy="492759"/>
          </a:xfrm>
          <a:custGeom>
            <a:avLst/>
            <a:gdLst/>
            <a:ahLst/>
            <a:cxnLst/>
            <a:rect l="l" t="t" r="r" b="b"/>
            <a:pathLst>
              <a:path w="1416050" h="492760">
                <a:moveTo>
                  <a:pt x="0" y="492251"/>
                </a:moveTo>
                <a:lnTo>
                  <a:pt x="1415796" y="492251"/>
                </a:lnTo>
                <a:lnTo>
                  <a:pt x="1415796" y="0"/>
                </a:lnTo>
                <a:lnTo>
                  <a:pt x="0" y="0"/>
                </a:lnTo>
                <a:lnTo>
                  <a:pt x="0" y="492251"/>
                </a:lnTo>
                <a:close/>
              </a:path>
            </a:pathLst>
          </a:custGeom>
          <a:solidFill>
            <a:srgbClr val="FFFFFF"/>
          </a:solidFill>
        </p:spPr>
        <p:txBody>
          <a:bodyPr wrap="square" lIns="0" tIns="0" rIns="0" bIns="0" rtlCol="0"/>
          <a:lstStyle/>
          <a:p>
            <a:endParaRPr/>
          </a:p>
        </p:txBody>
      </p:sp>
      <p:sp>
        <p:nvSpPr>
          <p:cNvPr id="12" name="object 12"/>
          <p:cNvSpPr txBox="1"/>
          <p:nvPr/>
        </p:nvSpPr>
        <p:spPr>
          <a:xfrm>
            <a:off x="1919477" y="2721101"/>
            <a:ext cx="1416050" cy="492759"/>
          </a:xfrm>
          <a:prstGeom prst="rect">
            <a:avLst/>
          </a:prstGeom>
          <a:ln w="19812">
            <a:solidFill>
              <a:srgbClr val="0E6EC5"/>
            </a:solidFill>
          </a:ln>
        </p:spPr>
        <p:txBody>
          <a:bodyPr vert="horz" wrap="square" lIns="0" tIns="635" rIns="0" bIns="0" rtlCol="0">
            <a:spAutoFit/>
          </a:bodyPr>
          <a:lstStyle/>
          <a:p>
            <a:pPr algn="ctr">
              <a:lnSpc>
                <a:spcPct val="100000"/>
              </a:lnSpc>
              <a:spcBef>
                <a:spcPts val="5"/>
              </a:spcBef>
            </a:pPr>
            <a:r>
              <a:rPr sz="1400" b="1" spc="-5">
                <a:latin typeface="Times New Roman"/>
                <a:cs typeface="Times New Roman"/>
              </a:rPr>
              <a:t>Command-Line</a:t>
            </a:r>
            <a:endParaRPr sz="1400">
              <a:latin typeface="Times New Roman"/>
              <a:cs typeface="Times New Roman"/>
            </a:endParaRPr>
          </a:p>
          <a:p>
            <a:pPr algn="ctr">
              <a:lnSpc>
                <a:spcPct val="100000"/>
              </a:lnSpc>
              <a:spcBef>
                <a:spcPts val="120"/>
              </a:spcBef>
            </a:pPr>
            <a:r>
              <a:rPr sz="1400" b="1">
                <a:latin typeface="Times New Roman"/>
                <a:cs typeface="Times New Roman"/>
              </a:rPr>
              <a:t>Interface</a:t>
            </a:r>
            <a:endParaRPr sz="1400">
              <a:latin typeface="Times New Roman"/>
              <a:cs typeface="Times New Roman"/>
            </a:endParaRPr>
          </a:p>
        </p:txBody>
      </p:sp>
      <p:sp>
        <p:nvSpPr>
          <p:cNvPr id="13" name="object 13"/>
          <p:cNvSpPr/>
          <p:nvPr/>
        </p:nvSpPr>
        <p:spPr>
          <a:xfrm>
            <a:off x="3495294" y="2707385"/>
            <a:ext cx="1417320" cy="520065"/>
          </a:xfrm>
          <a:custGeom>
            <a:avLst/>
            <a:gdLst/>
            <a:ahLst/>
            <a:cxnLst/>
            <a:rect l="l" t="t" r="r" b="b"/>
            <a:pathLst>
              <a:path w="1417320" h="520064">
                <a:moveTo>
                  <a:pt x="0" y="519684"/>
                </a:moveTo>
                <a:lnTo>
                  <a:pt x="1417320" y="519684"/>
                </a:lnTo>
                <a:lnTo>
                  <a:pt x="1417320" y="0"/>
                </a:lnTo>
                <a:lnTo>
                  <a:pt x="0" y="0"/>
                </a:lnTo>
                <a:lnTo>
                  <a:pt x="0" y="519684"/>
                </a:lnTo>
                <a:close/>
              </a:path>
            </a:pathLst>
          </a:custGeom>
          <a:solidFill>
            <a:srgbClr val="FFFFFF"/>
          </a:solidFill>
        </p:spPr>
        <p:txBody>
          <a:bodyPr wrap="square" lIns="0" tIns="0" rIns="0" bIns="0" rtlCol="0"/>
          <a:lstStyle/>
          <a:p>
            <a:endParaRPr/>
          </a:p>
        </p:txBody>
      </p:sp>
      <p:sp>
        <p:nvSpPr>
          <p:cNvPr id="14" name="object 14"/>
          <p:cNvSpPr txBox="1"/>
          <p:nvPr/>
        </p:nvSpPr>
        <p:spPr>
          <a:xfrm>
            <a:off x="3495294" y="2707385"/>
            <a:ext cx="1417320" cy="520065"/>
          </a:xfrm>
          <a:prstGeom prst="rect">
            <a:avLst/>
          </a:prstGeom>
          <a:ln w="19812">
            <a:solidFill>
              <a:srgbClr val="0E6EC5"/>
            </a:solidFill>
          </a:ln>
        </p:spPr>
        <p:txBody>
          <a:bodyPr vert="horz" wrap="square" lIns="0" tIns="9525" rIns="0" bIns="0" rtlCol="0">
            <a:spAutoFit/>
          </a:bodyPr>
          <a:lstStyle/>
          <a:p>
            <a:pPr marL="350520" marR="320040" indent="-24765">
              <a:lnSpc>
                <a:spcPts val="1800"/>
              </a:lnSpc>
              <a:spcBef>
                <a:spcPts val="75"/>
              </a:spcBef>
            </a:pPr>
            <a:r>
              <a:rPr sz="1400" b="1">
                <a:latin typeface="Times New Roman"/>
                <a:cs typeface="Times New Roman"/>
              </a:rPr>
              <a:t>Hive </a:t>
            </a:r>
            <a:r>
              <a:rPr sz="1400" b="1" spc="-25">
                <a:latin typeface="Times New Roman"/>
                <a:cs typeface="Times New Roman"/>
              </a:rPr>
              <a:t>Web  </a:t>
            </a:r>
            <a:r>
              <a:rPr sz="1400" b="1">
                <a:latin typeface="Times New Roman"/>
                <a:cs typeface="Times New Roman"/>
              </a:rPr>
              <a:t>Interface</a:t>
            </a:r>
            <a:endParaRPr sz="1400">
              <a:latin typeface="Times New Roman"/>
              <a:cs typeface="Times New Roman"/>
            </a:endParaRPr>
          </a:p>
        </p:txBody>
      </p:sp>
      <p:sp>
        <p:nvSpPr>
          <p:cNvPr id="15" name="object 15"/>
          <p:cNvSpPr/>
          <p:nvPr/>
        </p:nvSpPr>
        <p:spPr>
          <a:xfrm>
            <a:off x="5145785" y="2707385"/>
            <a:ext cx="1416050" cy="520065"/>
          </a:xfrm>
          <a:custGeom>
            <a:avLst/>
            <a:gdLst/>
            <a:ahLst/>
            <a:cxnLst/>
            <a:rect l="l" t="t" r="r" b="b"/>
            <a:pathLst>
              <a:path w="1416050" h="520064">
                <a:moveTo>
                  <a:pt x="0" y="519684"/>
                </a:moveTo>
                <a:lnTo>
                  <a:pt x="1415795" y="519684"/>
                </a:lnTo>
                <a:lnTo>
                  <a:pt x="1415795" y="0"/>
                </a:lnTo>
                <a:lnTo>
                  <a:pt x="0" y="0"/>
                </a:lnTo>
                <a:lnTo>
                  <a:pt x="0" y="519684"/>
                </a:lnTo>
                <a:close/>
              </a:path>
            </a:pathLst>
          </a:custGeom>
          <a:solidFill>
            <a:srgbClr val="FFFFFF"/>
          </a:solidFill>
        </p:spPr>
        <p:txBody>
          <a:bodyPr wrap="square" lIns="0" tIns="0" rIns="0" bIns="0" rtlCol="0"/>
          <a:lstStyle/>
          <a:p>
            <a:endParaRPr/>
          </a:p>
        </p:txBody>
      </p:sp>
      <p:sp>
        <p:nvSpPr>
          <p:cNvPr id="16" name="object 16"/>
          <p:cNvSpPr txBox="1"/>
          <p:nvPr/>
        </p:nvSpPr>
        <p:spPr>
          <a:xfrm>
            <a:off x="5145785" y="2707385"/>
            <a:ext cx="1416050" cy="520065"/>
          </a:xfrm>
          <a:prstGeom prst="rect">
            <a:avLst/>
          </a:prstGeom>
          <a:ln w="19812">
            <a:solidFill>
              <a:srgbClr val="0E6EC5"/>
            </a:solidFill>
          </a:ln>
        </p:spPr>
        <p:txBody>
          <a:bodyPr vert="horz" wrap="square" lIns="0" tIns="9525" rIns="0" bIns="0" rtlCol="0">
            <a:spAutoFit/>
          </a:bodyPr>
          <a:lstStyle/>
          <a:p>
            <a:pPr marL="405130" marR="236854" indent="-158750">
              <a:lnSpc>
                <a:spcPts val="1800"/>
              </a:lnSpc>
              <a:spcBef>
                <a:spcPts val="75"/>
              </a:spcBef>
            </a:pPr>
            <a:r>
              <a:rPr sz="1400" b="1">
                <a:latin typeface="Times New Roman"/>
                <a:cs typeface="Times New Roman"/>
              </a:rPr>
              <a:t>Hive Server  (Thrift)</a:t>
            </a:r>
            <a:endParaRPr sz="1400">
              <a:latin typeface="Times New Roman"/>
              <a:cs typeface="Times New Roman"/>
            </a:endParaRPr>
          </a:p>
        </p:txBody>
      </p:sp>
      <p:sp>
        <p:nvSpPr>
          <p:cNvPr id="17" name="object 17"/>
          <p:cNvSpPr/>
          <p:nvPr/>
        </p:nvSpPr>
        <p:spPr>
          <a:xfrm>
            <a:off x="1948433" y="2323338"/>
            <a:ext cx="1198245" cy="302260"/>
          </a:xfrm>
          <a:custGeom>
            <a:avLst/>
            <a:gdLst/>
            <a:ahLst/>
            <a:cxnLst/>
            <a:rect l="l" t="t" r="r" b="b"/>
            <a:pathLst>
              <a:path w="1198245" h="302260">
                <a:moveTo>
                  <a:pt x="0" y="301751"/>
                </a:moveTo>
                <a:lnTo>
                  <a:pt x="1197864" y="301751"/>
                </a:lnTo>
                <a:lnTo>
                  <a:pt x="1197864" y="0"/>
                </a:lnTo>
                <a:lnTo>
                  <a:pt x="0" y="0"/>
                </a:lnTo>
                <a:lnTo>
                  <a:pt x="0" y="301751"/>
                </a:lnTo>
                <a:close/>
              </a:path>
            </a:pathLst>
          </a:custGeom>
          <a:solidFill>
            <a:srgbClr val="FFFFFF"/>
          </a:solidFill>
        </p:spPr>
        <p:txBody>
          <a:bodyPr wrap="square" lIns="0" tIns="0" rIns="0" bIns="0" rtlCol="0"/>
          <a:lstStyle/>
          <a:p>
            <a:endParaRPr/>
          </a:p>
        </p:txBody>
      </p:sp>
      <p:sp>
        <p:nvSpPr>
          <p:cNvPr id="18" name="object 18"/>
          <p:cNvSpPr txBox="1"/>
          <p:nvPr/>
        </p:nvSpPr>
        <p:spPr>
          <a:xfrm>
            <a:off x="1948433" y="2323338"/>
            <a:ext cx="1198245" cy="302260"/>
          </a:xfrm>
          <a:prstGeom prst="rect">
            <a:avLst/>
          </a:prstGeom>
          <a:ln w="19812">
            <a:solidFill>
              <a:srgbClr val="0E6EC5"/>
            </a:solidFill>
          </a:ln>
        </p:spPr>
        <p:txBody>
          <a:bodyPr vert="horz" wrap="square" lIns="0" tIns="19050" rIns="0" bIns="0" rtlCol="0">
            <a:spAutoFit/>
          </a:bodyPr>
          <a:lstStyle/>
          <a:p>
            <a:pPr algn="ctr">
              <a:lnSpc>
                <a:spcPct val="100000"/>
              </a:lnSpc>
              <a:spcBef>
                <a:spcPts val="150"/>
              </a:spcBef>
            </a:pPr>
            <a:r>
              <a:rPr sz="1400" b="1">
                <a:latin typeface="Times New Roman"/>
                <a:cs typeface="Times New Roman"/>
              </a:rPr>
              <a:t>Hive</a:t>
            </a:r>
            <a:endParaRPr sz="1400">
              <a:latin typeface="Times New Roman"/>
              <a:cs typeface="Times New Roman"/>
            </a:endParaRPr>
          </a:p>
        </p:txBody>
      </p:sp>
      <p:sp>
        <p:nvSpPr>
          <p:cNvPr id="19" name="object 19"/>
          <p:cNvSpPr/>
          <p:nvPr/>
        </p:nvSpPr>
        <p:spPr>
          <a:xfrm>
            <a:off x="2567177" y="3985259"/>
            <a:ext cx="76200" cy="476250"/>
          </a:xfrm>
          <a:custGeom>
            <a:avLst/>
            <a:gdLst/>
            <a:ahLst/>
            <a:cxnLst/>
            <a:rect l="l" t="t" r="r" b="b"/>
            <a:pathLst>
              <a:path w="76200" h="476250">
                <a:moveTo>
                  <a:pt x="28194" y="399669"/>
                </a:moveTo>
                <a:lnTo>
                  <a:pt x="0" y="399669"/>
                </a:lnTo>
                <a:lnTo>
                  <a:pt x="38100" y="475869"/>
                </a:lnTo>
                <a:lnTo>
                  <a:pt x="64897" y="422275"/>
                </a:lnTo>
                <a:lnTo>
                  <a:pt x="32639" y="422275"/>
                </a:lnTo>
                <a:lnTo>
                  <a:pt x="28194" y="417829"/>
                </a:lnTo>
                <a:lnTo>
                  <a:pt x="28194" y="399669"/>
                </a:lnTo>
                <a:close/>
              </a:path>
              <a:path w="76200" h="476250">
                <a:moveTo>
                  <a:pt x="43561" y="0"/>
                </a:moveTo>
                <a:lnTo>
                  <a:pt x="32639" y="0"/>
                </a:lnTo>
                <a:lnTo>
                  <a:pt x="28194" y="4444"/>
                </a:lnTo>
                <a:lnTo>
                  <a:pt x="28194" y="417829"/>
                </a:lnTo>
                <a:lnTo>
                  <a:pt x="32639" y="422275"/>
                </a:lnTo>
                <a:lnTo>
                  <a:pt x="43561" y="422275"/>
                </a:lnTo>
                <a:lnTo>
                  <a:pt x="48006" y="417829"/>
                </a:lnTo>
                <a:lnTo>
                  <a:pt x="48006" y="4444"/>
                </a:lnTo>
                <a:lnTo>
                  <a:pt x="43561" y="0"/>
                </a:lnTo>
                <a:close/>
              </a:path>
              <a:path w="76200" h="476250">
                <a:moveTo>
                  <a:pt x="76200" y="399669"/>
                </a:moveTo>
                <a:lnTo>
                  <a:pt x="48006" y="399669"/>
                </a:lnTo>
                <a:lnTo>
                  <a:pt x="48006" y="417829"/>
                </a:lnTo>
                <a:lnTo>
                  <a:pt x="43561" y="422275"/>
                </a:lnTo>
                <a:lnTo>
                  <a:pt x="64897" y="422275"/>
                </a:lnTo>
                <a:lnTo>
                  <a:pt x="76200" y="399669"/>
                </a:lnTo>
                <a:close/>
              </a:path>
            </a:pathLst>
          </a:custGeom>
          <a:solidFill>
            <a:srgbClr val="0E6EC5"/>
          </a:solidFill>
        </p:spPr>
        <p:txBody>
          <a:bodyPr wrap="square" lIns="0" tIns="0" rIns="0" bIns="0" rtlCol="0"/>
          <a:lstStyle/>
          <a:p>
            <a:endParaRPr/>
          </a:p>
        </p:txBody>
      </p:sp>
      <p:sp>
        <p:nvSpPr>
          <p:cNvPr id="20" name="object 20"/>
          <p:cNvSpPr/>
          <p:nvPr/>
        </p:nvSpPr>
        <p:spPr>
          <a:xfrm>
            <a:off x="1890522" y="4543805"/>
            <a:ext cx="1518285" cy="492759"/>
          </a:xfrm>
          <a:custGeom>
            <a:avLst/>
            <a:gdLst/>
            <a:ahLst/>
            <a:cxnLst/>
            <a:rect l="l" t="t" r="r" b="b"/>
            <a:pathLst>
              <a:path w="1518285" h="492760">
                <a:moveTo>
                  <a:pt x="0" y="492252"/>
                </a:moveTo>
                <a:lnTo>
                  <a:pt x="1517903" y="492252"/>
                </a:lnTo>
                <a:lnTo>
                  <a:pt x="1517903" y="0"/>
                </a:lnTo>
                <a:lnTo>
                  <a:pt x="0" y="0"/>
                </a:lnTo>
                <a:lnTo>
                  <a:pt x="0" y="492252"/>
                </a:lnTo>
                <a:close/>
              </a:path>
            </a:pathLst>
          </a:custGeom>
          <a:solidFill>
            <a:srgbClr val="FFFFFF"/>
          </a:solidFill>
        </p:spPr>
        <p:txBody>
          <a:bodyPr wrap="square" lIns="0" tIns="0" rIns="0" bIns="0" rtlCol="0"/>
          <a:lstStyle/>
          <a:p>
            <a:endParaRPr/>
          </a:p>
        </p:txBody>
      </p:sp>
      <p:sp>
        <p:nvSpPr>
          <p:cNvPr id="21" name="object 21"/>
          <p:cNvSpPr txBox="1"/>
          <p:nvPr/>
        </p:nvSpPr>
        <p:spPr>
          <a:xfrm>
            <a:off x="1890522" y="4543805"/>
            <a:ext cx="1518285" cy="492759"/>
          </a:xfrm>
          <a:prstGeom prst="rect">
            <a:avLst/>
          </a:prstGeom>
          <a:ln w="19812">
            <a:solidFill>
              <a:srgbClr val="0E6EC5"/>
            </a:solidFill>
          </a:ln>
        </p:spPr>
        <p:txBody>
          <a:bodyPr vert="horz" wrap="square" lIns="0" tIns="114935" rIns="0" bIns="0" rtlCol="0">
            <a:spAutoFit/>
          </a:bodyPr>
          <a:lstStyle/>
          <a:p>
            <a:pPr marL="304165">
              <a:lnSpc>
                <a:spcPct val="100000"/>
              </a:lnSpc>
              <a:spcBef>
                <a:spcPts val="905"/>
              </a:spcBef>
            </a:pPr>
            <a:r>
              <a:rPr sz="1400" b="1" spc="-15">
                <a:latin typeface="Times New Roman"/>
                <a:cs typeface="Times New Roman"/>
              </a:rPr>
              <a:t>JobTracker</a:t>
            </a:r>
            <a:endParaRPr sz="1400">
              <a:latin typeface="Times New Roman"/>
              <a:cs typeface="Times New Roman"/>
            </a:endParaRPr>
          </a:p>
        </p:txBody>
      </p:sp>
      <p:sp>
        <p:nvSpPr>
          <p:cNvPr id="22" name="object 22"/>
          <p:cNvSpPr/>
          <p:nvPr/>
        </p:nvSpPr>
        <p:spPr>
          <a:xfrm>
            <a:off x="3714750" y="4530090"/>
            <a:ext cx="1518285" cy="492759"/>
          </a:xfrm>
          <a:custGeom>
            <a:avLst/>
            <a:gdLst/>
            <a:ahLst/>
            <a:cxnLst/>
            <a:rect l="l" t="t" r="r" b="b"/>
            <a:pathLst>
              <a:path w="1518285" h="492760">
                <a:moveTo>
                  <a:pt x="0" y="492251"/>
                </a:moveTo>
                <a:lnTo>
                  <a:pt x="1517903" y="492251"/>
                </a:lnTo>
                <a:lnTo>
                  <a:pt x="1517903" y="0"/>
                </a:lnTo>
                <a:lnTo>
                  <a:pt x="0" y="0"/>
                </a:lnTo>
                <a:lnTo>
                  <a:pt x="0" y="492251"/>
                </a:lnTo>
                <a:close/>
              </a:path>
            </a:pathLst>
          </a:custGeom>
          <a:solidFill>
            <a:srgbClr val="FFFFFF"/>
          </a:solidFill>
        </p:spPr>
        <p:txBody>
          <a:bodyPr wrap="square" lIns="0" tIns="0" rIns="0" bIns="0" rtlCol="0"/>
          <a:lstStyle/>
          <a:p>
            <a:endParaRPr/>
          </a:p>
        </p:txBody>
      </p:sp>
      <p:sp>
        <p:nvSpPr>
          <p:cNvPr id="23" name="object 23"/>
          <p:cNvSpPr txBox="1"/>
          <p:nvPr/>
        </p:nvSpPr>
        <p:spPr>
          <a:xfrm>
            <a:off x="3714750" y="4530090"/>
            <a:ext cx="1518285" cy="492759"/>
          </a:xfrm>
          <a:prstGeom prst="rect">
            <a:avLst/>
          </a:prstGeom>
          <a:ln w="19812">
            <a:solidFill>
              <a:srgbClr val="0E6EC5"/>
            </a:solidFill>
          </a:ln>
        </p:spPr>
        <p:txBody>
          <a:bodyPr vert="horz" wrap="square" lIns="0" tIns="115570" rIns="0" bIns="0" rtlCol="0">
            <a:spAutoFit/>
          </a:bodyPr>
          <a:lstStyle/>
          <a:p>
            <a:pPr marL="81280">
              <a:lnSpc>
                <a:spcPct val="100000"/>
              </a:lnSpc>
              <a:spcBef>
                <a:spcPts val="910"/>
              </a:spcBef>
            </a:pPr>
            <a:r>
              <a:rPr sz="1400" b="1" spc="-25">
                <a:latin typeface="Times New Roman"/>
                <a:cs typeface="Times New Roman"/>
              </a:rPr>
              <a:t>TaskTracker</a:t>
            </a:r>
            <a:endParaRPr sz="1400">
              <a:latin typeface="Times New Roman"/>
              <a:cs typeface="Times New Roman"/>
            </a:endParaRPr>
          </a:p>
        </p:txBody>
      </p:sp>
      <p:sp>
        <p:nvSpPr>
          <p:cNvPr id="24" name="object 24"/>
          <p:cNvSpPr/>
          <p:nvPr/>
        </p:nvSpPr>
        <p:spPr>
          <a:xfrm>
            <a:off x="1773173" y="5214365"/>
            <a:ext cx="1868805" cy="315595"/>
          </a:xfrm>
          <a:custGeom>
            <a:avLst/>
            <a:gdLst/>
            <a:ahLst/>
            <a:cxnLst/>
            <a:rect l="l" t="t" r="r" b="b"/>
            <a:pathLst>
              <a:path w="1868804" h="315595">
                <a:moveTo>
                  <a:pt x="0" y="315467"/>
                </a:moveTo>
                <a:lnTo>
                  <a:pt x="1868424" y="315467"/>
                </a:lnTo>
                <a:lnTo>
                  <a:pt x="1868424" y="0"/>
                </a:lnTo>
                <a:lnTo>
                  <a:pt x="0" y="0"/>
                </a:lnTo>
                <a:lnTo>
                  <a:pt x="0" y="315467"/>
                </a:lnTo>
                <a:close/>
              </a:path>
            </a:pathLst>
          </a:custGeom>
          <a:solidFill>
            <a:srgbClr val="FFFFFF"/>
          </a:solidFill>
        </p:spPr>
        <p:txBody>
          <a:bodyPr wrap="square" lIns="0" tIns="0" rIns="0" bIns="0" rtlCol="0"/>
          <a:lstStyle/>
          <a:p>
            <a:endParaRPr/>
          </a:p>
        </p:txBody>
      </p:sp>
      <p:sp>
        <p:nvSpPr>
          <p:cNvPr id="25" name="object 25"/>
          <p:cNvSpPr txBox="1"/>
          <p:nvPr/>
        </p:nvSpPr>
        <p:spPr>
          <a:xfrm>
            <a:off x="1773173" y="5214365"/>
            <a:ext cx="1868805" cy="315595"/>
          </a:xfrm>
          <a:prstGeom prst="rect">
            <a:avLst/>
          </a:prstGeom>
          <a:ln w="19812">
            <a:solidFill>
              <a:srgbClr val="0E6EC5"/>
            </a:solidFill>
          </a:ln>
        </p:spPr>
        <p:txBody>
          <a:bodyPr vert="horz" wrap="square" lIns="0" tIns="27305" rIns="0" bIns="0" rtlCol="0">
            <a:spAutoFit/>
          </a:bodyPr>
          <a:lstStyle/>
          <a:p>
            <a:pPr algn="ctr">
              <a:lnSpc>
                <a:spcPct val="100000"/>
              </a:lnSpc>
              <a:spcBef>
                <a:spcPts val="215"/>
              </a:spcBef>
            </a:pPr>
            <a:r>
              <a:rPr sz="1400" b="1">
                <a:latin typeface="Times New Roman"/>
                <a:cs typeface="Times New Roman"/>
              </a:rPr>
              <a:t>Hadoop</a:t>
            </a:r>
            <a:endParaRPr sz="1400">
              <a:latin typeface="Times New Roman"/>
              <a:cs typeface="Times New Roman"/>
            </a:endParaRPr>
          </a:p>
        </p:txBody>
      </p:sp>
      <p:sp>
        <p:nvSpPr>
          <p:cNvPr id="26" name="object 26"/>
          <p:cNvSpPr/>
          <p:nvPr/>
        </p:nvSpPr>
        <p:spPr>
          <a:xfrm>
            <a:off x="5528309" y="4854702"/>
            <a:ext cx="1386840" cy="631190"/>
          </a:xfrm>
          <a:custGeom>
            <a:avLst/>
            <a:gdLst/>
            <a:ahLst/>
            <a:cxnLst/>
            <a:rect l="l" t="t" r="r" b="b"/>
            <a:pathLst>
              <a:path w="1386840" h="631189">
                <a:moveTo>
                  <a:pt x="693419" y="0"/>
                </a:moveTo>
                <a:lnTo>
                  <a:pt x="617874" y="617"/>
                </a:lnTo>
                <a:lnTo>
                  <a:pt x="544683" y="2427"/>
                </a:lnTo>
                <a:lnTo>
                  <a:pt x="474268" y="5364"/>
                </a:lnTo>
                <a:lnTo>
                  <a:pt x="407054" y="9365"/>
                </a:lnTo>
                <a:lnTo>
                  <a:pt x="343464" y="14365"/>
                </a:lnTo>
                <a:lnTo>
                  <a:pt x="283921" y="20299"/>
                </a:lnTo>
                <a:lnTo>
                  <a:pt x="228848" y="27104"/>
                </a:lnTo>
                <a:lnTo>
                  <a:pt x="178669" y="34715"/>
                </a:lnTo>
                <a:lnTo>
                  <a:pt x="133807" y="43068"/>
                </a:lnTo>
                <a:lnTo>
                  <a:pt x="94685" y="52098"/>
                </a:lnTo>
                <a:lnTo>
                  <a:pt x="35356" y="71932"/>
                </a:lnTo>
                <a:lnTo>
                  <a:pt x="4069" y="93704"/>
                </a:lnTo>
                <a:lnTo>
                  <a:pt x="0" y="105156"/>
                </a:lnTo>
                <a:lnTo>
                  <a:pt x="0" y="525780"/>
                </a:lnTo>
                <a:lnTo>
                  <a:pt x="35356" y="559003"/>
                </a:lnTo>
                <a:lnTo>
                  <a:pt x="94685" y="578837"/>
                </a:lnTo>
                <a:lnTo>
                  <a:pt x="133807" y="587867"/>
                </a:lnTo>
                <a:lnTo>
                  <a:pt x="178669" y="596220"/>
                </a:lnTo>
                <a:lnTo>
                  <a:pt x="228848" y="603831"/>
                </a:lnTo>
                <a:lnTo>
                  <a:pt x="283921" y="610636"/>
                </a:lnTo>
                <a:lnTo>
                  <a:pt x="343464" y="616570"/>
                </a:lnTo>
                <a:lnTo>
                  <a:pt x="407054" y="621570"/>
                </a:lnTo>
                <a:lnTo>
                  <a:pt x="474268" y="625571"/>
                </a:lnTo>
                <a:lnTo>
                  <a:pt x="544683" y="628508"/>
                </a:lnTo>
                <a:lnTo>
                  <a:pt x="617874" y="630318"/>
                </a:lnTo>
                <a:lnTo>
                  <a:pt x="693419" y="630936"/>
                </a:lnTo>
                <a:lnTo>
                  <a:pt x="768965" y="630318"/>
                </a:lnTo>
                <a:lnTo>
                  <a:pt x="842156" y="628508"/>
                </a:lnTo>
                <a:lnTo>
                  <a:pt x="912571" y="625571"/>
                </a:lnTo>
                <a:lnTo>
                  <a:pt x="979785" y="621570"/>
                </a:lnTo>
                <a:lnTo>
                  <a:pt x="1043375" y="616570"/>
                </a:lnTo>
                <a:lnTo>
                  <a:pt x="1102918" y="610636"/>
                </a:lnTo>
                <a:lnTo>
                  <a:pt x="1157991" y="603831"/>
                </a:lnTo>
                <a:lnTo>
                  <a:pt x="1208170" y="596220"/>
                </a:lnTo>
                <a:lnTo>
                  <a:pt x="1253032" y="587867"/>
                </a:lnTo>
                <a:lnTo>
                  <a:pt x="1292154" y="578837"/>
                </a:lnTo>
                <a:lnTo>
                  <a:pt x="1351483" y="559003"/>
                </a:lnTo>
                <a:lnTo>
                  <a:pt x="1382770" y="537231"/>
                </a:lnTo>
                <a:lnTo>
                  <a:pt x="1386839" y="525780"/>
                </a:lnTo>
                <a:lnTo>
                  <a:pt x="1386839" y="105156"/>
                </a:lnTo>
                <a:lnTo>
                  <a:pt x="1351483" y="71932"/>
                </a:lnTo>
                <a:lnTo>
                  <a:pt x="1292154" y="52098"/>
                </a:lnTo>
                <a:lnTo>
                  <a:pt x="1253032" y="43068"/>
                </a:lnTo>
                <a:lnTo>
                  <a:pt x="1208170" y="34715"/>
                </a:lnTo>
                <a:lnTo>
                  <a:pt x="1157991" y="27104"/>
                </a:lnTo>
                <a:lnTo>
                  <a:pt x="1102918" y="20299"/>
                </a:lnTo>
                <a:lnTo>
                  <a:pt x="1043375" y="14365"/>
                </a:lnTo>
                <a:lnTo>
                  <a:pt x="979785" y="9365"/>
                </a:lnTo>
                <a:lnTo>
                  <a:pt x="912571" y="5364"/>
                </a:lnTo>
                <a:lnTo>
                  <a:pt x="842156" y="2427"/>
                </a:lnTo>
                <a:lnTo>
                  <a:pt x="768965" y="617"/>
                </a:lnTo>
                <a:lnTo>
                  <a:pt x="693419" y="0"/>
                </a:lnTo>
                <a:close/>
              </a:path>
            </a:pathLst>
          </a:custGeom>
          <a:solidFill>
            <a:srgbClr val="FFFFFF"/>
          </a:solidFill>
        </p:spPr>
        <p:txBody>
          <a:bodyPr wrap="square" lIns="0" tIns="0" rIns="0" bIns="0" rtlCol="0"/>
          <a:lstStyle/>
          <a:p>
            <a:endParaRPr/>
          </a:p>
        </p:txBody>
      </p:sp>
      <p:sp>
        <p:nvSpPr>
          <p:cNvPr id="27" name="object 27"/>
          <p:cNvSpPr/>
          <p:nvPr/>
        </p:nvSpPr>
        <p:spPr>
          <a:xfrm>
            <a:off x="5528309" y="4959858"/>
            <a:ext cx="1386840" cy="105410"/>
          </a:xfrm>
          <a:custGeom>
            <a:avLst/>
            <a:gdLst/>
            <a:ahLst/>
            <a:cxnLst/>
            <a:rect l="l" t="t" r="r" b="b"/>
            <a:pathLst>
              <a:path w="1386840" h="105410">
                <a:moveTo>
                  <a:pt x="1386839" y="0"/>
                </a:moveTo>
                <a:lnTo>
                  <a:pt x="1351483" y="33223"/>
                </a:lnTo>
                <a:lnTo>
                  <a:pt x="1292154" y="53057"/>
                </a:lnTo>
                <a:lnTo>
                  <a:pt x="1253032" y="62087"/>
                </a:lnTo>
                <a:lnTo>
                  <a:pt x="1208170" y="70440"/>
                </a:lnTo>
                <a:lnTo>
                  <a:pt x="1157991" y="78051"/>
                </a:lnTo>
                <a:lnTo>
                  <a:pt x="1102918" y="84856"/>
                </a:lnTo>
                <a:lnTo>
                  <a:pt x="1043375" y="90790"/>
                </a:lnTo>
                <a:lnTo>
                  <a:pt x="979785" y="95790"/>
                </a:lnTo>
                <a:lnTo>
                  <a:pt x="912571" y="99791"/>
                </a:lnTo>
                <a:lnTo>
                  <a:pt x="842156" y="102728"/>
                </a:lnTo>
                <a:lnTo>
                  <a:pt x="768965" y="104538"/>
                </a:lnTo>
                <a:lnTo>
                  <a:pt x="693419" y="105156"/>
                </a:lnTo>
                <a:lnTo>
                  <a:pt x="617874" y="104538"/>
                </a:lnTo>
                <a:lnTo>
                  <a:pt x="544683" y="102728"/>
                </a:lnTo>
                <a:lnTo>
                  <a:pt x="474268" y="99791"/>
                </a:lnTo>
                <a:lnTo>
                  <a:pt x="407054" y="95790"/>
                </a:lnTo>
                <a:lnTo>
                  <a:pt x="343464" y="90790"/>
                </a:lnTo>
                <a:lnTo>
                  <a:pt x="283921" y="84856"/>
                </a:lnTo>
                <a:lnTo>
                  <a:pt x="228848" y="78051"/>
                </a:lnTo>
                <a:lnTo>
                  <a:pt x="178669" y="70440"/>
                </a:lnTo>
                <a:lnTo>
                  <a:pt x="133807" y="62087"/>
                </a:lnTo>
                <a:lnTo>
                  <a:pt x="94685" y="53057"/>
                </a:lnTo>
                <a:lnTo>
                  <a:pt x="35356" y="33223"/>
                </a:lnTo>
                <a:lnTo>
                  <a:pt x="4069" y="11451"/>
                </a:lnTo>
                <a:lnTo>
                  <a:pt x="0" y="0"/>
                </a:lnTo>
              </a:path>
            </a:pathLst>
          </a:custGeom>
          <a:ln w="19812">
            <a:solidFill>
              <a:srgbClr val="0E6EC5"/>
            </a:solidFill>
          </a:ln>
        </p:spPr>
        <p:txBody>
          <a:bodyPr wrap="square" lIns="0" tIns="0" rIns="0" bIns="0" rtlCol="0"/>
          <a:lstStyle/>
          <a:p>
            <a:endParaRPr/>
          </a:p>
        </p:txBody>
      </p:sp>
      <p:sp>
        <p:nvSpPr>
          <p:cNvPr id="28" name="object 28"/>
          <p:cNvSpPr/>
          <p:nvPr/>
        </p:nvSpPr>
        <p:spPr>
          <a:xfrm>
            <a:off x="5528309" y="4854702"/>
            <a:ext cx="1386840" cy="631190"/>
          </a:xfrm>
          <a:custGeom>
            <a:avLst/>
            <a:gdLst/>
            <a:ahLst/>
            <a:cxnLst/>
            <a:rect l="l" t="t" r="r" b="b"/>
            <a:pathLst>
              <a:path w="1386840" h="631189">
                <a:moveTo>
                  <a:pt x="0" y="105156"/>
                </a:moveTo>
                <a:lnTo>
                  <a:pt x="35356" y="71932"/>
                </a:lnTo>
                <a:lnTo>
                  <a:pt x="94685" y="52098"/>
                </a:lnTo>
                <a:lnTo>
                  <a:pt x="133807" y="43068"/>
                </a:lnTo>
                <a:lnTo>
                  <a:pt x="178669" y="34715"/>
                </a:lnTo>
                <a:lnTo>
                  <a:pt x="228848" y="27104"/>
                </a:lnTo>
                <a:lnTo>
                  <a:pt x="283921" y="20299"/>
                </a:lnTo>
                <a:lnTo>
                  <a:pt x="343464" y="14365"/>
                </a:lnTo>
                <a:lnTo>
                  <a:pt x="407054" y="9365"/>
                </a:lnTo>
                <a:lnTo>
                  <a:pt x="474268" y="5364"/>
                </a:lnTo>
                <a:lnTo>
                  <a:pt x="544683" y="2427"/>
                </a:lnTo>
                <a:lnTo>
                  <a:pt x="617874" y="617"/>
                </a:lnTo>
                <a:lnTo>
                  <a:pt x="693419" y="0"/>
                </a:lnTo>
                <a:lnTo>
                  <a:pt x="768965" y="617"/>
                </a:lnTo>
                <a:lnTo>
                  <a:pt x="842156" y="2427"/>
                </a:lnTo>
                <a:lnTo>
                  <a:pt x="912571" y="5364"/>
                </a:lnTo>
                <a:lnTo>
                  <a:pt x="979785" y="9365"/>
                </a:lnTo>
                <a:lnTo>
                  <a:pt x="1043375" y="14365"/>
                </a:lnTo>
                <a:lnTo>
                  <a:pt x="1102918" y="20299"/>
                </a:lnTo>
                <a:lnTo>
                  <a:pt x="1157991" y="27104"/>
                </a:lnTo>
                <a:lnTo>
                  <a:pt x="1208170" y="34715"/>
                </a:lnTo>
                <a:lnTo>
                  <a:pt x="1253032" y="43068"/>
                </a:lnTo>
                <a:lnTo>
                  <a:pt x="1292154" y="52098"/>
                </a:lnTo>
                <a:lnTo>
                  <a:pt x="1351483" y="71932"/>
                </a:lnTo>
                <a:lnTo>
                  <a:pt x="1382770" y="93704"/>
                </a:lnTo>
                <a:lnTo>
                  <a:pt x="1386839" y="105156"/>
                </a:lnTo>
                <a:lnTo>
                  <a:pt x="1386839" y="525780"/>
                </a:lnTo>
                <a:lnTo>
                  <a:pt x="1351483" y="559003"/>
                </a:lnTo>
                <a:lnTo>
                  <a:pt x="1292154" y="578837"/>
                </a:lnTo>
                <a:lnTo>
                  <a:pt x="1253032" y="587867"/>
                </a:lnTo>
                <a:lnTo>
                  <a:pt x="1208170" y="596220"/>
                </a:lnTo>
                <a:lnTo>
                  <a:pt x="1157991" y="603831"/>
                </a:lnTo>
                <a:lnTo>
                  <a:pt x="1102918" y="610636"/>
                </a:lnTo>
                <a:lnTo>
                  <a:pt x="1043375" y="616570"/>
                </a:lnTo>
                <a:lnTo>
                  <a:pt x="979785" y="621570"/>
                </a:lnTo>
                <a:lnTo>
                  <a:pt x="912571" y="625571"/>
                </a:lnTo>
                <a:lnTo>
                  <a:pt x="842156" y="628508"/>
                </a:lnTo>
                <a:lnTo>
                  <a:pt x="768965" y="630318"/>
                </a:lnTo>
                <a:lnTo>
                  <a:pt x="693419" y="630936"/>
                </a:lnTo>
                <a:lnTo>
                  <a:pt x="617874" y="630318"/>
                </a:lnTo>
                <a:lnTo>
                  <a:pt x="544683" y="628508"/>
                </a:lnTo>
                <a:lnTo>
                  <a:pt x="474268" y="625571"/>
                </a:lnTo>
                <a:lnTo>
                  <a:pt x="407054" y="621570"/>
                </a:lnTo>
                <a:lnTo>
                  <a:pt x="343464" y="616570"/>
                </a:lnTo>
                <a:lnTo>
                  <a:pt x="283921" y="610636"/>
                </a:lnTo>
                <a:lnTo>
                  <a:pt x="228848" y="603831"/>
                </a:lnTo>
                <a:lnTo>
                  <a:pt x="178669" y="596220"/>
                </a:lnTo>
                <a:lnTo>
                  <a:pt x="133807" y="587867"/>
                </a:lnTo>
                <a:lnTo>
                  <a:pt x="94685" y="578837"/>
                </a:lnTo>
                <a:lnTo>
                  <a:pt x="35356" y="559003"/>
                </a:lnTo>
                <a:lnTo>
                  <a:pt x="4069" y="537231"/>
                </a:lnTo>
                <a:lnTo>
                  <a:pt x="0" y="525780"/>
                </a:lnTo>
                <a:lnTo>
                  <a:pt x="0" y="105156"/>
                </a:lnTo>
                <a:close/>
              </a:path>
            </a:pathLst>
          </a:custGeom>
          <a:ln w="19812">
            <a:solidFill>
              <a:srgbClr val="0E6EC5"/>
            </a:solidFill>
          </a:ln>
        </p:spPr>
        <p:txBody>
          <a:bodyPr wrap="square" lIns="0" tIns="0" rIns="0" bIns="0" rtlCol="0"/>
          <a:lstStyle/>
          <a:p>
            <a:endParaRPr/>
          </a:p>
        </p:txBody>
      </p:sp>
      <p:sp>
        <p:nvSpPr>
          <p:cNvPr id="29" name="object 29"/>
          <p:cNvSpPr txBox="1"/>
          <p:nvPr/>
        </p:nvSpPr>
        <p:spPr>
          <a:xfrm>
            <a:off x="5972047" y="5102225"/>
            <a:ext cx="499745" cy="225425"/>
          </a:xfrm>
          <a:prstGeom prst="rect">
            <a:avLst/>
          </a:prstGeom>
        </p:spPr>
        <p:txBody>
          <a:bodyPr vert="horz" wrap="square" lIns="0" tIns="0" rIns="0" bIns="0" rtlCol="0">
            <a:spAutoFit/>
          </a:bodyPr>
          <a:lstStyle/>
          <a:p>
            <a:pPr marL="12700">
              <a:lnSpc>
                <a:spcPct val="100000"/>
              </a:lnSpc>
            </a:pPr>
            <a:r>
              <a:rPr sz="1400" b="1">
                <a:latin typeface="Times New Roman"/>
                <a:cs typeface="Times New Roman"/>
              </a:rPr>
              <a:t>H</a:t>
            </a:r>
            <a:r>
              <a:rPr sz="1400" b="1" spc="-10">
                <a:latin typeface="Times New Roman"/>
                <a:cs typeface="Times New Roman"/>
              </a:rPr>
              <a:t>DF</a:t>
            </a:r>
            <a:r>
              <a:rPr sz="1400" b="1">
                <a:latin typeface="Times New Roman"/>
                <a:cs typeface="Times New Roman"/>
              </a:rPr>
              <a:t>S</a:t>
            </a:r>
            <a:endParaRPr sz="1400">
              <a:latin typeface="Times New Roman"/>
              <a:cs typeface="Times New Roman"/>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Hive Meta store</a:t>
            </a:r>
          </a:p>
        </p:txBody>
      </p:sp>
      <p:sp>
        <p:nvSpPr>
          <p:cNvPr id="3" name="Text Placeholder 2"/>
          <p:cNvSpPr>
            <a:spLocks noGrp="1"/>
          </p:cNvSpPr>
          <p:nvPr>
            <p:ph type="body" idx="1"/>
          </p:nvPr>
        </p:nvSpPr>
        <p:spPr>
          <a:xfrm>
            <a:off x="609600" y="1372234"/>
            <a:ext cx="10820400" cy="4342766"/>
          </a:xfrm>
        </p:spPr>
        <p:txBody>
          <a:bodyPr/>
          <a:lstStyle/>
          <a:p>
            <a:r>
              <a:rPr lang="en-US" b="0" u="none">
                <a:solidFill>
                  <a:schemeClr val="tx1"/>
                </a:solidFill>
              </a:rPr>
              <a:t>Meta store : Hive table definitions and mappings to the data are stored in Meta store.</a:t>
            </a:r>
          </a:p>
          <a:p>
            <a:endParaRPr lang="en-US" b="0" u="none">
              <a:solidFill>
                <a:schemeClr val="tx1"/>
              </a:solidFill>
            </a:endParaRPr>
          </a:p>
          <a:p>
            <a:r>
              <a:rPr lang="en-US" b="0" u="none">
                <a:solidFill>
                  <a:schemeClr val="tx1"/>
                </a:solidFill>
              </a:rPr>
              <a:t>Meta store consists of the following:</a:t>
            </a:r>
          </a:p>
          <a:p>
            <a:r>
              <a:rPr lang="en-US" b="0" u="none">
                <a:solidFill>
                  <a:schemeClr val="tx1"/>
                </a:solidFill>
              </a:rPr>
              <a:t>	Metastore services:  Offers interface to the hive</a:t>
            </a:r>
          </a:p>
          <a:p>
            <a:r>
              <a:rPr lang="en-US" b="0" u="none">
                <a:solidFill>
                  <a:schemeClr val="tx1"/>
                </a:solidFill>
              </a:rPr>
              <a:t>	Databases: Stores data definitions, mappings to the data and others.</a:t>
            </a:r>
          </a:p>
          <a:p>
            <a:endParaRPr lang="en-US" b="0" u="none">
              <a:solidFill>
                <a:schemeClr val="tx1"/>
              </a:solidFill>
            </a:endParaRPr>
          </a:p>
          <a:p>
            <a:r>
              <a:rPr lang="en-US" b="0" u="none">
                <a:solidFill>
                  <a:schemeClr val="tx1"/>
                </a:solidFill>
              </a:rPr>
              <a:t>Meta data includes , </a:t>
            </a:r>
          </a:p>
          <a:p>
            <a:r>
              <a:rPr lang="en-US" b="0" u="none">
                <a:solidFill>
                  <a:schemeClr val="tx1"/>
                </a:solidFill>
              </a:rPr>
              <a:t>	ID s of DBS</a:t>
            </a:r>
          </a:p>
          <a:p>
            <a:r>
              <a:rPr lang="en-US" b="0" u="none">
                <a:solidFill>
                  <a:schemeClr val="tx1"/>
                </a:solidFill>
              </a:rPr>
              <a:t>	IDs of Tables</a:t>
            </a:r>
          </a:p>
          <a:p>
            <a:r>
              <a:rPr lang="en-US" b="0" u="none">
                <a:solidFill>
                  <a:schemeClr val="tx1"/>
                </a:solidFill>
              </a:rPr>
              <a:t>	IDs of Indexes</a:t>
            </a:r>
          </a:p>
          <a:p>
            <a:r>
              <a:rPr lang="en-US" b="0" u="none">
                <a:solidFill>
                  <a:schemeClr val="tx1"/>
                </a:solidFill>
              </a:rPr>
              <a:t>	The time of creation of tables</a:t>
            </a:r>
          </a:p>
          <a:p>
            <a:r>
              <a:rPr lang="en-US" b="0" u="none">
                <a:solidFill>
                  <a:schemeClr val="tx1"/>
                </a:solidFill>
              </a:rPr>
              <a:t>	Input format</a:t>
            </a:r>
          </a:p>
          <a:p>
            <a:r>
              <a:rPr lang="en-US" b="0" u="none">
                <a:solidFill>
                  <a:schemeClr val="tx1"/>
                </a:solidFill>
              </a:rPr>
              <a:t>	Output format </a:t>
            </a:r>
          </a:p>
        </p:txBody>
      </p:sp>
    </p:spTree>
    <p:extLst>
      <p:ext uri="{BB962C8B-B14F-4D97-AF65-F5344CB8AC3E}">
        <p14:creationId xmlns:p14="http://schemas.microsoft.com/office/powerpoint/2010/main" val="159144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Meta Sore</a:t>
            </a:r>
          </a:p>
        </p:txBody>
      </p:sp>
      <p:sp>
        <p:nvSpPr>
          <p:cNvPr id="3" name="Text Placeholder 2"/>
          <p:cNvSpPr>
            <a:spLocks noGrp="1"/>
          </p:cNvSpPr>
          <p:nvPr>
            <p:ph type="body" idx="1"/>
          </p:nvPr>
        </p:nvSpPr>
        <p:spPr>
          <a:xfrm>
            <a:off x="457200" y="1295400"/>
            <a:ext cx="10363200" cy="4708981"/>
          </a:xfrm>
        </p:spPr>
        <p:txBody>
          <a:bodyPr/>
          <a:lstStyle/>
          <a:p>
            <a:r>
              <a:rPr lang="en-US" b="0" u="none">
                <a:solidFill>
                  <a:srgbClr val="FF0000"/>
                </a:solidFill>
              </a:rPr>
              <a:t>Embedded Meta store</a:t>
            </a:r>
            <a:r>
              <a:rPr lang="en-US" b="0" u="none">
                <a:solidFill>
                  <a:schemeClr val="tx1"/>
                </a:solidFill>
              </a:rPr>
              <a:t>:</a:t>
            </a:r>
          </a:p>
          <a:p>
            <a:r>
              <a:rPr lang="en-US" b="0" u="none">
                <a:solidFill>
                  <a:schemeClr val="tx1"/>
                </a:solidFill>
              </a:rPr>
              <a:t>	Used for unit tests</a:t>
            </a:r>
          </a:p>
          <a:p>
            <a:r>
              <a:rPr lang="en-US" b="0" u="none">
                <a:solidFill>
                  <a:schemeClr val="tx1"/>
                </a:solidFill>
              </a:rPr>
              <a:t>	Default meta store</a:t>
            </a:r>
          </a:p>
          <a:p>
            <a:r>
              <a:rPr lang="en-US" b="0" u="none">
                <a:solidFill>
                  <a:schemeClr val="tx1"/>
                </a:solidFill>
              </a:rPr>
              <a:t>	only one process is allowed to connect at a time</a:t>
            </a:r>
          </a:p>
          <a:p>
            <a:r>
              <a:rPr lang="en-US" b="0" u="none">
                <a:solidFill>
                  <a:schemeClr val="tx1"/>
                </a:solidFill>
              </a:rPr>
              <a:t>	Here both DB and Meta store services embedded with main Hive server process.</a:t>
            </a:r>
          </a:p>
          <a:p>
            <a:endParaRPr lang="en-US" b="0" u="none">
              <a:solidFill>
                <a:schemeClr val="tx1"/>
              </a:solidFill>
            </a:endParaRPr>
          </a:p>
          <a:p>
            <a:r>
              <a:rPr lang="en-US" b="0" u="none">
                <a:solidFill>
                  <a:srgbClr val="FF0000"/>
                </a:solidFill>
              </a:rPr>
              <a:t>Local meta store</a:t>
            </a:r>
            <a:r>
              <a:rPr lang="en-US" b="0" u="none">
                <a:solidFill>
                  <a:schemeClr val="tx1"/>
                </a:solidFill>
              </a:rPr>
              <a:t>:</a:t>
            </a:r>
          </a:p>
          <a:p>
            <a:r>
              <a:rPr lang="en-US" b="0" u="none">
                <a:solidFill>
                  <a:schemeClr val="tx1"/>
                </a:solidFill>
              </a:rPr>
              <a:t>	Meta data can be stored in any RDBMS components like MySQL.</a:t>
            </a:r>
          </a:p>
          <a:p>
            <a:r>
              <a:rPr lang="en-US" b="0" u="none">
                <a:solidFill>
                  <a:schemeClr val="tx1"/>
                </a:solidFill>
              </a:rPr>
              <a:t>	Allows multiple connections at a time</a:t>
            </a:r>
          </a:p>
          <a:p>
            <a:r>
              <a:rPr lang="en-US" b="0" u="none">
                <a:solidFill>
                  <a:schemeClr val="tx1"/>
                </a:solidFill>
              </a:rPr>
              <a:t>	Here Meta store service runs in Hive Server but DB runs in separate process.</a:t>
            </a:r>
          </a:p>
          <a:p>
            <a:endParaRPr lang="en-US" b="0" u="none">
              <a:solidFill>
                <a:schemeClr val="tx1"/>
              </a:solidFill>
            </a:endParaRPr>
          </a:p>
          <a:p>
            <a:r>
              <a:rPr lang="en-US" b="0" u="none">
                <a:solidFill>
                  <a:srgbClr val="FF0000"/>
                </a:solidFill>
              </a:rPr>
              <a:t>Remote Meta store</a:t>
            </a:r>
            <a:r>
              <a:rPr lang="en-US" b="0" u="none">
                <a:solidFill>
                  <a:schemeClr val="tx1"/>
                </a:solidFill>
              </a:rPr>
              <a:t>:</a:t>
            </a:r>
          </a:p>
          <a:p>
            <a:r>
              <a:rPr lang="en-US" b="0" u="none">
                <a:solidFill>
                  <a:schemeClr val="tx1"/>
                </a:solidFill>
              </a:rPr>
              <a:t>	Hive driver and Meta store interface runs on different JVM.</a:t>
            </a:r>
          </a:p>
          <a:p>
            <a:r>
              <a:rPr lang="en-US" b="0" u="none">
                <a:solidFill>
                  <a:schemeClr val="tx1"/>
                </a:solidFill>
              </a:rPr>
              <a:t>	This way the DB can be firewalled from the hive users and also DB credentials are completely isolated from hive users.</a:t>
            </a:r>
          </a:p>
          <a:p>
            <a:r>
              <a:rPr lang="en-US" b="0" u="none">
                <a:solidFill>
                  <a:schemeClr val="tx1"/>
                </a:solidFill>
              </a:rPr>
              <a:t>	</a:t>
            </a:r>
          </a:p>
          <a:p>
            <a:endParaRPr lang="en-US" b="0" u="none">
              <a:solidFill>
                <a:schemeClr val="tx1"/>
              </a:solidFill>
            </a:endParaRPr>
          </a:p>
        </p:txBody>
      </p:sp>
    </p:spTree>
    <p:extLst>
      <p:ext uri="{BB962C8B-B14F-4D97-AF65-F5344CB8AC3E}">
        <p14:creationId xmlns:p14="http://schemas.microsoft.com/office/powerpoint/2010/main" val="368174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3552825" y="3274186"/>
            <a:ext cx="2287905"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Hive </a:t>
            </a:r>
            <a:r>
              <a:rPr sz="2400" b="1">
                <a:solidFill>
                  <a:srgbClr val="0E6EC5"/>
                </a:solidFill>
                <a:latin typeface="Trebuchet MS"/>
                <a:cs typeface="Trebuchet MS"/>
              </a:rPr>
              <a:t>Data</a:t>
            </a:r>
            <a:r>
              <a:rPr sz="2400" b="1" spc="-140">
                <a:solidFill>
                  <a:srgbClr val="0E6EC5"/>
                </a:solidFill>
                <a:latin typeface="Trebuchet MS"/>
                <a:cs typeface="Trebuchet MS"/>
              </a:rPr>
              <a:t> </a:t>
            </a:r>
            <a:r>
              <a:rPr sz="2400" b="1" spc="-40">
                <a:solidFill>
                  <a:srgbClr val="0E6EC5"/>
                </a:solidFill>
                <a:latin typeface="Trebuchet MS"/>
                <a:cs typeface="Trebuchet MS"/>
              </a:rPr>
              <a:t>Types</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241" y="484632"/>
            <a:ext cx="2291715" cy="375920"/>
          </a:xfrm>
          <a:prstGeom prst="rect">
            <a:avLst/>
          </a:prstGeom>
        </p:spPr>
        <p:txBody>
          <a:bodyPr vert="horz" wrap="square" lIns="0" tIns="0" rIns="0" bIns="0" rtlCol="0">
            <a:spAutoFit/>
          </a:bodyPr>
          <a:lstStyle/>
          <a:p>
            <a:pPr marL="12700">
              <a:lnSpc>
                <a:spcPct val="100000"/>
              </a:lnSpc>
            </a:pPr>
            <a:r>
              <a:t>Hive Data</a:t>
            </a:r>
            <a:r>
              <a:rPr spc="-170"/>
              <a:t> </a:t>
            </a:r>
            <a:r>
              <a:rPr spc="-35"/>
              <a:t>Types</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graphicFrame>
        <p:nvGraphicFramePr>
          <p:cNvPr id="3" name="object 3"/>
          <p:cNvGraphicFramePr>
            <a:graphicFrameLocks noGrp="1"/>
          </p:cNvGraphicFramePr>
          <p:nvPr/>
        </p:nvGraphicFramePr>
        <p:xfrm>
          <a:off x="653211" y="1327785"/>
          <a:ext cx="7719898" cy="1845180"/>
        </p:xfrm>
        <a:graphic>
          <a:graphicData uri="http://schemas.openxmlformats.org/drawingml/2006/table">
            <a:tbl>
              <a:tblPr firstRow="1" bandRow="1">
                <a:tableStyleId>{2D5ABB26-0587-4C30-8999-92F81FD0307C}</a:tableStyleId>
              </a:tblPr>
              <a:tblGrid>
                <a:gridCol w="2593670">
                  <a:extLst>
                    <a:ext uri="{9D8B030D-6E8A-4147-A177-3AD203B41FA5}">
                      <a16:colId xmlns:a16="http://schemas.microsoft.com/office/drawing/2014/main" val="20000"/>
                    </a:ext>
                  </a:extLst>
                </a:gridCol>
                <a:gridCol w="5126228">
                  <a:extLst>
                    <a:ext uri="{9D8B030D-6E8A-4147-A177-3AD203B41FA5}">
                      <a16:colId xmlns:a16="http://schemas.microsoft.com/office/drawing/2014/main" val="20001"/>
                    </a:ext>
                  </a:extLst>
                </a:gridCol>
              </a:tblGrid>
              <a:tr h="264032">
                <a:tc gridSpan="2">
                  <a:txBody>
                    <a:bodyPr/>
                    <a:lstStyle/>
                    <a:p>
                      <a:pPr marL="62230">
                        <a:lnSpc>
                          <a:spcPts val="1810"/>
                        </a:lnSpc>
                      </a:pPr>
                      <a:r>
                        <a:rPr sz="1600" b="1" spc="-10">
                          <a:solidFill>
                            <a:srgbClr val="FFFFFF"/>
                          </a:solidFill>
                          <a:latin typeface="Trebuchet MS"/>
                          <a:cs typeface="Trebuchet MS"/>
                        </a:rPr>
                        <a:t>Numeric </a:t>
                      </a:r>
                      <a:r>
                        <a:rPr sz="1600" b="1" spc="-5">
                          <a:solidFill>
                            <a:srgbClr val="FFFFFF"/>
                          </a:solidFill>
                          <a:latin typeface="Trebuchet MS"/>
                          <a:cs typeface="Trebuchet MS"/>
                        </a:rPr>
                        <a:t>Data</a:t>
                      </a:r>
                      <a:r>
                        <a:rPr sz="1600" b="1" spc="-30">
                          <a:solidFill>
                            <a:srgbClr val="FFFFFF"/>
                          </a:solidFill>
                          <a:latin typeface="Trebuchet MS"/>
                          <a:cs typeface="Trebuchet MS"/>
                        </a:rPr>
                        <a:t> </a:t>
                      </a:r>
                      <a:r>
                        <a:rPr sz="1600" b="1" spc="-40">
                          <a:solidFill>
                            <a:srgbClr val="FFFFFF"/>
                          </a:solidFill>
                          <a:latin typeface="Trebuchet MS"/>
                          <a:cs typeface="Trebuchet MS"/>
                        </a:rPr>
                        <a:t>Type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hMerge="1">
                  <a:txBody>
                    <a:bodyPr/>
                    <a:lstStyle/>
                    <a:p>
                      <a:endParaRPr/>
                    </a:p>
                  </a:txBody>
                  <a:tcPr marL="0" marR="0" marT="0" marB="0"/>
                </a:tc>
                <a:extLst>
                  <a:ext uri="{0D108BD9-81ED-4DB2-BD59-A6C34878D82A}">
                    <a16:rowId xmlns:a16="http://schemas.microsoft.com/office/drawing/2014/main" val="10000"/>
                  </a:ext>
                </a:extLst>
              </a:tr>
              <a:tr h="264033">
                <a:tc>
                  <a:txBody>
                    <a:bodyPr/>
                    <a:lstStyle/>
                    <a:p>
                      <a:pPr marL="62230">
                        <a:lnSpc>
                          <a:spcPts val="1710"/>
                        </a:lnSpc>
                      </a:pPr>
                      <a:r>
                        <a:rPr sz="1600" b="1" spc="-5">
                          <a:solidFill>
                            <a:srgbClr val="FFFFFF"/>
                          </a:solidFill>
                          <a:latin typeface="Trebuchet MS"/>
                          <a:cs typeface="Trebuchet MS"/>
                        </a:rPr>
                        <a:t>TINYINT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62230">
                        <a:lnSpc>
                          <a:spcPts val="1710"/>
                        </a:lnSpc>
                      </a:pPr>
                      <a:r>
                        <a:rPr sz="1600" spc="-5">
                          <a:latin typeface="Trebuchet MS"/>
                          <a:cs typeface="Trebuchet MS"/>
                        </a:rPr>
                        <a:t>1 - byte signed</a:t>
                      </a:r>
                      <a:r>
                        <a:rPr sz="1600" spc="-20">
                          <a:latin typeface="Trebuchet MS"/>
                          <a:cs typeface="Trebuchet MS"/>
                        </a:rPr>
                        <a:t> </a:t>
                      </a:r>
                      <a:r>
                        <a:rPr sz="1600" spc="-5">
                          <a:latin typeface="Trebuchet MS"/>
                          <a:cs typeface="Trebuchet MS"/>
                        </a:rPr>
                        <a:t>integer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264033">
                <a:tc>
                  <a:txBody>
                    <a:bodyPr/>
                    <a:lstStyle/>
                    <a:p>
                      <a:pPr marL="62230">
                        <a:lnSpc>
                          <a:spcPts val="1810"/>
                        </a:lnSpc>
                      </a:pPr>
                      <a:r>
                        <a:rPr sz="1600" b="1" spc="-5">
                          <a:solidFill>
                            <a:srgbClr val="FFFFFF"/>
                          </a:solidFill>
                          <a:latin typeface="Trebuchet MS"/>
                          <a:cs typeface="Trebuchet MS"/>
                        </a:rPr>
                        <a:t>SMALLINT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5">
                          <a:latin typeface="Trebuchet MS"/>
                          <a:cs typeface="Trebuchet MS"/>
                        </a:rPr>
                        <a:t>2 -byte signed</a:t>
                      </a:r>
                      <a:r>
                        <a:rPr sz="1600" spc="-35">
                          <a:latin typeface="Trebuchet MS"/>
                          <a:cs typeface="Trebuchet MS"/>
                        </a:rPr>
                        <a:t> </a:t>
                      </a:r>
                      <a:r>
                        <a:rPr sz="1600" spc="-5">
                          <a:latin typeface="Trebuchet MS"/>
                          <a:cs typeface="Trebuchet MS"/>
                        </a:rPr>
                        <a:t>integer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264032">
                <a:tc>
                  <a:txBody>
                    <a:bodyPr/>
                    <a:lstStyle/>
                    <a:p>
                      <a:pPr marL="62230">
                        <a:lnSpc>
                          <a:spcPts val="1810"/>
                        </a:lnSpc>
                      </a:pPr>
                      <a:r>
                        <a:rPr sz="1600" b="1" spc="-10">
                          <a:solidFill>
                            <a:srgbClr val="FFFFFF"/>
                          </a:solidFill>
                          <a:latin typeface="Trebuchet MS"/>
                          <a:cs typeface="Trebuchet MS"/>
                        </a:rPr>
                        <a:t>INT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5">
                          <a:latin typeface="Trebuchet MS"/>
                          <a:cs typeface="Trebuchet MS"/>
                        </a:rPr>
                        <a:t>4 - byte signed</a:t>
                      </a:r>
                      <a:r>
                        <a:rPr sz="1600" spc="-20">
                          <a:latin typeface="Trebuchet MS"/>
                          <a:cs typeface="Trebuchet MS"/>
                        </a:rPr>
                        <a:t> </a:t>
                      </a:r>
                      <a:r>
                        <a:rPr sz="1600" spc="-5">
                          <a:latin typeface="Trebuchet MS"/>
                          <a:cs typeface="Trebuchet MS"/>
                        </a:rPr>
                        <a:t>integer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r h="260985">
                <a:tc>
                  <a:txBody>
                    <a:bodyPr/>
                    <a:lstStyle/>
                    <a:p>
                      <a:pPr marL="62230">
                        <a:lnSpc>
                          <a:spcPts val="1810"/>
                        </a:lnSpc>
                      </a:pPr>
                      <a:r>
                        <a:rPr sz="1600" b="1" spc="-10">
                          <a:solidFill>
                            <a:srgbClr val="FFFFFF"/>
                          </a:solidFill>
                          <a:latin typeface="Trebuchet MS"/>
                          <a:cs typeface="Trebuchet MS"/>
                        </a:rPr>
                        <a:t>BIGINT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5">
                          <a:latin typeface="Trebuchet MS"/>
                          <a:cs typeface="Trebuchet MS"/>
                        </a:rPr>
                        <a:t>8 - byte signed</a:t>
                      </a:r>
                      <a:r>
                        <a:rPr sz="1600" spc="-15">
                          <a:latin typeface="Trebuchet MS"/>
                          <a:cs typeface="Trebuchet MS"/>
                        </a:rPr>
                        <a:t> </a:t>
                      </a:r>
                      <a:r>
                        <a:rPr sz="1600" spc="-5">
                          <a:latin typeface="Trebuchet MS"/>
                          <a:cs typeface="Trebuchet MS"/>
                        </a:rPr>
                        <a:t>integer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4"/>
                  </a:ext>
                </a:extLst>
              </a:tr>
              <a:tr h="264033">
                <a:tc>
                  <a:txBody>
                    <a:bodyPr/>
                    <a:lstStyle/>
                    <a:p>
                      <a:pPr marL="62230">
                        <a:lnSpc>
                          <a:spcPts val="1810"/>
                        </a:lnSpc>
                      </a:pPr>
                      <a:r>
                        <a:rPr sz="1600" b="1" spc="-35">
                          <a:solidFill>
                            <a:srgbClr val="FFFFFF"/>
                          </a:solidFill>
                          <a:latin typeface="Trebuchet MS"/>
                          <a:cs typeface="Trebuchet MS"/>
                        </a:rPr>
                        <a:t>FLOAT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5">
                          <a:latin typeface="Trebuchet MS"/>
                          <a:cs typeface="Trebuchet MS"/>
                        </a:rPr>
                        <a:t>4 - byte single-precision</a:t>
                      </a:r>
                      <a:r>
                        <a:rPr sz="1600" spc="30">
                          <a:latin typeface="Trebuchet MS"/>
                          <a:cs typeface="Trebuchet MS"/>
                        </a:rPr>
                        <a:t> </a:t>
                      </a:r>
                      <a:r>
                        <a:rPr sz="1600" spc="-5">
                          <a:latin typeface="Trebuchet MS"/>
                          <a:cs typeface="Trebuchet MS"/>
                        </a:rPr>
                        <a:t>floating-point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5"/>
                  </a:ext>
                </a:extLst>
              </a:tr>
              <a:tr h="264032">
                <a:tc>
                  <a:txBody>
                    <a:bodyPr/>
                    <a:lstStyle/>
                    <a:p>
                      <a:pPr marL="62230">
                        <a:lnSpc>
                          <a:spcPts val="1810"/>
                        </a:lnSpc>
                      </a:pPr>
                      <a:r>
                        <a:rPr sz="1600" b="1" spc="-5">
                          <a:solidFill>
                            <a:srgbClr val="FFFFFF"/>
                          </a:solidFill>
                          <a:latin typeface="Trebuchet MS"/>
                          <a:cs typeface="Trebuchet MS"/>
                        </a:rPr>
                        <a:t>DOUBLE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5">
                          <a:latin typeface="Trebuchet MS"/>
                          <a:cs typeface="Trebuchet MS"/>
                        </a:rPr>
                        <a:t>8 - byte double-precision floating-point</a:t>
                      </a:r>
                      <a:r>
                        <a:rPr sz="1600" spc="50">
                          <a:latin typeface="Trebuchet MS"/>
                          <a:cs typeface="Trebuchet MS"/>
                        </a:rPr>
                        <a:t> </a:t>
                      </a:r>
                      <a:r>
                        <a:rPr sz="1600" spc="-5">
                          <a:latin typeface="Trebuchet MS"/>
                          <a:cs typeface="Trebuchet MS"/>
                        </a:rPr>
                        <a:t>number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6"/>
                  </a:ext>
                </a:extLst>
              </a:tr>
            </a:tbl>
          </a:graphicData>
        </a:graphic>
      </p:graphicFrame>
      <p:graphicFrame>
        <p:nvGraphicFramePr>
          <p:cNvPr id="4" name="object 4"/>
          <p:cNvGraphicFramePr>
            <a:graphicFrameLocks noGrp="1"/>
          </p:cNvGraphicFramePr>
          <p:nvPr/>
        </p:nvGraphicFramePr>
        <p:xfrm>
          <a:off x="659714" y="3445002"/>
          <a:ext cx="7728381" cy="1304669"/>
        </p:xfrm>
        <a:graphic>
          <a:graphicData uri="http://schemas.openxmlformats.org/drawingml/2006/table">
            <a:tbl>
              <a:tblPr firstRow="1" bandRow="1">
                <a:tableStyleId>{2D5ABB26-0587-4C30-8999-92F81FD0307C}</a:tableStyleId>
              </a:tblPr>
              <a:tblGrid>
                <a:gridCol w="2542463">
                  <a:extLst>
                    <a:ext uri="{9D8B030D-6E8A-4147-A177-3AD203B41FA5}">
                      <a16:colId xmlns:a16="http://schemas.microsoft.com/office/drawing/2014/main" val="20000"/>
                    </a:ext>
                  </a:extLst>
                </a:gridCol>
                <a:gridCol w="5185918">
                  <a:extLst>
                    <a:ext uri="{9D8B030D-6E8A-4147-A177-3AD203B41FA5}">
                      <a16:colId xmlns:a16="http://schemas.microsoft.com/office/drawing/2014/main" val="20001"/>
                    </a:ext>
                  </a:extLst>
                </a:gridCol>
              </a:tblGrid>
              <a:tr h="260985">
                <a:tc gridSpan="2">
                  <a:txBody>
                    <a:bodyPr/>
                    <a:lstStyle/>
                    <a:p>
                      <a:pPr marL="62230">
                        <a:lnSpc>
                          <a:spcPts val="1810"/>
                        </a:lnSpc>
                      </a:pPr>
                      <a:r>
                        <a:rPr sz="1600" b="1" spc="-5">
                          <a:solidFill>
                            <a:srgbClr val="FFFFFF"/>
                          </a:solidFill>
                          <a:latin typeface="Trebuchet MS"/>
                          <a:cs typeface="Trebuchet MS"/>
                        </a:rPr>
                        <a:t>String</a:t>
                      </a:r>
                      <a:r>
                        <a:rPr sz="1600" b="1" spc="-90">
                          <a:solidFill>
                            <a:srgbClr val="FFFFFF"/>
                          </a:solidFill>
                          <a:latin typeface="Trebuchet MS"/>
                          <a:cs typeface="Trebuchet MS"/>
                        </a:rPr>
                        <a:t> </a:t>
                      </a:r>
                      <a:r>
                        <a:rPr sz="1600" b="1" spc="-35">
                          <a:solidFill>
                            <a:srgbClr val="FFFFFF"/>
                          </a:solidFill>
                          <a:latin typeface="Trebuchet MS"/>
                          <a:cs typeface="Trebuchet MS"/>
                        </a:rPr>
                        <a:t>Types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hMerge="1">
                  <a:txBody>
                    <a:bodyPr/>
                    <a:lstStyle/>
                    <a:p>
                      <a:endParaRPr/>
                    </a:p>
                  </a:txBody>
                  <a:tcPr marL="0" marR="0" marT="0" marB="0"/>
                </a:tc>
                <a:extLst>
                  <a:ext uri="{0D108BD9-81ED-4DB2-BD59-A6C34878D82A}">
                    <a16:rowId xmlns:a16="http://schemas.microsoft.com/office/drawing/2014/main" val="10000"/>
                  </a:ext>
                </a:extLst>
              </a:tr>
              <a:tr h="260857">
                <a:tc>
                  <a:txBody>
                    <a:bodyPr/>
                    <a:lstStyle/>
                    <a:p>
                      <a:pPr marL="62230">
                        <a:lnSpc>
                          <a:spcPts val="1714"/>
                        </a:lnSpc>
                      </a:pPr>
                      <a:r>
                        <a:rPr sz="1600" b="1" spc="-10">
                          <a:solidFill>
                            <a:srgbClr val="FFFFFF"/>
                          </a:solidFill>
                          <a:latin typeface="Trebuchet MS"/>
                          <a:cs typeface="Trebuchet MS"/>
                        </a:rPr>
                        <a:t>STRING</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260985">
                <a:tc>
                  <a:txBody>
                    <a:bodyPr/>
                    <a:lstStyle/>
                    <a:p>
                      <a:pPr marL="62230">
                        <a:lnSpc>
                          <a:spcPts val="1814"/>
                        </a:lnSpc>
                      </a:pPr>
                      <a:r>
                        <a:rPr sz="1600" b="1" spc="-25">
                          <a:solidFill>
                            <a:srgbClr val="FFFFFF"/>
                          </a:solidFill>
                          <a:latin typeface="Trebuchet MS"/>
                          <a:cs typeface="Trebuchet MS"/>
                        </a:rPr>
                        <a:t>VARCHAR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5">
                          <a:latin typeface="Trebuchet MS"/>
                          <a:cs typeface="Trebuchet MS"/>
                        </a:rPr>
                        <a:t>Only available starting with </a:t>
                      </a:r>
                      <a:r>
                        <a:rPr sz="1600" spc="-10">
                          <a:latin typeface="Trebuchet MS"/>
                          <a:cs typeface="Trebuchet MS"/>
                        </a:rPr>
                        <a:t>Hive</a:t>
                      </a:r>
                      <a:r>
                        <a:rPr sz="1600" spc="50">
                          <a:latin typeface="Trebuchet MS"/>
                          <a:cs typeface="Trebuchet MS"/>
                        </a:rPr>
                        <a:t> </a:t>
                      </a:r>
                      <a:r>
                        <a:rPr sz="1600" spc="-5">
                          <a:latin typeface="Trebuchet MS"/>
                          <a:cs typeface="Trebuchet MS"/>
                        </a:rPr>
                        <a:t>0.12.0</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260857">
                <a:tc>
                  <a:txBody>
                    <a:bodyPr/>
                    <a:lstStyle/>
                    <a:p>
                      <a:pPr marL="62230">
                        <a:lnSpc>
                          <a:spcPts val="1814"/>
                        </a:lnSpc>
                      </a:pPr>
                      <a:r>
                        <a:rPr sz="1600" b="1" spc="-5">
                          <a:solidFill>
                            <a:srgbClr val="FFFFFF"/>
                          </a:solidFill>
                          <a:latin typeface="Trebuchet MS"/>
                          <a:cs typeface="Trebuchet MS"/>
                        </a:rPr>
                        <a:t>CHAR</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5">
                          <a:latin typeface="Trebuchet MS"/>
                          <a:cs typeface="Trebuchet MS"/>
                        </a:rPr>
                        <a:t>Only available starting with </a:t>
                      </a:r>
                      <a:r>
                        <a:rPr sz="1600" spc="-10">
                          <a:latin typeface="Trebuchet MS"/>
                          <a:cs typeface="Trebuchet MS"/>
                        </a:rPr>
                        <a:t>Hive</a:t>
                      </a:r>
                      <a:r>
                        <a:rPr sz="1600" spc="45">
                          <a:latin typeface="Trebuchet MS"/>
                          <a:cs typeface="Trebuchet MS"/>
                        </a:rPr>
                        <a:t> </a:t>
                      </a:r>
                      <a:r>
                        <a:rPr sz="1600" spc="-5">
                          <a:latin typeface="Trebuchet MS"/>
                          <a:cs typeface="Trebuchet MS"/>
                        </a:rPr>
                        <a:t>0.13.0</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r h="260985">
                <a:tc gridSpan="2">
                  <a:txBody>
                    <a:bodyPr/>
                    <a:lstStyle/>
                    <a:p>
                      <a:pPr marL="62230">
                        <a:lnSpc>
                          <a:spcPts val="1814"/>
                        </a:lnSpc>
                      </a:pPr>
                      <a:r>
                        <a:rPr sz="1600" b="1" spc="-5">
                          <a:solidFill>
                            <a:srgbClr val="FFFFFF"/>
                          </a:solidFill>
                          <a:latin typeface="Trebuchet MS"/>
                          <a:cs typeface="Trebuchet MS"/>
                        </a:rPr>
                        <a:t>Strings can be </a:t>
                      </a:r>
                      <a:r>
                        <a:rPr sz="1600" b="1" spc="-10">
                          <a:solidFill>
                            <a:srgbClr val="FFFFFF"/>
                          </a:solidFill>
                          <a:latin typeface="Trebuchet MS"/>
                          <a:cs typeface="Trebuchet MS"/>
                        </a:rPr>
                        <a:t>expressed </a:t>
                      </a:r>
                      <a:r>
                        <a:rPr sz="1600" b="1" spc="-5">
                          <a:solidFill>
                            <a:srgbClr val="FFFFFF"/>
                          </a:solidFill>
                          <a:latin typeface="Trebuchet MS"/>
                          <a:cs typeface="Trebuchet MS"/>
                        </a:rPr>
                        <a:t>in either single quotes (‘) or double quotes</a:t>
                      </a:r>
                      <a:r>
                        <a:rPr sz="1600" b="1" spc="335">
                          <a:solidFill>
                            <a:srgbClr val="FFFFFF"/>
                          </a:solidFill>
                          <a:latin typeface="Trebuchet MS"/>
                          <a:cs typeface="Trebuchet MS"/>
                        </a:rPr>
                        <a:t> </a:t>
                      </a:r>
                      <a:r>
                        <a:rPr sz="1600" b="1" spc="-5">
                          <a:solidFill>
                            <a:srgbClr val="FFFFFF"/>
                          </a:solidFill>
                          <a:latin typeface="Trebuchet MS"/>
                          <a:cs typeface="Trebuchet MS"/>
                        </a:rPr>
                        <a:t>(“)</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674700" y="5145278"/>
          <a:ext cx="7698409" cy="782802"/>
        </p:xfrm>
        <a:graphic>
          <a:graphicData uri="http://schemas.openxmlformats.org/drawingml/2006/table">
            <a:tbl>
              <a:tblPr firstRow="1" bandRow="1">
                <a:tableStyleId>{2D5ABB26-0587-4C30-8999-92F81FD0307C}</a:tableStyleId>
              </a:tblPr>
              <a:tblGrid>
                <a:gridCol w="3230803">
                  <a:extLst>
                    <a:ext uri="{9D8B030D-6E8A-4147-A177-3AD203B41FA5}">
                      <a16:colId xmlns:a16="http://schemas.microsoft.com/office/drawing/2014/main" val="20000"/>
                    </a:ext>
                  </a:extLst>
                </a:gridCol>
                <a:gridCol w="4467606">
                  <a:extLst>
                    <a:ext uri="{9D8B030D-6E8A-4147-A177-3AD203B41FA5}">
                      <a16:colId xmlns:a16="http://schemas.microsoft.com/office/drawing/2014/main" val="20001"/>
                    </a:ext>
                  </a:extLst>
                </a:gridCol>
              </a:tblGrid>
              <a:tr h="260985">
                <a:tc gridSpan="2">
                  <a:txBody>
                    <a:bodyPr/>
                    <a:lstStyle/>
                    <a:p>
                      <a:pPr marL="62230">
                        <a:lnSpc>
                          <a:spcPts val="1814"/>
                        </a:lnSpc>
                      </a:pPr>
                      <a:r>
                        <a:rPr sz="1600" b="1" spc="-10">
                          <a:solidFill>
                            <a:srgbClr val="FFFFFF"/>
                          </a:solidFill>
                          <a:latin typeface="Trebuchet MS"/>
                          <a:cs typeface="Trebuchet MS"/>
                        </a:rPr>
                        <a:t>Miscellaneous</a:t>
                      </a:r>
                      <a:r>
                        <a:rPr sz="1600" b="1" spc="5">
                          <a:solidFill>
                            <a:srgbClr val="FFFFFF"/>
                          </a:solidFill>
                          <a:latin typeface="Trebuchet MS"/>
                          <a:cs typeface="Trebuchet MS"/>
                        </a:rPr>
                        <a:t> </a:t>
                      </a:r>
                      <a:r>
                        <a:rPr sz="1600" b="1" spc="-35">
                          <a:solidFill>
                            <a:srgbClr val="FFFFFF"/>
                          </a:solidFill>
                          <a:latin typeface="Trebuchet MS"/>
                          <a:cs typeface="Trebuchet MS"/>
                        </a:rPr>
                        <a:t>Types</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hMerge="1">
                  <a:txBody>
                    <a:bodyPr/>
                    <a:lstStyle/>
                    <a:p>
                      <a:endParaRPr/>
                    </a:p>
                  </a:txBody>
                  <a:tcPr marL="0" marR="0" marT="0" marB="0"/>
                </a:tc>
                <a:extLst>
                  <a:ext uri="{0D108BD9-81ED-4DB2-BD59-A6C34878D82A}">
                    <a16:rowId xmlns:a16="http://schemas.microsoft.com/office/drawing/2014/main" val="10000"/>
                  </a:ext>
                </a:extLst>
              </a:tr>
              <a:tr h="260896">
                <a:tc>
                  <a:txBody>
                    <a:bodyPr/>
                    <a:lstStyle/>
                    <a:p>
                      <a:pPr marL="62230">
                        <a:lnSpc>
                          <a:spcPts val="1714"/>
                        </a:lnSpc>
                      </a:pPr>
                      <a:r>
                        <a:rPr sz="1600" b="1" spc="-5">
                          <a:solidFill>
                            <a:srgbClr val="FFFFFF"/>
                          </a:solidFill>
                          <a:latin typeface="Trebuchet MS"/>
                          <a:cs typeface="Trebuchet MS"/>
                        </a:rPr>
                        <a:t>BOOLEAN</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260921">
                <a:tc>
                  <a:txBody>
                    <a:bodyPr/>
                    <a:lstStyle/>
                    <a:p>
                      <a:pPr marL="62230">
                        <a:lnSpc>
                          <a:spcPts val="1820"/>
                        </a:lnSpc>
                      </a:pPr>
                      <a:r>
                        <a:rPr sz="1600" b="1" spc="-25">
                          <a:solidFill>
                            <a:srgbClr val="FFFFFF"/>
                          </a:solidFill>
                          <a:latin typeface="Trebuchet MS"/>
                          <a:cs typeface="Trebuchet MS"/>
                        </a:rPr>
                        <a:t>BINARY</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20"/>
                        </a:lnSpc>
                      </a:pPr>
                      <a:r>
                        <a:rPr sz="1600" spc="-5">
                          <a:latin typeface="Trebuchet MS"/>
                          <a:cs typeface="Trebuchet MS"/>
                        </a:rPr>
                        <a:t>Only available starting with</a:t>
                      </a:r>
                      <a:r>
                        <a:rPr sz="1600" spc="15">
                          <a:latin typeface="Trebuchet MS"/>
                          <a:cs typeface="Trebuchet MS"/>
                        </a:rPr>
                        <a:t> </a:t>
                      </a:r>
                      <a:r>
                        <a:rPr sz="1600" spc="-10">
                          <a:latin typeface="Trebuchet MS"/>
                          <a:cs typeface="Trebuchet MS"/>
                        </a:rPr>
                        <a:t>Hive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9500" y="454786"/>
            <a:ext cx="2287905" cy="375920"/>
          </a:xfrm>
          <a:prstGeom prst="rect">
            <a:avLst/>
          </a:prstGeom>
        </p:spPr>
        <p:txBody>
          <a:bodyPr vert="horz" wrap="square" lIns="0" tIns="0" rIns="0" bIns="0" rtlCol="0">
            <a:spAutoFit/>
          </a:bodyPr>
          <a:lstStyle/>
          <a:p>
            <a:pPr marL="12700">
              <a:lnSpc>
                <a:spcPct val="100000"/>
              </a:lnSpc>
            </a:pPr>
            <a:r>
              <a:rPr spc="-5"/>
              <a:t>Hive </a:t>
            </a:r>
            <a:r>
              <a:t>Data</a:t>
            </a:r>
            <a:r>
              <a:rPr spc="-140"/>
              <a:t> </a:t>
            </a:r>
            <a:r>
              <a:rPr spc="-40"/>
              <a:t>Types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graphicFrame>
        <p:nvGraphicFramePr>
          <p:cNvPr id="3" name="object 3"/>
          <p:cNvGraphicFramePr>
            <a:graphicFrameLocks noGrp="1"/>
          </p:cNvGraphicFramePr>
          <p:nvPr/>
        </p:nvGraphicFramePr>
        <p:xfrm>
          <a:off x="584758" y="1713483"/>
          <a:ext cx="8792793" cy="2641853"/>
        </p:xfrm>
        <a:graphic>
          <a:graphicData uri="http://schemas.openxmlformats.org/drawingml/2006/table">
            <a:tbl>
              <a:tblPr firstRow="1" bandRow="1">
                <a:tableStyleId>{2D5ABB26-0587-4C30-8999-92F81FD0307C}</a:tableStyleId>
              </a:tblPr>
              <a:tblGrid>
                <a:gridCol w="1156030">
                  <a:extLst>
                    <a:ext uri="{9D8B030D-6E8A-4147-A177-3AD203B41FA5}">
                      <a16:colId xmlns:a16="http://schemas.microsoft.com/office/drawing/2014/main" val="20000"/>
                    </a:ext>
                  </a:extLst>
                </a:gridCol>
                <a:gridCol w="7636763">
                  <a:extLst>
                    <a:ext uri="{9D8B030D-6E8A-4147-A177-3AD203B41FA5}">
                      <a16:colId xmlns:a16="http://schemas.microsoft.com/office/drawing/2014/main" val="20001"/>
                    </a:ext>
                  </a:extLst>
                </a:gridCol>
              </a:tblGrid>
              <a:tr h="554481">
                <a:tc gridSpan="2">
                  <a:txBody>
                    <a:bodyPr/>
                    <a:lstStyle/>
                    <a:p>
                      <a:pPr marL="62230">
                        <a:lnSpc>
                          <a:spcPts val="2039"/>
                        </a:lnSpc>
                      </a:pPr>
                      <a:r>
                        <a:rPr sz="1800" b="1" spc="-5">
                          <a:solidFill>
                            <a:srgbClr val="FFFFFF"/>
                          </a:solidFill>
                          <a:latin typeface="Trebuchet MS"/>
                          <a:cs typeface="Trebuchet MS"/>
                        </a:rPr>
                        <a:t>Collection Data</a:t>
                      </a:r>
                      <a:r>
                        <a:rPr sz="1800" b="1" spc="-75">
                          <a:solidFill>
                            <a:srgbClr val="FFFFFF"/>
                          </a:solidFill>
                          <a:latin typeface="Trebuchet MS"/>
                          <a:cs typeface="Trebuchet MS"/>
                        </a:rPr>
                        <a:t> </a:t>
                      </a:r>
                      <a:r>
                        <a:rPr sz="1800" b="1" spc="-30">
                          <a:solidFill>
                            <a:srgbClr val="FFFFFF"/>
                          </a:solidFill>
                          <a:latin typeface="Trebuchet MS"/>
                          <a:cs typeface="Trebuchet MS"/>
                        </a:rPr>
                        <a:t>Types</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hMerge="1">
                  <a:txBody>
                    <a:bodyPr/>
                    <a:lstStyle/>
                    <a:p>
                      <a:endParaRPr/>
                    </a:p>
                  </a:txBody>
                  <a:tcPr marL="0" marR="0" marT="0" marB="0"/>
                </a:tc>
                <a:extLst>
                  <a:ext uri="{0D108BD9-81ED-4DB2-BD59-A6C34878D82A}">
                    <a16:rowId xmlns:a16="http://schemas.microsoft.com/office/drawing/2014/main" val="10000"/>
                  </a:ext>
                </a:extLst>
              </a:tr>
              <a:tr h="782701">
                <a:tc>
                  <a:txBody>
                    <a:bodyPr/>
                    <a:lstStyle/>
                    <a:p>
                      <a:pPr marL="62230">
                        <a:lnSpc>
                          <a:spcPts val="1945"/>
                        </a:lnSpc>
                      </a:pPr>
                      <a:r>
                        <a:rPr sz="1800" b="1">
                          <a:solidFill>
                            <a:srgbClr val="FFFFFF"/>
                          </a:solidFill>
                          <a:latin typeface="Trebuchet MS"/>
                          <a:cs typeface="Trebuchet MS"/>
                        </a:rPr>
                        <a:t>STRUCT</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a:txBody>
                    <a:bodyPr/>
                    <a:lstStyle/>
                    <a:p>
                      <a:pPr marL="62230">
                        <a:lnSpc>
                          <a:spcPts val="1710"/>
                        </a:lnSpc>
                      </a:pPr>
                      <a:r>
                        <a:rPr sz="1600" spc="-5">
                          <a:latin typeface="Trebuchet MS"/>
                          <a:cs typeface="Trebuchet MS"/>
                        </a:rPr>
                        <a:t>Similar to ‘C’ struct. Fields are accessed using </a:t>
                      </a:r>
                      <a:r>
                        <a:rPr sz="1600" spc="-10">
                          <a:latin typeface="Trebuchet MS"/>
                          <a:cs typeface="Trebuchet MS"/>
                        </a:rPr>
                        <a:t>dot</a:t>
                      </a:r>
                      <a:r>
                        <a:rPr sz="1600" spc="140">
                          <a:latin typeface="Trebuchet MS"/>
                          <a:cs typeface="Trebuchet MS"/>
                        </a:rPr>
                        <a:t> </a:t>
                      </a:r>
                      <a:r>
                        <a:rPr sz="1600" spc="-10">
                          <a:latin typeface="Trebuchet MS"/>
                          <a:cs typeface="Trebuchet MS"/>
                        </a:rPr>
                        <a:t>notation.</a:t>
                      </a:r>
                      <a:endParaRPr sz="1600">
                        <a:latin typeface="Trebuchet MS"/>
                        <a:cs typeface="Trebuchet MS"/>
                      </a:endParaRPr>
                    </a:p>
                    <a:p>
                      <a:pPr marL="62230">
                        <a:lnSpc>
                          <a:spcPct val="100000"/>
                        </a:lnSpc>
                        <a:spcBef>
                          <a:spcPts val="145"/>
                        </a:spcBef>
                      </a:pPr>
                      <a:r>
                        <a:rPr sz="1600" spc="-5">
                          <a:latin typeface="Trebuchet MS"/>
                          <a:cs typeface="Trebuchet MS"/>
                        </a:rPr>
                        <a:t>E.g.: struct('John',</a:t>
                      </a:r>
                      <a:r>
                        <a:rPr sz="1600" spc="-15">
                          <a:latin typeface="Trebuchet MS"/>
                          <a:cs typeface="Trebuchet MS"/>
                        </a:rPr>
                        <a:t> </a:t>
                      </a:r>
                      <a:r>
                        <a:rPr sz="1600" spc="-5">
                          <a:latin typeface="Trebuchet MS"/>
                          <a:cs typeface="Trebuchet MS"/>
                        </a:rPr>
                        <a:t>'Doe')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782828">
                <a:tc>
                  <a:txBody>
                    <a:bodyPr/>
                    <a:lstStyle/>
                    <a:p>
                      <a:pPr marL="62230">
                        <a:lnSpc>
                          <a:spcPts val="2045"/>
                        </a:lnSpc>
                      </a:pPr>
                      <a:r>
                        <a:rPr sz="1800" b="1" spc="-5">
                          <a:solidFill>
                            <a:srgbClr val="FFFFFF"/>
                          </a:solidFill>
                          <a:latin typeface="Trebuchet MS"/>
                          <a:cs typeface="Trebuchet MS"/>
                        </a:rPr>
                        <a:t>MAP</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0"/>
                        </a:lnSpc>
                      </a:pPr>
                      <a:r>
                        <a:rPr sz="1600" spc="-5">
                          <a:latin typeface="Trebuchet MS"/>
                          <a:cs typeface="Trebuchet MS"/>
                        </a:rPr>
                        <a:t>A collection of key - value pairs.  Fields are accessed using []</a:t>
                      </a:r>
                      <a:r>
                        <a:rPr sz="1600" spc="135">
                          <a:latin typeface="Trebuchet MS"/>
                          <a:cs typeface="Trebuchet MS"/>
                        </a:rPr>
                        <a:t> </a:t>
                      </a:r>
                      <a:r>
                        <a:rPr sz="1600" spc="-10">
                          <a:latin typeface="Trebuchet MS"/>
                          <a:cs typeface="Trebuchet MS"/>
                        </a:rPr>
                        <a:t>notation.</a:t>
                      </a:r>
                      <a:endParaRPr sz="1600">
                        <a:latin typeface="Trebuchet MS"/>
                        <a:cs typeface="Trebuchet MS"/>
                      </a:endParaRPr>
                    </a:p>
                    <a:p>
                      <a:pPr marL="62230">
                        <a:lnSpc>
                          <a:spcPct val="100000"/>
                        </a:lnSpc>
                        <a:spcBef>
                          <a:spcPts val="145"/>
                        </a:spcBef>
                      </a:pPr>
                      <a:r>
                        <a:rPr sz="1600" spc="-5">
                          <a:latin typeface="Trebuchet MS"/>
                          <a:cs typeface="Trebuchet MS"/>
                        </a:rPr>
                        <a:t>E.g.: </a:t>
                      </a:r>
                      <a:r>
                        <a:rPr sz="1600" spc="-10">
                          <a:latin typeface="Trebuchet MS"/>
                          <a:cs typeface="Trebuchet MS"/>
                        </a:rPr>
                        <a:t>map('first', </a:t>
                      </a:r>
                      <a:r>
                        <a:rPr sz="1600" spc="-5">
                          <a:latin typeface="Trebuchet MS"/>
                          <a:cs typeface="Trebuchet MS"/>
                        </a:rPr>
                        <a:t>'John', 'last',</a:t>
                      </a:r>
                      <a:r>
                        <a:rPr sz="1600" spc="60">
                          <a:latin typeface="Trebuchet MS"/>
                          <a:cs typeface="Trebuchet MS"/>
                        </a:rPr>
                        <a:t> </a:t>
                      </a:r>
                      <a:r>
                        <a:rPr sz="1600" spc="-5">
                          <a:latin typeface="Trebuchet MS"/>
                          <a:cs typeface="Trebuchet MS"/>
                        </a:rPr>
                        <a:t>'Doe')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521843">
                <a:tc>
                  <a:txBody>
                    <a:bodyPr/>
                    <a:lstStyle/>
                    <a:p>
                      <a:pPr marL="62230">
                        <a:lnSpc>
                          <a:spcPts val="2045"/>
                        </a:lnSpc>
                      </a:pPr>
                      <a:r>
                        <a:rPr sz="1800" b="1" spc="-35">
                          <a:solidFill>
                            <a:srgbClr val="FFFFFF"/>
                          </a:solidFill>
                          <a:latin typeface="Trebuchet MS"/>
                          <a:cs typeface="Trebuchet MS"/>
                        </a:rPr>
                        <a:t>ARRAY</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6EC5"/>
                    </a:solidFill>
                  </a:tcPr>
                </a:tc>
                <a:tc>
                  <a:txBody>
                    <a:bodyPr/>
                    <a:lstStyle/>
                    <a:p>
                      <a:pPr marL="62230">
                        <a:lnSpc>
                          <a:spcPts val="1814"/>
                        </a:lnSpc>
                      </a:pPr>
                      <a:r>
                        <a:rPr sz="1600" spc="-5">
                          <a:latin typeface="Trebuchet MS"/>
                          <a:cs typeface="Trebuchet MS"/>
                        </a:rPr>
                        <a:t>Ordered sequence of same types. Fields are accessed using array</a:t>
                      </a:r>
                      <a:r>
                        <a:rPr sz="1600" spc="110">
                          <a:latin typeface="Trebuchet MS"/>
                          <a:cs typeface="Trebuchet MS"/>
                        </a:rPr>
                        <a:t> </a:t>
                      </a:r>
                      <a:r>
                        <a:rPr sz="1600" spc="-5">
                          <a:latin typeface="Trebuchet MS"/>
                          <a:cs typeface="Trebuchet MS"/>
                        </a:rPr>
                        <a:t>index.</a:t>
                      </a:r>
                      <a:endParaRPr sz="1600">
                        <a:latin typeface="Trebuchet MS"/>
                        <a:cs typeface="Trebuchet MS"/>
                      </a:endParaRPr>
                    </a:p>
                    <a:p>
                      <a:pPr marL="62230">
                        <a:lnSpc>
                          <a:spcPct val="100000"/>
                        </a:lnSpc>
                        <a:spcBef>
                          <a:spcPts val="140"/>
                        </a:spcBef>
                      </a:pPr>
                      <a:r>
                        <a:rPr sz="1600" spc="-5">
                          <a:latin typeface="Trebuchet MS"/>
                          <a:cs typeface="Trebuchet MS"/>
                        </a:rPr>
                        <a:t>E.g.: array('John',</a:t>
                      </a:r>
                      <a:r>
                        <a:rPr sz="1600" spc="-35">
                          <a:latin typeface="Trebuchet MS"/>
                          <a:cs typeface="Trebuchet MS"/>
                        </a:rPr>
                        <a:t> </a:t>
                      </a:r>
                      <a:r>
                        <a:rPr sz="1600" spc="-5">
                          <a:latin typeface="Trebuchet MS"/>
                          <a:cs typeface="Trebuchet MS"/>
                        </a:rPr>
                        <a:t>'Doe')</a:t>
                      </a:r>
                      <a:endParaRPr sz="16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3504057" y="3274186"/>
            <a:ext cx="2388235"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Hive </a:t>
            </a:r>
            <a:r>
              <a:rPr sz="2400" b="1">
                <a:solidFill>
                  <a:srgbClr val="0E6EC5"/>
                </a:solidFill>
                <a:latin typeface="Trebuchet MS"/>
                <a:cs typeface="Trebuchet MS"/>
              </a:rPr>
              <a:t>File</a:t>
            </a:r>
            <a:r>
              <a:rPr sz="2400" b="1" spc="-100">
                <a:solidFill>
                  <a:srgbClr val="0E6EC5"/>
                </a:solidFill>
                <a:latin typeface="Trebuchet MS"/>
                <a:cs typeface="Trebuchet MS"/>
              </a:rPr>
              <a:t> </a:t>
            </a:r>
            <a:r>
              <a:rPr sz="2400" b="1" spc="-20">
                <a:solidFill>
                  <a:srgbClr val="0E6EC5"/>
                </a:solidFill>
                <a:latin typeface="Trebuchet MS"/>
                <a:cs typeface="Trebuchet MS"/>
              </a:rPr>
              <a:t>Format</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t>What </a:t>
            </a:r>
            <a:r>
              <a:rPr spc="-5"/>
              <a:t>is</a:t>
            </a:r>
            <a:r>
              <a:rPr spc="-95"/>
              <a:t> </a:t>
            </a:r>
            <a:r>
              <a:t>Hive?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2196779"/>
            <a:ext cx="7983220" cy="2461895"/>
          </a:xfrm>
          <a:prstGeom prst="rect">
            <a:avLst/>
          </a:prstGeom>
        </p:spPr>
        <p:txBody>
          <a:bodyPr vert="horz" wrap="square" lIns="0" tIns="0" rIns="0" bIns="0" rtlCol="0">
            <a:spAutoFit/>
          </a:bodyPr>
          <a:lstStyle/>
          <a:p>
            <a:pPr marL="12700" marR="5080" algn="just">
              <a:lnSpc>
                <a:spcPct val="107200"/>
              </a:lnSpc>
            </a:pPr>
            <a:r>
              <a:rPr sz="1800" spc="-5">
                <a:latin typeface="Trebuchet MS"/>
                <a:cs typeface="Trebuchet MS"/>
              </a:rPr>
              <a:t>Hive </a:t>
            </a:r>
            <a:r>
              <a:rPr sz="1800">
                <a:latin typeface="Trebuchet MS"/>
                <a:cs typeface="Trebuchet MS"/>
              </a:rPr>
              <a:t>is a </a:t>
            </a:r>
            <a:r>
              <a:rPr sz="1800" spc="-5">
                <a:latin typeface="Trebuchet MS"/>
                <a:cs typeface="Trebuchet MS"/>
              </a:rPr>
              <a:t>Data </a:t>
            </a:r>
            <a:r>
              <a:rPr sz="1800" spc="-15">
                <a:latin typeface="Trebuchet MS"/>
                <a:cs typeface="Trebuchet MS"/>
              </a:rPr>
              <a:t>Warehousing </a:t>
            </a:r>
            <a:r>
              <a:rPr sz="1800" spc="-5">
                <a:latin typeface="Trebuchet MS"/>
                <a:cs typeface="Trebuchet MS"/>
              </a:rPr>
              <a:t>tool. Hive </a:t>
            </a:r>
            <a:r>
              <a:rPr sz="1800">
                <a:latin typeface="Trebuchet MS"/>
                <a:cs typeface="Trebuchet MS"/>
              </a:rPr>
              <a:t>is </a:t>
            </a:r>
            <a:r>
              <a:rPr sz="1800" spc="-5">
                <a:latin typeface="Trebuchet MS"/>
                <a:cs typeface="Trebuchet MS"/>
              </a:rPr>
              <a:t>used to query structured data built  on </a:t>
            </a:r>
            <a:r>
              <a:rPr sz="1800" spc="-10">
                <a:latin typeface="Trebuchet MS"/>
                <a:cs typeface="Trebuchet MS"/>
              </a:rPr>
              <a:t>top </a:t>
            </a:r>
            <a:r>
              <a:rPr sz="1800" spc="-5">
                <a:latin typeface="Trebuchet MS"/>
                <a:cs typeface="Trebuchet MS"/>
              </a:rPr>
              <a:t>of Hadoop. Facebook created Hive component to manage their ever-  growing volumes of data. Hive makes use of the</a:t>
            </a:r>
            <a:r>
              <a:rPr sz="1800" spc="25">
                <a:latin typeface="Trebuchet MS"/>
                <a:cs typeface="Trebuchet MS"/>
              </a:rPr>
              <a:t> </a:t>
            </a:r>
            <a:r>
              <a:rPr sz="1800" spc="-5">
                <a:latin typeface="Trebuchet MS"/>
                <a:cs typeface="Trebuchet MS"/>
              </a:rPr>
              <a:t>following:</a:t>
            </a:r>
            <a:endParaRPr sz="1800">
              <a:latin typeface="Trebuchet MS"/>
              <a:cs typeface="Trebuchet MS"/>
            </a:endParaRPr>
          </a:p>
          <a:p>
            <a:pPr marL="812800" indent="-342900">
              <a:lnSpc>
                <a:spcPct val="100000"/>
              </a:lnSpc>
              <a:spcBef>
                <a:spcPts val="950"/>
              </a:spcBef>
              <a:buAutoNum type="arabicPeriod"/>
              <a:tabLst>
                <a:tab pos="813435" algn="l"/>
              </a:tabLst>
            </a:pPr>
            <a:r>
              <a:rPr sz="1800" spc="-5">
                <a:latin typeface="Trebuchet MS"/>
                <a:cs typeface="Trebuchet MS"/>
              </a:rPr>
              <a:t>HDFS </a:t>
            </a:r>
            <a:r>
              <a:rPr sz="1800" spc="-10">
                <a:latin typeface="Trebuchet MS"/>
                <a:cs typeface="Trebuchet MS"/>
              </a:rPr>
              <a:t>for</a:t>
            </a:r>
            <a:r>
              <a:rPr sz="1800" spc="-75">
                <a:latin typeface="Trebuchet MS"/>
                <a:cs typeface="Trebuchet MS"/>
              </a:rPr>
              <a:t> </a:t>
            </a:r>
            <a:r>
              <a:rPr sz="1800" spc="-5">
                <a:latin typeface="Trebuchet MS"/>
                <a:cs typeface="Trebuchet MS"/>
              </a:rPr>
              <a:t>Storage</a:t>
            </a:r>
            <a:endParaRPr sz="1800">
              <a:latin typeface="Trebuchet MS"/>
              <a:cs typeface="Trebuchet MS"/>
            </a:endParaRPr>
          </a:p>
          <a:p>
            <a:pPr>
              <a:lnSpc>
                <a:spcPct val="100000"/>
              </a:lnSpc>
              <a:spcBef>
                <a:spcPts val="45"/>
              </a:spcBef>
              <a:buFont typeface="Trebuchet MS"/>
              <a:buAutoNum type="arabicPeriod"/>
            </a:pPr>
            <a:endParaRPr sz="2100">
              <a:latin typeface="Times New Roman"/>
              <a:cs typeface="Times New Roman"/>
            </a:endParaRPr>
          </a:p>
          <a:p>
            <a:pPr marL="742950" indent="-273050">
              <a:lnSpc>
                <a:spcPct val="100000"/>
              </a:lnSpc>
              <a:buAutoNum type="arabicPeriod"/>
              <a:tabLst>
                <a:tab pos="742950" algn="l"/>
              </a:tabLst>
            </a:pPr>
            <a:r>
              <a:rPr sz="1800" spc="-15">
                <a:latin typeface="Trebuchet MS"/>
                <a:cs typeface="Trebuchet MS"/>
              </a:rPr>
              <a:t>MapReduce </a:t>
            </a:r>
            <a:r>
              <a:rPr sz="1800" spc="-10">
                <a:latin typeface="Trebuchet MS"/>
                <a:cs typeface="Trebuchet MS"/>
              </a:rPr>
              <a:t>for</a:t>
            </a:r>
            <a:r>
              <a:rPr sz="1800" spc="-30">
                <a:latin typeface="Trebuchet MS"/>
                <a:cs typeface="Trebuchet MS"/>
              </a:rPr>
              <a:t> </a:t>
            </a:r>
            <a:r>
              <a:rPr sz="1800" spc="-5">
                <a:latin typeface="Trebuchet MS"/>
                <a:cs typeface="Trebuchet MS"/>
              </a:rPr>
              <a:t>execution</a:t>
            </a:r>
            <a:endParaRPr sz="1800">
              <a:latin typeface="Trebuchet MS"/>
              <a:cs typeface="Trebuchet MS"/>
            </a:endParaRPr>
          </a:p>
          <a:p>
            <a:pPr>
              <a:lnSpc>
                <a:spcPct val="100000"/>
              </a:lnSpc>
              <a:spcBef>
                <a:spcPts val="48"/>
              </a:spcBef>
              <a:buFont typeface="Trebuchet MS"/>
              <a:buAutoNum type="arabicPeriod"/>
            </a:pPr>
            <a:endParaRPr sz="2100">
              <a:latin typeface="Times New Roman"/>
              <a:cs typeface="Times New Roman"/>
            </a:endParaRPr>
          </a:p>
          <a:p>
            <a:pPr marL="742950" indent="-273050">
              <a:lnSpc>
                <a:spcPct val="100000"/>
              </a:lnSpc>
              <a:buAutoNum type="arabicPeriod"/>
              <a:tabLst>
                <a:tab pos="742950" algn="l"/>
              </a:tabLst>
            </a:pPr>
            <a:r>
              <a:rPr sz="1800" spc="-5">
                <a:latin typeface="Trebuchet MS"/>
                <a:cs typeface="Trebuchet MS"/>
              </a:rPr>
              <a:t>Stores metadata </a:t>
            </a:r>
            <a:r>
              <a:rPr sz="1800">
                <a:latin typeface="Trebuchet MS"/>
                <a:cs typeface="Trebuchet MS"/>
              </a:rPr>
              <a:t>in an</a:t>
            </a:r>
            <a:r>
              <a:rPr sz="1800" spc="-45">
                <a:latin typeface="Trebuchet MS"/>
                <a:cs typeface="Trebuchet MS"/>
              </a:rPr>
              <a:t> </a:t>
            </a:r>
            <a:r>
              <a:rPr sz="1800" spc="-5">
                <a:latin typeface="Trebuchet MS"/>
                <a:cs typeface="Trebuchet MS"/>
              </a:rPr>
              <a:t>RDBMS.</a:t>
            </a:r>
            <a:endParaRPr sz="180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133" y="548004"/>
            <a:ext cx="2387600" cy="375920"/>
          </a:xfrm>
          <a:prstGeom prst="rect">
            <a:avLst/>
          </a:prstGeom>
        </p:spPr>
        <p:txBody>
          <a:bodyPr vert="horz" wrap="square" lIns="0" tIns="0" rIns="0" bIns="0" rtlCol="0">
            <a:spAutoFit/>
          </a:bodyPr>
          <a:lstStyle/>
          <a:p>
            <a:pPr marL="12700">
              <a:lnSpc>
                <a:spcPct val="100000"/>
              </a:lnSpc>
            </a:pPr>
            <a:r>
              <a:t>Hive </a:t>
            </a:r>
            <a:r>
              <a:rPr spc="-5"/>
              <a:t>File</a:t>
            </a:r>
            <a:r>
              <a:rPr spc="-105"/>
              <a:t> </a:t>
            </a:r>
            <a:r>
              <a:rPr spc="-25"/>
              <a:t>Format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637133" y="1561210"/>
            <a:ext cx="8215630" cy="2480310"/>
          </a:xfrm>
          <a:prstGeom prst="rect">
            <a:avLst/>
          </a:prstGeom>
        </p:spPr>
        <p:txBody>
          <a:bodyPr vert="horz" wrap="square" lIns="0" tIns="0" rIns="0" bIns="0" rtlCol="0">
            <a:spAutoFit/>
          </a:bodyPr>
          <a:lstStyle/>
          <a:p>
            <a:pPr marL="299085" indent="-286385">
              <a:lnSpc>
                <a:spcPct val="100000"/>
              </a:lnSpc>
              <a:buFont typeface="Arial"/>
              <a:buChar char="•"/>
              <a:tabLst>
                <a:tab pos="299720" algn="l"/>
              </a:tabLst>
            </a:pPr>
            <a:r>
              <a:rPr sz="1800" b="1" spc="-55">
                <a:latin typeface="Trebuchet MS"/>
                <a:cs typeface="Trebuchet MS"/>
              </a:rPr>
              <a:t>Text</a:t>
            </a:r>
            <a:r>
              <a:rPr sz="1800" b="1" spc="-80">
                <a:latin typeface="Trebuchet MS"/>
                <a:cs typeface="Trebuchet MS"/>
              </a:rPr>
              <a:t> </a:t>
            </a:r>
            <a:r>
              <a:rPr sz="1800" b="1" spc="-5">
                <a:latin typeface="Trebuchet MS"/>
                <a:cs typeface="Trebuchet MS"/>
              </a:rPr>
              <a:t>File</a:t>
            </a:r>
            <a:endParaRPr sz="1800">
              <a:latin typeface="Trebuchet MS"/>
              <a:cs typeface="Trebuchet MS"/>
            </a:endParaRPr>
          </a:p>
          <a:p>
            <a:pPr marL="927100">
              <a:lnSpc>
                <a:spcPct val="100000"/>
              </a:lnSpc>
            </a:pPr>
            <a:r>
              <a:rPr sz="1800">
                <a:latin typeface="Trebuchet MS"/>
                <a:cs typeface="Trebuchet MS"/>
              </a:rPr>
              <a:t>The </a:t>
            </a:r>
            <a:r>
              <a:rPr sz="1800" spc="-5">
                <a:latin typeface="Trebuchet MS"/>
                <a:cs typeface="Trebuchet MS"/>
              </a:rPr>
              <a:t>default file format </a:t>
            </a:r>
            <a:r>
              <a:rPr sz="1800">
                <a:latin typeface="Trebuchet MS"/>
                <a:cs typeface="Trebuchet MS"/>
              </a:rPr>
              <a:t>is </a:t>
            </a:r>
            <a:r>
              <a:rPr sz="1800" spc="-5">
                <a:latin typeface="Trebuchet MS"/>
                <a:cs typeface="Trebuchet MS"/>
              </a:rPr>
              <a:t>text</a:t>
            </a:r>
            <a:r>
              <a:rPr sz="1800" spc="-50">
                <a:latin typeface="Trebuchet MS"/>
                <a:cs typeface="Trebuchet MS"/>
              </a:rPr>
              <a:t> </a:t>
            </a:r>
            <a:r>
              <a:rPr sz="1800" spc="-5">
                <a:latin typeface="Trebuchet MS"/>
                <a:cs typeface="Trebuchet MS"/>
              </a:rPr>
              <a:t>file.</a:t>
            </a:r>
            <a:endParaRPr sz="1800">
              <a:latin typeface="Trebuchet MS"/>
              <a:cs typeface="Trebuchet MS"/>
            </a:endParaRPr>
          </a:p>
          <a:p>
            <a:pPr>
              <a:lnSpc>
                <a:spcPct val="100000"/>
              </a:lnSpc>
              <a:spcBef>
                <a:spcPts val="34"/>
              </a:spcBef>
            </a:pPr>
            <a:endParaRPr sz="1850">
              <a:latin typeface="Times New Roman"/>
              <a:cs typeface="Times New Roman"/>
            </a:endParaRPr>
          </a:p>
          <a:p>
            <a:pPr marL="299085" indent="-286385">
              <a:lnSpc>
                <a:spcPct val="100000"/>
              </a:lnSpc>
              <a:buFont typeface="Arial"/>
              <a:buChar char="•"/>
              <a:tabLst>
                <a:tab pos="299720" algn="l"/>
              </a:tabLst>
            </a:pPr>
            <a:r>
              <a:rPr sz="1800" b="1" spc="-5">
                <a:latin typeface="Trebuchet MS"/>
                <a:cs typeface="Trebuchet MS"/>
              </a:rPr>
              <a:t>Sequential</a:t>
            </a:r>
            <a:r>
              <a:rPr sz="1800" b="1" spc="-80">
                <a:latin typeface="Trebuchet MS"/>
                <a:cs typeface="Trebuchet MS"/>
              </a:rPr>
              <a:t> </a:t>
            </a:r>
            <a:r>
              <a:rPr sz="1800" b="1" spc="-5">
                <a:latin typeface="Trebuchet MS"/>
                <a:cs typeface="Trebuchet MS"/>
              </a:rPr>
              <a:t>File</a:t>
            </a:r>
            <a:endParaRPr sz="1800">
              <a:latin typeface="Trebuchet MS"/>
              <a:cs typeface="Trebuchet MS"/>
            </a:endParaRPr>
          </a:p>
          <a:p>
            <a:pPr marL="927100">
              <a:lnSpc>
                <a:spcPct val="100000"/>
              </a:lnSpc>
            </a:pPr>
            <a:r>
              <a:rPr sz="1800" spc="-5">
                <a:latin typeface="Trebuchet MS"/>
                <a:cs typeface="Trebuchet MS"/>
              </a:rPr>
              <a:t>Sequential files are flat files that store binary key-value</a:t>
            </a:r>
            <a:r>
              <a:rPr sz="1800" spc="70">
                <a:latin typeface="Trebuchet MS"/>
                <a:cs typeface="Trebuchet MS"/>
              </a:rPr>
              <a:t> </a:t>
            </a:r>
            <a:r>
              <a:rPr sz="1800" spc="-5">
                <a:latin typeface="Trebuchet MS"/>
                <a:cs typeface="Trebuchet MS"/>
              </a:rPr>
              <a:t>pairs.</a:t>
            </a:r>
            <a:endParaRPr sz="1800">
              <a:latin typeface="Trebuchet MS"/>
              <a:cs typeface="Trebuchet MS"/>
            </a:endParaRPr>
          </a:p>
          <a:p>
            <a:pPr>
              <a:lnSpc>
                <a:spcPct val="100000"/>
              </a:lnSpc>
              <a:spcBef>
                <a:spcPts val="32"/>
              </a:spcBef>
            </a:pPr>
            <a:endParaRPr sz="1850">
              <a:latin typeface="Times New Roman"/>
              <a:cs typeface="Times New Roman"/>
            </a:endParaRPr>
          </a:p>
          <a:p>
            <a:pPr marL="299085" indent="-286385">
              <a:lnSpc>
                <a:spcPct val="100000"/>
              </a:lnSpc>
              <a:buFont typeface="Arial"/>
              <a:buChar char="•"/>
              <a:tabLst>
                <a:tab pos="299720" algn="l"/>
              </a:tabLst>
            </a:pPr>
            <a:r>
              <a:rPr sz="1800" b="1">
                <a:latin typeface="Trebuchet MS"/>
                <a:cs typeface="Trebuchet MS"/>
              </a:rPr>
              <a:t>RCFile (Record Columnar</a:t>
            </a:r>
            <a:r>
              <a:rPr sz="1800" b="1" spc="-105">
                <a:latin typeface="Trebuchet MS"/>
                <a:cs typeface="Trebuchet MS"/>
              </a:rPr>
              <a:t> </a:t>
            </a:r>
            <a:r>
              <a:rPr sz="1800" b="1" spc="-5">
                <a:latin typeface="Trebuchet MS"/>
                <a:cs typeface="Trebuchet MS"/>
              </a:rPr>
              <a:t>File)</a:t>
            </a:r>
            <a:endParaRPr sz="1800">
              <a:latin typeface="Trebuchet MS"/>
              <a:cs typeface="Trebuchet MS"/>
            </a:endParaRPr>
          </a:p>
          <a:p>
            <a:pPr marL="927100">
              <a:lnSpc>
                <a:spcPct val="100000"/>
              </a:lnSpc>
            </a:pPr>
            <a:r>
              <a:rPr sz="1800">
                <a:latin typeface="Trebuchet MS"/>
                <a:cs typeface="Trebuchet MS"/>
              </a:rPr>
              <a:t>RCFile </a:t>
            </a:r>
            <a:r>
              <a:rPr sz="1800" spc="-5">
                <a:latin typeface="Trebuchet MS"/>
                <a:cs typeface="Trebuchet MS"/>
              </a:rPr>
              <a:t>stores the data in </a:t>
            </a:r>
            <a:r>
              <a:rPr sz="1800" b="1">
                <a:latin typeface="Trebuchet MS"/>
                <a:cs typeface="Trebuchet MS"/>
              </a:rPr>
              <a:t>Column </a:t>
            </a:r>
            <a:r>
              <a:rPr sz="1800" b="1" spc="-5">
                <a:latin typeface="Trebuchet MS"/>
                <a:cs typeface="Trebuchet MS"/>
              </a:rPr>
              <a:t>Oriented Manner </a:t>
            </a:r>
            <a:r>
              <a:rPr sz="1800" spc="-5">
                <a:latin typeface="Trebuchet MS"/>
                <a:cs typeface="Trebuchet MS"/>
              </a:rPr>
              <a:t>which ensures</a:t>
            </a:r>
            <a:r>
              <a:rPr sz="1800" spc="5">
                <a:latin typeface="Trebuchet MS"/>
                <a:cs typeface="Trebuchet MS"/>
              </a:rPr>
              <a:t> </a:t>
            </a:r>
            <a:r>
              <a:rPr sz="1800" spc="-5">
                <a:latin typeface="Trebuchet MS"/>
                <a:cs typeface="Trebuchet MS"/>
              </a:rPr>
              <a:t>that</a:t>
            </a:r>
            <a:endParaRPr sz="1800">
              <a:latin typeface="Trebuchet MS"/>
              <a:cs typeface="Trebuchet MS"/>
            </a:endParaRPr>
          </a:p>
          <a:p>
            <a:pPr marL="927100">
              <a:lnSpc>
                <a:spcPct val="100000"/>
              </a:lnSpc>
            </a:pPr>
            <a:r>
              <a:rPr sz="1800" b="1" spc="-5">
                <a:latin typeface="Trebuchet MS"/>
                <a:cs typeface="Trebuchet MS"/>
              </a:rPr>
              <a:t>Aggregation </a:t>
            </a:r>
            <a:r>
              <a:rPr sz="1800" spc="-5">
                <a:latin typeface="Trebuchet MS"/>
                <a:cs typeface="Trebuchet MS"/>
              </a:rPr>
              <a:t>operation is not an expensive</a:t>
            </a:r>
            <a:r>
              <a:rPr sz="1800" spc="-40">
                <a:latin typeface="Trebuchet MS"/>
                <a:cs typeface="Trebuchet MS"/>
              </a:rPr>
              <a:t> </a:t>
            </a:r>
            <a:r>
              <a:rPr sz="1800" spc="-5">
                <a:latin typeface="Trebuchet MS"/>
                <a:cs typeface="Trebuchet MS"/>
              </a:rPr>
              <a:t>operation.</a:t>
            </a:r>
            <a:endParaRPr sz="18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7920" y="3240278"/>
            <a:ext cx="3039745" cy="375920"/>
          </a:xfrm>
          <a:prstGeom prst="rect">
            <a:avLst/>
          </a:prstGeom>
        </p:spPr>
        <p:txBody>
          <a:bodyPr vert="horz" wrap="square" lIns="0" tIns="0" rIns="0" bIns="0" rtlCol="0">
            <a:spAutoFit/>
          </a:bodyPr>
          <a:lstStyle/>
          <a:p>
            <a:pPr marL="12700">
              <a:lnSpc>
                <a:spcPct val="100000"/>
              </a:lnSpc>
            </a:pPr>
            <a:r>
              <a:rPr spc="-5"/>
              <a:t>Hive </a:t>
            </a:r>
            <a:r>
              <a:t>Query</a:t>
            </a:r>
            <a:r>
              <a:rPr spc="-95"/>
              <a:t> </a:t>
            </a:r>
            <a:r>
              <a:rPr spc="-5"/>
              <a:t>Language</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572" y="334009"/>
            <a:ext cx="3949700" cy="375920"/>
          </a:xfrm>
          <a:prstGeom prst="rect">
            <a:avLst/>
          </a:prstGeom>
        </p:spPr>
        <p:txBody>
          <a:bodyPr vert="horz" wrap="square" lIns="0" tIns="0" rIns="0" bIns="0" rtlCol="0">
            <a:spAutoFit/>
          </a:bodyPr>
          <a:lstStyle/>
          <a:p>
            <a:pPr marL="12700">
              <a:lnSpc>
                <a:spcPct val="100000"/>
              </a:lnSpc>
            </a:pPr>
            <a:r>
              <a:t>Hive Query Language</a:t>
            </a:r>
            <a:r>
              <a:rPr spc="-165"/>
              <a:t> </a:t>
            </a:r>
            <a:r>
              <a:t>(HQL)</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874572" y="1839214"/>
            <a:ext cx="8247380" cy="2033270"/>
          </a:xfrm>
          <a:prstGeom prst="rect">
            <a:avLst/>
          </a:prstGeom>
        </p:spPr>
        <p:txBody>
          <a:bodyPr vert="horz" wrap="square" lIns="0" tIns="0" rIns="0" bIns="0" rtlCol="0">
            <a:spAutoFit/>
          </a:bodyPr>
          <a:lstStyle/>
          <a:p>
            <a:pPr marL="355600" indent="-342900">
              <a:lnSpc>
                <a:spcPct val="100000"/>
              </a:lnSpc>
              <a:buAutoNum type="arabicPeriod"/>
              <a:tabLst>
                <a:tab pos="356235" algn="l"/>
              </a:tabLst>
            </a:pPr>
            <a:r>
              <a:rPr sz="1800" b="1" spc="-10">
                <a:latin typeface="Times New Roman"/>
                <a:cs typeface="Times New Roman"/>
              </a:rPr>
              <a:t>Create </a:t>
            </a:r>
            <a:r>
              <a:rPr sz="1800" b="1" spc="-5">
                <a:latin typeface="Times New Roman"/>
                <a:cs typeface="Times New Roman"/>
              </a:rPr>
              <a:t>and manage </a:t>
            </a:r>
            <a:r>
              <a:rPr sz="1800" b="1">
                <a:latin typeface="Times New Roman"/>
                <a:cs typeface="Times New Roman"/>
              </a:rPr>
              <a:t>tables </a:t>
            </a:r>
            <a:r>
              <a:rPr sz="1800" b="1" spc="-5">
                <a:latin typeface="Times New Roman"/>
                <a:cs typeface="Times New Roman"/>
              </a:rPr>
              <a:t>and</a:t>
            </a:r>
            <a:r>
              <a:rPr sz="1800" b="1" spc="-30">
                <a:latin typeface="Times New Roman"/>
                <a:cs typeface="Times New Roman"/>
              </a:rPr>
              <a:t> </a:t>
            </a:r>
            <a:r>
              <a:rPr sz="1800" b="1">
                <a:latin typeface="Times New Roman"/>
                <a:cs typeface="Times New Roman"/>
              </a:rPr>
              <a:t>partitions.</a:t>
            </a:r>
            <a:endParaRPr sz="1800">
              <a:latin typeface="Times New Roman"/>
              <a:cs typeface="Times New Roman"/>
            </a:endParaRPr>
          </a:p>
          <a:p>
            <a:pPr marL="355600" indent="-342900">
              <a:lnSpc>
                <a:spcPct val="100000"/>
              </a:lnSpc>
              <a:spcBef>
                <a:spcPts val="1080"/>
              </a:spcBef>
              <a:buAutoNum type="arabicPeriod"/>
              <a:tabLst>
                <a:tab pos="356235" algn="l"/>
              </a:tabLst>
            </a:pPr>
            <a:r>
              <a:rPr sz="1800" b="1" spc="-5">
                <a:latin typeface="Times New Roman"/>
                <a:cs typeface="Times New Roman"/>
              </a:rPr>
              <a:t>Support </a:t>
            </a:r>
            <a:r>
              <a:rPr sz="1800" b="1">
                <a:latin typeface="Times New Roman"/>
                <a:cs typeface="Times New Roman"/>
              </a:rPr>
              <a:t>various Relational, Arithmetic, </a:t>
            </a:r>
            <a:r>
              <a:rPr sz="1800" b="1" spc="-5">
                <a:latin typeface="Times New Roman"/>
                <a:cs typeface="Times New Roman"/>
              </a:rPr>
              <a:t>and </a:t>
            </a:r>
            <a:r>
              <a:rPr sz="1800" b="1">
                <a:latin typeface="Times New Roman"/>
                <a:cs typeface="Times New Roman"/>
              </a:rPr>
              <a:t>Logical</a:t>
            </a:r>
            <a:r>
              <a:rPr sz="1800" b="1" spc="-185">
                <a:latin typeface="Times New Roman"/>
                <a:cs typeface="Times New Roman"/>
              </a:rPr>
              <a:t> </a:t>
            </a:r>
            <a:r>
              <a:rPr sz="1800" b="1">
                <a:latin typeface="Times New Roman"/>
                <a:cs typeface="Times New Roman"/>
              </a:rPr>
              <a:t>Operators.</a:t>
            </a:r>
            <a:endParaRPr sz="1800">
              <a:latin typeface="Times New Roman"/>
              <a:cs typeface="Times New Roman"/>
            </a:endParaRPr>
          </a:p>
          <a:p>
            <a:pPr marL="355600" indent="-342900">
              <a:lnSpc>
                <a:spcPct val="100000"/>
              </a:lnSpc>
              <a:spcBef>
                <a:spcPts val="1080"/>
              </a:spcBef>
              <a:buAutoNum type="arabicPeriod"/>
              <a:tabLst>
                <a:tab pos="356235" algn="l"/>
              </a:tabLst>
            </a:pPr>
            <a:r>
              <a:rPr sz="1800" b="1">
                <a:latin typeface="Times New Roman"/>
                <a:cs typeface="Times New Roman"/>
              </a:rPr>
              <a:t>Evaluate</a:t>
            </a:r>
            <a:r>
              <a:rPr sz="1800" b="1" spc="-75">
                <a:latin typeface="Times New Roman"/>
                <a:cs typeface="Times New Roman"/>
              </a:rPr>
              <a:t> </a:t>
            </a:r>
            <a:r>
              <a:rPr sz="1800" b="1" spc="-5">
                <a:latin typeface="Times New Roman"/>
                <a:cs typeface="Times New Roman"/>
              </a:rPr>
              <a:t>functions.</a:t>
            </a:r>
            <a:endParaRPr sz="1800">
              <a:latin typeface="Times New Roman"/>
              <a:cs typeface="Times New Roman"/>
            </a:endParaRPr>
          </a:p>
          <a:p>
            <a:pPr marL="355600" marR="5080" indent="-342900">
              <a:lnSpc>
                <a:spcPct val="150000"/>
              </a:lnSpc>
              <a:spcBef>
                <a:spcPts val="790"/>
              </a:spcBef>
              <a:buAutoNum type="arabicPeriod"/>
              <a:tabLst>
                <a:tab pos="356235" algn="l"/>
              </a:tabLst>
            </a:pPr>
            <a:r>
              <a:rPr sz="1800" b="1">
                <a:latin typeface="Times New Roman"/>
                <a:cs typeface="Times New Roman"/>
              </a:rPr>
              <a:t>Download </a:t>
            </a:r>
            <a:r>
              <a:rPr sz="1800" b="1" spc="-5">
                <a:latin typeface="Times New Roman"/>
                <a:cs typeface="Times New Roman"/>
              </a:rPr>
              <a:t>the </a:t>
            </a:r>
            <a:r>
              <a:rPr sz="1800" b="1">
                <a:latin typeface="Times New Roman"/>
                <a:cs typeface="Times New Roman"/>
              </a:rPr>
              <a:t>contents of a table to a local </a:t>
            </a:r>
            <a:r>
              <a:rPr sz="1800" b="1" spc="-5">
                <a:latin typeface="Times New Roman"/>
                <a:cs typeface="Times New Roman"/>
              </a:rPr>
              <a:t>directory </a:t>
            </a:r>
            <a:r>
              <a:rPr sz="1800" b="1">
                <a:latin typeface="Times New Roman"/>
                <a:cs typeface="Times New Roman"/>
              </a:rPr>
              <a:t>or </a:t>
            </a:r>
            <a:r>
              <a:rPr sz="1800" b="1" spc="-10">
                <a:latin typeface="Times New Roman"/>
                <a:cs typeface="Times New Roman"/>
              </a:rPr>
              <a:t>result </a:t>
            </a:r>
            <a:r>
              <a:rPr sz="1800" b="1">
                <a:latin typeface="Times New Roman"/>
                <a:cs typeface="Times New Roman"/>
              </a:rPr>
              <a:t>of </a:t>
            </a:r>
            <a:r>
              <a:rPr sz="1800" b="1" spc="-5">
                <a:latin typeface="Times New Roman"/>
                <a:cs typeface="Times New Roman"/>
              </a:rPr>
              <a:t>queries </a:t>
            </a:r>
            <a:r>
              <a:rPr sz="1800" b="1">
                <a:latin typeface="Times New Roman"/>
                <a:cs typeface="Times New Roman"/>
              </a:rPr>
              <a:t>to</a:t>
            </a:r>
            <a:r>
              <a:rPr sz="1800" b="1" spc="-75">
                <a:latin typeface="Times New Roman"/>
                <a:cs typeface="Times New Roman"/>
              </a:rPr>
              <a:t> </a:t>
            </a:r>
            <a:r>
              <a:rPr sz="1800" b="1" spc="-5">
                <a:latin typeface="Times New Roman"/>
                <a:cs typeface="Times New Roman"/>
              </a:rPr>
              <a:t>HDFS  </a:t>
            </a:r>
            <a:r>
              <a:rPr sz="1800" b="1" spc="-15">
                <a:latin typeface="Times New Roman"/>
                <a:cs typeface="Times New Roman"/>
              </a:rPr>
              <a:t>directory.</a:t>
            </a:r>
            <a:endParaRPr sz="18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0654" y="3059938"/>
            <a:ext cx="3526154" cy="375920"/>
          </a:xfrm>
          <a:prstGeom prst="rect">
            <a:avLst/>
          </a:prstGeom>
        </p:spPr>
        <p:txBody>
          <a:bodyPr vert="horz" wrap="square" lIns="0" tIns="0" rIns="0" bIns="0" rtlCol="0">
            <a:spAutoFit/>
          </a:bodyPr>
          <a:lstStyle/>
          <a:p>
            <a:pPr marL="12700">
              <a:lnSpc>
                <a:spcPct val="100000"/>
              </a:lnSpc>
            </a:pPr>
            <a:r>
              <a:t>DDL and DML</a:t>
            </a:r>
            <a:r>
              <a:rPr spc="-325"/>
              <a:t> </a:t>
            </a:r>
            <a:r>
              <a:t>statements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t>D</a:t>
            </a:r>
            <a:r>
              <a:rPr spc="5"/>
              <a:t>a</a:t>
            </a:r>
            <a:r>
              <a:rPr spc="-5"/>
              <a:t>tabase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1071051" y="1841052"/>
            <a:ext cx="7749540" cy="1708673"/>
          </a:xfrm>
          <a:prstGeom prst="rect">
            <a:avLst/>
          </a:prstGeom>
        </p:spPr>
        <p:txBody>
          <a:bodyPr vert="horz" wrap="square" lIns="0" tIns="0" rIns="0" bIns="0" rtlCol="0">
            <a:spAutoFit/>
          </a:bodyPr>
          <a:lstStyle/>
          <a:p>
            <a:pPr marL="12700" marR="400050">
              <a:lnSpc>
                <a:spcPct val="107200"/>
              </a:lnSpc>
            </a:pPr>
            <a:r>
              <a:rPr sz="1800" spc="-114">
                <a:latin typeface="Trebuchet MS"/>
                <a:cs typeface="Trebuchet MS"/>
              </a:rPr>
              <a:t>To </a:t>
            </a:r>
            <a:r>
              <a:rPr sz="1800">
                <a:latin typeface="Trebuchet MS"/>
                <a:cs typeface="Trebuchet MS"/>
              </a:rPr>
              <a:t>create </a:t>
            </a:r>
            <a:r>
              <a:rPr sz="1800" spc="-5">
                <a:latin typeface="Trebuchet MS"/>
                <a:cs typeface="Trebuchet MS"/>
              </a:rPr>
              <a:t>a </a:t>
            </a:r>
            <a:r>
              <a:rPr sz="1800">
                <a:latin typeface="Trebuchet MS"/>
                <a:cs typeface="Trebuchet MS"/>
              </a:rPr>
              <a:t>database named “STUDENTS” </a:t>
            </a:r>
            <a:r>
              <a:rPr sz="1800" spc="-5">
                <a:latin typeface="Trebuchet MS"/>
                <a:cs typeface="Trebuchet MS"/>
              </a:rPr>
              <a:t>with </a:t>
            </a:r>
            <a:r>
              <a:rPr sz="1800">
                <a:latin typeface="Trebuchet MS"/>
                <a:cs typeface="Trebuchet MS"/>
              </a:rPr>
              <a:t>comments and database  </a:t>
            </a:r>
            <a:r>
              <a:rPr sz="1800" spc="-5">
                <a:latin typeface="Trebuchet MS"/>
                <a:cs typeface="Trebuchet MS"/>
              </a:rPr>
              <a:t>properties.</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15"/>
              </a:spcBef>
            </a:pPr>
            <a:endParaRPr sz="1600">
              <a:latin typeface="Times New Roman"/>
              <a:cs typeface="Times New Roman"/>
            </a:endParaRPr>
          </a:p>
          <a:p>
            <a:pPr marL="12700" marR="5080">
              <a:lnSpc>
                <a:spcPct val="106700"/>
              </a:lnSpc>
            </a:pPr>
            <a:r>
              <a:rPr sz="1800" b="1" spc="-30">
                <a:solidFill>
                  <a:srgbClr val="FF0000"/>
                </a:solidFill>
                <a:latin typeface="Trebuchet MS"/>
                <a:cs typeface="Trebuchet MS"/>
              </a:rPr>
              <a:t>CREATE </a:t>
            </a:r>
            <a:r>
              <a:rPr sz="1800" b="1" spc="-50">
                <a:solidFill>
                  <a:srgbClr val="FF0000"/>
                </a:solidFill>
                <a:latin typeface="Trebuchet MS"/>
                <a:cs typeface="Trebuchet MS"/>
              </a:rPr>
              <a:t>DATABASE </a:t>
            </a:r>
            <a:r>
              <a:rPr sz="1800" b="1" spc="-5">
                <a:solidFill>
                  <a:srgbClr val="FF0000"/>
                </a:solidFill>
                <a:latin typeface="Trebuchet MS"/>
                <a:cs typeface="Trebuchet MS"/>
              </a:rPr>
              <a:t>IF NOT EXISTS STUDENTS </a:t>
            </a:r>
            <a:r>
              <a:rPr sz="1800" b="1">
                <a:solidFill>
                  <a:srgbClr val="FF0000"/>
                </a:solidFill>
                <a:latin typeface="Trebuchet MS"/>
                <a:cs typeface="Trebuchet MS"/>
              </a:rPr>
              <a:t>COMMENT </a:t>
            </a:r>
            <a:r>
              <a:rPr sz="1800" b="1" spc="-5">
                <a:solidFill>
                  <a:srgbClr val="FF0000"/>
                </a:solidFill>
                <a:latin typeface="Trebuchet MS"/>
                <a:cs typeface="Trebuchet MS"/>
              </a:rPr>
              <a:t>'STUDENT Details'  </a:t>
            </a:r>
            <a:r>
              <a:rPr sz="1800" b="1">
                <a:solidFill>
                  <a:srgbClr val="FF0000"/>
                </a:solidFill>
                <a:latin typeface="Trebuchet MS"/>
                <a:cs typeface="Trebuchet MS"/>
              </a:rPr>
              <a:t>WITH </a:t>
            </a:r>
            <a:r>
              <a:rPr sz="1800" b="1" spc="-10">
                <a:solidFill>
                  <a:srgbClr val="FF0000"/>
                </a:solidFill>
                <a:latin typeface="Trebuchet MS"/>
                <a:cs typeface="Trebuchet MS"/>
              </a:rPr>
              <a:t>DBPROPERTIES </a:t>
            </a:r>
            <a:r>
              <a:rPr sz="1800" b="1" spc="-5">
                <a:solidFill>
                  <a:srgbClr val="FF0000"/>
                </a:solidFill>
                <a:latin typeface="Trebuchet MS"/>
                <a:cs typeface="Trebuchet MS"/>
              </a:rPr>
              <a:t>('creator' </a:t>
            </a:r>
            <a:r>
              <a:rPr sz="1800" b="1">
                <a:solidFill>
                  <a:srgbClr val="FF0000"/>
                </a:solidFill>
                <a:latin typeface="Trebuchet MS"/>
                <a:cs typeface="Trebuchet MS"/>
              </a:rPr>
              <a:t>=</a:t>
            </a:r>
            <a:r>
              <a:rPr sz="1800" b="1" spc="-35">
                <a:solidFill>
                  <a:srgbClr val="FF0000"/>
                </a:solidFill>
                <a:latin typeface="Trebuchet MS"/>
                <a:cs typeface="Trebuchet MS"/>
              </a:rPr>
              <a:t> </a:t>
            </a:r>
            <a:r>
              <a:rPr sz="1800" b="1" spc="-5">
                <a:solidFill>
                  <a:srgbClr val="FF0000"/>
                </a:solidFill>
                <a:latin typeface="Trebuchet MS"/>
                <a:cs typeface="Trebuchet MS"/>
              </a:rPr>
              <a:t>'JOHN');</a:t>
            </a:r>
            <a:endParaRPr sz="1800">
              <a:solidFill>
                <a:srgbClr val="FF0000"/>
              </a:solidFill>
              <a:latin typeface="Trebuchet MS"/>
              <a:cs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1313180" cy="375920"/>
          </a:xfrm>
          <a:prstGeom prst="rect">
            <a:avLst/>
          </a:prstGeom>
        </p:spPr>
        <p:txBody>
          <a:bodyPr vert="horz" wrap="square" lIns="0" tIns="0" rIns="0" bIns="0" rtlCol="0">
            <a:spAutoFit/>
          </a:bodyPr>
          <a:lstStyle/>
          <a:p>
            <a:pPr marL="12700">
              <a:lnSpc>
                <a:spcPct val="100000"/>
              </a:lnSpc>
            </a:pPr>
            <a:r>
              <a:t>D</a:t>
            </a:r>
            <a:r>
              <a:rPr spc="5"/>
              <a:t>a</a:t>
            </a:r>
            <a:r>
              <a:rPr spc="-5"/>
              <a:t>tabase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56310" y="2200909"/>
            <a:ext cx="8159090" cy="3600986"/>
          </a:xfrm>
          <a:prstGeom prst="rect">
            <a:avLst/>
          </a:prstGeom>
        </p:spPr>
        <p:txBody>
          <a:bodyPr vert="horz" wrap="square" lIns="0" tIns="0" rIns="0" bIns="0" rtlCol="0">
            <a:spAutoFit/>
          </a:bodyPr>
          <a:lstStyle/>
          <a:p>
            <a:pPr marL="12700">
              <a:lnSpc>
                <a:spcPct val="100000"/>
              </a:lnSpc>
            </a:pPr>
            <a:r>
              <a:rPr sz="1800" spc="-114">
                <a:solidFill>
                  <a:srgbClr val="404040"/>
                </a:solidFill>
                <a:latin typeface="Trebuchet MS"/>
                <a:cs typeface="Trebuchet MS"/>
              </a:rPr>
              <a:t>To </a:t>
            </a:r>
            <a:r>
              <a:rPr sz="1800" spc="-5">
                <a:solidFill>
                  <a:srgbClr val="404040"/>
                </a:solidFill>
                <a:latin typeface="Trebuchet MS"/>
                <a:cs typeface="Trebuchet MS"/>
              </a:rPr>
              <a:t>describe </a:t>
            </a:r>
            <a:r>
              <a:rPr sz="1800">
                <a:solidFill>
                  <a:srgbClr val="404040"/>
                </a:solidFill>
                <a:latin typeface="Trebuchet MS"/>
                <a:cs typeface="Trebuchet MS"/>
              </a:rPr>
              <a:t>a</a:t>
            </a:r>
            <a:r>
              <a:rPr sz="1800" spc="10">
                <a:solidFill>
                  <a:srgbClr val="404040"/>
                </a:solidFill>
                <a:latin typeface="Trebuchet MS"/>
                <a:cs typeface="Trebuchet MS"/>
              </a:rPr>
              <a:t> </a:t>
            </a:r>
            <a:r>
              <a:rPr sz="1800">
                <a:solidFill>
                  <a:srgbClr val="404040"/>
                </a:solidFill>
                <a:latin typeface="Trebuchet MS"/>
                <a:cs typeface="Trebuchet MS"/>
              </a:rPr>
              <a:t>database.</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12"/>
              </a:spcBef>
            </a:pPr>
            <a:endParaRPr sz="1800">
              <a:latin typeface="Times New Roman"/>
              <a:cs typeface="Times New Roman"/>
            </a:endParaRPr>
          </a:p>
          <a:p>
            <a:pPr marL="12700">
              <a:lnSpc>
                <a:spcPct val="100000"/>
              </a:lnSpc>
            </a:pPr>
            <a:r>
              <a:rPr sz="1800" b="1" spc="-5">
                <a:solidFill>
                  <a:srgbClr val="FF0000"/>
                </a:solidFill>
                <a:latin typeface="Trebuchet MS"/>
                <a:cs typeface="Trebuchet MS"/>
              </a:rPr>
              <a:t>DESCRIBE </a:t>
            </a:r>
            <a:r>
              <a:rPr sz="1800" b="1" spc="-50">
                <a:solidFill>
                  <a:srgbClr val="FF0000"/>
                </a:solidFill>
                <a:latin typeface="Trebuchet MS"/>
                <a:cs typeface="Trebuchet MS"/>
              </a:rPr>
              <a:t>DATABASE</a:t>
            </a:r>
            <a:r>
              <a:rPr sz="1800" b="1" spc="10">
                <a:solidFill>
                  <a:srgbClr val="FF0000"/>
                </a:solidFill>
                <a:latin typeface="Trebuchet MS"/>
                <a:cs typeface="Trebuchet MS"/>
              </a:rPr>
              <a:t> </a:t>
            </a:r>
            <a:r>
              <a:rPr sz="1800" b="1" spc="-5">
                <a:solidFill>
                  <a:srgbClr val="FF0000"/>
                </a:solidFill>
                <a:latin typeface="Trebuchet MS"/>
                <a:cs typeface="Trebuchet MS"/>
              </a:rPr>
              <a:t>STUDENTS;</a:t>
            </a:r>
            <a:endParaRPr lang="en-US" sz="1800" b="1" spc="-5">
              <a:solidFill>
                <a:srgbClr val="FF0000"/>
              </a:solidFill>
              <a:latin typeface="Trebuchet MS"/>
              <a:cs typeface="Trebuchet MS"/>
            </a:endParaRPr>
          </a:p>
          <a:p>
            <a:pPr marL="12700">
              <a:lnSpc>
                <a:spcPct val="100000"/>
              </a:lnSpc>
            </a:pPr>
            <a:endParaRPr lang="en-US" b="1" spc="-5">
              <a:solidFill>
                <a:srgbClr val="404040"/>
              </a:solidFill>
              <a:latin typeface="Trebuchet MS"/>
              <a:cs typeface="Trebuchet MS"/>
            </a:endParaRPr>
          </a:p>
          <a:p>
            <a:pPr marL="12700">
              <a:lnSpc>
                <a:spcPct val="100000"/>
              </a:lnSpc>
            </a:pPr>
            <a:endParaRPr lang="en-US" sz="1800" b="1" spc="-5">
              <a:solidFill>
                <a:srgbClr val="404040"/>
              </a:solidFill>
              <a:latin typeface="Trebuchet MS"/>
              <a:cs typeface="Trebuchet MS"/>
            </a:endParaRPr>
          </a:p>
          <a:p>
            <a:pPr marL="12700">
              <a:lnSpc>
                <a:spcPct val="100000"/>
              </a:lnSpc>
            </a:pPr>
            <a:r>
              <a:rPr lang="en-US" b="1" spc="-5">
                <a:solidFill>
                  <a:srgbClr val="404040"/>
                </a:solidFill>
                <a:latin typeface="Trebuchet MS"/>
                <a:cs typeface="Trebuchet MS"/>
              </a:rPr>
              <a:t>Shows only DB Name, comment, DB directory</a:t>
            </a:r>
          </a:p>
          <a:p>
            <a:pPr marL="12700">
              <a:lnSpc>
                <a:spcPct val="100000"/>
              </a:lnSpc>
            </a:pPr>
            <a:endParaRPr lang="en-US" sz="1800" b="1" spc="-5">
              <a:solidFill>
                <a:srgbClr val="404040"/>
              </a:solidFill>
              <a:latin typeface="Trebuchet MS"/>
              <a:cs typeface="Trebuchet MS"/>
            </a:endParaRPr>
          </a:p>
          <a:p>
            <a:pPr marL="12700">
              <a:lnSpc>
                <a:spcPct val="100000"/>
              </a:lnSpc>
            </a:pPr>
            <a:endParaRPr lang="en-US" b="1" spc="-5">
              <a:solidFill>
                <a:srgbClr val="404040"/>
              </a:solidFill>
              <a:latin typeface="Trebuchet MS"/>
              <a:cs typeface="Trebuchet MS"/>
            </a:endParaRPr>
          </a:p>
          <a:p>
            <a:pPr marL="12700">
              <a:lnSpc>
                <a:spcPct val="100000"/>
              </a:lnSpc>
            </a:pPr>
            <a:endParaRPr lang="en-US" sz="1800" b="1" spc="-5">
              <a:solidFill>
                <a:srgbClr val="404040"/>
              </a:solidFill>
              <a:latin typeface="Trebuchet MS"/>
              <a:cs typeface="Trebuchet MS"/>
            </a:endParaRPr>
          </a:p>
          <a:p>
            <a:pPr marL="12700">
              <a:lnSpc>
                <a:spcPct val="100000"/>
              </a:lnSpc>
            </a:pPr>
            <a:r>
              <a:rPr lang="en-US" b="1" spc="-5">
                <a:solidFill>
                  <a:srgbClr val="FF0000"/>
                </a:solidFill>
                <a:latin typeface="Trebuchet MS"/>
                <a:cs typeface="Trebuchet MS"/>
              </a:rPr>
              <a:t>DESCRIBE DATABASE EXTENDED STUDENTS;</a:t>
            </a:r>
          </a:p>
          <a:p>
            <a:pPr marL="12700">
              <a:lnSpc>
                <a:spcPct val="100000"/>
              </a:lnSpc>
            </a:pPr>
            <a:endParaRPr lang="en-US" sz="1800" b="1" spc="-5">
              <a:solidFill>
                <a:srgbClr val="FF0000"/>
              </a:solidFill>
              <a:latin typeface="Trebuchet MS"/>
              <a:cs typeface="Trebuchet MS"/>
            </a:endParaRPr>
          </a:p>
          <a:p>
            <a:pPr marL="12700">
              <a:lnSpc>
                <a:spcPct val="100000"/>
              </a:lnSpc>
            </a:pPr>
            <a:r>
              <a:rPr lang="en-US" b="1" spc="-5">
                <a:solidFill>
                  <a:srgbClr val="FF0000"/>
                </a:solidFill>
                <a:latin typeface="Trebuchet MS"/>
                <a:cs typeface="Trebuchet MS"/>
              </a:rPr>
              <a:t> </a:t>
            </a:r>
            <a:r>
              <a:rPr lang="en-US" b="1" spc="-5">
                <a:latin typeface="Trebuchet MS"/>
                <a:cs typeface="Trebuchet MS"/>
              </a:rPr>
              <a:t>Shows DB properties also.</a:t>
            </a:r>
            <a:endParaRPr sz="18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a:t>
            </a:r>
          </a:p>
        </p:txBody>
      </p:sp>
      <p:sp>
        <p:nvSpPr>
          <p:cNvPr id="3" name="Text Placeholder 2"/>
          <p:cNvSpPr>
            <a:spLocks noGrp="1"/>
          </p:cNvSpPr>
          <p:nvPr>
            <p:ph type="body" idx="1"/>
          </p:nvPr>
        </p:nvSpPr>
        <p:spPr>
          <a:xfrm>
            <a:off x="1441873" y="1448434"/>
            <a:ext cx="10358120" cy="4154984"/>
          </a:xfrm>
        </p:spPr>
        <p:txBody>
          <a:bodyPr/>
          <a:lstStyle/>
          <a:p>
            <a:r>
              <a:rPr lang="en-US" u="none">
                <a:solidFill>
                  <a:schemeClr val="tx1"/>
                </a:solidFill>
              </a:rPr>
              <a:t>To display, a list of all databases</a:t>
            </a:r>
          </a:p>
          <a:p>
            <a:endParaRPr lang="en-US" u="none">
              <a:solidFill>
                <a:schemeClr val="tx1"/>
              </a:solidFill>
            </a:endParaRPr>
          </a:p>
          <a:p>
            <a:r>
              <a:rPr lang="en-US" u="none">
                <a:solidFill>
                  <a:srgbClr val="FF0000"/>
                </a:solidFill>
              </a:rPr>
              <a:t>SHOW DATABASES;</a:t>
            </a:r>
          </a:p>
          <a:p>
            <a:endParaRPr lang="en-US" u="none">
              <a:solidFill>
                <a:srgbClr val="FF0000"/>
              </a:solidFill>
            </a:endParaRPr>
          </a:p>
          <a:p>
            <a:endParaRPr lang="en-US" u="none">
              <a:solidFill>
                <a:srgbClr val="FF0000"/>
              </a:solidFill>
            </a:endParaRPr>
          </a:p>
          <a:p>
            <a:r>
              <a:rPr lang="en-US" u="none">
                <a:solidFill>
                  <a:schemeClr val="tx1"/>
                </a:solidFill>
              </a:rPr>
              <a:t>To alter database properties</a:t>
            </a:r>
          </a:p>
          <a:p>
            <a:endParaRPr lang="en-US" u="none">
              <a:solidFill>
                <a:schemeClr val="tx1"/>
              </a:solidFill>
            </a:endParaRPr>
          </a:p>
          <a:p>
            <a:r>
              <a:rPr lang="en-US" u="none">
                <a:solidFill>
                  <a:srgbClr val="FF0000"/>
                </a:solidFill>
              </a:rPr>
              <a:t>ALTER DATABASE STUDENTS SET DBPROPERTIES(‘Edited-by’=‘XX’);</a:t>
            </a:r>
          </a:p>
          <a:p>
            <a:endParaRPr lang="en-US" u="none">
              <a:solidFill>
                <a:srgbClr val="FF0000"/>
              </a:solidFill>
            </a:endParaRPr>
          </a:p>
          <a:p>
            <a:endParaRPr lang="en-US" u="none">
              <a:solidFill>
                <a:srgbClr val="FF0000"/>
              </a:solidFill>
            </a:endParaRPr>
          </a:p>
          <a:p>
            <a:r>
              <a:rPr lang="en-US" u="none">
                <a:solidFill>
                  <a:schemeClr val="tx1"/>
                </a:solidFill>
              </a:rPr>
              <a:t>To make the databases as current working database</a:t>
            </a:r>
          </a:p>
          <a:p>
            <a:endParaRPr lang="en-US" u="none">
              <a:solidFill>
                <a:schemeClr val="tx1"/>
              </a:solidFill>
            </a:endParaRPr>
          </a:p>
          <a:p>
            <a:r>
              <a:rPr lang="en-US" u="none">
                <a:solidFill>
                  <a:srgbClr val="FF0000"/>
                </a:solidFill>
              </a:rPr>
              <a:t>USE STUDENTS;</a:t>
            </a:r>
          </a:p>
          <a:p>
            <a:endParaRPr lang="en-US" u="none">
              <a:solidFill>
                <a:srgbClr val="FF0000"/>
              </a:solidFill>
            </a:endParaRPr>
          </a:p>
          <a:p>
            <a:endParaRPr lang="en-US" u="none">
              <a:solidFill>
                <a:srgbClr val="FF0000"/>
              </a:solidFill>
            </a:endParaRPr>
          </a:p>
        </p:txBody>
      </p:sp>
    </p:spTree>
    <p:extLst>
      <p:ext uri="{BB962C8B-B14F-4D97-AF65-F5344CB8AC3E}">
        <p14:creationId xmlns:p14="http://schemas.microsoft.com/office/powerpoint/2010/main" val="2363570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1313180" cy="375920"/>
          </a:xfrm>
          <a:prstGeom prst="rect">
            <a:avLst/>
          </a:prstGeom>
        </p:spPr>
        <p:txBody>
          <a:bodyPr vert="horz" wrap="square" lIns="0" tIns="0" rIns="0" bIns="0" rtlCol="0">
            <a:spAutoFit/>
          </a:bodyPr>
          <a:lstStyle/>
          <a:p>
            <a:pPr marL="12700">
              <a:lnSpc>
                <a:spcPct val="100000"/>
              </a:lnSpc>
            </a:pPr>
            <a:r>
              <a:t>D</a:t>
            </a:r>
            <a:r>
              <a:rPr spc="5"/>
              <a:t>a</a:t>
            </a:r>
            <a:r>
              <a:rPr spc="-5"/>
              <a:t>tabase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56310" y="2200909"/>
            <a:ext cx="11892890" cy="1938992"/>
          </a:xfrm>
          <a:prstGeom prst="rect">
            <a:avLst/>
          </a:prstGeom>
        </p:spPr>
        <p:txBody>
          <a:bodyPr vert="horz" wrap="square" lIns="0" tIns="0" rIns="0" bIns="0" rtlCol="0">
            <a:spAutoFit/>
          </a:bodyPr>
          <a:lstStyle/>
          <a:p>
            <a:pPr marL="12700">
              <a:lnSpc>
                <a:spcPct val="100000"/>
              </a:lnSpc>
            </a:pPr>
            <a:r>
              <a:rPr sz="1800" spc="-114">
                <a:solidFill>
                  <a:srgbClr val="404040"/>
                </a:solidFill>
                <a:latin typeface="Trebuchet MS"/>
                <a:cs typeface="Trebuchet MS"/>
              </a:rPr>
              <a:t>To </a:t>
            </a:r>
            <a:r>
              <a:rPr sz="1800" spc="-5">
                <a:solidFill>
                  <a:srgbClr val="404040"/>
                </a:solidFill>
                <a:latin typeface="Trebuchet MS"/>
                <a:cs typeface="Trebuchet MS"/>
              </a:rPr>
              <a:t>drop</a:t>
            </a:r>
            <a:r>
              <a:rPr sz="1800" spc="25">
                <a:solidFill>
                  <a:srgbClr val="404040"/>
                </a:solidFill>
                <a:latin typeface="Trebuchet MS"/>
                <a:cs typeface="Trebuchet MS"/>
              </a:rPr>
              <a:t> </a:t>
            </a:r>
            <a:r>
              <a:rPr sz="1800" spc="-5">
                <a:solidFill>
                  <a:srgbClr val="404040"/>
                </a:solidFill>
                <a:latin typeface="Trebuchet MS"/>
                <a:cs typeface="Trebuchet MS"/>
              </a:rPr>
              <a:t>database.</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12"/>
              </a:spcBef>
            </a:pPr>
            <a:endParaRPr sz="1800">
              <a:latin typeface="Times New Roman"/>
              <a:cs typeface="Times New Roman"/>
            </a:endParaRPr>
          </a:p>
          <a:p>
            <a:pPr marL="12700">
              <a:lnSpc>
                <a:spcPct val="100000"/>
              </a:lnSpc>
            </a:pPr>
            <a:r>
              <a:rPr sz="1800" b="1" spc="-5">
                <a:solidFill>
                  <a:srgbClr val="FF0000"/>
                </a:solidFill>
                <a:latin typeface="Trebuchet MS"/>
                <a:cs typeface="Trebuchet MS"/>
              </a:rPr>
              <a:t>DROP </a:t>
            </a:r>
            <a:r>
              <a:rPr sz="1800" b="1" spc="-50">
                <a:solidFill>
                  <a:srgbClr val="FF0000"/>
                </a:solidFill>
                <a:latin typeface="Trebuchet MS"/>
                <a:cs typeface="Trebuchet MS"/>
              </a:rPr>
              <a:t>DATABASE</a:t>
            </a:r>
            <a:r>
              <a:rPr sz="1800" b="1" spc="-40">
                <a:solidFill>
                  <a:srgbClr val="FF0000"/>
                </a:solidFill>
                <a:latin typeface="Trebuchet MS"/>
                <a:cs typeface="Trebuchet MS"/>
              </a:rPr>
              <a:t> </a:t>
            </a:r>
            <a:r>
              <a:rPr sz="1800" b="1" spc="-5">
                <a:solidFill>
                  <a:srgbClr val="FF0000"/>
                </a:solidFill>
                <a:latin typeface="Trebuchet MS"/>
                <a:cs typeface="Trebuchet MS"/>
              </a:rPr>
              <a:t>STUDENTS;</a:t>
            </a:r>
            <a:endParaRPr lang="en-US" sz="1800" b="1" spc="-5">
              <a:solidFill>
                <a:srgbClr val="FF0000"/>
              </a:solidFill>
              <a:latin typeface="Trebuchet MS"/>
              <a:cs typeface="Trebuchet MS"/>
            </a:endParaRPr>
          </a:p>
          <a:p>
            <a:pPr marL="12700">
              <a:lnSpc>
                <a:spcPct val="100000"/>
              </a:lnSpc>
            </a:pPr>
            <a:endParaRPr lang="en-US" b="1" spc="-5">
              <a:solidFill>
                <a:srgbClr val="404040"/>
              </a:solidFill>
              <a:latin typeface="Trebuchet MS"/>
              <a:cs typeface="Trebuchet MS"/>
            </a:endParaRPr>
          </a:p>
          <a:p>
            <a:pPr marL="12700">
              <a:lnSpc>
                <a:spcPct val="100000"/>
              </a:lnSpc>
            </a:pPr>
            <a:endParaRPr lang="en-US" sz="1800" b="1" spc="-5">
              <a:solidFill>
                <a:srgbClr val="404040"/>
              </a:solidFill>
              <a:latin typeface="Trebuchet MS"/>
              <a:cs typeface="Trebuchet MS"/>
            </a:endParaRPr>
          </a:p>
          <a:p>
            <a:pPr marL="12700">
              <a:lnSpc>
                <a:spcPct val="100000"/>
              </a:lnSpc>
            </a:pPr>
            <a:r>
              <a:rPr lang="en-US" b="1" spc="-5">
                <a:solidFill>
                  <a:srgbClr val="404040"/>
                </a:solidFill>
                <a:latin typeface="Trebuchet MS"/>
                <a:cs typeface="Trebuchet MS"/>
              </a:rPr>
              <a:t>All databases stored in data warehouse directory  in hive.</a:t>
            </a:r>
            <a:endParaRPr sz="18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914400" cy="375920"/>
          </a:xfrm>
          <a:prstGeom prst="rect">
            <a:avLst/>
          </a:prstGeom>
        </p:spPr>
        <p:txBody>
          <a:bodyPr vert="horz" wrap="square" lIns="0" tIns="0" rIns="0" bIns="0" rtlCol="0">
            <a:spAutoFit/>
          </a:bodyPr>
          <a:lstStyle/>
          <a:p>
            <a:pPr marL="12700">
              <a:lnSpc>
                <a:spcPct val="100000"/>
              </a:lnSpc>
            </a:pPr>
            <a:r>
              <a:rPr spc="-270"/>
              <a:t>T</a:t>
            </a:r>
            <a:r>
              <a:t>ables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609600" y="1143000"/>
            <a:ext cx="8921090" cy="4390946"/>
          </a:xfrm>
          <a:prstGeom prst="rect">
            <a:avLst/>
          </a:prstGeom>
        </p:spPr>
        <p:txBody>
          <a:bodyPr vert="horz" wrap="square" lIns="0" tIns="0" rIns="0" bIns="0" rtlCol="0">
            <a:spAutoFit/>
          </a:bodyPr>
          <a:lstStyle/>
          <a:p>
            <a:pPr marL="12700">
              <a:lnSpc>
                <a:spcPct val="100000"/>
              </a:lnSpc>
            </a:pPr>
            <a:r>
              <a:rPr sz="1800" spc="-5">
                <a:solidFill>
                  <a:srgbClr val="404040"/>
                </a:solidFill>
                <a:latin typeface="Trebuchet MS"/>
                <a:cs typeface="Trebuchet MS"/>
              </a:rPr>
              <a:t>Hive provides two kinds of</a:t>
            </a:r>
            <a:r>
              <a:rPr sz="1800" spc="-65">
                <a:solidFill>
                  <a:srgbClr val="404040"/>
                </a:solidFill>
                <a:latin typeface="Trebuchet MS"/>
                <a:cs typeface="Trebuchet MS"/>
              </a:rPr>
              <a:t> </a:t>
            </a:r>
            <a:r>
              <a:rPr sz="1800" spc="-5">
                <a:solidFill>
                  <a:srgbClr val="404040"/>
                </a:solidFill>
                <a:latin typeface="Trebuchet MS"/>
                <a:cs typeface="Trebuchet MS"/>
              </a:rPr>
              <a:t>tables:</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12"/>
              </a:spcBef>
            </a:pPr>
            <a:endParaRPr sz="1800">
              <a:latin typeface="Times New Roman"/>
              <a:cs typeface="Times New Roman"/>
            </a:endParaRPr>
          </a:p>
          <a:p>
            <a:pPr marL="12700">
              <a:lnSpc>
                <a:spcPct val="100000"/>
              </a:lnSpc>
              <a:tabLst>
                <a:tab pos="354965" algn="l"/>
              </a:tabLst>
            </a:pPr>
            <a:r>
              <a:rPr sz="1450" spc="-185">
                <a:solidFill>
                  <a:srgbClr val="0E6EC5"/>
                </a:solidFill>
                <a:latin typeface="Microsoft Sans Serif"/>
                <a:cs typeface="Microsoft Sans Serif"/>
              </a:rPr>
              <a:t>	</a:t>
            </a:r>
            <a:r>
              <a:rPr sz="1800" b="1" spc="-5">
                <a:solidFill>
                  <a:srgbClr val="FF0000"/>
                </a:solidFill>
                <a:latin typeface="Trebuchet MS"/>
                <a:cs typeface="Trebuchet MS"/>
              </a:rPr>
              <a:t>Managed</a:t>
            </a:r>
            <a:r>
              <a:rPr sz="1800" b="1" spc="-95">
                <a:solidFill>
                  <a:srgbClr val="FF0000"/>
                </a:solidFill>
                <a:latin typeface="Trebuchet MS"/>
                <a:cs typeface="Trebuchet MS"/>
              </a:rPr>
              <a:t> </a:t>
            </a:r>
            <a:r>
              <a:rPr sz="1800" b="1" spc="-50">
                <a:solidFill>
                  <a:srgbClr val="FF0000"/>
                </a:solidFill>
                <a:latin typeface="Trebuchet MS"/>
                <a:cs typeface="Trebuchet MS"/>
              </a:rPr>
              <a:t>Table</a:t>
            </a:r>
            <a:endParaRPr lang="en-US" sz="1800" b="1" spc="-50">
              <a:solidFill>
                <a:srgbClr val="FF0000"/>
              </a:solidFill>
              <a:latin typeface="Trebuchet MS"/>
              <a:cs typeface="Trebuchet MS"/>
            </a:endParaRPr>
          </a:p>
          <a:p>
            <a:pPr marL="12700">
              <a:lnSpc>
                <a:spcPct val="100000"/>
              </a:lnSpc>
              <a:tabLst>
                <a:tab pos="354965" algn="l"/>
              </a:tabLst>
            </a:pPr>
            <a:r>
              <a:rPr lang="en-US" b="1" spc="-50">
                <a:solidFill>
                  <a:srgbClr val="404040"/>
                </a:solidFill>
                <a:latin typeface="Trebuchet MS"/>
                <a:cs typeface="Trebuchet MS"/>
              </a:rPr>
              <a:t>		1. Hive stores the managed tables under the ware house folder under Hive</a:t>
            </a:r>
          </a:p>
          <a:p>
            <a:pPr marL="12700">
              <a:lnSpc>
                <a:spcPct val="100000"/>
              </a:lnSpc>
              <a:tabLst>
                <a:tab pos="354965" algn="l"/>
              </a:tabLst>
            </a:pPr>
            <a:r>
              <a:rPr lang="en-US" sz="1800" b="1" spc="-50">
                <a:solidFill>
                  <a:srgbClr val="404040"/>
                </a:solidFill>
                <a:latin typeface="Trebuchet MS"/>
                <a:cs typeface="Trebuchet MS"/>
              </a:rPr>
              <a:t>		2. The complete life cycle of table and data is managed by Hive</a:t>
            </a:r>
          </a:p>
          <a:p>
            <a:pPr marL="12700">
              <a:lnSpc>
                <a:spcPct val="100000"/>
              </a:lnSpc>
              <a:tabLst>
                <a:tab pos="354965" algn="l"/>
              </a:tabLst>
            </a:pPr>
            <a:r>
              <a:rPr lang="en-US" b="1" spc="-50">
                <a:solidFill>
                  <a:srgbClr val="404040"/>
                </a:solidFill>
                <a:latin typeface="Trebuchet MS"/>
                <a:cs typeface="Trebuchet MS"/>
              </a:rPr>
              <a:t>		3.When the internal table is dropped it drops the data as well as meta data.</a:t>
            </a:r>
            <a:endParaRPr lang="en-US" sz="1800" b="1" spc="-50">
              <a:solidFill>
                <a:srgbClr val="404040"/>
              </a:solidFill>
              <a:latin typeface="Trebuchet MS"/>
              <a:cs typeface="Trebuchet MS"/>
            </a:endParaRPr>
          </a:p>
          <a:p>
            <a:pPr marL="12700">
              <a:lnSpc>
                <a:spcPct val="100000"/>
              </a:lnSpc>
              <a:tabLst>
                <a:tab pos="354965" algn="l"/>
              </a:tabLst>
            </a:pPr>
            <a:endParaRPr lang="en-US" spc="-50">
              <a:solidFill>
                <a:srgbClr val="404040"/>
              </a:solidFill>
              <a:latin typeface="Trebuchet MS"/>
              <a:cs typeface="Trebuchet MS"/>
            </a:endParaRPr>
          </a:p>
          <a:p>
            <a:pPr marL="12700">
              <a:lnSpc>
                <a:spcPct val="100000"/>
              </a:lnSpc>
              <a:tabLst>
                <a:tab pos="354965" algn="l"/>
              </a:tabLst>
            </a:pPr>
            <a:endParaRPr sz="1800">
              <a:latin typeface="Trebuchet MS"/>
              <a:cs typeface="Trebuchet MS"/>
            </a:endParaRPr>
          </a:p>
          <a:p>
            <a:pPr marL="12700">
              <a:lnSpc>
                <a:spcPct val="100000"/>
              </a:lnSpc>
              <a:spcBef>
                <a:spcPts val="1010"/>
              </a:spcBef>
              <a:tabLst>
                <a:tab pos="354965" algn="l"/>
              </a:tabLst>
            </a:pPr>
            <a:r>
              <a:rPr sz="1450" spc="-185">
                <a:solidFill>
                  <a:srgbClr val="0E6EC5"/>
                </a:solidFill>
                <a:latin typeface="Microsoft Sans Serif"/>
                <a:cs typeface="Microsoft Sans Serif"/>
              </a:rPr>
              <a:t></a:t>
            </a:r>
            <a:r>
              <a:rPr sz="1450" b="1" spc="-185">
                <a:solidFill>
                  <a:srgbClr val="0E6EC5"/>
                </a:solidFill>
                <a:latin typeface="Microsoft Sans Serif"/>
                <a:cs typeface="Microsoft Sans Serif"/>
              </a:rPr>
              <a:t>	</a:t>
            </a:r>
            <a:r>
              <a:rPr sz="1800" b="1" spc="-5">
                <a:solidFill>
                  <a:srgbClr val="FF0000"/>
                </a:solidFill>
                <a:latin typeface="Trebuchet MS"/>
                <a:cs typeface="Trebuchet MS"/>
              </a:rPr>
              <a:t>External</a:t>
            </a:r>
            <a:r>
              <a:rPr sz="1800" b="1" spc="-100">
                <a:solidFill>
                  <a:srgbClr val="FF0000"/>
                </a:solidFill>
                <a:latin typeface="Trebuchet MS"/>
                <a:cs typeface="Trebuchet MS"/>
              </a:rPr>
              <a:t> </a:t>
            </a:r>
            <a:r>
              <a:rPr sz="1800" b="1" spc="-50">
                <a:solidFill>
                  <a:srgbClr val="FF0000"/>
                </a:solidFill>
                <a:latin typeface="Trebuchet MS"/>
                <a:cs typeface="Trebuchet MS"/>
              </a:rPr>
              <a:t>Table</a:t>
            </a:r>
            <a:r>
              <a:rPr lang="en-US" sz="1800" b="1" spc="-50">
                <a:solidFill>
                  <a:srgbClr val="FF0000"/>
                </a:solidFill>
                <a:latin typeface="Trebuchet MS"/>
                <a:cs typeface="Trebuchet MS"/>
              </a:rPr>
              <a:t> or self managed table</a:t>
            </a:r>
          </a:p>
          <a:p>
            <a:pPr marL="12700">
              <a:lnSpc>
                <a:spcPct val="100000"/>
              </a:lnSpc>
              <a:spcBef>
                <a:spcPts val="1010"/>
              </a:spcBef>
              <a:tabLst>
                <a:tab pos="354965" algn="l"/>
              </a:tabLst>
            </a:pPr>
            <a:r>
              <a:rPr lang="en-US" b="1" spc="-50">
                <a:solidFill>
                  <a:srgbClr val="404040"/>
                </a:solidFill>
                <a:latin typeface="Trebuchet MS"/>
                <a:cs typeface="Trebuchet MS"/>
              </a:rPr>
              <a:t>		1. When the table is dropped , it retains the data in the underlying location</a:t>
            </a:r>
          </a:p>
          <a:p>
            <a:pPr marL="12700">
              <a:lnSpc>
                <a:spcPct val="100000"/>
              </a:lnSpc>
              <a:spcBef>
                <a:spcPts val="1010"/>
              </a:spcBef>
              <a:tabLst>
                <a:tab pos="354965" algn="l"/>
              </a:tabLst>
            </a:pPr>
            <a:r>
              <a:rPr lang="en-US" sz="1800" b="1" spc="-50">
                <a:solidFill>
                  <a:srgbClr val="404040"/>
                </a:solidFill>
                <a:latin typeface="Trebuchet MS"/>
                <a:cs typeface="Trebuchet MS"/>
              </a:rPr>
              <a:t>		2. External Keyword is used.</a:t>
            </a:r>
          </a:p>
          <a:p>
            <a:pPr marL="12700">
              <a:lnSpc>
                <a:spcPct val="100000"/>
              </a:lnSpc>
              <a:spcBef>
                <a:spcPts val="1010"/>
              </a:spcBef>
              <a:tabLst>
                <a:tab pos="354965" algn="l"/>
              </a:tabLst>
            </a:pPr>
            <a:r>
              <a:rPr lang="en-US" b="1" spc="-50">
                <a:solidFill>
                  <a:srgbClr val="404040"/>
                </a:solidFill>
                <a:latin typeface="Trebuchet MS"/>
                <a:cs typeface="Trebuchet MS"/>
              </a:rPr>
              <a:t>		3. Location needs to be specified to store the dataset in that particular location.</a:t>
            </a:r>
            <a:endParaRPr sz="1800" b="1">
              <a:latin typeface="Trebuchet MS"/>
              <a:cs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914400" cy="375920"/>
          </a:xfrm>
          <a:prstGeom prst="rect">
            <a:avLst/>
          </a:prstGeom>
        </p:spPr>
        <p:txBody>
          <a:bodyPr vert="horz" wrap="square" lIns="0" tIns="0" rIns="0" bIns="0" rtlCol="0">
            <a:spAutoFit/>
          </a:bodyPr>
          <a:lstStyle/>
          <a:p>
            <a:pPr marL="12700">
              <a:lnSpc>
                <a:spcPct val="100000"/>
              </a:lnSpc>
            </a:pPr>
            <a:r>
              <a:rPr spc="-270"/>
              <a:t>T</a:t>
            </a:r>
            <a:r>
              <a:t>ables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56310" y="2200909"/>
            <a:ext cx="8056245" cy="1384995"/>
          </a:xfrm>
          <a:prstGeom prst="rect">
            <a:avLst/>
          </a:prstGeom>
        </p:spPr>
        <p:txBody>
          <a:bodyPr vert="horz" wrap="square" lIns="0" tIns="0" rIns="0" bIns="0" rtlCol="0">
            <a:spAutoFit/>
          </a:bodyPr>
          <a:lstStyle/>
          <a:p>
            <a:pPr marL="12700">
              <a:lnSpc>
                <a:spcPct val="100000"/>
              </a:lnSpc>
            </a:pPr>
            <a:r>
              <a:rPr sz="1800" spc="-114">
                <a:solidFill>
                  <a:srgbClr val="404040"/>
                </a:solidFill>
                <a:latin typeface="Trebuchet MS"/>
                <a:cs typeface="Trebuchet MS"/>
              </a:rPr>
              <a:t>To </a:t>
            </a:r>
            <a:r>
              <a:rPr sz="1800" spc="-5">
                <a:solidFill>
                  <a:srgbClr val="404040"/>
                </a:solidFill>
                <a:latin typeface="Trebuchet MS"/>
                <a:cs typeface="Trebuchet MS"/>
              </a:rPr>
              <a:t>create </a:t>
            </a:r>
            <a:r>
              <a:rPr sz="1800">
                <a:solidFill>
                  <a:srgbClr val="FF0000"/>
                </a:solidFill>
                <a:latin typeface="Trebuchet MS"/>
                <a:cs typeface="Trebuchet MS"/>
              </a:rPr>
              <a:t>managed table </a:t>
            </a:r>
            <a:r>
              <a:rPr sz="1800">
                <a:solidFill>
                  <a:srgbClr val="404040"/>
                </a:solidFill>
                <a:latin typeface="Trebuchet MS"/>
                <a:cs typeface="Trebuchet MS"/>
              </a:rPr>
              <a:t>named</a:t>
            </a:r>
            <a:r>
              <a:rPr sz="1800" spc="70">
                <a:solidFill>
                  <a:srgbClr val="404040"/>
                </a:solidFill>
                <a:latin typeface="Trebuchet MS"/>
                <a:cs typeface="Trebuchet MS"/>
              </a:rPr>
              <a:t> </a:t>
            </a:r>
            <a:r>
              <a:rPr sz="1800" spc="-5">
                <a:solidFill>
                  <a:srgbClr val="404040"/>
                </a:solidFill>
                <a:latin typeface="Trebuchet MS"/>
                <a:cs typeface="Trebuchet MS"/>
              </a:rPr>
              <a:t>‘STUDENT’.</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12"/>
              </a:spcBef>
            </a:pPr>
            <a:endParaRPr sz="1800">
              <a:latin typeface="Times New Roman"/>
              <a:cs typeface="Times New Roman"/>
            </a:endParaRPr>
          </a:p>
          <a:p>
            <a:pPr marL="12700">
              <a:lnSpc>
                <a:spcPct val="100000"/>
              </a:lnSpc>
            </a:pPr>
            <a:r>
              <a:rPr sz="1800" b="1" spc="-30">
                <a:solidFill>
                  <a:srgbClr val="FF0000"/>
                </a:solidFill>
                <a:latin typeface="Trebuchet MS"/>
                <a:cs typeface="Trebuchet MS"/>
              </a:rPr>
              <a:t>CREATE </a:t>
            </a:r>
            <a:r>
              <a:rPr sz="1800" b="1" spc="-40">
                <a:solidFill>
                  <a:srgbClr val="FF0000"/>
                </a:solidFill>
                <a:latin typeface="Trebuchet MS"/>
                <a:cs typeface="Trebuchet MS"/>
              </a:rPr>
              <a:t>TABLE </a:t>
            </a:r>
            <a:r>
              <a:rPr sz="1800" b="1" spc="-5">
                <a:solidFill>
                  <a:srgbClr val="FF0000"/>
                </a:solidFill>
                <a:latin typeface="Trebuchet MS"/>
                <a:cs typeface="Trebuchet MS"/>
              </a:rPr>
              <a:t>IF NOT EXISTS STUDENT(rollno </a:t>
            </a:r>
            <a:r>
              <a:rPr sz="1800" b="1" spc="-30">
                <a:solidFill>
                  <a:srgbClr val="FF0000"/>
                </a:solidFill>
                <a:latin typeface="Trebuchet MS"/>
                <a:cs typeface="Trebuchet MS"/>
              </a:rPr>
              <a:t>INT,name </a:t>
            </a:r>
            <a:r>
              <a:rPr sz="1800" b="1" spc="-5">
                <a:solidFill>
                  <a:srgbClr val="FF0000"/>
                </a:solidFill>
                <a:latin typeface="Trebuchet MS"/>
                <a:cs typeface="Trebuchet MS"/>
              </a:rPr>
              <a:t>STRING,gpa</a:t>
            </a:r>
            <a:r>
              <a:rPr sz="1800" b="1" spc="35">
                <a:solidFill>
                  <a:srgbClr val="FF0000"/>
                </a:solidFill>
                <a:latin typeface="Trebuchet MS"/>
                <a:cs typeface="Trebuchet MS"/>
              </a:rPr>
              <a:t> </a:t>
            </a:r>
            <a:r>
              <a:rPr sz="1800" b="1" spc="-30">
                <a:solidFill>
                  <a:srgbClr val="FF0000"/>
                </a:solidFill>
                <a:latin typeface="Trebuchet MS"/>
                <a:cs typeface="Trebuchet MS"/>
              </a:rPr>
              <a:t>FLOAT)</a:t>
            </a:r>
            <a:endParaRPr sz="1800">
              <a:solidFill>
                <a:srgbClr val="FF0000"/>
              </a:solidFill>
              <a:latin typeface="Trebuchet MS"/>
              <a:cs typeface="Trebuchet MS"/>
            </a:endParaRPr>
          </a:p>
          <a:p>
            <a:pPr marL="12700">
              <a:lnSpc>
                <a:spcPct val="100000"/>
              </a:lnSpc>
            </a:pPr>
            <a:r>
              <a:rPr sz="1800" b="1">
                <a:solidFill>
                  <a:srgbClr val="FF0000"/>
                </a:solidFill>
                <a:latin typeface="Trebuchet MS"/>
                <a:cs typeface="Trebuchet MS"/>
              </a:rPr>
              <a:t>ROW </a:t>
            </a:r>
            <a:r>
              <a:rPr sz="1800" b="1" spc="-30">
                <a:solidFill>
                  <a:srgbClr val="FF0000"/>
                </a:solidFill>
                <a:latin typeface="Trebuchet MS"/>
                <a:cs typeface="Trebuchet MS"/>
              </a:rPr>
              <a:t>FORMAT </a:t>
            </a:r>
            <a:r>
              <a:rPr sz="1800" b="1" spc="-5">
                <a:solidFill>
                  <a:srgbClr val="FF0000"/>
                </a:solidFill>
                <a:latin typeface="Trebuchet MS"/>
                <a:cs typeface="Trebuchet MS"/>
              </a:rPr>
              <a:t>DELIMITED FIELDS </a:t>
            </a:r>
            <a:r>
              <a:rPr sz="1800" b="1" spc="-20">
                <a:solidFill>
                  <a:srgbClr val="FF0000"/>
                </a:solidFill>
                <a:latin typeface="Trebuchet MS"/>
                <a:cs typeface="Trebuchet MS"/>
              </a:rPr>
              <a:t>TERMINATED </a:t>
            </a:r>
            <a:r>
              <a:rPr sz="1800" b="1" spc="-5">
                <a:solidFill>
                  <a:srgbClr val="FF0000"/>
                </a:solidFill>
                <a:latin typeface="Trebuchet MS"/>
                <a:cs typeface="Trebuchet MS"/>
              </a:rPr>
              <a:t>BY</a:t>
            </a:r>
            <a:r>
              <a:rPr sz="1800" b="1" spc="-105">
                <a:solidFill>
                  <a:srgbClr val="FF0000"/>
                </a:solidFill>
                <a:latin typeface="Trebuchet MS"/>
                <a:cs typeface="Trebuchet MS"/>
              </a:rPr>
              <a:t> </a:t>
            </a:r>
            <a:r>
              <a:rPr sz="1800" b="1" spc="-5">
                <a:solidFill>
                  <a:srgbClr val="FF0000"/>
                </a:solidFill>
                <a:latin typeface="Trebuchet MS"/>
                <a:cs typeface="Trebuchet MS"/>
              </a:rPr>
              <a:t>'\t';</a:t>
            </a:r>
            <a:endParaRPr sz="1800">
              <a:solidFill>
                <a:srgbClr val="FF0000"/>
              </a:solidFill>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Hive suitable for</a:t>
            </a:r>
          </a:p>
        </p:txBody>
      </p:sp>
      <p:sp>
        <p:nvSpPr>
          <p:cNvPr id="3" name="Text Placeholder 2"/>
          <p:cNvSpPr>
            <a:spLocks noGrp="1"/>
          </p:cNvSpPr>
          <p:nvPr>
            <p:ph type="body" idx="1"/>
          </p:nvPr>
        </p:nvSpPr>
        <p:spPr>
          <a:xfrm>
            <a:off x="304800" y="1143000"/>
            <a:ext cx="10970259" cy="1384995"/>
          </a:xfrm>
        </p:spPr>
        <p:txBody>
          <a:bodyPr/>
          <a:lstStyle/>
          <a:p>
            <a:endParaRPr lang="en-US"/>
          </a:p>
          <a:p>
            <a:r>
              <a:rPr lang="en-US" b="0" u="sng">
                <a:solidFill>
                  <a:schemeClr val="tx1"/>
                </a:solidFill>
              </a:rPr>
              <a:t> </a:t>
            </a:r>
            <a:r>
              <a:rPr lang="en-US" b="0" u="none">
                <a:solidFill>
                  <a:schemeClr val="tx1"/>
                </a:solidFill>
              </a:rPr>
              <a:t>1.Hive suitable for DWH applications.</a:t>
            </a:r>
          </a:p>
          <a:p>
            <a:r>
              <a:rPr lang="en-US" b="0" u="none">
                <a:solidFill>
                  <a:schemeClr val="tx1"/>
                </a:solidFill>
              </a:rPr>
              <a:t> 2. processes batch jobs on huge data that is immutable.</a:t>
            </a:r>
          </a:p>
          <a:p>
            <a:r>
              <a:rPr lang="en-US" b="0" u="none">
                <a:solidFill>
                  <a:schemeClr val="tx1"/>
                </a:solidFill>
              </a:rPr>
              <a:t> 3. EG: Web logs, Application logs.</a:t>
            </a:r>
          </a:p>
          <a:p>
            <a:endParaRPr lang="en-US" b="0" u="sng">
              <a:solidFill>
                <a:schemeClr val="tx1"/>
              </a:solidFill>
            </a:endParaRPr>
          </a:p>
        </p:txBody>
      </p:sp>
    </p:spTree>
    <p:extLst>
      <p:ext uri="{BB962C8B-B14F-4D97-AF65-F5344CB8AC3E}">
        <p14:creationId xmlns:p14="http://schemas.microsoft.com/office/powerpoint/2010/main" val="4148753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914400" cy="375920"/>
          </a:xfrm>
          <a:prstGeom prst="rect">
            <a:avLst/>
          </a:prstGeom>
        </p:spPr>
        <p:txBody>
          <a:bodyPr vert="horz" wrap="square" lIns="0" tIns="0" rIns="0" bIns="0" rtlCol="0">
            <a:spAutoFit/>
          </a:bodyPr>
          <a:lstStyle/>
          <a:p>
            <a:pPr marL="12700">
              <a:lnSpc>
                <a:spcPct val="100000"/>
              </a:lnSpc>
            </a:pPr>
            <a:r>
              <a:rPr spc="-270"/>
              <a:t>T</a:t>
            </a:r>
            <a:r>
              <a:t>ables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56310" y="2200909"/>
            <a:ext cx="7640955" cy="1661993"/>
          </a:xfrm>
          <a:prstGeom prst="rect">
            <a:avLst/>
          </a:prstGeom>
        </p:spPr>
        <p:txBody>
          <a:bodyPr vert="horz" wrap="square" lIns="0" tIns="0" rIns="0" bIns="0" rtlCol="0">
            <a:spAutoFit/>
          </a:bodyPr>
          <a:lstStyle/>
          <a:p>
            <a:pPr marL="12700" algn="just">
              <a:lnSpc>
                <a:spcPct val="100000"/>
              </a:lnSpc>
            </a:pPr>
            <a:r>
              <a:rPr sz="1800" spc="-114">
                <a:solidFill>
                  <a:srgbClr val="404040"/>
                </a:solidFill>
                <a:latin typeface="Trebuchet MS"/>
                <a:cs typeface="Trebuchet MS"/>
              </a:rPr>
              <a:t>To </a:t>
            </a:r>
            <a:r>
              <a:rPr sz="1800" spc="-5">
                <a:solidFill>
                  <a:srgbClr val="404040"/>
                </a:solidFill>
                <a:latin typeface="Trebuchet MS"/>
                <a:cs typeface="Trebuchet MS"/>
              </a:rPr>
              <a:t>create </a:t>
            </a:r>
            <a:r>
              <a:rPr sz="1800" spc="-5">
                <a:solidFill>
                  <a:srgbClr val="FF0000"/>
                </a:solidFill>
                <a:latin typeface="Trebuchet MS"/>
                <a:cs typeface="Trebuchet MS"/>
              </a:rPr>
              <a:t>external table </a:t>
            </a:r>
            <a:r>
              <a:rPr sz="1800" spc="-5">
                <a:solidFill>
                  <a:srgbClr val="404040"/>
                </a:solidFill>
                <a:latin typeface="Trebuchet MS"/>
                <a:cs typeface="Trebuchet MS"/>
              </a:rPr>
              <a:t>named</a:t>
            </a:r>
            <a:r>
              <a:rPr sz="1800" spc="180">
                <a:solidFill>
                  <a:srgbClr val="404040"/>
                </a:solidFill>
                <a:latin typeface="Trebuchet MS"/>
                <a:cs typeface="Trebuchet MS"/>
              </a:rPr>
              <a:t> </a:t>
            </a:r>
            <a:r>
              <a:rPr sz="1800" spc="-5">
                <a:solidFill>
                  <a:srgbClr val="404040"/>
                </a:solidFill>
                <a:latin typeface="Trebuchet MS"/>
                <a:cs typeface="Trebuchet MS"/>
              </a:rPr>
              <a:t>‘EXT_STUDENT’.</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12"/>
              </a:spcBef>
            </a:pPr>
            <a:endParaRPr sz="1800">
              <a:latin typeface="Times New Roman"/>
              <a:cs typeface="Times New Roman"/>
            </a:endParaRPr>
          </a:p>
          <a:p>
            <a:pPr marL="12700" marR="5080" algn="just">
              <a:lnSpc>
                <a:spcPct val="100000"/>
              </a:lnSpc>
            </a:pPr>
            <a:r>
              <a:rPr sz="1800" b="1" spc="-30">
                <a:solidFill>
                  <a:srgbClr val="404040"/>
                </a:solidFill>
                <a:latin typeface="Trebuchet MS"/>
                <a:cs typeface="Trebuchet MS"/>
              </a:rPr>
              <a:t>CREATE </a:t>
            </a:r>
            <a:r>
              <a:rPr sz="1800" b="1" spc="-5">
                <a:solidFill>
                  <a:srgbClr val="FF0000"/>
                </a:solidFill>
                <a:latin typeface="Trebuchet MS"/>
                <a:cs typeface="Trebuchet MS"/>
              </a:rPr>
              <a:t>EXTERNAL </a:t>
            </a:r>
            <a:r>
              <a:rPr sz="1800" b="1" spc="-40">
                <a:solidFill>
                  <a:srgbClr val="404040"/>
                </a:solidFill>
                <a:latin typeface="Trebuchet MS"/>
                <a:cs typeface="Trebuchet MS"/>
              </a:rPr>
              <a:t>TABLE </a:t>
            </a:r>
            <a:r>
              <a:rPr sz="1800" b="1" spc="-5">
                <a:solidFill>
                  <a:srgbClr val="404040"/>
                </a:solidFill>
                <a:latin typeface="Trebuchet MS"/>
                <a:cs typeface="Trebuchet MS"/>
              </a:rPr>
              <a:t>IF NOT EXISTS EXT_STUDENT(rollno </a:t>
            </a:r>
            <a:r>
              <a:rPr sz="1800" b="1" spc="-30">
                <a:solidFill>
                  <a:srgbClr val="404040"/>
                </a:solidFill>
                <a:latin typeface="Trebuchet MS"/>
                <a:cs typeface="Trebuchet MS"/>
              </a:rPr>
              <a:t>INT,name  </a:t>
            </a:r>
            <a:r>
              <a:rPr sz="1800" b="1" spc="-5">
                <a:solidFill>
                  <a:srgbClr val="404040"/>
                </a:solidFill>
                <a:latin typeface="Trebuchet MS"/>
                <a:cs typeface="Trebuchet MS"/>
              </a:rPr>
              <a:t>STRING,gpa </a:t>
            </a:r>
            <a:r>
              <a:rPr sz="1800" b="1" spc="-30">
                <a:solidFill>
                  <a:srgbClr val="404040"/>
                </a:solidFill>
                <a:latin typeface="Trebuchet MS"/>
                <a:cs typeface="Trebuchet MS"/>
              </a:rPr>
              <a:t>FLOAT) </a:t>
            </a:r>
            <a:r>
              <a:rPr sz="1800" b="1">
                <a:solidFill>
                  <a:srgbClr val="404040"/>
                </a:solidFill>
                <a:latin typeface="Trebuchet MS"/>
                <a:cs typeface="Trebuchet MS"/>
              </a:rPr>
              <a:t>ROW </a:t>
            </a:r>
            <a:r>
              <a:rPr sz="1800" b="1" spc="-30">
                <a:solidFill>
                  <a:srgbClr val="404040"/>
                </a:solidFill>
                <a:latin typeface="Trebuchet MS"/>
                <a:cs typeface="Trebuchet MS"/>
              </a:rPr>
              <a:t>FORMAT </a:t>
            </a:r>
            <a:r>
              <a:rPr sz="1800" b="1" spc="-5">
                <a:solidFill>
                  <a:srgbClr val="404040"/>
                </a:solidFill>
                <a:latin typeface="Trebuchet MS"/>
                <a:cs typeface="Trebuchet MS"/>
              </a:rPr>
              <a:t>DELIMITED FIELDS </a:t>
            </a:r>
            <a:r>
              <a:rPr sz="1800" b="1" spc="-20">
                <a:solidFill>
                  <a:srgbClr val="404040"/>
                </a:solidFill>
                <a:latin typeface="Trebuchet MS"/>
                <a:cs typeface="Trebuchet MS"/>
              </a:rPr>
              <a:t>TERMINATED </a:t>
            </a:r>
            <a:r>
              <a:rPr sz="1800" b="1" spc="-5">
                <a:solidFill>
                  <a:srgbClr val="404040"/>
                </a:solidFill>
                <a:latin typeface="Trebuchet MS"/>
                <a:cs typeface="Trebuchet MS"/>
              </a:rPr>
              <a:t>BY '\t'  </a:t>
            </a:r>
            <a:r>
              <a:rPr sz="1800" b="1" spc="-25">
                <a:solidFill>
                  <a:srgbClr val="FF0000"/>
                </a:solidFill>
                <a:latin typeface="Trebuchet MS"/>
                <a:cs typeface="Trebuchet MS"/>
              </a:rPr>
              <a:t>LOCATION</a:t>
            </a:r>
            <a:r>
              <a:rPr sz="1800" b="1" spc="-35">
                <a:solidFill>
                  <a:srgbClr val="404040"/>
                </a:solidFill>
                <a:latin typeface="Trebuchet MS"/>
                <a:cs typeface="Trebuchet MS"/>
              </a:rPr>
              <a:t> </a:t>
            </a:r>
            <a:r>
              <a:rPr sz="1800" b="1" spc="-5">
                <a:solidFill>
                  <a:srgbClr val="404040"/>
                </a:solidFill>
                <a:latin typeface="Trebuchet MS"/>
                <a:cs typeface="Trebuchet MS"/>
              </a:rPr>
              <a:t>‘/STUDENT_INFO</a:t>
            </a:r>
            <a:r>
              <a:rPr lang="en-US" sz="1800" b="1" spc="-5">
                <a:solidFill>
                  <a:srgbClr val="404040"/>
                </a:solidFill>
                <a:latin typeface="Trebuchet MS"/>
                <a:cs typeface="Trebuchet MS"/>
              </a:rPr>
              <a:t>'</a:t>
            </a:r>
            <a:r>
              <a:rPr sz="1800" b="1" spc="-5">
                <a:solidFill>
                  <a:srgbClr val="404040"/>
                </a:solidFill>
                <a:latin typeface="Trebuchet MS"/>
                <a:cs typeface="Trebuchet MS"/>
              </a:rPr>
              <a:t>;</a:t>
            </a:r>
            <a:endParaRPr sz="18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914400" cy="375920"/>
          </a:xfrm>
          <a:prstGeom prst="rect">
            <a:avLst/>
          </a:prstGeom>
        </p:spPr>
        <p:txBody>
          <a:bodyPr vert="horz" wrap="square" lIns="0" tIns="0" rIns="0" bIns="0" rtlCol="0">
            <a:spAutoFit/>
          </a:bodyPr>
          <a:lstStyle/>
          <a:p>
            <a:pPr marL="12700">
              <a:lnSpc>
                <a:spcPct val="100000"/>
              </a:lnSpc>
            </a:pPr>
            <a:r>
              <a:rPr spc="-270"/>
              <a:t>T</a:t>
            </a:r>
            <a:r>
              <a:t>ables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56310" y="2200909"/>
            <a:ext cx="7920990" cy="2769989"/>
          </a:xfrm>
          <a:prstGeom prst="rect">
            <a:avLst/>
          </a:prstGeom>
        </p:spPr>
        <p:txBody>
          <a:bodyPr vert="horz" wrap="square" lIns="0" tIns="0" rIns="0" bIns="0" rtlCol="0">
            <a:spAutoFit/>
          </a:bodyPr>
          <a:lstStyle/>
          <a:p>
            <a:pPr marL="12700">
              <a:lnSpc>
                <a:spcPct val="100000"/>
              </a:lnSpc>
            </a:pPr>
            <a:r>
              <a:rPr sz="1800" spc="-114">
                <a:solidFill>
                  <a:srgbClr val="404040"/>
                </a:solidFill>
                <a:latin typeface="Trebuchet MS"/>
                <a:cs typeface="Trebuchet MS"/>
              </a:rPr>
              <a:t>To </a:t>
            </a:r>
            <a:r>
              <a:rPr sz="1800" spc="-5">
                <a:solidFill>
                  <a:srgbClr val="FF0000"/>
                </a:solidFill>
                <a:latin typeface="Trebuchet MS"/>
                <a:cs typeface="Trebuchet MS"/>
              </a:rPr>
              <a:t>load data </a:t>
            </a:r>
            <a:r>
              <a:rPr sz="1800" spc="-5">
                <a:solidFill>
                  <a:srgbClr val="404040"/>
                </a:solidFill>
                <a:latin typeface="Trebuchet MS"/>
                <a:cs typeface="Trebuchet MS"/>
              </a:rPr>
              <a:t>into the table from file named</a:t>
            </a:r>
            <a:r>
              <a:rPr sz="1800" spc="130">
                <a:solidFill>
                  <a:srgbClr val="404040"/>
                </a:solidFill>
                <a:latin typeface="Trebuchet MS"/>
                <a:cs typeface="Trebuchet MS"/>
              </a:rPr>
              <a:t> </a:t>
            </a:r>
            <a:r>
              <a:rPr sz="1800" spc="-25">
                <a:solidFill>
                  <a:srgbClr val="404040"/>
                </a:solidFill>
                <a:latin typeface="Trebuchet MS"/>
                <a:cs typeface="Trebuchet MS"/>
              </a:rPr>
              <a:t>student.tsv.</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12"/>
              </a:spcBef>
            </a:pPr>
            <a:endParaRPr sz="1800">
              <a:latin typeface="Times New Roman"/>
              <a:cs typeface="Times New Roman"/>
            </a:endParaRPr>
          </a:p>
          <a:p>
            <a:pPr marL="12700">
              <a:lnSpc>
                <a:spcPct val="100000"/>
              </a:lnSpc>
            </a:pPr>
            <a:r>
              <a:rPr sz="1800" b="1">
                <a:solidFill>
                  <a:srgbClr val="FF0000"/>
                </a:solidFill>
                <a:latin typeface="Trebuchet MS"/>
                <a:cs typeface="Trebuchet MS"/>
              </a:rPr>
              <a:t>LOAD </a:t>
            </a:r>
            <a:r>
              <a:rPr sz="1800" b="1" spc="-90">
                <a:solidFill>
                  <a:srgbClr val="FF0000"/>
                </a:solidFill>
                <a:latin typeface="Trebuchet MS"/>
                <a:cs typeface="Trebuchet MS"/>
              </a:rPr>
              <a:t>DATA </a:t>
            </a:r>
            <a:r>
              <a:rPr sz="1800" b="1">
                <a:solidFill>
                  <a:srgbClr val="FF0000"/>
                </a:solidFill>
                <a:latin typeface="Trebuchet MS"/>
                <a:cs typeface="Trebuchet MS"/>
              </a:rPr>
              <a:t>LOCAL </a:t>
            </a:r>
            <a:r>
              <a:rPr sz="1800" b="1" spc="-55">
                <a:solidFill>
                  <a:srgbClr val="FF0000"/>
                </a:solidFill>
                <a:latin typeface="Trebuchet MS"/>
                <a:cs typeface="Trebuchet MS"/>
              </a:rPr>
              <a:t>INPATH </a:t>
            </a:r>
            <a:r>
              <a:rPr sz="1800" b="1">
                <a:solidFill>
                  <a:srgbClr val="FF0000"/>
                </a:solidFill>
                <a:latin typeface="Trebuchet MS"/>
                <a:cs typeface="Trebuchet MS"/>
              </a:rPr>
              <a:t>‘/root/hivedemos/student.tsv' </a:t>
            </a:r>
            <a:r>
              <a:rPr sz="1800" b="1" spc="-10">
                <a:solidFill>
                  <a:srgbClr val="FF0000"/>
                </a:solidFill>
                <a:latin typeface="Trebuchet MS"/>
                <a:cs typeface="Trebuchet MS"/>
              </a:rPr>
              <a:t>OVERWRITE</a:t>
            </a:r>
            <a:r>
              <a:rPr sz="1800" b="1" spc="-165">
                <a:solidFill>
                  <a:srgbClr val="FF0000"/>
                </a:solidFill>
                <a:latin typeface="Trebuchet MS"/>
                <a:cs typeface="Trebuchet MS"/>
              </a:rPr>
              <a:t> </a:t>
            </a:r>
            <a:r>
              <a:rPr sz="1800" b="1" spc="-30">
                <a:solidFill>
                  <a:srgbClr val="FF0000"/>
                </a:solidFill>
                <a:latin typeface="Trebuchet MS"/>
                <a:cs typeface="Trebuchet MS"/>
              </a:rPr>
              <a:t>INTO</a:t>
            </a:r>
            <a:endParaRPr sz="1800">
              <a:solidFill>
                <a:srgbClr val="FF0000"/>
              </a:solidFill>
              <a:latin typeface="Trebuchet MS"/>
              <a:cs typeface="Trebuchet MS"/>
            </a:endParaRPr>
          </a:p>
          <a:p>
            <a:pPr marL="12700">
              <a:lnSpc>
                <a:spcPct val="100000"/>
              </a:lnSpc>
            </a:pPr>
            <a:r>
              <a:rPr sz="1800" b="1" spc="-40">
                <a:solidFill>
                  <a:srgbClr val="FF0000"/>
                </a:solidFill>
                <a:latin typeface="Trebuchet MS"/>
                <a:cs typeface="Trebuchet MS"/>
              </a:rPr>
              <a:t>TABLE</a:t>
            </a:r>
            <a:r>
              <a:rPr sz="1800" b="1" spc="-65">
                <a:solidFill>
                  <a:srgbClr val="FF0000"/>
                </a:solidFill>
                <a:latin typeface="Trebuchet MS"/>
                <a:cs typeface="Trebuchet MS"/>
              </a:rPr>
              <a:t> </a:t>
            </a:r>
            <a:r>
              <a:rPr sz="1800" b="1" spc="-20">
                <a:solidFill>
                  <a:srgbClr val="FF0000"/>
                </a:solidFill>
                <a:latin typeface="Trebuchet MS"/>
                <a:cs typeface="Trebuchet MS"/>
              </a:rPr>
              <a:t>EXT_STUDENT;</a:t>
            </a:r>
            <a:endParaRPr lang="en-US" sz="1800" b="1" spc="-20">
              <a:solidFill>
                <a:srgbClr val="FF0000"/>
              </a:solidFill>
              <a:latin typeface="Trebuchet MS"/>
              <a:cs typeface="Trebuchet MS"/>
            </a:endParaRPr>
          </a:p>
          <a:p>
            <a:pPr marL="12700">
              <a:lnSpc>
                <a:spcPct val="100000"/>
              </a:lnSpc>
            </a:pPr>
            <a:endParaRPr lang="en-US" b="1" spc="-20">
              <a:solidFill>
                <a:srgbClr val="FF0000"/>
              </a:solidFill>
              <a:latin typeface="Trebuchet MS"/>
              <a:cs typeface="Trebuchet MS"/>
            </a:endParaRPr>
          </a:p>
          <a:p>
            <a:pPr marL="12700">
              <a:lnSpc>
                <a:spcPct val="100000"/>
              </a:lnSpc>
            </a:pPr>
            <a:endParaRPr lang="en-US" sz="1800" b="1" spc="-20">
              <a:solidFill>
                <a:srgbClr val="FF0000"/>
              </a:solidFill>
              <a:latin typeface="Trebuchet MS"/>
              <a:cs typeface="Trebuchet MS"/>
            </a:endParaRPr>
          </a:p>
          <a:p>
            <a:pPr marL="12700">
              <a:lnSpc>
                <a:spcPct val="100000"/>
              </a:lnSpc>
            </a:pPr>
            <a:r>
              <a:rPr lang="en-US" b="1" spc="-20">
                <a:latin typeface="Trebuchet MS"/>
                <a:cs typeface="Trebuchet MS"/>
              </a:rPr>
              <a:t>Local keyword is used to load the table in local file systems.</a:t>
            </a:r>
          </a:p>
          <a:p>
            <a:pPr marL="12700">
              <a:lnSpc>
                <a:spcPct val="100000"/>
              </a:lnSpc>
            </a:pPr>
            <a:r>
              <a:rPr lang="en-US" b="1" spc="-20">
                <a:latin typeface="Trebuchet MS"/>
                <a:cs typeface="Trebuchet MS"/>
              </a:rPr>
              <a:t>To store in HDFS remove local keyword.</a:t>
            </a:r>
          </a:p>
          <a:p>
            <a:pPr marL="12700">
              <a:lnSpc>
                <a:spcPct val="100000"/>
              </a:lnSpc>
            </a:pPr>
            <a:endParaRPr sz="180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46429"/>
            <a:ext cx="6330290" cy="369332"/>
          </a:xfrm>
          <a:prstGeom prst="rect">
            <a:avLst/>
          </a:prstGeom>
        </p:spPr>
        <p:txBody>
          <a:bodyPr vert="horz" wrap="square" lIns="0" tIns="0" rIns="0" bIns="0" rtlCol="0">
            <a:spAutoFit/>
          </a:bodyPr>
          <a:lstStyle/>
          <a:p>
            <a:pPr marL="12700">
              <a:lnSpc>
                <a:spcPct val="100000"/>
              </a:lnSpc>
            </a:pPr>
            <a:r>
              <a:rPr lang="en-US" spc="-270"/>
              <a:t>Querying </a:t>
            </a:r>
            <a:r>
              <a:rPr spc="-270"/>
              <a:t>T</a:t>
            </a:r>
            <a:r>
              <a:t>ables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56310" y="2200909"/>
            <a:ext cx="6132195" cy="1107996"/>
          </a:xfrm>
          <a:prstGeom prst="rect">
            <a:avLst/>
          </a:prstGeom>
        </p:spPr>
        <p:txBody>
          <a:bodyPr vert="horz" wrap="square" lIns="0" tIns="0" rIns="0" bIns="0" rtlCol="0">
            <a:spAutoFit/>
          </a:bodyPr>
          <a:lstStyle/>
          <a:p>
            <a:pPr marL="12700">
              <a:lnSpc>
                <a:spcPct val="100000"/>
              </a:lnSpc>
            </a:pPr>
            <a:r>
              <a:rPr sz="1800" spc="-114">
                <a:solidFill>
                  <a:srgbClr val="404040"/>
                </a:solidFill>
                <a:latin typeface="Trebuchet MS"/>
                <a:cs typeface="Trebuchet MS"/>
              </a:rPr>
              <a:t>To </a:t>
            </a:r>
            <a:r>
              <a:rPr sz="1800" spc="-5">
                <a:solidFill>
                  <a:srgbClr val="404040"/>
                </a:solidFill>
                <a:latin typeface="Trebuchet MS"/>
                <a:cs typeface="Trebuchet MS"/>
              </a:rPr>
              <a:t>retrieve the </a:t>
            </a:r>
            <a:r>
              <a:rPr sz="1800">
                <a:solidFill>
                  <a:srgbClr val="404040"/>
                </a:solidFill>
                <a:latin typeface="Trebuchet MS"/>
                <a:cs typeface="Trebuchet MS"/>
              </a:rPr>
              <a:t>student </a:t>
            </a:r>
            <a:r>
              <a:rPr sz="1800" spc="-5">
                <a:solidFill>
                  <a:srgbClr val="404040"/>
                </a:solidFill>
                <a:latin typeface="Trebuchet MS"/>
                <a:cs typeface="Trebuchet MS"/>
              </a:rPr>
              <a:t>details </a:t>
            </a:r>
            <a:r>
              <a:rPr sz="1800" spc="-10">
                <a:solidFill>
                  <a:srgbClr val="404040"/>
                </a:solidFill>
                <a:latin typeface="Trebuchet MS"/>
                <a:cs typeface="Trebuchet MS"/>
              </a:rPr>
              <a:t>from </a:t>
            </a:r>
            <a:r>
              <a:rPr sz="1800" spc="-5">
                <a:solidFill>
                  <a:srgbClr val="404040"/>
                </a:solidFill>
                <a:latin typeface="Trebuchet MS"/>
                <a:cs typeface="Trebuchet MS"/>
              </a:rPr>
              <a:t>“EXT_STUDENT”</a:t>
            </a:r>
            <a:r>
              <a:rPr sz="1800" spc="220">
                <a:solidFill>
                  <a:srgbClr val="404040"/>
                </a:solidFill>
                <a:latin typeface="Trebuchet MS"/>
                <a:cs typeface="Trebuchet MS"/>
              </a:rPr>
              <a:t> </a:t>
            </a:r>
            <a:r>
              <a:rPr sz="1800" spc="-5">
                <a:solidFill>
                  <a:srgbClr val="404040"/>
                </a:solidFill>
                <a:latin typeface="Trebuchet MS"/>
                <a:cs typeface="Trebuchet MS"/>
              </a:rPr>
              <a:t>table.</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12"/>
              </a:spcBef>
            </a:pPr>
            <a:endParaRPr sz="1800">
              <a:latin typeface="Times New Roman"/>
              <a:cs typeface="Times New Roman"/>
            </a:endParaRPr>
          </a:p>
          <a:p>
            <a:pPr marL="12700">
              <a:lnSpc>
                <a:spcPct val="100000"/>
              </a:lnSpc>
            </a:pPr>
            <a:r>
              <a:rPr sz="1800" b="1" spc="-5">
                <a:solidFill>
                  <a:srgbClr val="FF0000"/>
                </a:solidFill>
                <a:latin typeface="Trebuchet MS"/>
                <a:cs typeface="Trebuchet MS"/>
              </a:rPr>
              <a:t>SELECT </a:t>
            </a:r>
            <a:r>
              <a:rPr sz="1800" b="1">
                <a:solidFill>
                  <a:srgbClr val="FF0000"/>
                </a:solidFill>
                <a:latin typeface="Trebuchet MS"/>
                <a:cs typeface="Trebuchet MS"/>
              </a:rPr>
              <a:t>* </a:t>
            </a:r>
            <a:r>
              <a:rPr sz="1800" b="1" spc="-5">
                <a:solidFill>
                  <a:srgbClr val="FF0000"/>
                </a:solidFill>
                <a:latin typeface="Trebuchet MS"/>
                <a:cs typeface="Trebuchet MS"/>
              </a:rPr>
              <a:t>from</a:t>
            </a:r>
            <a:r>
              <a:rPr sz="1800" b="1" spc="-100">
                <a:solidFill>
                  <a:srgbClr val="FF0000"/>
                </a:solidFill>
                <a:latin typeface="Trebuchet MS"/>
                <a:cs typeface="Trebuchet MS"/>
              </a:rPr>
              <a:t> </a:t>
            </a:r>
            <a:r>
              <a:rPr sz="1800" b="1" spc="-20">
                <a:solidFill>
                  <a:srgbClr val="FF0000"/>
                </a:solidFill>
                <a:latin typeface="Trebuchet MS"/>
                <a:cs typeface="Trebuchet MS"/>
              </a:rPr>
              <a:t>EXT_STUDENT;</a:t>
            </a:r>
            <a:endParaRPr sz="1800">
              <a:solidFill>
                <a:srgbClr val="FF0000"/>
              </a:solidFill>
              <a:latin typeface="Trebuchet MS"/>
              <a:cs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Collection Data types in Tables</a:t>
            </a:r>
          </a:p>
        </p:txBody>
      </p:sp>
      <p:sp>
        <p:nvSpPr>
          <p:cNvPr id="3" name="Text Placeholder 2"/>
          <p:cNvSpPr>
            <a:spLocks noGrp="1"/>
          </p:cNvSpPr>
          <p:nvPr>
            <p:ph type="body" idx="1"/>
          </p:nvPr>
        </p:nvSpPr>
        <p:spPr>
          <a:xfrm>
            <a:off x="457201" y="1143000"/>
            <a:ext cx="9982200" cy="5539978"/>
          </a:xfrm>
        </p:spPr>
        <p:txBody>
          <a:bodyPr/>
          <a:lstStyle/>
          <a:p>
            <a:r>
              <a:rPr lang="en-US">
                <a:solidFill>
                  <a:schemeClr val="tx1"/>
                </a:solidFill>
              </a:rPr>
              <a:t>Map( Key- Value)</a:t>
            </a:r>
          </a:p>
          <a:p>
            <a:endParaRPr lang="en-US">
              <a:solidFill>
                <a:schemeClr val="tx1"/>
              </a:solidFill>
            </a:endParaRPr>
          </a:p>
          <a:p>
            <a:r>
              <a:rPr lang="en-US" b="0" u="none">
                <a:solidFill>
                  <a:schemeClr val="tx1"/>
                </a:solidFill>
              </a:rPr>
              <a:t>	Input :</a:t>
            </a:r>
          </a:p>
          <a:p>
            <a:r>
              <a:rPr lang="en-US" b="0" u="none">
                <a:solidFill>
                  <a:schemeClr val="tx1"/>
                </a:solidFill>
              </a:rPr>
              <a:t>		1001, </a:t>
            </a:r>
            <a:r>
              <a:rPr lang="en-US" b="0" u="none" err="1">
                <a:solidFill>
                  <a:schemeClr val="tx1"/>
                </a:solidFill>
              </a:rPr>
              <a:t>John,c</a:t>
            </a:r>
            <a:r>
              <a:rPr lang="en-US" b="0" u="none">
                <a:solidFill>
                  <a:schemeClr val="tx1"/>
                </a:solidFill>
              </a:rPr>
              <a:t>++:Java,Mark1!45:Mark2!67:Mark3!75</a:t>
            </a:r>
          </a:p>
          <a:p>
            <a:r>
              <a:rPr lang="en-US" b="0" u="none">
                <a:solidFill>
                  <a:schemeClr val="tx1"/>
                </a:solidFill>
              </a:rPr>
              <a:t>		 1002, </a:t>
            </a:r>
            <a:r>
              <a:rPr lang="en-US" b="0" u="none" err="1">
                <a:solidFill>
                  <a:schemeClr val="tx1"/>
                </a:solidFill>
              </a:rPr>
              <a:t>Jack,c</a:t>
            </a:r>
            <a:r>
              <a:rPr lang="en-US" b="0" u="none">
                <a:solidFill>
                  <a:schemeClr val="tx1"/>
                </a:solidFill>
              </a:rPr>
              <a:t>++:cloud,Mark1!55:Mark2!69:Mark3!85</a:t>
            </a:r>
          </a:p>
          <a:p>
            <a:endParaRPr lang="en-US" b="0" u="none">
              <a:solidFill>
                <a:schemeClr val="tx1"/>
              </a:solidFill>
            </a:endParaRPr>
          </a:p>
          <a:p>
            <a:r>
              <a:rPr lang="en-US" u="none">
                <a:solidFill>
                  <a:srgbClr val="FF0000"/>
                </a:solidFill>
              </a:rPr>
              <a:t>CREATE TABLE STUDENT_INFO(</a:t>
            </a:r>
            <a:r>
              <a:rPr lang="en-US" u="none" err="1">
                <a:solidFill>
                  <a:srgbClr val="FF0000"/>
                </a:solidFill>
              </a:rPr>
              <a:t>rollno</a:t>
            </a:r>
            <a:r>
              <a:rPr lang="en-US" u="none">
                <a:solidFill>
                  <a:srgbClr val="FF0000"/>
                </a:solidFill>
              </a:rPr>
              <a:t> </a:t>
            </a:r>
            <a:r>
              <a:rPr lang="en-US" u="none" err="1">
                <a:solidFill>
                  <a:srgbClr val="FF0000"/>
                </a:solidFill>
              </a:rPr>
              <a:t>INT,name</a:t>
            </a:r>
            <a:r>
              <a:rPr lang="en-US" u="none">
                <a:solidFill>
                  <a:srgbClr val="FF0000"/>
                </a:solidFill>
              </a:rPr>
              <a:t> </a:t>
            </a:r>
            <a:r>
              <a:rPr lang="en-US" u="none" err="1">
                <a:solidFill>
                  <a:srgbClr val="FF0000"/>
                </a:solidFill>
              </a:rPr>
              <a:t>String,sub</a:t>
            </a:r>
            <a:r>
              <a:rPr lang="en-US" u="none">
                <a:solidFill>
                  <a:srgbClr val="FF0000"/>
                </a:solidFill>
              </a:rPr>
              <a:t> ARRAY&lt;STRING&gt;,marks MAP&lt;STRING,INT&gt;)</a:t>
            </a:r>
          </a:p>
          <a:p>
            <a:r>
              <a:rPr lang="en-US" u="none">
                <a:solidFill>
                  <a:srgbClr val="FF0000"/>
                </a:solidFill>
              </a:rPr>
              <a:t>ROW FORMAT DELIMITED FIELDS TERMINATED BY ‘,’</a:t>
            </a:r>
          </a:p>
          <a:p>
            <a:r>
              <a:rPr lang="en-US" u="none">
                <a:solidFill>
                  <a:srgbClr val="FF0000"/>
                </a:solidFill>
              </a:rPr>
              <a:t>COLLECTION ITEMS TERMINATED BY ‘:’</a:t>
            </a:r>
          </a:p>
          <a:p>
            <a:r>
              <a:rPr lang="en-US" u="none">
                <a:solidFill>
                  <a:srgbClr val="FF0000"/>
                </a:solidFill>
              </a:rPr>
              <a:t>MAP KEYS TERMINATED BY ‘!’;</a:t>
            </a:r>
          </a:p>
          <a:p>
            <a:endParaRPr lang="en-US" b="0" u="none">
              <a:solidFill>
                <a:schemeClr val="tx1"/>
              </a:solidFill>
            </a:endParaRPr>
          </a:p>
          <a:p>
            <a:r>
              <a:rPr lang="en-US" u="sng">
                <a:solidFill>
                  <a:schemeClr val="tx1"/>
                </a:solidFill>
              </a:rPr>
              <a:t>To load data</a:t>
            </a:r>
          </a:p>
          <a:p>
            <a:endParaRPr lang="en-US" u="sng">
              <a:solidFill>
                <a:schemeClr val="tx1"/>
              </a:solidFill>
            </a:endParaRPr>
          </a:p>
          <a:p>
            <a:endParaRPr lang="en-US" u="sng">
              <a:solidFill>
                <a:schemeClr val="tx1"/>
              </a:solidFill>
            </a:endParaRPr>
          </a:p>
          <a:p>
            <a:r>
              <a:rPr lang="en-US" u="sng">
                <a:solidFill>
                  <a:schemeClr val="tx1"/>
                </a:solidFill>
              </a:rPr>
              <a:t> </a:t>
            </a:r>
            <a:r>
              <a:rPr lang="en-US" b="0" u="none">
                <a:solidFill>
                  <a:srgbClr val="FF0000"/>
                </a:solidFill>
              </a:rPr>
              <a:t>LOAD DATA LOCAL INPATH ‘/root/</a:t>
            </a:r>
            <a:r>
              <a:rPr lang="en-US" b="0" u="none" err="1">
                <a:solidFill>
                  <a:srgbClr val="FF0000"/>
                </a:solidFill>
              </a:rPr>
              <a:t>hivedemos</a:t>
            </a:r>
            <a:r>
              <a:rPr lang="en-US" b="0" u="none">
                <a:solidFill>
                  <a:srgbClr val="FF0000"/>
                </a:solidFill>
              </a:rPr>
              <a:t>/studentinfo.csv’ INTO TABLE STUDENT_INFO</a:t>
            </a:r>
          </a:p>
          <a:p>
            <a:endParaRPr lang="en-US" b="0" u="none">
              <a:solidFill>
                <a:schemeClr val="tx1"/>
              </a:solidFill>
            </a:endParaRPr>
          </a:p>
          <a:p>
            <a:r>
              <a:rPr lang="en-US" b="0" u="none">
                <a:solidFill>
                  <a:schemeClr val="tx1"/>
                </a:solidFill>
              </a:rPr>
              <a:t> </a:t>
            </a:r>
          </a:p>
          <a:p>
            <a:endParaRPr lang="en-US" b="0" u="none">
              <a:solidFill>
                <a:schemeClr val="tx1"/>
              </a:solidFill>
            </a:endParaRPr>
          </a:p>
          <a:p>
            <a:endParaRPr lang="en-US" b="0" u="none">
              <a:solidFill>
                <a:schemeClr val="tx1"/>
              </a:solidFill>
            </a:endParaRPr>
          </a:p>
        </p:txBody>
      </p:sp>
    </p:spTree>
    <p:extLst>
      <p:ext uri="{BB962C8B-B14F-4D97-AF65-F5344CB8AC3E}">
        <p14:creationId xmlns:p14="http://schemas.microsoft.com/office/powerpoint/2010/main" val="3443704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collection Data types</a:t>
            </a:r>
          </a:p>
        </p:txBody>
      </p:sp>
      <p:sp>
        <p:nvSpPr>
          <p:cNvPr id="3" name="Text Placeholder 2"/>
          <p:cNvSpPr>
            <a:spLocks noGrp="1"/>
          </p:cNvSpPr>
          <p:nvPr>
            <p:ph type="body" idx="1"/>
          </p:nvPr>
        </p:nvSpPr>
        <p:spPr>
          <a:xfrm>
            <a:off x="685801" y="1143000"/>
            <a:ext cx="9144000" cy="6046211"/>
          </a:xfrm>
        </p:spPr>
        <p:txBody>
          <a:bodyPr/>
          <a:lstStyle/>
          <a:p>
            <a:r>
              <a:rPr lang="en-US" u="none">
                <a:solidFill>
                  <a:srgbClr val="FF0000"/>
                </a:solidFill>
              </a:rPr>
              <a:t>	SELCET * FROM STUDENT_INFO;</a:t>
            </a:r>
          </a:p>
          <a:p>
            <a:endParaRPr lang="en-US" u="none">
              <a:solidFill>
                <a:srgbClr val="FF0000"/>
              </a:solidFill>
            </a:endParaRPr>
          </a:p>
          <a:p>
            <a:r>
              <a:rPr lang="en-US" u="none">
                <a:solidFill>
                  <a:srgbClr val="FF0000"/>
                </a:solidFill>
              </a:rPr>
              <a:t>            	 </a:t>
            </a:r>
            <a:r>
              <a:rPr lang="en-US" b="0" u="none">
                <a:solidFill>
                  <a:schemeClr val="tx1"/>
                </a:solidFill>
              </a:rPr>
              <a:t>1001  John  [c++:Java]   {“Mark1”:45,”Mark2”:67,”Mark3”:75}</a:t>
            </a:r>
          </a:p>
          <a:p>
            <a:r>
              <a:rPr lang="en-US" b="0" u="none">
                <a:solidFill>
                  <a:schemeClr val="tx1"/>
                </a:solidFill>
              </a:rPr>
              <a:t>	 1002 Jack   [c++:cloud]    {“Mark1”:55,”Mark2”:69,”Mark3”:85}</a:t>
            </a:r>
          </a:p>
          <a:p>
            <a:endParaRPr lang="en-US" b="0" u="none">
              <a:solidFill>
                <a:schemeClr val="tx1"/>
              </a:solidFill>
            </a:endParaRPr>
          </a:p>
          <a:p>
            <a:endParaRPr lang="en-US" u="none">
              <a:solidFill>
                <a:srgbClr val="FF0000"/>
              </a:solidFill>
            </a:endParaRPr>
          </a:p>
          <a:p>
            <a:r>
              <a:rPr lang="en-US" u="none">
                <a:solidFill>
                  <a:srgbClr val="FF0000"/>
                </a:solidFill>
              </a:rPr>
              <a:t>	SELECT NAME,SUB FROM STUDENT-INFO;</a:t>
            </a:r>
          </a:p>
          <a:p>
            <a:r>
              <a:rPr lang="en-US" u="none">
                <a:solidFill>
                  <a:srgbClr val="FF0000"/>
                </a:solidFill>
              </a:rPr>
              <a:t>	</a:t>
            </a:r>
            <a:r>
              <a:rPr lang="en-US" b="0" u="none">
                <a:solidFill>
                  <a:schemeClr val="tx1"/>
                </a:solidFill>
              </a:rPr>
              <a:t> John [c++:Java]</a:t>
            </a:r>
          </a:p>
          <a:p>
            <a:r>
              <a:rPr lang="en-US" b="0" u="none">
                <a:solidFill>
                  <a:schemeClr val="tx1"/>
                </a:solidFill>
              </a:rPr>
              <a:t>	 Jack [c++:cloud] </a:t>
            </a:r>
          </a:p>
          <a:p>
            <a:endParaRPr lang="en-US" b="0" u="none">
              <a:solidFill>
                <a:schemeClr val="tx1"/>
              </a:solidFill>
            </a:endParaRPr>
          </a:p>
          <a:p>
            <a:r>
              <a:rPr lang="en-US" b="0" u="none">
                <a:solidFill>
                  <a:schemeClr val="tx1"/>
                </a:solidFill>
              </a:rPr>
              <a:t>	</a:t>
            </a:r>
            <a:r>
              <a:rPr lang="en-US" u="none">
                <a:solidFill>
                  <a:srgbClr val="FF0000"/>
                </a:solidFill>
              </a:rPr>
              <a:t>SELECT NAME,MARKS[‘MARKS1’] FROM STUDENT-INFO;</a:t>
            </a:r>
          </a:p>
          <a:p>
            <a:r>
              <a:rPr lang="en-US" u="none">
                <a:solidFill>
                  <a:srgbClr val="FF0000"/>
                </a:solidFill>
              </a:rPr>
              <a:t>	</a:t>
            </a:r>
            <a:r>
              <a:rPr lang="en-US" b="0" u="none">
                <a:solidFill>
                  <a:schemeClr val="tx1"/>
                </a:solidFill>
              </a:rPr>
              <a:t>JOHN 45</a:t>
            </a:r>
          </a:p>
          <a:p>
            <a:r>
              <a:rPr lang="en-US" b="0" u="none">
                <a:solidFill>
                  <a:schemeClr val="tx1"/>
                </a:solidFill>
              </a:rPr>
              <a:t>	JACK  55</a:t>
            </a:r>
          </a:p>
          <a:p>
            <a:endParaRPr lang="en-US" u="none">
              <a:solidFill>
                <a:srgbClr val="FF0000"/>
              </a:solidFill>
            </a:endParaRPr>
          </a:p>
          <a:p>
            <a:r>
              <a:rPr lang="en-US" u="none">
                <a:solidFill>
                  <a:srgbClr val="FF0000"/>
                </a:solidFill>
              </a:rPr>
              <a:t>	SELECT NAME,SUB[0] FROM STUDENT-INFO;</a:t>
            </a:r>
          </a:p>
          <a:p>
            <a:r>
              <a:rPr lang="en-US" u="none">
                <a:solidFill>
                  <a:srgbClr val="FF0000"/>
                </a:solidFill>
              </a:rPr>
              <a:t>	</a:t>
            </a:r>
            <a:r>
              <a:rPr lang="en-US" b="0" u="none">
                <a:solidFill>
                  <a:schemeClr val="tx1"/>
                </a:solidFill>
              </a:rPr>
              <a:t>John  c++</a:t>
            </a:r>
          </a:p>
          <a:p>
            <a:r>
              <a:rPr lang="en-US" b="0" u="none">
                <a:solidFill>
                  <a:schemeClr val="tx1"/>
                </a:solidFill>
              </a:rPr>
              <a:t>	Jack  c++</a:t>
            </a:r>
          </a:p>
          <a:p>
            <a:endParaRPr lang="en-US" u="none">
              <a:solidFill>
                <a:srgbClr val="FF0000"/>
              </a:solidFill>
            </a:endParaRPr>
          </a:p>
          <a:p>
            <a:endParaRPr lang="en-US" u="none">
              <a:solidFill>
                <a:srgbClr val="FF0000"/>
              </a:solidFill>
            </a:endParaRPr>
          </a:p>
          <a:p>
            <a:endParaRPr lang="en-US" u="none">
              <a:solidFill>
                <a:srgbClr val="FF0000"/>
              </a:solidFill>
            </a:endParaRPr>
          </a:p>
          <a:p>
            <a:endParaRPr lang="en-US" b="0" u="sng"/>
          </a:p>
        </p:txBody>
      </p:sp>
    </p:spTree>
    <p:extLst>
      <p:ext uri="{BB962C8B-B14F-4D97-AF65-F5344CB8AC3E}">
        <p14:creationId xmlns:p14="http://schemas.microsoft.com/office/powerpoint/2010/main" val="1350768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9233" y="3059938"/>
            <a:ext cx="1390650" cy="375920"/>
          </a:xfrm>
          <a:prstGeom prst="rect">
            <a:avLst/>
          </a:prstGeom>
        </p:spPr>
        <p:txBody>
          <a:bodyPr vert="horz" wrap="square" lIns="0" tIns="0" rIns="0" bIns="0" rtlCol="0">
            <a:spAutoFit/>
          </a:bodyPr>
          <a:lstStyle/>
          <a:p>
            <a:pPr marL="12700">
              <a:lnSpc>
                <a:spcPct val="100000"/>
              </a:lnSpc>
            </a:pPr>
            <a:r>
              <a:rPr spc="-15"/>
              <a:t>Partitions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rPr spc="-15"/>
              <a:t>Partitions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533400" y="990600"/>
            <a:ext cx="9753600" cy="2841804"/>
          </a:xfrm>
          <a:prstGeom prst="rect">
            <a:avLst/>
          </a:prstGeom>
        </p:spPr>
        <p:txBody>
          <a:bodyPr vert="horz" wrap="square" lIns="0" tIns="0" rIns="0" bIns="0" rtlCol="0">
            <a:spAutoFit/>
          </a:bodyPr>
          <a:lstStyle/>
          <a:p>
            <a:pPr marL="12700" algn="just">
              <a:lnSpc>
                <a:spcPct val="100000"/>
              </a:lnSpc>
            </a:pPr>
            <a:r>
              <a:rPr sz="1800">
                <a:latin typeface="Times New Roman"/>
                <a:cs typeface="Times New Roman"/>
              </a:rPr>
              <a:t>Partitions split the </a:t>
            </a:r>
            <a:r>
              <a:rPr sz="1800" spc="-10">
                <a:latin typeface="Times New Roman"/>
                <a:cs typeface="Times New Roman"/>
              </a:rPr>
              <a:t>larger </a:t>
            </a:r>
            <a:r>
              <a:rPr sz="1800">
                <a:latin typeface="Times New Roman"/>
                <a:cs typeface="Times New Roman"/>
              </a:rPr>
              <a:t>dataset into </a:t>
            </a:r>
            <a:r>
              <a:rPr sz="1800" spc="-5">
                <a:latin typeface="Times New Roman"/>
                <a:cs typeface="Times New Roman"/>
              </a:rPr>
              <a:t>more meaningful</a:t>
            </a:r>
            <a:r>
              <a:rPr sz="1800" spc="-10">
                <a:latin typeface="Times New Roman"/>
                <a:cs typeface="Times New Roman"/>
              </a:rPr>
              <a:t> </a:t>
            </a:r>
            <a:r>
              <a:rPr sz="1800">
                <a:latin typeface="Times New Roman"/>
                <a:cs typeface="Times New Roman"/>
              </a:rPr>
              <a:t>chunks.</a:t>
            </a:r>
          </a:p>
          <a:p>
            <a:pPr marL="12700" algn="just">
              <a:lnSpc>
                <a:spcPct val="100000"/>
              </a:lnSpc>
              <a:spcBef>
                <a:spcPts val="960"/>
              </a:spcBef>
            </a:pPr>
            <a:r>
              <a:rPr sz="1800">
                <a:latin typeface="Times New Roman"/>
                <a:cs typeface="Times New Roman"/>
              </a:rPr>
              <a:t>Hive provides </a:t>
            </a:r>
            <a:r>
              <a:rPr sz="1800" spc="-5">
                <a:latin typeface="Times New Roman"/>
                <a:cs typeface="Times New Roman"/>
              </a:rPr>
              <a:t>two </a:t>
            </a:r>
            <a:r>
              <a:rPr sz="1800">
                <a:latin typeface="Times New Roman"/>
                <a:cs typeface="Times New Roman"/>
              </a:rPr>
              <a:t>kinds of partitions: </a:t>
            </a:r>
            <a:r>
              <a:rPr sz="1800" b="1">
                <a:solidFill>
                  <a:srgbClr val="FF0000"/>
                </a:solidFill>
                <a:latin typeface="Times New Roman"/>
                <a:cs typeface="Times New Roman"/>
              </a:rPr>
              <a:t>Static Partition and Dynamic</a:t>
            </a:r>
            <a:r>
              <a:rPr sz="1800" b="1" spc="-95">
                <a:solidFill>
                  <a:srgbClr val="FF0000"/>
                </a:solidFill>
                <a:latin typeface="Times New Roman"/>
                <a:cs typeface="Times New Roman"/>
              </a:rPr>
              <a:t> </a:t>
            </a:r>
            <a:r>
              <a:rPr sz="1800" b="1">
                <a:solidFill>
                  <a:srgbClr val="FF0000"/>
                </a:solidFill>
                <a:latin typeface="Times New Roman"/>
                <a:cs typeface="Times New Roman"/>
              </a:rPr>
              <a:t>Partition.</a:t>
            </a:r>
            <a:endParaRPr lang="en-US" sz="1800" b="1">
              <a:solidFill>
                <a:srgbClr val="FF0000"/>
              </a:solidFill>
              <a:latin typeface="Times New Roman"/>
              <a:cs typeface="Times New Roman"/>
            </a:endParaRPr>
          </a:p>
          <a:p>
            <a:pPr marL="12700" algn="just">
              <a:lnSpc>
                <a:spcPct val="100000"/>
              </a:lnSpc>
              <a:spcBef>
                <a:spcPts val="960"/>
              </a:spcBef>
            </a:pPr>
            <a:endParaRPr lang="en-US" sz="1800" b="1">
              <a:solidFill>
                <a:srgbClr val="FF0000"/>
              </a:solidFill>
              <a:latin typeface="Times New Roman"/>
              <a:cs typeface="Times New Roman"/>
            </a:endParaRPr>
          </a:p>
          <a:p>
            <a:pPr marL="12700" algn="just">
              <a:lnSpc>
                <a:spcPct val="100000"/>
              </a:lnSpc>
              <a:spcBef>
                <a:spcPts val="960"/>
              </a:spcBef>
            </a:pPr>
            <a:r>
              <a:rPr lang="en-US" b="1">
                <a:solidFill>
                  <a:srgbClr val="FF0000"/>
                </a:solidFill>
                <a:latin typeface="Times New Roman"/>
                <a:cs typeface="Times New Roman"/>
              </a:rPr>
              <a:t>Static partition</a:t>
            </a:r>
            <a:r>
              <a:rPr lang="en-US" b="1">
                <a:latin typeface="Times New Roman"/>
                <a:cs typeface="Times New Roman"/>
              </a:rPr>
              <a:t>:  </a:t>
            </a:r>
            <a:r>
              <a:rPr lang="en-US">
                <a:latin typeface="Times New Roman"/>
                <a:cs typeface="Times New Roman"/>
              </a:rPr>
              <a:t>comprise columns whose values are known at compile time.</a:t>
            </a:r>
          </a:p>
          <a:p>
            <a:pPr marL="12700" algn="just">
              <a:spcBef>
                <a:spcPts val="960"/>
              </a:spcBef>
            </a:pPr>
            <a:r>
              <a:rPr lang="en-US" sz="1800" b="1">
                <a:solidFill>
                  <a:srgbClr val="FF0000"/>
                </a:solidFill>
                <a:latin typeface="Times New Roman"/>
                <a:cs typeface="Times New Roman"/>
              </a:rPr>
              <a:t>Dynamic partition</a:t>
            </a:r>
            <a:r>
              <a:rPr lang="en-US" sz="1800">
                <a:latin typeface="Times New Roman"/>
                <a:cs typeface="Times New Roman"/>
              </a:rPr>
              <a:t>: </a:t>
            </a:r>
            <a:r>
              <a:rPr lang="en-US" spc="-114">
                <a:latin typeface="Times New Roman" pitchFamily="18" charset="0"/>
                <a:cs typeface="Times New Roman" pitchFamily="18" charset="0"/>
              </a:rPr>
              <a:t>Dynamic partition  have  columns  whose v values  are  known  only  at  Execution time.</a:t>
            </a:r>
          </a:p>
          <a:p>
            <a:pPr marL="12700" algn="just">
              <a:lnSpc>
                <a:spcPct val="100000"/>
              </a:lnSpc>
              <a:spcBef>
                <a:spcPts val="960"/>
              </a:spcBef>
            </a:pPr>
            <a:endParaRPr sz="1800">
              <a:latin typeface="Times New Roman" pitchFamily="18" charset="0"/>
              <a:cs typeface="Times New Roman" pitchFamily="18" charset="0"/>
            </a:endParaRPr>
          </a:p>
          <a:p>
            <a:pPr>
              <a:lnSpc>
                <a:spcPct val="100000"/>
              </a:lnSpc>
            </a:pPr>
            <a:endParaRPr sz="1800">
              <a:latin typeface="Times New Roman"/>
              <a:cs typeface="Times New Roman"/>
            </a:endParaRPr>
          </a:p>
          <a:p>
            <a:pPr>
              <a:lnSpc>
                <a:spcPct val="100000"/>
              </a:lnSpc>
              <a:spcBef>
                <a:spcPts val="43"/>
              </a:spcBef>
            </a:pPr>
            <a:endParaRPr sz="17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partitions </a:t>
            </a:r>
          </a:p>
        </p:txBody>
      </p:sp>
      <p:sp>
        <p:nvSpPr>
          <p:cNvPr id="3" name="Text Placeholder 2"/>
          <p:cNvSpPr>
            <a:spLocks noGrp="1"/>
          </p:cNvSpPr>
          <p:nvPr>
            <p:ph type="body" idx="1"/>
          </p:nvPr>
        </p:nvSpPr>
        <p:spPr>
          <a:xfrm>
            <a:off x="304801" y="1219200"/>
            <a:ext cx="9982199" cy="4065215"/>
          </a:xfrm>
        </p:spPr>
        <p:txBody>
          <a:bodyPr/>
          <a:lstStyle/>
          <a:p>
            <a:pPr marL="299085" indent="-286385" algn="just">
              <a:lnSpc>
                <a:spcPct val="100000"/>
              </a:lnSpc>
              <a:buFont typeface="Arial"/>
              <a:buChar char="•"/>
              <a:tabLst>
                <a:tab pos="299720" algn="l"/>
              </a:tabLst>
            </a:pPr>
            <a:r>
              <a:rPr lang="en-US" b="0" u="none" spc="-114">
                <a:solidFill>
                  <a:schemeClr val="tx1"/>
                </a:solidFill>
              </a:rPr>
              <a:t>To </a:t>
            </a:r>
            <a:r>
              <a:rPr lang="en-US" b="0" u="none" spc="-5">
                <a:solidFill>
                  <a:schemeClr val="tx1"/>
                </a:solidFill>
              </a:rPr>
              <a:t>create static partition </a:t>
            </a:r>
            <a:r>
              <a:rPr lang="en-US" b="0" u="none">
                <a:solidFill>
                  <a:schemeClr val="tx1"/>
                </a:solidFill>
              </a:rPr>
              <a:t>based </a:t>
            </a:r>
            <a:r>
              <a:rPr lang="en-US" b="0" u="none" spc="-5">
                <a:solidFill>
                  <a:schemeClr val="tx1"/>
                </a:solidFill>
              </a:rPr>
              <a:t>on </a:t>
            </a:r>
            <a:r>
              <a:rPr lang="en-US" b="0" u="none">
                <a:solidFill>
                  <a:schemeClr val="tx1"/>
                </a:solidFill>
              </a:rPr>
              <a:t>“</a:t>
            </a:r>
            <a:r>
              <a:rPr lang="en-US" b="0" u="none" err="1">
                <a:solidFill>
                  <a:schemeClr val="tx1"/>
                </a:solidFill>
              </a:rPr>
              <a:t>gpa</a:t>
            </a:r>
            <a:r>
              <a:rPr lang="en-US" b="0" u="none">
                <a:solidFill>
                  <a:schemeClr val="tx1"/>
                </a:solidFill>
              </a:rPr>
              <a:t>”</a:t>
            </a:r>
            <a:r>
              <a:rPr lang="en-US" b="0" u="none" spc="135">
                <a:solidFill>
                  <a:schemeClr val="tx1"/>
                </a:solidFill>
              </a:rPr>
              <a:t> </a:t>
            </a:r>
            <a:r>
              <a:rPr lang="en-US" b="0" u="none" spc="-5">
                <a:solidFill>
                  <a:schemeClr val="tx1"/>
                </a:solidFill>
              </a:rPr>
              <a:t>column. </a:t>
            </a:r>
            <a:endParaRPr lang="en-US" b="0" u="none">
              <a:solidFill>
                <a:schemeClr val="tx1"/>
              </a:solidFill>
              <a:latin typeface="Times New Roman"/>
              <a:cs typeface="Times New Roman"/>
            </a:endParaRPr>
          </a:p>
          <a:p>
            <a:pPr>
              <a:lnSpc>
                <a:spcPct val="100000"/>
              </a:lnSpc>
              <a:spcBef>
                <a:spcPts val="9"/>
              </a:spcBef>
            </a:pPr>
            <a:endParaRPr lang="en-US" sz="1950" b="0" u="none">
              <a:solidFill>
                <a:schemeClr val="tx1"/>
              </a:solidFill>
              <a:latin typeface="Times New Roman"/>
              <a:cs typeface="Times New Roman"/>
            </a:endParaRPr>
          </a:p>
          <a:p>
            <a:pPr marL="12700" marR="111125" algn="just">
              <a:lnSpc>
                <a:spcPct val="100000"/>
              </a:lnSpc>
            </a:pPr>
            <a:r>
              <a:rPr lang="en-US" u="none" spc="-30">
                <a:solidFill>
                  <a:srgbClr val="FF0000"/>
                </a:solidFill>
              </a:rPr>
              <a:t>CREATE </a:t>
            </a:r>
            <a:r>
              <a:rPr lang="en-US" u="none" spc="-40">
                <a:solidFill>
                  <a:srgbClr val="FF0000"/>
                </a:solidFill>
              </a:rPr>
              <a:t>TABLE </a:t>
            </a:r>
            <a:r>
              <a:rPr lang="en-US" u="none" spc="-5">
                <a:solidFill>
                  <a:srgbClr val="FF0000"/>
                </a:solidFill>
              </a:rPr>
              <a:t>IF NOT EXISTS </a:t>
            </a:r>
            <a:r>
              <a:rPr lang="en-US" u="none" spc="-30">
                <a:solidFill>
                  <a:srgbClr val="7030A0"/>
                </a:solidFill>
              </a:rPr>
              <a:t>STATIC_PART_STUDENT</a:t>
            </a:r>
            <a:r>
              <a:rPr lang="en-US" u="none" spc="-30">
                <a:solidFill>
                  <a:srgbClr val="FF0000"/>
                </a:solidFill>
              </a:rPr>
              <a:t> </a:t>
            </a:r>
            <a:r>
              <a:rPr lang="en-US" u="none" spc="-5">
                <a:solidFill>
                  <a:srgbClr val="FF0000"/>
                </a:solidFill>
              </a:rPr>
              <a:t>(</a:t>
            </a:r>
            <a:r>
              <a:rPr lang="en-US" u="none" spc="-5" err="1">
                <a:solidFill>
                  <a:srgbClr val="FF0000"/>
                </a:solidFill>
              </a:rPr>
              <a:t>rollno</a:t>
            </a:r>
            <a:r>
              <a:rPr lang="en-US" u="none" spc="-5">
                <a:solidFill>
                  <a:srgbClr val="FF0000"/>
                </a:solidFill>
              </a:rPr>
              <a:t> </a:t>
            </a:r>
            <a:r>
              <a:rPr lang="en-US" u="none" spc="-55">
                <a:solidFill>
                  <a:srgbClr val="FF0000"/>
                </a:solidFill>
              </a:rPr>
              <a:t>INT, </a:t>
            </a:r>
            <a:r>
              <a:rPr lang="en-US" u="none" spc="-5">
                <a:solidFill>
                  <a:srgbClr val="FF0000"/>
                </a:solidFill>
              </a:rPr>
              <a:t>name STRING) </a:t>
            </a:r>
            <a:r>
              <a:rPr lang="en-US" u="none" spc="-20">
                <a:solidFill>
                  <a:srgbClr val="7030A0"/>
                </a:solidFill>
              </a:rPr>
              <a:t>PARTITIONED </a:t>
            </a:r>
            <a:r>
              <a:rPr lang="en-US" u="none" spc="-5">
                <a:solidFill>
                  <a:srgbClr val="7030A0"/>
                </a:solidFill>
              </a:rPr>
              <a:t>BY </a:t>
            </a:r>
            <a:r>
              <a:rPr lang="en-US" u="none" spc="-5">
                <a:solidFill>
                  <a:srgbClr val="FF0000"/>
                </a:solidFill>
              </a:rPr>
              <a:t>(</a:t>
            </a:r>
            <a:r>
              <a:rPr lang="en-US" u="none" spc="-5" err="1">
                <a:solidFill>
                  <a:srgbClr val="FF0000"/>
                </a:solidFill>
              </a:rPr>
              <a:t>gpa</a:t>
            </a:r>
            <a:r>
              <a:rPr lang="en-US" u="none" spc="-5">
                <a:solidFill>
                  <a:srgbClr val="FF0000"/>
                </a:solidFill>
              </a:rPr>
              <a:t> </a:t>
            </a:r>
            <a:r>
              <a:rPr lang="en-US" u="none" spc="-30">
                <a:solidFill>
                  <a:srgbClr val="FF0000"/>
                </a:solidFill>
              </a:rPr>
              <a:t>FLOAT) </a:t>
            </a:r>
            <a:r>
              <a:rPr lang="en-US" u="none">
                <a:solidFill>
                  <a:srgbClr val="FF0000"/>
                </a:solidFill>
              </a:rPr>
              <a:t>ROW </a:t>
            </a:r>
            <a:r>
              <a:rPr lang="en-US" u="none" spc="-30">
                <a:solidFill>
                  <a:srgbClr val="FF0000"/>
                </a:solidFill>
              </a:rPr>
              <a:t>FORMAT </a:t>
            </a:r>
            <a:r>
              <a:rPr lang="en-US" u="none" spc="-5">
                <a:solidFill>
                  <a:srgbClr val="FF0000"/>
                </a:solidFill>
              </a:rPr>
              <a:t>DELIMITED FIELDS  </a:t>
            </a:r>
            <a:r>
              <a:rPr lang="en-US" u="none" spc="-20">
                <a:solidFill>
                  <a:srgbClr val="FF0000"/>
                </a:solidFill>
              </a:rPr>
              <a:t>TERMINATED </a:t>
            </a:r>
            <a:r>
              <a:rPr lang="en-US" u="none" spc="-5">
                <a:solidFill>
                  <a:srgbClr val="FF0000"/>
                </a:solidFill>
              </a:rPr>
              <a:t>BY</a:t>
            </a:r>
            <a:r>
              <a:rPr lang="en-US" u="none" spc="-90">
                <a:solidFill>
                  <a:srgbClr val="FF0000"/>
                </a:solidFill>
              </a:rPr>
              <a:t> </a:t>
            </a:r>
            <a:r>
              <a:rPr lang="en-US" u="none" spc="-10">
                <a:solidFill>
                  <a:srgbClr val="FF0000"/>
                </a:solidFill>
              </a:rPr>
              <a:t>'\t';</a:t>
            </a:r>
            <a:endParaRPr lang="en-US" u="none">
              <a:solidFill>
                <a:srgbClr val="FF0000"/>
              </a:solidFill>
            </a:endParaRPr>
          </a:p>
          <a:p>
            <a:pPr>
              <a:lnSpc>
                <a:spcPct val="100000"/>
              </a:lnSpc>
            </a:pPr>
            <a:endParaRPr lang="en-US" b="0" u="none">
              <a:solidFill>
                <a:schemeClr val="tx1"/>
              </a:solidFill>
              <a:latin typeface="Times New Roman"/>
              <a:cs typeface="Times New Roman"/>
            </a:endParaRPr>
          </a:p>
          <a:p>
            <a:pPr marL="299085" indent="-286385" algn="just">
              <a:lnSpc>
                <a:spcPct val="100000"/>
              </a:lnSpc>
              <a:spcBef>
                <a:spcPts val="1050"/>
              </a:spcBef>
              <a:buFont typeface="Arial"/>
              <a:buChar char="•"/>
              <a:tabLst>
                <a:tab pos="299720" algn="l"/>
              </a:tabLst>
            </a:pPr>
            <a:r>
              <a:rPr lang="en-US" b="0" u="none" spc="-5">
                <a:solidFill>
                  <a:schemeClr val="tx1"/>
                </a:solidFill>
              </a:rPr>
              <a:t>Load data and querying data  into partition table </a:t>
            </a:r>
            <a:r>
              <a:rPr lang="en-US" b="0" u="none" spc="-10">
                <a:solidFill>
                  <a:schemeClr val="tx1"/>
                </a:solidFill>
              </a:rPr>
              <a:t>from</a:t>
            </a:r>
            <a:r>
              <a:rPr lang="en-US" b="0" u="none" spc="-25">
                <a:solidFill>
                  <a:schemeClr val="tx1"/>
                </a:solidFill>
              </a:rPr>
              <a:t> </a:t>
            </a:r>
            <a:r>
              <a:rPr lang="en-US" b="0" u="none" spc="-5">
                <a:solidFill>
                  <a:schemeClr val="tx1"/>
                </a:solidFill>
              </a:rPr>
              <a:t>table.</a:t>
            </a:r>
            <a:endParaRPr lang="en-US" b="0" u="none">
              <a:solidFill>
                <a:schemeClr val="tx1"/>
              </a:solidFill>
            </a:endParaRPr>
          </a:p>
          <a:p>
            <a:pPr>
              <a:lnSpc>
                <a:spcPct val="100000"/>
              </a:lnSpc>
              <a:spcBef>
                <a:spcPts val="9"/>
              </a:spcBef>
            </a:pPr>
            <a:endParaRPr lang="en-US" sz="1950" b="0" u="none">
              <a:solidFill>
                <a:schemeClr val="tx1"/>
              </a:solidFill>
              <a:latin typeface="Times New Roman"/>
              <a:cs typeface="Times New Roman"/>
            </a:endParaRPr>
          </a:p>
          <a:p>
            <a:pPr marL="12700" algn="just">
              <a:lnSpc>
                <a:spcPct val="100000"/>
              </a:lnSpc>
            </a:pPr>
            <a:r>
              <a:rPr lang="en-US" b="0" u="none" spc="-15">
                <a:solidFill>
                  <a:schemeClr val="tx1"/>
                </a:solidFill>
              </a:rPr>
              <a:t>	</a:t>
            </a:r>
            <a:r>
              <a:rPr lang="en-US" u="none" spc="-15">
                <a:solidFill>
                  <a:srgbClr val="FF0000"/>
                </a:solidFill>
              </a:rPr>
              <a:t>INSERT </a:t>
            </a:r>
            <a:r>
              <a:rPr lang="en-US" u="none" spc="-10">
                <a:solidFill>
                  <a:srgbClr val="FF0000"/>
                </a:solidFill>
              </a:rPr>
              <a:t>OVERWRITE </a:t>
            </a:r>
            <a:r>
              <a:rPr lang="en-US" u="none" spc="-40">
                <a:solidFill>
                  <a:srgbClr val="FF0000"/>
                </a:solidFill>
              </a:rPr>
              <a:t>TABLE </a:t>
            </a:r>
            <a:r>
              <a:rPr lang="en-US" u="none" spc="-30">
                <a:solidFill>
                  <a:srgbClr val="FF0000"/>
                </a:solidFill>
              </a:rPr>
              <a:t>STATIC_PART_STUDENT </a:t>
            </a:r>
            <a:r>
              <a:rPr lang="en-US" u="none" spc="-25">
                <a:solidFill>
                  <a:srgbClr val="FF0000"/>
                </a:solidFill>
              </a:rPr>
              <a:t>PARTITION </a:t>
            </a:r>
            <a:r>
              <a:rPr lang="en-US" u="none">
                <a:solidFill>
                  <a:srgbClr val="FF0000"/>
                </a:solidFill>
              </a:rPr>
              <a:t>(</a:t>
            </a:r>
            <a:r>
              <a:rPr lang="en-US" u="none" err="1">
                <a:solidFill>
                  <a:srgbClr val="FF0000"/>
                </a:solidFill>
              </a:rPr>
              <a:t>gpa</a:t>
            </a:r>
            <a:r>
              <a:rPr lang="en-US" u="none" spc="-114">
                <a:solidFill>
                  <a:srgbClr val="FF0000"/>
                </a:solidFill>
              </a:rPr>
              <a:t> </a:t>
            </a:r>
            <a:r>
              <a:rPr lang="en-US" u="none">
                <a:solidFill>
                  <a:srgbClr val="FF0000"/>
                </a:solidFill>
              </a:rPr>
              <a:t>=4.0)</a:t>
            </a:r>
          </a:p>
          <a:p>
            <a:pPr marL="12700" algn="just">
              <a:lnSpc>
                <a:spcPct val="100000"/>
              </a:lnSpc>
            </a:pPr>
            <a:r>
              <a:rPr lang="en-US" u="none" spc="-5">
                <a:solidFill>
                  <a:srgbClr val="FF0000"/>
                </a:solidFill>
              </a:rPr>
              <a:t>	SELECT </a:t>
            </a:r>
            <a:r>
              <a:rPr lang="en-US" u="none" spc="-5" err="1">
                <a:solidFill>
                  <a:srgbClr val="FF0000"/>
                </a:solidFill>
              </a:rPr>
              <a:t>rollno</a:t>
            </a:r>
            <a:r>
              <a:rPr lang="en-US" u="none" spc="-5">
                <a:solidFill>
                  <a:srgbClr val="FF0000"/>
                </a:solidFill>
              </a:rPr>
              <a:t>, </a:t>
            </a:r>
            <a:r>
              <a:rPr lang="en-US" u="none">
                <a:solidFill>
                  <a:srgbClr val="FF0000"/>
                </a:solidFill>
              </a:rPr>
              <a:t>name </a:t>
            </a:r>
            <a:r>
              <a:rPr lang="en-US" u="none" spc="-5">
                <a:solidFill>
                  <a:srgbClr val="FF0000"/>
                </a:solidFill>
              </a:rPr>
              <a:t>from </a:t>
            </a:r>
            <a:r>
              <a:rPr lang="en-US" u="none">
                <a:solidFill>
                  <a:srgbClr val="FF0000"/>
                </a:solidFill>
              </a:rPr>
              <a:t>EXT_STUDENT where</a:t>
            </a:r>
            <a:r>
              <a:rPr lang="en-US" u="none" spc="-130">
                <a:solidFill>
                  <a:srgbClr val="FF0000"/>
                </a:solidFill>
              </a:rPr>
              <a:t> </a:t>
            </a:r>
            <a:r>
              <a:rPr lang="en-US" u="none" spc="-5" err="1">
                <a:solidFill>
                  <a:srgbClr val="FF0000"/>
                </a:solidFill>
              </a:rPr>
              <a:t>gpa</a:t>
            </a:r>
            <a:r>
              <a:rPr lang="en-US" u="none" spc="-5">
                <a:solidFill>
                  <a:srgbClr val="FF0000"/>
                </a:solidFill>
              </a:rPr>
              <a:t>=4.0;</a:t>
            </a:r>
          </a:p>
          <a:p>
            <a:pPr marL="12700" algn="just">
              <a:lnSpc>
                <a:spcPct val="100000"/>
              </a:lnSpc>
            </a:pPr>
            <a:endParaRPr lang="en-US" u="none">
              <a:solidFill>
                <a:srgbClr val="FF0000"/>
              </a:solidFill>
            </a:endParaRPr>
          </a:p>
          <a:p>
            <a:r>
              <a:rPr lang="en-US" b="0" u="none">
                <a:solidFill>
                  <a:schemeClr val="tx1"/>
                </a:solidFill>
              </a:rPr>
              <a:t>To add one more static partition based on </a:t>
            </a:r>
            <a:r>
              <a:rPr lang="en-US" b="0" u="none" err="1">
                <a:solidFill>
                  <a:schemeClr val="tx1"/>
                </a:solidFill>
              </a:rPr>
              <a:t>gpa</a:t>
            </a:r>
            <a:endParaRPr lang="en-US" b="0" u="none">
              <a:solidFill>
                <a:schemeClr val="tx1"/>
              </a:solidFill>
            </a:endParaRPr>
          </a:p>
          <a:p>
            <a:endParaRPr lang="en-US" b="0" u="none">
              <a:solidFill>
                <a:schemeClr val="tx1"/>
              </a:solidFill>
            </a:endParaRPr>
          </a:p>
          <a:p>
            <a:r>
              <a:rPr lang="en-US" b="0" u="none">
                <a:solidFill>
                  <a:schemeClr val="tx1"/>
                </a:solidFill>
              </a:rPr>
              <a:t>	</a:t>
            </a:r>
            <a:r>
              <a:rPr lang="en-US" u="none">
                <a:solidFill>
                  <a:srgbClr val="FF0000"/>
                </a:solidFill>
              </a:rPr>
              <a:t>ALTER TABLE STATIC-PART –STUDENT ADD PARTITION(GPA=3.5);</a:t>
            </a:r>
          </a:p>
          <a:p>
            <a:r>
              <a:rPr lang="en-US" u="none">
                <a:solidFill>
                  <a:srgbClr val="FF0000"/>
                </a:solidFill>
              </a:rPr>
              <a:t> </a:t>
            </a:r>
          </a:p>
        </p:txBody>
      </p:sp>
    </p:spTree>
    <p:extLst>
      <p:ext uri="{BB962C8B-B14F-4D97-AF65-F5344CB8AC3E}">
        <p14:creationId xmlns:p14="http://schemas.microsoft.com/office/powerpoint/2010/main" val="2772189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rPr spc="-15"/>
              <a:t>Partitions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609600" y="838200"/>
            <a:ext cx="9677399" cy="4762842"/>
          </a:xfrm>
          <a:prstGeom prst="rect">
            <a:avLst/>
          </a:prstGeom>
        </p:spPr>
        <p:txBody>
          <a:bodyPr vert="horz" wrap="square" lIns="0" tIns="0" rIns="0" bIns="0" rtlCol="0">
            <a:spAutoFit/>
          </a:bodyPr>
          <a:lstStyle/>
          <a:p>
            <a:pPr marL="12700">
              <a:lnSpc>
                <a:spcPct val="100000"/>
              </a:lnSpc>
              <a:tabLst>
                <a:tab pos="299720" algn="l"/>
              </a:tabLst>
            </a:pPr>
            <a:endParaRPr lang="en-US" b="1" spc="-114">
              <a:solidFill>
                <a:srgbClr val="00B0F0"/>
              </a:solidFill>
              <a:latin typeface="Trebuchet MS"/>
              <a:cs typeface="Trebuchet MS"/>
            </a:endParaRPr>
          </a:p>
          <a:p>
            <a:pPr marL="299085" indent="-286385">
              <a:lnSpc>
                <a:spcPct val="100000"/>
              </a:lnSpc>
              <a:buFont typeface="Arial"/>
              <a:buChar char="•"/>
              <a:tabLst>
                <a:tab pos="299720" algn="l"/>
              </a:tabLst>
            </a:pPr>
            <a:r>
              <a:rPr sz="1800" spc="-114">
                <a:latin typeface="Trebuchet MS"/>
                <a:cs typeface="Trebuchet MS"/>
              </a:rPr>
              <a:t>To </a:t>
            </a:r>
            <a:r>
              <a:rPr sz="1800" spc="-5">
                <a:latin typeface="Trebuchet MS"/>
                <a:cs typeface="Trebuchet MS"/>
              </a:rPr>
              <a:t>create dynamic partition on column</a:t>
            </a:r>
            <a:r>
              <a:rPr sz="1800" spc="70">
                <a:latin typeface="Trebuchet MS"/>
                <a:cs typeface="Trebuchet MS"/>
              </a:rPr>
              <a:t> </a:t>
            </a:r>
            <a:r>
              <a:rPr sz="1800" spc="-5">
                <a:latin typeface="Trebuchet MS"/>
                <a:cs typeface="Trebuchet MS"/>
              </a:rPr>
              <a:t>date.</a:t>
            </a:r>
            <a:endParaRPr sz="1800">
              <a:latin typeface="Trebuchet MS"/>
              <a:cs typeface="Trebuchet MS"/>
            </a:endParaRPr>
          </a:p>
          <a:p>
            <a:pPr>
              <a:lnSpc>
                <a:spcPct val="100000"/>
              </a:lnSpc>
              <a:spcBef>
                <a:spcPts val="9"/>
              </a:spcBef>
            </a:pPr>
            <a:endParaRPr sz="1950">
              <a:latin typeface="Times New Roman"/>
              <a:cs typeface="Times New Roman"/>
            </a:endParaRPr>
          </a:p>
          <a:p>
            <a:pPr marL="12700" marR="471805">
              <a:lnSpc>
                <a:spcPct val="100000"/>
              </a:lnSpc>
            </a:pPr>
            <a:r>
              <a:rPr sz="1800" b="1" spc="-30">
                <a:solidFill>
                  <a:srgbClr val="FF0000"/>
                </a:solidFill>
                <a:latin typeface="Trebuchet MS"/>
                <a:cs typeface="Trebuchet MS"/>
              </a:rPr>
              <a:t>CREATE </a:t>
            </a:r>
            <a:r>
              <a:rPr sz="1800" b="1" spc="-40">
                <a:solidFill>
                  <a:srgbClr val="FF0000"/>
                </a:solidFill>
                <a:latin typeface="Trebuchet MS"/>
                <a:cs typeface="Trebuchet MS"/>
              </a:rPr>
              <a:t>TABLE </a:t>
            </a:r>
            <a:r>
              <a:rPr sz="1800" b="1" spc="-5">
                <a:solidFill>
                  <a:srgbClr val="FF0000"/>
                </a:solidFill>
                <a:latin typeface="Trebuchet MS"/>
                <a:cs typeface="Trebuchet MS"/>
              </a:rPr>
              <a:t>IF NOT EXISTS </a:t>
            </a:r>
            <a:r>
              <a:rPr sz="1800" b="1" spc="-10">
                <a:solidFill>
                  <a:srgbClr val="7030A0"/>
                </a:solidFill>
                <a:latin typeface="Trebuchet MS"/>
                <a:cs typeface="Trebuchet MS"/>
              </a:rPr>
              <a:t>DYNAMIC_PART_STUDENT</a:t>
            </a:r>
            <a:r>
              <a:rPr sz="1800" b="1" spc="-10">
                <a:solidFill>
                  <a:srgbClr val="FF0000"/>
                </a:solidFill>
                <a:latin typeface="Trebuchet MS"/>
                <a:cs typeface="Trebuchet MS"/>
              </a:rPr>
              <a:t>(rollno </a:t>
            </a:r>
            <a:r>
              <a:rPr sz="1800" b="1" spc="-55">
                <a:solidFill>
                  <a:srgbClr val="FF0000"/>
                </a:solidFill>
                <a:latin typeface="Trebuchet MS"/>
                <a:cs typeface="Trebuchet MS"/>
              </a:rPr>
              <a:t>INT, </a:t>
            </a:r>
            <a:r>
              <a:rPr sz="1800" b="1" spc="-5">
                <a:solidFill>
                  <a:srgbClr val="FF0000"/>
                </a:solidFill>
                <a:latin typeface="Trebuchet MS"/>
                <a:cs typeface="Trebuchet MS"/>
              </a:rPr>
              <a:t>name  STRING) </a:t>
            </a:r>
            <a:r>
              <a:rPr sz="1800" b="1" spc="-25">
                <a:solidFill>
                  <a:srgbClr val="7030A0"/>
                </a:solidFill>
                <a:latin typeface="Trebuchet MS"/>
                <a:cs typeface="Trebuchet MS"/>
              </a:rPr>
              <a:t>PARTITIONED </a:t>
            </a:r>
            <a:r>
              <a:rPr sz="1800" b="1" spc="-5">
                <a:solidFill>
                  <a:srgbClr val="7030A0"/>
                </a:solidFill>
                <a:latin typeface="Trebuchet MS"/>
                <a:cs typeface="Trebuchet MS"/>
              </a:rPr>
              <a:t>BY </a:t>
            </a:r>
            <a:r>
              <a:rPr sz="1800" b="1">
                <a:solidFill>
                  <a:srgbClr val="FF0000"/>
                </a:solidFill>
                <a:latin typeface="Trebuchet MS"/>
                <a:cs typeface="Trebuchet MS"/>
              </a:rPr>
              <a:t>(gpa </a:t>
            </a:r>
            <a:r>
              <a:rPr sz="1800" b="1" spc="-30">
                <a:solidFill>
                  <a:srgbClr val="FF0000"/>
                </a:solidFill>
                <a:latin typeface="Trebuchet MS"/>
                <a:cs typeface="Trebuchet MS"/>
              </a:rPr>
              <a:t>FLOAT) </a:t>
            </a:r>
            <a:r>
              <a:rPr sz="1800" b="1">
                <a:solidFill>
                  <a:srgbClr val="FF0000"/>
                </a:solidFill>
                <a:latin typeface="Trebuchet MS"/>
                <a:cs typeface="Trebuchet MS"/>
              </a:rPr>
              <a:t>ROW </a:t>
            </a:r>
            <a:r>
              <a:rPr sz="1800" b="1" spc="-30">
                <a:solidFill>
                  <a:srgbClr val="FF0000"/>
                </a:solidFill>
                <a:latin typeface="Trebuchet MS"/>
                <a:cs typeface="Trebuchet MS"/>
              </a:rPr>
              <a:t>FORMAT </a:t>
            </a:r>
            <a:r>
              <a:rPr sz="1800" b="1" spc="-5">
                <a:solidFill>
                  <a:srgbClr val="FF0000"/>
                </a:solidFill>
                <a:latin typeface="Trebuchet MS"/>
                <a:cs typeface="Trebuchet MS"/>
              </a:rPr>
              <a:t>DELIMITED FIELDS  </a:t>
            </a:r>
            <a:r>
              <a:rPr sz="1800" b="1" spc="-20">
                <a:solidFill>
                  <a:srgbClr val="FF0000"/>
                </a:solidFill>
                <a:latin typeface="Trebuchet MS"/>
                <a:cs typeface="Trebuchet MS"/>
              </a:rPr>
              <a:t>TERMINATED </a:t>
            </a:r>
            <a:r>
              <a:rPr sz="1800" b="1" spc="-5">
                <a:solidFill>
                  <a:srgbClr val="FF0000"/>
                </a:solidFill>
                <a:latin typeface="Trebuchet MS"/>
                <a:cs typeface="Trebuchet MS"/>
              </a:rPr>
              <a:t>BY</a:t>
            </a:r>
            <a:r>
              <a:rPr sz="1800" b="1" spc="-80">
                <a:solidFill>
                  <a:srgbClr val="FF0000"/>
                </a:solidFill>
                <a:latin typeface="Trebuchet MS"/>
                <a:cs typeface="Trebuchet MS"/>
              </a:rPr>
              <a:t> </a:t>
            </a:r>
            <a:r>
              <a:rPr sz="1800" b="1" spc="-10">
                <a:solidFill>
                  <a:srgbClr val="FF0000"/>
                </a:solidFill>
                <a:latin typeface="Trebuchet MS"/>
                <a:cs typeface="Trebuchet MS"/>
              </a:rPr>
              <a:t>'\t';</a:t>
            </a:r>
            <a:endParaRPr sz="1800">
              <a:solidFill>
                <a:srgbClr val="FF0000"/>
              </a:solidFill>
              <a:latin typeface="Trebuchet MS"/>
              <a:cs typeface="Trebuchet MS"/>
            </a:endParaRPr>
          </a:p>
          <a:p>
            <a:pPr>
              <a:lnSpc>
                <a:spcPct val="100000"/>
              </a:lnSpc>
              <a:spcBef>
                <a:spcPts val="34"/>
              </a:spcBef>
            </a:pPr>
            <a:endParaRPr sz="1850">
              <a:latin typeface="Times New Roman"/>
              <a:cs typeface="Times New Roman"/>
            </a:endParaRPr>
          </a:p>
          <a:p>
            <a:pPr marL="299085" indent="-286385">
              <a:lnSpc>
                <a:spcPct val="100000"/>
              </a:lnSpc>
              <a:buFont typeface="Arial"/>
              <a:buChar char="•"/>
              <a:tabLst>
                <a:tab pos="299720" algn="l"/>
              </a:tabLst>
            </a:pPr>
            <a:r>
              <a:rPr sz="1800" spc="-114">
                <a:latin typeface="Trebuchet MS"/>
                <a:cs typeface="Trebuchet MS"/>
              </a:rPr>
              <a:t>To </a:t>
            </a:r>
            <a:r>
              <a:rPr sz="1800" spc="-5">
                <a:latin typeface="Trebuchet MS"/>
                <a:cs typeface="Trebuchet MS"/>
              </a:rPr>
              <a:t>load data into </a:t>
            </a:r>
            <a:r>
              <a:rPr sz="1800">
                <a:latin typeface="Trebuchet MS"/>
                <a:cs typeface="Trebuchet MS"/>
              </a:rPr>
              <a:t>a </a:t>
            </a:r>
            <a:r>
              <a:rPr sz="1800" spc="-5">
                <a:latin typeface="Trebuchet MS"/>
                <a:cs typeface="Trebuchet MS"/>
              </a:rPr>
              <a:t>dynamic partition table from</a:t>
            </a:r>
            <a:r>
              <a:rPr sz="1800" spc="60">
                <a:latin typeface="Trebuchet MS"/>
                <a:cs typeface="Trebuchet MS"/>
              </a:rPr>
              <a:t> </a:t>
            </a:r>
            <a:r>
              <a:rPr sz="1800" spc="-5">
                <a:latin typeface="Trebuchet MS"/>
                <a:cs typeface="Trebuchet MS"/>
              </a:rPr>
              <a:t>table.</a:t>
            </a:r>
            <a:endParaRPr sz="1800">
              <a:latin typeface="Trebuchet MS"/>
              <a:cs typeface="Trebuchet MS"/>
            </a:endParaRPr>
          </a:p>
          <a:p>
            <a:pPr>
              <a:lnSpc>
                <a:spcPct val="100000"/>
              </a:lnSpc>
              <a:spcBef>
                <a:spcPts val="32"/>
              </a:spcBef>
            </a:pPr>
            <a:endParaRPr sz="1850">
              <a:latin typeface="Times New Roman"/>
              <a:cs typeface="Times New Roman"/>
            </a:endParaRPr>
          </a:p>
          <a:p>
            <a:pPr marL="12700">
              <a:lnSpc>
                <a:spcPct val="100000"/>
              </a:lnSpc>
            </a:pPr>
            <a:r>
              <a:rPr sz="1800" b="1" spc="-5">
                <a:solidFill>
                  <a:srgbClr val="FF0000"/>
                </a:solidFill>
                <a:latin typeface="Trebuchet MS"/>
                <a:cs typeface="Trebuchet MS"/>
              </a:rPr>
              <a:t>SET hive.exec.dynamic.partition </a:t>
            </a:r>
            <a:r>
              <a:rPr sz="1800" b="1">
                <a:solidFill>
                  <a:srgbClr val="FF0000"/>
                </a:solidFill>
                <a:latin typeface="Trebuchet MS"/>
                <a:cs typeface="Trebuchet MS"/>
              </a:rPr>
              <a:t>=</a:t>
            </a:r>
            <a:r>
              <a:rPr sz="1800" b="1" spc="5">
                <a:solidFill>
                  <a:srgbClr val="FF0000"/>
                </a:solidFill>
                <a:latin typeface="Trebuchet MS"/>
                <a:cs typeface="Trebuchet MS"/>
              </a:rPr>
              <a:t> </a:t>
            </a:r>
            <a:r>
              <a:rPr sz="1800" b="1" spc="-5">
                <a:solidFill>
                  <a:srgbClr val="FF0000"/>
                </a:solidFill>
                <a:latin typeface="Trebuchet MS"/>
                <a:cs typeface="Trebuchet MS"/>
              </a:rPr>
              <a:t>true;</a:t>
            </a:r>
            <a:endParaRPr sz="1800">
              <a:solidFill>
                <a:srgbClr val="FF0000"/>
              </a:solidFill>
              <a:latin typeface="Trebuchet MS"/>
              <a:cs typeface="Trebuchet MS"/>
            </a:endParaRPr>
          </a:p>
          <a:p>
            <a:pPr marL="12700">
              <a:lnSpc>
                <a:spcPct val="100000"/>
              </a:lnSpc>
            </a:pPr>
            <a:r>
              <a:rPr sz="1800" b="1" spc="-5">
                <a:solidFill>
                  <a:srgbClr val="FF0000"/>
                </a:solidFill>
                <a:latin typeface="Trebuchet MS"/>
                <a:cs typeface="Trebuchet MS"/>
              </a:rPr>
              <a:t>SET hive.exec.dynamic.partition.mode </a:t>
            </a:r>
            <a:r>
              <a:rPr sz="1800" b="1">
                <a:solidFill>
                  <a:srgbClr val="FF0000"/>
                </a:solidFill>
                <a:latin typeface="Trebuchet MS"/>
                <a:cs typeface="Trebuchet MS"/>
              </a:rPr>
              <a:t>=</a:t>
            </a:r>
            <a:r>
              <a:rPr sz="1800" b="1" spc="65">
                <a:solidFill>
                  <a:srgbClr val="FF0000"/>
                </a:solidFill>
                <a:latin typeface="Trebuchet MS"/>
                <a:cs typeface="Trebuchet MS"/>
              </a:rPr>
              <a:t> </a:t>
            </a:r>
            <a:r>
              <a:rPr sz="1800" b="1" spc="-5">
                <a:solidFill>
                  <a:srgbClr val="FF0000"/>
                </a:solidFill>
                <a:latin typeface="Trebuchet MS"/>
                <a:cs typeface="Trebuchet MS"/>
              </a:rPr>
              <a:t>nonstrict;</a:t>
            </a:r>
            <a:endParaRPr sz="1800">
              <a:solidFill>
                <a:srgbClr val="FF0000"/>
              </a:solidFill>
              <a:latin typeface="Trebuchet MS"/>
              <a:cs typeface="Trebuchet MS"/>
            </a:endParaRPr>
          </a:p>
          <a:p>
            <a:pPr>
              <a:lnSpc>
                <a:spcPct val="100000"/>
              </a:lnSpc>
              <a:spcBef>
                <a:spcPts val="35"/>
              </a:spcBef>
            </a:pPr>
            <a:endParaRPr sz="1850">
              <a:latin typeface="Times New Roman"/>
              <a:cs typeface="Times New Roman"/>
            </a:endParaRPr>
          </a:p>
          <a:p>
            <a:pPr marL="12700" marR="248285">
              <a:lnSpc>
                <a:spcPct val="100000"/>
              </a:lnSpc>
            </a:pPr>
            <a:r>
              <a:rPr sz="1800" b="1" spc="-5">
                <a:latin typeface="Trebuchet MS"/>
                <a:cs typeface="Trebuchet MS"/>
              </a:rPr>
              <a:t>Note: </a:t>
            </a:r>
            <a:r>
              <a:rPr sz="1800">
                <a:latin typeface="Trebuchet MS"/>
                <a:cs typeface="Trebuchet MS"/>
              </a:rPr>
              <a:t>The </a:t>
            </a:r>
            <a:r>
              <a:rPr sz="1800" spc="-5">
                <a:latin typeface="Trebuchet MS"/>
                <a:cs typeface="Trebuchet MS"/>
              </a:rPr>
              <a:t>dynamic partition strict mode requires </a:t>
            </a:r>
            <a:r>
              <a:rPr sz="1800">
                <a:latin typeface="Trebuchet MS"/>
                <a:cs typeface="Trebuchet MS"/>
              </a:rPr>
              <a:t>at least </a:t>
            </a:r>
            <a:r>
              <a:rPr sz="1800" spc="-5">
                <a:latin typeface="Trebuchet MS"/>
                <a:cs typeface="Trebuchet MS"/>
              </a:rPr>
              <a:t>one </a:t>
            </a:r>
            <a:r>
              <a:rPr sz="1800">
                <a:latin typeface="Trebuchet MS"/>
                <a:cs typeface="Trebuchet MS"/>
              </a:rPr>
              <a:t>static </a:t>
            </a:r>
            <a:r>
              <a:rPr sz="1800" spc="-5">
                <a:latin typeface="Trebuchet MS"/>
                <a:cs typeface="Trebuchet MS"/>
              </a:rPr>
              <a:t>partition  column. </a:t>
            </a:r>
            <a:r>
              <a:rPr sz="1800" spc="-114">
                <a:latin typeface="Trebuchet MS"/>
                <a:cs typeface="Trebuchet MS"/>
              </a:rPr>
              <a:t>To </a:t>
            </a:r>
            <a:r>
              <a:rPr sz="1800" spc="-5">
                <a:latin typeface="Trebuchet MS"/>
                <a:cs typeface="Trebuchet MS"/>
              </a:rPr>
              <a:t>turn this</a:t>
            </a:r>
            <a:r>
              <a:rPr sz="1800" spc="15">
                <a:latin typeface="Trebuchet MS"/>
                <a:cs typeface="Trebuchet MS"/>
              </a:rPr>
              <a:t> </a:t>
            </a:r>
            <a:r>
              <a:rPr sz="1800" spc="-5">
                <a:latin typeface="Trebuchet MS"/>
                <a:cs typeface="Trebuchet MS"/>
              </a:rPr>
              <a:t>off,</a:t>
            </a:r>
            <a:endParaRPr sz="1800">
              <a:latin typeface="Trebuchet MS"/>
              <a:cs typeface="Trebuchet MS"/>
            </a:endParaRPr>
          </a:p>
          <a:p>
            <a:pPr marL="12700">
              <a:lnSpc>
                <a:spcPct val="100000"/>
              </a:lnSpc>
            </a:pPr>
            <a:r>
              <a:rPr sz="1800">
                <a:latin typeface="Trebuchet MS"/>
                <a:cs typeface="Trebuchet MS"/>
              </a:rPr>
              <a:t>set</a:t>
            </a:r>
            <a:r>
              <a:rPr sz="1800" spc="-35">
                <a:latin typeface="Trebuchet MS"/>
                <a:cs typeface="Trebuchet MS"/>
              </a:rPr>
              <a:t> </a:t>
            </a:r>
            <a:r>
              <a:rPr sz="1800" spc="-5">
                <a:latin typeface="Trebuchet MS"/>
                <a:cs typeface="Trebuchet MS"/>
              </a:rPr>
              <a:t>hive.exec.dynamic.partition.mode=nonstrict</a:t>
            </a:r>
            <a:endParaRPr sz="1800">
              <a:latin typeface="Trebuchet MS"/>
              <a:cs typeface="Trebuchet MS"/>
            </a:endParaRPr>
          </a:p>
          <a:p>
            <a:pPr>
              <a:lnSpc>
                <a:spcPct val="100000"/>
              </a:lnSpc>
              <a:spcBef>
                <a:spcPts val="34"/>
              </a:spcBef>
            </a:pPr>
            <a:endParaRPr sz="1850">
              <a:latin typeface="Times New Roman"/>
              <a:cs typeface="Times New Roman"/>
            </a:endParaRPr>
          </a:p>
          <a:p>
            <a:pPr marL="12700">
              <a:lnSpc>
                <a:spcPct val="100000"/>
              </a:lnSpc>
            </a:pPr>
            <a:r>
              <a:rPr sz="1800" b="1" spc="-15">
                <a:solidFill>
                  <a:srgbClr val="FF0000"/>
                </a:solidFill>
                <a:latin typeface="Trebuchet MS"/>
                <a:cs typeface="Trebuchet MS"/>
              </a:rPr>
              <a:t>INSERT </a:t>
            </a:r>
            <a:r>
              <a:rPr sz="1800" b="1" spc="-10">
                <a:solidFill>
                  <a:srgbClr val="FF0000"/>
                </a:solidFill>
                <a:latin typeface="Trebuchet MS"/>
                <a:cs typeface="Trebuchet MS"/>
              </a:rPr>
              <a:t>OVERWRITE </a:t>
            </a:r>
            <a:r>
              <a:rPr sz="1800" b="1" spc="-40">
                <a:solidFill>
                  <a:srgbClr val="FF0000"/>
                </a:solidFill>
                <a:latin typeface="Trebuchet MS"/>
                <a:cs typeface="Trebuchet MS"/>
              </a:rPr>
              <a:t>TABLE </a:t>
            </a:r>
            <a:r>
              <a:rPr sz="1800" b="1" spc="-15">
                <a:solidFill>
                  <a:srgbClr val="FF0000"/>
                </a:solidFill>
                <a:latin typeface="Trebuchet MS"/>
                <a:cs typeface="Trebuchet MS"/>
              </a:rPr>
              <a:t>DYNAMIC_PART_STUDENT </a:t>
            </a:r>
            <a:r>
              <a:rPr sz="1800" b="1" spc="-25">
                <a:solidFill>
                  <a:srgbClr val="FF0000"/>
                </a:solidFill>
                <a:latin typeface="Trebuchet MS"/>
                <a:cs typeface="Trebuchet MS"/>
              </a:rPr>
              <a:t>PARTITION </a:t>
            </a:r>
            <a:r>
              <a:rPr sz="1800" b="1">
                <a:solidFill>
                  <a:srgbClr val="FF0000"/>
                </a:solidFill>
                <a:latin typeface="Trebuchet MS"/>
                <a:cs typeface="Trebuchet MS"/>
              </a:rPr>
              <a:t>(gpa)</a:t>
            </a:r>
            <a:r>
              <a:rPr sz="1800" b="1" spc="-85">
                <a:solidFill>
                  <a:srgbClr val="FF0000"/>
                </a:solidFill>
                <a:latin typeface="Trebuchet MS"/>
                <a:cs typeface="Trebuchet MS"/>
              </a:rPr>
              <a:t> </a:t>
            </a:r>
            <a:r>
              <a:rPr sz="1800" b="1" spc="-5">
                <a:solidFill>
                  <a:srgbClr val="FF0000"/>
                </a:solidFill>
                <a:latin typeface="Trebuchet MS"/>
                <a:cs typeface="Trebuchet MS"/>
              </a:rPr>
              <a:t>SELECT</a:t>
            </a:r>
            <a:endParaRPr sz="1800">
              <a:solidFill>
                <a:srgbClr val="FF0000"/>
              </a:solidFill>
              <a:latin typeface="Trebuchet MS"/>
              <a:cs typeface="Trebuchet MS"/>
            </a:endParaRPr>
          </a:p>
          <a:p>
            <a:pPr marL="12700">
              <a:lnSpc>
                <a:spcPct val="100000"/>
              </a:lnSpc>
            </a:pPr>
            <a:r>
              <a:rPr sz="1800" b="1" spc="-5">
                <a:solidFill>
                  <a:srgbClr val="FF0000"/>
                </a:solidFill>
                <a:latin typeface="Trebuchet MS"/>
                <a:cs typeface="Trebuchet MS"/>
              </a:rPr>
              <a:t>rollno,name,gpa from</a:t>
            </a:r>
            <a:r>
              <a:rPr sz="1800" b="1" spc="-20">
                <a:solidFill>
                  <a:srgbClr val="FF0000"/>
                </a:solidFill>
                <a:latin typeface="Trebuchet MS"/>
                <a:cs typeface="Trebuchet MS"/>
              </a:rPr>
              <a:t> EXT_STUDENT;</a:t>
            </a:r>
            <a:endParaRPr sz="1800">
              <a:solidFill>
                <a:srgbClr val="FF0000"/>
              </a:solidFill>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Partition Example </a:t>
            </a:r>
          </a:p>
        </p:txBody>
      </p:sp>
      <p:sp>
        <p:nvSpPr>
          <p:cNvPr id="3" name="Text Placeholder 2"/>
          <p:cNvSpPr>
            <a:spLocks noGrp="1"/>
          </p:cNvSpPr>
          <p:nvPr>
            <p:ph type="body" idx="1"/>
          </p:nvPr>
        </p:nvSpPr>
        <p:spPr>
          <a:xfrm>
            <a:off x="838200" y="914400"/>
            <a:ext cx="8305800" cy="5816977"/>
          </a:xfrm>
        </p:spPr>
        <p:txBody>
          <a:bodyPr/>
          <a:lstStyle/>
          <a:p>
            <a:endParaRPr lang="en-US" b="0" u="none">
              <a:solidFill>
                <a:schemeClr val="tx1"/>
              </a:solidFill>
            </a:endParaRPr>
          </a:p>
          <a:p>
            <a:r>
              <a:rPr lang="en-US" u="none">
                <a:solidFill>
                  <a:srgbClr val="FF0000"/>
                </a:solidFill>
              </a:rPr>
              <a:t>Input File </a:t>
            </a:r>
          </a:p>
          <a:p>
            <a:r>
              <a:rPr lang="en-US" b="0" u="none">
                <a:solidFill>
                  <a:schemeClr val="tx1"/>
                </a:solidFill>
              </a:rPr>
              <a:t>id, name, </a:t>
            </a:r>
            <a:r>
              <a:rPr lang="en-US" b="0" u="none" err="1">
                <a:solidFill>
                  <a:schemeClr val="tx1"/>
                </a:solidFill>
              </a:rPr>
              <a:t>dept</a:t>
            </a:r>
            <a:r>
              <a:rPr lang="en-US" b="0" u="none">
                <a:solidFill>
                  <a:schemeClr val="tx1"/>
                </a:solidFill>
              </a:rPr>
              <a:t>, </a:t>
            </a:r>
            <a:r>
              <a:rPr lang="en-US" b="0" u="none" err="1">
                <a:solidFill>
                  <a:schemeClr val="tx1"/>
                </a:solidFill>
              </a:rPr>
              <a:t>yoj</a:t>
            </a:r>
            <a:r>
              <a:rPr lang="en-US" b="0" u="none">
                <a:solidFill>
                  <a:schemeClr val="tx1"/>
                </a:solidFill>
              </a:rPr>
              <a:t> </a:t>
            </a:r>
          </a:p>
          <a:p>
            <a:r>
              <a:rPr lang="en-US" b="0" u="none">
                <a:solidFill>
                  <a:schemeClr val="tx1"/>
                </a:solidFill>
              </a:rPr>
              <a:t>1, </a:t>
            </a:r>
            <a:r>
              <a:rPr lang="en-US" b="0" u="none" err="1">
                <a:solidFill>
                  <a:schemeClr val="tx1"/>
                </a:solidFill>
              </a:rPr>
              <a:t>gopal</a:t>
            </a:r>
            <a:r>
              <a:rPr lang="en-US" b="0" u="none">
                <a:solidFill>
                  <a:schemeClr val="tx1"/>
                </a:solidFill>
              </a:rPr>
              <a:t>, TP, 2012 </a:t>
            </a:r>
          </a:p>
          <a:p>
            <a:r>
              <a:rPr lang="en-US" b="0" u="none">
                <a:solidFill>
                  <a:schemeClr val="tx1"/>
                </a:solidFill>
              </a:rPr>
              <a:t>2, </a:t>
            </a:r>
            <a:r>
              <a:rPr lang="en-US" b="0" u="none" err="1">
                <a:solidFill>
                  <a:schemeClr val="tx1"/>
                </a:solidFill>
              </a:rPr>
              <a:t>kiran</a:t>
            </a:r>
            <a:r>
              <a:rPr lang="en-US" b="0" u="none">
                <a:solidFill>
                  <a:schemeClr val="tx1"/>
                </a:solidFill>
              </a:rPr>
              <a:t>, HR, 2012 </a:t>
            </a:r>
          </a:p>
          <a:p>
            <a:r>
              <a:rPr lang="en-US" b="0" u="none">
                <a:solidFill>
                  <a:schemeClr val="tx1"/>
                </a:solidFill>
              </a:rPr>
              <a:t>3, </a:t>
            </a:r>
            <a:r>
              <a:rPr lang="en-US" b="0" u="none" err="1">
                <a:solidFill>
                  <a:schemeClr val="tx1"/>
                </a:solidFill>
              </a:rPr>
              <a:t>kaleel,SC</a:t>
            </a:r>
            <a:r>
              <a:rPr lang="en-US" b="0" u="none">
                <a:solidFill>
                  <a:schemeClr val="tx1"/>
                </a:solidFill>
              </a:rPr>
              <a:t>, 2013 </a:t>
            </a:r>
          </a:p>
          <a:p>
            <a:r>
              <a:rPr lang="en-US" b="0" u="none">
                <a:solidFill>
                  <a:schemeClr val="tx1"/>
                </a:solidFill>
              </a:rPr>
              <a:t>4, </a:t>
            </a:r>
            <a:r>
              <a:rPr lang="en-US" b="0" u="none" err="1">
                <a:solidFill>
                  <a:schemeClr val="tx1"/>
                </a:solidFill>
              </a:rPr>
              <a:t>Prasanth</a:t>
            </a:r>
            <a:r>
              <a:rPr lang="en-US" b="0" u="none">
                <a:solidFill>
                  <a:schemeClr val="tx1"/>
                </a:solidFill>
              </a:rPr>
              <a:t>, SC, </a:t>
            </a:r>
            <a:r>
              <a:rPr lang="en-US" b="0" u="sng">
                <a:solidFill>
                  <a:schemeClr val="tx1"/>
                </a:solidFill>
              </a:rPr>
              <a:t>2013</a:t>
            </a:r>
          </a:p>
          <a:p>
            <a:endParaRPr lang="en-US" b="0" u="sng">
              <a:solidFill>
                <a:schemeClr val="tx1"/>
              </a:solidFill>
            </a:endParaRPr>
          </a:p>
          <a:p>
            <a:endParaRPr lang="en-US" b="0" u="sng">
              <a:solidFill>
                <a:schemeClr val="tx1"/>
              </a:solidFill>
            </a:endParaRPr>
          </a:p>
          <a:p>
            <a:endParaRPr lang="en-US" b="0" u="sng">
              <a:solidFill>
                <a:schemeClr val="tx1"/>
              </a:solidFill>
            </a:endParaRPr>
          </a:p>
          <a:p>
            <a:r>
              <a:rPr lang="en-US" b="0" u="sng">
                <a:solidFill>
                  <a:schemeClr val="tx1"/>
                </a:solidFill>
              </a:rPr>
              <a:t> </a:t>
            </a:r>
            <a:r>
              <a:rPr lang="en-US" u="none">
                <a:solidFill>
                  <a:srgbClr val="FF0000"/>
                </a:solidFill>
              </a:rPr>
              <a:t>After partition </a:t>
            </a:r>
          </a:p>
          <a:p>
            <a:r>
              <a:rPr lang="en-US" u="none">
                <a:solidFill>
                  <a:schemeClr val="tx1"/>
                </a:solidFill>
              </a:rPr>
              <a:t>/tab1/</a:t>
            </a:r>
            <a:r>
              <a:rPr lang="en-US" u="none" err="1">
                <a:solidFill>
                  <a:schemeClr val="tx1"/>
                </a:solidFill>
              </a:rPr>
              <a:t>employeedata</a:t>
            </a:r>
            <a:r>
              <a:rPr lang="en-US" u="none">
                <a:solidFill>
                  <a:schemeClr val="tx1"/>
                </a:solidFill>
              </a:rPr>
              <a:t>/2012/file2</a:t>
            </a:r>
          </a:p>
          <a:p>
            <a:r>
              <a:rPr lang="en-US" b="0" u="none">
                <a:solidFill>
                  <a:schemeClr val="tx1"/>
                </a:solidFill>
              </a:rPr>
              <a:t>1, </a:t>
            </a:r>
            <a:r>
              <a:rPr lang="en-US" b="0" u="none" err="1">
                <a:solidFill>
                  <a:schemeClr val="tx1"/>
                </a:solidFill>
              </a:rPr>
              <a:t>gopal</a:t>
            </a:r>
            <a:r>
              <a:rPr lang="en-US" b="0" u="none">
                <a:solidFill>
                  <a:schemeClr val="tx1"/>
                </a:solidFill>
              </a:rPr>
              <a:t>, TP, 2012 </a:t>
            </a:r>
          </a:p>
          <a:p>
            <a:r>
              <a:rPr lang="en-US" b="0" u="none">
                <a:solidFill>
                  <a:schemeClr val="tx1"/>
                </a:solidFill>
              </a:rPr>
              <a:t>2, </a:t>
            </a:r>
            <a:r>
              <a:rPr lang="en-US" b="0" u="none" err="1">
                <a:solidFill>
                  <a:schemeClr val="tx1"/>
                </a:solidFill>
              </a:rPr>
              <a:t>kiran</a:t>
            </a:r>
            <a:r>
              <a:rPr lang="en-US" b="0" u="none">
                <a:solidFill>
                  <a:schemeClr val="tx1"/>
                </a:solidFill>
              </a:rPr>
              <a:t>, HR, 2012</a:t>
            </a:r>
          </a:p>
          <a:p>
            <a:endParaRPr lang="en-US" b="0" u="none">
              <a:solidFill>
                <a:schemeClr val="tx1"/>
              </a:solidFill>
            </a:endParaRPr>
          </a:p>
          <a:p>
            <a:endParaRPr lang="en-US" b="0" u="none">
              <a:solidFill>
                <a:schemeClr val="tx1"/>
              </a:solidFill>
            </a:endParaRPr>
          </a:p>
          <a:p>
            <a:r>
              <a:rPr lang="en-US" b="0" u="none">
                <a:solidFill>
                  <a:schemeClr val="tx1"/>
                </a:solidFill>
              </a:rPr>
              <a:t> </a:t>
            </a:r>
            <a:r>
              <a:rPr lang="en-US" u="none">
                <a:solidFill>
                  <a:schemeClr val="tx1"/>
                </a:solidFill>
              </a:rPr>
              <a:t>/tab1/</a:t>
            </a:r>
            <a:r>
              <a:rPr lang="en-US" u="none" err="1">
                <a:solidFill>
                  <a:schemeClr val="tx1"/>
                </a:solidFill>
              </a:rPr>
              <a:t>employeedata</a:t>
            </a:r>
            <a:r>
              <a:rPr lang="en-US" u="none">
                <a:solidFill>
                  <a:schemeClr val="tx1"/>
                </a:solidFill>
              </a:rPr>
              <a:t>/2013/file3</a:t>
            </a:r>
          </a:p>
          <a:p>
            <a:r>
              <a:rPr lang="en-US" b="0" u="none">
                <a:solidFill>
                  <a:schemeClr val="tx1"/>
                </a:solidFill>
              </a:rPr>
              <a:t>3, </a:t>
            </a:r>
            <a:r>
              <a:rPr lang="en-US" b="0" u="none" err="1">
                <a:solidFill>
                  <a:schemeClr val="tx1"/>
                </a:solidFill>
              </a:rPr>
              <a:t>kaleel,SC</a:t>
            </a:r>
            <a:r>
              <a:rPr lang="en-US" b="0" u="none">
                <a:solidFill>
                  <a:schemeClr val="tx1"/>
                </a:solidFill>
              </a:rPr>
              <a:t>, 2013</a:t>
            </a:r>
          </a:p>
          <a:p>
            <a:r>
              <a:rPr lang="en-US" b="0" u="none">
                <a:solidFill>
                  <a:schemeClr val="tx1"/>
                </a:solidFill>
              </a:rPr>
              <a:t> 4, </a:t>
            </a:r>
            <a:r>
              <a:rPr lang="en-US" b="0" u="none" err="1">
                <a:solidFill>
                  <a:schemeClr val="tx1"/>
                </a:solidFill>
              </a:rPr>
              <a:t>Prasanth</a:t>
            </a:r>
            <a:r>
              <a:rPr lang="en-US" b="0" u="none">
                <a:solidFill>
                  <a:schemeClr val="tx1"/>
                </a:solidFill>
              </a:rPr>
              <a:t>, SC, 2013 </a:t>
            </a:r>
          </a:p>
          <a:p>
            <a:endParaRPr lang="en-US" u="none">
              <a:solidFill>
                <a:srgbClr val="FF0000"/>
              </a:solidFill>
            </a:endParaRPr>
          </a:p>
          <a:p>
            <a:endParaRPr lang="en-US" u="none">
              <a:solidFill>
                <a:srgbClr val="FF0000"/>
              </a:solidFill>
            </a:endParaRPr>
          </a:p>
        </p:txBody>
      </p:sp>
    </p:spTree>
    <p:extLst>
      <p:ext uri="{BB962C8B-B14F-4D97-AF65-F5344CB8AC3E}">
        <p14:creationId xmlns:p14="http://schemas.microsoft.com/office/powerpoint/2010/main" val="273248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Hive history</a:t>
            </a:r>
          </a:p>
        </p:txBody>
      </p:sp>
      <p:sp>
        <p:nvSpPr>
          <p:cNvPr id="3" name="Text Placeholder 2"/>
          <p:cNvSpPr>
            <a:spLocks noGrp="1"/>
          </p:cNvSpPr>
          <p:nvPr>
            <p:ph type="body" idx="1"/>
          </p:nvPr>
        </p:nvSpPr>
        <p:spPr>
          <a:xfrm>
            <a:off x="916939" y="1372234"/>
            <a:ext cx="10358120" cy="830997"/>
          </a:xfrm>
        </p:spPr>
        <p:txBody>
          <a:bodyPr/>
          <a:lstStyle/>
          <a:p>
            <a:r>
              <a:rPr lang="en-US" b="0" u="sng"/>
              <a:t> </a:t>
            </a:r>
            <a:r>
              <a:rPr lang="en-US" b="0" u="none">
                <a:solidFill>
                  <a:schemeClr val="tx1"/>
                </a:solidFill>
              </a:rPr>
              <a:t>2007  : Born at FACEBOOK to analyze incoming data</a:t>
            </a:r>
          </a:p>
          <a:p>
            <a:endParaRPr lang="en-US" b="0" u="none">
              <a:solidFill>
                <a:schemeClr val="tx1"/>
              </a:solidFill>
            </a:endParaRPr>
          </a:p>
          <a:p>
            <a:r>
              <a:rPr lang="en-US" b="0" u="none">
                <a:solidFill>
                  <a:schemeClr val="tx1"/>
                </a:solidFill>
              </a:rPr>
              <a:t>2008 : Hive became Apache Hadoop sub-project.</a:t>
            </a:r>
          </a:p>
        </p:txBody>
      </p:sp>
    </p:spTree>
    <p:extLst>
      <p:ext uri="{BB962C8B-B14F-4D97-AF65-F5344CB8AC3E}">
        <p14:creationId xmlns:p14="http://schemas.microsoft.com/office/powerpoint/2010/main" val="3565231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83" y="402082"/>
            <a:ext cx="10657433" cy="738664"/>
          </a:xfrm>
        </p:spPr>
        <p:txBody>
          <a:bodyPr/>
          <a:lstStyle/>
          <a:p>
            <a:r>
              <a:rPr lang="en-US"/>
              <a:t>Renaming a Partition</a:t>
            </a:r>
            <a:br>
              <a:rPr lang="en-US"/>
            </a:br>
            <a:endParaRPr lang="en-US"/>
          </a:p>
        </p:txBody>
      </p:sp>
      <p:sp>
        <p:nvSpPr>
          <p:cNvPr id="3" name="Text Placeholder 2"/>
          <p:cNvSpPr>
            <a:spLocks noGrp="1"/>
          </p:cNvSpPr>
          <p:nvPr>
            <p:ph type="body" idx="1"/>
          </p:nvPr>
        </p:nvSpPr>
        <p:spPr>
          <a:xfrm>
            <a:off x="916939" y="1372234"/>
            <a:ext cx="7998461" cy="2215991"/>
          </a:xfrm>
        </p:spPr>
        <p:txBody>
          <a:bodyPr/>
          <a:lstStyle/>
          <a:p>
            <a:r>
              <a:rPr lang="en-US" b="0" u="none">
                <a:solidFill>
                  <a:schemeClr val="tx1"/>
                </a:solidFill>
              </a:rPr>
              <a:t>ALTER TABLE </a:t>
            </a:r>
            <a:r>
              <a:rPr lang="en-US" b="0" u="none" err="1">
                <a:solidFill>
                  <a:schemeClr val="tx1"/>
                </a:solidFill>
              </a:rPr>
              <a:t>table_name</a:t>
            </a:r>
            <a:r>
              <a:rPr lang="en-US" b="0" u="none">
                <a:solidFill>
                  <a:schemeClr val="tx1"/>
                </a:solidFill>
              </a:rPr>
              <a:t> PARTITION </a:t>
            </a:r>
            <a:r>
              <a:rPr lang="en-US" b="0" u="none" err="1">
                <a:solidFill>
                  <a:schemeClr val="tx1"/>
                </a:solidFill>
              </a:rPr>
              <a:t>partition_spec</a:t>
            </a:r>
            <a:r>
              <a:rPr lang="en-US" b="0" u="none">
                <a:solidFill>
                  <a:schemeClr val="tx1"/>
                </a:solidFill>
              </a:rPr>
              <a:t> RENAME TO PARTITION </a:t>
            </a:r>
            <a:r>
              <a:rPr lang="en-US" b="0" u="none" err="1">
                <a:solidFill>
                  <a:schemeClr val="tx1"/>
                </a:solidFill>
              </a:rPr>
              <a:t>partition_spec</a:t>
            </a:r>
            <a:r>
              <a:rPr lang="en-US" b="0" u="none">
                <a:solidFill>
                  <a:schemeClr val="tx1"/>
                </a:solidFill>
              </a:rPr>
              <a:t>;</a:t>
            </a:r>
          </a:p>
          <a:p>
            <a:endParaRPr lang="en-US" b="0" u="none">
              <a:solidFill>
                <a:schemeClr val="tx1"/>
              </a:solidFill>
            </a:endParaRPr>
          </a:p>
          <a:p>
            <a:r>
              <a:rPr lang="en-US" b="0" u="none" err="1">
                <a:solidFill>
                  <a:schemeClr val="tx1"/>
                </a:solidFill>
              </a:rPr>
              <a:t>Eg</a:t>
            </a:r>
            <a:r>
              <a:rPr lang="en-US" b="0" u="none">
                <a:solidFill>
                  <a:schemeClr val="tx1"/>
                </a:solidFill>
              </a:rPr>
              <a:t>:</a:t>
            </a:r>
          </a:p>
          <a:p>
            <a:r>
              <a:rPr lang="en-US" b="0" u="none">
                <a:solidFill>
                  <a:schemeClr val="tx1"/>
                </a:solidFill>
              </a:rPr>
              <a:t> ALTER TABLE employee PARTITION (year=’1203’) RENAME TO PARTITION (</a:t>
            </a:r>
            <a:r>
              <a:rPr lang="en-US" b="0" u="none" err="1">
                <a:solidFill>
                  <a:schemeClr val="tx1"/>
                </a:solidFill>
              </a:rPr>
              <a:t>Yoj</a:t>
            </a:r>
            <a:r>
              <a:rPr lang="en-US" b="0" u="none">
                <a:solidFill>
                  <a:schemeClr val="tx1"/>
                </a:solidFill>
              </a:rPr>
              <a:t>=’1203’);</a:t>
            </a:r>
          </a:p>
          <a:p>
            <a:endParaRPr lang="en-US" b="0" u="none">
              <a:solidFill>
                <a:schemeClr val="tx1"/>
              </a:solidFill>
            </a:endParaRPr>
          </a:p>
          <a:p>
            <a:endParaRPr lang="en-US" b="0" u="none">
              <a:solidFill>
                <a:schemeClr val="tx1"/>
              </a:solidFill>
            </a:endParaRPr>
          </a:p>
        </p:txBody>
      </p:sp>
    </p:spTree>
    <p:extLst>
      <p:ext uri="{BB962C8B-B14F-4D97-AF65-F5344CB8AC3E}">
        <p14:creationId xmlns:p14="http://schemas.microsoft.com/office/powerpoint/2010/main" val="3647082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83" y="402082"/>
            <a:ext cx="10657433" cy="738664"/>
          </a:xfrm>
        </p:spPr>
        <p:txBody>
          <a:bodyPr/>
          <a:lstStyle/>
          <a:p>
            <a:r>
              <a:rPr lang="en-US"/>
              <a:t>Dropping a Partition</a:t>
            </a:r>
            <a:br>
              <a:rPr lang="en-US"/>
            </a:br>
            <a:endParaRPr lang="en-US"/>
          </a:p>
        </p:txBody>
      </p:sp>
      <p:sp>
        <p:nvSpPr>
          <p:cNvPr id="3" name="Text Placeholder 2"/>
          <p:cNvSpPr>
            <a:spLocks noGrp="1"/>
          </p:cNvSpPr>
          <p:nvPr>
            <p:ph type="body" idx="1"/>
          </p:nvPr>
        </p:nvSpPr>
        <p:spPr>
          <a:xfrm>
            <a:off x="916939" y="1372234"/>
            <a:ext cx="7617461" cy="1938992"/>
          </a:xfrm>
        </p:spPr>
        <p:txBody>
          <a:bodyPr/>
          <a:lstStyle/>
          <a:p>
            <a:r>
              <a:rPr lang="en-US" b="0" u="none">
                <a:solidFill>
                  <a:schemeClr val="tx1"/>
                </a:solidFill>
              </a:rPr>
              <a:t>ALTER TABLE </a:t>
            </a:r>
            <a:r>
              <a:rPr lang="en-US" b="0" u="none" err="1">
                <a:solidFill>
                  <a:schemeClr val="tx1"/>
                </a:solidFill>
              </a:rPr>
              <a:t>table_name</a:t>
            </a:r>
            <a:r>
              <a:rPr lang="en-US" b="0" u="none">
                <a:solidFill>
                  <a:schemeClr val="tx1"/>
                </a:solidFill>
              </a:rPr>
              <a:t> DROP [IF EXISTS] PARTITION </a:t>
            </a:r>
            <a:r>
              <a:rPr lang="en-US" b="0" u="none" err="1">
                <a:solidFill>
                  <a:schemeClr val="tx1"/>
                </a:solidFill>
              </a:rPr>
              <a:t>partition_spec</a:t>
            </a:r>
            <a:r>
              <a:rPr lang="en-US" b="0" u="none">
                <a:solidFill>
                  <a:schemeClr val="tx1"/>
                </a:solidFill>
              </a:rPr>
              <a:t>, PARTITION </a:t>
            </a:r>
            <a:r>
              <a:rPr lang="en-US" b="0" u="none" err="1">
                <a:solidFill>
                  <a:schemeClr val="tx1"/>
                </a:solidFill>
              </a:rPr>
              <a:t>partition_spec</a:t>
            </a:r>
            <a:r>
              <a:rPr lang="en-US" b="0" u="none">
                <a:solidFill>
                  <a:schemeClr val="tx1"/>
                </a:solidFill>
              </a:rPr>
              <a:t>,...;</a:t>
            </a:r>
          </a:p>
          <a:p>
            <a:endParaRPr lang="en-US" b="0" u="none">
              <a:solidFill>
                <a:schemeClr val="tx1"/>
              </a:solidFill>
            </a:endParaRPr>
          </a:p>
          <a:p>
            <a:r>
              <a:rPr lang="en-US" b="0" u="none" err="1">
                <a:solidFill>
                  <a:schemeClr val="tx1"/>
                </a:solidFill>
              </a:rPr>
              <a:t>Eg</a:t>
            </a:r>
            <a:r>
              <a:rPr lang="en-US" b="0" u="none">
                <a:solidFill>
                  <a:schemeClr val="tx1"/>
                </a:solidFill>
              </a:rPr>
              <a:t>:</a:t>
            </a:r>
          </a:p>
          <a:p>
            <a:r>
              <a:rPr lang="en-US" b="0" u="none">
                <a:solidFill>
                  <a:schemeClr val="tx1"/>
                </a:solidFill>
              </a:rPr>
              <a:t>	ALTER TABLE employee DROP [IF EXISTS] PARTITION (year=’1203’);</a:t>
            </a:r>
          </a:p>
          <a:p>
            <a:endParaRPr lang="en-US" b="0" u="none">
              <a:solidFill>
                <a:schemeClr val="tx1"/>
              </a:solidFill>
            </a:endParaRPr>
          </a:p>
        </p:txBody>
      </p:sp>
    </p:spTree>
    <p:extLst>
      <p:ext uri="{BB962C8B-B14F-4D97-AF65-F5344CB8AC3E}">
        <p14:creationId xmlns:p14="http://schemas.microsoft.com/office/powerpoint/2010/main" val="1237433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4306061" y="3291204"/>
            <a:ext cx="1942339" cy="369332"/>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Bu</a:t>
            </a:r>
            <a:r>
              <a:rPr sz="2400" b="1" spc="-15">
                <a:solidFill>
                  <a:srgbClr val="0E6EC5"/>
                </a:solidFill>
                <a:latin typeface="Trebuchet MS"/>
                <a:cs typeface="Trebuchet MS"/>
              </a:rPr>
              <a:t>c</a:t>
            </a:r>
            <a:r>
              <a:rPr sz="2400" b="1">
                <a:solidFill>
                  <a:srgbClr val="0E6EC5"/>
                </a:solidFill>
                <a:latin typeface="Trebuchet MS"/>
                <a:cs typeface="Trebuchet MS"/>
              </a:rPr>
              <a:t>ket</a:t>
            </a:r>
            <a:r>
              <a:rPr lang="en-US" sz="2400" b="1">
                <a:solidFill>
                  <a:srgbClr val="0E6EC5"/>
                </a:solidFill>
                <a:latin typeface="Trebuchet MS"/>
                <a:cs typeface="Trebuchet MS"/>
              </a:rPr>
              <a:t>ing</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Bucketing</a:t>
            </a:r>
          </a:p>
        </p:txBody>
      </p:sp>
      <p:sp>
        <p:nvSpPr>
          <p:cNvPr id="5" name="Text Placeholder 4"/>
          <p:cNvSpPr>
            <a:spLocks noGrp="1"/>
          </p:cNvSpPr>
          <p:nvPr>
            <p:ph type="body" idx="1"/>
          </p:nvPr>
        </p:nvSpPr>
        <p:spPr>
          <a:xfrm>
            <a:off x="685801" y="1295400"/>
            <a:ext cx="9372600" cy="2769989"/>
          </a:xfrm>
        </p:spPr>
        <p:txBody>
          <a:bodyPr/>
          <a:lstStyle/>
          <a:p>
            <a:r>
              <a:rPr lang="en-US" b="0" u="none">
                <a:solidFill>
                  <a:schemeClr val="tx1"/>
                </a:solidFill>
              </a:rPr>
              <a:t>Bucketing is similar to partition.</a:t>
            </a:r>
          </a:p>
          <a:p>
            <a:endParaRPr lang="en-US" b="0" u="none">
              <a:solidFill>
                <a:schemeClr val="tx1"/>
              </a:solidFill>
            </a:endParaRPr>
          </a:p>
          <a:p>
            <a:r>
              <a:rPr lang="en-US" b="0" u="none">
                <a:solidFill>
                  <a:srgbClr val="FF0000"/>
                </a:solidFill>
              </a:rPr>
              <a:t>Difference between partitioning and Bucketing:</a:t>
            </a:r>
          </a:p>
          <a:p>
            <a:r>
              <a:rPr lang="en-US" b="0" u="none">
                <a:solidFill>
                  <a:schemeClr val="tx1"/>
                </a:solidFill>
              </a:rPr>
              <a:t>	Partition need to create partition for each unique value of the column. This leads to create thousands of partitions .</a:t>
            </a:r>
          </a:p>
          <a:p>
            <a:r>
              <a:rPr lang="en-US" b="0" u="none">
                <a:solidFill>
                  <a:schemeClr val="tx1"/>
                </a:solidFill>
              </a:rPr>
              <a:t>	This can be avoided in Bucketing ,can limit the number of buckets to create.</a:t>
            </a:r>
          </a:p>
          <a:p>
            <a:endParaRPr lang="en-US" b="0" u="none">
              <a:solidFill>
                <a:schemeClr val="tx1"/>
              </a:solidFill>
            </a:endParaRPr>
          </a:p>
          <a:p>
            <a:r>
              <a:rPr lang="en-US" u="none">
                <a:solidFill>
                  <a:srgbClr val="FF0000"/>
                </a:solidFill>
              </a:rPr>
              <a:t>A Bucket is a file whereas a partition is directory.</a:t>
            </a:r>
          </a:p>
          <a:p>
            <a:endParaRPr lang="en-US" b="0" u="none">
              <a:solidFill>
                <a:schemeClr val="tx1"/>
              </a:solidFill>
            </a:endParaRPr>
          </a:p>
          <a:p>
            <a:endParaRPr lang="en-US" b="0" u="none">
              <a:solidFill>
                <a:schemeClr val="tx1"/>
              </a:solidFill>
            </a:endParaRPr>
          </a:p>
        </p:txBody>
      </p:sp>
    </p:spTree>
    <p:extLst>
      <p:ext uri="{BB962C8B-B14F-4D97-AF65-F5344CB8AC3E}">
        <p14:creationId xmlns:p14="http://schemas.microsoft.com/office/powerpoint/2010/main" val="1463135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rPr spc="-5"/>
              <a:t>Bu</a:t>
            </a:r>
            <a:r>
              <a:rPr spc="-10"/>
              <a:t>c</a:t>
            </a:r>
            <a:r>
              <a:t>kets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381001" y="1246378"/>
            <a:ext cx="9220200" cy="4778231"/>
          </a:xfrm>
          <a:prstGeom prst="rect">
            <a:avLst/>
          </a:prstGeom>
        </p:spPr>
        <p:txBody>
          <a:bodyPr vert="horz" wrap="square" lIns="0" tIns="0" rIns="0" bIns="0" rtlCol="0">
            <a:spAutoFit/>
          </a:bodyPr>
          <a:lstStyle/>
          <a:p>
            <a:pPr marL="299085" indent="-286385">
              <a:lnSpc>
                <a:spcPct val="100000"/>
              </a:lnSpc>
              <a:buFont typeface="Arial"/>
              <a:buChar char="•"/>
              <a:tabLst>
                <a:tab pos="299720" algn="l"/>
              </a:tabLst>
            </a:pPr>
            <a:r>
              <a:rPr sz="1800" spc="-114">
                <a:latin typeface="Trebuchet MS"/>
                <a:cs typeface="Trebuchet MS"/>
              </a:rPr>
              <a:t>To </a:t>
            </a:r>
            <a:r>
              <a:rPr sz="1800" spc="-5">
                <a:latin typeface="Trebuchet MS"/>
                <a:cs typeface="Trebuchet MS"/>
              </a:rPr>
              <a:t>create </a:t>
            </a:r>
            <a:r>
              <a:rPr sz="1800">
                <a:latin typeface="Trebuchet MS"/>
                <a:cs typeface="Trebuchet MS"/>
              </a:rPr>
              <a:t>a </a:t>
            </a:r>
            <a:r>
              <a:rPr sz="1800" spc="-5">
                <a:latin typeface="Trebuchet MS"/>
                <a:cs typeface="Trebuchet MS"/>
              </a:rPr>
              <a:t>bucketed table </a:t>
            </a:r>
            <a:r>
              <a:rPr sz="1800">
                <a:latin typeface="Trebuchet MS"/>
                <a:cs typeface="Trebuchet MS"/>
              </a:rPr>
              <a:t>having 3</a:t>
            </a:r>
            <a:r>
              <a:rPr sz="1800" spc="75">
                <a:latin typeface="Trebuchet MS"/>
                <a:cs typeface="Trebuchet MS"/>
              </a:rPr>
              <a:t> </a:t>
            </a:r>
            <a:r>
              <a:rPr sz="1800" spc="-5">
                <a:latin typeface="Trebuchet MS"/>
                <a:cs typeface="Trebuchet MS"/>
              </a:rPr>
              <a:t>buckets.</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12700">
              <a:lnSpc>
                <a:spcPct val="100000"/>
              </a:lnSpc>
            </a:pPr>
            <a:r>
              <a:rPr sz="1800" b="1" spc="-30">
                <a:solidFill>
                  <a:srgbClr val="FF0000"/>
                </a:solidFill>
                <a:latin typeface="Trebuchet MS"/>
                <a:cs typeface="Trebuchet MS"/>
              </a:rPr>
              <a:t>CREATE </a:t>
            </a:r>
            <a:r>
              <a:rPr sz="1800" b="1" spc="-40">
                <a:solidFill>
                  <a:srgbClr val="FF0000"/>
                </a:solidFill>
                <a:latin typeface="Trebuchet MS"/>
                <a:cs typeface="Trebuchet MS"/>
              </a:rPr>
              <a:t>TABLE </a:t>
            </a:r>
            <a:r>
              <a:rPr sz="1800" b="1" spc="-5">
                <a:solidFill>
                  <a:srgbClr val="FF0000"/>
                </a:solidFill>
                <a:latin typeface="Trebuchet MS"/>
                <a:cs typeface="Trebuchet MS"/>
              </a:rPr>
              <a:t>IF NOT EXISTS STUDENT_BUCKET </a:t>
            </a:r>
            <a:r>
              <a:rPr sz="1800" b="1">
                <a:solidFill>
                  <a:srgbClr val="FF0000"/>
                </a:solidFill>
                <a:latin typeface="Trebuchet MS"/>
                <a:cs typeface="Trebuchet MS"/>
              </a:rPr>
              <a:t>(</a:t>
            </a:r>
            <a:r>
              <a:rPr sz="1800" b="1" err="1">
                <a:solidFill>
                  <a:srgbClr val="FF0000"/>
                </a:solidFill>
                <a:latin typeface="Trebuchet MS"/>
                <a:cs typeface="Trebuchet MS"/>
              </a:rPr>
              <a:t>rollno</a:t>
            </a:r>
            <a:r>
              <a:rPr sz="1800" b="1" spc="-65">
                <a:solidFill>
                  <a:srgbClr val="FF0000"/>
                </a:solidFill>
                <a:latin typeface="Trebuchet MS"/>
                <a:cs typeface="Trebuchet MS"/>
              </a:rPr>
              <a:t> </a:t>
            </a:r>
            <a:r>
              <a:rPr sz="1800" b="1" spc="-30">
                <a:solidFill>
                  <a:srgbClr val="FF0000"/>
                </a:solidFill>
                <a:latin typeface="Trebuchet MS"/>
                <a:cs typeface="Trebuchet MS"/>
              </a:rPr>
              <a:t>INT,</a:t>
            </a:r>
            <a:r>
              <a:rPr lang="en-US" sz="1800" b="1" spc="-30">
                <a:solidFill>
                  <a:srgbClr val="FF0000"/>
                </a:solidFill>
                <a:latin typeface="Trebuchet MS"/>
                <a:cs typeface="Trebuchet MS"/>
              </a:rPr>
              <a:t> </a:t>
            </a:r>
            <a:r>
              <a:rPr sz="1800" b="1" spc="-30">
                <a:solidFill>
                  <a:srgbClr val="FF0000"/>
                </a:solidFill>
                <a:latin typeface="Trebuchet MS"/>
                <a:cs typeface="Trebuchet MS"/>
              </a:rPr>
              <a:t>name</a:t>
            </a:r>
            <a:r>
              <a:rPr lang="en-US" sz="1800" b="1" spc="-30">
                <a:solidFill>
                  <a:srgbClr val="FF0000"/>
                </a:solidFill>
                <a:latin typeface="Trebuchet MS"/>
                <a:cs typeface="Trebuchet MS"/>
              </a:rPr>
              <a:t> </a:t>
            </a:r>
            <a:r>
              <a:rPr sz="1800" b="1" spc="-10">
                <a:solidFill>
                  <a:srgbClr val="FF0000"/>
                </a:solidFill>
                <a:latin typeface="Trebuchet MS"/>
                <a:cs typeface="Trebuchet MS"/>
              </a:rPr>
              <a:t>STRING,</a:t>
            </a:r>
            <a:r>
              <a:rPr lang="en-US" sz="1800" b="1" spc="-10">
                <a:solidFill>
                  <a:srgbClr val="FF0000"/>
                </a:solidFill>
                <a:latin typeface="Trebuchet MS"/>
                <a:cs typeface="Trebuchet MS"/>
              </a:rPr>
              <a:t> </a:t>
            </a:r>
            <a:r>
              <a:rPr sz="1800" b="1" spc="-10">
                <a:solidFill>
                  <a:srgbClr val="FF0000"/>
                </a:solidFill>
                <a:latin typeface="Trebuchet MS"/>
                <a:cs typeface="Trebuchet MS"/>
              </a:rPr>
              <a:t>grade</a:t>
            </a:r>
            <a:r>
              <a:rPr sz="1800" b="1" spc="-45">
                <a:solidFill>
                  <a:srgbClr val="FF0000"/>
                </a:solidFill>
                <a:latin typeface="Trebuchet MS"/>
                <a:cs typeface="Trebuchet MS"/>
              </a:rPr>
              <a:t> </a:t>
            </a:r>
            <a:r>
              <a:rPr sz="1800" b="1" spc="-30">
                <a:solidFill>
                  <a:srgbClr val="FF0000"/>
                </a:solidFill>
                <a:latin typeface="Trebuchet MS"/>
                <a:cs typeface="Trebuchet MS"/>
              </a:rPr>
              <a:t>FLOAT)</a:t>
            </a:r>
            <a:endParaRPr sz="1800" b="1">
              <a:solidFill>
                <a:srgbClr val="FF0000"/>
              </a:solidFill>
              <a:latin typeface="Trebuchet MS"/>
              <a:cs typeface="Trebuchet MS"/>
            </a:endParaRPr>
          </a:p>
          <a:p>
            <a:pPr marL="12700">
              <a:lnSpc>
                <a:spcPct val="100000"/>
              </a:lnSpc>
            </a:pPr>
            <a:r>
              <a:rPr sz="1800" b="1">
                <a:solidFill>
                  <a:srgbClr val="7030A0"/>
                </a:solidFill>
                <a:latin typeface="Trebuchet MS"/>
                <a:cs typeface="Trebuchet MS"/>
              </a:rPr>
              <a:t>CLUSTERED </a:t>
            </a:r>
            <a:r>
              <a:rPr sz="1800" b="1" spc="-5">
                <a:solidFill>
                  <a:srgbClr val="7030A0"/>
                </a:solidFill>
                <a:latin typeface="Trebuchet MS"/>
                <a:cs typeface="Trebuchet MS"/>
              </a:rPr>
              <a:t>BY </a:t>
            </a:r>
            <a:r>
              <a:rPr sz="1800" b="1" spc="-15">
                <a:solidFill>
                  <a:srgbClr val="FF0000"/>
                </a:solidFill>
                <a:latin typeface="Trebuchet MS"/>
                <a:cs typeface="Trebuchet MS"/>
              </a:rPr>
              <a:t>(grade) </a:t>
            </a:r>
            <a:r>
              <a:rPr sz="1800" b="1" spc="-5">
                <a:solidFill>
                  <a:srgbClr val="FF0000"/>
                </a:solidFill>
                <a:latin typeface="Trebuchet MS"/>
                <a:cs typeface="Trebuchet MS"/>
              </a:rPr>
              <a:t>into </a:t>
            </a:r>
            <a:r>
              <a:rPr sz="1800" b="1">
                <a:solidFill>
                  <a:srgbClr val="FF0000"/>
                </a:solidFill>
                <a:latin typeface="Trebuchet MS"/>
                <a:cs typeface="Trebuchet MS"/>
              </a:rPr>
              <a:t>3</a:t>
            </a:r>
            <a:r>
              <a:rPr sz="1800" b="1" spc="-70">
                <a:solidFill>
                  <a:srgbClr val="FF0000"/>
                </a:solidFill>
                <a:latin typeface="Trebuchet MS"/>
                <a:cs typeface="Trebuchet MS"/>
              </a:rPr>
              <a:t> </a:t>
            </a:r>
            <a:r>
              <a:rPr sz="1800" b="1">
                <a:solidFill>
                  <a:srgbClr val="FF0000"/>
                </a:solidFill>
                <a:latin typeface="Trebuchet MS"/>
                <a:cs typeface="Trebuchet MS"/>
              </a:rPr>
              <a:t>buckets;</a:t>
            </a:r>
          </a:p>
          <a:p>
            <a:pPr>
              <a:lnSpc>
                <a:spcPct val="100000"/>
              </a:lnSpc>
            </a:pPr>
            <a:endParaRPr sz="1800">
              <a:latin typeface="Times New Roman"/>
              <a:cs typeface="Times New Roman"/>
            </a:endParaRPr>
          </a:p>
          <a:p>
            <a:pPr>
              <a:lnSpc>
                <a:spcPct val="100000"/>
              </a:lnSpc>
              <a:spcBef>
                <a:spcPts val="9"/>
              </a:spcBef>
            </a:pPr>
            <a:endParaRPr sz="1950">
              <a:latin typeface="Times New Roman"/>
              <a:cs typeface="Times New Roman"/>
            </a:endParaRPr>
          </a:p>
          <a:p>
            <a:pPr marL="299085" indent="-286385">
              <a:lnSpc>
                <a:spcPct val="100000"/>
              </a:lnSpc>
              <a:buFont typeface="Arial"/>
              <a:buChar char="•"/>
              <a:tabLst>
                <a:tab pos="299720" algn="l"/>
              </a:tabLst>
            </a:pPr>
            <a:r>
              <a:rPr sz="1800" spc="-5">
                <a:latin typeface="Trebuchet MS"/>
                <a:cs typeface="Trebuchet MS"/>
              </a:rPr>
              <a:t>Load data to bucketed</a:t>
            </a:r>
            <a:r>
              <a:rPr sz="1800" spc="-75">
                <a:latin typeface="Trebuchet MS"/>
                <a:cs typeface="Trebuchet MS"/>
              </a:rPr>
              <a:t> </a:t>
            </a:r>
            <a:r>
              <a:rPr sz="1800" spc="-5">
                <a:latin typeface="Trebuchet MS"/>
                <a:cs typeface="Trebuchet MS"/>
              </a:rPr>
              <a:t>table.</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12700">
              <a:lnSpc>
                <a:spcPct val="100000"/>
              </a:lnSpc>
            </a:pPr>
            <a:r>
              <a:rPr sz="1800" b="1">
                <a:solidFill>
                  <a:srgbClr val="FF0000"/>
                </a:solidFill>
                <a:latin typeface="Trebuchet MS"/>
                <a:cs typeface="Trebuchet MS"/>
              </a:rPr>
              <a:t>FROM</a:t>
            </a:r>
            <a:r>
              <a:rPr sz="1800" b="1" spc="-95">
                <a:solidFill>
                  <a:srgbClr val="FF0000"/>
                </a:solidFill>
                <a:latin typeface="Trebuchet MS"/>
                <a:cs typeface="Trebuchet MS"/>
              </a:rPr>
              <a:t> </a:t>
            </a:r>
            <a:r>
              <a:rPr sz="1800" b="1" spc="-5">
                <a:solidFill>
                  <a:srgbClr val="FF0000"/>
                </a:solidFill>
                <a:latin typeface="Trebuchet MS"/>
                <a:cs typeface="Trebuchet MS"/>
              </a:rPr>
              <a:t>STUDENT</a:t>
            </a:r>
            <a:r>
              <a:rPr lang="en-US" sz="1800" b="1" spc="-5">
                <a:solidFill>
                  <a:srgbClr val="FF0000"/>
                </a:solidFill>
                <a:latin typeface="Trebuchet MS"/>
                <a:cs typeface="Trebuchet MS"/>
              </a:rPr>
              <a:t> </a:t>
            </a:r>
            <a:r>
              <a:rPr sz="1800" b="1" spc="-15">
                <a:solidFill>
                  <a:srgbClr val="FF0000"/>
                </a:solidFill>
                <a:latin typeface="Trebuchet MS"/>
                <a:cs typeface="Trebuchet MS"/>
              </a:rPr>
              <a:t>INSERT </a:t>
            </a:r>
            <a:r>
              <a:rPr sz="1800" b="1" spc="-10">
                <a:solidFill>
                  <a:srgbClr val="FF0000"/>
                </a:solidFill>
                <a:latin typeface="Trebuchet MS"/>
                <a:cs typeface="Trebuchet MS"/>
              </a:rPr>
              <a:t>OVERWRITE </a:t>
            </a:r>
            <a:r>
              <a:rPr sz="1800" b="1" spc="-40">
                <a:solidFill>
                  <a:srgbClr val="FF0000"/>
                </a:solidFill>
                <a:latin typeface="Trebuchet MS"/>
                <a:cs typeface="Trebuchet MS"/>
              </a:rPr>
              <a:t>TABLE</a:t>
            </a:r>
            <a:r>
              <a:rPr sz="1800" b="1" spc="-95">
                <a:solidFill>
                  <a:srgbClr val="FF0000"/>
                </a:solidFill>
                <a:latin typeface="Trebuchet MS"/>
                <a:cs typeface="Trebuchet MS"/>
              </a:rPr>
              <a:t> </a:t>
            </a:r>
            <a:r>
              <a:rPr sz="1800" b="1" spc="-5">
                <a:solidFill>
                  <a:srgbClr val="FF0000"/>
                </a:solidFill>
                <a:latin typeface="Trebuchet MS"/>
                <a:cs typeface="Trebuchet MS"/>
              </a:rPr>
              <a:t>STUDENT_BUCKET</a:t>
            </a:r>
            <a:endParaRPr sz="1800">
              <a:solidFill>
                <a:srgbClr val="FF0000"/>
              </a:solidFill>
              <a:latin typeface="Trebuchet MS"/>
              <a:cs typeface="Trebuchet MS"/>
            </a:endParaRPr>
          </a:p>
          <a:p>
            <a:pPr marL="12700">
              <a:lnSpc>
                <a:spcPct val="100000"/>
              </a:lnSpc>
            </a:pPr>
            <a:r>
              <a:rPr sz="1800" b="1" spc="-5">
                <a:solidFill>
                  <a:srgbClr val="FF0000"/>
                </a:solidFill>
                <a:latin typeface="Trebuchet MS"/>
                <a:cs typeface="Trebuchet MS"/>
              </a:rPr>
              <a:t>SELECT</a:t>
            </a:r>
            <a:r>
              <a:rPr sz="1800" b="1" spc="-100">
                <a:solidFill>
                  <a:srgbClr val="FF0000"/>
                </a:solidFill>
                <a:latin typeface="Trebuchet MS"/>
                <a:cs typeface="Trebuchet MS"/>
              </a:rPr>
              <a:t> </a:t>
            </a:r>
            <a:r>
              <a:rPr sz="1800" b="1" spc="-5">
                <a:solidFill>
                  <a:srgbClr val="FF0000"/>
                </a:solidFill>
                <a:latin typeface="Trebuchet MS"/>
                <a:cs typeface="Trebuchet MS"/>
              </a:rPr>
              <a:t>rollno,name,grade;</a:t>
            </a:r>
            <a:endParaRPr sz="1800">
              <a:solidFill>
                <a:srgbClr val="FF0000"/>
              </a:solidFill>
              <a:latin typeface="Trebuchet MS"/>
              <a:cs typeface="Trebuchet MS"/>
            </a:endParaRPr>
          </a:p>
          <a:p>
            <a:pPr>
              <a:lnSpc>
                <a:spcPct val="100000"/>
              </a:lnSpc>
            </a:pPr>
            <a:endParaRPr sz="1800">
              <a:solidFill>
                <a:srgbClr val="FF0000"/>
              </a:solidFill>
              <a:latin typeface="Times New Roman"/>
              <a:cs typeface="Times New Roman"/>
            </a:endParaRPr>
          </a:p>
          <a:p>
            <a:pPr>
              <a:lnSpc>
                <a:spcPct val="100000"/>
              </a:lnSpc>
              <a:spcBef>
                <a:spcPts val="10"/>
              </a:spcBef>
            </a:pPr>
            <a:endParaRPr sz="1950">
              <a:latin typeface="Times New Roman"/>
              <a:cs typeface="Times New Roman"/>
            </a:endParaRPr>
          </a:p>
          <a:p>
            <a:pPr marL="299085" indent="-286385">
              <a:lnSpc>
                <a:spcPct val="100000"/>
              </a:lnSpc>
              <a:buFont typeface="Arial"/>
              <a:buChar char="•"/>
              <a:tabLst>
                <a:tab pos="299720" algn="l"/>
              </a:tabLst>
            </a:pPr>
            <a:r>
              <a:rPr sz="1800" spc="-114">
                <a:latin typeface="Trebuchet MS"/>
                <a:cs typeface="Trebuchet MS"/>
              </a:rPr>
              <a:t>To </a:t>
            </a:r>
            <a:r>
              <a:rPr sz="1800" spc="-5">
                <a:latin typeface="Trebuchet MS"/>
                <a:cs typeface="Trebuchet MS"/>
              </a:rPr>
              <a:t>display the content of first</a:t>
            </a:r>
            <a:r>
              <a:rPr sz="1800" spc="55">
                <a:latin typeface="Trebuchet MS"/>
                <a:cs typeface="Trebuchet MS"/>
              </a:rPr>
              <a:t> </a:t>
            </a:r>
            <a:r>
              <a:rPr sz="1800" spc="-5">
                <a:latin typeface="Trebuchet MS"/>
                <a:cs typeface="Trebuchet MS"/>
              </a:rPr>
              <a:t>bucket.</a:t>
            </a:r>
            <a:endParaRPr sz="1800">
              <a:latin typeface="Trebuchet MS"/>
              <a:cs typeface="Trebuchet MS"/>
            </a:endParaRPr>
          </a:p>
          <a:p>
            <a:pPr>
              <a:lnSpc>
                <a:spcPct val="100000"/>
              </a:lnSpc>
              <a:spcBef>
                <a:spcPts val="34"/>
              </a:spcBef>
            </a:pPr>
            <a:endParaRPr sz="1850">
              <a:latin typeface="Times New Roman"/>
              <a:cs typeface="Times New Roman"/>
            </a:endParaRPr>
          </a:p>
          <a:p>
            <a:pPr marL="12700" marR="1662430">
              <a:lnSpc>
                <a:spcPct val="100000"/>
              </a:lnSpc>
            </a:pPr>
            <a:r>
              <a:rPr sz="1800" b="1" spc="-5">
                <a:solidFill>
                  <a:srgbClr val="FF0000"/>
                </a:solidFill>
                <a:latin typeface="Trebuchet MS"/>
                <a:cs typeface="Trebuchet MS"/>
              </a:rPr>
              <a:t>SELECT DISTINCT GRADE </a:t>
            </a:r>
            <a:r>
              <a:rPr sz="1800" b="1">
                <a:solidFill>
                  <a:srgbClr val="FF0000"/>
                </a:solidFill>
                <a:latin typeface="Trebuchet MS"/>
                <a:cs typeface="Trebuchet MS"/>
              </a:rPr>
              <a:t>FROM </a:t>
            </a:r>
            <a:r>
              <a:rPr sz="1800" b="1" spc="-5">
                <a:solidFill>
                  <a:srgbClr val="FF0000"/>
                </a:solidFill>
                <a:latin typeface="Trebuchet MS"/>
                <a:cs typeface="Trebuchet MS"/>
              </a:rPr>
              <a:t>STUDENT_BUCKET  </a:t>
            </a:r>
            <a:r>
              <a:rPr sz="1800" b="1" spc="-15">
                <a:solidFill>
                  <a:srgbClr val="FF0000"/>
                </a:solidFill>
                <a:latin typeface="Trebuchet MS"/>
                <a:cs typeface="Trebuchet MS"/>
              </a:rPr>
              <a:t>TABLESAMPLE(BUCKET </a:t>
            </a:r>
            <a:r>
              <a:rPr sz="1800" b="1">
                <a:solidFill>
                  <a:srgbClr val="FF0000"/>
                </a:solidFill>
                <a:latin typeface="Trebuchet MS"/>
                <a:cs typeface="Trebuchet MS"/>
              </a:rPr>
              <a:t>1 </a:t>
            </a:r>
            <a:r>
              <a:rPr sz="1800" b="1" spc="-5">
                <a:solidFill>
                  <a:srgbClr val="FF0000"/>
                </a:solidFill>
                <a:latin typeface="Trebuchet MS"/>
                <a:cs typeface="Trebuchet MS"/>
              </a:rPr>
              <a:t>OUT OF </a:t>
            </a:r>
            <a:r>
              <a:rPr sz="1800" b="1">
                <a:solidFill>
                  <a:srgbClr val="FF0000"/>
                </a:solidFill>
                <a:latin typeface="Trebuchet MS"/>
                <a:cs typeface="Trebuchet MS"/>
              </a:rPr>
              <a:t>3 </a:t>
            </a:r>
            <a:r>
              <a:rPr sz="1800" b="1" spc="-5">
                <a:solidFill>
                  <a:srgbClr val="FF0000"/>
                </a:solidFill>
                <a:latin typeface="Trebuchet MS"/>
                <a:cs typeface="Trebuchet MS"/>
              </a:rPr>
              <a:t>ON</a:t>
            </a:r>
            <a:r>
              <a:rPr sz="1800" b="1" spc="-100">
                <a:solidFill>
                  <a:srgbClr val="FF0000"/>
                </a:solidFill>
                <a:latin typeface="Trebuchet MS"/>
                <a:cs typeface="Trebuchet MS"/>
              </a:rPr>
              <a:t> </a:t>
            </a:r>
            <a:r>
              <a:rPr sz="1800" b="1" spc="-5">
                <a:solidFill>
                  <a:srgbClr val="FF0000"/>
                </a:solidFill>
                <a:latin typeface="Trebuchet MS"/>
                <a:cs typeface="Trebuchet MS"/>
              </a:rPr>
              <a:t>GRADE);</a:t>
            </a:r>
            <a:endParaRPr sz="1800">
              <a:solidFill>
                <a:srgbClr val="FF0000"/>
              </a:solidFill>
              <a:latin typeface="Trebuchet MS"/>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Views</a:t>
            </a:r>
          </a:p>
        </p:txBody>
      </p:sp>
      <p:sp>
        <p:nvSpPr>
          <p:cNvPr id="3" name="Text Placeholder 2"/>
          <p:cNvSpPr>
            <a:spLocks noGrp="1"/>
          </p:cNvSpPr>
          <p:nvPr>
            <p:ph type="body" idx="1"/>
          </p:nvPr>
        </p:nvSpPr>
        <p:spPr>
          <a:xfrm>
            <a:off x="609600" y="1295400"/>
            <a:ext cx="9296399" cy="4431983"/>
          </a:xfrm>
        </p:spPr>
        <p:txBody>
          <a:bodyPr/>
          <a:lstStyle/>
          <a:p>
            <a:r>
              <a:rPr lang="en-US" b="0" u="none">
                <a:solidFill>
                  <a:schemeClr val="tx1"/>
                </a:solidFill>
              </a:rPr>
              <a:t> View support is available only in version starting from 0.6.</a:t>
            </a:r>
          </a:p>
          <a:p>
            <a:endParaRPr lang="en-US" b="0" u="none">
              <a:solidFill>
                <a:schemeClr val="tx1"/>
              </a:solidFill>
            </a:endParaRPr>
          </a:p>
          <a:p>
            <a:r>
              <a:rPr lang="en-US" b="0" u="none">
                <a:solidFill>
                  <a:schemeClr val="tx1"/>
                </a:solidFill>
              </a:rPr>
              <a:t>To create a view table named “STUDENT_VIEW”</a:t>
            </a:r>
          </a:p>
          <a:p>
            <a:endParaRPr lang="en-US" b="0" u="none">
              <a:solidFill>
                <a:schemeClr val="tx1"/>
              </a:solidFill>
            </a:endParaRPr>
          </a:p>
          <a:p>
            <a:r>
              <a:rPr lang="en-US" b="0" u="none">
                <a:solidFill>
                  <a:schemeClr val="tx1"/>
                </a:solidFill>
              </a:rPr>
              <a:t>	</a:t>
            </a:r>
            <a:r>
              <a:rPr lang="en-US" u="none">
                <a:solidFill>
                  <a:srgbClr val="FF0000"/>
                </a:solidFill>
              </a:rPr>
              <a:t>CREATE VIEW STUDENT_VIEW AS SELECT </a:t>
            </a:r>
            <a:r>
              <a:rPr lang="en-US" u="none" err="1">
                <a:solidFill>
                  <a:srgbClr val="FF0000"/>
                </a:solidFill>
              </a:rPr>
              <a:t>rollno</a:t>
            </a:r>
            <a:r>
              <a:rPr lang="en-US" u="none">
                <a:solidFill>
                  <a:srgbClr val="FF0000"/>
                </a:solidFill>
              </a:rPr>
              <a:t>, name FROM EXT_STUDENT;</a:t>
            </a:r>
          </a:p>
          <a:p>
            <a:endParaRPr lang="en-US" u="none">
              <a:solidFill>
                <a:srgbClr val="FF0000"/>
              </a:solidFill>
            </a:endParaRPr>
          </a:p>
          <a:p>
            <a:r>
              <a:rPr lang="en-US" b="0" u="none">
                <a:solidFill>
                  <a:schemeClr val="tx1"/>
                </a:solidFill>
              </a:rPr>
              <a:t>Querying the view</a:t>
            </a:r>
          </a:p>
          <a:p>
            <a:endParaRPr lang="en-US" b="0" u="none">
              <a:solidFill>
                <a:schemeClr val="tx1"/>
              </a:solidFill>
            </a:endParaRPr>
          </a:p>
          <a:p>
            <a:r>
              <a:rPr lang="en-US" b="0" u="none">
                <a:solidFill>
                  <a:schemeClr val="tx1"/>
                </a:solidFill>
              </a:rPr>
              <a:t>	</a:t>
            </a:r>
            <a:r>
              <a:rPr lang="en-US" u="none">
                <a:solidFill>
                  <a:srgbClr val="FF0000"/>
                </a:solidFill>
              </a:rPr>
              <a:t>SELECT * FROM STUDENT_VIEW LIMIT 4; </a:t>
            </a:r>
          </a:p>
          <a:p>
            <a:endParaRPr lang="en-US" u="none">
              <a:solidFill>
                <a:srgbClr val="FF0000"/>
              </a:solidFill>
            </a:endParaRPr>
          </a:p>
          <a:p>
            <a:endParaRPr lang="en-US" u="none">
              <a:solidFill>
                <a:srgbClr val="FF0000"/>
              </a:solidFill>
            </a:endParaRPr>
          </a:p>
          <a:p>
            <a:r>
              <a:rPr lang="en-US" b="0" u="none">
                <a:solidFill>
                  <a:schemeClr val="tx1"/>
                </a:solidFill>
              </a:rPr>
              <a:t>To drop the view	</a:t>
            </a:r>
          </a:p>
          <a:p>
            <a:endParaRPr lang="en-US" b="0" u="none">
              <a:solidFill>
                <a:schemeClr val="tx1"/>
              </a:solidFill>
            </a:endParaRPr>
          </a:p>
          <a:p>
            <a:r>
              <a:rPr lang="en-US" b="0" u="none">
                <a:solidFill>
                  <a:schemeClr val="tx1"/>
                </a:solidFill>
              </a:rPr>
              <a:t>	</a:t>
            </a:r>
            <a:r>
              <a:rPr lang="en-US" u="none">
                <a:solidFill>
                  <a:srgbClr val="FF0000"/>
                </a:solidFill>
              </a:rPr>
              <a:t>DROP VIEW STUDENT_VIEW;</a:t>
            </a:r>
          </a:p>
          <a:p>
            <a:endParaRPr lang="en-US" u="none">
              <a:solidFill>
                <a:srgbClr val="FF0000"/>
              </a:solidFill>
            </a:endParaRPr>
          </a:p>
          <a:p>
            <a:endParaRPr lang="en-US" b="0" u="none">
              <a:solidFill>
                <a:schemeClr val="tx1"/>
              </a:solidFill>
            </a:endParaRPr>
          </a:p>
        </p:txBody>
      </p:sp>
    </p:spTree>
    <p:extLst>
      <p:ext uri="{BB962C8B-B14F-4D97-AF65-F5344CB8AC3E}">
        <p14:creationId xmlns:p14="http://schemas.microsoft.com/office/powerpoint/2010/main" val="68803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 Querying</a:t>
            </a:r>
          </a:p>
        </p:txBody>
      </p:sp>
      <p:sp>
        <p:nvSpPr>
          <p:cNvPr id="3" name="Text Placeholder 2"/>
          <p:cNvSpPr>
            <a:spLocks noGrp="1"/>
          </p:cNvSpPr>
          <p:nvPr>
            <p:ph type="body" idx="1"/>
          </p:nvPr>
        </p:nvSpPr>
        <p:spPr>
          <a:xfrm>
            <a:off x="533400" y="990600"/>
            <a:ext cx="9296399" cy="3877985"/>
          </a:xfrm>
        </p:spPr>
        <p:txBody>
          <a:bodyPr/>
          <a:lstStyle/>
          <a:p>
            <a:r>
              <a:rPr lang="en-US" b="0" u="none">
                <a:solidFill>
                  <a:schemeClr val="tx1"/>
                </a:solidFill>
              </a:rPr>
              <a:t>Write a sub query to count occurrence of similar words in the file</a:t>
            </a:r>
          </a:p>
          <a:p>
            <a:endParaRPr lang="en-US" b="0" u="none">
              <a:solidFill>
                <a:schemeClr val="tx1"/>
              </a:solidFill>
            </a:endParaRPr>
          </a:p>
          <a:p>
            <a:r>
              <a:rPr lang="en-US" b="0" u="none">
                <a:solidFill>
                  <a:schemeClr val="tx1"/>
                </a:solidFill>
              </a:rPr>
              <a:t>	CREATE TABLE docs(line String);</a:t>
            </a:r>
          </a:p>
          <a:p>
            <a:endParaRPr lang="en-US" b="0" u="none">
              <a:solidFill>
                <a:schemeClr val="tx1"/>
              </a:solidFill>
            </a:endParaRPr>
          </a:p>
          <a:p>
            <a:r>
              <a:rPr lang="en-US" b="0" u="none">
                <a:solidFill>
                  <a:schemeClr val="tx1"/>
                </a:solidFill>
              </a:rPr>
              <a:t>	LOAD DATA LOCAL INPATH ‘/root/</a:t>
            </a:r>
            <a:r>
              <a:rPr lang="en-US" b="0" u="none" err="1">
                <a:solidFill>
                  <a:schemeClr val="tx1"/>
                </a:solidFill>
              </a:rPr>
              <a:t>hivedemos</a:t>
            </a:r>
            <a:r>
              <a:rPr lang="en-US" b="0" u="none">
                <a:solidFill>
                  <a:schemeClr val="tx1"/>
                </a:solidFill>
              </a:rPr>
              <a:t>/lines.txt’ OVERWRITE INTO TABLE 	docs;</a:t>
            </a:r>
          </a:p>
          <a:p>
            <a:r>
              <a:rPr lang="en-US" b="0" u="none">
                <a:solidFill>
                  <a:schemeClr val="tx1"/>
                </a:solidFill>
              </a:rPr>
              <a:t>	</a:t>
            </a:r>
          </a:p>
          <a:p>
            <a:r>
              <a:rPr lang="en-US" b="0" u="none">
                <a:solidFill>
                  <a:schemeClr val="tx1"/>
                </a:solidFill>
              </a:rPr>
              <a:t>	</a:t>
            </a:r>
            <a:r>
              <a:rPr lang="en-US" b="0" u="none">
                <a:solidFill>
                  <a:srgbClr val="FF0000"/>
                </a:solidFill>
              </a:rPr>
              <a:t>CREATE TABLE </a:t>
            </a:r>
            <a:r>
              <a:rPr lang="en-US" b="0" u="none" err="1">
                <a:solidFill>
                  <a:srgbClr val="FF0000"/>
                </a:solidFill>
              </a:rPr>
              <a:t>word_count</a:t>
            </a:r>
            <a:r>
              <a:rPr lang="en-US" b="0" u="none">
                <a:solidFill>
                  <a:srgbClr val="FF0000"/>
                </a:solidFill>
              </a:rPr>
              <a:t> AS SELECT word, count(1) AS count FROM (SELCET 	EXPLODE split (line, ‘’)) AS word from docs) w GROUP BY word ORDER BY word ;</a:t>
            </a:r>
          </a:p>
          <a:p>
            <a:endParaRPr lang="en-US" b="0" u="none">
              <a:solidFill>
                <a:schemeClr val="tx1"/>
              </a:solidFill>
            </a:endParaRPr>
          </a:p>
          <a:p>
            <a:r>
              <a:rPr lang="en-US" b="0" u="none">
                <a:solidFill>
                  <a:schemeClr val="tx1"/>
                </a:solidFill>
              </a:rPr>
              <a:t>	SELECT *FROM </a:t>
            </a:r>
            <a:r>
              <a:rPr lang="en-US" b="0" u="none" err="1">
                <a:solidFill>
                  <a:schemeClr val="tx1"/>
                </a:solidFill>
              </a:rPr>
              <a:t>word_count</a:t>
            </a:r>
            <a:r>
              <a:rPr lang="en-US" b="0" u="none">
                <a:solidFill>
                  <a:schemeClr val="tx1"/>
                </a:solidFill>
              </a:rPr>
              <a:t>;</a:t>
            </a:r>
          </a:p>
          <a:p>
            <a:endParaRPr lang="en-US" b="0" u="none">
              <a:solidFill>
                <a:schemeClr val="tx1"/>
              </a:solidFill>
            </a:endParaRPr>
          </a:p>
          <a:p>
            <a:r>
              <a:rPr lang="en-US" b="0" u="none">
                <a:solidFill>
                  <a:schemeClr val="tx1"/>
                </a:solidFill>
              </a:rPr>
              <a:t>	</a:t>
            </a:r>
          </a:p>
          <a:p>
            <a:endParaRPr lang="en-US" b="0" u="none">
              <a:solidFill>
                <a:schemeClr val="tx1"/>
              </a:solidFill>
            </a:endParaRPr>
          </a:p>
        </p:txBody>
      </p:sp>
    </p:spTree>
    <p:extLst>
      <p:ext uri="{BB962C8B-B14F-4D97-AF65-F5344CB8AC3E}">
        <p14:creationId xmlns:p14="http://schemas.microsoft.com/office/powerpoint/2010/main" val="3190133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Joins</a:t>
            </a:r>
          </a:p>
        </p:txBody>
      </p:sp>
      <p:sp>
        <p:nvSpPr>
          <p:cNvPr id="3" name="Text Placeholder 2"/>
          <p:cNvSpPr>
            <a:spLocks noGrp="1"/>
          </p:cNvSpPr>
          <p:nvPr>
            <p:ph type="body" idx="1"/>
          </p:nvPr>
        </p:nvSpPr>
        <p:spPr>
          <a:xfrm>
            <a:off x="685800" y="990600"/>
            <a:ext cx="10515600" cy="5109091"/>
          </a:xfrm>
        </p:spPr>
        <p:txBody>
          <a:bodyPr/>
          <a:lstStyle/>
          <a:p>
            <a:r>
              <a:rPr lang="en-US" b="0" u="none">
                <a:solidFill>
                  <a:schemeClr val="tx1"/>
                </a:solidFill>
              </a:rPr>
              <a:t> Joins in Hive is similar to SQL joins</a:t>
            </a:r>
          </a:p>
          <a:p>
            <a:endParaRPr lang="en-US" b="0" u="none">
              <a:solidFill>
                <a:schemeClr val="tx1"/>
              </a:solidFill>
            </a:endParaRPr>
          </a:p>
          <a:p>
            <a:r>
              <a:rPr lang="en-US" u="none">
                <a:solidFill>
                  <a:schemeClr val="accent2"/>
                </a:solidFill>
              </a:rPr>
              <a:t>To create JOIN between Student and Department tables where we use </a:t>
            </a:r>
            <a:r>
              <a:rPr lang="en-US" u="none" err="1">
                <a:solidFill>
                  <a:schemeClr val="accent2"/>
                </a:solidFill>
              </a:rPr>
              <a:t>RollNo</a:t>
            </a:r>
            <a:r>
              <a:rPr lang="en-US" u="none">
                <a:solidFill>
                  <a:schemeClr val="accent2"/>
                </a:solidFill>
              </a:rPr>
              <a:t> from both the tables as the join key.</a:t>
            </a:r>
          </a:p>
          <a:p>
            <a:endParaRPr lang="en-US" u="none">
              <a:solidFill>
                <a:schemeClr val="accent2"/>
              </a:solidFill>
            </a:endParaRPr>
          </a:p>
          <a:p>
            <a:r>
              <a:rPr lang="en-US" u="none">
                <a:solidFill>
                  <a:schemeClr val="accent2"/>
                </a:solidFill>
              </a:rPr>
              <a:t>	</a:t>
            </a:r>
            <a:r>
              <a:rPr lang="en-US" sz="1600" u="none">
                <a:solidFill>
                  <a:schemeClr val="tx1"/>
                </a:solidFill>
              </a:rPr>
              <a:t>1.CREATE TABLE IF NOT EXISTS STUDENT(</a:t>
            </a:r>
            <a:r>
              <a:rPr lang="en-US" sz="1600" u="none" err="1">
                <a:solidFill>
                  <a:schemeClr val="tx1"/>
                </a:solidFill>
              </a:rPr>
              <a:t>rollno</a:t>
            </a:r>
            <a:r>
              <a:rPr lang="en-US" sz="1600" u="none">
                <a:solidFill>
                  <a:schemeClr val="tx1"/>
                </a:solidFill>
              </a:rPr>
              <a:t> INT, name STRING, </a:t>
            </a:r>
            <a:r>
              <a:rPr lang="en-US" sz="1600" u="none" err="1">
                <a:solidFill>
                  <a:schemeClr val="tx1"/>
                </a:solidFill>
              </a:rPr>
              <a:t>gpa</a:t>
            </a:r>
            <a:r>
              <a:rPr lang="en-US" sz="1600" u="none">
                <a:solidFill>
                  <a:schemeClr val="tx1"/>
                </a:solidFill>
              </a:rPr>
              <a:t> FLOAT) ROW FORMAT DELIMITED FIELDS TERMINATED BY ‘\t’;</a:t>
            </a:r>
          </a:p>
          <a:p>
            <a:endParaRPr lang="en-US" sz="1600" u="none">
              <a:solidFill>
                <a:schemeClr val="tx1"/>
              </a:solidFill>
            </a:endParaRPr>
          </a:p>
          <a:p>
            <a:r>
              <a:rPr lang="en-US" sz="1600" u="none">
                <a:solidFill>
                  <a:schemeClr val="tx1"/>
                </a:solidFill>
              </a:rPr>
              <a:t>	2. LOAD DATA LOCAL INPATH ‘/root/</a:t>
            </a:r>
            <a:r>
              <a:rPr lang="en-US" sz="1600" u="none" err="1">
                <a:solidFill>
                  <a:schemeClr val="tx1"/>
                </a:solidFill>
              </a:rPr>
              <a:t>hivedemos</a:t>
            </a:r>
            <a:r>
              <a:rPr lang="en-US" sz="1600" u="none">
                <a:solidFill>
                  <a:schemeClr val="tx1"/>
                </a:solidFill>
              </a:rPr>
              <a:t>/</a:t>
            </a:r>
            <a:r>
              <a:rPr lang="en-US" sz="1600" u="none" err="1">
                <a:solidFill>
                  <a:schemeClr val="tx1"/>
                </a:solidFill>
              </a:rPr>
              <a:t>student.tsv</a:t>
            </a:r>
            <a:r>
              <a:rPr lang="en-US" sz="1600" u="none">
                <a:solidFill>
                  <a:schemeClr val="tx1"/>
                </a:solidFill>
              </a:rPr>
              <a:t>’ OVERWRITWE INTO TABLE STUDENT; </a:t>
            </a:r>
          </a:p>
          <a:p>
            <a:endParaRPr lang="en-US" sz="1600" u="none">
              <a:solidFill>
                <a:schemeClr val="tx1"/>
              </a:solidFill>
            </a:endParaRPr>
          </a:p>
          <a:p>
            <a:r>
              <a:rPr lang="en-US" sz="1600" u="none">
                <a:solidFill>
                  <a:schemeClr val="tx1"/>
                </a:solidFill>
              </a:rPr>
              <a:t>	3. 1.CREATE TABLE IF NOT EXISTS DEPARTMENT(</a:t>
            </a:r>
            <a:r>
              <a:rPr lang="en-US" sz="1600" u="none" err="1">
                <a:solidFill>
                  <a:schemeClr val="tx1"/>
                </a:solidFill>
              </a:rPr>
              <a:t>rollno</a:t>
            </a:r>
            <a:r>
              <a:rPr lang="en-US" sz="1600" u="none">
                <a:solidFill>
                  <a:schemeClr val="tx1"/>
                </a:solidFill>
              </a:rPr>
              <a:t> INT, </a:t>
            </a:r>
            <a:r>
              <a:rPr lang="en-US" sz="1600" u="none" err="1">
                <a:solidFill>
                  <a:schemeClr val="tx1"/>
                </a:solidFill>
              </a:rPr>
              <a:t>deptno</a:t>
            </a:r>
            <a:r>
              <a:rPr lang="en-US" sz="1600" u="none">
                <a:solidFill>
                  <a:schemeClr val="tx1"/>
                </a:solidFill>
              </a:rPr>
              <a:t> INT ,name STRING) ROW FORMAT DELIMITED FIELDS TERMINATED BY ‘\t’;</a:t>
            </a:r>
          </a:p>
          <a:p>
            <a:endParaRPr lang="en-US" sz="1600" u="none">
              <a:solidFill>
                <a:schemeClr val="tx1"/>
              </a:solidFill>
            </a:endParaRPr>
          </a:p>
          <a:p>
            <a:r>
              <a:rPr lang="en-US" sz="1600" u="none">
                <a:solidFill>
                  <a:schemeClr val="tx1"/>
                </a:solidFill>
              </a:rPr>
              <a:t>	4. . LOAD DATA LOCAL INPATH ‘/root/</a:t>
            </a:r>
            <a:r>
              <a:rPr lang="en-US" sz="1600" u="none" err="1">
                <a:solidFill>
                  <a:schemeClr val="tx1"/>
                </a:solidFill>
              </a:rPr>
              <a:t>hivedemos</a:t>
            </a:r>
            <a:r>
              <a:rPr lang="en-US" sz="1600" u="none">
                <a:solidFill>
                  <a:schemeClr val="tx1"/>
                </a:solidFill>
              </a:rPr>
              <a:t>/</a:t>
            </a:r>
            <a:r>
              <a:rPr lang="en-US" sz="1600" u="none" err="1">
                <a:solidFill>
                  <a:schemeClr val="tx1"/>
                </a:solidFill>
              </a:rPr>
              <a:t>department.tsv</a:t>
            </a:r>
            <a:r>
              <a:rPr lang="en-US" sz="1600" u="none">
                <a:solidFill>
                  <a:schemeClr val="tx1"/>
                </a:solidFill>
              </a:rPr>
              <a:t>’ OVERWRITWE INTO TABLE DEPARTMENT; </a:t>
            </a:r>
          </a:p>
          <a:p>
            <a:endParaRPr lang="en-US" sz="1600" u="none">
              <a:solidFill>
                <a:schemeClr val="tx1"/>
              </a:solidFill>
            </a:endParaRPr>
          </a:p>
          <a:p>
            <a:r>
              <a:rPr lang="en-US" sz="1600" u="none">
                <a:solidFill>
                  <a:schemeClr val="tx1"/>
                </a:solidFill>
              </a:rPr>
              <a:t>	</a:t>
            </a:r>
            <a:r>
              <a:rPr lang="en-US" sz="1600" u="none">
                <a:solidFill>
                  <a:srgbClr val="FF0000"/>
                </a:solidFill>
              </a:rPr>
              <a:t>5.</a:t>
            </a:r>
            <a:r>
              <a:rPr lang="en-US" sz="1600" u="none">
                <a:solidFill>
                  <a:schemeClr val="tx1"/>
                </a:solidFill>
              </a:rPr>
              <a:t> </a:t>
            </a:r>
            <a:r>
              <a:rPr lang="en-US" sz="1600" u="none">
                <a:solidFill>
                  <a:srgbClr val="FF0000"/>
                </a:solidFill>
              </a:rPr>
              <a:t>SELECT </a:t>
            </a:r>
            <a:r>
              <a:rPr lang="en-US" sz="1600" u="none" err="1">
                <a:solidFill>
                  <a:srgbClr val="FF0000"/>
                </a:solidFill>
              </a:rPr>
              <a:t>a.rollno,a.name,a.gpa,b.deptno</a:t>
            </a:r>
            <a:r>
              <a:rPr lang="en-US" sz="1600" u="none">
                <a:solidFill>
                  <a:srgbClr val="FF0000"/>
                </a:solidFill>
              </a:rPr>
              <a:t> FROM STUDENT a JOIN DEPARTMENT b ON 	</a:t>
            </a:r>
            <a:r>
              <a:rPr lang="en-US" sz="1600" u="none" err="1">
                <a:solidFill>
                  <a:srgbClr val="FF0000"/>
                </a:solidFill>
              </a:rPr>
              <a:t>a.rollno</a:t>
            </a:r>
            <a:r>
              <a:rPr lang="en-US" sz="1600" u="none">
                <a:solidFill>
                  <a:srgbClr val="FF0000"/>
                </a:solidFill>
              </a:rPr>
              <a:t>=</a:t>
            </a:r>
            <a:r>
              <a:rPr lang="en-US" sz="1600" u="none" err="1">
                <a:solidFill>
                  <a:srgbClr val="FF0000"/>
                </a:solidFill>
              </a:rPr>
              <a:t>b.rollno</a:t>
            </a:r>
            <a:endParaRPr lang="en-US" sz="1600" u="none">
              <a:solidFill>
                <a:srgbClr val="FF0000"/>
              </a:solidFill>
            </a:endParaRPr>
          </a:p>
          <a:p>
            <a:endParaRPr lang="en-US" sz="1600" u="none">
              <a:solidFill>
                <a:schemeClr val="tx1"/>
              </a:solidFill>
            </a:endParaRPr>
          </a:p>
          <a:p>
            <a:endParaRPr lang="en-US" sz="1600" u="none">
              <a:solidFill>
                <a:schemeClr val="tx1"/>
              </a:solidFill>
            </a:endParaRPr>
          </a:p>
        </p:txBody>
      </p:sp>
    </p:spTree>
    <p:extLst>
      <p:ext uri="{BB962C8B-B14F-4D97-AF65-F5344CB8AC3E}">
        <p14:creationId xmlns:p14="http://schemas.microsoft.com/office/powerpoint/2010/main" val="1025606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3955541" y="3291204"/>
            <a:ext cx="1840230"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Aggregations</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rPr spc="-5"/>
              <a:t>Aggregations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520697"/>
            <a:ext cx="7617461" cy="2069797"/>
          </a:xfrm>
          <a:prstGeom prst="rect">
            <a:avLst/>
          </a:prstGeom>
        </p:spPr>
        <p:txBody>
          <a:bodyPr vert="horz" wrap="square" lIns="0" tIns="0" rIns="0" bIns="0" rtlCol="0">
            <a:spAutoFit/>
          </a:bodyPr>
          <a:lstStyle/>
          <a:p>
            <a:pPr marL="12700">
              <a:lnSpc>
                <a:spcPct val="100000"/>
              </a:lnSpc>
            </a:pPr>
            <a:r>
              <a:rPr sz="1800" spc="-5">
                <a:latin typeface="Trebuchet MS"/>
                <a:cs typeface="Trebuchet MS"/>
              </a:rPr>
              <a:t>Hive supports aggregation functions </a:t>
            </a:r>
            <a:r>
              <a:rPr sz="1800">
                <a:latin typeface="Trebuchet MS"/>
                <a:cs typeface="Trebuchet MS"/>
              </a:rPr>
              <a:t>like </a:t>
            </a:r>
            <a:r>
              <a:rPr sz="1800" spc="-5">
                <a:latin typeface="Trebuchet MS"/>
                <a:cs typeface="Trebuchet MS"/>
              </a:rPr>
              <a:t>avg, count,</a:t>
            </a:r>
            <a:r>
              <a:rPr sz="1800" spc="-10">
                <a:latin typeface="Trebuchet MS"/>
                <a:cs typeface="Trebuchet MS"/>
              </a:rPr>
              <a:t> </a:t>
            </a:r>
            <a:r>
              <a:rPr sz="1800" spc="-5">
                <a:latin typeface="Trebuchet MS"/>
                <a:cs typeface="Trebuchet MS"/>
              </a:rPr>
              <a:t>etc.</a:t>
            </a:r>
            <a:endParaRPr sz="1800">
              <a:latin typeface="Trebuchet MS"/>
              <a:cs typeface="Trebuchet MS"/>
            </a:endParaRPr>
          </a:p>
          <a:p>
            <a:pPr>
              <a:lnSpc>
                <a:spcPct val="100000"/>
              </a:lnSpc>
              <a:spcBef>
                <a:spcPts val="34"/>
              </a:spcBef>
            </a:pPr>
            <a:endParaRPr sz="1850">
              <a:latin typeface="Times New Roman"/>
              <a:cs typeface="Times New Roman"/>
            </a:endParaRPr>
          </a:p>
          <a:p>
            <a:pPr marL="12700">
              <a:lnSpc>
                <a:spcPct val="100000"/>
              </a:lnSpc>
            </a:pPr>
            <a:r>
              <a:rPr sz="1800" spc="-114">
                <a:latin typeface="Trebuchet MS"/>
                <a:cs typeface="Trebuchet MS"/>
              </a:rPr>
              <a:t>To </a:t>
            </a:r>
            <a:r>
              <a:rPr sz="1800">
                <a:latin typeface="Trebuchet MS"/>
                <a:cs typeface="Trebuchet MS"/>
              </a:rPr>
              <a:t>write </a:t>
            </a:r>
            <a:r>
              <a:rPr sz="1800" spc="-5">
                <a:latin typeface="Trebuchet MS"/>
                <a:cs typeface="Trebuchet MS"/>
              </a:rPr>
              <a:t>the </a:t>
            </a:r>
            <a:r>
              <a:rPr sz="1800">
                <a:latin typeface="Trebuchet MS"/>
                <a:cs typeface="Trebuchet MS"/>
              </a:rPr>
              <a:t>average </a:t>
            </a:r>
            <a:r>
              <a:rPr sz="1800" spc="-5">
                <a:latin typeface="Trebuchet MS"/>
                <a:cs typeface="Trebuchet MS"/>
              </a:rPr>
              <a:t>and count </a:t>
            </a:r>
            <a:r>
              <a:rPr sz="1800">
                <a:latin typeface="Trebuchet MS"/>
                <a:cs typeface="Trebuchet MS"/>
              </a:rPr>
              <a:t>aggregation</a:t>
            </a:r>
            <a:r>
              <a:rPr sz="1800" spc="80">
                <a:latin typeface="Trebuchet MS"/>
                <a:cs typeface="Trebuchet MS"/>
              </a:rPr>
              <a:t> </a:t>
            </a:r>
            <a:r>
              <a:rPr sz="1800">
                <a:latin typeface="Trebuchet MS"/>
                <a:cs typeface="Trebuchet MS"/>
              </a:rPr>
              <a:t>function.</a:t>
            </a:r>
          </a:p>
          <a:p>
            <a:pPr marL="12700" marR="2298700">
              <a:lnSpc>
                <a:spcPts val="4320"/>
              </a:lnSpc>
              <a:spcBef>
                <a:spcPts val="505"/>
              </a:spcBef>
            </a:pPr>
            <a:r>
              <a:rPr lang="en-US" sz="1800" b="1" spc="-5">
                <a:latin typeface="Trebuchet MS"/>
                <a:cs typeface="Trebuchet MS"/>
              </a:rPr>
              <a:t>	</a:t>
            </a:r>
            <a:r>
              <a:rPr sz="1800" b="1" spc="-5">
                <a:solidFill>
                  <a:srgbClr val="FF0000"/>
                </a:solidFill>
                <a:latin typeface="Trebuchet MS"/>
                <a:cs typeface="Trebuchet MS"/>
              </a:rPr>
              <a:t>SELECT avg(gpa) </a:t>
            </a:r>
            <a:r>
              <a:rPr sz="1800" b="1">
                <a:solidFill>
                  <a:srgbClr val="FF0000"/>
                </a:solidFill>
                <a:latin typeface="Trebuchet MS"/>
                <a:cs typeface="Trebuchet MS"/>
              </a:rPr>
              <a:t>FROM</a:t>
            </a:r>
            <a:r>
              <a:rPr sz="1800" b="1" spc="-60">
                <a:solidFill>
                  <a:srgbClr val="FF0000"/>
                </a:solidFill>
                <a:latin typeface="Trebuchet MS"/>
                <a:cs typeface="Trebuchet MS"/>
              </a:rPr>
              <a:t> </a:t>
            </a:r>
            <a:r>
              <a:rPr sz="1800" b="1" spc="-30">
                <a:solidFill>
                  <a:srgbClr val="FF0000"/>
                </a:solidFill>
                <a:latin typeface="Trebuchet MS"/>
                <a:cs typeface="Trebuchet MS"/>
              </a:rPr>
              <a:t>STUDENT;  </a:t>
            </a:r>
            <a:endParaRPr lang="en-US" sz="1800" b="1" spc="-30">
              <a:solidFill>
                <a:srgbClr val="FF0000"/>
              </a:solidFill>
              <a:latin typeface="Trebuchet MS"/>
              <a:cs typeface="Trebuchet MS"/>
            </a:endParaRPr>
          </a:p>
          <a:p>
            <a:pPr marL="12700" marR="2298700">
              <a:lnSpc>
                <a:spcPts val="4320"/>
              </a:lnSpc>
              <a:spcBef>
                <a:spcPts val="505"/>
              </a:spcBef>
            </a:pPr>
            <a:r>
              <a:rPr lang="en-US" b="1" spc="-30">
                <a:solidFill>
                  <a:srgbClr val="FF0000"/>
                </a:solidFill>
                <a:latin typeface="Trebuchet MS"/>
                <a:cs typeface="Trebuchet MS"/>
              </a:rPr>
              <a:t>	</a:t>
            </a:r>
            <a:r>
              <a:rPr sz="1800" b="1" spc="-5">
                <a:solidFill>
                  <a:srgbClr val="FF0000"/>
                </a:solidFill>
                <a:latin typeface="Trebuchet MS"/>
                <a:cs typeface="Trebuchet MS"/>
              </a:rPr>
              <a:t>SELECT count(*) </a:t>
            </a:r>
            <a:r>
              <a:rPr sz="1800" b="1">
                <a:solidFill>
                  <a:srgbClr val="FF0000"/>
                </a:solidFill>
                <a:latin typeface="Trebuchet MS"/>
                <a:cs typeface="Trebuchet MS"/>
              </a:rPr>
              <a:t>FROM</a:t>
            </a:r>
            <a:r>
              <a:rPr sz="1800" b="1" spc="-100">
                <a:solidFill>
                  <a:srgbClr val="FF0000"/>
                </a:solidFill>
                <a:latin typeface="Trebuchet MS"/>
                <a:cs typeface="Trebuchet MS"/>
              </a:rPr>
              <a:t> </a:t>
            </a:r>
            <a:r>
              <a:rPr sz="1800" b="1" spc="-30">
                <a:solidFill>
                  <a:srgbClr val="FF0000"/>
                </a:solidFill>
                <a:latin typeface="Trebuchet MS"/>
                <a:cs typeface="Trebuchet MS"/>
              </a:rPr>
              <a:t>STUDENT;</a:t>
            </a:r>
            <a:endParaRPr sz="1800">
              <a:solidFill>
                <a:srgbClr val="FF0000"/>
              </a:solidFill>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83" y="402082"/>
            <a:ext cx="10657433" cy="738664"/>
          </a:xfrm>
        </p:spPr>
        <p:txBody>
          <a:bodyPr/>
          <a:lstStyle/>
          <a:p>
            <a:r>
              <a:rPr lang="en-US"/>
              <a:t>Hive versions:</a:t>
            </a:r>
            <a:br>
              <a:rPr lang="en-US"/>
            </a:br>
            <a:endParaRPr lang="en-US"/>
          </a:p>
        </p:txBody>
      </p:sp>
      <p:sp>
        <p:nvSpPr>
          <p:cNvPr id="3" name="Text Placeholder 2"/>
          <p:cNvSpPr>
            <a:spLocks noGrp="1"/>
          </p:cNvSpPr>
          <p:nvPr>
            <p:ph type="body" idx="1"/>
          </p:nvPr>
        </p:nvSpPr>
        <p:spPr>
          <a:xfrm>
            <a:off x="609600" y="1372234"/>
            <a:ext cx="10665459" cy="4985980"/>
          </a:xfrm>
        </p:spPr>
        <p:txBody>
          <a:bodyPr/>
          <a:lstStyle/>
          <a:p>
            <a:r>
              <a:rPr lang="en-US" u="none">
                <a:solidFill>
                  <a:schemeClr val="tx1"/>
                </a:solidFill>
              </a:rPr>
              <a:t>Hive 0.10</a:t>
            </a:r>
          </a:p>
          <a:p>
            <a:endParaRPr lang="en-US" u="none">
              <a:solidFill>
                <a:schemeClr val="tx1"/>
              </a:solidFill>
            </a:endParaRPr>
          </a:p>
          <a:p>
            <a:r>
              <a:rPr lang="en-US" u="none">
                <a:solidFill>
                  <a:schemeClr val="tx1"/>
                </a:solidFill>
              </a:rPr>
              <a:t>	1.Batch</a:t>
            </a:r>
          </a:p>
          <a:p>
            <a:r>
              <a:rPr lang="en-US" u="none">
                <a:solidFill>
                  <a:schemeClr val="tx1"/>
                </a:solidFill>
              </a:rPr>
              <a:t>	2.Read only data</a:t>
            </a:r>
          </a:p>
          <a:p>
            <a:r>
              <a:rPr lang="en-US" u="none">
                <a:solidFill>
                  <a:schemeClr val="tx1"/>
                </a:solidFill>
              </a:rPr>
              <a:t>	3.HiveQL</a:t>
            </a:r>
          </a:p>
          <a:p>
            <a:r>
              <a:rPr lang="en-US" u="none">
                <a:solidFill>
                  <a:schemeClr val="tx1"/>
                </a:solidFill>
              </a:rPr>
              <a:t>	4.MR</a:t>
            </a:r>
          </a:p>
          <a:p>
            <a:endParaRPr lang="en-US" u="none">
              <a:solidFill>
                <a:schemeClr val="tx1"/>
              </a:solidFill>
            </a:endParaRPr>
          </a:p>
          <a:p>
            <a:r>
              <a:rPr lang="en-US" u="none">
                <a:solidFill>
                  <a:schemeClr val="tx1"/>
                </a:solidFill>
              </a:rPr>
              <a:t>Hive 0.13</a:t>
            </a:r>
          </a:p>
          <a:p>
            <a:r>
              <a:rPr lang="en-US" u="none">
                <a:solidFill>
                  <a:schemeClr val="tx1"/>
                </a:solidFill>
              </a:rPr>
              <a:t>	1.Interactive</a:t>
            </a:r>
          </a:p>
          <a:p>
            <a:r>
              <a:rPr lang="en-US" u="none">
                <a:solidFill>
                  <a:schemeClr val="tx1"/>
                </a:solidFill>
              </a:rPr>
              <a:t>	2.Read-only data</a:t>
            </a:r>
          </a:p>
          <a:p>
            <a:r>
              <a:rPr lang="en-US" u="none">
                <a:solidFill>
                  <a:schemeClr val="tx1"/>
                </a:solidFill>
              </a:rPr>
              <a:t>	3.Substantial SQL</a:t>
            </a:r>
          </a:p>
          <a:p>
            <a:r>
              <a:rPr lang="en-US" u="none">
                <a:solidFill>
                  <a:schemeClr val="tx1"/>
                </a:solidFill>
              </a:rPr>
              <a:t>	4.MR</a:t>
            </a:r>
          </a:p>
          <a:p>
            <a:endParaRPr lang="en-US" u="none">
              <a:solidFill>
                <a:schemeClr val="tx1"/>
              </a:solidFill>
            </a:endParaRPr>
          </a:p>
          <a:p>
            <a:r>
              <a:rPr lang="en-US" u="none">
                <a:solidFill>
                  <a:schemeClr val="tx1"/>
                </a:solidFill>
              </a:rPr>
              <a:t>Hive 0.14</a:t>
            </a:r>
          </a:p>
          <a:p>
            <a:r>
              <a:rPr lang="en-US" u="none">
                <a:solidFill>
                  <a:schemeClr val="tx1"/>
                </a:solidFill>
              </a:rPr>
              <a:t>	1.Transactions with ACID semantics</a:t>
            </a:r>
          </a:p>
          <a:p>
            <a:r>
              <a:rPr lang="en-US" u="none">
                <a:solidFill>
                  <a:schemeClr val="tx1"/>
                </a:solidFill>
              </a:rPr>
              <a:t>	2.Cost based optimizer</a:t>
            </a:r>
          </a:p>
          <a:p>
            <a:r>
              <a:rPr lang="en-US" u="none">
                <a:solidFill>
                  <a:schemeClr val="tx1"/>
                </a:solidFill>
              </a:rPr>
              <a:t>	3.SQL temporary tables.</a:t>
            </a:r>
          </a:p>
          <a:p>
            <a:endParaRPr lang="en-US" u="none">
              <a:solidFill>
                <a:schemeClr val="tx1"/>
              </a:solidFill>
            </a:endParaRPr>
          </a:p>
        </p:txBody>
      </p:sp>
    </p:spTree>
    <p:extLst>
      <p:ext uri="{BB962C8B-B14F-4D97-AF65-F5344CB8AC3E}">
        <p14:creationId xmlns:p14="http://schemas.microsoft.com/office/powerpoint/2010/main" val="2080604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3380612" y="3291204"/>
            <a:ext cx="3782187"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Group </a:t>
            </a:r>
            <a:r>
              <a:rPr sz="2400" b="1">
                <a:solidFill>
                  <a:srgbClr val="0E6EC5"/>
                </a:solidFill>
                <a:latin typeface="Trebuchet MS"/>
                <a:cs typeface="Trebuchet MS"/>
              </a:rPr>
              <a:t>by and</a:t>
            </a:r>
            <a:r>
              <a:rPr sz="2400" b="1" spc="-80">
                <a:solidFill>
                  <a:srgbClr val="0E6EC5"/>
                </a:solidFill>
                <a:latin typeface="Trebuchet MS"/>
                <a:cs typeface="Trebuchet MS"/>
              </a:rPr>
              <a:t> </a:t>
            </a:r>
            <a:r>
              <a:rPr sz="2400" b="1" spc="5">
                <a:solidFill>
                  <a:srgbClr val="0E6EC5"/>
                </a:solidFill>
                <a:latin typeface="Trebuchet MS"/>
                <a:cs typeface="Trebuchet MS"/>
              </a:rPr>
              <a:t>Having</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rPr spc="-5"/>
              <a:t>Group </a:t>
            </a:r>
            <a:r>
              <a:t>by and</a:t>
            </a:r>
            <a:r>
              <a:rPr spc="-85"/>
              <a:t> </a:t>
            </a:r>
            <a:r>
              <a:rPr spc="5"/>
              <a:t>Having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8" y="1551685"/>
            <a:ext cx="7541262" cy="1657350"/>
          </a:xfrm>
          <a:prstGeom prst="rect">
            <a:avLst/>
          </a:prstGeom>
        </p:spPr>
        <p:txBody>
          <a:bodyPr vert="horz" wrap="square" lIns="0" tIns="0" rIns="0" bIns="0" rtlCol="0">
            <a:spAutoFit/>
          </a:bodyPr>
          <a:lstStyle/>
          <a:p>
            <a:pPr marL="12700">
              <a:lnSpc>
                <a:spcPct val="100000"/>
              </a:lnSpc>
            </a:pPr>
            <a:r>
              <a:rPr sz="1800" spc="-114">
                <a:latin typeface="Trebuchet MS"/>
                <a:cs typeface="Trebuchet MS"/>
              </a:rPr>
              <a:t>To </a:t>
            </a:r>
            <a:r>
              <a:rPr sz="1800">
                <a:latin typeface="Trebuchet MS"/>
                <a:cs typeface="Trebuchet MS"/>
              </a:rPr>
              <a:t>write group by </a:t>
            </a:r>
            <a:r>
              <a:rPr sz="1800" spc="-5">
                <a:latin typeface="Trebuchet MS"/>
                <a:cs typeface="Trebuchet MS"/>
              </a:rPr>
              <a:t>and </a:t>
            </a:r>
            <a:r>
              <a:rPr sz="1800">
                <a:latin typeface="Trebuchet MS"/>
                <a:cs typeface="Trebuchet MS"/>
              </a:rPr>
              <a:t>having</a:t>
            </a:r>
            <a:r>
              <a:rPr sz="1800" spc="20">
                <a:latin typeface="Trebuchet MS"/>
                <a:cs typeface="Trebuchet MS"/>
              </a:rPr>
              <a:t> </a:t>
            </a:r>
            <a:r>
              <a:rPr sz="1800">
                <a:latin typeface="Trebuchet MS"/>
                <a:cs typeface="Trebuchet MS"/>
              </a:rPr>
              <a:t>function.</a:t>
            </a:r>
          </a:p>
          <a:p>
            <a:pPr>
              <a:lnSpc>
                <a:spcPct val="100000"/>
              </a:lnSpc>
              <a:spcBef>
                <a:spcPts val="32"/>
              </a:spcBef>
            </a:pPr>
            <a:endParaRPr sz="1850">
              <a:latin typeface="Times New Roman"/>
              <a:cs typeface="Times New Roman"/>
            </a:endParaRPr>
          </a:p>
          <a:p>
            <a:pPr marL="12700">
              <a:lnSpc>
                <a:spcPct val="100000"/>
              </a:lnSpc>
            </a:pPr>
            <a:r>
              <a:rPr sz="1800" b="1" spc="-5">
                <a:solidFill>
                  <a:srgbClr val="FF0000"/>
                </a:solidFill>
                <a:latin typeface="Trebuchet MS"/>
                <a:cs typeface="Trebuchet MS"/>
              </a:rPr>
              <a:t>SELECT rollno,</a:t>
            </a:r>
            <a:r>
              <a:rPr sz="1800" b="1" spc="-100">
                <a:solidFill>
                  <a:srgbClr val="FF0000"/>
                </a:solidFill>
                <a:latin typeface="Trebuchet MS"/>
                <a:cs typeface="Trebuchet MS"/>
              </a:rPr>
              <a:t> </a:t>
            </a:r>
            <a:r>
              <a:rPr sz="1800" b="1" spc="-5">
                <a:solidFill>
                  <a:srgbClr val="FF0000"/>
                </a:solidFill>
                <a:latin typeface="Trebuchet MS"/>
                <a:cs typeface="Trebuchet MS"/>
              </a:rPr>
              <a:t>name,gpa</a:t>
            </a:r>
            <a:endParaRPr sz="1800">
              <a:solidFill>
                <a:srgbClr val="FF0000"/>
              </a:solidFill>
              <a:latin typeface="Trebuchet MS"/>
              <a:cs typeface="Trebuchet MS"/>
            </a:endParaRPr>
          </a:p>
          <a:p>
            <a:pPr marL="927100">
              <a:lnSpc>
                <a:spcPct val="100000"/>
              </a:lnSpc>
            </a:pPr>
            <a:r>
              <a:rPr sz="1800" b="1">
                <a:solidFill>
                  <a:srgbClr val="FF0000"/>
                </a:solidFill>
                <a:latin typeface="Trebuchet MS"/>
                <a:cs typeface="Trebuchet MS"/>
              </a:rPr>
              <a:t>FROM</a:t>
            </a:r>
            <a:r>
              <a:rPr sz="1800" b="1" spc="-95">
                <a:solidFill>
                  <a:srgbClr val="FF0000"/>
                </a:solidFill>
                <a:latin typeface="Trebuchet MS"/>
                <a:cs typeface="Trebuchet MS"/>
              </a:rPr>
              <a:t> </a:t>
            </a:r>
            <a:r>
              <a:rPr sz="1800" b="1" spc="-5">
                <a:solidFill>
                  <a:srgbClr val="FF0000"/>
                </a:solidFill>
                <a:latin typeface="Trebuchet MS"/>
                <a:cs typeface="Trebuchet MS"/>
              </a:rPr>
              <a:t>STUDENT</a:t>
            </a:r>
            <a:endParaRPr sz="1800">
              <a:solidFill>
                <a:srgbClr val="FF0000"/>
              </a:solidFill>
              <a:latin typeface="Trebuchet MS"/>
              <a:cs typeface="Trebuchet MS"/>
            </a:endParaRPr>
          </a:p>
          <a:p>
            <a:pPr marL="1841500">
              <a:lnSpc>
                <a:spcPct val="100000"/>
              </a:lnSpc>
            </a:pPr>
            <a:r>
              <a:rPr sz="1800" b="1" spc="-5">
                <a:solidFill>
                  <a:srgbClr val="FF0000"/>
                </a:solidFill>
                <a:latin typeface="Trebuchet MS"/>
                <a:cs typeface="Trebuchet MS"/>
              </a:rPr>
              <a:t>GROUP BY</a:t>
            </a:r>
            <a:r>
              <a:rPr sz="1800" b="1" spc="-100">
                <a:solidFill>
                  <a:srgbClr val="FF0000"/>
                </a:solidFill>
                <a:latin typeface="Trebuchet MS"/>
                <a:cs typeface="Trebuchet MS"/>
              </a:rPr>
              <a:t> </a:t>
            </a:r>
            <a:r>
              <a:rPr sz="1800" b="1" spc="-5">
                <a:solidFill>
                  <a:srgbClr val="FF0000"/>
                </a:solidFill>
                <a:latin typeface="Trebuchet MS"/>
                <a:cs typeface="Trebuchet MS"/>
              </a:rPr>
              <a:t>rollno,name,gpa</a:t>
            </a:r>
            <a:endParaRPr sz="1800">
              <a:solidFill>
                <a:srgbClr val="FF0000"/>
              </a:solidFill>
              <a:latin typeface="Trebuchet MS"/>
              <a:cs typeface="Trebuchet MS"/>
            </a:endParaRPr>
          </a:p>
          <a:p>
            <a:pPr marL="3670935">
              <a:lnSpc>
                <a:spcPct val="100000"/>
              </a:lnSpc>
            </a:pPr>
            <a:r>
              <a:rPr sz="1800" b="1" spc="-25">
                <a:solidFill>
                  <a:srgbClr val="FF0000"/>
                </a:solidFill>
                <a:latin typeface="Trebuchet MS"/>
                <a:cs typeface="Trebuchet MS"/>
              </a:rPr>
              <a:t>HAVING </a:t>
            </a:r>
            <a:r>
              <a:rPr sz="1800" b="1" spc="-5">
                <a:solidFill>
                  <a:srgbClr val="FF0000"/>
                </a:solidFill>
                <a:latin typeface="Trebuchet MS"/>
                <a:cs typeface="Trebuchet MS"/>
              </a:rPr>
              <a:t>gpa </a:t>
            </a:r>
            <a:r>
              <a:rPr sz="1800" b="1">
                <a:solidFill>
                  <a:srgbClr val="FF0000"/>
                </a:solidFill>
                <a:latin typeface="Trebuchet MS"/>
                <a:cs typeface="Trebuchet MS"/>
              </a:rPr>
              <a:t>&gt;</a:t>
            </a:r>
            <a:r>
              <a:rPr sz="1800" b="1" spc="-75">
                <a:solidFill>
                  <a:srgbClr val="FF0000"/>
                </a:solidFill>
                <a:latin typeface="Trebuchet MS"/>
                <a:cs typeface="Trebuchet MS"/>
              </a:rPr>
              <a:t> </a:t>
            </a:r>
            <a:r>
              <a:rPr sz="1800" b="1">
                <a:solidFill>
                  <a:srgbClr val="FF0000"/>
                </a:solidFill>
                <a:latin typeface="Trebuchet MS"/>
                <a:cs typeface="Trebuchet MS"/>
              </a:rPr>
              <a:t>4.0;</a:t>
            </a:r>
            <a:endParaRPr sz="1800">
              <a:solidFill>
                <a:srgbClr val="FF0000"/>
              </a:solidFill>
              <a:latin typeface="Trebuchet MS"/>
              <a:cs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4380738" y="3291204"/>
            <a:ext cx="988060"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Se</a:t>
            </a:r>
            <a:r>
              <a:rPr sz="2400" b="1" spc="-15">
                <a:solidFill>
                  <a:srgbClr val="0E6EC5"/>
                </a:solidFill>
                <a:latin typeface="Trebuchet MS"/>
                <a:cs typeface="Trebuchet MS"/>
              </a:rPr>
              <a:t>r</a:t>
            </a:r>
            <a:r>
              <a:rPr sz="2400" b="1">
                <a:solidFill>
                  <a:srgbClr val="0E6EC5"/>
                </a:solidFill>
                <a:latin typeface="Trebuchet MS"/>
                <a:cs typeface="Trebuchet MS"/>
              </a:rPr>
              <a:t>Der</a:t>
            </a:r>
            <a:endParaRPr sz="2400">
              <a:latin typeface="Trebuchet MS"/>
              <a:cs typeface="Trebuchet MS"/>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1925">
              <a:lnSpc>
                <a:spcPct val="100000"/>
              </a:lnSpc>
            </a:pPr>
            <a:r>
              <a:rPr spc="-5"/>
              <a:t>Se</a:t>
            </a:r>
            <a:r>
              <a:rPr spc="-10"/>
              <a:t>r</a:t>
            </a:r>
            <a:r>
              <a:t>Der</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520697"/>
            <a:ext cx="6570980" cy="2480310"/>
          </a:xfrm>
          <a:prstGeom prst="rect">
            <a:avLst/>
          </a:prstGeom>
        </p:spPr>
        <p:txBody>
          <a:bodyPr vert="horz" wrap="square" lIns="0" tIns="0" rIns="0" bIns="0" rtlCol="0">
            <a:spAutoFit/>
          </a:bodyPr>
          <a:lstStyle/>
          <a:p>
            <a:pPr marL="299085" indent="-286385">
              <a:lnSpc>
                <a:spcPct val="100000"/>
              </a:lnSpc>
              <a:buFont typeface="Arial"/>
              <a:buChar char="•"/>
              <a:tabLst>
                <a:tab pos="299720" algn="l"/>
              </a:tabLst>
            </a:pPr>
            <a:r>
              <a:rPr sz="1800">
                <a:latin typeface="Trebuchet MS"/>
                <a:cs typeface="Trebuchet MS"/>
              </a:rPr>
              <a:t>SerDer stands </a:t>
            </a:r>
            <a:r>
              <a:rPr sz="1800" spc="-5">
                <a:latin typeface="Trebuchet MS"/>
                <a:cs typeface="Trebuchet MS"/>
              </a:rPr>
              <a:t>for</a:t>
            </a:r>
            <a:r>
              <a:rPr sz="1800" spc="-45">
                <a:latin typeface="Trebuchet MS"/>
                <a:cs typeface="Trebuchet MS"/>
              </a:rPr>
              <a:t> </a:t>
            </a:r>
            <a:r>
              <a:rPr sz="1800" spc="-15">
                <a:latin typeface="Trebuchet MS"/>
                <a:cs typeface="Trebuchet MS"/>
              </a:rPr>
              <a:t>Serializer/Deserializer.</a:t>
            </a:r>
            <a:endParaRPr sz="1800">
              <a:latin typeface="Trebuchet MS"/>
              <a:cs typeface="Trebuchet MS"/>
            </a:endParaRPr>
          </a:p>
          <a:p>
            <a:pPr>
              <a:lnSpc>
                <a:spcPct val="100000"/>
              </a:lnSpc>
              <a:spcBef>
                <a:spcPts val="34"/>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spc="-5">
                <a:latin typeface="Trebuchet MS"/>
                <a:cs typeface="Trebuchet MS"/>
              </a:rPr>
              <a:t>Contains the logic to convert unstructured </a:t>
            </a:r>
            <a:r>
              <a:rPr sz="1800">
                <a:latin typeface="Trebuchet MS"/>
                <a:cs typeface="Trebuchet MS"/>
              </a:rPr>
              <a:t>data </a:t>
            </a:r>
            <a:r>
              <a:rPr sz="1800" spc="-5">
                <a:latin typeface="Trebuchet MS"/>
                <a:cs typeface="Trebuchet MS"/>
              </a:rPr>
              <a:t>into</a:t>
            </a:r>
            <a:r>
              <a:rPr sz="1800" spc="70">
                <a:latin typeface="Trebuchet MS"/>
                <a:cs typeface="Trebuchet MS"/>
              </a:rPr>
              <a:t> </a:t>
            </a:r>
            <a:r>
              <a:rPr sz="1800" spc="-10">
                <a:latin typeface="Trebuchet MS"/>
                <a:cs typeface="Trebuchet MS"/>
              </a:rPr>
              <a:t>records.</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a:latin typeface="Trebuchet MS"/>
                <a:cs typeface="Trebuchet MS"/>
              </a:rPr>
              <a:t>Implemented </a:t>
            </a:r>
            <a:r>
              <a:rPr sz="1800" spc="-5">
                <a:latin typeface="Trebuchet MS"/>
                <a:cs typeface="Trebuchet MS"/>
              </a:rPr>
              <a:t>using</a:t>
            </a:r>
            <a:r>
              <a:rPr sz="1800" spc="-75">
                <a:latin typeface="Trebuchet MS"/>
                <a:cs typeface="Trebuchet MS"/>
              </a:rPr>
              <a:t> </a:t>
            </a:r>
            <a:r>
              <a:rPr sz="1800" spc="-10">
                <a:latin typeface="Trebuchet MS"/>
                <a:cs typeface="Trebuchet MS"/>
              </a:rPr>
              <a:t>Java.</a:t>
            </a:r>
            <a:endParaRPr sz="1800">
              <a:latin typeface="Trebuchet MS"/>
              <a:cs typeface="Trebuchet MS"/>
            </a:endParaRPr>
          </a:p>
          <a:p>
            <a:pPr>
              <a:lnSpc>
                <a:spcPct val="100000"/>
              </a:lnSpc>
              <a:spcBef>
                <a:spcPts val="34"/>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a:latin typeface="Trebuchet MS"/>
                <a:cs typeface="Trebuchet MS"/>
              </a:rPr>
              <a:t>Serializers </a:t>
            </a:r>
            <a:r>
              <a:rPr sz="1800" spc="-5">
                <a:latin typeface="Trebuchet MS"/>
                <a:cs typeface="Trebuchet MS"/>
              </a:rPr>
              <a:t>are used at the time </a:t>
            </a:r>
            <a:r>
              <a:rPr sz="1800">
                <a:latin typeface="Trebuchet MS"/>
                <a:cs typeface="Trebuchet MS"/>
              </a:rPr>
              <a:t>of</a:t>
            </a:r>
            <a:r>
              <a:rPr sz="1800" spc="-45">
                <a:latin typeface="Trebuchet MS"/>
                <a:cs typeface="Trebuchet MS"/>
              </a:rPr>
              <a:t> </a:t>
            </a:r>
            <a:r>
              <a:rPr sz="1800" spc="-5">
                <a:latin typeface="Trebuchet MS"/>
                <a:cs typeface="Trebuchet MS"/>
              </a:rPr>
              <a:t>writing.</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a:latin typeface="Trebuchet MS"/>
                <a:cs typeface="Trebuchet MS"/>
              </a:rPr>
              <a:t>Deserializers </a:t>
            </a:r>
            <a:r>
              <a:rPr sz="1800" spc="-5">
                <a:latin typeface="Trebuchet MS"/>
                <a:cs typeface="Trebuchet MS"/>
              </a:rPr>
              <a:t>are used at query time (SELECT</a:t>
            </a:r>
            <a:r>
              <a:rPr sz="1800" spc="-85">
                <a:latin typeface="Trebuchet MS"/>
                <a:cs typeface="Trebuchet MS"/>
              </a:rPr>
              <a:t> </a:t>
            </a:r>
            <a:r>
              <a:rPr sz="1800" spc="-5">
                <a:latin typeface="Trebuchet MS"/>
                <a:cs typeface="Trebuchet MS"/>
              </a:rPr>
              <a:t>Statement).</a:t>
            </a:r>
            <a:endParaRPr sz="1800">
              <a:latin typeface="Trebuchet MS"/>
              <a:cs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SERDE</a:t>
            </a:r>
          </a:p>
        </p:txBody>
      </p:sp>
      <p:sp>
        <p:nvSpPr>
          <p:cNvPr id="3" name="Text Placeholder 2"/>
          <p:cNvSpPr>
            <a:spLocks noGrp="1"/>
          </p:cNvSpPr>
          <p:nvPr>
            <p:ph type="body" idx="1"/>
          </p:nvPr>
        </p:nvSpPr>
        <p:spPr>
          <a:xfrm>
            <a:off x="762000" y="1372234"/>
            <a:ext cx="10513059" cy="3877985"/>
          </a:xfrm>
        </p:spPr>
        <p:txBody>
          <a:bodyPr/>
          <a:lstStyle/>
          <a:p>
            <a:r>
              <a:rPr lang="en-US" b="0" u="none">
                <a:solidFill>
                  <a:schemeClr val="tx1"/>
                </a:solidFill>
              </a:rPr>
              <a:t>To manipulate the XML data</a:t>
            </a:r>
          </a:p>
          <a:p>
            <a:r>
              <a:rPr lang="en-US" b="0" u="none">
                <a:solidFill>
                  <a:schemeClr val="tx1"/>
                </a:solidFill>
              </a:rPr>
              <a:t>	&lt;employee&gt; </a:t>
            </a:r>
          </a:p>
          <a:p>
            <a:r>
              <a:rPr lang="en-US" b="0" u="none">
                <a:solidFill>
                  <a:schemeClr val="tx1"/>
                </a:solidFill>
              </a:rPr>
              <a:t>		&lt;</a:t>
            </a:r>
            <a:r>
              <a:rPr lang="en-US" b="0" u="none" err="1">
                <a:solidFill>
                  <a:schemeClr val="tx1"/>
                </a:solidFill>
              </a:rPr>
              <a:t>empid</a:t>
            </a:r>
            <a:r>
              <a:rPr lang="en-US" b="0" u="none">
                <a:solidFill>
                  <a:schemeClr val="tx1"/>
                </a:solidFill>
              </a:rPr>
              <a:t>&gt;1001&lt;/</a:t>
            </a:r>
            <a:r>
              <a:rPr lang="en-US" b="0" u="none" err="1">
                <a:solidFill>
                  <a:schemeClr val="tx1"/>
                </a:solidFill>
              </a:rPr>
              <a:t>empid</a:t>
            </a:r>
            <a:r>
              <a:rPr lang="en-US" b="0" u="none">
                <a:solidFill>
                  <a:schemeClr val="tx1"/>
                </a:solidFill>
              </a:rPr>
              <a:t>&gt;</a:t>
            </a:r>
          </a:p>
          <a:p>
            <a:r>
              <a:rPr lang="en-US" b="0" u="none">
                <a:solidFill>
                  <a:schemeClr val="tx1"/>
                </a:solidFill>
              </a:rPr>
              <a:t>		&lt;name&gt;John &lt;/name&gt;</a:t>
            </a:r>
          </a:p>
          <a:p>
            <a:r>
              <a:rPr lang="en-US" b="0" u="none">
                <a:solidFill>
                  <a:schemeClr val="tx1"/>
                </a:solidFill>
              </a:rPr>
              <a:t>		&lt;designation&gt; TL&lt;/designation&gt;</a:t>
            </a:r>
          </a:p>
          <a:p>
            <a:r>
              <a:rPr lang="en-US" b="0" u="none">
                <a:solidFill>
                  <a:schemeClr val="tx1"/>
                </a:solidFill>
              </a:rPr>
              <a:t>	&lt;/employee&gt;</a:t>
            </a:r>
          </a:p>
          <a:p>
            <a:r>
              <a:rPr lang="en-US" b="0" u="none">
                <a:solidFill>
                  <a:schemeClr val="tx1"/>
                </a:solidFill>
              </a:rPr>
              <a:t>&lt;employee&gt; </a:t>
            </a:r>
          </a:p>
          <a:p>
            <a:r>
              <a:rPr lang="en-US" b="0" u="none">
                <a:solidFill>
                  <a:schemeClr val="tx1"/>
                </a:solidFill>
              </a:rPr>
              <a:t>		&lt;</a:t>
            </a:r>
            <a:r>
              <a:rPr lang="en-US" b="0" u="none" err="1">
                <a:solidFill>
                  <a:schemeClr val="tx1"/>
                </a:solidFill>
              </a:rPr>
              <a:t>empid</a:t>
            </a:r>
            <a:r>
              <a:rPr lang="en-US" b="0" u="none">
                <a:solidFill>
                  <a:schemeClr val="tx1"/>
                </a:solidFill>
              </a:rPr>
              <a:t>&gt;1002&lt;/</a:t>
            </a:r>
            <a:r>
              <a:rPr lang="en-US" b="0" u="none" err="1">
                <a:solidFill>
                  <a:schemeClr val="tx1"/>
                </a:solidFill>
              </a:rPr>
              <a:t>empid</a:t>
            </a:r>
            <a:r>
              <a:rPr lang="en-US" b="0" u="none">
                <a:solidFill>
                  <a:schemeClr val="tx1"/>
                </a:solidFill>
              </a:rPr>
              <a:t>&gt;</a:t>
            </a:r>
          </a:p>
          <a:p>
            <a:r>
              <a:rPr lang="en-US" b="0" u="none">
                <a:solidFill>
                  <a:schemeClr val="tx1"/>
                </a:solidFill>
              </a:rPr>
              <a:t>		&lt;name&gt;Jack &lt;/name&gt;</a:t>
            </a:r>
          </a:p>
          <a:p>
            <a:r>
              <a:rPr lang="en-US" b="0" u="none">
                <a:solidFill>
                  <a:schemeClr val="tx1"/>
                </a:solidFill>
              </a:rPr>
              <a:t>		&lt;designation&gt; PM&lt;/designation&gt;</a:t>
            </a:r>
          </a:p>
          <a:p>
            <a:r>
              <a:rPr lang="en-US" b="0" u="none">
                <a:solidFill>
                  <a:schemeClr val="tx1"/>
                </a:solidFill>
              </a:rPr>
              <a:t>	&lt;/employee&gt;</a:t>
            </a:r>
          </a:p>
          <a:p>
            <a:endParaRPr lang="en-US" b="0" u="none">
              <a:solidFill>
                <a:schemeClr val="tx1"/>
              </a:solidFill>
            </a:endParaRPr>
          </a:p>
          <a:p>
            <a:endParaRPr lang="en-US" b="0" u="none">
              <a:solidFill>
                <a:schemeClr val="tx1"/>
              </a:solidFill>
            </a:endParaRPr>
          </a:p>
          <a:p>
            <a:endParaRPr lang="en-US" b="0" u="none">
              <a:solidFill>
                <a:schemeClr val="tx1"/>
              </a:solidFill>
            </a:endParaRPr>
          </a:p>
        </p:txBody>
      </p:sp>
    </p:spTree>
    <p:extLst>
      <p:ext uri="{BB962C8B-B14F-4D97-AF65-F5344CB8AC3E}">
        <p14:creationId xmlns:p14="http://schemas.microsoft.com/office/powerpoint/2010/main" val="2210426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SERDE</a:t>
            </a:r>
          </a:p>
        </p:txBody>
      </p:sp>
      <p:sp>
        <p:nvSpPr>
          <p:cNvPr id="3" name="Text Placeholder 2"/>
          <p:cNvSpPr>
            <a:spLocks noGrp="1"/>
          </p:cNvSpPr>
          <p:nvPr>
            <p:ph type="body" idx="1"/>
          </p:nvPr>
        </p:nvSpPr>
        <p:spPr>
          <a:xfrm>
            <a:off x="685800" y="1371600"/>
            <a:ext cx="10589259" cy="3323987"/>
          </a:xfrm>
        </p:spPr>
        <p:txBody>
          <a:bodyPr/>
          <a:lstStyle/>
          <a:p>
            <a:r>
              <a:rPr lang="en-US" b="0" u="none">
                <a:solidFill>
                  <a:schemeClr val="tx1"/>
                </a:solidFill>
              </a:rPr>
              <a:t>CREATE TABLE </a:t>
            </a:r>
            <a:r>
              <a:rPr lang="en-US" b="0" u="none" err="1">
                <a:solidFill>
                  <a:schemeClr val="tx1"/>
                </a:solidFill>
              </a:rPr>
              <a:t>xmlsample</a:t>
            </a:r>
            <a:r>
              <a:rPr lang="en-US" b="0" u="none">
                <a:solidFill>
                  <a:schemeClr val="tx1"/>
                </a:solidFill>
              </a:rPr>
              <a:t>(</a:t>
            </a:r>
            <a:r>
              <a:rPr lang="en-US" b="0" u="none" err="1">
                <a:solidFill>
                  <a:schemeClr val="tx1"/>
                </a:solidFill>
              </a:rPr>
              <a:t>xmldata</a:t>
            </a:r>
            <a:r>
              <a:rPr lang="en-US" b="0" u="none">
                <a:solidFill>
                  <a:schemeClr val="tx1"/>
                </a:solidFill>
              </a:rPr>
              <a:t> string);</a:t>
            </a:r>
          </a:p>
          <a:p>
            <a:endParaRPr lang="en-US" b="0" u="none">
              <a:solidFill>
                <a:schemeClr val="tx1"/>
              </a:solidFill>
            </a:endParaRPr>
          </a:p>
          <a:p>
            <a:r>
              <a:rPr lang="en-US" b="0" u="none">
                <a:solidFill>
                  <a:schemeClr val="tx1"/>
                </a:solidFill>
              </a:rPr>
              <a:t>LOAD DATA LOCAL INPATH ‘/ROOT/HIVEDEMOS/INPUT.XML’ INTO TABLE </a:t>
            </a:r>
            <a:r>
              <a:rPr lang="en-US" b="0" u="none" err="1">
                <a:solidFill>
                  <a:schemeClr val="tx1"/>
                </a:solidFill>
              </a:rPr>
              <a:t>xmlsample</a:t>
            </a:r>
            <a:r>
              <a:rPr lang="en-US" b="0" u="none">
                <a:solidFill>
                  <a:schemeClr val="tx1"/>
                </a:solidFill>
              </a:rPr>
              <a:t>;</a:t>
            </a:r>
          </a:p>
          <a:p>
            <a:endParaRPr lang="en-US" b="0" u="none">
              <a:solidFill>
                <a:schemeClr val="tx1"/>
              </a:solidFill>
            </a:endParaRPr>
          </a:p>
          <a:p>
            <a:r>
              <a:rPr lang="en-US" b="0" u="none">
                <a:solidFill>
                  <a:srgbClr val="FF0000"/>
                </a:solidFill>
              </a:rPr>
              <a:t>CREATE TABLE xpath_table AS SELECT </a:t>
            </a:r>
            <a:r>
              <a:rPr lang="en-US" b="0" u="none" err="1">
                <a:solidFill>
                  <a:srgbClr val="FF0000"/>
                </a:solidFill>
              </a:rPr>
              <a:t>xpath_int</a:t>
            </a:r>
            <a:r>
              <a:rPr lang="en-US" b="0" u="none">
                <a:solidFill>
                  <a:srgbClr val="FF0000"/>
                </a:solidFill>
              </a:rPr>
              <a:t>(</a:t>
            </a:r>
            <a:r>
              <a:rPr lang="en-US" b="0" u="none" err="1">
                <a:solidFill>
                  <a:srgbClr val="FF0000"/>
                </a:solidFill>
              </a:rPr>
              <a:t>xmldata</a:t>
            </a:r>
            <a:r>
              <a:rPr lang="en-US" b="0" u="none">
                <a:solidFill>
                  <a:srgbClr val="FF0000"/>
                </a:solidFill>
              </a:rPr>
              <a:t>,’employee/</a:t>
            </a:r>
            <a:r>
              <a:rPr lang="en-US" b="0" u="none" err="1">
                <a:solidFill>
                  <a:srgbClr val="FF0000"/>
                </a:solidFill>
              </a:rPr>
              <a:t>empid</a:t>
            </a:r>
            <a:r>
              <a:rPr lang="en-US" b="0" u="none">
                <a:solidFill>
                  <a:srgbClr val="FF0000"/>
                </a:solidFill>
              </a:rPr>
              <a:t>’),</a:t>
            </a:r>
          </a:p>
          <a:p>
            <a:r>
              <a:rPr lang="en-US" b="0" u="none" err="1">
                <a:solidFill>
                  <a:srgbClr val="FF0000"/>
                </a:solidFill>
              </a:rPr>
              <a:t>Xpath_string</a:t>
            </a:r>
            <a:r>
              <a:rPr lang="en-US" b="0" u="none">
                <a:solidFill>
                  <a:srgbClr val="FF0000"/>
                </a:solidFill>
              </a:rPr>
              <a:t>(</a:t>
            </a:r>
            <a:r>
              <a:rPr lang="en-US" b="0" u="none" err="1">
                <a:solidFill>
                  <a:srgbClr val="FF0000"/>
                </a:solidFill>
              </a:rPr>
              <a:t>xmldata</a:t>
            </a:r>
            <a:r>
              <a:rPr lang="en-US" b="0" u="none">
                <a:solidFill>
                  <a:srgbClr val="FF0000"/>
                </a:solidFill>
              </a:rPr>
              <a:t>,’employee/name’),</a:t>
            </a:r>
          </a:p>
          <a:p>
            <a:r>
              <a:rPr lang="en-US" b="0" u="none" err="1">
                <a:solidFill>
                  <a:srgbClr val="FF0000"/>
                </a:solidFill>
              </a:rPr>
              <a:t>Xpath_string</a:t>
            </a:r>
            <a:r>
              <a:rPr lang="en-US" b="0" u="none">
                <a:solidFill>
                  <a:srgbClr val="FF0000"/>
                </a:solidFill>
              </a:rPr>
              <a:t>(</a:t>
            </a:r>
            <a:r>
              <a:rPr lang="en-US" b="0" u="none" err="1">
                <a:solidFill>
                  <a:srgbClr val="FF0000"/>
                </a:solidFill>
              </a:rPr>
              <a:t>xmldata</a:t>
            </a:r>
            <a:r>
              <a:rPr lang="en-US" b="0" u="none">
                <a:solidFill>
                  <a:srgbClr val="FF0000"/>
                </a:solidFill>
              </a:rPr>
              <a:t>,’employee/designation’) FROM  </a:t>
            </a:r>
            <a:r>
              <a:rPr lang="en-US" b="0" u="none" err="1">
                <a:solidFill>
                  <a:srgbClr val="FF0000"/>
                </a:solidFill>
              </a:rPr>
              <a:t>xmlsample</a:t>
            </a:r>
            <a:r>
              <a:rPr lang="en-US" b="0" u="none">
                <a:solidFill>
                  <a:srgbClr val="FF0000"/>
                </a:solidFill>
              </a:rPr>
              <a:t>;</a:t>
            </a:r>
          </a:p>
          <a:p>
            <a:endParaRPr lang="en-US" b="0" u="none">
              <a:solidFill>
                <a:srgbClr val="FF0000"/>
              </a:solidFill>
            </a:endParaRPr>
          </a:p>
          <a:p>
            <a:r>
              <a:rPr lang="en-US" b="0" u="none">
                <a:solidFill>
                  <a:schemeClr val="tx1"/>
                </a:solidFill>
              </a:rPr>
              <a:t>SELECT * FROM xpath_table;</a:t>
            </a:r>
          </a:p>
          <a:p>
            <a:endParaRPr lang="en-US" b="0" u="none">
              <a:solidFill>
                <a:schemeClr val="tx1"/>
              </a:solidFill>
            </a:endParaRPr>
          </a:p>
          <a:p>
            <a:endParaRPr lang="en-US" b="0" u="none">
              <a:solidFill>
                <a:schemeClr val="tx1"/>
              </a:solidFill>
            </a:endParaRPr>
          </a:p>
          <a:p>
            <a:endParaRPr lang="en-US" b="0" u="none">
              <a:solidFill>
                <a:schemeClr val="tx1"/>
              </a:solidFill>
            </a:endParaRPr>
          </a:p>
        </p:txBody>
      </p:sp>
    </p:spTree>
    <p:extLst>
      <p:ext uri="{BB962C8B-B14F-4D97-AF65-F5344CB8AC3E}">
        <p14:creationId xmlns:p14="http://schemas.microsoft.com/office/powerpoint/2010/main" val="229572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RCFile Implementation</a:t>
            </a:r>
          </a:p>
        </p:txBody>
      </p:sp>
      <p:sp>
        <p:nvSpPr>
          <p:cNvPr id="3" name="Text Placeholder 2"/>
          <p:cNvSpPr>
            <a:spLocks noGrp="1"/>
          </p:cNvSpPr>
          <p:nvPr>
            <p:ph type="body" idx="1"/>
          </p:nvPr>
        </p:nvSpPr>
        <p:spPr>
          <a:xfrm>
            <a:off x="609601" y="1371600"/>
            <a:ext cx="9220200" cy="1938992"/>
          </a:xfrm>
        </p:spPr>
        <p:txBody>
          <a:bodyPr/>
          <a:lstStyle/>
          <a:p>
            <a:r>
              <a:rPr lang="en-US" b="0" u="none">
                <a:solidFill>
                  <a:schemeClr val="tx1"/>
                </a:solidFill>
              </a:rPr>
              <a:t> CREATE TABLE </a:t>
            </a:r>
            <a:r>
              <a:rPr lang="en-US" b="0" u="none">
                <a:solidFill>
                  <a:srgbClr val="FF0000"/>
                </a:solidFill>
              </a:rPr>
              <a:t>STUDENT_RC</a:t>
            </a:r>
            <a:r>
              <a:rPr lang="en-US" b="0" u="none">
                <a:solidFill>
                  <a:schemeClr val="tx1"/>
                </a:solidFill>
              </a:rPr>
              <a:t>(</a:t>
            </a:r>
            <a:r>
              <a:rPr lang="en-US" b="0" u="none" err="1">
                <a:solidFill>
                  <a:schemeClr val="tx1"/>
                </a:solidFill>
              </a:rPr>
              <a:t>rollno</a:t>
            </a:r>
            <a:r>
              <a:rPr lang="en-US" b="0" u="none">
                <a:solidFill>
                  <a:schemeClr val="tx1"/>
                </a:solidFill>
              </a:rPr>
              <a:t> </a:t>
            </a:r>
            <a:r>
              <a:rPr lang="en-US" b="0" u="none" err="1">
                <a:solidFill>
                  <a:schemeClr val="tx1"/>
                </a:solidFill>
              </a:rPr>
              <a:t>int,name</a:t>
            </a:r>
            <a:r>
              <a:rPr lang="en-US" b="0" u="none">
                <a:solidFill>
                  <a:schemeClr val="tx1"/>
                </a:solidFill>
              </a:rPr>
              <a:t> </a:t>
            </a:r>
            <a:r>
              <a:rPr lang="en-US" b="0" u="none" err="1">
                <a:solidFill>
                  <a:schemeClr val="tx1"/>
                </a:solidFill>
              </a:rPr>
              <a:t>string,gpa</a:t>
            </a:r>
            <a:r>
              <a:rPr lang="en-US" b="0" u="none">
                <a:solidFill>
                  <a:schemeClr val="tx1"/>
                </a:solidFill>
              </a:rPr>
              <a:t> float) STORED AS RCFILE;</a:t>
            </a:r>
          </a:p>
          <a:p>
            <a:endParaRPr lang="en-US" b="0" u="none">
              <a:solidFill>
                <a:schemeClr val="tx1"/>
              </a:solidFill>
            </a:endParaRPr>
          </a:p>
          <a:p>
            <a:r>
              <a:rPr lang="en-US" b="0" u="none">
                <a:solidFill>
                  <a:srgbClr val="FF0000"/>
                </a:solidFill>
              </a:rPr>
              <a:t>INSERT OVERWRITE table STUDENT-RC SELECT *FROM STUDENT;</a:t>
            </a:r>
          </a:p>
          <a:p>
            <a:endParaRPr lang="en-US" b="0" u="none">
              <a:solidFill>
                <a:schemeClr val="tx1"/>
              </a:solidFill>
            </a:endParaRPr>
          </a:p>
          <a:p>
            <a:endParaRPr lang="en-US" b="0" u="none">
              <a:solidFill>
                <a:schemeClr val="tx1"/>
              </a:solidFill>
            </a:endParaRPr>
          </a:p>
          <a:p>
            <a:r>
              <a:rPr lang="en-US" b="0" u="none">
                <a:solidFill>
                  <a:schemeClr val="tx1"/>
                </a:solidFill>
              </a:rPr>
              <a:t>SELECT SUM(</a:t>
            </a:r>
            <a:r>
              <a:rPr lang="en-US" b="0" u="none" err="1">
                <a:solidFill>
                  <a:schemeClr val="tx1"/>
                </a:solidFill>
              </a:rPr>
              <a:t>gpa</a:t>
            </a:r>
            <a:r>
              <a:rPr lang="en-US" b="0" u="none">
                <a:solidFill>
                  <a:schemeClr val="tx1"/>
                </a:solidFill>
              </a:rPr>
              <a:t>) FROM STUDENT_RC;</a:t>
            </a:r>
          </a:p>
          <a:p>
            <a:endParaRPr lang="en-US" b="0" u="none">
              <a:solidFill>
                <a:schemeClr val="tx1"/>
              </a:solidFill>
            </a:endParaRPr>
          </a:p>
        </p:txBody>
      </p:sp>
    </p:spTree>
    <p:extLst>
      <p:ext uri="{BB962C8B-B14F-4D97-AF65-F5344CB8AC3E}">
        <p14:creationId xmlns:p14="http://schemas.microsoft.com/office/powerpoint/2010/main" val="461148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DEFINED FUNCTIONS (UDF)</a:t>
            </a:r>
          </a:p>
        </p:txBody>
      </p:sp>
      <p:sp>
        <p:nvSpPr>
          <p:cNvPr id="3" name="Text Placeholder 2"/>
          <p:cNvSpPr>
            <a:spLocks noGrp="1"/>
          </p:cNvSpPr>
          <p:nvPr>
            <p:ph type="body" idx="1"/>
          </p:nvPr>
        </p:nvSpPr>
        <p:spPr>
          <a:xfrm>
            <a:off x="381000" y="1295400"/>
            <a:ext cx="10894059" cy="4154984"/>
          </a:xfrm>
        </p:spPr>
        <p:txBody>
          <a:bodyPr/>
          <a:lstStyle/>
          <a:p>
            <a:r>
              <a:rPr lang="en-US" u="none">
                <a:solidFill>
                  <a:schemeClr val="tx1"/>
                </a:solidFill>
              </a:rPr>
              <a:t>Write a hive function to convert the values of a field to upper case</a:t>
            </a:r>
          </a:p>
          <a:p>
            <a:endParaRPr lang="en-US" u="none">
              <a:solidFill>
                <a:schemeClr val="tx1"/>
              </a:solidFill>
            </a:endParaRPr>
          </a:p>
          <a:p>
            <a:endParaRPr lang="en-US" u="none">
              <a:solidFill>
                <a:schemeClr val="tx1"/>
              </a:solidFill>
            </a:endParaRPr>
          </a:p>
          <a:p>
            <a:r>
              <a:rPr lang="en-US" u="none">
                <a:solidFill>
                  <a:schemeClr val="tx1"/>
                </a:solidFill>
              </a:rPr>
              <a:t>Package</a:t>
            </a:r>
            <a:r>
              <a:rPr lang="en-US" b="0" u="none">
                <a:solidFill>
                  <a:schemeClr val="tx1"/>
                </a:solidFill>
              </a:rPr>
              <a:t> </a:t>
            </a:r>
            <a:r>
              <a:rPr lang="en-US" b="0" u="none" err="1">
                <a:solidFill>
                  <a:schemeClr val="tx1"/>
                </a:solidFill>
              </a:rPr>
              <a:t>com.example.hive.udf</a:t>
            </a:r>
            <a:r>
              <a:rPr lang="en-US" b="0" u="none">
                <a:solidFill>
                  <a:schemeClr val="tx1"/>
                </a:solidFill>
              </a:rPr>
              <a:t>;</a:t>
            </a:r>
          </a:p>
          <a:p>
            <a:r>
              <a:rPr lang="en-US" u="none">
                <a:solidFill>
                  <a:schemeClr val="tx1"/>
                </a:solidFill>
              </a:rPr>
              <a:t>import</a:t>
            </a:r>
            <a:r>
              <a:rPr lang="en-US" b="0" u="none">
                <a:solidFill>
                  <a:schemeClr val="tx1"/>
                </a:solidFill>
              </a:rPr>
              <a:t> </a:t>
            </a:r>
            <a:r>
              <a:rPr lang="en-US" b="0" u="none" err="1">
                <a:solidFill>
                  <a:schemeClr val="tx1"/>
                </a:solidFill>
              </a:rPr>
              <a:t>org.apache.hadoop.hive.ql.exec.Descripition</a:t>
            </a:r>
            <a:r>
              <a:rPr lang="en-US" b="0" u="none">
                <a:solidFill>
                  <a:schemeClr val="tx1"/>
                </a:solidFill>
              </a:rPr>
              <a:t>;</a:t>
            </a:r>
          </a:p>
          <a:p>
            <a:r>
              <a:rPr lang="en-US" u="none">
                <a:solidFill>
                  <a:schemeClr val="tx1"/>
                </a:solidFill>
              </a:rPr>
              <a:t>import</a:t>
            </a:r>
            <a:r>
              <a:rPr lang="en-US" b="0" u="none">
                <a:solidFill>
                  <a:schemeClr val="tx1"/>
                </a:solidFill>
              </a:rPr>
              <a:t> </a:t>
            </a:r>
            <a:r>
              <a:rPr lang="en-US" b="0" u="none" err="1">
                <a:solidFill>
                  <a:schemeClr val="tx1"/>
                </a:solidFill>
              </a:rPr>
              <a:t>org.apache.hadoop.hive.ql.exec.UDF</a:t>
            </a:r>
            <a:r>
              <a:rPr lang="en-US" b="0" u="none">
                <a:solidFill>
                  <a:schemeClr val="tx1"/>
                </a:solidFill>
              </a:rPr>
              <a:t>;</a:t>
            </a:r>
          </a:p>
          <a:p>
            <a:r>
              <a:rPr lang="en-US" u="none">
                <a:solidFill>
                  <a:schemeClr val="tx1"/>
                </a:solidFill>
              </a:rPr>
              <a:t>@Description</a:t>
            </a:r>
            <a:r>
              <a:rPr lang="en-US" b="0" u="none">
                <a:solidFill>
                  <a:schemeClr val="tx1"/>
                </a:solidFill>
              </a:rPr>
              <a:t>(</a:t>
            </a:r>
          </a:p>
          <a:p>
            <a:r>
              <a:rPr lang="en-US" b="0" u="none">
                <a:solidFill>
                  <a:schemeClr val="tx1"/>
                </a:solidFill>
              </a:rPr>
              <a:t>name=“simple UDF example”)</a:t>
            </a:r>
          </a:p>
          <a:p>
            <a:endParaRPr lang="en-US" b="0" u="none">
              <a:solidFill>
                <a:schemeClr val="tx1"/>
              </a:solidFill>
            </a:endParaRPr>
          </a:p>
          <a:p>
            <a:r>
              <a:rPr lang="en-US" u="none">
                <a:solidFill>
                  <a:schemeClr val="tx1"/>
                </a:solidFill>
              </a:rPr>
              <a:t>public</a:t>
            </a:r>
            <a:r>
              <a:rPr lang="en-US" b="0" u="none">
                <a:solidFill>
                  <a:schemeClr val="tx1"/>
                </a:solidFill>
              </a:rPr>
              <a:t> final class </a:t>
            </a:r>
            <a:r>
              <a:rPr lang="en-US" b="0" u="none" err="1">
                <a:solidFill>
                  <a:schemeClr val="tx1"/>
                </a:solidFill>
              </a:rPr>
              <a:t>MyLowerCase</a:t>
            </a:r>
            <a:r>
              <a:rPr lang="en-US" b="0" u="none">
                <a:solidFill>
                  <a:schemeClr val="tx1"/>
                </a:solidFill>
              </a:rPr>
              <a:t> </a:t>
            </a:r>
            <a:r>
              <a:rPr lang="en-US" u="none">
                <a:solidFill>
                  <a:schemeClr val="tx1"/>
                </a:solidFill>
              </a:rPr>
              <a:t>extends</a:t>
            </a:r>
            <a:r>
              <a:rPr lang="en-US" b="0" u="none">
                <a:solidFill>
                  <a:schemeClr val="tx1"/>
                </a:solidFill>
              </a:rPr>
              <a:t> UDF{</a:t>
            </a:r>
          </a:p>
          <a:p>
            <a:r>
              <a:rPr lang="en-US" u="none">
                <a:solidFill>
                  <a:schemeClr val="tx1"/>
                </a:solidFill>
              </a:rPr>
              <a:t>public</a:t>
            </a:r>
            <a:r>
              <a:rPr lang="en-US" b="0" u="none">
                <a:solidFill>
                  <a:schemeClr val="tx1"/>
                </a:solidFill>
              </a:rPr>
              <a:t> String </a:t>
            </a:r>
            <a:r>
              <a:rPr lang="en-US" b="0" u="none" err="1">
                <a:solidFill>
                  <a:schemeClr val="tx1"/>
                </a:solidFill>
              </a:rPr>
              <a:t>evalutae</a:t>
            </a:r>
            <a:r>
              <a:rPr lang="en-US" b="0" u="none">
                <a:solidFill>
                  <a:schemeClr val="tx1"/>
                </a:solidFill>
              </a:rPr>
              <a:t>(</a:t>
            </a:r>
            <a:r>
              <a:rPr lang="en-US" u="none">
                <a:solidFill>
                  <a:schemeClr val="tx1"/>
                </a:solidFill>
              </a:rPr>
              <a:t>final</a:t>
            </a:r>
            <a:r>
              <a:rPr lang="en-US" b="0" u="none">
                <a:solidFill>
                  <a:schemeClr val="tx1"/>
                </a:solidFill>
              </a:rPr>
              <a:t> String word){</a:t>
            </a:r>
          </a:p>
          <a:p>
            <a:r>
              <a:rPr lang="en-US" u="none">
                <a:solidFill>
                  <a:schemeClr val="tx1"/>
                </a:solidFill>
              </a:rPr>
              <a:t>return</a:t>
            </a:r>
            <a:r>
              <a:rPr lang="en-US" b="0" u="none">
                <a:solidFill>
                  <a:schemeClr val="tx1"/>
                </a:solidFill>
              </a:rPr>
              <a:t> </a:t>
            </a:r>
            <a:r>
              <a:rPr lang="en-US" b="0" u="none" err="1">
                <a:solidFill>
                  <a:schemeClr val="tx1"/>
                </a:solidFill>
              </a:rPr>
              <a:t>word.toLowerCase</a:t>
            </a:r>
            <a:r>
              <a:rPr lang="en-US" b="0" u="none">
                <a:solidFill>
                  <a:schemeClr val="tx1"/>
                </a:solidFill>
              </a:rPr>
              <a:t>();</a:t>
            </a:r>
          </a:p>
          <a:p>
            <a:r>
              <a:rPr lang="en-US" b="0" u="none">
                <a:solidFill>
                  <a:schemeClr val="tx1"/>
                </a:solidFill>
              </a:rPr>
              <a:t>}</a:t>
            </a:r>
          </a:p>
          <a:p>
            <a:r>
              <a:rPr lang="en-US" b="0" u="none">
                <a:solidFill>
                  <a:schemeClr val="tx1"/>
                </a:solidFill>
              </a:rPr>
              <a:t>}</a:t>
            </a:r>
          </a:p>
          <a:p>
            <a:endParaRPr lang="en-US" u="none">
              <a:solidFill>
                <a:schemeClr val="tx1"/>
              </a:solidFill>
            </a:endParaRPr>
          </a:p>
        </p:txBody>
      </p:sp>
    </p:spTree>
    <p:extLst>
      <p:ext uri="{BB962C8B-B14F-4D97-AF65-F5344CB8AC3E}">
        <p14:creationId xmlns:p14="http://schemas.microsoft.com/office/powerpoint/2010/main" val="32414067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UDF </a:t>
            </a:r>
          </a:p>
        </p:txBody>
      </p:sp>
      <p:sp>
        <p:nvSpPr>
          <p:cNvPr id="3" name="Text Placeholder 2"/>
          <p:cNvSpPr>
            <a:spLocks noGrp="1"/>
          </p:cNvSpPr>
          <p:nvPr>
            <p:ph type="body" idx="1"/>
          </p:nvPr>
        </p:nvSpPr>
        <p:spPr>
          <a:xfrm>
            <a:off x="381000" y="1372234"/>
            <a:ext cx="10894059" cy="2492990"/>
          </a:xfrm>
        </p:spPr>
        <p:txBody>
          <a:bodyPr/>
          <a:lstStyle/>
          <a:p>
            <a:r>
              <a:rPr lang="en-US" b="0" u="sng">
                <a:solidFill>
                  <a:schemeClr val="tx1"/>
                </a:solidFill>
              </a:rPr>
              <a:t>Convert this java program into Jar:</a:t>
            </a:r>
          </a:p>
          <a:p>
            <a:endParaRPr lang="en-US" b="0" u="none">
              <a:solidFill>
                <a:schemeClr val="tx1"/>
              </a:solidFill>
            </a:endParaRPr>
          </a:p>
          <a:p>
            <a:r>
              <a:rPr lang="en-US" b="0" u="none">
                <a:solidFill>
                  <a:schemeClr val="tx1"/>
                </a:solidFill>
              </a:rPr>
              <a:t>ADD JAR /root/</a:t>
            </a:r>
            <a:r>
              <a:rPr lang="en-US" b="0" u="none" err="1">
                <a:solidFill>
                  <a:schemeClr val="tx1"/>
                </a:solidFill>
              </a:rPr>
              <a:t>hivedemos</a:t>
            </a:r>
            <a:r>
              <a:rPr lang="en-US" b="0" u="none">
                <a:solidFill>
                  <a:schemeClr val="tx1"/>
                </a:solidFill>
              </a:rPr>
              <a:t>/UpperCase.jar</a:t>
            </a:r>
          </a:p>
          <a:p>
            <a:endParaRPr lang="en-US" b="0" u="none">
              <a:solidFill>
                <a:schemeClr val="tx1"/>
              </a:solidFill>
            </a:endParaRPr>
          </a:p>
          <a:p>
            <a:r>
              <a:rPr lang="en-US" b="0" u="none">
                <a:solidFill>
                  <a:schemeClr val="tx1"/>
                </a:solidFill>
              </a:rPr>
              <a:t>CREATE TEMPORARY FUNCTION </a:t>
            </a:r>
            <a:r>
              <a:rPr lang="en-US" b="0" u="none" err="1">
                <a:solidFill>
                  <a:schemeClr val="tx1"/>
                </a:solidFill>
              </a:rPr>
              <a:t>touppercase</a:t>
            </a:r>
            <a:r>
              <a:rPr lang="en-US" b="0" u="none">
                <a:solidFill>
                  <a:schemeClr val="tx1"/>
                </a:solidFill>
              </a:rPr>
              <a:t> AS ‘</a:t>
            </a:r>
            <a:r>
              <a:rPr lang="en-US" b="0" u="none" err="1">
                <a:solidFill>
                  <a:schemeClr val="tx1"/>
                </a:solidFill>
              </a:rPr>
              <a:t>com.example.hive.udf.MyUpperCase</a:t>
            </a:r>
            <a:r>
              <a:rPr lang="en-US" b="0" u="none">
                <a:solidFill>
                  <a:schemeClr val="tx1"/>
                </a:solidFill>
              </a:rPr>
              <a:t>’;</a:t>
            </a:r>
          </a:p>
          <a:p>
            <a:endParaRPr lang="en-US" b="0" u="none">
              <a:solidFill>
                <a:schemeClr val="tx1"/>
              </a:solidFill>
            </a:endParaRPr>
          </a:p>
          <a:p>
            <a:r>
              <a:rPr lang="en-US" b="0" u="none">
                <a:solidFill>
                  <a:schemeClr val="tx1"/>
                </a:solidFill>
              </a:rPr>
              <a:t>SELECT TOUPPERCASE(name) FROM STUDENT;</a:t>
            </a:r>
          </a:p>
          <a:p>
            <a:endParaRPr lang="en-US" b="0" u="none">
              <a:solidFill>
                <a:schemeClr val="tx1"/>
              </a:solidFill>
            </a:endParaRPr>
          </a:p>
          <a:p>
            <a:endParaRPr lang="en-US" b="0" u="none">
              <a:solidFill>
                <a:schemeClr val="tx1"/>
              </a:solidFill>
            </a:endParaRPr>
          </a:p>
        </p:txBody>
      </p:sp>
    </p:spTree>
    <p:extLst>
      <p:ext uri="{BB962C8B-B14F-4D97-AF65-F5344CB8AC3E}">
        <p14:creationId xmlns:p14="http://schemas.microsoft.com/office/powerpoint/2010/main" val="942603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t>Fill </a:t>
            </a:r>
            <a:r>
              <a:rPr spc="-5"/>
              <a:t>in the</a:t>
            </a:r>
            <a:r>
              <a:rPr spc="-95"/>
              <a:t> </a:t>
            </a:r>
            <a:r>
              <a:t>blanks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67283" y="1335659"/>
            <a:ext cx="8238490" cy="2165350"/>
          </a:xfrm>
          <a:prstGeom prst="rect">
            <a:avLst/>
          </a:prstGeom>
        </p:spPr>
        <p:txBody>
          <a:bodyPr vert="horz" wrap="square" lIns="0" tIns="0" rIns="0" bIns="0" rtlCol="0">
            <a:spAutoFit/>
          </a:bodyPr>
          <a:lstStyle/>
          <a:p>
            <a:pPr marL="12700">
              <a:lnSpc>
                <a:spcPct val="100000"/>
              </a:lnSpc>
              <a:tabLst>
                <a:tab pos="354965" algn="l"/>
                <a:tab pos="4804410" algn="l"/>
                <a:tab pos="7125970" algn="l"/>
              </a:tabLst>
            </a:pPr>
            <a:r>
              <a:rPr sz="1450" spc="-185">
                <a:solidFill>
                  <a:srgbClr val="0E6EC5"/>
                </a:solidFill>
                <a:latin typeface="Microsoft Sans Serif"/>
                <a:cs typeface="Microsoft Sans Serif"/>
              </a:rPr>
              <a:t>	</a:t>
            </a:r>
            <a:r>
              <a:rPr sz="1800">
                <a:solidFill>
                  <a:srgbClr val="404040"/>
                </a:solidFill>
                <a:latin typeface="Trebuchet MS"/>
                <a:cs typeface="Trebuchet MS"/>
              </a:rPr>
              <a:t>The  </a:t>
            </a:r>
            <a:r>
              <a:rPr sz="1800" spc="-5" err="1">
                <a:solidFill>
                  <a:srgbClr val="404040"/>
                </a:solidFill>
                <a:latin typeface="Trebuchet MS"/>
                <a:cs typeface="Trebuchet MS"/>
              </a:rPr>
              <a:t>metastore</a:t>
            </a:r>
            <a:r>
              <a:rPr sz="1800" spc="195">
                <a:solidFill>
                  <a:srgbClr val="404040"/>
                </a:solidFill>
                <a:latin typeface="Trebuchet MS"/>
                <a:cs typeface="Trebuchet MS"/>
              </a:rPr>
              <a:t> </a:t>
            </a:r>
            <a:r>
              <a:rPr sz="1800" spc="-5">
                <a:solidFill>
                  <a:srgbClr val="404040"/>
                </a:solidFill>
                <a:latin typeface="Trebuchet MS"/>
                <a:cs typeface="Trebuchet MS"/>
              </a:rPr>
              <a:t>consists</a:t>
            </a:r>
            <a:r>
              <a:rPr sz="1800" spc="330">
                <a:solidFill>
                  <a:srgbClr val="404040"/>
                </a:solidFill>
                <a:latin typeface="Trebuchet MS"/>
                <a:cs typeface="Trebuchet MS"/>
              </a:rPr>
              <a:t> </a:t>
            </a:r>
            <a:r>
              <a:rPr sz="1800" spc="-5">
                <a:solidFill>
                  <a:srgbClr val="404040"/>
                </a:solidFill>
                <a:latin typeface="Trebuchet MS"/>
                <a:cs typeface="Trebuchet MS"/>
              </a:rPr>
              <a:t>of</a:t>
            </a:r>
            <a:r>
              <a:rPr sz="1800" u="heavy" spc="-5">
                <a:solidFill>
                  <a:srgbClr val="404040"/>
                </a:solidFill>
                <a:latin typeface="Trebuchet MS"/>
                <a:cs typeface="Trebuchet MS"/>
              </a:rPr>
              <a:t> 	</a:t>
            </a:r>
            <a:r>
              <a:rPr sz="1800" spc="-5">
                <a:solidFill>
                  <a:srgbClr val="404040"/>
                </a:solidFill>
                <a:latin typeface="Trebuchet MS"/>
                <a:cs typeface="Trebuchet MS"/>
              </a:rPr>
              <a:t>and </a:t>
            </a:r>
            <a:r>
              <a:rPr sz="1800" spc="515">
                <a:solidFill>
                  <a:srgbClr val="404040"/>
                </a:solidFill>
                <a:latin typeface="Trebuchet MS"/>
                <a:cs typeface="Trebuchet MS"/>
              </a:rPr>
              <a:t> </a:t>
            </a:r>
            <a:r>
              <a:rPr sz="1800">
                <a:solidFill>
                  <a:srgbClr val="404040"/>
                </a:solidFill>
                <a:latin typeface="Trebuchet MS"/>
                <a:cs typeface="Trebuchet MS"/>
              </a:rPr>
              <a:t>a</a:t>
            </a:r>
            <a:r>
              <a:rPr sz="1800" u="heavy">
                <a:solidFill>
                  <a:srgbClr val="404040"/>
                </a:solidFill>
                <a:latin typeface="Trebuchet MS"/>
                <a:cs typeface="Trebuchet MS"/>
              </a:rPr>
              <a:t> 	</a:t>
            </a:r>
            <a:r>
              <a:rPr sz="1800">
                <a:solidFill>
                  <a:srgbClr val="404040"/>
                </a:solidFill>
                <a:latin typeface="Trebuchet MS"/>
                <a:cs typeface="Trebuchet MS"/>
              </a:rPr>
              <a:t>.</a:t>
            </a:r>
            <a:endParaRPr sz="1800">
              <a:latin typeface="Trebuchet MS"/>
              <a:cs typeface="Trebuchet MS"/>
            </a:endParaRPr>
          </a:p>
          <a:p>
            <a:pPr marL="12700">
              <a:lnSpc>
                <a:spcPct val="100000"/>
              </a:lnSpc>
              <a:spcBef>
                <a:spcPts val="994"/>
              </a:spcBef>
              <a:tabLst>
                <a:tab pos="354965" algn="l"/>
                <a:tab pos="8141334" algn="l"/>
              </a:tabLst>
            </a:pPr>
            <a:r>
              <a:rPr sz="1400" spc="-135">
                <a:solidFill>
                  <a:srgbClr val="0E6EC5"/>
                </a:solidFill>
                <a:latin typeface="Microsoft Sans Serif"/>
                <a:cs typeface="Microsoft Sans Serif"/>
              </a:rPr>
              <a:t>	</a:t>
            </a:r>
            <a:r>
              <a:rPr sz="1800" spc="-135">
                <a:solidFill>
                  <a:srgbClr val="404040"/>
                </a:solidFill>
                <a:latin typeface="Trebuchet MS"/>
                <a:cs typeface="Trebuchet MS"/>
              </a:rPr>
              <a:t>The</a:t>
            </a:r>
            <a:r>
              <a:rPr sz="1800" spc="5">
                <a:solidFill>
                  <a:srgbClr val="404040"/>
                </a:solidFill>
                <a:latin typeface="Trebuchet MS"/>
                <a:cs typeface="Trebuchet MS"/>
              </a:rPr>
              <a:t> </a:t>
            </a:r>
            <a:r>
              <a:rPr sz="1800">
                <a:solidFill>
                  <a:srgbClr val="404040"/>
                </a:solidFill>
                <a:latin typeface="Trebuchet MS"/>
                <a:cs typeface="Trebuchet MS"/>
              </a:rPr>
              <a:t>m</a:t>
            </a:r>
            <a:r>
              <a:rPr sz="1800" spc="-10">
                <a:solidFill>
                  <a:srgbClr val="404040"/>
                </a:solidFill>
                <a:latin typeface="Trebuchet MS"/>
                <a:cs typeface="Trebuchet MS"/>
              </a:rPr>
              <a:t>o</a:t>
            </a:r>
            <a:r>
              <a:rPr sz="1800">
                <a:solidFill>
                  <a:srgbClr val="404040"/>
                </a:solidFill>
                <a:latin typeface="Trebuchet MS"/>
                <a:cs typeface="Trebuchet MS"/>
              </a:rPr>
              <a:t>st</a:t>
            </a:r>
            <a:r>
              <a:rPr sz="1800" spc="-5">
                <a:solidFill>
                  <a:srgbClr val="404040"/>
                </a:solidFill>
                <a:latin typeface="Trebuchet MS"/>
                <a:cs typeface="Trebuchet MS"/>
              </a:rPr>
              <a:t> </a:t>
            </a:r>
            <a:r>
              <a:rPr sz="1800" spc="-10">
                <a:solidFill>
                  <a:srgbClr val="404040"/>
                </a:solidFill>
                <a:latin typeface="Trebuchet MS"/>
                <a:cs typeface="Trebuchet MS"/>
              </a:rPr>
              <a:t>co</a:t>
            </a:r>
            <a:r>
              <a:rPr sz="1800">
                <a:solidFill>
                  <a:srgbClr val="404040"/>
                </a:solidFill>
                <a:latin typeface="Trebuchet MS"/>
                <a:cs typeface="Trebuchet MS"/>
              </a:rPr>
              <a:t>mm</a:t>
            </a:r>
            <a:r>
              <a:rPr sz="1800" spc="-10">
                <a:solidFill>
                  <a:srgbClr val="404040"/>
                </a:solidFill>
                <a:latin typeface="Trebuchet MS"/>
                <a:cs typeface="Trebuchet MS"/>
              </a:rPr>
              <a:t>o</a:t>
            </a:r>
            <a:r>
              <a:rPr sz="1800" spc="-5">
                <a:solidFill>
                  <a:srgbClr val="404040"/>
                </a:solidFill>
                <a:latin typeface="Trebuchet MS"/>
                <a:cs typeface="Trebuchet MS"/>
              </a:rPr>
              <a:t>nl</a:t>
            </a:r>
            <a:r>
              <a:rPr sz="1800">
                <a:solidFill>
                  <a:srgbClr val="404040"/>
                </a:solidFill>
                <a:latin typeface="Trebuchet MS"/>
                <a:cs typeface="Trebuchet MS"/>
              </a:rPr>
              <a:t>y </a:t>
            </a:r>
            <a:r>
              <a:rPr sz="1800" spc="-5">
                <a:solidFill>
                  <a:srgbClr val="404040"/>
                </a:solidFill>
                <a:latin typeface="Trebuchet MS"/>
                <a:cs typeface="Trebuchet MS"/>
              </a:rPr>
              <a:t>use</a:t>
            </a:r>
            <a:r>
              <a:rPr sz="1800">
                <a:solidFill>
                  <a:srgbClr val="404040"/>
                </a:solidFill>
                <a:latin typeface="Trebuchet MS"/>
                <a:cs typeface="Trebuchet MS"/>
              </a:rPr>
              <a:t>d</a:t>
            </a:r>
            <a:r>
              <a:rPr sz="1800" spc="-10">
                <a:solidFill>
                  <a:srgbClr val="404040"/>
                </a:solidFill>
                <a:latin typeface="Trebuchet MS"/>
                <a:cs typeface="Trebuchet MS"/>
              </a:rPr>
              <a:t> </a:t>
            </a:r>
            <a:r>
              <a:rPr sz="1800" spc="-5">
                <a:solidFill>
                  <a:srgbClr val="404040"/>
                </a:solidFill>
                <a:latin typeface="Trebuchet MS"/>
                <a:cs typeface="Trebuchet MS"/>
              </a:rPr>
              <a:t>inter</a:t>
            </a:r>
            <a:r>
              <a:rPr sz="1800" spc="-10">
                <a:solidFill>
                  <a:srgbClr val="404040"/>
                </a:solidFill>
                <a:latin typeface="Trebuchet MS"/>
                <a:cs typeface="Trebuchet MS"/>
              </a:rPr>
              <a:t>f</a:t>
            </a:r>
            <a:r>
              <a:rPr sz="1800" spc="-5">
                <a:solidFill>
                  <a:srgbClr val="404040"/>
                </a:solidFill>
                <a:latin typeface="Trebuchet MS"/>
                <a:cs typeface="Trebuchet MS"/>
              </a:rPr>
              <a:t>ac</a:t>
            </a:r>
            <a:r>
              <a:rPr sz="1800">
                <a:solidFill>
                  <a:srgbClr val="404040"/>
                </a:solidFill>
                <a:latin typeface="Trebuchet MS"/>
                <a:cs typeface="Trebuchet MS"/>
              </a:rPr>
              <a:t>e</a:t>
            </a:r>
            <a:r>
              <a:rPr sz="1800" spc="10">
                <a:solidFill>
                  <a:srgbClr val="404040"/>
                </a:solidFill>
                <a:latin typeface="Trebuchet MS"/>
                <a:cs typeface="Trebuchet MS"/>
              </a:rPr>
              <a:t> </a:t>
            </a:r>
            <a:r>
              <a:rPr sz="1800" spc="-5">
                <a:solidFill>
                  <a:srgbClr val="404040"/>
                </a:solidFill>
                <a:latin typeface="Trebuchet MS"/>
                <a:cs typeface="Trebuchet MS"/>
              </a:rPr>
              <a:t>t</a:t>
            </a:r>
            <a:r>
              <a:rPr sz="1800">
                <a:solidFill>
                  <a:srgbClr val="404040"/>
                </a:solidFill>
                <a:latin typeface="Trebuchet MS"/>
                <a:cs typeface="Trebuchet MS"/>
              </a:rPr>
              <a:t>o</a:t>
            </a:r>
            <a:r>
              <a:rPr sz="1800" spc="-5">
                <a:solidFill>
                  <a:srgbClr val="404040"/>
                </a:solidFill>
                <a:latin typeface="Trebuchet MS"/>
                <a:cs typeface="Trebuchet MS"/>
              </a:rPr>
              <a:t> interac</a:t>
            </a:r>
            <a:r>
              <a:rPr sz="1800">
                <a:solidFill>
                  <a:srgbClr val="404040"/>
                </a:solidFill>
                <a:latin typeface="Trebuchet MS"/>
                <a:cs typeface="Trebuchet MS"/>
              </a:rPr>
              <a:t>t</a:t>
            </a:r>
            <a:r>
              <a:rPr sz="1800" spc="-5">
                <a:solidFill>
                  <a:srgbClr val="404040"/>
                </a:solidFill>
                <a:latin typeface="Trebuchet MS"/>
                <a:cs typeface="Trebuchet MS"/>
              </a:rPr>
              <a:t> w</a:t>
            </a:r>
            <a:r>
              <a:rPr sz="1800" spc="5">
                <a:solidFill>
                  <a:srgbClr val="404040"/>
                </a:solidFill>
                <a:latin typeface="Trebuchet MS"/>
                <a:cs typeface="Trebuchet MS"/>
              </a:rPr>
              <a:t>i</a:t>
            </a:r>
            <a:r>
              <a:rPr sz="1800" spc="-5">
                <a:solidFill>
                  <a:srgbClr val="404040"/>
                </a:solidFill>
                <a:latin typeface="Trebuchet MS"/>
                <a:cs typeface="Trebuchet MS"/>
              </a:rPr>
              <a:t>t</a:t>
            </a:r>
            <a:r>
              <a:rPr sz="1800">
                <a:solidFill>
                  <a:srgbClr val="404040"/>
                </a:solidFill>
                <a:latin typeface="Trebuchet MS"/>
                <a:cs typeface="Trebuchet MS"/>
              </a:rPr>
              <a:t>h</a:t>
            </a:r>
            <a:r>
              <a:rPr sz="1800" spc="-10">
                <a:solidFill>
                  <a:srgbClr val="404040"/>
                </a:solidFill>
                <a:latin typeface="Trebuchet MS"/>
                <a:cs typeface="Trebuchet MS"/>
              </a:rPr>
              <a:t> </a:t>
            </a:r>
            <a:r>
              <a:rPr sz="1800" spc="-5">
                <a:solidFill>
                  <a:srgbClr val="404040"/>
                </a:solidFill>
                <a:latin typeface="Trebuchet MS"/>
                <a:cs typeface="Trebuchet MS"/>
              </a:rPr>
              <a:t>Hiv</a:t>
            </a:r>
            <a:r>
              <a:rPr sz="1800">
                <a:solidFill>
                  <a:srgbClr val="404040"/>
                </a:solidFill>
                <a:latin typeface="Trebuchet MS"/>
                <a:cs typeface="Trebuchet MS"/>
              </a:rPr>
              <a:t>e </a:t>
            </a:r>
            <a:r>
              <a:rPr sz="1800" spc="-5">
                <a:solidFill>
                  <a:srgbClr val="404040"/>
                </a:solidFill>
                <a:latin typeface="Trebuchet MS"/>
                <a:cs typeface="Trebuchet MS"/>
              </a:rPr>
              <a:t>i</a:t>
            </a:r>
            <a:r>
              <a:rPr sz="1800">
                <a:solidFill>
                  <a:srgbClr val="404040"/>
                </a:solidFill>
                <a:latin typeface="Trebuchet MS"/>
                <a:cs typeface="Trebuchet MS"/>
              </a:rPr>
              <a:t>s</a:t>
            </a:r>
            <a:r>
              <a:rPr sz="1800" spc="-15">
                <a:solidFill>
                  <a:srgbClr val="404040"/>
                </a:solidFill>
                <a:latin typeface="Trebuchet MS"/>
                <a:cs typeface="Trebuchet MS"/>
              </a:rPr>
              <a:t> </a:t>
            </a:r>
            <a:r>
              <a:rPr sz="1800" u="heavy">
                <a:solidFill>
                  <a:srgbClr val="404040"/>
                </a:solidFill>
                <a:latin typeface="Trebuchet MS"/>
                <a:cs typeface="Trebuchet MS"/>
              </a:rPr>
              <a:t> 	</a:t>
            </a:r>
            <a:r>
              <a:rPr sz="1800">
                <a:solidFill>
                  <a:srgbClr val="404040"/>
                </a:solidFill>
                <a:latin typeface="Trebuchet MS"/>
                <a:cs typeface="Trebuchet MS"/>
              </a:rPr>
              <a:t>.</a:t>
            </a:r>
            <a:endParaRPr sz="1800">
              <a:latin typeface="Trebuchet MS"/>
              <a:cs typeface="Trebuchet MS"/>
            </a:endParaRPr>
          </a:p>
          <a:p>
            <a:pPr marL="12700">
              <a:lnSpc>
                <a:spcPct val="100000"/>
              </a:lnSpc>
              <a:spcBef>
                <a:spcPts val="994"/>
              </a:spcBef>
              <a:tabLst>
                <a:tab pos="354965" algn="l"/>
                <a:tab pos="5521960" algn="l"/>
              </a:tabLst>
            </a:pPr>
            <a:r>
              <a:rPr sz="1400" spc="-135">
                <a:solidFill>
                  <a:srgbClr val="0E6EC5"/>
                </a:solidFill>
                <a:latin typeface="Microsoft Sans Serif"/>
                <a:cs typeface="Microsoft Sans Serif"/>
              </a:rPr>
              <a:t>	</a:t>
            </a:r>
            <a:r>
              <a:rPr sz="1800">
                <a:solidFill>
                  <a:srgbClr val="404040"/>
                </a:solidFill>
                <a:latin typeface="Trebuchet MS"/>
                <a:cs typeface="Trebuchet MS"/>
              </a:rPr>
              <a:t>The </a:t>
            </a:r>
            <a:r>
              <a:rPr sz="1800" spc="-5">
                <a:solidFill>
                  <a:srgbClr val="404040"/>
                </a:solidFill>
                <a:latin typeface="Trebuchet MS"/>
                <a:cs typeface="Trebuchet MS"/>
              </a:rPr>
              <a:t>default </a:t>
            </a:r>
            <a:r>
              <a:rPr sz="1800" spc="-5" err="1">
                <a:solidFill>
                  <a:srgbClr val="404040"/>
                </a:solidFill>
                <a:latin typeface="Trebuchet MS"/>
                <a:cs typeface="Trebuchet MS"/>
              </a:rPr>
              <a:t>metastore</a:t>
            </a:r>
            <a:r>
              <a:rPr sz="1800" spc="-5">
                <a:solidFill>
                  <a:srgbClr val="404040"/>
                </a:solidFill>
                <a:latin typeface="Trebuchet MS"/>
                <a:cs typeface="Trebuchet MS"/>
              </a:rPr>
              <a:t> for </a:t>
            </a:r>
            <a:r>
              <a:rPr sz="1800" spc="340">
                <a:solidFill>
                  <a:srgbClr val="404040"/>
                </a:solidFill>
                <a:latin typeface="Trebuchet MS"/>
                <a:cs typeface="Trebuchet MS"/>
              </a:rPr>
              <a:t> </a:t>
            </a:r>
            <a:r>
              <a:rPr sz="1800" spc="-5">
                <a:solidFill>
                  <a:srgbClr val="404040"/>
                </a:solidFill>
                <a:latin typeface="Trebuchet MS"/>
                <a:cs typeface="Trebuchet MS"/>
              </a:rPr>
              <a:t>Hive</a:t>
            </a:r>
            <a:r>
              <a:rPr sz="1800" spc="220">
                <a:solidFill>
                  <a:srgbClr val="404040"/>
                </a:solidFill>
                <a:latin typeface="Trebuchet MS"/>
                <a:cs typeface="Trebuchet MS"/>
              </a:rPr>
              <a:t> </a:t>
            </a:r>
            <a:r>
              <a:rPr sz="1800" spc="-5">
                <a:solidFill>
                  <a:srgbClr val="404040"/>
                </a:solidFill>
                <a:latin typeface="Trebuchet MS"/>
                <a:cs typeface="Trebuchet MS"/>
              </a:rPr>
              <a:t>is</a:t>
            </a:r>
            <a:r>
              <a:rPr sz="1800" u="heavy" spc="-5">
                <a:solidFill>
                  <a:srgbClr val="404040"/>
                </a:solidFill>
                <a:latin typeface="Trebuchet MS"/>
                <a:cs typeface="Trebuchet MS"/>
              </a:rPr>
              <a:t> 	</a:t>
            </a:r>
            <a:r>
              <a:rPr sz="1800">
                <a:solidFill>
                  <a:srgbClr val="404040"/>
                </a:solidFill>
                <a:latin typeface="Trebuchet MS"/>
                <a:cs typeface="Trebuchet MS"/>
              </a:rPr>
              <a:t>.</a:t>
            </a:r>
            <a:endParaRPr sz="1800">
              <a:latin typeface="Trebuchet MS"/>
              <a:cs typeface="Trebuchet MS"/>
            </a:endParaRPr>
          </a:p>
          <a:p>
            <a:pPr marL="12700">
              <a:lnSpc>
                <a:spcPct val="100000"/>
              </a:lnSpc>
              <a:spcBef>
                <a:spcPts val="1005"/>
              </a:spcBef>
              <a:tabLst>
                <a:tab pos="354965" algn="l"/>
                <a:tab pos="4110990" algn="l"/>
              </a:tabLst>
            </a:pPr>
            <a:r>
              <a:rPr sz="1400" spc="-135">
                <a:solidFill>
                  <a:srgbClr val="0E6EC5"/>
                </a:solidFill>
                <a:latin typeface="Microsoft Sans Serif"/>
                <a:cs typeface="Microsoft Sans Serif"/>
              </a:rPr>
              <a:t>	</a:t>
            </a:r>
            <a:r>
              <a:rPr sz="1800" spc="-5">
                <a:solidFill>
                  <a:srgbClr val="404040"/>
                </a:solidFill>
                <a:latin typeface="Trebuchet MS"/>
                <a:cs typeface="Trebuchet MS"/>
              </a:rPr>
              <a:t>Metastore </a:t>
            </a:r>
            <a:r>
              <a:rPr sz="1800" spc="509">
                <a:solidFill>
                  <a:srgbClr val="404040"/>
                </a:solidFill>
                <a:latin typeface="Trebuchet MS"/>
                <a:cs typeface="Trebuchet MS"/>
              </a:rPr>
              <a:t> </a:t>
            </a:r>
            <a:r>
              <a:rPr sz="1800" spc="-5">
                <a:solidFill>
                  <a:srgbClr val="404040"/>
                </a:solidFill>
                <a:latin typeface="Trebuchet MS"/>
                <a:cs typeface="Trebuchet MS"/>
              </a:rPr>
              <a:t>contains</a:t>
            </a:r>
            <a:r>
              <a:rPr sz="1800" u="heavy" spc="-5">
                <a:solidFill>
                  <a:srgbClr val="404040"/>
                </a:solidFill>
                <a:latin typeface="Trebuchet MS"/>
                <a:cs typeface="Trebuchet MS"/>
              </a:rPr>
              <a:t> 	</a:t>
            </a:r>
            <a:r>
              <a:rPr sz="1800" spc="-5">
                <a:solidFill>
                  <a:srgbClr val="404040"/>
                </a:solidFill>
                <a:latin typeface="Trebuchet MS"/>
                <a:cs typeface="Trebuchet MS"/>
              </a:rPr>
              <a:t>of Hive</a:t>
            </a:r>
            <a:r>
              <a:rPr sz="1800" spc="-80">
                <a:solidFill>
                  <a:srgbClr val="404040"/>
                </a:solidFill>
                <a:latin typeface="Trebuchet MS"/>
                <a:cs typeface="Trebuchet MS"/>
              </a:rPr>
              <a:t> </a:t>
            </a:r>
            <a:r>
              <a:rPr sz="1800" spc="-5">
                <a:solidFill>
                  <a:srgbClr val="404040"/>
                </a:solidFill>
                <a:latin typeface="Trebuchet MS"/>
                <a:cs typeface="Trebuchet MS"/>
              </a:rPr>
              <a:t>tables.</a:t>
            </a:r>
            <a:endParaRPr sz="1800">
              <a:latin typeface="Trebuchet MS"/>
              <a:cs typeface="Trebuchet MS"/>
            </a:endParaRPr>
          </a:p>
          <a:p>
            <a:pPr marL="355600" marR="51435" indent="-342900">
              <a:lnSpc>
                <a:spcPct val="100000"/>
              </a:lnSpc>
              <a:spcBef>
                <a:spcPts val="994"/>
              </a:spcBef>
              <a:tabLst>
                <a:tab pos="354965" algn="l"/>
                <a:tab pos="2082164" algn="l"/>
              </a:tabLst>
            </a:pPr>
            <a:r>
              <a:rPr sz="1400" spc="-135">
                <a:solidFill>
                  <a:srgbClr val="0E6EC5"/>
                </a:solidFill>
                <a:latin typeface="Microsoft Sans Serif"/>
                <a:cs typeface="Microsoft Sans Serif"/>
              </a:rPr>
              <a:t>	</a:t>
            </a:r>
            <a:r>
              <a:rPr sz="1400" u="heavy" spc="-135">
                <a:solidFill>
                  <a:srgbClr val="0E6EC5"/>
                </a:solidFill>
                <a:latin typeface="Times New Roman"/>
                <a:cs typeface="Times New Roman"/>
              </a:rPr>
              <a:t>	</a:t>
            </a:r>
            <a:r>
              <a:rPr sz="1800">
                <a:solidFill>
                  <a:srgbClr val="404040"/>
                </a:solidFill>
                <a:latin typeface="Trebuchet MS"/>
                <a:cs typeface="Trebuchet MS"/>
              </a:rPr>
              <a:t>is </a:t>
            </a:r>
            <a:r>
              <a:rPr sz="1800" spc="-5">
                <a:solidFill>
                  <a:srgbClr val="404040"/>
                </a:solidFill>
                <a:latin typeface="Trebuchet MS"/>
                <a:cs typeface="Trebuchet MS"/>
              </a:rPr>
              <a:t>responsible </a:t>
            </a:r>
            <a:r>
              <a:rPr sz="1800" spc="-10">
                <a:solidFill>
                  <a:srgbClr val="404040"/>
                </a:solidFill>
                <a:latin typeface="Trebuchet MS"/>
                <a:cs typeface="Trebuchet MS"/>
              </a:rPr>
              <a:t>for </a:t>
            </a:r>
            <a:r>
              <a:rPr sz="1800" spc="-5">
                <a:solidFill>
                  <a:srgbClr val="404040"/>
                </a:solidFill>
                <a:latin typeface="Trebuchet MS"/>
                <a:cs typeface="Trebuchet MS"/>
              </a:rPr>
              <a:t>compilation, optimization,</a:t>
            </a:r>
            <a:r>
              <a:rPr sz="1800" spc="-50">
                <a:solidFill>
                  <a:srgbClr val="404040"/>
                </a:solidFill>
                <a:latin typeface="Trebuchet MS"/>
                <a:cs typeface="Trebuchet MS"/>
              </a:rPr>
              <a:t> </a:t>
            </a:r>
            <a:r>
              <a:rPr sz="1800" spc="-5">
                <a:solidFill>
                  <a:srgbClr val="404040"/>
                </a:solidFill>
                <a:latin typeface="Trebuchet MS"/>
                <a:cs typeface="Trebuchet MS"/>
              </a:rPr>
              <a:t>and</a:t>
            </a:r>
            <a:r>
              <a:rPr sz="1800">
                <a:solidFill>
                  <a:srgbClr val="404040"/>
                </a:solidFill>
                <a:latin typeface="Trebuchet MS"/>
                <a:cs typeface="Trebuchet MS"/>
              </a:rPr>
              <a:t> </a:t>
            </a:r>
            <a:r>
              <a:rPr sz="1800" spc="-5">
                <a:solidFill>
                  <a:srgbClr val="404040"/>
                </a:solidFill>
                <a:latin typeface="Trebuchet MS"/>
                <a:cs typeface="Trebuchet MS"/>
              </a:rPr>
              <a:t>execution </a:t>
            </a:r>
            <a:r>
              <a:rPr sz="1800">
                <a:solidFill>
                  <a:srgbClr val="404040"/>
                </a:solidFill>
                <a:latin typeface="Trebuchet MS"/>
                <a:cs typeface="Trebuchet MS"/>
              </a:rPr>
              <a:t> </a:t>
            </a:r>
            <a:r>
              <a:rPr sz="1800" spc="-5">
                <a:solidFill>
                  <a:srgbClr val="404040"/>
                </a:solidFill>
                <a:latin typeface="Trebuchet MS"/>
                <a:cs typeface="Trebuchet MS"/>
              </a:rPr>
              <a:t>of Hive</a:t>
            </a:r>
            <a:r>
              <a:rPr sz="1800" spc="-75">
                <a:solidFill>
                  <a:srgbClr val="404040"/>
                </a:solidFill>
                <a:latin typeface="Trebuchet MS"/>
                <a:cs typeface="Trebuchet MS"/>
              </a:rPr>
              <a:t> </a:t>
            </a:r>
            <a:r>
              <a:rPr sz="1800" spc="-5">
                <a:solidFill>
                  <a:srgbClr val="404040"/>
                </a:solidFill>
                <a:latin typeface="Trebuchet MS"/>
                <a:cs typeface="Trebuchet MS"/>
              </a:rPr>
              <a:t>queries.</a:t>
            </a:r>
            <a:endParaRPr sz="18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0777" y="3101594"/>
            <a:ext cx="1991360" cy="375920"/>
          </a:xfrm>
          <a:prstGeom prst="rect">
            <a:avLst/>
          </a:prstGeom>
        </p:spPr>
        <p:txBody>
          <a:bodyPr vert="horz" wrap="square" lIns="0" tIns="0" rIns="0" bIns="0" rtlCol="0">
            <a:spAutoFit/>
          </a:bodyPr>
          <a:lstStyle/>
          <a:p>
            <a:pPr marL="12700">
              <a:lnSpc>
                <a:spcPct val="100000"/>
              </a:lnSpc>
            </a:pPr>
            <a:r>
              <a:rPr spc="-5"/>
              <a:t>Hive</a:t>
            </a:r>
            <a:r>
              <a:rPr spc="-90"/>
              <a:t> </a:t>
            </a:r>
            <a:r>
              <a:rPr spc="-15"/>
              <a:t>Features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0089" y="3068828"/>
            <a:ext cx="1755775" cy="436245"/>
          </a:xfrm>
          <a:prstGeom prst="rect">
            <a:avLst/>
          </a:prstGeom>
        </p:spPr>
        <p:txBody>
          <a:bodyPr vert="horz" wrap="square" lIns="0" tIns="0" rIns="0" bIns="0" rtlCol="0">
            <a:spAutoFit/>
          </a:bodyPr>
          <a:lstStyle/>
          <a:p>
            <a:pPr marL="12700">
              <a:lnSpc>
                <a:spcPct val="100000"/>
              </a:lnSpc>
            </a:pPr>
            <a:r>
              <a:rPr sz="2800" spc="-5">
                <a:solidFill>
                  <a:srgbClr val="404040"/>
                </a:solidFill>
              </a:rPr>
              <a:t>Thank</a:t>
            </a:r>
            <a:r>
              <a:rPr sz="2800" spc="-75">
                <a:solidFill>
                  <a:srgbClr val="404040"/>
                </a:solidFill>
              </a:rPr>
              <a:t> </a:t>
            </a:r>
            <a:r>
              <a:rPr sz="2800" spc="-5">
                <a:solidFill>
                  <a:srgbClr val="404040"/>
                </a:solidFill>
              </a:rPr>
              <a:t>you</a:t>
            </a:r>
            <a:endParaRPr sz="28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035" y="536194"/>
            <a:ext cx="2367915" cy="375920"/>
          </a:xfrm>
          <a:prstGeom prst="rect">
            <a:avLst/>
          </a:prstGeom>
        </p:spPr>
        <p:txBody>
          <a:bodyPr vert="horz" wrap="square" lIns="0" tIns="0" rIns="0" bIns="0" rtlCol="0">
            <a:spAutoFit/>
          </a:bodyPr>
          <a:lstStyle/>
          <a:p>
            <a:pPr marL="12700">
              <a:lnSpc>
                <a:spcPct val="100000"/>
              </a:lnSpc>
            </a:pPr>
            <a:r>
              <a:rPr spc="-15"/>
              <a:t>Features </a:t>
            </a:r>
            <a:r>
              <a:t>of</a:t>
            </a:r>
            <a:r>
              <a:rPr spc="-85"/>
              <a:t> </a:t>
            </a:r>
            <a:r>
              <a:rPr spc="-5"/>
              <a:t>Hive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688035" y="2174747"/>
            <a:ext cx="6692900" cy="2644314"/>
          </a:xfrm>
          <a:prstGeom prst="rect">
            <a:avLst/>
          </a:prstGeom>
        </p:spPr>
        <p:txBody>
          <a:bodyPr vert="horz" wrap="square" lIns="0" tIns="0" rIns="0" bIns="0" rtlCol="0">
            <a:spAutoFit/>
          </a:bodyPr>
          <a:lstStyle/>
          <a:p>
            <a:pPr marL="355600" indent="-342900">
              <a:lnSpc>
                <a:spcPct val="100000"/>
              </a:lnSpc>
              <a:buAutoNum type="arabicPeriod"/>
              <a:tabLst>
                <a:tab pos="355600" algn="l"/>
              </a:tabLst>
            </a:pPr>
            <a:r>
              <a:rPr sz="1800">
                <a:latin typeface="Trebuchet MS"/>
                <a:cs typeface="Trebuchet MS"/>
              </a:rPr>
              <a:t>It is </a:t>
            </a:r>
            <a:r>
              <a:rPr sz="1800" spc="-5">
                <a:latin typeface="Trebuchet MS"/>
                <a:cs typeface="Trebuchet MS"/>
              </a:rPr>
              <a:t>similar to</a:t>
            </a:r>
            <a:r>
              <a:rPr sz="1800" spc="-110">
                <a:latin typeface="Trebuchet MS"/>
                <a:cs typeface="Trebuchet MS"/>
              </a:rPr>
              <a:t> </a:t>
            </a:r>
            <a:r>
              <a:rPr sz="1800" spc="-5">
                <a:latin typeface="Trebuchet MS"/>
                <a:cs typeface="Trebuchet MS"/>
              </a:rPr>
              <a:t>SQL.</a:t>
            </a:r>
            <a:endParaRPr sz="1800">
              <a:latin typeface="Trebuchet MS"/>
              <a:cs typeface="Trebuchet MS"/>
            </a:endParaRPr>
          </a:p>
          <a:p>
            <a:pPr>
              <a:lnSpc>
                <a:spcPct val="100000"/>
              </a:lnSpc>
              <a:spcBef>
                <a:spcPts val="57"/>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Lst>
            </a:pPr>
            <a:r>
              <a:rPr sz="1800" spc="-5">
                <a:latin typeface="Trebuchet MS"/>
                <a:cs typeface="Trebuchet MS"/>
              </a:rPr>
              <a:t>HQL </a:t>
            </a:r>
            <a:r>
              <a:rPr sz="1800">
                <a:latin typeface="Trebuchet MS"/>
                <a:cs typeface="Trebuchet MS"/>
              </a:rPr>
              <a:t>is easy </a:t>
            </a:r>
            <a:r>
              <a:rPr sz="1800" spc="-5">
                <a:latin typeface="Trebuchet MS"/>
                <a:cs typeface="Trebuchet MS"/>
              </a:rPr>
              <a:t>to</a:t>
            </a:r>
            <a:r>
              <a:rPr sz="1800" spc="-190">
                <a:latin typeface="Trebuchet MS"/>
                <a:cs typeface="Trebuchet MS"/>
              </a:rPr>
              <a:t> </a:t>
            </a:r>
            <a:r>
              <a:rPr sz="1800" spc="-5">
                <a:latin typeface="Trebuchet MS"/>
                <a:cs typeface="Trebuchet MS"/>
              </a:rPr>
              <a:t>code.</a:t>
            </a:r>
            <a:endParaRPr sz="1800">
              <a:latin typeface="Trebuchet MS"/>
              <a:cs typeface="Trebuchet MS"/>
            </a:endParaRPr>
          </a:p>
          <a:p>
            <a:pPr>
              <a:lnSpc>
                <a:spcPct val="100000"/>
              </a:lnSpc>
              <a:spcBef>
                <a:spcPts val="47"/>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Lst>
            </a:pPr>
            <a:r>
              <a:rPr sz="1800" spc="-5">
                <a:latin typeface="Trebuchet MS"/>
                <a:cs typeface="Trebuchet MS"/>
              </a:rPr>
              <a:t>Hive supports </a:t>
            </a:r>
            <a:r>
              <a:rPr sz="1800">
                <a:latin typeface="Trebuchet MS"/>
                <a:cs typeface="Trebuchet MS"/>
              </a:rPr>
              <a:t>rich </a:t>
            </a:r>
            <a:r>
              <a:rPr sz="1800" spc="-5">
                <a:latin typeface="Trebuchet MS"/>
                <a:cs typeface="Trebuchet MS"/>
              </a:rPr>
              <a:t>data types </a:t>
            </a:r>
            <a:r>
              <a:rPr sz="1800">
                <a:latin typeface="Trebuchet MS"/>
                <a:cs typeface="Trebuchet MS"/>
              </a:rPr>
              <a:t>such as </a:t>
            </a:r>
            <a:r>
              <a:rPr sz="1800" spc="-5">
                <a:latin typeface="Trebuchet MS"/>
                <a:cs typeface="Trebuchet MS"/>
              </a:rPr>
              <a:t>structs, </a:t>
            </a:r>
            <a:r>
              <a:rPr sz="1800">
                <a:latin typeface="Trebuchet MS"/>
                <a:cs typeface="Trebuchet MS"/>
              </a:rPr>
              <a:t>lists, </a:t>
            </a:r>
            <a:r>
              <a:rPr sz="1800" spc="-5">
                <a:latin typeface="Trebuchet MS"/>
                <a:cs typeface="Trebuchet MS"/>
              </a:rPr>
              <a:t>and</a:t>
            </a:r>
            <a:r>
              <a:rPr sz="1800" spc="-75">
                <a:latin typeface="Trebuchet MS"/>
                <a:cs typeface="Trebuchet MS"/>
              </a:rPr>
              <a:t> </a:t>
            </a:r>
            <a:r>
              <a:rPr sz="1800">
                <a:latin typeface="Trebuchet MS"/>
                <a:cs typeface="Trebuchet MS"/>
              </a:rPr>
              <a:t>maps.</a:t>
            </a:r>
          </a:p>
          <a:p>
            <a:pPr>
              <a:lnSpc>
                <a:spcPct val="100000"/>
              </a:lnSpc>
              <a:spcBef>
                <a:spcPts val="45"/>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Lst>
            </a:pPr>
            <a:r>
              <a:rPr sz="1800" spc="-5">
                <a:latin typeface="Trebuchet MS"/>
                <a:cs typeface="Trebuchet MS"/>
              </a:rPr>
              <a:t>Hive supports SQL filters, group-by and order-by</a:t>
            </a:r>
            <a:r>
              <a:rPr sz="1800" spc="-55">
                <a:latin typeface="Trebuchet MS"/>
                <a:cs typeface="Trebuchet MS"/>
              </a:rPr>
              <a:t> </a:t>
            </a:r>
            <a:r>
              <a:rPr sz="1800" spc="-5">
                <a:latin typeface="Trebuchet MS"/>
                <a:cs typeface="Trebuchet MS"/>
              </a:rPr>
              <a:t>clauses.</a:t>
            </a:r>
            <a:endParaRPr lang="en-US" sz="1800" spc="-5">
              <a:latin typeface="Trebuchet MS"/>
              <a:cs typeface="Trebuchet MS"/>
            </a:endParaRPr>
          </a:p>
          <a:p>
            <a:pPr marL="355600" indent="-342900">
              <a:lnSpc>
                <a:spcPct val="100000"/>
              </a:lnSpc>
              <a:buAutoNum type="arabicPeriod"/>
              <a:tabLst>
                <a:tab pos="355600" algn="l"/>
              </a:tabLst>
            </a:pPr>
            <a:endParaRPr lang="en-US" spc="-5">
              <a:latin typeface="Trebuchet MS"/>
              <a:cs typeface="Trebuchet MS"/>
            </a:endParaRPr>
          </a:p>
          <a:p>
            <a:pPr marL="355600" indent="-342900">
              <a:lnSpc>
                <a:spcPct val="100000"/>
              </a:lnSpc>
              <a:buAutoNum type="arabicPeriod"/>
              <a:tabLst>
                <a:tab pos="355600" algn="l"/>
              </a:tabLst>
            </a:pPr>
            <a:r>
              <a:rPr lang="en-US" sz="1800" spc="-5">
                <a:latin typeface="Trebuchet MS"/>
                <a:cs typeface="Trebuchet MS"/>
              </a:rPr>
              <a:t>Custom Types, Custom functions can be defined.</a:t>
            </a:r>
            <a:endParaRPr sz="18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Hive integration and work flow</a:t>
            </a:r>
          </a:p>
        </p:txBody>
      </p:sp>
      <p:sp>
        <p:nvSpPr>
          <p:cNvPr id="3" name="Text Placeholder 2"/>
          <p:cNvSpPr>
            <a:spLocks noGrp="1"/>
          </p:cNvSpPr>
          <p:nvPr>
            <p:ph type="body" idx="1"/>
          </p:nvPr>
        </p:nvSpPr>
        <p:spPr>
          <a:xfrm>
            <a:off x="916939" y="1372234"/>
            <a:ext cx="10358120" cy="830997"/>
          </a:xfrm>
        </p:spPr>
        <p:txBody>
          <a:bodyPr/>
          <a:lstStyle/>
          <a:p>
            <a:r>
              <a:rPr lang="en-US" b="0" u="none">
                <a:solidFill>
                  <a:schemeClr val="tx1"/>
                </a:solidFill>
              </a:rPr>
              <a:t>Work flow of log analysis file.</a:t>
            </a:r>
          </a:p>
          <a:p>
            <a:endParaRPr lang="en-US" b="0" u="none">
              <a:solidFill>
                <a:schemeClr val="tx1"/>
              </a:solidFill>
            </a:endParaRPr>
          </a:p>
          <a:p>
            <a:endParaRPr lang="en-US" b="0" u="none">
              <a:solidFill>
                <a:schemeClr val="tx1"/>
              </a:solidFill>
            </a:endParaRPr>
          </a:p>
        </p:txBody>
      </p:sp>
      <p:sp>
        <p:nvSpPr>
          <p:cNvPr id="4" name="Rounded Rectangle 3"/>
          <p:cNvSpPr/>
          <p:nvPr/>
        </p:nvSpPr>
        <p:spPr>
          <a:xfrm>
            <a:off x="3962400" y="1828800"/>
            <a:ext cx="2438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038600" y="2895600"/>
            <a:ext cx="2438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038600" y="3810000"/>
            <a:ext cx="2438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981200" y="5105400"/>
            <a:ext cx="2286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324600" y="5181600"/>
            <a:ext cx="2438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4" idx="2"/>
          </p:cNvCxnSpPr>
          <p:nvPr/>
        </p:nvCxnSpPr>
        <p:spPr>
          <a:xfrm>
            <a:off x="5181600" y="2438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5257800" y="3429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2"/>
          </p:cNvCxnSpPr>
          <p:nvPr/>
        </p:nvCxnSpPr>
        <p:spPr>
          <a:xfrm>
            <a:off x="5257800" y="4343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276600" y="49530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76600" y="49530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57800" y="49530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848600" y="4953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038600" y="1981200"/>
            <a:ext cx="2133600" cy="369332"/>
          </a:xfrm>
          <a:prstGeom prst="rect">
            <a:avLst/>
          </a:prstGeom>
          <a:noFill/>
        </p:spPr>
        <p:txBody>
          <a:bodyPr wrap="square" rtlCol="0">
            <a:spAutoFit/>
          </a:bodyPr>
          <a:lstStyle/>
          <a:p>
            <a:r>
              <a:rPr lang="en-US"/>
              <a:t>Hourly log</a:t>
            </a:r>
          </a:p>
        </p:txBody>
      </p:sp>
      <p:sp>
        <p:nvSpPr>
          <p:cNvPr id="26" name="TextBox 25"/>
          <p:cNvSpPr txBox="1"/>
          <p:nvPr/>
        </p:nvSpPr>
        <p:spPr>
          <a:xfrm>
            <a:off x="4191000" y="3048000"/>
            <a:ext cx="2209800" cy="369332"/>
          </a:xfrm>
          <a:prstGeom prst="rect">
            <a:avLst/>
          </a:prstGeom>
          <a:noFill/>
        </p:spPr>
        <p:txBody>
          <a:bodyPr wrap="square" rtlCol="0">
            <a:spAutoFit/>
          </a:bodyPr>
          <a:lstStyle/>
          <a:p>
            <a:r>
              <a:rPr lang="en-US"/>
              <a:t>Hadoop HDFS</a:t>
            </a:r>
          </a:p>
        </p:txBody>
      </p:sp>
      <p:sp>
        <p:nvSpPr>
          <p:cNvPr id="27" name="TextBox 26"/>
          <p:cNvSpPr txBox="1"/>
          <p:nvPr/>
        </p:nvSpPr>
        <p:spPr>
          <a:xfrm>
            <a:off x="4267200" y="4076700"/>
            <a:ext cx="1905000" cy="369332"/>
          </a:xfrm>
          <a:prstGeom prst="rect">
            <a:avLst/>
          </a:prstGeom>
          <a:noFill/>
        </p:spPr>
        <p:txBody>
          <a:bodyPr wrap="square" rtlCol="0">
            <a:spAutoFit/>
          </a:bodyPr>
          <a:lstStyle/>
          <a:p>
            <a:endParaRPr lang="en-US"/>
          </a:p>
        </p:txBody>
      </p:sp>
      <p:sp>
        <p:nvSpPr>
          <p:cNvPr id="30" name="TextBox 29"/>
          <p:cNvSpPr txBox="1"/>
          <p:nvPr/>
        </p:nvSpPr>
        <p:spPr>
          <a:xfrm>
            <a:off x="4191000" y="3962400"/>
            <a:ext cx="1981200" cy="369332"/>
          </a:xfrm>
          <a:prstGeom prst="rect">
            <a:avLst/>
          </a:prstGeom>
          <a:noFill/>
        </p:spPr>
        <p:txBody>
          <a:bodyPr wrap="square" rtlCol="0">
            <a:spAutoFit/>
          </a:bodyPr>
          <a:lstStyle/>
          <a:p>
            <a:r>
              <a:rPr lang="en-US"/>
              <a:t>Log compression</a:t>
            </a:r>
          </a:p>
        </p:txBody>
      </p:sp>
      <p:sp>
        <p:nvSpPr>
          <p:cNvPr id="31" name="TextBox 30"/>
          <p:cNvSpPr txBox="1"/>
          <p:nvPr/>
        </p:nvSpPr>
        <p:spPr>
          <a:xfrm>
            <a:off x="2133600" y="5334000"/>
            <a:ext cx="1828800" cy="369332"/>
          </a:xfrm>
          <a:prstGeom prst="rect">
            <a:avLst/>
          </a:prstGeom>
          <a:noFill/>
        </p:spPr>
        <p:txBody>
          <a:bodyPr wrap="square" rtlCol="0">
            <a:spAutoFit/>
          </a:bodyPr>
          <a:lstStyle/>
          <a:p>
            <a:r>
              <a:rPr lang="en-US"/>
              <a:t>Hive table 1</a:t>
            </a:r>
          </a:p>
        </p:txBody>
      </p:sp>
      <p:sp>
        <p:nvSpPr>
          <p:cNvPr id="32" name="TextBox 31"/>
          <p:cNvSpPr txBox="1"/>
          <p:nvPr/>
        </p:nvSpPr>
        <p:spPr>
          <a:xfrm>
            <a:off x="6858000" y="5283820"/>
            <a:ext cx="1905000" cy="369332"/>
          </a:xfrm>
          <a:prstGeom prst="rect">
            <a:avLst/>
          </a:prstGeom>
          <a:noFill/>
        </p:spPr>
        <p:txBody>
          <a:bodyPr wrap="square" rtlCol="0">
            <a:spAutoFit/>
          </a:bodyPr>
          <a:lstStyle/>
          <a:p>
            <a:r>
              <a:rPr lang="en-US"/>
              <a:t>Hive table 2</a:t>
            </a:r>
          </a:p>
        </p:txBody>
      </p:sp>
    </p:spTree>
    <p:extLst>
      <p:ext uri="{BB962C8B-B14F-4D97-AF65-F5344CB8AC3E}">
        <p14:creationId xmlns:p14="http://schemas.microsoft.com/office/powerpoint/2010/main" val="181184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0775" y="3153155"/>
            <a:ext cx="2289175" cy="375920"/>
          </a:xfrm>
          <a:prstGeom prst="rect">
            <a:avLst/>
          </a:prstGeom>
        </p:spPr>
        <p:txBody>
          <a:bodyPr vert="horz" wrap="square" lIns="0" tIns="0" rIns="0" bIns="0" rtlCol="0">
            <a:spAutoFit/>
          </a:bodyPr>
          <a:lstStyle/>
          <a:p>
            <a:pPr marL="12700">
              <a:lnSpc>
                <a:spcPct val="100000"/>
              </a:lnSpc>
            </a:pPr>
            <a:r>
              <a:t>Hive Data</a:t>
            </a:r>
            <a:r>
              <a:rPr lang="en-US"/>
              <a:t> Units</a:t>
            </a:r>
            <a:endParaRPr spc="-4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E1DE4A84C65C4DB60AEC4C9380331D" ma:contentTypeVersion="2" ma:contentTypeDescription="Create a new document." ma:contentTypeScope="" ma:versionID="5e4ba4595c6b9f58334c478bd9209a2b">
  <xsd:schema xmlns:xsd="http://www.w3.org/2001/XMLSchema" xmlns:xs="http://www.w3.org/2001/XMLSchema" xmlns:p="http://schemas.microsoft.com/office/2006/metadata/properties" xmlns:ns2="454257da-1013-411d-b16c-7f8c54dd5663" targetNamespace="http://schemas.microsoft.com/office/2006/metadata/properties" ma:root="true" ma:fieldsID="0e1db81f8fe027bbf4f9cc9ab814381f" ns2:_="">
    <xsd:import namespace="454257da-1013-411d-b16c-7f8c54dd56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4257da-1013-411d-b16c-7f8c54dd5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F4E7B2-3466-455B-BE8C-CCFED1769518}">
  <ds:schemaRefs>
    <ds:schemaRef ds:uri="http://schemas.microsoft.com/sharepoint/v3/contenttype/forms"/>
  </ds:schemaRefs>
</ds:datastoreItem>
</file>

<file path=customXml/itemProps2.xml><?xml version="1.0" encoding="utf-8"?>
<ds:datastoreItem xmlns:ds="http://schemas.openxmlformats.org/officeDocument/2006/customXml" ds:itemID="{7F8A1D17-497D-4F3E-9631-E97ADB8C93DC}">
  <ds:schemaRefs>
    <ds:schemaRef ds:uri="454257da-1013-411d-b16c-7f8c54dd566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781D5C-3090-4533-9934-B685A73EEBE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60</Slides>
  <Notes>0</Notes>
  <HiddenSlides>0</HiddenSlide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What is Hive?</vt:lpstr>
      <vt:lpstr>Hive suitable for</vt:lpstr>
      <vt:lpstr>Hive history</vt:lpstr>
      <vt:lpstr>Hive versions: </vt:lpstr>
      <vt:lpstr>Hive Features</vt:lpstr>
      <vt:lpstr>Features of Hive</vt:lpstr>
      <vt:lpstr>Hive integration and work flow</vt:lpstr>
      <vt:lpstr>Hive Data Units</vt:lpstr>
      <vt:lpstr>Hive Data Units</vt:lpstr>
      <vt:lpstr>Semblance of hive structure with database</vt:lpstr>
      <vt:lpstr>PowerPoint Presentation</vt:lpstr>
      <vt:lpstr>Hive Architecture</vt:lpstr>
      <vt:lpstr>Hive Meta store</vt:lpstr>
      <vt:lpstr>Types of Meta Sore</vt:lpstr>
      <vt:lpstr>PowerPoint Presentation</vt:lpstr>
      <vt:lpstr>Hive Data Types</vt:lpstr>
      <vt:lpstr>Hive Data Types</vt:lpstr>
      <vt:lpstr>PowerPoint Presentation</vt:lpstr>
      <vt:lpstr>Hive File Format</vt:lpstr>
      <vt:lpstr>Hive Query Language</vt:lpstr>
      <vt:lpstr>Hive Query Language (HQL)</vt:lpstr>
      <vt:lpstr>DDL and DML statements</vt:lpstr>
      <vt:lpstr>Database</vt:lpstr>
      <vt:lpstr>Database</vt:lpstr>
      <vt:lpstr>Database</vt:lpstr>
      <vt:lpstr>Database</vt:lpstr>
      <vt:lpstr>Tables</vt:lpstr>
      <vt:lpstr>Tables</vt:lpstr>
      <vt:lpstr>Tables</vt:lpstr>
      <vt:lpstr>Tables</vt:lpstr>
      <vt:lpstr>Querying Tables</vt:lpstr>
      <vt:lpstr>Collection Data types in Tables</vt:lpstr>
      <vt:lpstr>Querying collection Data types</vt:lpstr>
      <vt:lpstr>Partitions</vt:lpstr>
      <vt:lpstr>Partitions</vt:lpstr>
      <vt:lpstr>Static partitions </vt:lpstr>
      <vt:lpstr>Partitions</vt:lpstr>
      <vt:lpstr>Partition Example </vt:lpstr>
      <vt:lpstr>Renaming a Partition </vt:lpstr>
      <vt:lpstr>Dropping a Partition </vt:lpstr>
      <vt:lpstr>PowerPoint Presentation</vt:lpstr>
      <vt:lpstr>Bucketing</vt:lpstr>
      <vt:lpstr>Buckets</vt:lpstr>
      <vt:lpstr>Views</vt:lpstr>
      <vt:lpstr>Sub Querying</vt:lpstr>
      <vt:lpstr>Joins</vt:lpstr>
      <vt:lpstr>PowerPoint Presentation</vt:lpstr>
      <vt:lpstr>Aggregations</vt:lpstr>
      <vt:lpstr>PowerPoint Presentation</vt:lpstr>
      <vt:lpstr>Group by and Having</vt:lpstr>
      <vt:lpstr>PowerPoint Presentation</vt:lpstr>
      <vt:lpstr>SerDer</vt:lpstr>
      <vt:lpstr>SERDE</vt:lpstr>
      <vt:lpstr>SERDE</vt:lpstr>
      <vt:lpstr>RCFile Implementation</vt:lpstr>
      <vt:lpstr>USER DEFINED FUNCTIONS (UDF)</vt:lpstr>
      <vt:lpstr>UDF </vt:lpstr>
      <vt:lpstr>Fill in the blanks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revision>1</cp:revision>
  <dcterms:created xsi:type="dcterms:W3CDTF">2015-09-29T11:42:45Z</dcterms:created>
  <dcterms:modified xsi:type="dcterms:W3CDTF">2022-02-22T09:30:27Z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2015-08-06T00:00:00Z</vt:filetime>
  </property>
  <property fmtid="{D5CDD505-2E9C-101B-9397-08002B2CF9AE}" pid="3" name="Creator">
    <vt:lpwstr>Microsoft® PowerPoint® 2013</vt:lpwstr>
  </property>
  <property fmtid="{D5CDD505-2E9C-101B-9397-08002B2CF9AE}" pid="4" name="LastSaved">
    <vt:filetime>2015-09-29T00:00:00Z</vt:filetime>
  </property>
  <property fmtid="{D5CDD505-2E9C-101B-9397-08002B2CF9AE}" pid="5" name="ContentTypeId">
    <vt:lpwstr>0x0101007EE1DE4A84C65C4DB60AEC4C9380331D</vt:lpwstr>
  </property>
</Properties>
</file>