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8"/>
  </p:notesMasterIdLst>
  <p:sldIdLst>
    <p:sldId id="257" r:id="rId5"/>
    <p:sldId id="261" r:id="rId6"/>
    <p:sldId id="308" r:id="rId7"/>
    <p:sldId id="309" r:id="rId8"/>
    <p:sldId id="310" r:id="rId9"/>
    <p:sldId id="311" r:id="rId10"/>
    <p:sldId id="315" r:id="rId11"/>
    <p:sldId id="312" r:id="rId12"/>
    <p:sldId id="307" r:id="rId13"/>
    <p:sldId id="314" r:id="rId14"/>
    <p:sldId id="262" r:id="rId15"/>
    <p:sldId id="263" r:id="rId16"/>
    <p:sldId id="264" r:id="rId17"/>
    <p:sldId id="316" r:id="rId18"/>
    <p:sldId id="265" r:id="rId19"/>
    <p:sldId id="266" r:id="rId20"/>
    <p:sldId id="317" r:id="rId21"/>
    <p:sldId id="267" r:id="rId22"/>
    <p:sldId id="318" r:id="rId23"/>
    <p:sldId id="319" r:id="rId24"/>
    <p:sldId id="320" r:id="rId25"/>
    <p:sldId id="268" r:id="rId26"/>
    <p:sldId id="269" r:id="rId27"/>
    <p:sldId id="270" r:id="rId28"/>
    <p:sldId id="321" r:id="rId29"/>
    <p:sldId id="271" r:id="rId30"/>
    <p:sldId id="355" r:id="rId31"/>
    <p:sldId id="356" r:id="rId32"/>
    <p:sldId id="272" r:id="rId33"/>
    <p:sldId id="273" r:id="rId34"/>
    <p:sldId id="274" r:id="rId35"/>
    <p:sldId id="275" r:id="rId36"/>
    <p:sldId id="276" r:id="rId37"/>
    <p:sldId id="323" r:id="rId38"/>
    <p:sldId id="324" r:id="rId39"/>
    <p:sldId id="325" r:id="rId40"/>
    <p:sldId id="277" r:id="rId41"/>
    <p:sldId id="278" r:id="rId42"/>
    <p:sldId id="279" r:id="rId43"/>
    <p:sldId id="326" r:id="rId44"/>
    <p:sldId id="328" r:id="rId45"/>
    <p:sldId id="330" r:id="rId46"/>
    <p:sldId id="331" r:id="rId47"/>
    <p:sldId id="280" r:id="rId48"/>
    <p:sldId id="332" r:id="rId49"/>
    <p:sldId id="333" r:id="rId50"/>
    <p:sldId id="281" r:id="rId51"/>
    <p:sldId id="282" r:id="rId52"/>
    <p:sldId id="283" r:id="rId53"/>
    <p:sldId id="334" r:id="rId54"/>
    <p:sldId id="335" r:id="rId55"/>
    <p:sldId id="336" r:id="rId56"/>
    <p:sldId id="287" r:id="rId57"/>
    <p:sldId id="288" r:id="rId58"/>
    <p:sldId id="337" r:id="rId59"/>
    <p:sldId id="338" r:id="rId60"/>
    <p:sldId id="339" r:id="rId61"/>
    <p:sldId id="340" r:id="rId62"/>
    <p:sldId id="341" r:id="rId63"/>
    <p:sldId id="342" r:id="rId64"/>
    <p:sldId id="343" r:id="rId65"/>
    <p:sldId id="344" r:id="rId66"/>
    <p:sldId id="345" r:id="rId67"/>
    <p:sldId id="289" r:id="rId68"/>
    <p:sldId id="290" r:id="rId69"/>
    <p:sldId id="291" r:id="rId70"/>
    <p:sldId id="292" r:id="rId71"/>
    <p:sldId id="293" r:id="rId72"/>
    <p:sldId id="346" r:id="rId73"/>
    <p:sldId id="347" r:id="rId74"/>
    <p:sldId id="294" r:id="rId75"/>
    <p:sldId id="295" r:id="rId76"/>
    <p:sldId id="348" r:id="rId77"/>
    <p:sldId id="349" r:id="rId78"/>
    <p:sldId id="350" r:id="rId79"/>
    <p:sldId id="351" r:id="rId80"/>
    <p:sldId id="352" r:id="rId81"/>
    <p:sldId id="296" r:id="rId82"/>
    <p:sldId id="297" r:id="rId83"/>
    <p:sldId id="298" r:id="rId84"/>
    <p:sldId id="299" r:id="rId85"/>
    <p:sldId id="353" r:id="rId86"/>
    <p:sldId id="354" r:id="rId87"/>
  </p:sldIdLst>
  <p:sldSz cx="12192000" cy="6858000"/>
  <p:notesSz cx="1023302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0E50D-9721-42F0-AC95-3AF37DF649D5}" v="6" dt="2022-04-19T09:02:12.623"/>
    <p1510:client id="{1C903436-9BBC-4726-BFBA-AAE7A18CBF5A}" v="11" dt="2022-04-19T09:01:22.989"/>
    <p1510:client id="{6C5955F2-2123-9701-C8F2-99B2EDEDC1D5}" v="9" dt="2022-04-18T14:33:30.374"/>
    <p1510:client id="{7601D0F1-3DCA-C8E8-C31E-DF1089C73988}" v="1" dt="2022-04-18T15:33:49.525"/>
    <p1510:client id="{CCD6721E-D027-4B81-9BC8-4BE98C7E72C5}" v="10" dt="2022-04-18T17:21:52.8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sum Karthik Kumar Reddy - [CB.EN.U4CSE19444]" userId="S::cb.en.u4cse19444@cb.students.amrita.edu::97c4b8c3-549b-4a44-b988-ff5326f0e977" providerId="AD" clId="Web-{1C903436-9BBC-4726-BFBA-AAE7A18CBF5A}"/>
    <pc:docChg chg="modSld">
      <pc:chgData name="Nusum Karthik Kumar Reddy - [CB.EN.U4CSE19444]" userId="S::cb.en.u4cse19444@cb.students.amrita.edu::97c4b8c3-549b-4a44-b988-ff5326f0e977" providerId="AD" clId="Web-{1C903436-9BBC-4726-BFBA-AAE7A18CBF5A}" dt="2022-04-19T09:01:19.379" v="1"/>
      <pc:docMkLst>
        <pc:docMk/>
      </pc:docMkLst>
      <pc:sldChg chg="addSp delSp">
        <pc:chgData name="Nusum Karthik Kumar Reddy - [CB.EN.U4CSE19444]" userId="S::cb.en.u4cse19444@cb.students.amrita.edu::97c4b8c3-549b-4a44-b988-ff5326f0e977" providerId="AD" clId="Web-{1C903436-9BBC-4726-BFBA-AAE7A18CBF5A}" dt="2022-04-19T09:01:19.379" v="1"/>
        <pc:sldMkLst>
          <pc:docMk/>
          <pc:sldMk cId="3787726052" sldId="318"/>
        </pc:sldMkLst>
        <pc:spChg chg="add del">
          <ac:chgData name="Nusum Karthik Kumar Reddy - [CB.EN.U4CSE19444]" userId="S::cb.en.u4cse19444@cb.students.amrita.edu::97c4b8c3-549b-4a44-b988-ff5326f0e977" providerId="AD" clId="Web-{1C903436-9BBC-4726-BFBA-AAE7A18CBF5A}" dt="2022-04-19T09:01:19.379" v="1"/>
          <ac:spMkLst>
            <pc:docMk/>
            <pc:sldMk cId="3787726052" sldId="318"/>
            <ac:spMk id="4" creationId="{01DEE78D-ADDC-2804-EAA2-BF4DEAD6EA8D}"/>
          </ac:spMkLst>
        </pc:spChg>
      </pc:sldChg>
    </pc:docChg>
  </pc:docChgLst>
  <pc:docChgLst>
    <pc:chgData name="Ravella Abhinav - [CB.EN.U4CSE19453]" userId="S::cb.en.u4cse19453@cb.students.amrita.edu::3293134c-dddd-43d2-98ff-0988dfb4fba3" providerId="AD" clId="Web-{6C5955F2-2123-9701-C8F2-99B2EDEDC1D5}"/>
    <pc:docChg chg="modSld">
      <pc:chgData name="Ravella Abhinav - [CB.EN.U4CSE19453]" userId="S::cb.en.u4cse19453@cb.students.amrita.edu::3293134c-dddd-43d2-98ff-0988dfb4fba3" providerId="AD" clId="Web-{6C5955F2-2123-9701-C8F2-99B2EDEDC1D5}" dt="2022-04-18T14:33:30.374" v="6" actId="1076"/>
      <pc:docMkLst>
        <pc:docMk/>
      </pc:docMkLst>
      <pc:sldChg chg="addSp modSp">
        <pc:chgData name="Ravella Abhinav - [CB.EN.U4CSE19453]" userId="S::cb.en.u4cse19453@cb.students.amrita.edu::3293134c-dddd-43d2-98ff-0988dfb4fba3" providerId="AD" clId="Web-{6C5955F2-2123-9701-C8F2-99B2EDEDC1D5}" dt="2022-04-18T14:33:30.374" v="6" actId="1076"/>
        <pc:sldMkLst>
          <pc:docMk/>
          <pc:sldMk cId="653507286" sldId="333"/>
        </pc:sldMkLst>
        <pc:spChg chg="add mod">
          <ac:chgData name="Ravella Abhinav - [CB.EN.U4CSE19453]" userId="S::cb.en.u4cse19453@cb.students.amrita.edu::3293134c-dddd-43d2-98ff-0988dfb4fba3" providerId="AD" clId="Web-{6C5955F2-2123-9701-C8F2-99B2EDEDC1D5}" dt="2022-04-18T14:33:30.374" v="6" actId="1076"/>
          <ac:spMkLst>
            <pc:docMk/>
            <pc:sldMk cId="653507286" sldId="333"/>
            <ac:spMk id="4" creationId="{87BE1713-9406-C627-1644-5C7DBC00F44A}"/>
          </ac:spMkLst>
        </pc:spChg>
      </pc:sldChg>
    </pc:docChg>
  </pc:docChgLst>
  <pc:docChgLst>
    <pc:chgData name="Oviya B - [CB.EN.U4CSE19341]" userId="S::cb.en.u4cse19341@cb.students.amrita.edu::bfe35642-aa9f-4015-89b4-7c8e2758d8e9" providerId="AD" clId="Web-{CCD6721E-D027-4B81-9BC8-4BE98C7E72C5}"/>
    <pc:docChg chg="modSld">
      <pc:chgData name="Oviya B - [CB.EN.U4CSE19341]" userId="S::cb.en.u4cse19341@cb.students.amrita.edu::bfe35642-aa9f-4015-89b4-7c8e2758d8e9" providerId="AD" clId="Web-{CCD6721E-D027-4B81-9BC8-4BE98C7E72C5}" dt="2022-04-18T17:21:52.815" v="6" actId="20577"/>
      <pc:docMkLst>
        <pc:docMk/>
      </pc:docMkLst>
      <pc:sldChg chg="modSp">
        <pc:chgData name="Oviya B - [CB.EN.U4CSE19341]" userId="S::cb.en.u4cse19341@cb.students.amrita.edu::bfe35642-aa9f-4015-89b4-7c8e2758d8e9" providerId="AD" clId="Web-{CCD6721E-D027-4B81-9BC8-4BE98C7E72C5}" dt="2022-04-18T17:21:52.815" v="6" actId="20577"/>
        <pc:sldMkLst>
          <pc:docMk/>
          <pc:sldMk cId="4067653874" sldId="338"/>
        </pc:sldMkLst>
        <pc:spChg chg="mod">
          <ac:chgData name="Oviya B - [CB.EN.U4CSE19341]" userId="S::cb.en.u4cse19341@cb.students.amrita.edu::bfe35642-aa9f-4015-89b4-7c8e2758d8e9" providerId="AD" clId="Web-{CCD6721E-D027-4B81-9BC8-4BE98C7E72C5}" dt="2022-04-18T17:21:52.815" v="6" actId="20577"/>
          <ac:spMkLst>
            <pc:docMk/>
            <pc:sldMk cId="4067653874" sldId="338"/>
            <ac:spMk id="3" creationId="{00000000-0000-0000-0000-000000000000}"/>
          </ac:spMkLst>
        </pc:spChg>
      </pc:sldChg>
    </pc:docChg>
  </pc:docChgLst>
  <pc:docChgLst>
    <pc:chgData name="Marri Haranath Reddy - [CB.EN.U4CSE19465]" userId="S::cb.en.u4cse19465@cb.students.amrita.edu::2057d9a2-66f1-4da5-a6fa-2e26945c8dc5" providerId="AD" clId="Web-{17D0E50D-9721-42F0-AC95-3AF37DF649D5}"/>
    <pc:docChg chg="modSld">
      <pc:chgData name="Marri Haranath Reddy - [CB.EN.U4CSE19465]" userId="S::cb.en.u4cse19465@cb.students.amrita.edu::2057d9a2-66f1-4da5-a6fa-2e26945c8dc5" providerId="AD" clId="Web-{17D0E50D-9721-42F0-AC95-3AF37DF649D5}" dt="2022-04-19T09:02:12.607" v="2" actId="20577"/>
      <pc:docMkLst>
        <pc:docMk/>
      </pc:docMkLst>
      <pc:sldChg chg="modSp">
        <pc:chgData name="Marri Haranath Reddy - [CB.EN.U4CSE19465]" userId="S::cb.en.u4cse19465@cb.students.amrita.edu::2057d9a2-66f1-4da5-a6fa-2e26945c8dc5" providerId="AD" clId="Web-{17D0E50D-9721-42F0-AC95-3AF37DF649D5}" dt="2022-04-19T09:02:12.607" v="2" actId="20577"/>
        <pc:sldMkLst>
          <pc:docMk/>
          <pc:sldMk cId="2944838925" sldId="317"/>
        </pc:sldMkLst>
        <pc:spChg chg="mod">
          <ac:chgData name="Marri Haranath Reddy - [CB.EN.U4CSE19465]" userId="S::cb.en.u4cse19465@cb.students.amrita.edu::2057d9a2-66f1-4da5-a6fa-2e26945c8dc5" providerId="AD" clId="Web-{17D0E50D-9721-42F0-AC95-3AF37DF649D5}" dt="2022-04-19T09:02:12.607" v="2" actId="20577"/>
          <ac:spMkLst>
            <pc:docMk/>
            <pc:sldMk cId="2944838925" sldId="317"/>
            <ac:spMk id="3" creationId="{00000000-0000-0000-0000-000000000000}"/>
          </ac:spMkLst>
        </pc:spChg>
      </pc:sldChg>
    </pc:docChg>
  </pc:docChgLst>
  <pc:docChgLst>
    <pc:chgData name="Ravella Abhinav - [CB.EN.U4CSE19453]" userId="S::cb.en.u4cse19453@cb.students.amrita.edu::3293134c-dddd-43d2-98ff-0988dfb4fba3" providerId="AD" clId="Web-{7601D0F1-3DCA-C8E8-C31E-DF1089C73988}"/>
    <pc:docChg chg="modSld">
      <pc:chgData name="Ravella Abhinav - [CB.EN.U4CSE19453]" userId="S::cb.en.u4cse19453@cb.students.amrita.edu::3293134c-dddd-43d2-98ff-0988dfb4fba3" providerId="AD" clId="Web-{7601D0F1-3DCA-C8E8-C31E-DF1089C73988}" dt="2022-04-18T15:33:49.525" v="0"/>
      <pc:docMkLst>
        <pc:docMk/>
      </pc:docMkLst>
      <pc:sldChg chg="addSp">
        <pc:chgData name="Ravella Abhinav - [CB.EN.U4CSE19453]" userId="S::cb.en.u4cse19453@cb.students.amrita.edu::3293134c-dddd-43d2-98ff-0988dfb4fba3" providerId="AD" clId="Web-{7601D0F1-3DCA-C8E8-C31E-DF1089C73988}" dt="2022-04-18T15:33:49.525" v="0"/>
        <pc:sldMkLst>
          <pc:docMk/>
          <pc:sldMk cId="2097054077" sldId="332"/>
        </pc:sldMkLst>
        <pc:spChg chg="add">
          <ac:chgData name="Ravella Abhinav - [CB.EN.U4CSE19453]" userId="S::cb.en.u4cse19453@cb.students.amrita.edu::3293134c-dddd-43d2-98ff-0988dfb4fba3" providerId="AD" clId="Web-{7601D0F1-3DCA-C8E8-C31E-DF1089C73988}" dt="2022-04-18T15:33:49.525" v="0"/>
          <ac:spMkLst>
            <pc:docMk/>
            <pc:sldMk cId="2097054077" sldId="332"/>
            <ac:spMk id="4" creationId="{E10FEF62-7ACD-422B-CE71-2C95327EE4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4311" cy="35512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049" y="0"/>
            <a:ext cx="4434311" cy="355124"/>
          </a:xfrm>
          <a:prstGeom prst="rect">
            <a:avLst/>
          </a:prstGeom>
        </p:spPr>
        <p:txBody>
          <a:bodyPr vert="horz" lIns="91440" tIns="45720" rIns="91440" bIns="45720" rtlCol="0"/>
          <a:lstStyle>
            <a:lvl1pPr algn="r">
              <a:defRPr sz="1200"/>
            </a:lvl1pPr>
          </a:lstStyle>
          <a:p>
            <a:fld id="{30FB8D7E-4896-404B-8718-929409927CA3}" type="datetimeFigureOut">
              <a:rPr lang="en-US" smtClean="0"/>
              <a:pPr/>
              <a:t>4/19/2022</a:t>
            </a:fld>
            <a:endParaRPr lang="en-US"/>
          </a:p>
        </p:txBody>
      </p:sp>
      <p:sp>
        <p:nvSpPr>
          <p:cNvPr id="4" name="Slide Image Placeholder 3"/>
          <p:cNvSpPr>
            <a:spLocks noGrp="1" noRot="1" noChangeAspect="1"/>
          </p:cNvSpPr>
          <p:nvPr>
            <p:ph type="sldImg" idx="2"/>
          </p:nvPr>
        </p:nvSpPr>
        <p:spPr>
          <a:xfrm>
            <a:off x="2751138" y="533400"/>
            <a:ext cx="4730750"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3303" y="3373676"/>
            <a:ext cx="8186420" cy="31961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5708"/>
            <a:ext cx="4434311" cy="35512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049" y="6745708"/>
            <a:ext cx="4434311" cy="355124"/>
          </a:xfrm>
          <a:prstGeom prst="rect">
            <a:avLst/>
          </a:prstGeom>
        </p:spPr>
        <p:txBody>
          <a:bodyPr vert="horz" lIns="91440" tIns="45720" rIns="91440" bIns="45720" rtlCol="0" anchor="b"/>
          <a:lstStyle>
            <a:lvl1pPr algn="r">
              <a:defRPr sz="1200"/>
            </a:lvl1pPr>
          </a:lstStyle>
          <a:p>
            <a:fld id="{9CB02582-8B15-4678-A634-6C5D25B9D935}" type="slidenum">
              <a:rPr lang="en-US" smtClean="0"/>
              <a:pPr/>
              <a:t>‹#›</a:t>
            </a:fld>
            <a:endParaRPr lang="en-US"/>
          </a:p>
        </p:txBody>
      </p:sp>
    </p:spTree>
    <p:extLst>
      <p:ext uri="{BB962C8B-B14F-4D97-AF65-F5344CB8AC3E}">
        <p14:creationId xmlns:p14="http://schemas.microsoft.com/office/powerpoint/2010/main" val="36254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xfrm>
            <a:off x="2751138" y="533400"/>
            <a:ext cx="47307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p:txBody>
          <a:bodyPr/>
          <a:lstStyle/>
          <a:p>
            <a:pPr>
              <a:buFontTx/>
              <a:buChar char="•"/>
            </a:pPr>
            <a:r>
              <a:rPr lang="hu-HU">
                <a:latin typeface="Arial" pitchFamily="34" charset="0"/>
              </a:rPr>
              <a:t>Huge quantity of data =&gt; Distributed systems =&gt; expensive joins =&gt;</a:t>
            </a:r>
            <a:endParaRPr lang="hu-HU"/>
          </a:p>
          <a:p>
            <a:pPr>
              <a:buFontTx/>
              <a:buChar char="•"/>
            </a:pPr>
            <a:r>
              <a:rPr lang="hu-HU"/>
              <a:t>New fields, new demands (graphs) =&gt;</a:t>
            </a:r>
          </a:p>
          <a:p>
            <a:endParaRPr lang="hu-HU"/>
          </a:p>
          <a:p>
            <a:r>
              <a:rPr lang="hu-HU"/>
              <a:t>Different data strucutres:</a:t>
            </a:r>
          </a:p>
          <a:p>
            <a:r>
              <a:rPr lang="hu-HU"/>
              <a:t>	Simplier or more specific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omic Sans MS" pitchFamily="66" charset="0"/>
                <a:ea typeface="ＭＳ Ｐゴシック" pitchFamily="34" charset="-128"/>
              </a:defRPr>
            </a:lvl1pPr>
            <a:lvl2pPr marL="742950" indent="-285750">
              <a:defRPr sz="1200">
                <a:solidFill>
                  <a:schemeClr val="tx1"/>
                </a:solidFill>
                <a:latin typeface="Comic Sans MS" pitchFamily="66" charset="0"/>
                <a:ea typeface="ＭＳ Ｐゴシック" pitchFamily="34" charset="-128"/>
              </a:defRPr>
            </a:lvl2pPr>
            <a:lvl3pPr marL="1143000" indent="-228600">
              <a:defRPr sz="1200">
                <a:solidFill>
                  <a:schemeClr val="tx1"/>
                </a:solidFill>
                <a:latin typeface="Comic Sans MS" pitchFamily="66" charset="0"/>
                <a:ea typeface="ＭＳ Ｐゴシック" pitchFamily="34" charset="-128"/>
              </a:defRPr>
            </a:lvl3pPr>
            <a:lvl4pPr marL="1600200" indent="-228600">
              <a:defRPr sz="1200">
                <a:solidFill>
                  <a:schemeClr val="tx1"/>
                </a:solidFill>
                <a:latin typeface="Comic Sans MS" pitchFamily="66" charset="0"/>
                <a:ea typeface="ＭＳ Ｐゴシック" pitchFamily="34" charset="-128"/>
              </a:defRPr>
            </a:lvl4pPr>
            <a:lvl5pPr marL="2057400" indent="-228600">
              <a:defRPr sz="1200">
                <a:solidFill>
                  <a:schemeClr val="tx1"/>
                </a:solidFill>
                <a:latin typeface="Comic Sans MS" pitchFamily="66"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omic Sans MS" pitchFamily="66"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omic Sans MS" pitchFamily="66"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omic Sans MS" pitchFamily="66"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omic Sans MS" pitchFamily="66" charset="0"/>
                <a:ea typeface="ＭＳ Ｐゴシック" pitchFamily="34" charset="-128"/>
              </a:defRPr>
            </a:lvl9pPr>
          </a:lstStyle>
          <a:p>
            <a:pPr>
              <a:defRPr/>
            </a:pPr>
            <a:fld id="{1DAC877A-9C2D-40A1-85ED-00313B9A28BA}" type="slidenum">
              <a:rPr lang="en-US" altLang="en-US" smtClean="0"/>
              <a:pPr>
                <a:defRPr/>
              </a:pPr>
              <a:t>10</a:t>
            </a:fld>
            <a:endParaRPr lang="en-US" altLang="en-US"/>
          </a:p>
        </p:txBody>
      </p:sp>
      <p:sp>
        <p:nvSpPr>
          <p:cNvPr id="43011" name="Rectangle 2"/>
          <p:cNvSpPr>
            <a:spLocks noGrp="1" noRot="1" noChangeAspect="1" noChangeArrowheads="1" noTextEdit="1"/>
          </p:cNvSpPr>
          <p:nvPr>
            <p:ph type="sldImg"/>
          </p:nvPr>
        </p:nvSpPr>
        <p:spPr>
          <a:xfrm>
            <a:off x="2755900" y="534988"/>
            <a:ext cx="4724400" cy="2659062"/>
          </a:xfrm>
          <a:solidFill>
            <a:srgbClr val="FFFFFF"/>
          </a:solidFill>
          <a:ln/>
        </p:spPr>
      </p:sp>
      <p:sp>
        <p:nvSpPr>
          <p:cNvPr id="43012" name="Rectangle 3"/>
          <p:cNvSpPr>
            <a:spLocks noGrp="1" noChangeArrowheads="1"/>
          </p:cNvSpPr>
          <p:nvPr>
            <p:ph type="body" idx="1"/>
          </p:nvPr>
        </p:nvSpPr>
        <p:spPr>
          <a:xfrm>
            <a:off x="1369141" y="3373676"/>
            <a:ext cx="7497113" cy="3194881"/>
          </a:xfrm>
          <a:solidFill>
            <a:srgbClr val="FFFFFF"/>
          </a:solidFill>
          <a:ln>
            <a:solidFill>
              <a:srgbClr val="000000"/>
            </a:solidFill>
          </a:ln>
        </p:spPr>
        <p:txBody>
          <a:bodyPr lIns="86493" tIns="43247" rIns="86493" bIns="43247"/>
          <a:lstStyle/>
          <a:p>
            <a:pPr eaLnBrk="1" hangingPunct="1"/>
            <a:endParaRPr lang="en-US" altLang="en-US">
              <a:latin typeface="Comic Sans MS" pitchFamily="66"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bwMode="auto">
          <a:xfrm>
            <a:off x="2751138" y="533400"/>
            <a:ext cx="4730750" cy="26622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Jegyzetek helye 2"/>
          <p:cNvSpPr>
            <a:spLocks noGrp="1"/>
          </p:cNvSpPr>
          <p:nvPr>
            <p:ph type="body" idx="1"/>
          </p:nvPr>
        </p:nvSpPr>
        <p:spPr/>
        <p:txBody>
          <a:bodyPr/>
          <a:lstStyle/>
          <a:p>
            <a:pPr>
              <a:spcBef>
                <a:spcPct val="0"/>
              </a:spcBef>
            </a:pPr>
            <a:r>
              <a:rPr lang="hu-HU"/>
              <a:t>2009: Initial release</a:t>
            </a:r>
          </a:p>
          <a:p>
            <a:pPr>
              <a:spcBef>
                <a:spcPct val="0"/>
              </a:spcBef>
            </a:pPr>
            <a:r>
              <a:rPr lang="hu-HU"/>
              <a:t>At now: version 2.2.3</a:t>
            </a:r>
          </a:p>
          <a:p>
            <a:pPr>
              <a:spcBef>
                <a:spcPct val="0"/>
              </a:spcBef>
            </a:pPr>
            <a:endParaRPr lang="hu-HU"/>
          </a:p>
        </p:txBody>
      </p:sp>
      <p:sp>
        <p:nvSpPr>
          <p:cNvPr id="14340" name="Dia számának helye 3"/>
          <p:cNvSpPr>
            <a:spLocks noGrp="1"/>
          </p:cNvSpPr>
          <p:nvPr>
            <p:ph type="sldNum" sz="quarter" idx="5"/>
          </p:nvPr>
        </p:nvSpPr>
        <p:spPr>
          <a:noFill/>
        </p:spPr>
        <p:txBody>
          <a:bodyPr/>
          <a:lstStyle>
            <a:lvl1pPr defTabSz="990600" eaLnBrk="0" hangingPunct="0">
              <a:defRPr>
                <a:solidFill>
                  <a:schemeClr val="tx1"/>
                </a:solidFill>
                <a:latin typeface="Arial" pitchFamily="34" charset="0"/>
              </a:defRPr>
            </a:lvl1pPr>
            <a:lvl2pPr marL="804863" indent="-309563" defTabSz="990600" eaLnBrk="0" hangingPunct="0">
              <a:defRPr>
                <a:solidFill>
                  <a:schemeClr val="tx1"/>
                </a:solidFill>
                <a:latin typeface="Arial" pitchFamily="34" charset="0"/>
              </a:defRPr>
            </a:lvl2pPr>
            <a:lvl3pPr marL="1238250" indent="-247650" defTabSz="990600" eaLnBrk="0" hangingPunct="0">
              <a:defRPr>
                <a:solidFill>
                  <a:schemeClr val="tx1"/>
                </a:solidFill>
                <a:latin typeface="Arial" pitchFamily="34" charset="0"/>
              </a:defRPr>
            </a:lvl3pPr>
            <a:lvl4pPr marL="1733550" indent="-247650" defTabSz="990600" eaLnBrk="0" hangingPunct="0">
              <a:defRPr>
                <a:solidFill>
                  <a:schemeClr val="tx1"/>
                </a:solidFill>
                <a:latin typeface="Arial" pitchFamily="34" charset="0"/>
              </a:defRPr>
            </a:lvl4pPr>
            <a:lvl5pPr marL="2228850" indent="-247650" defTabSz="990600" eaLnBrk="0" hangingPunct="0">
              <a:defRPr>
                <a:solidFill>
                  <a:schemeClr val="tx1"/>
                </a:solidFill>
                <a:latin typeface="Arial" pitchFamily="34" charset="0"/>
              </a:defRPr>
            </a:lvl5pPr>
            <a:lvl6pPr marL="2686050" indent="-247650" defTabSz="990600" eaLnBrk="0" fontAlgn="base" hangingPunct="0">
              <a:spcBef>
                <a:spcPct val="0"/>
              </a:spcBef>
              <a:spcAft>
                <a:spcPct val="0"/>
              </a:spcAft>
              <a:defRPr>
                <a:solidFill>
                  <a:schemeClr val="tx1"/>
                </a:solidFill>
                <a:latin typeface="Arial" pitchFamily="34" charset="0"/>
              </a:defRPr>
            </a:lvl6pPr>
            <a:lvl7pPr marL="3143250" indent="-247650" defTabSz="990600" eaLnBrk="0" fontAlgn="base" hangingPunct="0">
              <a:spcBef>
                <a:spcPct val="0"/>
              </a:spcBef>
              <a:spcAft>
                <a:spcPct val="0"/>
              </a:spcAft>
              <a:defRPr>
                <a:solidFill>
                  <a:schemeClr val="tx1"/>
                </a:solidFill>
                <a:latin typeface="Arial" pitchFamily="34" charset="0"/>
              </a:defRPr>
            </a:lvl7pPr>
            <a:lvl8pPr marL="3600450" indent="-247650" defTabSz="990600" eaLnBrk="0" fontAlgn="base" hangingPunct="0">
              <a:spcBef>
                <a:spcPct val="0"/>
              </a:spcBef>
              <a:spcAft>
                <a:spcPct val="0"/>
              </a:spcAft>
              <a:defRPr>
                <a:solidFill>
                  <a:schemeClr val="tx1"/>
                </a:solidFill>
                <a:latin typeface="Arial" pitchFamily="34" charset="0"/>
              </a:defRPr>
            </a:lvl8pPr>
            <a:lvl9pPr marL="4057650" indent="-247650" defTabSz="990600" eaLnBrk="0" fontAlgn="base" hangingPunct="0">
              <a:spcBef>
                <a:spcPct val="0"/>
              </a:spcBef>
              <a:spcAft>
                <a:spcPct val="0"/>
              </a:spcAft>
              <a:defRPr>
                <a:solidFill>
                  <a:schemeClr val="tx1"/>
                </a:solidFill>
                <a:latin typeface="Arial" pitchFamily="34" charset="0"/>
              </a:defRPr>
            </a:lvl9pPr>
          </a:lstStyle>
          <a:p>
            <a:pPr eaLnBrk="1" hangingPunct="1"/>
            <a:fld id="{3834BE4B-00DD-41D0-89AA-BCEFB12C28EF}" type="slidenum">
              <a:rPr lang="hu-HU"/>
              <a:pPr eaLnBrk="1" hangingPunct="1"/>
              <a:t>14</a:t>
            </a:fld>
            <a:endParaRPr 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02082"/>
            <a:ext cx="10358120" cy="375920"/>
          </a:xfrm>
          <a:prstGeom prst="rect">
            <a:avLst/>
          </a:prstGeom>
        </p:spPr>
        <p:txBody>
          <a:bodyPr wrap="square" lIns="0" tIns="0" rIns="0" bIns="0">
            <a:spAutoFit/>
          </a:bodyPr>
          <a:lstStyle>
            <a:lvl1pPr>
              <a:defRPr sz="2400" b="1" i="0">
                <a:solidFill>
                  <a:srgbClr val="0E6EC5"/>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rgbClr val="0E6EC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0E6EC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rgbClr val="0E6EC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5" name="bk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hu-HU"/>
              <a:t>Mintacím szerkesztése</a:t>
            </a:r>
            <a:endParaRPr lang="en-US"/>
          </a:p>
        </p:txBody>
      </p:sp>
      <p:sp>
        <p:nvSpPr>
          <p:cNvPr id="3" name="Content Placeholder 2"/>
          <p:cNvSpPr>
            <a:spLocks noGrp="1"/>
          </p:cNvSpPr>
          <p:nvPr>
            <p:ph sz="half" idx="1"/>
          </p:nvPr>
        </p:nvSpPr>
        <p:spPr>
          <a:xfrm>
            <a:off x="609600" y="1536192"/>
            <a:ext cx="4876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Content Placeholder 3"/>
          <p:cNvSpPr>
            <a:spLocks noGrp="1"/>
          </p:cNvSpPr>
          <p:nvPr>
            <p:ph sz="half" idx="2"/>
          </p:nvPr>
        </p:nvSpPr>
        <p:spPr>
          <a:xfrm>
            <a:off x="5892800" y="1536192"/>
            <a:ext cx="4876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Slide Number Placeholder 5"/>
          <p:cNvSpPr>
            <a:spLocks noGrp="1"/>
          </p:cNvSpPr>
          <p:nvPr>
            <p:ph type="sldNum" sz="quarter" idx="10"/>
          </p:nvPr>
        </p:nvSpPr>
        <p:spPr>
          <a:xfrm>
            <a:off x="8778240" y="6377940"/>
            <a:ext cx="2804160" cy="276999"/>
          </a:xfrm>
          <a:ln/>
        </p:spPr>
        <p:txBody>
          <a:bodyPr/>
          <a:lstStyle>
            <a:lvl1pPr>
              <a:defRPr/>
            </a:lvl1pPr>
          </a:lstStyle>
          <a:p>
            <a:pPr>
              <a:defRPr/>
            </a:pPr>
            <a:fld id="{94806D72-FBA2-4F23-A3DC-48FDFB79FCB7}" type="slidenum">
              <a:rPr lang="hu-HU"/>
              <a:pPr>
                <a:defRPr/>
              </a:pPr>
              <a:t>‹#›</a:t>
            </a:fld>
            <a:endParaRPr lang="hu-HU"/>
          </a:p>
        </p:txBody>
      </p:sp>
      <p:sp>
        <p:nvSpPr>
          <p:cNvPr id="6" name="Footer Placeholder 4"/>
          <p:cNvSpPr>
            <a:spLocks noGrp="1"/>
          </p:cNvSpPr>
          <p:nvPr>
            <p:ph type="ftr" sz="quarter" idx="11"/>
          </p:nvPr>
        </p:nvSpPr>
        <p:spPr>
          <a:xfrm rot="16200000">
            <a:off x="154939" y="6426200"/>
            <a:ext cx="3905885" cy="169277"/>
          </a:xfrm>
        </p:spPr>
        <p:txBody>
          <a:bodyPr/>
          <a:lstStyle>
            <a:lvl1pPr>
              <a:defRPr/>
            </a:lvl1pPr>
          </a:lstStyle>
          <a:p>
            <a:endParaRPr lang="hu-HU"/>
          </a:p>
        </p:txBody>
      </p:sp>
      <p:sp>
        <p:nvSpPr>
          <p:cNvPr id="7" name="Date Placeholder 3"/>
          <p:cNvSpPr>
            <a:spLocks noGrp="1"/>
          </p:cNvSpPr>
          <p:nvPr>
            <p:ph type="dt" sz="half" idx="12"/>
          </p:nvPr>
        </p:nvSpPr>
        <p:spPr>
          <a:xfrm rot="16200000">
            <a:off x="609600" y="6377940"/>
            <a:ext cx="2804160" cy="276999"/>
          </a:xfrm>
        </p:spPr>
        <p:txBody>
          <a:bodyPr/>
          <a:lstStyle>
            <a:lvl1pPr>
              <a:defRPr/>
            </a:lvl1pPr>
          </a:lstStyle>
          <a:p>
            <a:r>
              <a:rPr lang="hu-HU"/>
              <a:t>2013.02.11.</a:t>
            </a:r>
          </a:p>
        </p:txBody>
      </p:sp>
    </p:spTree>
    <p:extLst>
      <p:ext uri="{BB962C8B-B14F-4D97-AF65-F5344CB8AC3E}">
        <p14:creationId xmlns:p14="http://schemas.microsoft.com/office/powerpoint/2010/main" val="278084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0E6EC5"/>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0E6EC5"/>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009DD9"/>
          </a:solidFill>
        </p:spPr>
        <p:txBody>
          <a:bodyPr wrap="square" lIns="0" tIns="0" rIns="0" bIns="0" rtlCol="0"/>
          <a:lstStyle/>
          <a:p>
            <a:endParaRPr/>
          </a:p>
        </p:txBody>
      </p:sp>
      <p:sp>
        <p:nvSpPr>
          <p:cNvPr id="21" name="bk object 21"/>
          <p:cNvSpPr/>
          <p:nvPr/>
        </p:nvSpPr>
        <p:spPr>
          <a:xfrm>
            <a:off x="9337790" y="0"/>
            <a:ext cx="2851150" cy="6858000"/>
          </a:xfrm>
          <a:custGeom>
            <a:avLst/>
            <a:gdLst/>
            <a:ahLst/>
            <a:cxnLst/>
            <a:rect l="l" t="t" r="r" b="b"/>
            <a:pathLst>
              <a:path w="2851150" h="6858000">
                <a:moveTo>
                  <a:pt x="2851161" y="0"/>
                </a:moveTo>
                <a:lnTo>
                  <a:pt x="0" y="0"/>
                </a:lnTo>
                <a:lnTo>
                  <a:pt x="2467620" y="6857996"/>
                </a:lnTo>
                <a:lnTo>
                  <a:pt x="2851161" y="6857996"/>
                </a:lnTo>
                <a:lnTo>
                  <a:pt x="2851161" y="0"/>
                </a:lnTo>
                <a:close/>
              </a:path>
            </a:pathLst>
          </a:custGeom>
          <a:solidFill>
            <a:srgbClr val="0076A2"/>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58AAF1"/>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0E6EC5"/>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0E6EC5"/>
          </a:solidFill>
        </p:spPr>
        <p:txBody>
          <a:bodyPr wrap="square" lIns="0" tIns="0" rIns="0" bIns="0" rtlCol="0"/>
          <a:lstStyle/>
          <a:p>
            <a:endParaRPr/>
          </a:p>
        </p:txBody>
      </p:sp>
      <p:sp>
        <p:nvSpPr>
          <p:cNvPr id="2" name="Holder 2"/>
          <p:cNvSpPr>
            <a:spLocks noGrp="1"/>
          </p:cNvSpPr>
          <p:nvPr>
            <p:ph type="title"/>
          </p:nvPr>
        </p:nvSpPr>
        <p:spPr>
          <a:xfrm>
            <a:off x="424687" y="402082"/>
            <a:ext cx="11342624" cy="375920"/>
          </a:xfrm>
          <a:prstGeom prst="rect">
            <a:avLst/>
          </a:prstGeom>
        </p:spPr>
        <p:txBody>
          <a:bodyPr wrap="square" lIns="0" tIns="0" rIns="0" bIns="0">
            <a:spAutoFit/>
          </a:bodyPr>
          <a:lstStyle>
            <a:lvl1pPr>
              <a:defRPr sz="2200" b="1" i="0">
                <a:solidFill>
                  <a:srgbClr val="0E6EC5"/>
                </a:solidFill>
                <a:latin typeface="Trebuchet MS"/>
                <a:cs typeface="Trebuchet MS"/>
              </a:defRPr>
            </a:lvl1pPr>
          </a:lstStyle>
          <a:p>
            <a:endParaRPr/>
          </a:p>
        </p:txBody>
      </p:sp>
      <p:sp>
        <p:nvSpPr>
          <p:cNvPr id="3" name="Holder 3"/>
          <p:cNvSpPr>
            <a:spLocks noGrp="1"/>
          </p:cNvSpPr>
          <p:nvPr>
            <p:ph type="body" idx="1"/>
          </p:nvPr>
        </p:nvSpPr>
        <p:spPr>
          <a:xfrm>
            <a:off x="680110" y="1320672"/>
            <a:ext cx="10831779" cy="34956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4939" y="6426200"/>
            <a:ext cx="3905885" cy="333375"/>
          </a:xfrm>
          <a:prstGeom prst="rect">
            <a:avLst/>
          </a:prstGeom>
        </p:spPr>
        <p:txBody>
          <a:bodyPr wrap="square" lIns="0" tIns="0" rIns="0" bIns="0">
            <a:spAutoFit/>
          </a:bodyPr>
          <a:lstStyle>
            <a:lvl1pPr>
              <a:defRPr sz="1100" b="0" i="0">
                <a:solidFill>
                  <a:schemeClr val="bg1"/>
                </a:solidFill>
                <a:latin typeface="Calibri"/>
                <a:cs typeface="Calibri"/>
              </a:defRPr>
            </a:lvl1p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4/19/2022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hyperlink" Target="http://www.mongodb.org/about/production-deployments/" TargetMode="External"/><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17.jpeg"/><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reference/limits/" TargetMode="External"/><Relationship Id="rId2" Type="http://schemas.openxmlformats.org/officeDocument/2006/relationships/hyperlink" Target="https://docs.mongodb.com/manual/reference/glossar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docs.mongodb.org/manual/reference/method/db.collection.find/" TargetMode="External"/><Relationship Id="rId2" Type="http://schemas.openxmlformats.org/officeDocument/2006/relationships/hyperlink" Target="https://docs.mongodb.org/manual/reference/program/mongo/" TargetMode="External"/><Relationship Id="rId1" Type="http://schemas.openxmlformats.org/officeDocument/2006/relationships/slideLayout" Target="../slideLayouts/slideLayout2.xml"/><Relationship Id="rId4" Type="http://schemas.openxmlformats.org/officeDocument/2006/relationships/hyperlink" Target="https://docs.mongodb.org/manual/reference/glossary/"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cs.mongodb.org/manual/reference/glossary/"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mongodb.com/mongodb-scal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docs.mongodb.org/manual/reference/method/db.collection.findAndModify/"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docs.mongodb.org/manual/reference/method/db.collection.find/" TargetMode="External"/><Relationship Id="rId2" Type="http://schemas.openxmlformats.org/officeDocument/2006/relationships/hyperlink" Target="https://docs.mongodb.org/manual/reference/method/db.collection.inser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mongodb.com/nosql-explain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0E6EC5"/>
          </a:solidFill>
        </p:spPr>
        <p:txBody>
          <a:bodyPr wrap="square" lIns="0" tIns="0" rIns="0" bIns="0" rtlCol="0"/>
          <a:lstStyle/>
          <a:p>
            <a:endParaRPr/>
          </a:p>
        </p:txBody>
      </p:sp>
      <p:sp>
        <p:nvSpPr>
          <p:cNvPr id="3" name="object 3"/>
          <p:cNvSpPr txBox="1"/>
          <p:nvPr/>
        </p:nvSpPr>
        <p:spPr>
          <a:xfrm>
            <a:off x="4830571" y="3193541"/>
            <a:ext cx="2332229" cy="430887"/>
          </a:xfrm>
          <a:prstGeom prst="rect">
            <a:avLst/>
          </a:prstGeom>
        </p:spPr>
        <p:txBody>
          <a:bodyPr vert="horz" wrap="square" lIns="0" tIns="0" rIns="0" bIns="0" rtlCol="0">
            <a:spAutoFit/>
          </a:bodyPr>
          <a:lstStyle/>
          <a:p>
            <a:pPr marL="12700">
              <a:lnSpc>
                <a:spcPct val="100000"/>
              </a:lnSpc>
            </a:pPr>
            <a:r>
              <a:rPr sz="2800" b="1" spc="-10">
                <a:solidFill>
                  <a:srgbClr val="FF0000"/>
                </a:solidFill>
                <a:latin typeface="Trebuchet MS"/>
                <a:cs typeface="Trebuchet MS"/>
              </a:rPr>
              <a:t>Chapter</a:t>
            </a:r>
            <a:r>
              <a:rPr sz="2800" b="1" spc="-65">
                <a:solidFill>
                  <a:srgbClr val="FF0000"/>
                </a:solidFill>
                <a:latin typeface="Trebuchet MS"/>
                <a:cs typeface="Trebuchet MS"/>
              </a:rPr>
              <a:t> </a:t>
            </a:r>
            <a:r>
              <a:rPr sz="2800" b="1" spc="-5">
                <a:solidFill>
                  <a:srgbClr val="FF0000"/>
                </a:solidFill>
                <a:latin typeface="Trebuchet MS"/>
                <a:cs typeface="Trebuchet MS"/>
              </a:rPr>
              <a:t>6</a:t>
            </a:r>
            <a:endParaRPr sz="2800" b="1">
              <a:solidFill>
                <a:srgbClr val="FF0000"/>
              </a:solidFill>
              <a:latin typeface="Trebuchet MS"/>
              <a:cs typeface="Trebuchet MS"/>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4" name="object 4"/>
          <p:cNvSpPr txBox="1"/>
          <p:nvPr/>
        </p:nvSpPr>
        <p:spPr>
          <a:xfrm>
            <a:off x="3646170" y="4301490"/>
            <a:ext cx="4583430" cy="430887"/>
          </a:xfrm>
          <a:prstGeom prst="rect">
            <a:avLst/>
          </a:prstGeom>
        </p:spPr>
        <p:txBody>
          <a:bodyPr vert="horz" wrap="square" lIns="0" tIns="0" rIns="0" bIns="0" rtlCol="0">
            <a:spAutoFit/>
          </a:bodyPr>
          <a:lstStyle/>
          <a:p>
            <a:pPr marL="12700">
              <a:lnSpc>
                <a:spcPct val="100000"/>
              </a:lnSpc>
            </a:pPr>
            <a:r>
              <a:rPr sz="2800" b="1" spc="-10">
                <a:solidFill>
                  <a:srgbClr val="FF0000"/>
                </a:solidFill>
                <a:latin typeface="Trebuchet MS"/>
                <a:cs typeface="Trebuchet MS"/>
              </a:rPr>
              <a:t>Introduction </a:t>
            </a:r>
            <a:r>
              <a:rPr sz="2800" b="1" spc="-5">
                <a:solidFill>
                  <a:srgbClr val="FF0000"/>
                </a:solidFill>
                <a:latin typeface="Trebuchet MS"/>
                <a:cs typeface="Trebuchet MS"/>
              </a:rPr>
              <a:t>to</a:t>
            </a:r>
            <a:r>
              <a:rPr sz="2800" b="1" spc="-25">
                <a:solidFill>
                  <a:srgbClr val="FF0000"/>
                </a:solidFill>
                <a:latin typeface="Trebuchet MS"/>
                <a:cs typeface="Trebuchet MS"/>
              </a:rPr>
              <a:t> </a:t>
            </a:r>
            <a:r>
              <a:rPr sz="2800" b="1" spc="-5">
                <a:solidFill>
                  <a:srgbClr val="FF0000"/>
                </a:solidFill>
                <a:latin typeface="Trebuchet MS"/>
                <a:cs typeface="Trebuchet MS"/>
              </a:rPr>
              <a:t>MongoDB</a:t>
            </a:r>
            <a:endParaRPr sz="2800" b="1">
              <a:solidFill>
                <a:srgbClr val="FF0000"/>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a:xfrm>
            <a:off x="9652000" y="6629400"/>
            <a:ext cx="2540000" cy="2286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3399"/>
                </a:solidFill>
                <a:latin typeface="Comic Sans MS" pitchFamily="66" charset="0"/>
              </a:defRPr>
            </a:lvl1pPr>
            <a:lvl2pPr marL="742950" indent="-285750">
              <a:defRPr kumimoji="1">
                <a:solidFill>
                  <a:schemeClr val="tx1"/>
                </a:solidFill>
                <a:latin typeface="Comic Sans MS" pitchFamily="66" charset="0"/>
              </a:defRPr>
            </a:lvl2pPr>
            <a:lvl3pPr marL="1143000" indent="-228600">
              <a:defRPr kumimoji="1">
                <a:solidFill>
                  <a:schemeClr val="tx1"/>
                </a:solidFill>
                <a:latin typeface="Comic Sans MS" pitchFamily="66" charset="0"/>
              </a:defRPr>
            </a:lvl3pPr>
            <a:lvl4pPr marL="1600200" indent="-228600">
              <a:defRPr kumimoji="1">
                <a:solidFill>
                  <a:schemeClr val="tx1"/>
                </a:solidFill>
                <a:latin typeface="Comic Sans MS" pitchFamily="66" charset="0"/>
              </a:defRPr>
            </a:lvl4pPr>
            <a:lvl5pPr marL="2057400" indent="-228600">
              <a:defRPr kumimoji="1">
                <a:solidFill>
                  <a:schemeClr val="tx1"/>
                </a:solidFill>
                <a:latin typeface="Comic Sans MS" pitchFamily="66" charset="0"/>
              </a:defRPr>
            </a:lvl5pPr>
            <a:lvl6pPr marL="2514600" indent="-228600">
              <a:defRPr kumimoji="1">
                <a:solidFill>
                  <a:schemeClr val="tx1"/>
                </a:solidFill>
                <a:latin typeface="Comic Sans MS" pitchFamily="66" charset="0"/>
              </a:defRPr>
            </a:lvl6pPr>
            <a:lvl7pPr marL="2971800" indent="-228600">
              <a:defRPr kumimoji="1">
                <a:solidFill>
                  <a:schemeClr val="tx1"/>
                </a:solidFill>
                <a:latin typeface="Comic Sans MS" pitchFamily="66" charset="0"/>
              </a:defRPr>
            </a:lvl7pPr>
            <a:lvl8pPr marL="3429000" indent="-228600">
              <a:defRPr kumimoji="1">
                <a:solidFill>
                  <a:schemeClr val="tx1"/>
                </a:solidFill>
                <a:latin typeface="Comic Sans MS" pitchFamily="66" charset="0"/>
              </a:defRPr>
            </a:lvl8pPr>
            <a:lvl9pPr marL="3886200" indent="-228600">
              <a:defRPr kumimoji="1">
                <a:solidFill>
                  <a:schemeClr val="tx1"/>
                </a:solidFill>
                <a:latin typeface="Comic Sans MS" pitchFamily="66" charset="0"/>
              </a:defRPr>
            </a:lvl9pPr>
          </a:lstStyle>
          <a:p>
            <a:pPr>
              <a:defRPr/>
            </a:pPr>
            <a:fld id="{DD66A0A9-B86D-43A8-8D90-660BE48767E9}" type="slidenum">
              <a:rPr lang="en-US" altLang="en-US" smtClean="0">
                <a:solidFill>
                  <a:schemeClr val="tx1"/>
                </a:solidFill>
                <a:ea typeface="ＭＳ Ｐゴシック" pitchFamily="34" charset="-128"/>
              </a:rPr>
              <a:pPr>
                <a:defRPr/>
              </a:pPr>
              <a:t>10</a:t>
            </a:fld>
            <a:endParaRPr lang="en-US" altLang="en-US" sz="1400">
              <a:solidFill>
                <a:schemeClr val="tx1"/>
              </a:solidFill>
              <a:ea typeface="ＭＳ Ｐゴシック" pitchFamily="34" charset="-128"/>
            </a:endParaRPr>
          </a:p>
        </p:txBody>
      </p:sp>
      <p:sp>
        <p:nvSpPr>
          <p:cNvPr id="16387" name="Rectangle 2"/>
          <p:cNvSpPr>
            <a:spLocks noGrp="1" noChangeArrowheads="1"/>
          </p:cNvSpPr>
          <p:nvPr>
            <p:ph type="title"/>
          </p:nvPr>
        </p:nvSpPr>
        <p:spPr>
          <a:xfrm>
            <a:off x="762000" y="333375"/>
            <a:ext cx="8458200" cy="553998"/>
          </a:xfrm>
        </p:spPr>
        <p:txBody>
          <a:bodyPr/>
          <a:lstStyle/>
          <a:p>
            <a:pPr algn="ctr"/>
            <a:r>
              <a:rPr kumimoji="0" lang="en-US" altLang="en-US"/>
              <a:t>NoSQL Today</a:t>
            </a:r>
            <a:br>
              <a:rPr kumimoji="0" lang="en-US" altLang="en-US"/>
            </a:br>
            <a:endParaRPr kumimoji="0" lang="en-US" altLang="en-US" sz="1400"/>
          </a:p>
        </p:txBody>
      </p:sp>
      <p:sp>
        <p:nvSpPr>
          <p:cNvPr id="16388" name="Rectangle 3"/>
          <p:cNvSpPr>
            <a:spLocks noGrp="1" noChangeArrowheads="1"/>
          </p:cNvSpPr>
          <p:nvPr>
            <p:ph type="body" idx="1"/>
          </p:nvPr>
        </p:nvSpPr>
        <p:spPr>
          <a:xfrm>
            <a:off x="381001" y="838200"/>
            <a:ext cx="9220199" cy="5172763"/>
          </a:xfrm>
        </p:spPr>
        <p:txBody>
          <a:bodyPr/>
          <a:lstStyle/>
          <a:p>
            <a:pPr marL="0" indent="0">
              <a:lnSpc>
                <a:spcPts val="1500"/>
              </a:lnSpc>
              <a:buFontTx/>
              <a:buNone/>
            </a:pPr>
            <a:r>
              <a:rPr lang="en-US" altLang="en-US" sz="1400" b="1">
                <a:solidFill>
                  <a:srgbClr val="7030A0"/>
                </a:solidFill>
              </a:rPr>
              <a:t>Hbase</a:t>
            </a:r>
            <a:r>
              <a:rPr lang="en-US" altLang="en-US" sz="1200"/>
              <a:t>	</a:t>
            </a:r>
            <a:r>
              <a:rPr lang="en-US" altLang="en-US" sz="1400" b="1">
                <a:solidFill>
                  <a:srgbClr val="7030A0"/>
                </a:solidFill>
              </a:rPr>
              <a:t>Cassandra</a:t>
            </a:r>
            <a:r>
              <a:rPr lang="en-US" altLang="en-US" sz="1200"/>
              <a:t>	</a:t>
            </a:r>
            <a:r>
              <a:rPr lang="en-US" altLang="en-US" sz="1200" err="1"/>
              <a:t>Hypertable</a:t>
            </a:r>
            <a:r>
              <a:rPr lang="en-US" altLang="en-US" sz="1200"/>
              <a:t>	</a:t>
            </a:r>
            <a:r>
              <a:rPr lang="en-US" altLang="en-US" sz="1200" err="1"/>
              <a:t>Accumulo</a:t>
            </a:r>
            <a:r>
              <a:rPr lang="en-US" altLang="en-US" sz="1200"/>
              <a:t>	Amazon </a:t>
            </a:r>
            <a:r>
              <a:rPr lang="en-US" altLang="en-US" sz="1200" err="1"/>
              <a:t>SimpleDB</a:t>
            </a:r>
            <a:r>
              <a:rPr lang="en-US" altLang="en-US" sz="1200"/>
              <a:t>	</a:t>
            </a:r>
            <a:r>
              <a:rPr lang="en-US" altLang="en-US" sz="1200" err="1"/>
              <a:t>SciDB</a:t>
            </a:r>
            <a:r>
              <a:rPr lang="en-US" altLang="en-US" sz="1200"/>
              <a:t>	Stratosphere	flare</a:t>
            </a:r>
          </a:p>
          <a:p>
            <a:pPr marL="0" indent="0">
              <a:lnSpc>
                <a:spcPts val="1500"/>
              </a:lnSpc>
              <a:buFontTx/>
              <a:buNone/>
            </a:pPr>
            <a:r>
              <a:rPr lang="en-US" altLang="en-US" sz="1200" err="1"/>
              <a:t>Cloudata</a:t>
            </a:r>
            <a:r>
              <a:rPr lang="en-US" altLang="en-US" sz="1200"/>
              <a:t>	</a:t>
            </a:r>
            <a:r>
              <a:rPr lang="en-US" altLang="en-US" sz="1400" b="1" err="1">
                <a:solidFill>
                  <a:srgbClr val="7030A0"/>
                </a:solidFill>
              </a:rPr>
              <a:t>BigTable</a:t>
            </a:r>
            <a:r>
              <a:rPr lang="en-US" altLang="en-US" sz="1200"/>
              <a:t>	QD Technology	</a:t>
            </a:r>
            <a:r>
              <a:rPr lang="en-US" altLang="en-US" sz="1200" err="1"/>
              <a:t>SmartFocus</a:t>
            </a:r>
            <a:r>
              <a:rPr lang="en-US" altLang="en-US" sz="1200"/>
              <a:t>	KDI	</a:t>
            </a:r>
            <a:r>
              <a:rPr lang="en-US" altLang="en-US" sz="1200" err="1"/>
              <a:t>Alterian</a:t>
            </a:r>
            <a:r>
              <a:rPr lang="en-US" altLang="en-US" sz="1200"/>
              <a:t>	</a:t>
            </a:r>
            <a:r>
              <a:rPr lang="en-US" altLang="en-US" sz="1200" err="1"/>
              <a:t>Cloudera</a:t>
            </a:r>
            <a:r>
              <a:rPr lang="en-US" altLang="en-US" sz="1200"/>
              <a:t>	C-Store</a:t>
            </a:r>
          </a:p>
          <a:p>
            <a:pPr marL="0" indent="0">
              <a:lnSpc>
                <a:spcPts val="1500"/>
              </a:lnSpc>
              <a:buFontTx/>
              <a:buNone/>
            </a:pPr>
            <a:r>
              <a:rPr lang="en-US" altLang="en-US" sz="1200" err="1"/>
              <a:t>Vertica</a:t>
            </a:r>
            <a:r>
              <a:rPr lang="en-US" altLang="en-US" sz="1200"/>
              <a:t>	</a:t>
            </a:r>
            <a:r>
              <a:rPr lang="en-US" altLang="en-US" sz="1200" err="1"/>
              <a:t>Qbase</a:t>
            </a:r>
            <a:r>
              <a:rPr lang="en-US" altLang="en-US" sz="1200"/>
              <a:t>–</a:t>
            </a:r>
            <a:r>
              <a:rPr lang="en-US" altLang="en-US" sz="1200" err="1"/>
              <a:t>MetaCarta</a:t>
            </a:r>
            <a:r>
              <a:rPr lang="en-US" altLang="en-US" sz="1200"/>
              <a:t>	</a:t>
            </a:r>
            <a:r>
              <a:rPr lang="en-US" altLang="en-US" sz="1200" err="1"/>
              <a:t>OpenNeptune</a:t>
            </a:r>
            <a:r>
              <a:rPr lang="en-US" altLang="en-US" sz="1200"/>
              <a:t>	HPCC	</a:t>
            </a:r>
            <a:r>
              <a:rPr lang="en-US" altLang="en-US" sz="1400" b="1">
                <a:solidFill>
                  <a:srgbClr val="7030A0"/>
                </a:solidFill>
              </a:rPr>
              <a:t>Mongo DB</a:t>
            </a:r>
            <a:r>
              <a:rPr lang="en-US" altLang="en-US" sz="1200"/>
              <a:t>	</a:t>
            </a:r>
            <a:r>
              <a:rPr lang="en-US" altLang="en-US" sz="1400" b="1" err="1">
                <a:solidFill>
                  <a:srgbClr val="7030A0"/>
                </a:solidFill>
              </a:rPr>
              <a:t>CouchDB</a:t>
            </a:r>
            <a:r>
              <a:rPr lang="en-US" altLang="en-US" sz="1200"/>
              <a:t>	</a:t>
            </a:r>
            <a:r>
              <a:rPr lang="en-US" altLang="en-US" sz="1200" err="1"/>
              <a:t>Clusterpoint</a:t>
            </a:r>
            <a:r>
              <a:rPr lang="en-US" altLang="en-US" sz="1200"/>
              <a:t> </a:t>
            </a:r>
            <a:r>
              <a:rPr lang="en-US" altLang="en-US" sz="1200" err="1"/>
              <a:t>ServerTerrastore</a:t>
            </a:r>
            <a:endParaRPr lang="en-US" altLang="en-US" sz="1200"/>
          </a:p>
          <a:p>
            <a:pPr marL="0" indent="0">
              <a:lnSpc>
                <a:spcPts val="1500"/>
              </a:lnSpc>
              <a:buFontTx/>
              <a:buNone/>
            </a:pPr>
            <a:r>
              <a:rPr lang="en-US" altLang="en-US" sz="1200"/>
              <a:t>Jackrabbit	</a:t>
            </a:r>
            <a:r>
              <a:rPr lang="en-US" altLang="en-US" sz="1200" err="1"/>
              <a:t>OrientDB</a:t>
            </a:r>
            <a:r>
              <a:rPr lang="en-US" altLang="en-US" sz="1200"/>
              <a:t>	</a:t>
            </a:r>
            <a:r>
              <a:rPr lang="en-US" altLang="en-US" sz="1200" err="1"/>
              <a:t>Perservere</a:t>
            </a:r>
            <a:r>
              <a:rPr lang="en-US" altLang="en-US" sz="1200"/>
              <a:t>	</a:t>
            </a:r>
            <a:r>
              <a:rPr lang="en-US" altLang="en-US" sz="1200" err="1"/>
              <a:t>CoudKit</a:t>
            </a:r>
            <a:r>
              <a:rPr lang="en-US" altLang="en-US" sz="1200"/>
              <a:t>	</a:t>
            </a:r>
            <a:r>
              <a:rPr lang="en-US" altLang="en-US" sz="1200" err="1"/>
              <a:t>Djondb</a:t>
            </a:r>
            <a:r>
              <a:rPr lang="en-US" altLang="en-US" sz="1200"/>
              <a:t>	</a:t>
            </a:r>
            <a:r>
              <a:rPr lang="en-US" altLang="en-US" sz="1200" err="1"/>
              <a:t>SchemaFreeDB</a:t>
            </a:r>
            <a:r>
              <a:rPr lang="en-US" altLang="en-US" sz="1200"/>
              <a:t>	SDB	</a:t>
            </a:r>
            <a:r>
              <a:rPr lang="en-US" altLang="en-US" sz="1200" err="1"/>
              <a:t>JasDB</a:t>
            </a:r>
            <a:endParaRPr lang="en-US" altLang="en-US" sz="1200"/>
          </a:p>
          <a:p>
            <a:pPr marL="0" indent="0">
              <a:lnSpc>
                <a:spcPts val="1500"/>
              </a:lnSpc>
              <a:buFontTx/>
              <a:buNone/>
            </a:pPr>
            <a:r>
              <a:rPr lang="en-US" altLang="en-US" sz="1200" err="1"/>
              <a:t>RaptorDB</a:t>
            </a:r>
            <a:r>
              <a:rPr lang="en-US" altLang="en-US" sz="1200"/>
              <a:t>	</a:t>
            </a:r>
            <a:r>
              <a:rPr lang="en-US" altLang="en-US" sz="1200" err="1"/>
              <a:t>ThruDB</a:t>
            </a:r>
            <a:r>
              <a:rPr lang="en-US" altLang="en-US" sz="1200"/>
              <a:t>	</a:t>
            </a:r>
            <a:r>
              <a:rPr lang="en-US" altLang="en-US" sz="1200" err="1"/>
              <a:t>RavenDB</a:t>
            </a:r>
            <a:r>
              <a:rPr lang="en-US" altLang="en-US" sz="1200"/>
              <a:t>	</a:t>
            </a:r>
            <a:r>
              <a:rPr lang="en-US" altLang="en-US" sz="1200" err="1"/>
              <a:t>DynamoDB</a:t>
            </a:r>
            <a:r>
              <a:rPr lang="en-US" altLang="en-US" sz="1200"/>
              <a:t>	Azure Table Storage	</a:t>
            </a:r>
            <a:r>
              <a:rPr lang="en-US" altLang="en-US" sz="1200" err="1"/>
              <a:t>Couchbase</a:t>
            </a:r>
            <a:r>
              <a:rPr lang="en-US" altLang="en-US" sz="1200"/>
              <a:t> Server	</a:t>
            </a:r>
            <a:r>
              <a:rPr lang="en-US" altLang="en-US" sz="1200" err="1"/>
              <a:t>Riak</a:t>
            </a:r>
            <a:r>
              <a:rPr lang="en-US" altLang="en-US" sz="1200"/>
              <a:t>	</a:t>
            </a:r>
          </a:p>
          <a:p>
            <a:pPr marL="0" indent="0">
              <a:lnSpc>
                <a:spcPts val="1500"/>
              </a:lnSpc>
              <a:buFontTx/>
              <a:buNone/>
            </a:pPr>
            <a:r>
              <a:rPr lang="en-US" altLang="en-US" sz="1200" err="1"/>
              <a:t>LevelDB</a:t>
            </a:r>
            <a:r>
              <a:rPr lang="en-US" altLang="en-US" sz="1200"/>
              <a:t>	</a:t>
            </a:r>
            <a:r>
              <a:rPr lang="en-US" altLang="en-US" sz="1200" err="1"/>
              <a:t>Chordless</a:t>
            </a:r>
            <a:r>
              <a:rPr lang="en-US" altLang="en-US" sz="1200"/>
              <a:t>	</a:t>
            </a:r>
            <a:r>
              <a:rPr lang="en-US" altLang="en-US" sz="1200" err="1"/>
              <a:t>GenieDB</a:t>
            </a:r>
            <a:r>
              <a:rPr lang="en-US" altLang="en-US" sz="1200"/>
              <a:t>	</a:t>
            </a:r>
            <a:r>
              <a:rPr lang="en-US" altLang="en-US" sz="1200" err="1"/>
              <a:t>Scalaris</a:t>
            </a:r>
            <a:r>
              <a:rPr lang="en-US" altLang="en-US" sz="1200"/>
              <a:t>	Tokyo	Kyoto Cabinet	Tyrant	</a:t>
            </a:r>
            <a:r>
              <a:rPr lang="en-US" altLang="en-US" sz="1200" err="1"/>
              <a:t>Scalien</a:t>
            </a:r>
            <a:endParaRPr lang="en-US" altLang="en-US" sz="1200"/>
          </a:p>
          <a:p>
            <a:pPr marL="0" indent="0">
              <a:lnSpc>
                <a:spcPts val="1500"/>
              </a:lnSpc>
              <a:buFontTx/>
              <a:buNone/>
            </a:pPr>
            <a:r>
              <a:rPr lang="en-US" altLang="en-US" sz="1200"/>
              <a:t>Berkeley DB	</a:t>
            </a:r>
            <a:r>
              <a:rPr lang="en-US" altLang="en-US" sz="1200" err="1"/>
              <a:t>Voldemort</a:t>
            </a:r>
            <a:r>
              <a:rPr lang="en-US" altLang="en-US" sz="1200"/>
              <a:t>	</a:t>
            </a:r>
            <a:r>
              <a:rPr lang="en-US" altLang="en-US" sz="1200" err="1"/>
              <a:t>Dynomite</a:t>
            </a:r>
            <a:r>
              <a:rPr lang="en-US" altLang="en-US" sz="1200"/>
              <a:t>	KAI	</a:t>
            </a:r>
            <a:r>
              <a:rPr lang="en-US" altLang="en-US" sz="1200" err="1"/>
              <a:t>MemcacheDB</a:t>
            </a:r>
            <a:r>
              <a:rPr lang="en-US" altLang="en-US" sz="1200"/>
              <a:t>	</a:t>
            </a:r>
            <a:r>
              <a:rPr lang="en-US" altLang="en-US" sz="1200" err="1"/>
              <a:t>Faircom</a:t>
            </a:r>
            <a:r>
              <a:rPr lang="en-US" altLang="en-US" sz="1200"/>
              <a:t> C-Tree	</a:t>
            </a:r>
            <a:r>
              <a:rPr lang="en-US" altLang="en-US" sz="1200" err="1"/>
              <a:t>HamsterDB</a:t>
            </a:r>
            <a:r>
              <a:rPr lang="en-US" altLang="en-US" sz="1200"/>
              <a:t>	</a:t>
            </a:r>
            <a:r>
              <a:rPr lang="en-US" altLang="en-US" sz="1200" err="1"/>
              <a:t>STSdb</a:t>
            </a:r>
            <a:endParaRPr lang="en-US" altLang="en-US" sz="1200"/>
          </a:p>
          <a:p>
            <a:pPr marL="0" indent="0">
              <a:lnSpc>
                <a:spcPts val="1500"/>
              </a:lnSpc>
              <a:buFontTx/>
              <a:buNone/>
            </a:pPr>
            <a:r>
              <a:rPr lang="en-US" altLang="en-US" sz="1200" err="1"/>
              <a:t>Tarantool</a:t>
            </a:r>
            <a:r>
              <a:rPr lang="en-US" altLang="en-US" sz="1200"/>
              <a:t>/Box	</a:t>
            </a:r>
            <a:r>
              <a:rPr lang="en-US" altLang="en-US" sz="1200" err="1"/>
              <a:t>Maxtable</a:t>
            </a:r>
            <a:r>
              <a:rPr lang="en-US" altLang="en-US" sz="1200"/>
              <a:t>	</a:t>
            </a:r>
            <a:r>
              <a:rPr lang="en-US" altLang="en-US" sz="1200" err="1"/>
              <a:t>Pincaster</a:t>
            </a:r>
            <a:r>
              <a:rPr lang="en-US" altLang="en-US" sz="1200"/>
              <a:t>	</a:t>
            </a:r>
            <a:r>
              <a:rPr lang="en-US" altLang="en-US" sz="1200" err="1"/>
              <a:t>RaptorDB</a:t>
            </a:r>
            <a:r>
              <a:rPr lang="en-US" altLang="en-US" sz="1200"/>
              <a:t>	TIBCO Active Spaces	allegro-C	</a:t>
            </a:r>
            <a:r>
              <a:rPr lang="en-US" altLang="en-US" sz="1200" err="1"/>
              <a:t>nessDBHyperDex</a:t>
            </a:r>
            <a:endParaRPr lang="en-US" altLang="en-US" sz="1200"/>
          </a:p>
          <a:p>
            <a:pPr marL="0" indent="0">
              <a:lnSpc>
                <a:spcPts val="1500"/>
              </a:lnSpc>
              <a:buFontTx/>
              <a:buNone/>
            </a:pPr>
            <a:r>
              <a:rPr lang="en-US" altLang="en-US" sz="1200" err="1"/>
              <a:t>Mnesia</a:t>
            </a:r>
            <a:r>
              <a:rPr lang="en-US" altLang="en-US" sz="1200"/>
              <a:t>	</a:t>
            </a:r>
            <a:r>
              <a:rPr lang="en-US" altLang="en-US" sz="1200" err="1"/>
              <a:t>LightCloud</a:t>
            </a:r>
            <a:r>
              <a:rPr lang="en-US" altLang="en-US" sz="1200"/>
              <a:t>	</a:t>
            </a:r>
            <a:r>
              <a:rPr lang="en-US" altLang="en-US" sz="1200" err="1"/>
              <a:t>Hibari</a:t>
            </a:r>
            <a:r>
              <a:rPr lang="en-US" altLang="en-US" sz="1200"/>
              <a:t>	</a:t>
            </a:r>
            <a:r>
              <a:rPr lang="en-US" altLang="en-US" sz="1200" err="1"/>
              <a:t>BangDB</a:t>
            </a:r>
            <a:r>
              <a:rPr lang="en-US" altLang="en-US" sz="1200"/>
              <a:t>	</a:t>
            </a:r>
            <a:r>
              <a:rPr lang="en-US" altLang="en-US" sz="1200" err="1"/>
              <a:t>OpenLDAP</a:t>
            </a:r>
            <a:r>
              <a:rPr lang="en-US" altLang="en-US" sz="1200"/>
              <a:t>/MDB/Lightning	</a:t>
            </a:r>
            <a:r>
              <a:rPr lang="en-US" altLang="en-US" sz="1200" err="1"/>
              <a:t>Scality</a:t>
            </a:r>
            <a:r>
              <a:rPr lang="en-US" altLang="en-US" sz="1200"/>
              <a:t>	</a:t>
            </a:r>
            <a:r>
              <a:rPr lang="en-US" altLang="en-US" sz="1200" err="1"/>
              <a:t>Redis</a:t>
            </a:r>
            <a:endParaRPr lang="en-US" altLang="en-US" sz="1200"/>
          </a:p>
          <a:p>
            <a:pPr marL="0" indent="0">
              <a:lnSpc>
                <a:spcPts val="1500"/>
              </a:lnSpc>
              <a:buFontTx/>
              <a:buNone/>
            </a:pPr>
            <a:r>
              <a:rPr lang="en-US" altLang="en-US" sz="1200" err="1"/>
              <a:t>KaTree</a:t>
            </a:r>
            <a:r>
              <a:rPr lang="en-US" altLang="en-US" sz="1200"/>
              <a:t>	TomP2P	</a:t>
            </a:r>
            <a:r>
              <a:rPr lang="en-US" altLang="en-US" sz="1200" err="1"/>
              <a:t>Kumofs</a:t>
            </a:r>
            <a:r>
              <a:rPr lang="en-US" altLang="en-US" sz="1200"/>
              <a:t>	</a:t>
            </a:r>
            <a:r>
              <a:rPr lang="en-US" altLang="en-US" sz="1200" err="1"/>
              <a:t>TreapDB</a:t>
            </a:r>
            <a:r>
              <a:rPr lang="en-US" altLang="en-US" sz="1200"/>
              <a:t>	NMDB	</a:t>
            </a:r>
            <a:r>
              <a:rPr lang="en-US" altLang="en-US" sz="1200" err="1"/>
              <a:t>luxio</a:t>
            </a:r>
            <a:r>
              <a:rPr lang="en-US" altLang="en-US" sz="1200"/>
              <a:t>	</a:t>
            </a:r>
            <a:r>
              <a:rPr lang="en-US" altLang="en-US" sz="1200" err="1"/>
              <a:t>actord</a:t>
            </a:r>
            <a:r>
              <a:rPr lang="en-US" altLang="en-US" sz="1200"/>
              <a:t>	Keyspace	</a:t>
            </a:r>
          </a:p>
          <a:p>
            <a:pPr marL="0" indent="0">
              <a:lnSpc>
                <a:spcPts val="1500"/>
              </a:lnSpc>
              <a:buFontTx/>
              <a:buNone/>
            </a:pPr>
            <a:r>
              <a:rPr lang="en-US" altLang="en-US" sz="1200"/>
              <a:t>schema-free	</a:t>
            </a:r>
            <a:r>
              <a:rPr lang="en-US" altLang="en-US" sz="1200" err="1"/>
              <a:t>RAMCloud</a:t>
            </a:r>
            <a:r>
              <a:rPr lang="en-US" altLang="en-US" sz="1200"/>
              <a:t>	</a:t>
            </a:r>
            <a:r>
              <a:rPr lang="en-US" altLang="en-US" sz="1200" err="1"/>
              <a:t>SubRecord</a:t>
            </a:r>
            <a:r>
              <a:rPr lang="en-US" altLang="en-US" sz="1200"/>
              <a:t>	Mo8onDb	</a:t>
            </a:r>
            <a:r>
              <a:rPr lang="en-US" altLang="en-US" sz="1200" err="1"/>
              <a:t>Dovetaildb</a:t>
            </a:r>
            <a:r>
              <a:rPr lang="en-US" altLang="en-US" sz="1200"/>
              <a:t>	JDBM	</a:t>
            </a:r>
            <a:r>
              <a:rPr lang="en-US" altLang="en-US" sz="1200" b="1">
                <a:solidFill>
                  <a:srgbClr val="7030A0"/>
                </a:solidFill>
              </a:rPr>
              <a:t>Neo4</a:t>
            </a:r>
            <a:r>
              <a:rPr lang="en-US" altLang="en-US" sz="1200"/>
              <a:t>	</a:t>
            </a:r>
            <a:r>
              <a:rPr lang="en-US" altLang="en-US" sz="1200" err="1"/>
              <a:t>InfiniteGraph</a:t>
            </a:r>
            <a:endParaRPr lang="en-US" altLang="en-US" sz="1200"/>
          </a:p>
          <a:p>
            <a:pPr marL="0" indent="0">
              <a:lnSpc>
                <a:spcPts val="1500"/>
              </a:lnSpc>
              <a:buFontTx/>
              <a:buNone/>
            </a:pPr>
            <a:r>
              <a:rPr lang="en-US" altLang="en-US" sz="1200" err="1"/>
              <a:t>Sones</a:t>
            </a:r>
            <a:r>
              <a:rPr lang="en-US" altLang="en-US" sz="1200"/>
              <a:t>	</a:t>
            </a:r>
            <a:r>
              <a:rPr lang="en-US" altLang="en-US" sz="1200" err="1"/>
              <a:t>InfoGrid</a:t>
            </a:r>
            <a:r>
              <a:rPr lang="en-US" altLang="en-US" sz="1200"/>
              <a:t>	</a:t>
            </a:r>
            <a:r>
              <a:rPr lang="en-US" altLang="en-US" sz="1200" b="1" err="1">
                <a:solidFill>
                  <a:srgbClr val="7030A0"/>
                </a:solidFill>
              </a:rPr>
              <a:t>HyperGraphDB</a:t>
            </a:r>
            <a:r>
              <a:rPr lang="en-US" altLang="en-US" sz="1200"/>
              <a:t>	DEX	</a:t>
            </a:r>
            <a:r>
              <a:rPr lang="en-US" altLang="en-US" sz="1200" err="1"/>
              <a:t>GraphBase</a:t>
            </a:r>
            <a:r>
              <a:rPr lang="en-US" altLang="en-US" sz="1200"/>
              <a:t>	Trinity	</a:t>
            </a:r>
            <a:r>
              <a:rPr lang="en-US" altLang="en-US" sz="1200" err="1"/>
              <a:t>AllegroGraph</a:t>
            </a:r>
            <a:r>
              <a:rPr lang="en-US" altLang="en-US" sz="1200"/>
              <a:t>	</a:t>
            </a:r>
            <a:r>
              <a:rPr lang="en-US" altLang="en-US" sz="1200" err="1"/>
              <a:t>BrightstarDB</a:t>
            </a:r>
            <a:endParaRPr lang="en-US" altLang="en-US" sz="1200"/>
          </a:p>
          <a:p>
            <a:pPr marL="0" indent="0">
              <a:lnSpc>
                <a:spcPts val="1500"/>
              </a:lnSpc>
              <a:buFontTx/>
              <a:buNone/>
            </a:pPr>
            <a:r>
              <a:rPr lang="en-US" altLang="en-US" sz="1200" err="1"/>
              <a:t>Bigdata</a:t>
            </a:r>
            <a:r>
              <a:rPr lang="en-US" altLang="en-US" sz="1200"/>
              <a:t>	</a:t>
            </a:r>
            <a:r>
              <a:rPr lang="en-US" altLang="en-US" sz="1200" err="1"/>
              <a:t>Meronymy</a:t>
            </a:r>
            <a:r>
              <a:rPr lang="en-US" altLang="en-US" sz="1200"/>
              <a:t>	</a:t>
            </a:r>
            <a:r>
              <a:rPr lang="en-US" altLang="en-US" sz="1200" err="1"/>
              <a:t>OpenLink</a:t>
            </a:r>
            <a:r>
              <a:rPr lang="en-US" altLang="en-US" sz="1200"/>
              <a:t> Virtuoso	</a:t>
            </a:r>
            <a:r>
              <a:rPr lang="en-US" altLang="en-US" sz="1200" err="1"/>
              <a:t>VertexDB</a:t>
            </a:r>
            <a:r>
              <a:rPr lang="en-US" altLang="en-US" sz="1200"/>
              <a:t>	</a:t>
            </a:r>
            <a:r>
              <a:rPr lang="en-US" altLang="en-US" sz="1200" err="1"/>
              <a:t>FlockDB</a:t>
            </a:r>
            <a:r>
              <a:rPr lang="en-US" altLang="en-US" sz="1200"/>
              <a:t>	</a:t>
            </a:r>
            <a:r>
              <a:rPr lang="en-US" altLang="en-US" sz="1200" err="1"/>
              <a:t>Execom</a:t>
            </a:r>
            <a:r>
              <a:rPr lang="en-US" altLang="en-US" sz="1200"/>
              <a:t> IOG	Java </a:t>
            </a:r>
            <a:r>
              <a:rPr lang="en-US" altLang="en-US" sz="1200" err="1"/>
              <a:t>Univ</a:t>
            </a:r>
            <a:r>
              <a:rPr lang="en-US" altLang="en-US" sz="1200"/>
              <a:t> </a:t>
            </a:r>
            <a:r>
              <a:rPr lang="en-US" altLang="en-US" sz="1200" err="1"/>
              <a:t>Netwrk</a:t>
            </a:r>
            <a:r>
              <a:rPr lang="en-US" altLang="en-US" sz="1200"/>
              <a:t>/Graph Framework</a:t>
            </a:r>
          </a:p>
          <a:p>
            <a:pPr marL="0" indent="0">
              <a:lnSpc>
                <a:spcPts val="1500"/>
              </a:lnSpc>
              <a:buFontTx/>
              <a:buNone/>
            </a:pPr>
            <a:r>
              <a:rPr lang="en-US" altLang="en-US" sz="1200" err="1"/>
              <a:t>OpenRDF</a:t>
            </a:r>
            <a:r>
              <a:rPr lang="en-US" altLang="en-US" sz="1200"/>
              <a:t>/Sesame	Filament	</a:t>
            </a:r>
            <a:r>
              <a:rPr lang="en-US" altLang="en-US" sz="1200" err="1"/>
              <a:t>OWLim</a:t>
            </a:r>
            <a:r>
              <a:rPr lang="en-US" altLang="en-US" sz="1200"/>
              <a:t>	</a:t>
            </a:r>
            <a:r>
              <a:rPr lang="en-US" altLang="en-US" sz="1200" err="1"/>
              <a:t>NetworkX</a:t>
            </a:r>
            <a:r>
              <a:rPr lang="en-US" altLang="en-US" sz="1200"/>
              <a:t>	</a:t>
            </a:r>
            <a:r>
              <a:rPr lang="en-US" altLang="en-US" sz="1200" err="1"/>
              <a:t>iGraph</a:t>
            </a:r>
            <a:r>
              <a:rPr lang="en-US" altLang="en-US" sz="1200"/>
              <a:t>	Jena	SPARQL	</a:t>
            </a:r>
            <a:r>
              <a:rPr lang="en-US" altLang="en-US" sz="1200" err="1"/>
              <a:t>OrientDb</a:t>
            </a:r>
            <a:endParaRPr lang="en-US" altLang="en-US" sz="1200"/>
          </a:p>
          <a:p>
            <a:pPr marL="0" indent="0">
              <a:lnSpc>
                <a:spcPts val="1500"/>
              </a:lnSpc>
              <a:buFontTx/>
              <a:buNone/>
            </a:pPr>
            <a:r>
              <a:rPr lang="en-US" altLang="en-US" sz="1200" err="1"/>
              <a:t>ArangoDB</a:t>
            </a:r>
            <a:r>
              <a:rPr lang="en-US" altLang="en-US" sz="1200"/>
              <a:t>	</a:t>
            </a:r>
            <a:r>
              <a:rPr lang="en-US" altLang="en-US" sz="1200" err="1"/>
              <a:t>AlchemyDB</a:t>
            </a:r>
            <a:r>
              <a:rPr lang="en-US" altLang="en-US" sz="1200"/>
              <a:t>	Soft NoSQL Systems	Db4o	Versant	Objectivity	</a:t>
            </a:r>
            <a:r>
              <a:rPr lang="en-US" altLang="en-US" sz="1200" err="1"/>
              <a:t>Starcounter</a:t>
            </a:r>
            <a:r>
              <a:rPr lang="en-US" altLang="en-US" sz="1200"/>
              <a:t>	</a:t>
            </a:r>
          </a:p>
          <a:p>
            <a:pPr marL="0" indent="0">
              <a:lnSpc>
                <a:spcPts val="1500"/>
              </a:lnSpc>
              <a:buFontTx/>
              <a:buNone/>
            </a:pPr>
            <a:r>
              <a:rPr lang="en-US" altLang="en-US" sz="1200"/>
              <a:t>ZODB	Magma	NEO	</a:t>
            </a:r>
            <a:r>
              <a:rPr lang="en-US" altLang="en-US" sz="1200" err="1"/>
              <a:t>PicoList</a:t>
            </a:r>
            <a:r>
              <a:rPr lang="en-US" altLang="en-US" sz="1200"/>
              <a:t>	</a:t>
            </a:r>
            <a:r>
              <a:rPr lang="en-US" altLang="en-US" sz="1200" err="1"/>
              <a:t>siaqodb</a:t>
            </a:r>
            <a:r>
              <a:rPr lang="en-US" altLang="en-US" sz="1200"/>
              <a:t>	Sterling	</a:t>
            </a:r>
            <a:r>
              <a:rPr lang="en-US" altLang="en-US" sz="1200" err="1"/>
              <a:t>Morantex</a:t>
            </a:r>
            <a:r>
              <a:rPr lang="en-US" altLang="en-US" sz="1200"/>
              <a:t>	</a:t>
            </a:r>
            <a:r>
              <a:rPr lang="en-US" altLang="en-US" sz="1200" err="1"/>
              <a:t>EyeDB</a:t>
            </a:r>
            <a:endParaRPr lang="en-US" altLang="en-US" sz="1200"/>
          </a:p>
          <a:p>
            <a:pPr marL="0" indent="0">
              <a:lnSpc>
                <a:spcPts val="1500"/>
              </a:lnSpc>
              <a:buFontTx/>
              <a:buNone/>
            </a:pPr>
            <a:r>
              <a:rPr lang="en-US" altLang="en-US" sz="1200"/>
              <a:t>HSS Database	</a:t>
            </a:r>
            <a:r>
              <a:rPr lang="en-US" altLang="en-US" sz="1200" err="1"/>
              <a:t>FramerD</a:t>
            </a:r>
            <a:r>
              <a:rPr lang="en-US" altLang="en-US" sz="1200"/>
              <a:t>	Ninja Database Pro	</a:t>
            </a:r>
            <a:r>
              <a:rPr lang="en-US" altLang="en-US" sz="1200" err="1"/>
              <a:t>StupidDB</a:t>
            </a:r>
            <a:r>
              <a:rPr lang="en-US" altLang="en-US" sz="1200"/>
              <a:t>	</a:t>
            </a:r>
            <a:r>
              <a:rPr lang="en-US" altLang="en-US" sz="1200" err="1"/>
              <a:t>KiokuDB</a:t>
            </a:r>
            <a:r>
              <a:rPr lang="en-US" altLang="en-US" sz="1200"/>
              <a:t>	Perl solution	</a:t>
            </a:r>
            <a:r>
              <a:rPr lang="en-US" altLang="en-US" sz="1200" err="1"/>
              <a:t>Durus</a:t>
            </a:r>
            <a:endParaRPr lang="en-US" altLang="en-US" sz="1200"/>
          </a:p>
          <a:p>
            <a:pPr marL="0" indent="0">
              <a:lnSpc>
                <a:spcPts val="1500"/>
              </a:lnSpc>
              <a:buFontTx/>
              <a:buNone/>
            </a:pPr>
            <a:r>
              <a:rPr lang="en-US" altLang="en-US" sz="1200" err="1"/>
              <a:t>GigaSpaces</a:t>
            </a:r>
            <a:r>
              <a:rPr lang="en-US" altLang="en-US" sz="1200"/>
              <a:t>	</a:t>
            </a:r>
            <a:r>
              <a:rPr lang="en-US" altLang="en-US" sz="1200" err="1"/>
              <a:t>Infinispan</a:t>
            </a:r>
            <a:r>
              <a:rPr lang="en-US" altLang="en-US" sz="1200"/>
              <a:t>	</a:t>
            </a:r>
            <a:r>
              <a:rPr lang="en-US" altLang="en-US" sz="1200" err="1"/>
              <a:t>Queplix</a:t>
            </a:r>
            <a:r>
              <a:rPr lang="en-US" altLang="en-US" sz="1200"/>
              <a:t>	</a:t>
            </a:r>
            <a:r>
              <a:rPr lang="en-US" altLang="en-US" sz="1200" err="1"/>
              <a:t>Hazelcast</a:t>
            </a:r>
            <a:r>
              <a:rPr lang="en-US" altLang="en-US" sz="1200"/>
              <a:t>	</a:t>
            </a:r>
            <a:r>
              <a:rPr lang="en-US" altLang="en-US" sz="1200" err="1"/>
              <a:t>GridGain</a:t>
            </a:r>
            <a:r>
              <a:rPr lang="en-US" altLang="en-US" sz="1200"/>
              <a:t>	Galaxy	</a:t>
            </a:r>
            <a:r>
              <a:rPr lang="en-US" altLang="en-US" sz="1200" err="1"/>
              <a:t>SpaceBase</a:t>
            </a:r>
            <a:r>
              <a:rPr lang="en-US" altLang="en-US" sz="1200"/>
              <a:t>	</a:t>
            </a:r>
            <a:r>
              <a:rPr lang="en-US" altLang="en-US" sz="1200" err="1"/>
              <a:t>JoafipCoherence</a:t>
            </a:r>
            <a:endParaRPr lang="en-US" altLang="en-US" sz="1200"/>
          </a:p>
          <a:p>
            <a:pPr marL="0" indent="0">
              <a:lnSpc>
                <a:spcPts val="1500"/>
              </a:lnSpc>
              <a:buFontTx/>
              <a:buNone/>
            </a:pPr>
            <a:r>
              <a:rPr lang="en-US" altLang="en-US" sz="1200" err="1"/>
              <a:t>eXtremeScale</a:t>
            </a:r>
            <a:r>
              <a:rPr lang="en-US" altLang="en-US" sz="1200"/>
              <a:t>	</a:t>
            </a:r>
            <a:r>
              <a:rPr lang="en-US" altLang="en-US" sz="1200" err="1"/>
              <a:t>MarkLogic</a:t>
            </a:r>
            <a:r>
              <a:rPr lang="en-US" altLang="en-US" sz="1200"/>
              <a:t> Server	EMC </a:t>
            </a:r>
            <a:r>
              <a:rPr lang="en-US" altLang="en-US" sz="1200" err="1"/>
              <a:t>Documentum</a:t>
            </a:r>
            <a:r>
              <a:rPr lang="en-US" altLang="en-US" sz="1200"/>
              <a:t> </a:t>
            </a:r>
            <a:r>
              <a:rPr lang="en-US" altLang="en-US" sz="1200" err="1"/>
              <a:t>xDB</a:t>
            </a:r>
            <a:r>
              <a:rPr lang="en-US" altLang="en-US" sz="1200"/>
              <a:t>	</a:t>
            </a:r>
            <a:r>
              <a:rPr lang="en-US" altLang="en-US" sz="1200" err="1"/>
              <a:t>eXist</a:t>
            </a:r>
            <a:r>
              <a:rPr lang="en-US" altLang="en-US" sz="1200"/>
              <a:t>	</a:t>
            </a:r>
            <a:r>
              <a:rPr lang="en-US" altLang="en-US" sz="1200" err="1"/>
              <a:t>Sedna</a:t>
            </a:r>
            <a:r>
              <a:rPr lang="en-US" altLang="en-US" sz="1200"/>
              <a:t>	</a:t>
            </a:r>
            <a:r>
              <a:rPr lang="en-US" altLang="en-US" sz="1200" err="1"/>
              <a:t>BaseX</a:t>
            </a:r>
            <a:r>
              <a:rPr lang="en-US" altLang="en-US" sz="1200"/>
              <a:t>	</a:t>
            </a:r>
            <a:r>
              <a:rPr lang="en-US" altLang="en-US" sz="1200" err="1"/>
              <a:t>Qizx</a:t>
            </a:r>
            <a:endParaRPr lang="en-US" altLang="en-US" sz="1200"/>
          </a:p>
          <a:p>
            <a:pPr marL="0" indent="0">
              <a:lnSpc>
                <a:spcPts val="1500"/>
              </a:lnSpc>
              <a:buFontTx/>
              <a:buNone/>
            </a:pPr>
            <a:r>
              <a:rPr lang="en-US" altLang="en-US" sz="1200"/>
              <a:t>Berkeley DB XML	</a:t>
            </a:r>
            <a:r>
              <a:rPr lang="en-US" altLang="en-US" sz="1200" err="1"/>
              <a:t>Xindice</a:t>
            </a:r>
            <a:r>
              <a:rPr lang="en-US" altLang="en-US" sz="1200"/>
              <a:t>	</a:t>
            </a:r>
            <a:r>
              <a:rPr lang="en-US" altLang="en-US" sz="1200" err="1"/>
              <a:t>Tamino</a:t>
            </a:r>
            <a:r>
              <a:rPr lang="en-US" altLang="en-US" sz="1200"/>
              <a:t>	</a:t>
            </a:r>
            <a:r>
              <a:rPr lang="en-US" altLang="en-US" sz="1200" err="1"/>
              <a:t>Globals</a:t>
            </a:r>
            <a:r>
              <a:rPr lang="en-US" altLang="en-US" sz="1200"/>
              <a:t>	</a:t>
            </a:r>
            <a:r>
              <a:rPr lang="en-US" altLang="en-US" sz="1200" err="1"/>
              <a:t>Intersystems</a:t>
            </a:r>
            <a:r>
              <a:rPr lang="en-US" altLang="en-US" sz="1200"/>
              <a:t> Cache	GT.M	EGTM	</a:t>
            </a:r>
          </a:p>
          <a:p>
            <a:pPr marL="0" indent="0">
              <a:lnSpc>
                <a:spcPts val="1500"/>
              </a:lnSpc>
              <a:buFontTx/>
              <a:buNone/>
            </a:pPr>
            <a:r>
              <a:rPr lang="en-US" altLang="en-US" sz="1200"/>
              <a:t>U2	</a:t>
            </a:r>
            <a:r>
              <a:rPr lang="en-US" altLang="en-US" sz="1200" err="1"/>
              <a:t>OpenInsight</a:t>
            </a:r>
            <a:r>
              <a:rPr lang="en-US" altLang="en-US" sz="1200"/>
              <a:t>	Reality	</a:t>
            </a:r>
            <a:r>
              <a:rPr lang="en-US" altLang="en-US" sz="1200" err="1"/>
              <a:t>OpenQM</a:t>
            </a:r>
            <a:r>
              <a:rPr lang="en-US" altLang="en-US" sz="1200"/>
              <a:t>	ESENT	</a:t>
            </a:r>
            <a:r>
              <a:rPr lang="en-US" altLang="en-US" sz="1200" err="1"/>
              <a:t>jBASE</a:t>
            </a:r>
            <a:r>
              <a:rPr lang="en-US" altLang="en-US" sz="1200"/>
              <a:t>	</a:t>
            </a:r>
            <a:r>
              <a:rPr lang="en-US" altLang="en-US" sz="1200" err="1"/>
              <a:t>MultiValue</a:t>
            </a:r>
            <a:r>
              <a:rPr lang="en-US" altLang="en-US" sz="1200"/>
              <a:t>	Lotus/Domino</a:t>
            </a:r>
          </a:p>
          <a:p>
            <a:pPr marL="0" indent="0">
              <a:lnSpc>
                <a:spcPts val="1500"/>
              </a:lnSpc>
              <a:buFontTx/>
              <a:buNone/>
            </a:pPr>
            <a:r>
              <a:rPr lang="en-US" altLang="en-US" sz="1200" err="1"/>
              <a:t>eXtremeDB</a:t>
            </a:r>
            <a:r>
              <a:rPr lang="en-US" altLang="en-US" sz="1200"/>
              <a:t>	RDM Embedded	ISIS Family	</a:t>
            </a:r>
            <a:r>
              <a:rPr lang="en-US" altLang="en-US" sz="1200" err="1"/>
              <a:t>Prevayler</a:t>
            </a:r>
            <a:r>
              <a:rPr lang="en-US" altLang="en-US" sz="1200"/>
              <a:t>	</a:t>
            </a:r>
            <a:r>
              <a:rPr lang="en-US" altLang="en-US" sz="1200" err="1"/>
              <a:t>Yserial</a:t>
            </a:r>
            <a:r>
              <a:rPr lang="en-US" altLang="en-US" sz="1200"/>
              <a:t>	</a:t>
            </a:r>
            <a:r>
              <a:rPr lang="en-US" altLang="en-US" sz="1200" err="1"/>
              <a:t>Vmware</a:t>
            </a:r>
            <a:r>
              <a:rPr lang="en-US" altLang="en-US" sz="1200"/>
              <a:t> </a:t>
            </a:r>
            <a:r>
              <a:rPr lang="en-US" altLang="en-US" sz="1200" err="1"/>
              <a:t>vFabric</a:t>
            </a:r>
            <a:r>
              <a:rPr lang="en-US" altLang="en-US" sz="1200"/>
              <a:t> </a:t>
            </a:r>
            <a:r>
              <a:rPr lang="en-US" altLang="en-US" sz="1200" err="1"/>
              <a:t>GemFire</a:t>
            </a:r>
            <a:r>
              <a:rPr lang="en-US" altLang="en-US" sz="1200"/>
              <a:t>	</a:t>
            </a:r>
            <a:r>
              <a:rPr lang="en-US" altLang="en-US" sz="1200" err="1"/>
              <a:t>Btrieve</a:t>
            </a:r>
            <a:endParaRPr lang="en-US" altLang="en-US" sz="1200"/>
          </a:p>
          <a:p>
            <a:pPr marL="0" indent="0">
              <a:lnSpc>
                <a:spcPts val="1500"/>
              </a:lnSpc>
              <a:buFontTx/>
              <a:buNone/>
            </a:pPr>
            <a:r>
              <a:rPr lang="en-US" altLang="en-US" sz="1200" err="1"/>
              <a:t>KirbyBase</a:t>
            </a:r>
            <a:r>
              <a:rPr lang="en-US" altLang="en-US" sz="1200"/>
              <a:t>	</a:t>
            </a:r>
            <a:r>
              <a:rPr lang="en-US" altLang="en-US" sz="1200" err="1"/>
              <a:t>Tokutek</a:t>
            </a:r>
            <a:r>
              <a:rPr lang="en-US" altLang="en-US" sz="1200"/>
              <a:t>	</a:t>
            </a:r>
            <a:r>
              <a:rPr lang="en-US" altLang="en-US" sz="1200" err="1"/>
              <a:t>Recutils</a:t>
            </a:r>
            <a:r>
              <a:rPr lang="en-US" altLang="en-US" sz="1200"/>
              <a:t>	</a:t>
            </a:r>
            <a:r>
              <a:rPr lang="en-US" altLang="en-US" sz="1200" err="1"/>
              <a:t>FileDB</a:t>
            </a:r>
            <a:r>
              <a:rPr lang="en-US" altLang="en-US" sz="1200"/>
              <a:t>	Armadillo	illuminate Correlation Database	</a:t>
            </a:r>
            <a:r>
              <a:rPr lang="en-US" altLang="en-US" sz="1200" err="1"/>
              <a:t>FluidDB</a:t>
            </a:r>
            <a:endParaRPr lang="en-US" altLang="en-US" sz="1200"/>
          </a:p>
          <a:p>
            <a:pPr marL="0" indent="0">
              <a:lnSpc>
                <a:spcPts val="1500"/>
              </a:lnSpc>
              <a:buFontTx/>
              <a:buNone/>
            </a:pPr>
            <a:r>
              <a:rPr lang="en-US" altLang="en-US" sz="1200"/>
              <a:t>Fleet DB	Twisted Storage	</a:t>
            </a:r>
            <a:r>
              <a:rPr lang="en-US" altLang="en-US" sz="1200" err="1"/>
              <a:t>Rindo</a:t>
            </a:r>
            <a:r>
              <a:rPr lang="en-US" altLang="en-US" sz="1200"/>
              <a:t>	Sherpa	tin	Dryad	</a:t>
            </a:r>
            <a:r>
              <a:rPr lang="en-US" altLang="en-US" sz="1200" err="1"/>
              <a:t>SkyNet</a:t>
            </a:r>
            <a:r>
              <a:rPr lang="en-US" altLang="en-US" sz="1200"/>
              <a:t>	Disco</a:t>
            </a:r>
          </a:p>
          <a:p>
            <a:pPr marL="0" indent="0">
              <a:lnSpc>
                <a:spcPts val="1500"/>
              </a:lnSpc>
              <a:buFontTx/>
              <a:buNone/>
            </a:pPr>
            <a:r>
              <a:rPr lang="en-US" altLang="en-US" sz="1200"/>
              <a:t>MUMPS	</a:t>
            </a:r>
            <a:r>
              <a:rPr lang="en-US" altLang="en-US" sz="1200" err="1"/>
              <a:t>Adabas</a:t>
            </a:r>
            <a:r>
              <a:rPr lang="en-US" altLang="en-US" sz="1200"/>
              <a:t>	XAP In-Memory Grid	</a:t>
            </a:r>
            <a:r>
              <a:rPr lang="en-US" altLang="en-US" sz="1200" err="1"/>
              <a:t>eXtreme</a:t>
            </a:r>
            <a:r>
              <a:rPr lang="en-US" altLang="en-US" sz="1200"/>
              <a:t> Scale	</a:t>
            </a:r>
            <a:r>
              <a:rPr lang="en-US" altLang="en-US" sz="1200" err="1"/>
              <a:t>MckoiDDB</a:t>
            </a:r>
            <a:r>
              <a:rPr lang="en-US" altLang="en-US" sz="1200"/>
              <a:t>	</a:t>
            </a:r>
            <a:r>
              <a:rPr lang="en-US" altLang="en-US" sz="1200" err="1"/>
              <a:t>Mckoi</a:t>
            </a:r>
            <a:r>
              <a:rPr lang="en-US" altLang="en-US" sz="1200"/>
              <a:t> SQL Database</a:t>
            </a:r>
          </a:p>
          <a:p>
            <a:pPr marL="0" indent="0">
              <a:lnSpc>
                <a:spcPts val="1500"/>
              </a:lnSpc>
              <a:buFontTx/>
              <a:buNone/>
            </a:pPr>
            <a:r>
              <a:rPr lang="en-US" altLang="en-US" sz="1200"/>
              <a:t>Oracle Big Data Appliance	</a:t>
            </a:r>
            <a:r>
              <a:rPr lang="en-US" altLang="en-US" sz="1200" err="1"/>
              <a:t>Innostore</a:t>
            </a:r>
            <a:r>
              <a:rPr lang="en-US" altLang="en-US" sz="1200"/>
              <a:t>	</a:t>
            </a:r>
            <a:r>
              <a:rPr lang="en-US" altLang="en-US" sz="1200" err="1"/>
              <a:t>FleetDB</a:t>
            </a:r>
            <a:r>
              <a:rPr lang="en-US" altLang="en-US" sz="1200"/>
              <a:t>	No-List	KDI	 </a:t>
            </a:r>
            <a:r>
              <a:rPr lang="en-US" altLang="en-US" sz="1200" err="1"/>
              <a:t>Perst</a:t>
            </a:r>
            <a:r>
              <a:rPr lang="en-US" altLang="en-US" sz="1200"/>
              <a:t>	 IODB</a:t>
            </a:r>
          </a:p>
          <a:p>
            <a:pPr marL="0" lvl="1" indent="0">
              <a:lnSpc>
                <a:spcPts val="1500"/>
              </a:lnSpc>
              <a:buFont typeface="Monotype Sorts" pitchFamily="96" charset="2"/>
              <a:buNone/>
            </a:pPr>
            <a:endParaRPr kumimoji="0" lang="en-US" altLang="en-US" sz="1100"/>
          </a:p>
        </p:txBody>
      </p:sp>
    </p:spTree>
    <p:extLst>
      <p:ext uri="{BB962C8B-B14F-4D97-AF65-F5344CB8AC3E}">
        <p14:creationId xmlns:p14="http://schemas.microsoft.com/office/powerpoint/2010/main" val="209686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99770"/>
            <a:ext cx="2580640" cy="375920"/>
          </a:xfrm>
          <a:prstGeom prst="rect">
            <a:avLst/>
          </a:prstGeom>
        </p:spPr>
        <p:txBody>
          <a:bodyPr vert="horz" wrap="square" lIns="0" tIns="0" rIns="0" bIns="0" rtlCol="0">
            <a:spAutoFit/>
          </a:bodyPr>
          <a:lstStyle/>
          <a:p>
            <a:pPr marL="12700">
              <a:lnSpc>
                <a:spcPct val="100000"/>
              </a:lnSpc>
            </a:pPr>
            <a:r>
              <a:rPr sz="2400"/>
              <a:t>What </a:t>
            </a:r>
            <a:r>
              <a:rPr sz="2400" spc="-5"/>
              <a:t>is</a:t>
            </a:r>
            <a:r>
              <a:rPr sz="2400" spc="-85"/>
              <a:t> </a:t>
            </a:r>
            <a:r>
              <a:rPr sz="2400" spc="-5"/>
              <a:t>MongoDB?</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56310" y="1823339"/>
            <a:ext cx="3552825" cy="4012565"/>
          </a:xfrm>
          <a:prstGeom prst="rect">
            <a:avLst/>
          </a:prstGeom>
        </p:spPr>
        <p:txBody>
          <a:bodyPr vert="horz" wrap="square" lIns="0" tIns="0" rIns="0" bIns="0" rtlCol="0">
            <a:spAutoFit/>
          </a:bodyPr>
          <a:lstStyle/>
          <a:p>
            <a:pPr marL="12700">
              <a:lnSpc>
                <a:spcPct val="100000"/>
              </a:lnSpc>
            </a:pPr>
            <a:r>
              <a:rPr sz="1800" spc="-10">
                <a:latin typeface="Trebuchet MS"/>
                <a:cs typeface="Trebuchet MS"/>
              </a:rPr>
              <a:t>MongoDB</a:t>
            </a:r>
            <a:r>
              <a:rPr sz="1800" spc="-80">
                <a:latin typeface="Trebuchet MS"/>
                <a:cs typeface="Trebuchet MS"/>
              </a:rPr>
              <a:t> </a:t>
            </a:r>
            <a:r>
              <a:rPr sz="1800">
                <a:latin typeface="Trebuchet MS"/>
                <a:cs typeface="Trebuchet MS"/>
              </a:rPr>
              <a:t>is:</a:t>
            </a:r>
          </a:p>
          <a:p>
            <a:pPr>
              <a:lnSpc>
                <a:spcPct val="100000"/>
              </a:lnSpc>
            </a:pPr>
            <a:endParaRPr sz="1800">
              <a:latin typeface="Times New Roman"/>
              <a:cs typeface="Times New Roman"/>
            </a:endParaRPr>
          </a:p>
          <a:p>
            <a:pPr>
              <a:lnSpc>
                <a:spcPct val="100000"/>
              </a:lnSpc>
              <a:spcBef>
                <a:spcPts val="45"/>
              </a:spcBef>
            </a:pPr>
            <a:endParaRPr sz="17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Cross-platform.</a:t>
            </a:r>
            <a:endParaRPr sz="1800">
              <a:latin typeface="Trebuchet MS"/>
              <a:cs typeface="Trebuchet MS"/>
            </a:endParaRP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a:latin typeface="Trebuchet MS"/>
                <a:cs typeface="Trebuchet MS"/>
              </a:rPr>
              <a:t>Open</a:t>
            </a:r>
            <a:r>
              <a:rPr sz="1800" spc="-90">
                <a:latin typeface="Trebuchet MS"/>
                <a:cs typeface="Trebuchet MS"/>
              </a:rPr>
              <a:t> </a:t>
            </a:r>
            <a:r>
              <a:rPr sz="1800" spc="-5">
                <a:latin typeface="Trebuchet MS"/>
                <a:cs typeface="Trebuchet MS"/>
              </a:rPr>
              <a:t>source.</a:t>
            </a:r>
            <a:endParaRPr sz="1800">
              <a:latin typeface="Trebuchet MS"/>
              <a:cs typeface="Trebuchet MS"/>
            </a:endParaRPr>
          </a:p>
          <a:p>
            <a:pPr>
              <a:lnSpc>
                <a:spcPct val="100000"/>
              </a:lnSpc>
              <a:spcBef>
                <a:spcPts val="48"/>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Non-relational.</a:t>
            </a:r>
            <a:endParaRPr sz="1800">
              <a:latin typeface="Trebuchet MS"/>
              <a:cs typeface="Trebuchet MS"/>
            </a:endParaRP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Distributed.</a:t>
            </a:r>
            <a:endParaRPr sz="1800">
              <a:latin typeface="Trebuchet MS"/>
              <a:cs typeface="Trebuchet MS"/>
            </a:endParaRPr>
          </a:p>
          <a:p>
            <a:pPr>
              <a:lnSpc>
                <a:spcPct val="100000"/>
              </a:lnSpc>
              <a:spcBef>
                <a:spcPts val="1"/>
              </a:spcBef>
              <a:buFont typeface="Trebuchet MS"/>
              <a:buAutoNum type="arabicPeriod"/>
            </a:pPr>
            <a:endParaRPr sz="215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NoSQL.</a:t>
            </a:r>
            <a:endParaRPr sz="1800">
              <a:latin typeface="Trebuchet MS"/>
              <a:cs typeface="Trebuchet MS"/>
            </a:endParaRPr>
          </a:p>
          <a:p>
            <a:pPr>
              <a:lnSpc>
                <a:spcPct val="100000"/>
              </a:lnSpc>
              <a:spcBef>
                <a:spcPts val="45"/>
              </a:spcBef>
              <a:buFont typeface="Trebuchet MS"/>
              <a:buAutoNum type="arabicPeriod"/>
            </a:pPr>
            <a:endParaRPr sz="2100">
              <a:latin typeface="Times New Roman"/>
              <a:cs typeface="Times New Roman"/>
            </a:endParaRPr>
          </a:p>
          <a:p>
            <a:pPr marL="355600" indent="-342900">
              <a:lnSpc>
                <a:spcPct val="100000"/>
              </a:lnSpc>
              <a:buAutoNum type="arabicPeriod"/>
              <a:tabLst>
                <a:tab pos="355600" algn="l"/>
              </a:tabLst>
            </a:pPr>
            <a:r>
              <a:rPr sz="1800" spc="-5">
                <a:latin typeface="Trebuchet MS"/>
                <a:cs typeface="Trebuchet MS"/>
              </a:rPr>
              <a:t>Document-oriented </a:t>
            </a:r>
            <a:r>
              <a:rPr sz="1800">
                <a:latin typeface="Trebuchet MS"/>
                <a:cs typeface="Trebuchet MS"/>
              </a:rPr>
              <a:t>data</a:t>
            </a:r>
            <a:r>
              <a:rPr sz="1800" spc="-30">
                <a:latin typeface="Trebuchet MS"/>
                <a:cs typeface="Trebuchet MS"/>
              </a:rPr>
              <a:t> </a:t>
            </a:r>
            <a:r>
              <a:rPr sz="1800" spc="-5">
                <a:latin typeface="Trebuchet MS"/>
                <a:cs typeface="Trebuchet MS"/>
              </a:rPr>
              <a:t>store.</a:t>
            </a:r>
            <a:endParaRPr sz="1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0997" y="3440303"/>
            <a:ext cx="2145030"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Why</a:t>
            </a:r>
            <a:r>
              <a:rPr sz="2400" b="1" spc="-95">
                <a:solidFill>
                  <a:srgbClr val="0E6EC5"/>
                </a:solidFill>
                <a:latin typeface="Trebuchet MS"/>
                <a:cs typeface="Trebuchet MS"/>
              </a:rPr>
              <a:t> </a:t>
            </a:r>
            <a:r>
              <a:rPr sz="2400" b="1" spc="-5">
                <a:solidFill>
                  <a:srgbClr val="0E6EC5"/>
                </a:solidFill>
                <a:latin typeface="Trebuchet MS"/>
                <a:cs typeface="Trebuchet MS"/>
              </a:rPr>
              <a:t>MongoDB?</a:t>
            </a:r>
            <a:endParaRPr sz="240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Why</a:t>
            </a:r>
            <a:r>
              <a:rPr sz="2400" spc="-95"/>
              <a:t> </a:t>
            </a:r>
            <a:r>
              <a:rPr sz="2400" spc="-5"/>
              <a:t>MongoDB?</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462404"/>
            <a:ext cx="2529205" cy="4208844"/>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1800">
                <a:latin typeface="Trebuchet MS"/>
                <a:cs typeface="Trebuchet MS"/>
              </a:rPr>
              <a:t>Open</a:t>
            </a:r>
            <a:r>
              <a:rPr sz="1800" spc="-90">
                <a:latin typeface="Trebuchet MS"/>
                <a:cs typeface="Trebuchet MS"/>
              </a:rPr>
              <a:t> </a:t>
            </a:r>
            <a:r>
              <a:rPr sz="1800" spc="-5">
                <a:latin typeface="Trebuchet MS"/>
                <a:cs typeface="Trebuchet MS"/>
              </a:rPr>
              <a:t>Source</a:t>
            </a:r>
            <a:endParaRPr sz="1800">
              <a:latin typeface="Trebuchet MS"/>
              <a:cs typeface="Trebuchet MS"/>
            </a:endParaRPr>
          </a:p>
          <a:p>
            <a:pPr>
              <a:lnSpc>
                <a:spcPct val="100000"/>
              </a:lnSpc>
              <a:spcBef>
                <a:spcPts val="35"/>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Distributed</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Fast </a:t>
            </a:r>
            <a:r>
              <a:rPr sz="1800" spc="-5">
                <a:latin typeface="Trebuchet MS"/>
                <a:cs typeface="Trebuchet MS"/>
              </a:rPr>
              <a:t>In-Place</a:t>
            </a:r>
            <a:r>
              <a:rPr sz="1800" spc="-85">
                <a:latin typeface="Trebuchet MS"/>
                <a:cs typeface="Trebuchet MS"/>
              </a:rPr>
              <a:t> </a:t>
            </a:r>
            <a:r>
              <a:rPr sz="1800" spc="-5">
                <a:latin typeface="Trebuchet MS"/>
                <a:cs typeface="Trebuchet MS"/>
              </a:rPr>
              <a:t>Updates</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10">
                <a:latin typeface="Trebuchet MS"/>
                <a:cs typeface="Trebuchet MS"/>
              </a:rPr>
              <a:t>Replication</a:t>
            </a:r>
            <a:endParaRPr sz="1800">
              <a:latin typeface="Trebuchet MS"/>
              <a:cs typeface="Trebuchet MS"/>
            </a:endParaRPr>
          </a:p>
          <a:p>
            <a:pPr>
              <a:lnSpc>
                <a:spcPct val="100000"/>
              </a:lnSpc>
              <a:spcBef>
                <a:spcPts val="34"/>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Full Index</a:t>
            </a:r>
            <a:r>
              <a:rPr sz="1800" spc="-80">
                <a:latin typeface="Trebuchet MS"/>
                <a:cs typeface="Trebuchet MS"/>
              </a:rPr>
              <a:t> </a:t>
            </a:r>
            <a:r>
              <a:rPr sz="1800">
                <a:latin typeface="Trebuchet MS"/>
                <a:cs typeface="Trebuchet MS"/>
              </a:rPr>
              <a:t>Support</a:t>
            </a: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spc="-5">
                <a:latin typeface="Trebuchet MS"/>
                <a:cs typeface="Trebuchet MS"/>
              </a:rPr>
              <a:t>Rich </a:t>
            </a:r>
            <a:r>
              <a:rPr sz="1800">
                <a:latin typeface="Trebuchet MS"/>
                <a:cs typeface="Trebuchet MS"/>
              </a:rPr>
              <a:t>Query</a:t>
            </a:r>
            <a:r>
              <a:rPr sz="1800" spc="-55">
                <a:latin typeface="Trebuchet MS"/>
                <a:cs typeface="Trebuchet MS"/>
              </a:rPr>
              <a:t> </a:t>
            </a:r>
            <a:r>
              <a:rPr sz="1800" spc="-5">
                <a:latin typeface="Trebuchet MS"/>
                <a:cs typeface="Trebuchet MS"/>
              </a:rPr>
              <a:t>Language</a:t>
            </a:r>
            <a:endParaRPr sz="1800">
              <a:latin typeface="Trebuchet MS"/>
              <a:cs typeface="Trebuchet MS"/>
            </a:endParaRPr>
          </a:p>
          <a:p>
            <a:pPr>
              <a:lnSpc>
                <a:spcPct val="100000"/>
              </a:lnSpc>
              <a:spcBef>
                <a:spcPts val="34"/>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Easy</a:t>
            </a:r>
            <a:r>
              <a:rPr sz="1800" spc="-65">
                <a:latin typeface="Trebuchet MS"/>
                <a:cs typeface="Trebuchet MS"/>
              </a:rPr>
              <a:t> </a:t>
            </a:r>
            <a:r>
              <a:rPr sz="1800" spc="-5">
                <a:latin typeface="Trebuchet MS"/>
                <a:cs typeface="Trebuchet MS"/>
              </a:rPr>
              <a:t>Scalability</a:t>
            </a:r>
            <a:endParaRPr sz="1800">
              <a:latin typeface="Trebuchet MS"/>
              <a:cs typeface="Trebuchet MS"/>
            </a:endParaRPr>
          </a:p>
          <a:p>
            <a:pPr>
              <a:lnSpc>
                <a:spcPct val="100000"/>
              </a:lnSpc>
              <a:spcBef>
                <a:spcPts val="32"/>
              </a:spcBef>
              <a:buFont typeface="Arial"/>
              <a:buChar char="•"/>
            </a:pPr>
            <a:endParaRPr sz="1850">
              <a:latin typeface="Times New Roman"/>
              <a:cs typeface="Times New Roman"/>
            </a:endParaRPr>
          </a:p>
          <a:p>
            <a:pPr marL="299085" indent="-286385">
              <a:lnSpc>
                <a:spcPct val="100000"/>
              </a:lnSpc>
              <a:buFont typeface="Arial"/>
              <a:buChar char="•"/>
              <a:tabLst>
                <a:tab pos="299720" algn="l"/>
              </a:tabLst>
            </a:pPr>
            <a:r>
              <a:rPr sz="1800">
                <a:latin typeface="Trebuchet MS"/>
                <a:cs typeface="Trebuchet MS"/>
              </a:rPr>
              <a:t>Auto</a:t>
            </a:r>
            <a:r>
              <a:rPr sz="1800" spc="-110">
                <a:latin typeface="Trebuchet MS"/>
                <a:cs typeface="Trebuchet MS"/>
              </a:rPr>
              <a:t> </a:t>
            </a:r>
            <a:r>
              <a:rPr sz="1800">
                <a:latin typeface="Trebuchet MS"/>
                <a:cs typeface="Trebuchet MS"/>
              </a:rPr>
              <a:t>Sharding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4294967295"/>
          </p:nvPr>
        </p:nvSpPr>
        <p:spPr>
          <a:xfrm>
            <a:off x="11374967" y="5648326"/>
            <a:ext cx="732367" cy="396875"/>
          </a:xfrm>
          <a:prstGeom prst="bracketPair">
            <a:avLst>
              <a:gd name="adj" fmla="val 17949"/>
            </a:avLst>
          </a:prstGeom>
          <a:ln/>
        </p:spPr>
        <p:txBody>
          <a:bodyPr/>
          <a:lstStyle/>
          <a:p>
            <a:pPr>
              <a:defRPr/>
            </a:pPr>
            <a:fld id="{48CED5FF-1821-482C-BB50-317B3A4EC08C}" type="slidenum">
              <a:rPr lang="hu-HU"/>
              <a:pPr>
                <a:defRPr/>
              </a:pPr>
              <a:t>14</a:t>
            </a:fld>
            <a:endParaRPr lang="hu-HU"/>
          </a:p>
        </p:txBody>
      </p:sp>
      <p:sp>
        <p:nvSpPr>
          <p:cNvPr id="15362" name="Rectangle 2"/>
          <p:cNvSpPr>
            <a:spLocks noGrp="1" noChangeArrowheads="1"/>
          </p:cNvSpPr>
          <p:nvPr>
            <p:ph type="title"/>
          </p:nvPr>
        </p:nvSpPr>
        <p:spPr/>
        <p:txBody>
          <a:bodyPr/>
          <a:lstStyle/>
          <a:p>
            <a:pPr fontAlgn="auto">
              <a:spcAft>
                <a:spcPts val="0"/>
              </a:spcAft>
              <a:defRPr/>
            </a:pPr>
            <a:r>
              <a:rPr lang="hu-HU"/>
              <a:t>In Production</a:t>
            </a:r>
          </a:p>
        </p:txBody>
      </p:sp>
      <p:pic>
        <p:nvPicPr>
          <p:cNvPr id="3075" name="Picture 5" descr="../_images/logo-sourcefor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8133" y="1989138"/>
            <a:ext cx="278553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7" descr="../_images/sap_logo.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2584" y="2373314"/>
            <a:ext cx="2038349"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9" descr="../_images/craigslis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5717" y="4724401"/>
            <a:ext cx="246168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11" descr="../_images/fireba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784" y="1731964"/>
            <a:ext cx="289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12"/>
          <p:cNvSpPr txBox="1">
            <a:spLocks noChangeArrowheads="1"/>
          </p:cNvSpPr>
          <p:nvPr/>
        </p:nvSpPr>
        <p:spPr bwMode="auto">
          <a:xfrm>
            <a:off x="239185" y="6453188"/>
            <a:ext cx="1161838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hu-HU">
                <a:hlinkClick r:id="rId7"/>
              </a:rPr>
              <a:t>http://www.mongodb.org/about/production-deployments/</a:t>
            </a:r>
            <a:endParaRPr lang="hu-HU"/>
          </a:p>
        </p:txBody>
      </p:sp>
      <p:pic>
        <p:nvPicPr>
          <p:cNvPr id="3080" name="Picture 16" descr="../_images/savingstar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701" y="3875089"/>
            <a:ext cx="278341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18" descr="../_images/disney.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6784" y="1800225"/>
            <a:ext cx="2207683"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20" descr="../_images/ig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41368" y="4343400"/>
            <a:ext cx="191981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22" descr="../_images/highfive.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3701" y="4965700"/>
            <a:ext cx="17653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24" descr="../_images/national-archives.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34218" y="4983164"/>
            <a:ext cx="2087033"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26" descr="../_images/the-guardian-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06533" y="3033714"/>
            <a:ext cx="270086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28" descr="../_images/logo-times.gi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199967" y="5626101"/>
            <a:ext cx="2880784"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0" descr="../_images/bitly.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41367" y="3033714"/>
            <a:ext cx="1344084"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32" descr="../_images/gh.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12884" y="5600700"/>
            <a:ext cx="134408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34" descr="../_images/foursquar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420533" y="41624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0" name="Picture 36" descr="../_images/collegehumor.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578600" y="3873500"/>
            <a:ext cx="1828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1" name="Picture 38" descr="../_images/doodle.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34434" y="2924176"/>
            <a:ext cx="19939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3"/>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181600" y="381000"/>
            <a:ext cx="42799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41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203194"/>
            <a:ext cx="6553200" cy="369332"/>
          </a:xfrm>
          <a:prstGeom prst="rect">
            <a:avLst/>
          </a:prstGeom>
        </p:spPr>
        <p:txBody>
          <a:bodyPr vert="horz" wrap="square" lIns="0" tIns="0" rIns="0" bIns="0" rtlCol="0">
            <a:spAutoFit/>
          </a:bodyPr>
          <a:lstStyle/>
          <a:p>
            <a:pPr marL="12700">
              <a:lnSpc>
                <a:spcPct val="100000"/>
              </a:lnSpc>
            </a:pPr>
            <a:r>
              <a:rPr sz="2400"/>
              <a:t>JSON</a:t>
            </a:r>
            <a:r>
              <a:rPr lang="en-US" sz="2400"/>
              <a:t>( Java Script Object Notation)</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JSON </a:t>
            </a:r>
            <a:r>
              <a:rPr sz="2400" spc="-5"/>
              <a:t>(Java Script Object</a:t>
            </a:r>
            <a:r>
              <a:rPr sz="2400" spc="-105"/>
              <a:t> </a:t>
            </a:r>
            <a:r>
              <a:rPr sz="2400" spc="-5"/>
              <a:t>Notation)</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8" y="1462404"/>
            <a:ext cx="8912862" cy="1669688"/>
          </a:xfrm>
          <a:prstGeom prst="rect">
            <a:avLst/>
          </a:prstGeom>
        </p:spPr>
        <p:txBody>
          <a:bodyPr vert="horz" wrap="square" lIns="0" tIns="0" rIns="0" bIns="0" rtlCol="0">
            <a:spAutoFit/>
          </a:bodyPr>
          <a:lstStyle/>
          <a:p>
            <a:pPr marL="298450" indent="-285750">
              <a:lnSpc>
                <a:spcPct val="100000"/>
              </a:lnSpc>
              <a:buFont typeface="Arial" pitchFamily="34" charset="0"/>
              <a:buChar char="•"/>
            </a:pPr>
            <a:r>
              <a:rPr sz="1800" b="1" i="1" spc="-5">
                <a:latin typeface="Trebuchet MS"/>
                <a:cs typeface="Trebuchet MS"/>
              </a:rPr>
              <a:t>Sample </a:t>
            </a:r>
            <a:r>
              <a:rPr sz="1800" b="1" i="1">
                <a:latin typeface="Trebuchet MS"/>
                <a:cs typeface="Trebuchet MS"/>
              </a:rPr>
              <a:t>JSON</a:t>
            </a:r>
            <a:r>
              <a:rPr sz="1800" b="1" i="1" spc="-90">
                <a:latin typeface="Trebuchet MS"/>
                <a:cs typeface="Trebuchet MS"/>
              </a:rPr>
              <a:t> </a:t>
            </a:r>
            <a:r>
              <a:rPr sz="1800" b="1" i="1" spc="-5">
                <a:latin typeface="Trebuchet MS"/>
                <a:cs typeface="Trebuchet MS"/>
              </a:rPr>
              <a:t>Document</a:t>
            </a:r>
            <a:endParaRPr sz="1800">
              <a:latin typeface="Trebuchet MS"/>
              <a:cs typeface="Trebuchet MS"/>
            </a:endParaRPr>
          </a:p>
          <a:p>
            <a:pPr>
              <a:lnSpc>
                <a:spcPct val="100000"/>
              </a:lnSpc>
              <a:spcBef>
                <a:spcPts val="35"/>
              </a:spcBef>
            </a:pPr>
            <a:endParaRPr sz="1850">
              <a:latin typeface="Times New Roman"/>
              <a:cs typeface="Times New Roman"/>
            </a:endParaRPr>
          </a:p>
          <a:p>
            <a:pPr marL="469900" lvl="1"/>
            <a:r>
              <a:rPr>
                <a:latin typeface="Trebuchet MS"/>
                <a:cs typeface="Trebuchet MS"/>
              </a:rPr>
              <a:t>{</a:t>
            </a:r>
          </a:p>
          <a:p>
            <a:pPr marL="469900" marR="2585720" lvl="1"/>
            <a:r>
              <a:rPr spc="-5">
                <a:latin typeface="Trebuchet MS"/>
                <a:cs typeface="Trebuchet MS"/>
              </a:rPr>
              <a:t>FirstName: </a:t>
            </a:r>
            <a:r>
              <a:rPr spc="-10">
                <a:latin typeface="Trebuchet MS"/>
                <a:cs typeface="Trebuchet MS"/>
              </a:rPr>
              <a:t>John,  </a:t>
            </a:r>
            <a:r>
              <a:rPr spc="-5">
                <a:latin typeface="Trebuchet MS"/>
                <a:cs typeface="Trebuchet MS"/>
              </a:rPr>
              <a:t>LastName:</a:t>
            </a:r>
            <a:r>
              <a:rPr spc="-55">
                <a:latin typeface="Trebuchet MS"/>
                <a:cs typeface="Trebuchet MS"/>
              </a:rPr>
              <a:t> </a:t>
            </a:r>
            <a:r>
              <a:rPr spc="-5">
                <a:latin typeface="Trebuchet MS"/>
                <a:cs typeface="Trebuchet MS"/>
              </a:rPr>
              <a:t>Mathews,</a:t>
            </a:r>
            <a:endParaRPr>
              <a:latin typeface="Trebuchet MS"/>
              <a:cs typeface="Trebuchet MS"/>
            </a:endParaRPr>
          </a:p>
          <a:p>
            <a:pPr marL="469900" lvl="1"/>
            <a:r>
              <a:rPr spc="-5">
                <a:latin typeface="Trebuchet MS"/>
                <a:cs typeface="Trebuchet MS"/>
              </a:rPr>
              <a:t>ContactNo: [+123 4567 8900, +123 4444</a:t>
            </a:r>
            <a:r>
              <a:rPr spc="50">
                <a:latin typeface="Trebuchet MS"/>
                <a:cs typeface="Trebuchet MS"/>
              </a:rPr>
              <a:t> </a:t>
            </a:r>
            <a:r>
              <a:rPr>
                <a:latin typeface="Trebuchet MS"/>
                <a:cs typeface="Trebuchet MS"/>
              </a:rPr>
              <a:t>5555]</a:t>
            </a:r>
          </a:p>
          <a:p>
            <a:pPr marL="469900" lvl="1"/>
            <a:r>
              <a:rPr>
                <a:latin typeface="Trebuchet MS"/>
                <a:cs typeface="Trebuchet M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JSON - BSON</a:t>
            </a:r>
          </a:p>
        </p:txBody>
      </p:sp>
      <p:sp>
        <p:nvSpPr>
          <p:cNvPr id="3" name="Text Placeholder 2"/>
          <p:cNvSpPr>
            <a:spLocks noGrp="1"/>
          </p:cNvSpPr>
          <p:nvPr>
            <p:ph type="body" idx="1"/>
          </p:nvPr>
        </p:nvSpPr>
        <p:spPr>
          <a:xfrm>
            <a:off x="533400" y="914400"/>
            <a:ext cx="8534400" cy="4154984"/>
          </a:xfrm>
        </p:spPr>
        <p:txBody>
          <a:bodyPr wrap="square" lIns="0" tIns="0" rIns="0" bIns="0" anchor="t">
            <a:spAutoFit/>
          </a:bodyPr>
          <a:lstStyle/>
          <a:p>
            <a:pPr marL="285750" indent="-285750">
              <a:buFont typeface="Arial" pitchFamily="34" charset="0"/>
              <a:buChar char="•"/>
            </a:pPr>
            <a:r>
              <a:rPr lang="en-US"/>
              <a:t>Mongo DB actually does not use JSON but </a:t>
            </a:r>
            <a:r>
              <a:rPr lang="en-US">
                <a:solidFill>
                  <a:srgbClr val="FF0000"/>
                </a:solidFill>
              </a:rPr>
              <a:t>BSON (Binary JSON)</a:t>
            </a:r>
          </a:p>
          <a:p>
            <a:endParaRPr lang="en-US"/>
          </a:p>
          <a:p>
            <a:pPr marL="285750" indent="-285750">
              <a:buFont typeface="Arial" pitchFamily="34" charset="0"/>
              <a:buChar char="•"/>
            </a:pPr>
            <a:r>
              <a:rPr lang="en-US"/>
              <a:t>It is used to store complex data structures.</a:t>
            </a:r>
            <a:endParaRPr lang="en-US">
              <a:cs typeface="Calibri"/>
            </a:endParaRPr>
          </a:p>
          <a:p>
            <a:pPr marL="285750" indent="-285750">
              <a:buFont typeface="Arial" pitchFamily="34" charset="0"/>
              <a:buChar char="•"/>
            </a:pPr>
            <a:endParaRPr lang="en-US"/>
          </a:p>
          <a:p>
            <a:pPr marL="285750" indent="-285750">
              <a:buFont typeface="Arial" pitchFamily="34" charset="0"/>
              <a:buChar char="•"/>
            </a:pPr>
            <a:r>
              <a:rPr lang="en-US"/>
              <a:t>JSON is very expressive. It provides the much needed ease to store and retrieve documents in their real form.</a:t>
            </a:r>
            <a:endParaRPr lang="en-US">
              <a:cs typeface="Calibri"/>
            </a:endParaRPr>
          </a:p>
          <a:p>
            <a:pPr marL="285750" indent="-285750">
              <a:buFont typeface="Arial" pitchFamily="34" charset="0"/>
              <a:buChar char="•"/>
            </a:pPr>
            <a:endParaRPr lang="en-US"/>
          </a:p>
          <a:p>
            <a:pPr marL="285750" indent="-285750">
              <a:buFont typeface="Arial" pitchFamily="34" charset="0"/>
              <a:buChar char="•"/>
            </a:pPr>
            <a:r>
              <a:rPr lang="en-US"/>
              <a:t>The binary form of JSON is BSON. It </a:t>
            </a:r>
            <a:r>
              <a:rPr lang="en-US">
                <a:solidFill>
                  <a:srgbClr val="FF0000"/>
                </a:solidFill>
              </a:rPr>
              <a:t>consumes very less space compared to JSON.</a:t>
            </a:r>
            <a:endParaRPr lang="en-US">
              <a:solidFill>
                <a:srgbClr val="FF0000"/>
              </a:solidFill>
              <a:cs typeface="Calibri"/>
            </a:endParaRPr>
          </a:p>
          <a:p>
            <a:pPr marL="285750" indent="-285750">
              <a:buFont typeface="Arial" pitchFamily="34" charset="0"/>
              <a:buChar char="•"/>
            </a:pPr>
            <a:endParaRPr lang="en-US"/>
          </a:p>
          <a:p>
            <a:pPr marL="285750" indent="-285750">
              <a:buFont typeface="Arial" pitchFamily="34" charset="0"/>
              <a:buChar char="•"/>
            </a:pPr>
            <a:r>
              <a:rPr lang="en-US"/>
              <a:t>BSON can be easily convert into programming language's native data format.</a:t>
            </a:r>
            <a:endParaRPr lang="en-US">
              <a:cs typeface="Calibri"/>
            </a:endParaRPr>
          </a:p>
          <a:p>
            <a:pPr marL="285750" indent="-285750">
              <a:buFont typeface="Arial" pitchFamily="34" charset="0"/>
              <a:buChar char="•"/>
            </a:pPr>
            <a:endParaRPr lang="en-US"/>
          </a:p>
          <a:p>
            <a:pPr marL="285750" indent="-285750">
              <a:buFont typeface="Arial" pitchFamily="34" charset="0"/>
              <a:buChar char="•"/>
            </a:pPr>
            <a:r>
              <a:rPr lang="en-US"/>
              <a:t>There are Mongo DB drivers available for a number of programming languages such as C, C++, Ruby, PHP, Python, C# etc.</a:t>
            </a:r>
            <a:endParaRPr lang="en-US">
              <a:cs typeface="Calibri"/>
            </a:endParaRPr>
          </a:p>
          <a:p>
            <a:pPr marL="285750" indent="-285750">
              <a:buFont typeface="Arial" pitchFamily="34" charset="0"/>
              <a:buChar char="•"/>
            </a:pPr>
            <a:endParaRPr lang="en-US"/>
          </a:p>
          <a:p>
            <a:pPr marL="285750" indent="-285750">
              <a:buFont typeface="Arial" pitchFamily="34" charset="0"/>
              <a:buChar char="•"/>
            </a:pPr>
            <a:endParaRPr lang="en-US">
              <a:cs typeface="Calibri"/>
            </a:endParaRPr>
          </a:p>
        </p:txBody>
      </p:sp>
    </p:spTree>
    <p:extLst>
      <p:ext uri="{BB962C8B-B14F-4D97-AF65-F5344CB8AC3E}">
        <p14:creationId xmlns:p14="http://schemas.microsoft.com/office/powerpoint/2010/main" val="2944838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Unique</a:t>
            </a:r>
            <a:r>
              <a:rPr sz="2400" spc="-114"/>
              <a:t> </a:t>
            </a:r>
            <a:r>
              <a:rPr sz="2400" spc="-5"/>
              <a:t>Identifier</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728215"/>
            <a:ext cx="7214234" cy="830997"/>
          </a:xfrm>
          <a:prstGeom prst="rect">
            <a:avLst/>
          </a:prstGeom>
        </p:spPr>
        <p:txBody>
          <a:bodyPr vert="horz" wrap="square" lIns="0" tIns="0" rIns="0" bIns="0" rtlCol="0">
            <a:spAutoFit/>
          </a:bodyPr>
          <a:lstStyle/>
          <a:p>
            <a:pPr marL="12700">
              <a:lnSpc>
                <a:spcPct val="100000"/>
              </a:lnSpc>
            </a:pPr>
            <a:r>
              <a:rPr sz="1800" spc="-5">
                <a:latin typeface="Trebuchet MS"/>
                <a:cs typeface="Trebuchet MS"/>
              </a:rPr>
              <a:t>Each </a:t>
            </a:r>
            <a:r>
              <a:rPr lang="en-US" spc="-5">
                <a:latin typeface="Trebuchet MS"/>
                <a:cs typeface="Trebuchet MS"/>
              </a:rPr>
              <a:t>B</a:t>
            </a:r>
            <a:r>
              <a:rPr sz="1800" spc="-5">
                <a:latin typeface="Trebuchet MS"/>
                <a:cs typeface="Trebuchet MS"/>
              </a:rPr>
              <a:t>SON document should have </a:t>
            </a:r>
            <a:r>
              <a:rPr sz="1800">
                <a:latin typeface="Trebuchet MS"/>
                <a:cs typeface="Trebuchet MS"/>
              </a:rPr>
              <a:t>a </a:t>
            </a:r>
            <a:r>
              <a:rPr sz="1800" spc="-5">
                <a:latin typeface="Trebuchet MS"/>
                <a:cs typeface="Trebuchet MS"/>
              </a:rPr>
              <a:t>unique </a:t>
            </a:r>
            <a:r>
              <a:rPr sz="1800" spc="-30">
                <a:latin typeface="Trebuchet MS"/>
                <a:cs typeface="Trebuchet MS"/>
              </a:rPr>
              <a:t>identifier. </a:t>
            </a:r>
            <a:r>
              <a:rPr sz="1800" spc="-5">
                <a:latin typeface="Trebuchet MS"/>
                <a:cs typeface="Trebuchet MS"/>
              </a:rPr>
              <a:t>It is the </a:t>
            </a:r>
            <a:r>
              <a:rPr sz="1800" b="1" spc="-5">
                <a:solidFill>
                  <a:srgbClr val="FF0000"/>
                </a:solidFill>
                <a:latin typeface="Trebuchet MS"/>
                <a:cs typeface="Trebuchet MS"/>
              </a:rPr>
              <a:t>_id</a:t>
            </a:r>
            <a:r>
              <a:rPr sz="1800" b="1" spc="105">
                <a:solidFill>
                  <a:srgbClr val="FF0000"/>
                </a:solidFill>
                <a:latin typeface="Trebuchet MS"/>
                <a:cs typeface="Trebuchet MS"/>
              </a:rPr>
              <a:t> </a:t>
            </a:r>
            <a:r>
              <a:rPr sz="1800" spc="-55">
                <a:latin typeface="Trebuchet MS"/>
                <a:cs typeface="Trebuchet MS"/>
              </a:rPr>
              <a:t>key.</a:t>
            </a:r>
            <a:endParaRPr lang="en-US" sz="1800" spc="-55">
              <a:latin typeface="Trebuchet MS"/>
              <a:cs typeface="Trebuchet MS"/>
            </a:endParaRPr>
          </a:p>
          <a:p>
            <a:pPr marL="12700">
              <a:lnSpc>
                <a:spcPct val="100000"/>
              </a:lnSpc>
            </a:pPr>
            <a:endParaRPr lang="en-US" spc="-55">
              <a:latin typeface="Trebuchet MS"/>
              <a:cs typeface="Trebuchet MS"/>
            </a:endParaRPr>
          </a:p>
          <a:p>
            <a:pPr marL="12700">
              <a:lnSpc>
                <a:spcPct val="100000"/>
              </a:lnSpc>
            </a:pPr>
            <a:r>
              <a:rPr lang="en-US" sz="1800" spc="-55">
                <a:latin typeface="Trebuchet MS"/>
                <a:cs typeface="Trebuchet MS"/>
              </a:rPr>
              <a:t>It is similar to primary key in RDBMS.</a:t>
            </a:r>
            <a:endParaRPr sz="1800">
              <a:latin typeface="Trebuchet MS"/>
              <a:cs typeface="Trebuchet MS"/>
            </a:endParaRPr>
          </a:p>
        </p:txBody>
      </p:sp>
      <p:graphicFrame>
        <p:nvGraphicFramePr>
          <p:cNvPr id="4" name="object 4"/>
          <p:cNvGraphicFramePr>
            <a:graphicFrameLocks noGrp="1"/>
          </p:cNvGraphicFramePr>
          <p:nvPr>
            <p:extLst>
              <p:ext uri="{D42A27DB-BD31-4B8C-83A1-F6EECF244321}">
                <p14:modId xmlns:p14="http://schemas.microsoft.com/office/powerpoint/2010/main" val="958955466"/>
              </p:ext>
            </p:extLst>
          </p:nvPr>
        </p:nvGraphicFramePr>
        <p:xfrm>
          <a:off x="909032" y="2971800"/>
          <a:ext cx="7222141" cy="769111"/>
        </p:xfrm>
        <a:graphic>
          <a:graphicData uri="http://schemas.openxmlformats.org/drawingml/2006/table">
            <a:tbl>
              <a:tblPr firstRow="1" bandRow="1">
                <a:tableStyleId>{2D5ABB26-0587-4C30-8999-92F81FD0307C}</a:tableStyleId>
              </a:tblPr>
              <a:tblGrid>
                <a:gridCol w="466256">
                  <a:extLst>
                    <a:ext uri="{9D8B030D-6E8A-4147-A177-3AD203B41FA5}">
                      <a16:colId xmlns:a16="http://schemas.microsoft.com/office/drawing/2014/main" val="20000"/>
                    </a:ext>
                  </a:extLst>
                </a:gridCol>
                <a:gridCol w="371220">
                  <a:extLst>
                    <a:ext uri="{9D8B030D-6E8A-4147-A177-3AD203B41FA5}">
                      <a16:colId xmlns:a16="http://schemas.microsoft.com/office/drawing/2014/main" val="20001"/>
                    </a:ext>
                  </a:extLst>
                </a:gridCol>
                <a:gridCol w="519684">
                  <a:extLst>
                    <a:ext uri="{9D8B030D-6E8A-4147-A177-3AD203B41FA5}">
                      <a16:colId xmlns:a16="http://schemas.microsoft.com/office/drawing/2014/main" val="20002"/>
                    </a:ext>
                  </a:extLst>
                </a:gridCol>
                <a:gridCol w="668146">
                  <a:extLst>
                    <a:ext uri="{9D8B030D-6E8A-4147-A177-3AD203B41FA5}">
                      <a16:colId xmlns:a16="http://schemas.microsoft.com/office/drawing/2014/main" val="20003"/>
                    </a:ext>
                  </a:extLst>
                </a:gridCol>
                <a:gridCol w="742441">
                  <a:extLst>
                    <a:ext uri="{9D8B030D-6E8A-4147-A177-3AD203B41FA5}">
                      <a16:colId xmlns:a16="http://schemas.microsoft.com/office/drawing/2014/main" val="20004"/>
                    </a:ext>
                  </a:extLst>
                </a:gridCol>
                <a:gridCol w="593852">
                  <a:extLst>
                    <a:ext uri="{9D8B030D-6E8A-4147-A177-3AD203B41FA5}">
                      <a16:colId xmlns:a16="http://schemas.microsoft.com/office/drawing/2014/main" val="20005"/>
                    </a:ext>
                  </a:extLst>
                </a:gridCol>
                <a:gridCol w="668146">
                  <a:extLst>
                    <a:ext uri="{9D8B030D-6E8A-4147-A177-3AD203B41FA5}">
                      <a16:colId xmlns:a16="http://schemas.microsoft.com/office/drawing/2014/main" val="20006"/>
                    </a:ext>
                  </a:extLst>
                </a:gridCol>
                <a:gridCol w="742442">
                  <a:extLst>
                    <a:ext uri="{9D8B030D-6E8A-4147-A177-3AD203B41FA5}">
                      <a16:colId xmlns:a16="http://schemas.microsoft.com/office/drawing/2014/main" val="20007"/>
                    </a:ext>
                  </a:extLst>
                </a:gridCol>
                <a:gridCol w="668146">
                  <a:extLst>
                    <a:ext uri="{9D8B030D-6E8A-4147-A177-3AD203B41FA5}">
                      <a16:colId xmlns:a16="http://schemas.microsoft.com/office/drawing/2014/main" val="20008"/>
                    </a:ext>
                  </a:extLst>
                </a:gridCol>
                <a:gridCol w="593978">
                  <a:extLst>
                    <a:ext uri="{9D8B030D-6E8A-4147-A177-3AD203B41FA5}">
                      <a16:colId xmlns:a16="http://schemas.microsoft.com/office/drawing/2014/main" val="20009"/>
                    </a:ext>
                  </a:extLst>
                </a:gridCol>
                <a:gridCol w="593979">
                  <a:extLst>
                    <a:ext uri="{9D8B030D-6E8A-4147-A177-3AD203B41FA5}">
                      <a16:colId xmlns:a16="http://schemas.microsoft.com/office/drawing/2014/main" val="20010"/>
                    </a:ext>
                  </a:extLst>
                </a:gridCol>
                <a:gridCol w="593851">
                  <a:extLst>
                    <a:ext uri="{9D8B030D-6E8A-4147-A177-3AD203B41FA5}">
                      <a16:colId xmlns:a16="http://schemas.microsoft.com/office/drawing/2014/main" val="20011"/>
                    </a:ext>
                  </a:extLst>
                </a:gridCol>
              </a:tblGrid>
              <a:tr h="293497">
                <a:tc>
                  <a:txBody>
                    <a:bodyPr/>
                    <a:lstStyle/>
                    <a:p>
                      <a:pPr algn="ctr">
                        <a:lnSpc>
                          <a:spcPts val="2039"/>
                        </a:lnSpc>
                      </a:pPr>
                      <a:r>
                        <a:rPr sz="1800" b="1">
                          <a:solidFill>
                            <a:srgbClr val="FFFFFF"/>
                          </a:solidFill>
                          <a:latin typeface="Trebuchet MS"/>
                          <a:cs typeface="Trebuchet MS"/>
                        </a:rPr>
                        <a:t>0</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11125">
                        <a:lnSpc>
                          <a:spcPts val="2039"/>
                        </a:lnSpc>
                      </a:pPr>
                      <a:r>
                        <a:rPr sz="1800" b="1">
                          <a:solidFill>
                            <a:srgbClr val="FFFFFF"/>
                          </a:solidFill>
                          <a:latin typeface="Trebuchet MS"/>
                          <a:cs typeface="Trebuchet MS"/>
                        </a:rPr>
                        <a:t>1</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algn="ctr">
                        <a:lnSpc>
                          <a:spcPts val="2039"/>
                        </a:lnSpc>
                      </a:pPr>
                      <a:r>
                        <a:rPr sz="1800" b="1">
                          <a:solidFill>
                            <a:srgbClr val="FFFFFF"/>
                          </a:solidFill>
                          <a:latin typeface="Trebuchet MS"/>
                          <a:cs typeface="Trebuchet MS"/>
                        </a:rPr>
                        <a:t>2</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635" algn="ctr">
                        <a:lnSpc>
                          <a:spcPts val="2039"/>
                        </a:lnSpc>
                      </a:pPr>
                      <a:r>
                        <a:rPr sz="1800" b="1">
                          <a:solidFill>
                            <a:srgbClr val="FFFFFF"/>
                          </a:solidFill>
                          <a:latin typeface="Trebuchet MS"/>
                          <a:cs typeface="Trebuchet MS"/>
                        </a:rPr>
                        <a:t>3</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algn="ctr">
                        <a:lnSpc>
                          <a:spcPts val="2039"/>
                        </a:lnSpc>
                      </a:pPr>
                      <a:r>
                        <a:rPr sz="1800" b="1">
                          <a:solidFill>
                            <a:srgbClr val="FFFFFF"/>
                          </a:solidFill>
                          <a:latin typeface="Trebuchet MS"/>
                          <a:cs typeface="Trebuchet MS"/>
                        </a:rPr>
                        <a:t>4</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algn="ctr">
                        <a:lnSpc>
                          <a:spcPts val="2039"/>
                        </a:lnSpc>
                      </a:pPr>
                      <a:r>
                        <a:rPr sz="1800" b="1">
                          <a:solidFill>
                            <a:srgbClr val="FFFFFF"/>
                          </a:solidFill>
                          <a:latin typeface="Trebuchet MS"/>
                          <a:cs typeface="Trebuchet MS"/>
                        </a:rPr>
                        <a:t>5</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270" algn="ctr">
                        <a:lnSpc>
                          <a:spcPts val="2039"/>
                        </a:lnSpc>
                      </a:pPr>
                      <a:r>
                        <a:rPr sz="1800" b="1">
                          <a:solidFill>
                            <a:srgbClr val="FFFFFF"/>
                          </a:solidFill>
                          <a:latin typeface="Trebuchet MS"/>
                          <a:cs typeface="Trebuchet MS"/>
                        </a:rPr>
                        <a:t>6</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algn="ctr">
                        <a:lnSpc>
                          <a:spcPts val="2039"/>
                        </a:lnSpc>
                      </a:pPr>
                      <a:r>
                        <a:rPr sz="1800" b="1">
                          <a:solidFill>
                            <a:srgbClr val="FFFFFF"/>
                          </a:solidFill>
                          <a:latin typeface="Trebuchet MS"/>
                          <a:cs typeface="Trebuchet MS"/>
                        </a:rPr>
                        <a:t>7</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270" algn="ctr">
                        <a:lnSpc>
                          <a:spcPts val="2039"/>
                        </a:lnSpc>
                      </a:pPr>
                      <a:r>
                        <a:rPr sz="1800" b="1">
                          <a:solidFill>
                            <a:srgbClr val="FFFFFF"/>
                          </a:solidFill>
                          <a:latin typeface="Trebuchet MS"/>
                          <a:cs typeface="Trebuchet MS"/>
                        </a:rPr>
                        <a:t>8</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algn="ctr">
                        <a:lnSpc>
                          <a:spcPts val="2039"/>
                        </a:lnSpc>
                      </a:pPr>
                      <a:r>
                        <a:rPr sz="1800" b="1">
                          <a:solidFill>
                            <a:srgbClr val="FFFFFF"/>
                          </a:solidFill>
                          <a:latin typeface="Trebuchet MS"/>
                          <a:cs typeface="Trebuchet MS"/>
                        </a:rPr>
                        <a:t>9</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56210">
                        <a:lnSpc>
                          <a:spcPts val="2039"/>
                        </a:lnSpc>
                      </a:pPr>
                      <a:r>
                        <a:rPr sz="1800" b="1">
                          <a:solidFill>
                            <a:srgbClr val="FFFFFF"/>
                          </a:solidFill>
                          <a:latin typeface="Trebuchet MS"/>
                          <a:cs typeface="Trebuchet MS"/>
                        </a:rPr>
                        <a:t>10</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156210">
                        <a:lnSpc>
                          <a:spcPts val="2039"/>
                        </a:lnSpc>
                      </a:pPr>
                      <a:r>
                        <a:rPr sz="1800" b="1">
                          <a:solidFill>
                            <a:srgbClr val="FFFFFF"/>
                          </a:solidFill>
                          <a:latin typeface="Trebuchet MS"/>
                          <a:cs typeface="Trebuchet MS"/>
                        </a:rPr>
                        <a:t>11</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475614">
                <a:tc gridSpan="4">
                  <a:txBody>
                    <a:bodyPr/>
                    <a:lstStyle/>
                    <a:p>
                      <a:pPr marL="446405">
                        <a:lnSpc>
                          <a:spcPts val="1945"/>
                        </a:lnSpc>
                      </a:pPr>
                      <a:r>
                        <a:rPr sz="1800" b="1" spc="-10">
                          <a:solidFill>
                            <a:srgbClr val="FFFFFF"/>
                          </a:solidFill>
                          <a:latin typeface="Trebuchet MS"/>
                          <a:cs typeface="Trebuchet MS"/>
                        </a:rPr>
                        <a:t>Timestamp</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0E6EC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marL="440055">
                        <a:lnSpc>
                          <a:spcPts val="1945"/>
                        </a:lnSpc>
                      </a:pPr>
                      <a:r>
                        <a:rPr sz="1800" spc="-5">
                          <a:latin typeface="Trebuchet MS"/>
                          <a:cs typeface="Trebuchet MS"/>
                        </a:rPr>
                        <a:t>Machine</a:t>
                      </a:r>
                      <a:r>
                        <a:rPr sz="1800" spc="-70">
                          <a:latin typeface="Trebuchet MS"/>
                          <a:cs typeface="Trebuchet MS"/>
                        </a:rPr>
                        <a:t> </a:t>
                      </a:r>
                      <a:r>
                        <a:rPr sz="1800" spc="-5">
                          <a:latin typeface="Trebuchet MS"/>
                          <a:cs typeface="Trebuchet MS"/>
                        </a:rPr>
                        <a:t>ID</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hMerge="1">
                  <a:txBody>
                    <a:bodyPr/>
                    <a:lstStyle/>
                    <a:p>
                      <a:endParaRPr/>
                    </a:p>
                  </a:txBody>
                  <a:tcPr marL="0" marR="0" marT="0" marB="0"/>
                </a:tc>
                <a:tc hMerge="1">
                  <a:txBody>
                    <a:bodyPr/>
                    <a:lstStyle/>
                    <a:p>
                      <a:endParaRPr/>
                    </a:p>
                  </a:txBody>
                  <a:tcPr marL="0" marR="0" marT="0" marB="0"/>
                </a:tc>
                <a:tc gridSpan="2">
                  <a:txBody>
                    <a:bodyPr/>
                    <a:lstStyle/>
                    <a:p>
                      <a:pPr marL="187960">
                        <a:lnSpc>
                          <a:spcPts val="1945"/>
                        </a:lnSpc>
                      </a:pPr>
                      <a:r>
                        <a:rPr sz="1800" spc="-20">
                          <a:latin typeface="Trebuchet MS"/>
                          <a:cs typeface="Trebuchet MS"/>
                        </a:rPr>
                        <a:t>Process</a:t>
                      </a:r>
                      <a:r>
                        <a:rPr sz="1800" spc="-90">
                          <a:latin typeface="Trebuchet MS"/>
                          <a:cs typeface="Trebuchet MS"/>
                        </a:rPr>
                        <a:t> </a:t>
                      </a:r>
                      <a:r>
                        <a:rPr sz="1800" spc="-5">
                          <a:latin typeface="Trebuchet MS"/>
                          <a:cs typeface="Trebuchet MS"/>
                        </a:rPr>
                        <a:t>ID</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hMerge="1">
                  <a:txBody>
                    <a:bodyPr/>
                    <a:lstStyle/>
                    <a:p>
                      <a:endParaRPr/>
                    </a:p>
                  </a:txBody>
                  <a:tcPr marL="0" marR="0" marT="0" marB="0"/>
                </a:tc>
                <a:tc gridSpan="3">
                  <a:txBody>
                    <a:bodyPr/>
                    <a:lstStyle/>
                    <a:p>
                      <a:pPr marL="478155">
                        <a:lnSpc>
                          <a:spcPts val="1945"/>
                        </a:lnSpc>
                      </a:pPr>
                      <a:r>
                        <a:rPr sz="1800" spc="-5">
                          <a:latin typeface="Trebuchet MS"/>
                          <a:cs typeface="Trebuchet MS"/>
                        </a:rPr>
                        <a:t>Counter</a:t>
                      </a:r>
                      <a:endParaRPr sz="1800">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Basic data units</a:t>
            </a:r>
          </a:p>
        </p:txBody>
      </p:sp>
      <p:sp>
        <p:nvSpPr>
          <p:cNvPr id="3" name="Text Placeholder 2"/>
          <p:cNvSpPr>
            <a:spLocks noGrp="1"/>
          </p:cNvSpPr>
          <p:nvPr>
            <p:ph type="body" idx="1"/>
          </p:nvPr>
        </p:nvSpPr>
        <p:spPr>
          <a:xfrm>
            <a:off x="381000" y="1320672"/>
            <a:ext cx="9448801" cy="4708981"/>
          </a:xfrm>
        </p:spPr>
        <p:txBody>
          <a:bodyPr/>
          <a:lstStyle/>
          <a:p>
            <a:pPr marL="285750" indent="-285750">
              <a:buFont typeface="Arial" pitchFamily="34" charset="0"/>
              <a:buChar char="•"/>
            </a:pPr>
            <a:r>
              <a:rPr lang="en-US">
                <a:solidFill>
                  <a:srgbClr val="FF0000"/>
                </a:solidFill>
              </a:rPr>
              <a:t>Data base</a:t>
            </a:r>
          </a:p>
          <a:p>
            <a:pPr marL="742950" lvl="1" indent="-285750">
              <a:buFont typeface="Arial" pitchFamily="34" charset="0"/>
              <a:buChar char="•"/>
            </a:pPr>
            <a:r>
              <a:rPr lang="en-US"/>
              <a:t>It is a collection of collections. It is like container for collection.</a:t>
            </a:r>
          </a:p>
          <a:p>
            <a:pPr marL="742950" lvl="1" indent="-285750">
              <a:buFont typeface="Arial" pitchFamily="34" charset="0"/>
              <a:buChar char="•"/>
            </a:pPr>
            <a:endParaRPr lang="en-US"/>
          </a:p>
          <a:p>
            <a:pPr marL="285750" indent="-285750">
              <a:buFont typeface="Arial" pitchFamily="34" charset="0"/>
              <a:buChar char="•"/>
            </a:pPr>
            <a:r>
              <a:rPr lang="en-US">
                <a:solidFill>
                  <a:srgbClr val="FF0000"/>
                </a:solidFill>
              </a:rPr>
              <a:t>Collection:</a:t>
            </a:r>
          </a:p>
          <a:p>
            <a:pPr marL="742950" lvl="1" indent="-285750">
              <a:buFont typeface="Wingdings" pitchFamily="2" charset="2"/>
              <a:buChar char="ü"/>
            </a:pPr>
            <a:r>
              <a:rPr lang="en-US"/>
              <a:t>	A collection is a analogous to a </a:t>
            </a:r>
            <a:r>
              <a:rPr lang="en-US">
                <a:solidFill>
                  <a:srgbClr val="FF0000"/>
                </a:solidFill>
              </a:rPr>
              <a:t>table of RDBMS.</a:t>
            </a:r>
          </a:p>
          <a:p>
            <a:pPr marL="742950" lvl="1" indent="-285750">
              <a:buFont typeface="Wingdings" pitchFamily="2" charset="2"/>
              <a:buChar char="ü"/>
            </a:pPr>
            <a:r>
              <a:rPr lang="en-US"/>
              <a:t>	Collection is created on demand.</a:t>
            </a:r>
          </a:p>
          <a:p>
            <a:pPr marL="742950" lvl="1" indent="-285750">
              <a:buFont typeface="Wingdings" pitchFamily="2" charset="2"/>
              <a:buChar char="ü"/>
            </a:pPr>
            <a:r>
              <a:rPr lang="en-US"/>
              <a:t>	A collection exists within a single DB.</a:t>
            </a:r>
          </a:p>
          <a:p>
            <a:pPr marL="742950" lvl="1" indent="-285750">
              <a:buFont typeface="Wingdings" pitchFamily="2" charset="2"/>
              <a:buChar char="ü"/>
            </a:pPr>
            <a:r>
              <a:rPr lang="en-US"/>
              <a:t>	A collection holds several Mongo DB documents.</a:t>
            </a:r>
          </a:p>
          <a:p>
            <a:pPr marL="742950" lvl="1" indent="-285750">
              <a:buFont typeface="Wingdings" pitchFamily="2" charset="2"/>
              <a:buChar char="ü"/>
            </a:pPr>
            <a:r>
              <a:rPr lang="en-US"/>
              <a:t>	The </a:t>
            </a:r>
            <a:r>
              <a:rPr lang="en-US">
                <a:solidFill>
                  <a:srgbClr val="FF0000"/>
                </a:solidFill>
              </a:rPr>
              <a:t>documents within the collection have same fields, </a:t>
            </a:r>
            <a:r>
              <a:rPr lang="en-US"/>
              <a:t>the order of fields can be different.</a:t>
            </a:r>
          </a:p>
          <a:p>
            <a:pPr lvl="1"/>
            <a:endParaRPr lang="en-US"/>
          </a:p>
          <a:p>
            <a:pPr marL="285750" indent="-285750">
              <a:buFont typeface="Arial" pitchFamily="34" charset="0"/>
              <a:buChar char="•"/>
            </a:pPr>
            <a:r>
              <a:rPr lang="en-US">
                <a:solidFill>
                  <a:srgbClr val="FF0000"/>
                </a:solidFill>
              </a:rPr>
              <a:t>Document</a:t>
            </a:r>
          </a:p>
          <a:p>
            <a:pPr marL="1200150" lvl="2" indent="-285750">
              <a:buFont typeface="Arial" pitchFamily="34" charset="0"/>
              <a:buChar char="•"/>
            </a:pPr>
            <a:r>
              <a:rPr lang="en-US">
                <a:solidFill>
                  <a:schemeClr val="tx1"/>
                </a:solidFill>
              </a:rPr>
              <a:t>A document is a analogous to row/tuple/record in an RDBMS table</a:t>
            </a:r>
          </a:p>
          <a:p>
            <a:pPr lvl="1"/>
            <a:endParaRPr lang="en-US"/>
          </a:p>
          <a:p>
            <a:pPr lvl="1"/>
            <a:endParaRPr lang="en-US"/>
          </a:p>
          <a:p>
            <a:pPr lvl="1"/>
            <a:endParaRPr lang="en-US"/>
          </a:p>
          <a:p>
            <a:pPr lvl="1"/>
            <a:endParaRPr lang="en-US"/>
          </a:p>
          <a:p>
            <a:pPr lvl="1"/>
            <a:endParaRPr lang="en-US"/>
          </a:p>
        </p:txBody>
      </p:sp>
    </p:spTree>
    <p:extLst>
      <p:ext uri="{BB962C8B-B14F-4D97-AF65-F5344CB8AC3E}">
        <p14:creationId xmlns:p14="http://schemas.microsoft.com/office/powerpoint/2010/main" val="378772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96564" y="3409822"/>
            <a:ext cx="3723004"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MongoDB– An</a:t>
            </a:r>
            <a:r>
              <a:rPr sz="2400" b="1" spc="-195">
                <a:solidFill>
                  <a:srgbClr val="0E6EC5"/>
                </a:solidFill>
                <a:latin typeface="Trebuchet MS"/>
                <a:cs typeface="Trebuchet MS"/>
              </a:rPr>
              <a:t> </a:t>
            </a:r>
            <a:r>
              <a:rPr sz="2400" b="1" spc="-5">
                <a:solidFill>
                  <a:srgbClr val="0E6EC5"/>
                </a:solidFill>
                <a:latin typeface="Trebuchet MS"/>
                <a:cs typeface="Trebuchet MS"/>
              </a:rPr>
              <a:t>Introduction</a:t>
            </a:r>
            <a:endParaRPr sz="240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78771"/>
            <a:ext cx="11342624" cy="338554"/>
          </a:xfrm>
        </p:spPr>
        <p:txBody>
          <a:bodyPr/>
          <a:lstStyle/>
          <a:p>
            <a:r>
              <a:rPr lang="en-US"/>
              <a:t>Basic data units</a:t>
            </a:r>
          </a:p>
        </p:txBody>
      </p:sp>
      <p:sp>
        <p:nvSpPr>
          <p:cNvPr id="3" name="Text Placeholder 2"/>
          <p:cNvSpPr>
            <a:spLocks noGrp="1"/>
          </p:cNvSpPr>
          <p:nvPr>
            <p:ph type="body" idx="1"/>
          </p:nvPr>
        </p:nvSpPr>
        <p:spPr>
          <a:xfrm>
            <a:off x="680110" y="1320672"/>
            <a:ext cx="7168489" cy="5003928"/>
          </a:xfrm>
        </p:spPr>
        <p:txBody>
          <a:bodyPr/>
          <a:lstStyle/>
          <a:p>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114" y="1295398"/>
            <a:ext cx="8850086" cy="488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31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Basic data units</a:t>
            </a:r>
          </a:p>
        </p:txBody>
      </p:sp>
      <p:sp>
        <p:nvSpPr>
          <p:cNvPr id="3" name="Text Placeholder 2"/>
          <p:cNvSpPr>
            <a:spLocks noGrp="1"/>
          </p:cNvSpPr>
          <p:nvPr>
            <p:ph type="body" idx="1"/>
          </p:nvPr>
        </p:nvSpPr>
        <p:spPr>
          <a:xfrm>
            <a:off x="680110" y="1320672"/>
            <a:ext cx="8768690" cy="4622928"/>
          </a:xfrm>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66838"/>
            <a:ext cx="8305799"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974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Support </a:t>
            </a:r>
            <a:r>
              <a:rPr sz="2400"/>
              <a:t>for </a:t>
            </a:r>
            <a:r>
              <a:rPr sz="2400" spc="-5"/>
              <a:t>Dynamic</a:t>
            </a:r>
            <a:r>
              <a:rPr sz="2400" spc="-95"/>
              <a:t> </a:t>
            </a:r>
            <a:r>
              <a:rPr sz="2400"/>
              <a:t>Queries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728215"/>
            <a:ext cx="7619365" cy="1108710"/>
          </a:xfrm>
          <a:prstGeom prst="rect">
            <a:avLst/>
          </a:prstGeom>
        </p:spPr>
        <p:txBody>
          <a:bodyPr vert="horz" wrap="square" lIns="0" tIns="0" rIns="0" bIns="0" rtlCol="0">
            <a:spAutoFit/>
          </a:bodyPr>
          <a:lstStyle/>
          <a:p>
            <a:pPr marL="298450" indent="-285750">
              <a:lnSpc>
                <a:spcPct val="100000"/>
              </a:lnSpc>
              <a:buFont typeface="Arial" pitchFamily="34" charset="0"/>
              <a:buChar char="•"/>
            </a:pPr>
            <a:r>
              <a:rPr sz="1800" spc="-10">
                <a:latin typeface="Trebuchet MS"/>
                <a:cs typeface="Trebuchet MS"/>
              </a:rPr>
              <a:t>MongoDB </a:t>
            </a:r>
            <a:r>
              <a:rPr sz="1800" spc="-5">
                <a:latin typeface="Trebuchet MS"/>
                <a:cs typeface="Trebuchet MS"/>
              </a:rPr>
              <a:t>has extensive support </a:t>
            </a:r>
            <a:r>
              <a:rPr sz="1800" spc="-10">
                <a:latin typeface="Trebuchet MS"/>
                <a:cs typeface="Trebuchet MS"/>
              </a:rPr>
              <a:t>for </a:t>
            </a:r>
            <a:r>
              <a:rPr sz="1800" spc="-5">
                <a:latin typeface="Trebuchet MS"/>
                <a:cs typeface="Trebuchet MS"/>
              </a:rPr>
              <a:t>dynamic</a:t>
            </a:r>
            <a:r>
              <a:rPr sz="1800" spc="45">
                <a:latin typeface="Trebuchet MS"/>
                <a:cs typeface="Trebuchet MS"/>
              </a:rPr>
              <a:t> </a:t>
            </a:r>
            <a:r>
              <a:rPr sz="1800" spc="-5">
                <a:latin typeface="Trebuchet MS"/>
                <a:cs typeface="Trebuchet MS"/>
              </a:rPr>
              <a:t>queries.</a:t>
            </a:r>
            <a:endParaRPr sz="1800">
              <a:latin typeface="Trebuchet MS"/>
              <a:cs typeface="Trebuchet MS"/>
            </a:endParaRPr>
          </a:p>
          <a:p>
            <a:pPr marL="342900" indent="-342900">
              <a:lnSpc>
                <a:spcPct val="100000"/>
              </a:lnSpc>
              <a:spcBef>
                <a:spcPts val="34"/>
              </a:spcBef>
              <a:buFont typeface="Arial" pitchFamily="34" charset="0"/>
              <a:buChar char="•"/>
            </a:pPr>
            <a:endParaRPr sz="1850">
              <a:latin typeface="Times New Roman"/>
              <a:cs typeface="Times New Roman"/>
            </a:endParaRPr>
          </a:p>
          <a:p>
            <a:pPr marL="298450" marR="5080" indent="-285750">
              <a:lnSpc>
                <a:spcPct val="100000"/>
              </a:lnSpc>
              <a:buFont typeface="Arial" pitchFamily="34" charset="0"/>
              <a:buChar char="•"/>
            </a:pPr>
            <a:r>
              <a:rPr sz="1800">
                <a:latin typeface="Trebuchet MS"/>
                <a:cs typeface="Trebuchet MS"/>
              </a:rPr>
              <a:t>This </a:t>
            </a:r>
            <a:r>
              <a:rPr sz="1800" spc="-5">
                <a:latin typeface="Trebuchet MS"/>
                <a:cs typeface="Trebuchet MS"/>
              </a:rPr>
              <a:t>is in keeping with traditional RDBMS wherein we have </a:t>
            </a:r>
            <a:r>
              <a:rPr sz="1800">
                <a:latin typeface="Trebuchet MS"/>
                <a:cs typeface="Trebuchet MS"/>
              </a:rPr>
              <a:t>static </a:t>
            </a:r>
            <a:r>
              <a:rPr sz="1800" spc="-5">
                <a:latin typeface="Trebuchet MS"/>
                <a:cs typeface="Trebuchet MS"/>
              </a:rPr>
              <a:t>data and  dynamic</a:t>
            </a:r>
            <a:r>
              <a:rPr sz="1800" spc="-75">
                <a:latin typeface="Trebuchet MS"/>
                <a:cs typeface="Trebuchet MS"/>
              </a:rPr>
              <a:t> </a:t>
            </a:r>
            <a:r>
              <a:rPr sz="1800" spc="-5">
                <a:latin typeface="Trebuchet MS"/>
                <a:cs typeface="Trebuchet MS"/>
              </a:rPr>
              <a:t>queries.</a:t>
            </a:r>
            <a:endParaRPr sz="18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10"/>
              <a:t>Storing </a:t>
            </a:r>
            <a:r>
              <a:rPr sz="2400" spc="-5"/>
              <a:t>Binary</a:t>
            </a:r>
            <a:r>
              <a:rPr sz="2400" spc="-55"/>
              <a:t> </a:t>
            </a:r>
            <a:r>
              <a:rPr sz="2400" spc="-5"/>
              <a:t>Data</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114957"/>
            <a:ext cx="8303261" cy="3885679"/>
          </a:xfrm>
          <a:prstGeom prst="rect">
            <a:avLst/>
          </a:prstGeom>
        </p:spPr>
        <p:txBody>
          <a:bodyPr vert="horz" wrap="square" lIns="0" tIns="0" rIns="0" bIns="0" rtlCol="0">
            <a:spAutoFit/>
          </a:bodyPr>
          <a:lstStyle/>
          <a:p>
            <a:pPr marL="298450" indent="-285750">
              <a:lnSpc>
                <a:spcPct val="100000"/>
              </a:lnSpc>
              <a:buFont typeface="Arial" pitchFamily="34" charset="0"/>
              <a:buChar char="•"/>
            </a:pPr>
            <a:r>
              <a:rPr sz="1800" spc="-10">
                <a:latin typeface="Times New Roman" pitchFamily="18" charset="0"/>
                <a:cs typeface="Times New Roman" pitchFamily="18" charset="0"/>
              </a:rPr>
              <a:t>MongoDB </a:t>
            </a:r>
            <a:r>
              <a:rPr sz="1800" spc="-5">
                <a:latin typeface="Times New Roman" pitchFamily="18" charset="0"/>
                <a:cs typeface="Times New Roman" pitchFamily="18" charset="0"/>
              </a:rPr>
              <a:t>provides GridFS to support the storage </a:t>
            </a:r>
            <a:r>
              <a:rPr sz="1800" spc="-10">
                <a:latin typeface="Times New Roman" pitchFamily="18" charset="0"/>
                <a:cs typeface="Times New Roman" pitchFamily="18" charset="0"/>
              </a:rPr>
              <a:t>of </a:t>
            </a:r>
            <a:r>
              <a:rPr sz="1800" spc="-5">
                <a:latin typeface="Times New Roman" pitchFamily="18" charset="0"/>
                <a:cs typeface="Times New Roman" pitchFamily="18" charset="0"/>
              </a:rPr>
              <a:t>binary</a:t>
            </a:r>
            <a:r>
              <a:rPr sz="1800" spc="25">
                <a:latin typeface="Times New Roman" pitchFamily="18" charset="0"/>
                <a:cs typeface="Times New Roman" pitchFamily="18" charset="0"/>
              </a:rPr>
              <a:t> </a:t>
            </a:r>
            <a:r>
              <a:rPr sz="1800">
                <a:latin typeface="Times New Roman" pitchFamily="18" charset="0"/>
                <a:cs typeface="Times New Roman" pitchFamily="18" charset="0"/>
              </a:rPr>
              <a:t>data.</a:t>
            </a:r>
            <a:endParaRPr lang="en-US" sz="1800">
              <a:latin typeface="Times New Roman" pitchFamily="18" charset="0"/>
              <a:cs typeface="Times New Roman" pitchFamily="18" charset="0"/>
            </a:endParaRPr>
          </a:p>
          <a:p>
            <a:pPr marL="298450" indent="-285750">
              <a:lnSpc>
                <a:spcPct val="100000"/>
              </a:lnSpc>
            </a:pPr>
            <a:endParaRPr lang="en-US" sz="1800">
              <a:latin typeface="Times New Roman" pitchFamily="18" charset="0"/>
              <a:cs typeface="Times New Roman" pitchFamily="18" charset="0"/>
            </a:endParaRPr>
          </a:p>
          <a:p>
            <a:pPr marL="298450" indent="-285750">
              <a:lnSpc>
                <a:spcPct val="100000"/>
              </a:lnSpc>
              <a:buFont typeface="Arial" pitchFamily="34" charset="0"/>
              <a:buChar char="•"/>
            </a:pPr>
            <a:r>
              <a:rPr lang="en-IN" err="1">
                <a:latin typeface="Times New Roman" pitchFamily="18" charset="0"/>
                <a:cs typeface="Times New Roman" pitchFamily="18" charset="0"/>
                <a:hlinkClick r:id="rId2"/>
              </a:rPr>
              <a:t>GridFS</a:t>
            </a:r>
            <a:r>
              <a:rPr lang="en-IN">
                <a:latin typeface="Times New Roman" pitchFamily="18" charset="0"/>
                <a:cs typeface="Times New Roman" pitchFamily="18" charset="0"/>
              </a:rPr>
              <a:t> is a specification for storing and retrieving files that exceed the </a:t>
            </a:r>
            <a:r>
              <a:rPr lang="en-IN">
                <a:latin typeface="Times New Roman" pitchFamily="18" charset="0"/>
                <a:cs typeface="Times New Roman" pitchFamily="18" charset="0"/>
                <a:hlinkClick r:id="rId2"/>
              </a:rPr>
              <a:t>BSON</a:t>
            </a:r>
            <a:r>
              <a:rPr lang="en-IN">
                <a:latin typeface="Times New Roman" pitchFamily="18" charset="0"/>
                <a:cs typeface="Times New Roman" pitchFamily="18" charset="0"/>
              </a:rPr>
              <a:t>-document </a:t>
            </a:r>
            <a:r>
              <a:rPr lang="en-IN">
                <a:latin typeface="Times New Roman" pitchFamily="18" charset="0"/>
                <a:cs typeface="Times New Roman" pitchFamily="18" charset="0"/>
                <a:hlinkClick r:id="rId3"/>
              </a:rPr>
              <a:t>size limit</a:t>
            </a:r>
            <a:r>
              <a:rPr lang="en-IN">
                <a:latin typeface="Times New Roman" pitchFamily="18" charset="0"/>
                <a:cs typeface="Times New Roman" pitchFamily="18" charset="0"/>
              </a:rPr>
              <a:t> of 16 MB.</a:t>
            </a:r>
            <a:endParaRPr lang="en-US">
              <a:latin typeface="Times New Roman" pitchFamily="18" charset="0"/>
              <a:cs typeface="Times New Roman" pitchFamily="18" charset="0"/>
            </a:endParaRPr>
          </a:p>
          <a:p>
            <a:pPr marL="298450" indent="-285750">
              <a:lnSpc>
                <a:spcPct val="100000"/>
              </a:lnSpc>
              <a:buFont typeface="Arial" pitchFamily="34" charset="0"/>
              <a:buChar char="•"/>
            </a:pPr>
            <a:endParaRPr lang="en-US">
              <a:latin typeface="Times New Roman" pitchFamily="18" charset="0"/>
              <a:cs typeface="Times New Roman" pitchFamily="18" charset="0"/>
            </a:endParaRPr>
          </a:p>
          <a:p>
            <a:pPr marL="298450" indent="-285750">
              <a:lnSpc>
                <a:spcPct val="100000"/>
              </a:lnSpc>
              <a:buFont typeface="Arial" pitchFamily="34" charset="0"/>
              <a:buChar char="•"/>
            </a:pPr>
            <a:r>
              <a:rPr lang="en-US">
                <a:latin typeface="Times New Roman" pitchFamily="18" charset="0"/>
                <a:cs typeface="Times New Roman" pitchFamily="18" charset="0"/>
              </a:rPr>
              <a:t>Instead of storing a file in a single document, </a:t>
            </a:r>
            <a:r>
              <a:rPr lang="en-US" err="1">
                <a:latin typeface="Times New Roman" pitchFamily="18" charset="0"/>
                <a:cs typeface="Times New Roman" pitchFamily="18" charset="0"/>
              </a:rPr>
              <a:t>GridFS</a:t>
            </a:r>
            <a:r>
              <a:rPr lang="en-US">
                <a:latin typeface="Times New Roman" pitchFamily="18" charset="0"/>
                <a:cs typeface="Times New Roman" pitchFamily="18" charset="0"/>
              </a:rPr>
              <a:t> divides the file into parts, or chunks ,and stores each chunk as a separate document. By default, </a:t>
            </a:r>
            <a:r>
              <a:rPr lang="en-US" err="1">
                <a:latin typeface="Times New Roman" pitchFamily="18" charset="0"/>
                <a:cs typeface="Times New Roman" pitchFamily="18" charset="0"/>
              </a:rPr>
              <a:t>GridFS</a:t>
            </a:r>
            <a:r>
              <a:rPr lang="en-US">
                <a:latin typeface="Times New Roman" pitchFamily="18" charset="0"/>
                <a:cs typeface="Times New Roman" pitchFamily="18" charset="0"/>
              </a:rPr>
              <a:t> uses a chunk size of 255 </a:t>
            </a:r>
            <a:r>
              <a:rPr lang="en-US" err="1">
                <a:latin typeface="Times New Roman" pitchFamily="18" charset="0"/>
                <a:cs typeface="Times New Roman" pitchFamily="18" charset="0"/>
              </a:rPr>
              <a:t>kB</a:t>
            </a:r>
            <a:endParaRPr sz="1800">
              <a:latin typeface="Times New Roman" pitchFamily="18" charset="0"/>
              <a:cs typeface="Times New Roman" pitchFamily="18" charset="0"/>
            </a:endParaRPr>
          </a:p>
          <a:p>
            <a:pPr marL="342900" indent="-342900">
              <a:lnSpc>
                <a:spcPct val="100000"/>
              </a:lnSpc>
              <a:spcBef>
                <a:spcPts val="35"/>
              </a:spcBef>
              <a:buFont typeface="Arial" pitchFamily="34" charset="0"/>
              <a:buChar char="•"/>
            </a:pPr>
            <a:endParaRPr sz="1850">
              <a:latin typeface="Times New Roman" pitchFamily="18" charset="0"/>
              <a:cs typeface="Times New Roman" pitchFamily="18" charset="0"/>
            </a:endParaRPr>
          </a:p>
          <a:p>
            <a:pPr marL="366395" indent="-285750">
              <a:lnSpc>
                <a:spcPct val="100000"/>
              </a:lnSpc>
              <a:buFont typeface="Arial" pitchFamily="34" charset="0"/>
              <a:buChar char="•"/>
            </a:pPr>
            <a:r>
              <a:rPr lang="en-US" spc="-5">
                <a:latin typeface="Times New Roman" pitchFamily="18" charset="0"/>
                <a:cs typeface="Times New Roman" pitchFamily="18" charset="0"/>
              </a:rPr>
              <a:t>To store large files such as movie clips in Mongo DB.</a:t>
            </a:r>
          </a:p>
          <a:p>
            <a:pPr marL="366395" indent="-285750">
              <a:lnSpc>
                <a:spcPct val="100000"/>
              </a:lnSpc>
            </a:pPr>
            <a:endParaRPr lang="en-US" sz="1800" spc="-5">
              <a:latin typeface="Times New Roman" pitchFamily="18" charset="0"/>
              <a:cs typeface="Times New Roman" pitchFamily="18" charset="0"/>
            </a:endParaRPr>
          </a:p>
          <a:p>
            <a:pPr>
              <a:buFont typeface="Arial" pitchFamily="34" charset="0"/>
              <a:buChar char="•"/>
            </a:pPr>
            <a:r>
              <a:rPr lang="en-IN"/>
              <a:t>      </a:t>
            </a:r>
            <a:r>
              <a:rPr lang="en-IN" err="1"/>
              <a:t>GridFS</a:t>
            </a:r>
            <a:r>
              <a:rPr lang="en-IN"/>
              <a:t>  stores files in two collections:</a:t>
            </a:r>
          </a:p>
          <a:p>
            <a:r>
              <a:rPr lang="en-IN"/>
              <a:t>	chunks stores the binary chunks. </a:t>
            </a:r>
          </a:p>
          <a:p>
            <a:r>
              <a:rPr lang="en-IN"/>
              <a:t>	files stores the file’s metadata. </a:t>
            </a:r>
            <a:endParaRPr sz="180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Replication </a:t>
            </a:r>
            <a:r>
              <a:rPr sz="2400" spc="-5"/>
              <a:t>in</a:t>
            </a:r>
            <a:r>
              <a:rPr sz="2400" spc="-114"/>
              <a:t> </a:t>
            </a:r>
            <a:r>
              <a:rPr sz="2400" spc="-5"/>
              <a:t>MongoDB</a:t>
            </a:r>
            <a:endParaRPr sz="2400"/>
          </a:p>
        </p:txBody>
      </p:sp>
      <p:sp>
        <p:nvSpPr>
          <p:cNvPr id="3" name="object 3"/>
          <p:cNvSpPr/>
          <p:nvPr/>
        </p:nvSpPr>
        <p:spPr>
          <a:xfrm>
            <a:off x="2984353" y="1496618"/>
            <a:ext cx="3384967" cy="6730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46579" y="1534459"/>
            <a:ext cx="3239135" cy="538480"/>
          </a:xfrm>
          <a:custGeom>
            <a:avLst/>
            <a:gdLst/>
            <a:ahLst/>
            <a:cxnLst/>
            <a:rect l="l" t="t" r="r" b="b"/>
            <a:pathLst>
              <a:path w="3239135" h="538480">
                <a:moveTo>
                  <a:pt x="0" y="538450"/>
                </a:moveTo>
                <a:lnTo>
                  <a:pt x="3238773" y="538450"/>
                </a:lnTo>
                <a:lnTo>
                  <a:pt x="3238773" y="0"/>
                </a:lnTo>
                <a:lnTo>
                  <a:pt x="0" y="0"/>
                </a:lnTo>
                <a:lnTo>
                  <a:pt x="0" y="538450"/>
                </a:lnTo>
                <a:close/>
              </a:path>
            </a:pathLst>
          </a:custGeom>
          <a:solidFill>
            <a:srgbClr val="FFFFFF"/>
          </a:solidFill>
        </p:spPr>
        <p:txBody>
          <a:bodyPr wrap="square" lIns="0" tIns="0" rIns="0" bIns="0" rtlCol="0"/>
          <a:lstStyle/>
          <a:p>
            <a:endParaRPr/>
          </a:p>
        </p:txBody>
      </p:sp>
      <p:sp>
        <p:nvSpPr>
          <p:cNvPr id="5" name="object 5"/>
          <p:cNvSpPr/>
          <p:nvPr/>
        </p:nvSpPr>
        <p:spPr>
          <a:xfrm>
            <a:off x="3046579" y="1534459"/>
            <a:ext cx="3239135" cy="538480"/>
          </a:xfrm>
          <a:custGeom>
            <a:avLst/>
            <a:gdLst/>
            <a:ahLst/>
            <a:cxnLst/>
            <a:rect l="l" t="t" r="r" b="b"/>
            <a:pathLst>
              <a:path w="3239135" h="538480">
                <a:moveTo>
                  <a:pt x="0" y="538450"/>
                </a:moveTo>
                <a:lnTo>
                  <a:pt x="3238773" y="538450"/>
                </a:lnTo>
                <a:lnTo>
                  <a:pt x="3238773" y="0"/>
                </a:lnTo>
                <a:lnTo>
                  <a:pt x="0" y="0"/>
                </a:lnTo>
                <a:lnTo>
                  <a:pt x="0" y="538450"/>
                </a:lnTo>
                <a:close/>
              </a:path>
            </a:pathLst>
          </a:custGeom>
          <a:ln w="11229">
            <a:solidFill>
              <a:srgbClr val="000000"/>
            </a:solidFill>
          </a:ln>
        </p:spPr>
        <p:txBody>
          <a:bodyPr wrap="square" lIns="0" tIns="0" rIns="0" bIns="0" rtlCol="0"/>
          <a:lstStyle/>
          <a:p>
            <a:endParaRPr/>
          </a:p>
        </p:txBody>
      </p:sp>
      <p:sp>
        <p:nvSpPr>
          <p:cNvPr id="6" name="object 6"/>
          <p:cNvSpPr txBox="1"/>
          <p:nvPr/>
        </p:nvSpPr>
        <p:spPr>
          <a:xfrm>
            <a:off x="3906249" y="1680776"/>
            <a:ext cx="1524635" cy="225425"/>
          </a:xfrm>
          <a:prstGeom prst="rect">
            <a:avLst/>
          </a:prstGeom>
        </p:spPr>
        <p:txBody>
          <a:bodyPr vert="horz" wrap="square" lIns="0" tIns="0" rIns="0" bIns="0" rtlCol="0">
            <a:spAutoFit/>
          </a:bodyPr>
          <a:lstStyle/>
          <a:p>
            <a:pPr marL="12700">
              <a:lnSpc>
                <a:spcPct val="100000"/>
              </a:lnSpc>
            </a:pPr>
            <a:r>
              <a:rPr sz="1400" b="1" spc="5">
                <a:latin typeface="Trebuchet MS"/>
                <a:cs typeface="Trebuchet MS"/>
              </a:rPr>
              <a:t>Client</a:t>
            </a:r>
            <a:r>
              <a:rPr sz="1400" b="1" spc="-70">
                <a:latin typeface="Trebuchet MS"/>
                <a:cs typeface="Trebuchet MS"/>
              </a:rPr>
              <a:t> </a:t>
            </a:r>
            <a:r>
              <a:rPr sz="1400" b="1">
                <a:latin typeface="Trebuchet MS"/>
                <a:cs typeface="Trebuchet MS"/>
              </a:rPr>
              <a:t>Application</a:t>
            </a:r>
            <a:endParaRPr sz="1400">
              <a:latin typeface="Trebuchet MS"/>
              <a:cs typeface="Trebuchet MS"/>
            </a:endParaRPr>
          </a:p>
        </p:txBody>
      </p:sp>
      <p:sp>
        <p:nvSpPr>
          <p:cNvPr id="7" name="object 7"/>
          <p:cNvSpPr/>
          <p:nvPr/>
        </p:nvSpPr>
        <p:spPr>
          <a:xfrm>
            <a:off x="3647851" y="3100751"/>
            <a:ext cx="2035479" cy="68428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721324" y="3149765"/>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solidFill>
            <a:srgbClr val="FFFFFF"/>
          </a:solidFill>
        </p:spPr>
        <p:txBody>
          <a:bodyPr wrap="square" lIns="0" tIns="0" rIns="0" bIns="0" rtlCol="0"/>
          <a:lstStyle/>
          <a:p>
            <a:endParaRPr/>
          </a:p>
        </p:txBody>
      </p:sp>
      <p:sp>
        <p:nvSpPr>
          <p:cNvPr id="9" name="object 9"/>
          <p:cNvSpPr/>
          <p:nvPr/>
        </p:nvSpPr>
        <p:spPr>
          <a:xfrm>
            <a:off x="3721324" y="3149765"/>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ln w="11231">
            <a:solidFill>
              <a:srgbClr val="000000"/>
            </a:solidFill>
          </a:ln>
        </p:spPr>
        <p:txBody>
          <a:bodyPr wrap="square" lIns="0" tIns="0" rIns="0" bIns="0" rtlCol="0"/>
          <a:lstStyle/>
          <a:p>
            <a:endParaRPr/>
          </a:p>
        </p:txBody>
      </p:sp>
      <p:sp>
        <p:nvSpPr>
          <p:cNvPr id="10" name="object 10"/>
          <p:cNvSpPr txBox="1"/>
          <p:nvPr/>
        </p:nvSpPr>
        <p:spPr>
          <a:xfrm>
            <a:off x="4328639" y="3301063"/>
            <a:ext cx="685800" cy="225425"/>
          </a:xfrm>
          <a:prstGeom prst="rect">
            <a:avLst/>
          </a:prstGeom>
        </p:spPr>
        <p:txBody>
          <a:bodyPr vert="horz" wrap="square" lIns="0" tIns="0" rIns="0" bIns="0" rtlCol="0">
            <a:spAutoFit/>
          </a:bodyPr>
          <a:lstStyle/>
          <a:p>
            <a:pPr marL="12700">
              <a:lnSpc>
                <a:spcPct val="100000"/>
              </a:lnSpc>
            </a:pPr>
            <a:r>
              <a:rPr sz="1400" b="1" spc="-30">
                <a:latin typeface="Trebuchet MS"/>
                <a:cs typeface="Trebuchet MS"/>
              </a:rPr>
              <a:t>P</a:t>
            </a:r>
            <a:r>
              <a:rPr sz="1400" b="1" spc="15">
                <a:latin typeface="Trebuchet MS"/>
                <a:cs typeface="Trebuchet MS"/>
              </a:rPr>
              <a:t>r</a:t>
            </a:r>
            <a:r>
              <a:rPr sz="1400" b="1" spc="25">
                <a:latin typeface="Trebuchet MS"/>
                <a:cs typeface="Trebuchet MS"/>
              </a:rPr>
              <a:t>im</a:t>
            </a:r>
            <a:r>
              <a:rPr sz="1400" b="1" spc="-40">
                <a:latin typeface="Trebuchet MS"/>
                <a:cs typeface="Trebuchet MS"/>
              </a:rPr>
              <a:t>a</a:t>
            </a:r>
            <a:r>
              <a:rPr sz="1400" b="1" spc="15">
                <a:latin typeface="Trebuchet MS"/>
                <a:cs typeface="Trebuchet MS"/>
              </a:rPr>
              <a:t>r</a:t>
            </a:r>
            <a:r>
              <a:rPr sz="1400" b="1" spc="10">
                <a:latin typeface="Trebuchet MS"/>
                <a:cs typeface="Trebuchet MS"/>
              </a:rPr>
              <a:t>y</a:t>
            </a:r>
            <a:endParaRPr sz="1400">
              <a:latin typeface="Trebuchet MS"/>
              <a:cs typeface="Trebuchet MS"/>
            </a:endParaRPr>
          </a:p>
        </p:txBody>
      </p:sp>
      <p:sp>
        <p:nvSpPr>
          <p:cNvPr id="11" name="object 11"/>
          <p:cNvSpPr/>
          <p:nvPr/>
        </p:nvSpPr>
        <p:spPr>
          <a:xfrm>
            <a:off x="960119" y="4458095"/>
            <a:ext cx="2035479" cy="673212"/>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1022412" y="4495894"/>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solidFill>
            <a:srgbClr val="FFFFFF"/>
          </a:solidFill>
        </p:spPr>
        <p:txBody>
          <a:bodyPr wrap="square" lIns="0" tIns="0" rIns="0" bIns="0" rtlCol="0"/>
          <a:lstStyle/>
          <a:p>
            <a:endParaRPr/>
          </a:p>
        </p:txBody>
      </p:sp>
      <p:sp>
        <p:nvSpPr>
          <p:cNvPr id="13" name="object 13"/>
          <p:cNvSpPr/>
          <p:nvPr/>
        </p:nvSpPr>
        <p:spPr>
          <a:xfrm>
            <a:off x="1022412" y="4495894"/>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ln w="11231">
            <a:solidFill>
              <a:srgbClr val="000000"/>
            </a:solidFill>
          </a:ln>
        </p:spPr>
        <p:txBody>
          <a:bodyPr wrap="square" lIns="0" tIns="0" rIns="0" bIns="0" rtlCol="0"/>
          <a:lstStyle/>
          <a:p>
            <a:endParaRPr/>
          </a:p>
        </p:txBody>
      </p:sp>
      <p:sp>
        <p:nvSpPr>
          <p:cNvPr id="14" name="object 14"/>
          <p:cNvSpPr txBox="1"/>
          <p:nvPr/>
        </p:nvSpPr>
        <p:spPr>
          <a:xfrm>
            <a:off x="1520952" y="4651227"/>
            <a:ext cx="897255" cy="225425"/>
          </a:xfrm>
          <a:prstGeom prst="rect">
            <a:avLst/>
          </a:prstGeom>
        </p:spPr>
        <p:txBody>
          <a:bodyPr vert="horz" wrap="square" lIns="0" tIns="0" rIns="0" bIns="0" rtlCol="0">
            <a:spAutoFit/>
          </a:bodyPr>
          <a:lstStyle/>
          <a:p>
            <a:pPr marL="12700">
              <a:lnSpc>
                <a:spcPct val="100000"/>
              </a:lnSpc>
            </a:pPr>
            <a:r>
              <a:rPr sz="1400" b="1" spc="-10">
                <a:latin typeface="Trebuchet MS"/>
                <a:cs typeface="Trebuchet MS"/>
              </a:rPr>
              <a:t>S</a:t>
            </a:r>
            <a:r>
              <a:rPr sz="1400" b="1" spc="-15">
                <a:latin typeface="Trebuchet MS"/>
                <a:cs typeface="Trebuchet MS"/>
              </a:rPr>
              <a:t>e</a:t>
            </a:r>
            <a:r>
              <a:rPr sz="1400" b="1" spc="75">
                <a:latin typeface="Trebuchet MS"/>
                <a:cs typeface="Trebuchet MS"/>
              </a:rPr>
              <a:t>c</a:t>
            </a:r>
            <a:r>
              <a:rPr sz="1400" b="1">
                <a:latin typeface="Trebuchet MS"/>
                <a:cs typeface="Trebuchet MS"/>
              </a:rPr>
              <a:t>o</a:t>
            </a:r>
            <a:r>
              <a:rPr sz="1400" b="1" spc="-35">
                <a:latin typeface="Trebuchet MS"/>
                <a:cs typeface="Trebuchet MS"/>
              </a:rPr>
              <a:t>n</a:t>
            </a:r>
            <a:r>
              <a:rPr sz="1400" b="1" spc="-20">
                <a:latin typeface="Trebuchet MS"/>
                <a:cs typeface="Trebuchet MS"/>
              </a:rPr>
              <a:t>d</a:t>
            </a:r>
            <a:r>
              <a:rPr sz="1400" b="1" spc="45">
                <a:latin typeface="Trebuchet MS"/>
                <a:cs typeface="Trebuchet MS"/>
              </a:rPr>
              <a:t>a</a:t>
            </a:r>
            <a:r>
              <a:rPr sz="1400" b="1" spc="15">
                <a:latin typeface="Trebuchet MS"/>
                <a:cs typeface="Trebuchet MS"/>
              </a:rPr>
              <a:t>r</a:t>
            </a:r>
            <a:r>
              <a:rPr sz="1400" b="1" spc="10">
                <a:latin typeface="Trebuchet MS"/>
                <a:cs typeface="Trebuchet MS"/>
              </a:rPr>
              <a:t>y</a:t>
            </a:r>
            <a:endParaRPr sz="1400">
              <a:latin typeface="Trebuchet MS"/>
              <a:cs typeface="Trebuchet MS"/>
            </a:endParaRPr>
          </a:p>
        </p:txBody>
      </p:sp>
      <p:sp>
        <p:nvSpPr>
          <p:cNvPr id="15" name="object 15"/>
          <p:cNvSpPr/>
          <p:nvPr/>
        </p:nvSpPr>
        <p:spPr>
          <a:xfrm>
            <a:off x="3647851" y="4458095"/>
            <a:ext cx="2035479" cy="67321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721324" y="4495894"/>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solidFill>
            <a:srgbClr val="FFFFFF"/>
          </a:solidFill>
        </p:spPr>
        <p:txBody>
          <a:bodyPr wrap="square" lIns="0" tIns="0" rIns="0" bIns="0" rtlCol="0"/>
          <a:lstStyle/>
          <a:p>
            <a:endParaRPr/>
          </a:p>
        </p:txBody>
      </p:sp>
      <p:sp>
        <p:nvSpPr>
          <p:cNvPr id="17" name="object 17"/>
          <p:cNvSpPr/>
          <p:nvPr/>
        </p:nvSpPr>
        <p:spPr>
          <a:xfrm>
            <a:off x="3721324" y="4495894"/>
            <a:ext cx="1889760" cy="538480"/>
          </a:xfrm>
          <a:custGeom>
            <a:avLst/>
            <a:gdLst/>
            <a:ahLst/>
            <a:cxnLst/>
            <a:rect l="l" t="t" r="r" b="b"/>
            <a:pathLst>
              <a:path w="1889760" h="538479">
                <a:moveTo>
                  <a:pt x="0" y="538450"/>
                </a:moveTo>
                <a:lnTo>
                  <a:pt x="1889284" y="538450"/>
                </a:lnTo>
                <a:lnTo>
                  <a:pt x="1889284" y="0"/>
                </a:lnTo>
                <a:lnTo>
                  <a:pt x="0" y="0"/>
                </a:lnTo>
                <a:lnTo>
                  <a:pt x="0" y="538450"/>
                </a:lnTo>
                <a:close/>
              </a:path>
            </a:pathLst>
          </a:custGeom>
          <a:ln w="11231">
            <a:solidFill>
              <a:srgbClr val="000000"/>
            </a:solidFill>
          </a:ln>
        </p:spPr>
        <p:txBody>
          <a:bodyPr wrap="square" lIns="0" tIns="0" rIns="0" bIns="0" rtlCol="0"/>
          <a:lstStyle/>
          <a:p>
            <a:endParaRPr/>
          </a:p>
        </p:txBody>
      </p:sp>
      <p:sp>
        <p:nvSpPr>
          <p:cNvPr id="18" name="object 18"/>
          <p:cNvSpPr txBox="1"/>
          <p:nvPr/>
        </p:nvSpPr>
        <p:spPr>
          <a:xfrm>
            <a:off x="4223978" y="4651228"/>
            <a:ext cx="897255" cy="225425"/>
          </a:xfrm>
          <a:prstGeom prst="rect">
            <a:avLst/>
          </a:prstGeom>
        </p:spPr>
        <p:txBody>
          <a:bodyPr vert="horz" wrap="square" lIns="0" tIns="0" rIns="0" bIns="0" rtlCol="0">
            <a:spAutoFit/>
          </a:bodyPr>
          <a:lstStyle/>
          <a:p>
            <a:pPr marL="12700">
              <a:lnSpc>
                <a:spcPct val="100000"/>
              </a:lnSpc>
            </a:pPr>
            <a:r>
              <a:rPr sz="1400" b="1" spc="-10">
                <a:latin typeface="Trebuchet MS"/>
                <a:cs typeface="Trebuchet MS"/>
              </a:rPr>
              <a:t>S</a:t>
            </a:r>
            <a:r>
              <a:rPr sz="1400" b="1" spc="-15">
                <a:latin typeface="Trebuchet MS"/>
                <a:cs typeface="Trebuchet MS"/>
              </a:rPr>
              <a:t>e</a:t>
            </a:r>
            <a:r>
              <a:rPr sz="1400" b="1" spc="75">
                <a:latin typeface="Trebuchet MS"/>
                <a:cs typeface="Trebuchet MS"/>
              </a:rPr>
              <a:t>c</a:t>
            </a:r>
            <a:r>
              <a:rPr sz="1400" b="1">
                <a:latin typeface="Trebuchet MS"/>
                <a:cs typeface="Trebuchet MS"/>
              </a:rPr>
              <a:t>o</a:t>
            </a:r>
            <a:r>
              <a:rPr sz="1400" b="1" spc="-35">
                <a:latin typeface="Trebuchet MS"/>
                <a:cs typeface="Trebuchet MS"/>
              </a:rPr>
              <a:t>n</a:t>
            </a:r>
            <a:r>
              <a:rPr sz="1400" b="1" spc="-20">
                <a:latin typeface="Trebuchet MS"/>
                <a:cs typeface="Trebuchet MS"/>
              </a:rPr>
              <a:t>d</a:t>
            </a:r>
            <a:r>
              <a:rPr sz="1400" b="1" spc="45">
                <a:latin typeface="Trebuchet MS"/>
                <a:cs typeface="Trebuchet MS"/>
              </a:rPr>
              <a:t>a</a:t>
            </a:r>
            <a:r>
              <a:rPr sz="1400" b="1" spc="15">
                <a:latin typeface="Trebuchet MS"/>
                <a:cs typeface="Trebuchet MS"/>
              </a:rPr>
              <a:t>r</a:t>
            </a:r>
            <a:r>
              <a:rPr sz="1400" b="1" spc="10">
                <a:latin typeface="Trebuchet MS"/>
                <a:cs typeface="Trebuchet MS"/>
              </a:rPr>
              <a:t>y</a:t>
            </a:r>
            <a:endParaRPr sz="1400">
              <a:latin typeface="Trebuchet MS"/>
              <a:cs typeface="Trebuchet MS"/>
            </a:endParaRPr>
          </a:p>
        </p:txBody>
      </p:sp>
      <p:sp>
        <p:nvSpPr>
          <p:cNvPr id="19" name="object 19"/>
          <p:cNvSpPr/>
          <p:nvPr/>
        </p:nvSpPr>
        <p:spPr>
          <a:xfrm>
            <a:off x="6358075" y="4458095"/>
            <a:ext cx="2024233" cy="673212"/>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420301" y="4495894"/>
            <a:ext cx="1889760" cy="538480"/>
          </a:xfrm>
          <a:custGeom>
            <a:avLst/>
            <a:gdLst/>
            <a:ahLst/>
            <a:cxnLst/>
            <a:rect l="l" t="t" r="r" b="b"/>
            <a:pathLst>
              <a:path w="1889759" h="538479">
                <a:moveTo>
                  <a:pt x="0" y="538450"/>
                </a:moveTo>
                <a:lnTo>
                  <a:pt x="1889284" y="538450"/>
                </a:lnTo>
                <a:lnTo>
                  <a:pt x="1889284" y="0"/>
                </a:lnTo>
                <a:lnTo>
                  <a:pt x="0" y="0"/>
                </a:lnTo>
                <a:lnTo>
                  <a:pt x="0" y="538450"/>
                </a:lnTo>
                <a:close/>
              </a:path>
            </a:pathLst>
          </a:custGeom>
          <a:solidFill>
            <a:srgbClr val="FFFFFF"/>
          </a:solidFill>
        </p:spPr>
        <p:txBody>
          <a:bodyPr wrap="square" lIns="0" tIns="0" rIns="0" bIns="0" rtlCol="0"/>
          <a:lstStyle/>
          <a:p>
            <a:endParaRPr/>
          </a:p>
        </p:txBody>
      </p:sp>
      <p:sp>
        <p:nvSpPr>
          <p:cNvPr id="21" name="object 21"/>
          <p:cNvSpPr/>
          <p:nvPr/>
        </p:nvSpPr>
        <p:spPr>
          <a:xfrm>
            <a:off x="6420301" y="4495894"/>
            <a:ext cx="1889760" cy="538480"/>
          </a:xfrm>
          <a:custGeom>
            <a:avLst/>
            <a:gdLst/>
            <a:ahLst/>
            <a:cxnLst/>
            <a:rect l="l" t="t" r="r" b="b"/>
            <a:pathLst>
              <a:path w="1889759" h="538479">
                <a:moveTo>
                  <a:pt x="0" y="538450"/>
                </a:moveTo>
                <a:lnTo>
                  <a:pt x="1889284" y="538450"/>
                </a:lnTo>
                <a:lnTo>
                  <a:pt x="1889284" y="0"/>
                </a:lnTo>
                <a:lnTo>
                  <a:pt x="0" y="0"/>
                </a:lnTo>
                <a:lnTo>
                  <a:pt x="0" y="538450"/>
                </a:lnTo>
                <a:close/>
              </a:path>
            </a:pathLst>
          </a:custGeom>
          <a:ln w="11231">
            <a:solidFill>
              <a:srgbClr val="000000"/>
            </a:solidFill>
          </a:ln>
        </p:spPr>
        <p:txBody>
          <a:bodyPr wrap="square" lIns="0" tIns="0" rIns="0" bIns="0" rtlCol="0"/>
          <a:lstStyle/>
          <a:p>
            <a:endParaRPr/>
          </a:p>
        </p:txBody>
      </p:sp>
      <p:sp>
        <p:nvSpPr>
          <p:cNvPr id="22" name="object 22"/>
          <p:cNvSpPr txBox="1"/>
          <p:nvPr/>
        </p:nvSpPr>
        <p:spPr>
          <a:xfrm>
            <a:off x="6927154" y="4651228"/>
            <a:ext cx="897255" cy="225425"/>
          </a:xfrm>
          <a:prstGeom prst="rect">
            <a:avLst/>
          </a:prstGeom>
        </p:spPr>
        <p:txBody>
          <a:bodyPr vert="horz" wrap="square" lIns="0" tIns="0" rIns="0" bIns="0" rtlCol="0">
            <a:spAutoFit/>
          </a:bodyPr>
          <a:lstStyle/>
          <a:p>
            <a:pPr marL="12700">
              <a:lnSpc>
                <a:spcPct val="100000"/>
              </a:lnSpc>
            </a:pPr>
            <a:r>
              <a:rPr sz="1400" b="1" spc="-10">
                <a:latin typeface="Trebuchet MS"/>
                <a:cs typeface="Trebuchet MS"/>
              </a:rPr>
              <a:t>S</a:t>
            </a:r>
            <a:r>
              <a:rPr sz="1400" b="1" spc="-15">
                <a:latin typeface="Trebuchet MS"/>
                <a:cs typeface="Trebuchet MS"/>
              </a:rPr>
              <a:t>e</a:t>
            </a:r>
            <a:r>
              <a:rPr sz="1400" b="1" spc="75">
                <a:latin typeface="Trebuchet MS"/>
                <a:cs typeface="Trebuchet MS"/>
              </a:rPr>
              <a:t>c</a:t>
            </a:r>
            <a:r>
              <a:rPr sz="1400" b="1">
                <a:latin typeface="Trebuchet MS"/>
                <a:cs typeface="Trebuchet MS"/>
              </a:rPr>
              <a:t>o</a:t>
            </a:r>
            <a:r>
              <a:rPr sz="1400" b="1" spc="-35">
                <a:latin typeface="Trebuchet MS"/>
                <a:cs typeface="Trebuchet MS"/>
              </a:rPr>
              <a:t>n</a:t>
            </a:r>
            <a:r>
              <a:rPr sz="1400" b="1" spc="-20">
                <a:latin typeface="Trebuchet MS"/>
                <a:cs typeface="Trebuchet MS"/>
              </a:rPr>
              <a:t>d</a:t>
            </a:r>
            <a:r>
              <a:rPr sz="1400" b="1" spc="45">
                <a:latin typeface="Trebuchet MS"/>
                <a:cs typeface="Trebuchet MS"/>
              </a:rPr>
              <a:t>a</a:t>
            </a:r>
            <a:r>
              <a:rPr sz="1400" b="1" spc="15">
                <a:latin typeface="Trebuchet MS"/>
                <a:cs typeface="Trebuchet MS"/>
              </a:rPr>
              <a:t>r</a:t>
            </a:r>
            <a:r>
              <a:rPr sz="1400" b="1" spc="10">
                <a:latin typeface="Trebuchet MS"/>
                <a:cs typeface="Trebuchet MS"/>
              </a:rPr>
              <a:t>y</a:t>
            </a:r>
            <a:endParaRPr sz="1400">
              <a:latin typeface="Trebuchet MS"/>
              <a:cs typeface="Trebuchet MS"/>
            </a:endParaRPr>
          </a:p>
        </p:txBody>
      </p:sp>
      <p:sp>
        <p:nvSpPr>
          <p:cNvPr id="23" name="object 23"/>
          <p:cNvSpPr/>
          <p:nvPr/>
        </p:nvSpPr>
        <p:spPr>
          <a:xfrm>
            <a:off x="4126170" y="2072909"/>
            <a:ext cx="0" cy="1076960"/>
          </a:xfrm>
          <a:custGeom>
            <a:avLst/>
            <a:gdLst/>
            <a:ahLst/>
            <a:cxnLst/>
            <a:rect l="l" t="t" r="r" b="b"/>
            <a:pathLst>
              <a:path h="1076960">
                <a:moveTo>
                  <a:pt x="0" y="1076900"/>
                </a:moveTo>
                <a:lnTo>
                  <a:pt x="0" y="851798"/>
                </a:lnTo>
                <a:lnTo>
                  <a:pt x="0" y="650477"/>
                </a:lnTo>
                <a:lnTo>
                  <a:pt x="0" y="472938"/>
                </a:lnTo>
                <a:lnTo>
                  <a:pt x="0" y="319031"/>
                </a:lnTo>
                <a:lnTo>
                  <a:pt x="0" y="188906"/>
                </a:lnTo>
                <a:lnTo>
                  <a:pt x="0" y="82562"/>
                </a:lnTo>
                <a:lnTo>
                  <a:pt x="0" y="0"/>
                </a:lnTo>
              </a:path>
            </a:pathLst>
          </a:custGeom>
          <a:ln w="14994">
            <a:solidFill>
              <a:srgbClr val="000000"/>
            </a:solidFill>
          </a:ln>
        </p:spPr>
        <p:txBody>
          <a:bodyPr wrap="square" lIns="0" tIns="0" rIns="0" bIns="0" rtlCol="0"/>
          <a:lstStyle/>
          <a:p>
            <a:endParaRPr/>
          </a:p>
        </p:txBody>
      </p:sp>
      <p:sp>
        <p:nvSpPr>
          <p:cNvPr id="24" name="object 24"/>
          <p:cNvSpPr/>
          <p:nvPr/>
        </p:nvSpPr>
        <p:spPr>
          <a:xfrm>
            <a:off x="4073390" y="3097162"/>
            <a:ext cx="106045" cy="52705"/>
          </a:xfrm>
          <a:custGeom>
            <a:avLst/>
            <a:gdLst/>
            <a:ahLst/>
            <a:cxnLst/>
            <a:rect l="l" t="t" r="r" b="b"/>
            <a:pathLst>
              <a:path w="106045" h="52705">
                <a:moveTo>
                  <a:pt x="0" y="0"/>
                </a:moveTo>
                <a:lnTo>
                  <a:pt x="52780" y="52648"/>
                </a:lnTo>
                <a:lnTo>
                  <a:pt x="105560" y="0"/>
                </a:lnTo>
              </a:path>
            </a:pathLst>
          </a:custGeom>
          <a:ln w="14964">
            <a:solidFill>
              <a:srgbClr val="000000"/>
            </a:solidFill>
          </a:ln>
        </p:spPr>
        <p:txBody>
          <a:bodyPr wrap="square" lIns="0" tIns="0" rIns="0" bIns="0" rtlCol="0"/>
          <a:lstStyle/>
          <a:p>
            <a:endParaRPr/>
          </a:p>
        </p:txBody>
      </p:sp>
      <p:sp>
        <p:nvSpPr>
          <p:cNvPr id="25" name="object 25"/>
          <p:cNvSpPr/>
          <p:nvPr/>
        </p:nvSpPr>
        <p:spPr>
          <a:xfrm>
            <a:off x="4665966" y="3688215"/>
            <a:ext cx="2699385" cy="807720"/>
          </a:xfrm>
          <a:custGeom>
            <a:avLst/>
            <a:gdLst/>
            <a:ahLst/>
            <a:cxnLst/>
            <a:rect l="l" t="t" r="r" b="b"/>
            <a:pathLst>
              <a:path w="2699384" h="807720">
                <a:moveTo>
                  <a:pt x="2698977" y="807675"/>
                </a:moveTo>
                <a:lnTo>
                  <a:pt x="0" y="0"/>
                </a:lnTo>
                <a:lnTo>
                  <a:pt x="0" y="0"/>
                </a:lnTo>
              </a:path>
            </a:pathLst>
          </a:custGeom>
          <a:ln w="14960">
            <a:solidFill>
              <a:srgbClr val="000000"/>
            </a:solidFill>
          </a:ln>
        </p:spPr>
        <p:txBody>
          <a:bodyPr wrap="square" lIns="0" tIns="0" rIns="0" bIns="0" rtlCol="0"/>
          <a:lstStyle/>
          <a:p>
            <a:endParaRPr/>
          </a:p>
        </p:txBody>
      </p:sp>
      <p:sp>
        <p:nvSpPr>
          <p:cNvPr id="26" name="object 26"/>
          <p:cNvSpPr/>
          <p:nvPr/>
        </p:nvSpPr>
        <p:spPr>
          <a:xfrm>
            <a:off x="7299268" y="4430335"/>
            <a:ext cx="66040" cy="100965"/>
          </a:xfrm>
          <a:custGeom>
            <a:avLst/>
            <a:gdLst/>
            <a:ahLst/>
            <a:cxnLst/>
            <a:rect l="l" t="t" r="r" b="b"/>
            <a:pathLst>
              <a:path w="66040" h="100964">
                <a:moveTo>
                  <a:pt x="0" y="100854"/>
                </a:moveTo>
                <a:lnTo>
                  <a:pt x="65675" y="65556"/>
                </a:lnTo>
                <a:lnTo>
                  <a:pt x="30288" y="0"/>
                </a:lnTo>
              </a:path>
            </a:pathLst>
          </a:custGeom>
          <a:ln w="14983">
            <a:solidFill>
              <a:srgbClr val="000000"/>
            </a:solidFill>
          </a:ln>
        </p:spPr>
        <p:txBody>
          <a:bodyPr wrap="square" lIns="0" tIns="0" rIns="0" bIns="0" rtlCol="0"/>
          <a:lstStyle/>
          <a:p>
            <a:endParaRPr/>
          </a:p>
        </p:txBody>
      </p:sp>
      <p:sp>
        <p:nvSpPr>
          <p:cNvPr id="27" name="object 27"/>
          <p:cNvSpPr/>
          <p:nvPr/>
        </p:nvSpPr>
        <p:spPr>
          <a:xfrm>
            <a:off x="1967048" y="3688215"/>
            <a:ext cx="2699385" cy="807720"/>
          </a:xfrm>
          <a:custGeom>
            <a:avLst/>
            <a:gdLst/>
            <a:ahLst/>
            <a:cxnLst/>
            <a:rect l="l" t="t" r="r" b="b"/>
            <a:pathLst>
              <a:path w="2699385" h="807720">
                <a:moveTo>
                  <a:pt x="0" y="807675"/>
                </a:moveTo>
                <a:lnTo>
                  <a:pt x="2698917" y="0"/>
                </a:lnTo>
                <a:lnTo>
                  <a:pt x="2698917" y="0"/>
                </a:lnTo>
              </a:path>
            </a:pathLst>
          </a:custGeom>
          <a:ln w="14960">
            <a:solidFill>
              <a:srgbClr val="000000"/>
            </a:solidFill>
          </a:ln>
        </p:spPr>
        <p:txBody>
          <a:bodyPr wrap="square" lIns="0" tIns="0" rIns="0" bIns="0" rtlCol="0"/>
          <a:lstStyle/>
          <a:p>
            <a:endParaRPr/>
          </a:p>
        </p:txBody>
      </p:sp>
      <p:sp>
        <p:nvSpPr>
          <p:cNvPr id="28" name="object 28"/>
          <p:cNvSpPr/>
          <p:nvPr/>
        </p:nvSpPr>
        <p:spPr>
          <a:xfrm>
            <a:off x="1967048" y="4430335"/>
            <a:ext cx="66040" cy="100965"/>
          </a:xfrm>
          <a:custGeom>
            <a:avLst/>
            <a:gdLst/>
            <a:ahLst/>
            <a:cxnLst/>
            <a:rect l="l" t="t" r="r" b="b"/>
            <a:pathLst>
              <a:path w="66039" h="100964">
                <a:moveTo>
                  <a:pt x="65720" y="100854"/>
                </a:moveTo>
                <a:lnTo>
                  <a:pt x="0" y="65556"/>
                </a:lnTo>
                <a:lnTo>
                  <a:pt x="35386" y="0"/>
                </a:lnTo>
              </a:path>
            </a:pathLst>
          </a:custGeom>
          <a:ln w="14983">
            <a:solidFill>
              <a:srgbClr val="000000"/>
            </a:solidFill>
          </a:ln>
        </p:spPr>
        <p:txBody>
          <a:bodyPr wrap="square" lIns="0" tIns="0" rIns="0" bIns="0" rtlCol="0"/>
          <a:lstStyle/>
          <a:p>
            <a:endParaRPr/>
          </a:p>
        </p:txBody>
      </p:sp>
      <p:sp>
        <p:nvSpPr>
          <p:cNvPr id="29" name="object 29"/>
          <p:cNvSpPr txBox="1"/>
          <p:nvPr/>
        </p:nvSpPr>
        <p:spPr>
          <a:xfrm>
            <a:off x="2311903" y="3841308"/>
            <a:ext cx="932180" cy="225425"/>
          </a:xfrm>
          <a:prstGeom prst="rect">
            <a:avLst/>
          </a:prstGeom>
        </p:spPr>
        <p:txBody>
          <a:bodyPr vert="horz" wrap="square" lIns="0" tIns="0" rIns="0" bIns="0" rtlCol="0">
            <a:spAutoFit/>
          </a:bodyPr>
          <a:lstStyle/>
          <a:p>
            <a:pPr marL="12700">
              <a:lnSpc>
                <a:spcPct val="100000"/>
              </a:lnSpc>
            </a:pPr>
            <a:r>
              <a:rPr sz="1400">
                <a:latin typeface="Trebuchet MS"/>
                <a:cs typeface="Trebuchet MS"/>
              </a:rPr>
              <a:t>Replication</a:t>
            </a:r>
          </a:p>
        </p:txBody>
      </p:sp>
      <p:sp>
        <p:nvSpPr>
          <p:cNvPr id="30" name="object 30"/>
          <p:cNvSpPr txBox="1"/>
          <p:nvPr/>
        </p:nvSpPr>
        <p:spPr>
          <a:xfrm>
            <a:off x="6096169" y="3841308"/>
            <a:ext cx="934719" cy="225425"/>
          </a:xfrm>
          <a:prstGeom prst="rect">
            <a:avLst/>
          </a:prstGeom>
        </p:spPr>
        <p:txBody>
          <a:bodyPr vert="horz" wrap="square" lIns="0" tIns="0" rIns="0" bIns="0" rtlCol="0">
            <a:spAutoFit/>
          </a:bodyPr>
          <a:lstStyle/>
          <a:p>
            <a:pPr marL="12700">
              <a:lnSpc>
                <a:spcPct val="100000"/>
              </a:lnSpc>
            </a:pPr>
            <a:r>
              <a:rPr sz="1400" spc="-20">
                <a:latin typeface="Trebuchet MS"/>
                <a:cs typeface="Trebuchet MS"/>
              </a:rPr>
              <a:t>R</a:t>
            </a:r>
            <a:r>
              <a:rPr sz="1400" spc="25">
                <a:latin typeface="Trebuchet MS"/>
                <a:cs typeface="Trebuchet MS"/>
              </a:rPr>
              <a:t>e</a:t>
            </a:r>
            <a:r>
              <a:rPr sz="1400" spc="15">
                <a:latin typeface="Trebuchet MS"/>
                <a:cs typeface="Trebuchet MS"/>
              </a:rPr>
              <a:t>p</a:t>
            </a:r>
            <a:r>
              <a:rPr sz="1400" spc="25">
                <a:latin typeface="Trebuchet MS"/>
                <a:cs typeface="Trebuchet MS"/>
              </a:rPr>
              <a:t>l</a:t>
            </a:r>
            <a:r>
              <a:rPr sz="1400" spc="-50">
                <a:latin typeface="Trebuchet MS"/>
                <a:cs typeface="Trebuchet MS"/>
              </a:rPr>
              <a:t>i</a:t>
            </a:r>
            <a:r>
              <a:rPr sz="1400" spc="10">
                <a:latin typeface="Trebuchet MS"/>
                <a:cs typeface="Trebuchet MS"/>
              </a:rPr>
              <a:t>c</a:t>
            </a:r>
            <a:r>
              <a:rPr sz="1400" spc="60">
                <a:latin typeface="Trebuchet MS"/>
                <a:cs typeface="Trebuchet MS"/>
              </a:rPr>
              <a:t>a</a:t>
            </a:r>
            <a:r>
              <a:rPr sz="1400" spc="-30">
                <a:latin typeface="Trebuchet MS"/>
                <a:cs typeface="Trebuchet MS"/>
              </a:rPr>
              <a:t>t</a:t>
            </a:r>
            <a:r>
              <a:rPr sz="1400" spc="-50">
                <a:latin typeface="Trebuchet MS"/>
                <a:cs typeface="Trebuchet MS"/>
              </a:rPr>
              <a:t>i</a:t>
            </a:r>
            <a:r>
              <a:rPr sz="1400" spc="45">
                <a:latin typeface="Trebuchet MS"/>
                <a:cs typeface="Trebuchet MS"/>
              </a:rPr>
              <a:t>o</a:t>
            </a:r>
            <a:r>
              <a:rPr sz="1400" spc="10">
                <a:latin typeface="Trebuchet MS"/>
                <a:cs typeface="Trebuchet MS"/>
              </a:rPr>
              <a:t>n</a:t>
            </a:r>
            <a:endParaRPr sz="1400">
              <a:latin typeface="Trebuchet MS"/>
              <a:cs typeface="Trebuchet MS"/>
            </a:endParaRPr>
          </a:p>
        </p:txBody>
      </p:sp>
      <p:sp>
        <p:nvSpPr>
          <p:cNvPr id="31" name="object 31"/>
          <p:cNvSpPr txBox="1"/>
          <p:nvPr/>
        </p:nvSpPr>
        <p:spPr>
          <a:xfrm>
            <a:off x="3521644" y="2490994"/>
            <a:ext cx="537845" cy="225425"/>
          </a:xfrm>
          <a:prstGeom prst="rect">
            <a:avLst/>
          </a:prstGeom>
        </p:spPr>
        <p:txBody>
          <a:bodyPr vert="horz" wrap="square" lIns="0" tIns="0" rIns="0" bIns="0" rtlCol="0">
            <a:spAutoFit/>
          </a:bodyPr>
          <a:lstStyle/>
          <a:p>
            <a:pPr marL="12700">
              <a:lnSpc>
                <a:spcPct val="100000"/>
              </a:lnSpc>
            </a:pPr>
            <a:r>
              <a:rPr sz="1400" spc="-5">
                <a:latin typeface="Trebuchet MS"/>
                <a:cs typeface="Trebuchet MS"/>
              </a:rPr>
              <a:t>Writes</a:t>
            </a:r>
            <a:endParaRPr sz="1400">
              <a:latin typeface="Trebuchet MS"/>
              <a:cs typeface="Trebuchet MS"/>
            </a:endParaRPr>
          </a:p>
        </p:txBody>
      </p:sp>
      <p:sp>
        <p:nvSpPr>
          <p:cNvPr id="32" name="object 32"/>
          <p:cNvSpPr txBox="1"/>
          <p:nvPr/>
        </p:nvSpPr>
        <p:spPr>
          <a:xfrm>
            <a:off x="5234296" y="2490994"/>
            <a:ext cx="491490" cy="225425"/>
          </a:xfrm>
          <a:prstGeom prst="rect">
            <a:avLst/>
          </a:prstGeom>
        </p:spPr>
        <p:txBody>
          <a:bodyPr vert="horz" wrap="square" lIns="0" tIns="0" rIns="0" bIns="0" rtlCol="0">
            <a:spAutoFit/>
          </a:bodyPr>
          <a:lstStyle/>
          <a:p>
            <a:pPr marL="12700">
              <a:lnSpc>
                <a:spcPct val="100000"/>
              </a:lnSpc>
            </a:pPr>
            <a:r>
              <a:rPr sz="1400" spc="-20">
                <a:latin typeface="Trebuchet MS"/>
                <a:cs typeface="Trebuchet MS"/>
              </a:rPr>
              <a:t>R</a:t>
            </a:r>
            <a:r>
              <a:rPr sz="1400" spc="25">
                <a:latin typeface="Trebuchet MS"/>
                <a:cs typeface="Trebuchet MS"/>
              </a:rPr>
              <a:t>e</a:t>
            </a:r>
            <a:r>
              <a:rPr sz="1400" spc="-30">
                <a:latin typeface="Trebuchet MS"/>
                <a:cs typeface="Trebuchet MS"/>
              </a:rPr>
              <a:t>a</a:t>
            </a:r>
            <a:r>
              <a:rPr sz="1400" spc="5">
                <a:latin typeface="Trebuchet MS"/>
                <a:cs typeface="Trebuchet MS"/>
              </a:rPr>
              <a:t>ds</a:t>
            </a:r>
            <a:endParaRPr sz="1400">
              <a:latin typeface="Trebuchet MS"/>
              <a:cs typeface="Trebuchet MS"/>
            </a:endParaRPr>
          </a:p>
        </p:txBody>
      </p:sp>
      <p:sp>
        <p:nvSpPr>
          <p:cNvPr id="33" name="object 33"/>
          <p:cNvSpPr/>
          <p:nvPr/>
        </p:nvSpPr>
        <p:spPr>
          <a:xfrm>
            <a:off x="4665966" y="3688215"/>
            <a:ext cx="0" cy="807720"/>
          </a:xfrm>
          <a:custGeom>
            <a:avLst/>
            <a:gdLst/>
            <a:ahLst/>
            <a:cxnLst/>
            <a:rect l="l" t="t" r="r" b="b"/>
            <a:pathLst>
              <a:path h="807720">
                <a:moveTo>
                  <a:pt x="0" y="807675"/>
                </a:moveTo>
                <a:lnTo>
                  <a:pt x="0" y="612487"/>
                </a:lnTo>
                <a:lnTo>
                  <a:pt x="0" y="441529"/>
                </a:lnTo>
                <a:lnTo>
                  <a:pt x="0" y="294801"/>
                </a:lnTo>
                <a:lnTo>
                  <a:pt x="0" y="172304"/>
                </a:lnTo>
                <a:lnTo>
                  <a:pt x="0" y="74036"/>
                </a:lnTo>
                <a:lnTo>
                  <a:pt x="0" y="0"/>
                </a:lnTo>
              </a:path>
            </a:pathLst>
          </a:custGeom>
          <a:ln w="14994">
            <a:solidFill>
              <a:srgbClr val="000000"/>
            </a:solidFill>
          </a:ln>
        </p:spPr>
        <p:txBody>
          <a:bodyPr wrap="square" lIns="0" tIns="0" rIns="0" bIns="0" rtlCol="0"/>
          <a:lstStyle/>
          <a:p>
            <a:endParaRPr/>
          </a:p>
        </p:txBody>
      </p:sp>
      <p:sp>
        <p:nvSpPr>
          <p:cNvPr id="34" name="object 34"/>
          <p:cNvSpPr/>
          <p:nvPr/>
        </p:nvSpPr>
        <p:spPr>
          <a:xfrm>
            <a:off x="4613186" y="4443243"/>
            <a:ext cx="106045" cy="52705"/>
          </a:xfrm>
          <a:custGeom>
            <a:avLst/>
            <a:gdLst/>
            <a:ahLst/>
            <a:cxnLst/>
            <a:rect l="l" t="t" r="r" b="b"/>
            <a:pathLst>
              <a:path w="106045" h="52704">
                <a:moveTo>
                  <a:pt x="0" y="0"/>
                </a:moveTo>
                <a:lnTo>
                  <a:pt x="52780" y="52648"/>
                </a:lnTo>
                <a:lnTo>
                  <a:pt x="105560" y="0"/>
                </a:lnTo>
              </a:path>
            </a:pathLst>
          </a:custGeom>
          <a:ln w="14964">
            <a:solidFill>
              <a:srgbClr val="000000"/>
            </a:solidFill>
          </a:ln>
        </p:spPr>
        <p:txBody>
          <a:bodyPr wrap="square" lIns="0" tIns="0" rIns="0" bIns="0" rtlCol="0"/>
          <a:lstStyle/>
          <a:p>
            <a:endParaRPr/>
          </a:p>
        </p:txBody>
      </p:sp>
      <p:sp>
        <p:nvSpPr>
          <p:cNvPr id="35" name="object 35"/>
          <p:cNvSpPr txBox="1"/>
          <p:nvPr/>
        </p:nvSpPr>
        <p:spPr>
          <a:xfrm>
            <a:off x="4744731" y="3976295"/>
            <a:ext cx="932180" cy="225425"/>
          </a:xfrm>
          <a:prstGeom prst="rect">
            <a:avLst/>
          </a:prstGeom>
        </p:spPr>
        <p:txBody>
          <a:bodyPr vert="horz" wrap="square" lIns="0" tIns="0" rIns="0" bIns="0" rtlCol="0">
            <a:spAutoFit/>
          </a:bodyPr>
          <a:lstStyle/>
          <a:p>
            <a:pPr marL="12700">
              <a:lnSpc>
                <a:spcPct val="100000"/>
              </a:lnSpc>
            </a:pPr>
            <a:r>
              <a:rPr sz="1400">
                <a:latin typeface="Trebuchet MS"/>
                <a:cs typeface="Trebuchet MS"/>
              </a:rPr>
              <a:t>Replication</a:t>
            </a:r>
          </a:p>
        </p:txBody>
      </p:sp>
      <p:sp>
        <p:nvSpPr>
          <p:cNvPr id="36" name="object 36"/>
          <p:cNvSpPr/>
          <p:nvPr/>
        </p:nvSpPr>
        <p:spPr>
          <a:xfrm>
            <a:off x="5205761" y="2072909"/>
            <a:ext cx="0" cy="1076960"/>
          </a:xfrm>
          <a:custGeom>
            <a:avLst/>
            <a:gdLst/>
            <a:ahLst/>
            <a:cxnLst/>
            <a:rect l="l" t="t" r="r" b="b"/>
            <a:pathLst>
              <a:path h="1076960">
                <a:moveTo>
                  <a:pt x="0" y="1076900"/>
                </a:moveTo>
                <a:lnTo>
                  <a:pt x="0" y="851798"/>
                </a:lnTo>
                <a:lnTo>
                  <a:pt x="0" y="650477"/>
                </a:lnTo>
                <a:lnTo>
                  <a:pt x="0" y="472938"/>
                </a:lnTo>
                <a:lnTo>
                  <a:pt x="0" y="319031"/>
                </a:lnTo>
                <a:lnTo>
                  <a:pt x="0" y="188906"/>
                </a:lnTo>
                <a:lnTo>
                  <a:pt x="0" y="82562"/>
                </a:lnTo>
                <a:lnTo>
                  <a:pt x="0" y="0"/>
                </a:lnTo>
              </a:path>
            </a:pathLst>
          </a:custGeom>
          <a:ln w="14994">
            <a:solidFill>
              <a:srgbClr val="000000"/>
            </a:solidFill>
          </a:ln>
        </p:spPr>
        <p:txBody>
          <a:bodyPr wrap="square" lIns="0" tIns="0" rIns="0" bIns="0" rtlCol="0"/>
          <a:lstStyle/>
          <a:p>
            <a:endParaRPr/>
          </a:p>
        </p:txBody>
      </p:sp>
      <p:sp>
        <p:nvSpPr>
          <p:cNvPr id="37" name="object 37"/>
          <p:cNvSpPr/>
          <p:nvPr/>
        </p:nvSpPr>
        <p:spPr>
          <a:xfrm>
            <a:off x="5152981" y="3097162"/>
            <a:ext cx="106045" cy="52705"/>
          </a:xfrm>
          <a:custGeom>
            <a:avLst/>
            <a:gdLst/>
            <a:ahLst/>
            <a:cxnLst/>
            <a:rect l="l" t="t" r="r" b="b"/>
            <a:pathLst>
              <a:path w="106045" h="52705">
                <a:moveTo>
                  <a:pt x="0" y="0"/>
                </a:moveTo>
                <a:lnTo>
                  <a:pt x="52780" y="52648"/>
                </a:lnTo>
                <a:lnTo>
                  <a:pt x="105560" y="0"/>
                </a:lnTo>
              </a:path>
            </a:pathLst>
          </a:custGeom>
          <a:ln w="14964">
            <a:solidFill>
              <a:srgbClr val="000000"/>
            </a:solidFill>
          </a:ln>
        </p:spPr>
        <p:txBody>
          <a:bodyPr wrap="square" lIns="0" tIns="0" rIns="0" bIns="0" rtlCol="0"/>
          <a:lstStyle/>
          <a:p>
            <a:endParaRPr/>
          </a:p>
        </p:txBody>
      </p:sp>
      <p:sp>
        <p:nvSpPr>
          <p:cNvPr id="38" name="object 3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07777"/>
          </a:xfrm>
        </p:spPr>
        <p:txBody>
          <a:bodyPr/>
          <a:lstStyle/>
          <a:p>
            <a:r>
              <a:rPr lang="en-US" sz="2000"/>
              <a:t>Replication </a:t>
            </a:r>
            <a:r>
              <a:rPr lang="en-US" sz="2000" spc="-5"/>
              <a:t>in</a:t>
            </a:r>
            <a:r>
              <a:rPr lang="en-US" sz="2000" spc="-114"/>
              <a:t> </a:t>
            </a:r>
            <a:r>
              <a:rPr lang="en-US" sz="2000" spc="-5" err="1"/>
              <a:t>MongoDB</a:t>
            </a:r>
            <a:endParaRPr lang="en-US"/>
          </a:p>
        </p:txBody>
      </p:sp>
      <p:sp>
        <p:nvSpPr>
          <p:cNvPr id="3" name="Text Placeholder 2"/>
          <p:cNvSpPr>
            <a:spLocks noGrp="1"/>
          </p:cNvSpPr>
          <p:nvPr>
            <p:ph type="body" idx="1"/>
          </p:nvPr>
        </p:nvSpPr>
        <p:spPr>
          <a:xfrm>
            <a:off x="680110" y="1320672"/>
            <a:ext cx="8540089" cy="1384995"/>
          </a:xfrm>
        </p:spPr>
        <p:txBody>
          <a:bodyPr/>
          <a:lstStyle/>
          <a:p>
            <a:pPr fontAlgn="auto">
              <a:spcAft>
                <a:spcPts val="0"/>
              </a:spcAft>
              <a:buFont typeface="Wingdings 3" charset="2"/>
              <a:buChar char=""/>
              <a:defRPr/>
            </a:pPr>
            <a:r>
              <a:rPr lang="en-US">
                <a:solidFill>
                  <a:schemeClr val="tx1">
                    <a:lumMod val="75000"/>
                    <a:lumOff val="25000"/>
                  </a:schemeClr>
                </a:solidFill>
              </a:rPr>
              <a:t> Purpose of replication/redundancy</a:t>
            </a:r>
          </a:p>
          <a:p>
            <a:pPr lvl="1" fontAlgn="auto">
              <a:spcAft>
                <a:spcPts val="0"/>
              </a:spcAft>
              <a:buFont typeface="Wingdings 3" charset="2"/>
              <a:buChar char=""/>
              <a:defRPr/>
            </a:pPr>
            <a:r>
              <a:rPr lang="en-US">
                <a:solidFill>
                  <a:schemeClr val="tx1">
                    <a:lumMod val="75000"/>
                    <a:lumOff val="25000"/>
                  </a:schemeClr>
                </a:solidFill>
              </a:rPr>
              <a:t>Fault tolerance</a:t>
            </a:r>
          </a:p>
          <a:p>
            <a:pPr lvl="1" fontAlgn="auto">
              <a:spcAft>
                <a:spcPts val="0"/>
              </a:spcAft>
              <a:buFont typeface="Wingdings 3" charset="2"/>
              <a:buChar char=""/>
              <a:defRPr/>
            </a:pPr>
            <a:r>
              <a:rPr lang="en-US">
                <a:solidFill>
                  <a:schemeClr val="tx1">
                    <a:lumMod val="75000"/>
                    <a:lumOff val="25000"/>
                  </a:schemeClr>
                </a:solidFill>
              </a:rPr>
              <a:t>Availability</a:t>
            </a:r>
          </a:p>
          <a:p>
            <a:pPr lvl="2" fontAlgn="auto">
              <a:spcAft>
                <a:spcPts val="0"/>
              </a:spcAft>
              <a:buFont typeface="Wingdings 3" charset="2"/>
              <a:buChar char=""/>
              <a:defRPr/>
            </a:pPr>
            <a:r>
              <a:rPr lang="en-US">
                <a:solidFill>
                  <a:schemeClr val="tx1">
                    <a:lumMod val="75000"/>
                    <a:lumOff val="25000"/>
                  </a:schemeClr>
                </a:solidFill>
              </a:rPr>
              <a:t>Increase read capacity</a:t>
            </a:r>
          </a:p>
          <a:p>
            <a:endParaRPr lang="en-US"/>
          </a:p>
        </p:txBody>
      </p:sp>
      <p:sp>
        <p:nvSpPr>
          <p:cNvPr id="4" name="Content Placeholder 2"/>
          <p:cNvSpPr txBox="1">
            <a:spLocks/>
          </p:cNvSpPr>
          <p:nvPr/>
        </p:nvSpPr>
        <p:spPr>
          <a:xfrm>
            <a:off x="1143000" y="2667000"/>
            <a:ext cx="8458199" cy="3244850"/>
          </a:xfrm>
          <a:prstGeom prst="rect">
            <a:avLst/>
          </a:prstGeom>
        </p:spPr>
        <p:txBody>
          <a:bodyPr wrap="square" lIns="0" tIns="0" rIns="0" bIns="0" rtlCol="0">
            <a:normAutofit lnSpcReduction="10000"/>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3" charset="2"/>
              <a:buChar char=""/>
              <a:defRPr/>
            </a:pPr>
            <a:r>
              <a:rPr lang="en-US">
                <a:solidFill>
                  <a:schemeClr val="tx1">
                    <a:lumMod val="75000"/>
                    <a:lumOff val="25000"/>
                  </a:schemeClr>
                </a:solidFill>
              </a:rPr>
              <a:t>Replica Set Members</a:t>
            </a:r>
          </a:p>
          <a:p>
            <a:pPr lvl="1">
              <a:buFont typeface="Wingdings 3" charset="2"/>
              <a:buChar char=""/>
              <a:defRPr/>
            </a:pPr>
            <a:r>
              <a:rPr lang="en-US">
                <a:solidFill>
                  <a:schemeClr val="tx1">
                    <a:lumMod val="75000"/>
                    <a:lumOff val="25000"/>
                  </a:schemeClr>
                </a:solidFill>
              </a:rPr>
              <a:t>  Primary</a:t>
            </a:r>
          </a:p>
          <a:p>
            <a:pPr lvl="2">
              <a:buFont typeface="Wingdings 3" charset="2"/>
              <a:buChar char=""/>
              <a:defRPr/>
            </a:pPr>
            <a:r>
              <a:rPr lang="en-US">
                <a:solidFill>
                  <a:schemeClr val="tx1">
                    <a:lumMod val="75000"/>
                    <a:lumOff val="25000"/>
                  </a:schemeClr>
                </a:solidFill>
              </a:rPr>
              <a:t>Read, Write operations</a:t>
            </a:r>
          </a:p>
          <a:p>
            <a:pPr lvl="1">
              <a:buFont typeface="Wingdings 3" charset="2"/>
              <a:buChar char=""/>
              <a:defRPr/>
            </a:pPr>
            <a:r>
              <a:rPr lang="en-US">
                <a:solidFill>
                  <a:schemeClr val="tx1">
                    <a:lumMod val="75000"/>
                    <a:lumOff val="25000"/>
                  </a:schemeClr>
                </a:solidFill>
              </a:rPr>
              <a:t>  Secondary</a:t>
            </a:r>
          </a:p>
          <a:p>
            <a:pPr lvl="2">
              <a:buFont typeface="Wingdings 3" charset="2"/>
              <a:buChar char=""/>
              <a:defRPr/>
            </a:pPr>
            <a:r>
              <a:rPr lang="en-US">
                <a:solidFill>
                  <a:schemeClr val="tx1">
                    <a:lumMod val="75000"/>
                    <a:lumOff val="25000"/>
                  </a:schemeClr>
                </a:solidFill>
              </a:rPr>
              <a:t>Asynchronous Replication</a:t>
            </a:r>
          </a:p>
          <a:p>
            <a:pPr lvl="2">
              <a:buFont typeface="Wingdings 3" charset="2"/>
              <a:buChar char=""/>
              <a:defRPr/>
            </a:pPr>
            <a:r>
              <a:rPr lang="en-US">
                <a:solidFill>
                  <a:schemeClr val="tx1">
                    <a:lumMod val="75000"/>
                    <a:lumOff val="25000"/>
                  </a:schemeClr>
                </a:solidFill>
              </a:rPr>
              <a:t>Can be primary</a:t>
            </a:r>
          </a:p>
          <a:p>
            <a:pPr lvl="1">
              <a:buFont typeface="Wingdings 3" charset="2"/>
              <a:buChar char=""/>
              <a:defRPr/>
            </a:pPr>
            <a:r>
              <a:rPr lang="en-US">
                <a:solidFill>
                  <a:schemeClr val="tx1">
                    <a:lumMod val="75000"/>
                    <a:lumOff val="25000"/>
                  </a:schemeClr>
                </a:solidFill>
              </a:rPr>
              <a:t>  Arbiter</a:t>
            </a:r>
          </a:p>
          <a:p>
            <a:pPr lvl="2">
              <a:buFont typeface="Wingdings 3" charset="2"/>
              <a:buChar char=""/>
              <a:defRPr/>
            </a:pPr>
            <a:r>
              <a:rPr lang="en-US">
                <a:solidFill>
                  <a:schemeClr val="tx1">
                    <a:lumMod val="75000"/>
                    <a:lumOff val="25000"/>
                  </a:schemeClr>
                </a:solidFill>
              </a:rPr>
              <a:t>Voting</a:t>
            </a:r>
          </a:p>
          <a:p>
            <a:pPr lvl="2">
              <a:buFont typeface="Wingdings 3" charset="2"/>
              <a:buChar char=""/>
              <a:defRPr/>
            </a:pPr>
            <a:r>
              <a:rPr lang="en-US">
                <a:solidFill>
                  <a:schemeClr val="tx1">
                    <a:lumMod val="75000"/>
                    <a:lumOff val="25000"/>
                  </a:schemeClr>
                </a:solidFill>
              </a:rPr>
              <a:t>Can’t be primary</a:t>
            </a:r>
          </a:p>
          <a:p>
            <a:pPr lvl="1">
              <a:buFont typeface="Wingdings 3" charset="2"/>
              <a:buChar char=""/>
              <a:defRPr/>
            </a:pPr>
            <a:r>
              <a:rPr lang="en-US">
                <a:solidFill>
                  <a:schemeClr val="tx1">
                    <a:lumMod val="75000"/>
                    <a:lumOff val="25000"/>
                  </a:schemeClr>
                </a:solidFill>
              </a:rPr>
              <a:t>  Delayed Secondary</a:t>
            </a:r>
          </a:p>
          <a:p>
            <a:pPr lvl="2">
              <a:buFont typeface="Wingdings 3" charset="2"/>
              <a:buChar char=""/>
              <a:defRPr/>
            </a:pPr>
            <a:r>
              <a:rPr lang="en-US">
                <a:solidFill>
                  <a:schemeClr val="tx1">
                    <a:lumMod val="75000"/>
                    <a:lumOff val="25000"/>
                  </a:schemeClr>
                </a:solidFill>
              </a:rPr>
              <a:t>Can’t be primary</a:t>
            </a:r>
          </a:p>
          <a:p>
            <a:pPr lvl="2">
              <a:buFont typeface="Wingdings 3" charset="2"/>
              <a:buChar char=""/>
              <a:defRPr/>
            </a:pPr>
            <a:r>
              <a:rPr lang="en-IN"/>
              <a:t> a delayed member’s data set reflects an earlier state of the set.</a:t>
            </a:r>
          </a:p>
          <a:p>
            <a:pPr lvl="2">
              <a:buFont typeface="Wingdings 3" charset="2"/>
              <a:buChar char=""/>
              <a:defRPr/>
            </a:pPr>
            <a:r>
              <a:rPr lang="en-US">
                <a:solidFill>
                  <a:schemeClr val="tx1">
                    <a:lumMod val="75000"/>
                    <a:lumOff val="25000"/>
                  </a:schemeClr>
                </a:solidFill>
              </a:rPr>
              <a:t>Used for Backup or rollback operations.</a:t>
            </a:r>
          </a:p>
        </p:txBody>
      </p:sp>
      <p:pic>
        <p:nvPicPr>
          <p:cNvPr id="5" name="Content Placeholder 4" descr="Screen Shot 2014-02-22 at 6.05.12 PM.png"/>
          <p:cNvPicPr>
            <a:picLocks noChangeAspect="1"/>
          </p:cNvPicPr>
          <p:nvPr/>
        </p:nvPicPr>
        <p:blipFill>
          <a:blip r:embed="rId2" cstate="print"/>
          <a:srcRect t="-46989" b="-46989"/>
          <a:stretch>
            <a:fillRect/>
          </a:stretch>
        </p:blipFill>
        <p:spPr>
          <a:xfrm>
            <a:off x="5095868" y="142852"/>
            <a:ext cx="4510116" cy="3990988"/>
          </a:xfrm>
          <a:prstGeom prst="rect">
            <a:avLst/>
          </a:prstGeom>
        </p:spPr>
      </p:pic>
      <p:sp>
        <p:nvSpPr>
          <p:cNvPr id="6" name="Rectangle 5"/>
          <p:cNvSpPr/>
          <p:nvPr/>
        </p:nvSpPr>
        <p:spPr>
          <a:xfrm>
            <a:off x="2567608" y="5949280"/>
            <a:ext cx="61206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https://docs.mongodb.com/manual/replication/</a:t>
            </a:r>
          </a:p>
        </p:txBody>
      </p:sp>
    </p:spTree>
    <p:extLst>
      <p:ext uri="{BB962C8B-B14F-4D97-AF65-F5344CB8AC3E}">
        <p14:creationId xmlns:p14="http://schemas.microsoft.com/office/powerpoint/2010/main" val="3340722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Sharding in</a:t>
            </a:r>
            <a:r>
              <a:rPr sz="2400" spc="-105"/>
              <a:t> </a:t>
            </a:r>
            <a:r>
              <a:rPr sz="2400" spc="-5"/>
              <a:t>MongoDB</a:t>
            </a:r>
            <a:endParaRPr sz="2400"/>
          </a:p>
        </p:txBody>
      </p:sp>
      <p:sp>
        <p:nvSpPr>
          <p:cNvPr id="3" name="object 3"/>
          <p:cNvSpPr/>
          <p:nvPr/>
        </p:nvSpPr>
        <p:spPr>
          <a:xfrm>
            <a:off x="2876982" y="1159817"/>
            <a:ext cx="3221371" cy="154918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39341" y="1195716"/>
            <a:ext cx="3082290" cy="1410335"/>
          </a:xfrm>
          <a:custGeom>
            <a:avLst/>
            <a:gdLst/>
            <a:ahLst/>
            <a:cxnLst/>
            <a:rect l="l" t="t" r="r" b="b"/>
            <a:pathLst>
              <a:path w="3082290" h="1410335">
                <a:moveTo>
                  <a:pt x="0" y="1410290"/>
                </a:moveTo>
                <a:lnTo>
                  <a:pt x="3082242" y="1410290"/>
                </a:lnTo>
                <a:lnTo>
                  <a:pt x="3082242" y="0"/>
                </a:lnTo>
                <a:lnTo>
                  <a:pt x="0" y="0"/>
                </a:lnTo>
                <a:lnTo>
                  <a:pt x="0" y="1410290"/>
                </a:lnTo>
                <a:close/>
              </a:path>
            </a:pathLst>
          </a:custGeom>
          <a:solidFill>
            <a:srgbClr val="FFFFFF"/>
          </a:solidFill>
        </p:spPr>
        <p:txBody>
          <a:bodyPr wrap="square" lIns="0" tIns="0" rIns="0" bIns="0" rtlCol="0"/>
          <a:lstStyle/>
          <a:p>
            <a:endParaRPr/>
          </a:p>
        </p:txBody>
      </p:sp>
      <p:sp>
        <p:nvSpPr>
          <p:cNvPr id="5" name="object 5"/>
          <p:cNvSpPr/>
          <p:nvPr/>
        </p:nvSpPr>
        <p:spPr>
          <a:xfrm>
            <a:off x="2939341" y="1195716"/>
            <a:ext cx="3082290" cy="1410335"/>
          </a:xfrm>
          <a:custGeom>
            <a:avLst/>
            <a:gdLst/>
            <a:ahLst/>
            <a:cxnLst/>
            <a:rect l="l" t="t" r="r" b="b"/>
            <a:pathLst>
              <a:path w="3082290" h="1410335">
                <a:moveTo>
                  <a:pt x="0" y="1410290"/>
                </a:moveTo>
                <a:lnTo>
                  <a:pt x="3082242" y="1410290"/>
                </a:lnTo>
                <a:lnTo>
                  <a:pt x="3082242" y="0"/>
                </a:lnTo>
                <a:lnTo>
                  <a:pt x="0" y="0"/>
                </a:lnTo>
                <a:lnTo>
                  <a:pt x="0" y="1410290"/>
                </a:lnTo>
                <a:close/>
              </a:path>
            </a:pathLst>
          </a:custGeom>
          <a:ln w="10697">
            <a:solidFill>
              <a:srgbClr val="000000"/>
            </a:solidFill>
          </a:ln>
        </p:spPr>
        <p:txBody>
          <a:bodyPr wrap="square" lIns="0" tIns="0" rIns="0" bIns="0" rtlCol="0"/>
          <a:lstStyle/>
          <a:p>
            <a:endParaRPr/>
          </a:p>
        </p:txBody>
      </p:sp>
      <p:sp>
        <p:nvSpPr>
          <p:cNvPr id="6" name="object 6"/>
          <p:cNvSpPr txBox="1"/>
          <p:nvPr/>
        </p:nvSpPr>
        <p:spPr>
          <a:xfrm>
            <a:off x="3910675" y="1576986"/>
            <a:ext cx="1156335" cy="628650"/>
          </a:xfrm>
          <a:prstGeom prst="rect">
            <a:avLst/>
          </a:prstGeom>
        </p:spPr>
        <p:txBody>
          <a:bodyPr vert="horz" wrap="square" lIns="0" tIns="0" rIns="0" bIns="0" rtlCol="0">
            <a:spAutoFit/>
          </a:bodyPr>
          <a:lstStyle/>
          <a:p>
            <a:pPr algn="ctr">
              <a:lnSpc>
                <a:spcPct val="100000"/>
              </a:lnSpc>
            </a:pPr>
            <a:r>
              <a:rPr sz="1350" b="1" spc="-5">
                <a:latin typeface="Trebuchet MS"/>
                <a:cs typeface="Trebuchet MS"/>
              </a:rPr>
              <a:t>Collection</a:t>
            </a:r>
            <a:r>
              <a:rPr sz="1350" b="1" spc="-70">
                <a:latin typeface="Trebuchet MS"/>
                <a:cs typeface="Trebuchet MS"/>
              </a:rPr>
              <a:t> </a:t>
            </a:r>
            <a:r>
              <a:rPr sz="1350" b="1">
                <a:latin typeface="Trebuchet MS"/>
                <a:cs typeface="Trebuchet MS"/>
              </a:rPr>
              <a:t>1</a:t>
            </a:r>
            <a:endParaRPr sz="1350">
              <a:latin typeface="Trebuchet MS"/>
              <a:cs typeface="Trebuchet MS"/>
            </a:endParaRPr>
          </a:p>
          <a:p>
            <a:pPr>
              <a:lnSpc>
                <a:spcPct val="100000"/>
              </a:lnSpc>
              <a:spcBef>
                <a:spcPts val="9"/>
              </a:spcBef>
            </a:pPr>
            <a:endParaRPr sz="1400">
              <a:latin typeface="Times New Roman"/>
              <a:cs typeface="Times New Roman"/>
            </a:endParaRPr>
          </a:p>
          <a:p>
            <a:pPr algn="ctr">
              <a:lnSpc>
                <a:spcPct val="100000"/>
              </a:lnSpc>
            </a:pPr>
            <a:r>
              <a:rPr sz="1350" b="1">
                <a:latin typeface="Trebuchet MS"/>
                <a:cs typeface="Trebuchet MS"/>
              </a:rPr>
              <a:t>1 </a:t>
            </a:r>
            <a:r>
              <a:rPr sz="1350" b="1" spc="5">
                <a:latin typeface="Trebuchet MS"/>
                <a:cs typeface="Trebuchet MS"/>
              </a:rPr>
              <a:t>TB</a:t>
            </a:r>
            <a:r>
              <a:rPr sz="1350" b="1" spc="-90">
                <a:latin typeface="Trebuchet MS"/>
                <a:cs typeface="Trebuchet MS"/>
              </a:rPr>
              <a:t> </a:t>
            </a:r>
            <a:r>
              <a:rPr sz="1350" b="1">
                <a:latin typeface="Trebuchet MS"/>
                <a:cs typeface="Trebuchet MS"/>
              </a:rPr>
              <a:t>database</a:t>
            </a:r>
            <a:endParaRPr sz="1350">
              <a:latin typeface="Trebuchet MS"/>
              <a:cs typeface="Trebuchet MS"/>
            </a:endParaRPr>
          </a:p>
        </p:txBody>
      </p:sp>
      <p:sp>
        <p:nvSpPr>
          <p:cNvPr id="7" name="object 7"/>
          <p:cNvSpPr/>
          <p:nvPr/>
        </p:nvSpPr>
        <p:spPr>
          <a:xfrm>
            <a:off x="822154" y="4236762"/>
            <a:ext cx="1937103" cy="90814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84584"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solidFill>
            <a:srgbClr val="FFFFFF"/>
          </a:solidFill>
        </p:spPr>
        <p:txBody>
          <a:bodyPr wrap="square" lIns="0" tIns="0" rIns="0" bIns="0" rtlCol="0"/>
          <a:lstStyle/>
          <a:p>
            <a:endParaRPr/>
          </a:p>
        </p:txBody>
      </p:sp>
      <p:sp>
        <p:nvSpPr>
          <p:cNvPr id="9" name="object 9"/>
          <p:cNvSpPr/>
          <p:nvPr/>
        </p:nvSpPr>
        <p:spPr>
          <a:xfrm>
            <a:off x="884584"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ln w="10697">
            <a:solidFill>
              <a:srgbClr val="000000"/>
            </a:solidFill>
          </a:ln>
        </p:spPr>
        <p:txBody>
          <a:bodyPr wrap="square" lIns="0" tIns="0" rIns="0" bIns="0" rtlCol="0"/>
          <a:lstStyle/>
          <a:p>
            <a:endParaRPr/>
          </a:p>
        </p:txBody>
      </p:sp>
      <p:sp>
        <p:nvSpPr>
          <p:cNvPr id="10" name="object 10"/>
          <p:cNvSpPr txBox="1"/>
          <p:nvPr/>
        </p:nvSpPr>
        <p:spPr>
          <a:xfrm>
            <a:off x="1469782" y="4340957"/>
            <a:ext cx="631190" cy="217170"/>
          </a:xfrm>
          <a:prstGeom prst="rect">
            <a:avLst/>
          </a:prstGeom>
        </p:spPr>
        <p:txBody>
          <a:bodyPr vert="horz" wrap="square" lIns="0" tIns="0" rIns="0" bIns="0" rtlCol="0">
            <a:spAutoFit/>
          </a:bodyPr>
          <a:lstStyle/>
          <a:p>
            <a:pPr marL="12700">
              <a:lnSpc>
                <a:spcPct val="100000"/>
              </a:lnSpc>
            </a:pPr>
            <a:r>
              <a:rPr sz="1350" b="1" spc="-5">
                <a:latin typeface="Trebuchet MS"/>
                <a:cs typeface="Trebuchet MS"/>
              </a:rPr>
              <a:t>Shard</a:t>
            </a:r>
            <a:r>
              <a:rPr sz="1350" b="1" spc="-95">
                <a:latin typeface="Trebuchet MS"/>
                <a:cs typeface="Trebuchet MS"/>
              </a:rPr>
              <a:t> </a:t>
            </a:r>
            <a:r>
              <a:rPr sz="1350" b="1">
                <a:latin typeface="Trebuchet MS"/>
                <a:cs typeface="Trebuchet MS"/>
              </a:rPr>
              <a:t>1</a:t>
            </a:r>
            <a:endParaRPr sz="1350">
              <a:latin typeface="Trebuchet MS"/>
              <a:cs typeface="Trebuchet MS"/>
            </a:endParaRPr>
          </a:p>
        </p:txBody>
      </p:sp>
      <p:sp>
        <p:nvSpPr>
          <p:cNvPr id="11" name="object 11"/>
          <p:cNvSpPr txBox="1"/>
          <p:nvPr/>
        </p:nvSpPr>
        <p:spPr>
          <a:xfrm>
            <a:off x="1450161" y="4752292"/>
            <a:ext cx="721995" cy="217170"/>
          </a:xfrm>
          <a:prstGeom prst="rect">
            <a:avLst/>
          </a:prstGeom>
        </p:spPr>
        <p:txBody>
          <a:bodyPr vert="horz" wrap="square" lIns="0" tIns="0" rIns="0" bIns="0" rtlCol="0">
            <a:spAutoFit/>
          </a:bodyPr>
          <a:lstStyle/>
          <a:p>
            <a:pPr marL="12700">
              <a:lnSpc>
                <a:spcPct val="100000"/>
              </a:lnSpc>
            </a:pPr>
            <a:r>
              <a:rPr sz="1350" b="1">
                <a:latin typeface="Trebuchet MS"/>
                <a:cs typeface="Trebuchet MS"/>
              </a:rPr>
              <a:t>(256</a:t>
            </a:r>
            <a:r>
              <a:rPr sz="1350" b="1" spc="-105">
                <a:latin typeface="Trebuchet MS"/>
                <a:cs typeface="Trebuchet MS"/>
              </a:rPr>
              <a:t> </a:t>
            </a:r>
            <a:r>
              <a:rPr sz="1350" b="1" spc="-5">
                <a:latin typeface="Trebuchet MS"/>
                <a:cs typeface="Trebuchet MS"/>
              </a:rPr>
              <a:t>GB)</a:t>
            </a:r>
            <a:endParaRPr sz="1350">
              <a:latin typeface="Trebuchet MS"/>
              <a:cs typeface="Trebuchet MS"/>
            </a:endParaRPr>
          </a:p>
        </p:txBody>
      </p:sp>
      <p:sp>
        <p:nvSpPr>
          <p:cNvPr id="12" name="object 12"/>
          <p:cNvSpPr/>
          <p:nvPr/>
        </p:nvSpPr>
        <p:spPr>
          <a:xfrm>
            <a:off x="2876982" y="4236762"/>
            <a:ext cx="1937103" cy="90814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939341"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solidFill>
            <a:srgbClr val="FFFFFF"/>
          </a:solidFill>
        </p:spPr>
        <p:txBody>
          <a:bodyPr wrap="square" lIns="0" tIns="0" rIns="0" bIns="0" rtlCol="0"/>
          <a:lstStyle/>
          <a:p>
            <a:endParaRPr/>
          </a:p>
        </p:txBody>
      </p:sp>
      <p:sp>
        <p:nvSpPr>
          <p:cNvPr id="14" name="object 14"/>
          <p:cNvSpPr/>
          <p:nvPr/>
        </p:nvSpPr>
        <p:spPr>
          <a:xfrm>
            <a:off x="2939341"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ln w="10697">
            <a:solidFill>
              <a:srgbClr val="000000"/>
            </a:solidFill>
          </a:ln>
        </p:spPr>
        <p:txBody>
          <a:bodyPr wrap="square" lIns="0" tIns="0" rIns="0" bIns="0" rtlCol="0"/>
          <a:lstStyle/>
          <a:p>
            <a:endParaRPr/>
          </a:p>
        </p:txBody>
      </p:sp>
      <p:sp>
        <p:nvSpPr>
          <p:cNvPr id="15" name="object 15"/>
          <p:cNvSpPr txBox="1"/>
          <p:nvPr/>
        </p:nvSpPr>
        <p:spPr>
          <a:xfrm>
            <a:off x="3527107" y="4340957"/>
            <a:ext cx="631190" cy="217170"/>
          </a:xfrm>
          <a:prstGeom prst="rect">
            <a:avLst/>
          </a:prstGeom>
        </p:spPr>
        <p:txBody>
          <a:bodyPr vert="horz" wrap="square" lIns="0" tIns="0" rIns="0" bIns="0" rtlCol="0">
            <a:spAutoFit/>
          </a:bodyPr>
          <a:lstStyle/>
          <a:p>
            <a:pPr marL="12700">
              <a:lnSpc>
                <a:spcPct val="100000"/>
              </a:lnSpc>
            </a:pPr>
            <a:r>
              <a:rPr sz="1350" b="1" spc="-5">
                <a:latin typeface="Trebuchet MS"/>
                <a:cs typeface="Trebuchet MS"/>
              </a:rPr>
              <a:t>Shard</a:t>
            </a:r>
            <a:r>
              <a:rPr sz="1350" b="1" spc="-90">
                <a:latin typeface="Trebuchet MS"/>
                <a:cs typeface="Trebuchet MS"/>
              </a:rPr>
              <a:t> </a:t>
            </a:r>
            <a:r>
              <a:rPr sz="1350" b="1">
                <a:latin typeface="Trebuchet MS"/>
                <a:cs typeface="Trebuchet MS"/>
              </a:rPr>
              <a:t>2</a:t>
            </a:r>
            <a:endParaRPr sz="1350">
              <a:latin typeface="Trebuchet MS"/>
              <a:cs typeface="Trebuchet MS"/>
            </a:endParaRPr>
          </a:p>
        </p:txBody>
      </p:sp>
      <p:sp>
        <p:nvSpPr>
          <p:cNvPr id="16" name="object 16"/>
          <p:cNvSpPr/>
          <p:nvPr/>
        </p:nvSpPr>
        <p:spPr>
          <a:xfrm>
            <a:off x="4931811" y="4236762"/>
            <a:ext cx="1937103" cy="908141"/>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994169"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solidFill>
            <a:srgbClr val="FFFFFF"/>
          </a:solidFill>
        </p:spPr>
        <p:txBody>
          <a:bodyPr wrap="square" lIns="0" tIns="0" rIns="0" bIns="0" rtlCol="0"/>
          <a:lstStyle/>
          <a:p>
            <a:endParaRPr/>
          </a:p>
        </p:txBody>
      </p:sp>
      <p:sp>
        <p:nvSpPr>
          <p:cNvPr id="18" name="object 18"/>
          <p:cNvSpPr/>
          <p:nvPr/>
        </p:nvSpPr>
        <p:spPr>
          <a:xfrm>
            <a:off x="4994169"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ln w="10697">
            <a:solidFill>
              <a:srgbClr val="000000"/>
            </a:solidFill>
          </a:ln>
        </p:spPr>
        <p:txBody>
          <a:bodyPr wrap="square" lIns="0" tIns="0" rIns="0" bIns="0" rtlCol="0"/>
          <a:lstStyle/>
          <a:p>
            <a:endParaRPr/>
          </a:p>
        </p:txBody>
      </p:sp>
      <p:sp>
        <p:nvSpPr>
          <p:cNvPr id="19" name="object 19"/>
          <p:cNvSpPr txBox="1"/>
          <p:nvPr/>
        </p:nvSpPr>
        <p:spPr>
          <a:xfrm>
            <a:off x="5584504" y="4340957"/>
            <a:ext cx="631190" cy="217170"/>
          </a:xfrm>
          <a:prstGeom prst="rect">
            <a:avLst/>
          </a:prstGeom>
        </p:spPr>
        <p:txBody>
          <a:bodyPr vert="horz" wrap="square" lIns="0" tIns="0" rIns="0" bIns="0" rtlCol="0">
            <a:spAutoFit/>
          </a:bodyPr>
          <a:lstStyle/>
          <a:p>
            <a:pPr marL="12700">
              <a:lnSpc>
                <a:spcPct val="100000"/>
              </a:lnSpc>
            </a:pPr>
            <a:r>
              <a:rPr sz="1350" b="1" spc="-5">
                <a:latin typeface="Trebuchet MS"/>
                <a:cs typeface="Trebuchet MS"/>
              </a:rPr>
              <a:t>Shard</a:t>
            </a:r>
            <a:r>
              <a:rPr sz="1350" b="1" spc="-90">
                <a:latin typeface="Trebuchet MS"/>
                <a:cs typeface="Trebuchet MS"/>
              </a:rPr>
              <a:t> </a:t>
            </a:r>
            <a:r>
              <a:rPr sz="1350" b="1">
                <a:latin typeface="Trebuchet MS"/>
                <a:cs typeface="Trebuchet MS"/>
              </a:rPr>
              <a:t>3</a:t>
            </a:r>
            <a:endParaRPr sz="1350">
              <a:latin typeface="Trebuchet MS"/>
              <a:cs typeface="Trebuchet MS"/>
            </a:endParaRPr>
          </a:p>
        </p:txBody>
      </p:sp>
      <p:sp>
        <p:nvSpPr>
          <p:cNvPr id="20" name="object 20"/>
          <p:cNvSpPr/>
          <p:nvPr/>
        </p:nvSpPr>
        <p:spPr>
          <a:xfrm>
            <a:off x="4480462" y="2606007"/>
            <a:ext cx="1412875" cy="1666875"/>
          </a:xfrm>
          <a:custGeom>
            <a:avLst/>
            <a:gdLst/>
            <a:ahLst/>
            <a:cxnLst/>
            <a:rect l="l" t="t" r="r" b="b"/>
            <a:pathLst>
              <a:path w="1412875" h="1666875">
                <a:moveTo>
                  <a:pt x="1412694" y="1666750"/>
                </a:moveTo>
                <a:lnTo>
                  <a:pt x="0" y="0"/>
                </a:lnTo>
                <a:lnTo>
                  <a:pt x="0" y="0"/>
                </a:lnTo>
              </a:path>
            </a:pathLst>
          </a:custGeom>
          <a:ln w="14259">
            <a:solidFill>
              <a:srgbClr val="000000"/>
            </a:solidFill>
          </a:ln>
        </p:spPr>
        <p:txBody>
          <a:bodyPr wrap="square" lIns="0" tIns="0" rIns="0" bIns="0" rtlCol="0"/>
          <a:lstStyle/>
          <a:p>
            <a:endParaRPr/>
          </a:p>
        </p:txBody>
      </p:sp>
      <p:sp>
        <p:nvSpPr>
          <p:cNvPr id="21" name="object 21"/>
          <p:cNvSpPr/>
          <p:nvPr/>
        </p:nvSpPr>
        <p:spPr>
          <a:xfrm>
            <a:off x="5822379" y="4202100"/>
            <a:ext cx="76835" cy="71120"/>
          </a:xfrm>
          <a:custGeom>
            <a:avLst/>
            <a:gdLst/>
            <a:ahLst/>
            <a:cxnLst/>
            <a:rect l="l" t="t" r="r" b="b"/>
            <a:pathLst>
              <a:path w="76835" h="71120">
                <a:moveTo>
                  <a:pt x="0" y="64773"/>
                </a:moveTo>
                <a:lnTo>
                  <a:pt x="70777" y="70657"/>
                </a:lnTo>
                <a:lnTo>
                  <a:pt x="76770" y="0"/>
                </a:lnTo>
              </a:path>
            </a:pathLst>
          </a:custGeom>
          <a:ln w="14256">
            <a:solidFill>
              <a:srgbClr val="000000"/>
            </a:solidFill>
          </a:ln>
        </p:spPr>
        <p:txBody>
          <a:bodyPr wrap="square" lIns="0" tIns="0" rIns="0" bIns="0" rtlCol="0"/>
          <a:lstStyle/>
          <a:p>
            <a:endParaRPr/>
          </a:p>
        </p:txBody>
      </p:sp>
      <p:sp>
        <p:nvSpPr>
          <p:cNvPr id="22" name="object 22"/>
          <p:cNvSpPr/>
          <p:nvPr/>
        </p:nvSpPr>
        <p:spPr>
          <a:xfrm>
            <a:off x="1783571" y="2606007"/>
            <a:ext cx="2697480" cy="1666875"/>
          </a:xfrm>
          <a:custGeom>
            <a:avLst/>
            <a:gdLst/>
            <a:ahLst/>
            <a:cxnLst/>
            <a:rect l="l" t="t" r="r" b="b"/>
            <a:pathLst>
              <a:path w="2697479" h="1666875">
                <a:moveTo>
                  <a:pt x="0" y="1666750"/>
                </a:moveTo>
                <a:lnTo>
                  <a:pt x="2697033" y="0"/>
                </a:lnTo>
                <a:lnTo>
                  <a:pt x="2697033" y="0"/>
                </a:lnTo>
              </a:path>
            </a:pathLst>
          </a:custGeom>
          <a:ln w="14252">
            <a:solidFill>
              <a:srgbClr val="000000"/>
            </a:solidFill>
          </a:ln>
        </p:spPr>
        <p:txBody>
          <a:bodyPr wrap="square" lIns="0" tIns="0" rIns="0" bIns="0" rtlCol="0"/>
          <a:lstStyle/>
          <a:p>
            <a:endParaRPr/>
          </a:p>
        </p:txBody>
      </p:sp>
      <p:sp>
        <p:nvSpPr>
          <p:cNvPr id="23" name="object 23"/>
          <p:cNvSpPr/>
          <p:nvPr/>
        </p:nvSpPr>
        <p:spPr>
          <a:xfrm>
            <a:off x="1783571" y="4203738"/>
            <a:ext cx="69215" cy="85725"/>
          </a:xfrm>
          <a:custGeom>
            <a:avLst/>
            <a:gdLst/>
            <a:ahLst/>
            <a:cxnLst/>
            <a:rect l="l" t="t" r="r" b="b"/>
            <a:pathLst>
              <a:path w="69214" h="85725">
                <a:moveTo>
                  <a:pt x="69150" y="85272"/>
                </a:moveTo>
                <a:lnTo>
                  <a:pt x="0" y="69018"/>
                </a:lnTo>
                <a:lnTo>
                  <a:pt x="16267" y="0"/>
                </a:lnTo>
              </a:path>
            </a:pathLst>
          </a:custGeom>
          <a:ln w="14260">
            <a:solidFill>
              <a:srgbClr val="000000"/>
            </a:solidFill>
          </a:ln>
        </p:spPr>
        <p:txBody>
          <a:bodyPr wrap="square" lIns="0" tIns="0" rIns="0" bIns="0" rtlCol="0"/>
          <a:lstStyle/>
          <a:p>
            <a:endParaRPr/>
          </a:p>
        </p:txBody>
      </p:sp>
      <p:sp>
        <p:nvSpPr>
          <p:cNvPr id="24" name="object 24"/>
          <p:cNvSpPr/>
          <p:nvPr/>
        </p:nvSpPr>
        <p:spPr>
          <a:xfrm>
            <a:off x="4480462" y="2606007"/>
            <a:ext cx="0" cy="1666875"/>
          </a:xfrm>
          <a:custGeom>
            <a:avLst/>
            <a:gdLst/>
            <a:ahLst/>
            <a:cxnLst/>
            <a:rect l="l" t="t" r="r" b="b"/>
            <a:pathLst>
              <a:path h="1666875">
                <a:moveTo>
                  <a:pt x="0" y="1666750"/>
                </a:moveTo>
                <a:lnTo>
                  <a:pt x="0" y="1359976"/>
                </a:lnTo>
                <a:lnTo>
                  <a:pt x="0" y="1081365"/>
                </a:lnTo>
                <a:lnTo>
                  <a:pt x="0" y="830789"/>
                </a:lnTo>
                <a:lnTo>
                  <a:pt x="0" y="608419"/>
                </a:lnTo>
                <a:lnTo>
                  <a:pt x="0" y="414112"/>
                </a:lnTo>
                <a:lnTo>
                  <a:pt x="0" y="248011"/>
                </a:lnTo>
                <a:lnTo>
                  <a:pt x="0" y="109974"/>
                </a:lnTo>
                <a:lnTo>
                  <a:pt x="0" y="0"/>
                </a:lnTo>
              </a:path>
            </a:pathLst>
          </a:custGeom>
          <a:ln w="14269">
            <a:solidFill>
              <a:srgbClr val="000000"/>
            </a:solidFill>
          </a:ln>
        </p:spPr>
        <p:txBody>
          <a:bodyPr wrap="square" lIns="0" tIns="0" rIns="0" bIns="0" rtlCol="0"/>
          <a:lstStyle/>
          <a:p>
            <a:endParaRPr/>
          </a:p>
        </p:txBody>
      </p:sp>
      <p:sp>
        <p:nvSpPr>
          <p:cNvPr id="25" name="object 25"/>
          <p:cNvSpPr/>
          <p:nvPr/>
        </p:nvSpPr>
        <p:spPr>
          <a:xfrm>
            <a:off x="4430233" y="4222613"/>
            <a:ext cx="100965" cy="50165"/>
          </a:xfrm>
          <a:custGeom>
            <a:avLst/>
            <a:gdLst/>
            <a:ahLst/>
            <a:cxnLst/>
            <a:rect l="l" t="t" r="r" b="b"/>
            <a:pathLst>
              <a:path w="100964" h="50164">
                <a:moveTo>
                  <a:pt x="0" y="0"/>
                </a:moveTo>
                <a:lnTo>
                  <a:pt x="50229" y="50143"/>
                </a:lnTo>
                <a:lnTo>
                  <a:pt x="100458" y="0"/>
                </a:lnTo>
              </a:path>
            </a:pathLst>
          </a:custGeom>
          <a:ln w="14250">
            <a:solidFill>
              <a:srgbClr val="000000"/>
            </a:solidFill>
          </a:ln>
        </p:spPr>
        <p:txBody>
          <a:bodyPr wrap="square" lIns="0" tIns="0" rIns="0" bIns="0" rtlCol="0"/>
          <a:lstStyle/>
          <a:p>
            <a:endParaRPr/>
          </a:p>
        </p:txBody>
      </p:sp>
      <p:sp>
        <p:nvSpPr>
          <p:cNvPr id="26" name="object 26"/>
          <p:cNvSpPr/>
          <p:nvPr/>
        </p:nvSpPr>
        <p:spPr>
          <a:xfrm>
            <a:off x="6986639" y="4236762"/>
            <a:ext cx="1937103" cy="908141"/>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7048997"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solidFill>
            <a:srgbClr val="FFFFFF"/>
          </a:solidFill>
        </p:spPr>
        <p:txBody>
          <a:bodyPr wrap="square" lIns="0" tIns="0" rIns="0" bIns="0" rtlCol="0"/>
          <a:lstStyle/>
          <a:p>
            <a:endParaRPr/>
          </a:p>
        </p:txBody>
      </p:sp>
      <p:sp>
        <p:nvSpPr>
          <p:cNvPr id="28" name="object 28"/>
          <p:cNvSpPr/>
          <p:nvPr/>
        </p:nvSpPr>
        <p:spPr>
          <a:xfrm>
            <a:off x="7048997" y="4272757"/>
            <a:ext cx="1798320" cy="769620"/>
          </a:xfrm>
          <a:custGeom>
            <a:avLst/>
            <a:gdLst/>
            <a:ahLst/>
            <a:cxnLst/>
            <a:rect l="l" t="t" r="r" b="b"/>
            <a:pathLst>
              <a:path w="1798320" h="769620">
                <a:moveTo>
                  <a:pt x="0" y="769249"/>
                </a:moveTo>
                <a:lnTo>
                  <a:pt x="1797974" y="769249"/>
                </a:lnTo>
                <a:lnTo>
                  <a:pt x="1797974" y="0"/>
                </a:lnTo>
                <a:lnTo>
                  <a:pt x="0" y="0"/>
                </a:lnTo>
                <a:lnTo>
                  <a:pt x="0" y="769249"/>
                </a:lnTo>
                <a:close/>
              </a:path>
            </a:pathLst>
          </a:custGeom>
          <a:ln w="10697">
            <a:solidFill>
              <a:srgbClr val="000000"/>
            </a:solidFill>
          </a:ln>
        </p:spPr>
        <p:txBody>
          <a:bodyPr wrap="square" lIns="0" tIns="0" rIns="0" bIns="0" rtlCol="0"/>
          <a:lstStyle/>
          <a:p>
            <a:endParaRPr/>
          </a:p>
        </p:txBody>
      </p:sp>
      <p:sp>
        <p:nvSpPr>
          <p:cNvPr id="29" name="object 29"/>
          <p:cNvSpPr txBox="1"/>
          <p:nvPr/>
        </p:nvSpPr>
        <p:spPr>
          <a:xfrm>
            <a:off x="7641758" y="4340957"/>
            <a:ext cx="631190" cy="217170"/>
          </a:xfrm>
          <a:prstGeom prst="rect">
            <a:avLst/>
          </a:prstGeom>
        </p:spPr>
        <p:txBody>
          <a:bodyPr vert="horz" wrap="square" lIns="0" tIns="0" rIns="0" bIns="0" rtlCol="0">
            <a:spAutoFit/>
          </a:bodyPr>
          <a:lstStyle/>
          <a:p>
            <a:pPr marL="12700">
              <a:lnSpc>
                <a:spcPct val="100000"/>
              </a:lnSpc>
            </a:pPr>
            <a:r>
              <a:rPr sz="1350" b="1" spc="-5">
                <a:latin typeface="Trebuchet MS"/>
                <a:cs typeface="Trebuchet MS"/>
              </a:rPr>
              <a:t>Shard</a:t>
            </a:r>
            <a:r>
              <a:rPr sz="1350" b="1" spc="-90">
                <a:latin typeface="Trebuchet MS"/>
                <a:cs typeface="Trebuchet MS"/>
              </a:rPr>
              <a:t> </a:t>
            </a:r>
            <a:r>
              <a:rPr sz="1350" b="1">
                <a:latin typeface="Trebuchet MS"/>
                <a:cs typeface="Trebuchet MS"/>
              </a:rPr>
              <a:t>4</a:t>
            </a:r>
            <a:endParaRPr sz="1350">
              <a:latin typeface="Trebuchet MS"/>
              <a:cs typeface="Trebuchet MS"/>
            </a:endParaRPr>
          </a:p>
        </p:txBody>
      </p:sp>
      <p:sp>
        <p:nvSpPr>
          <p:cNvPr id="30" name="object 30"/>
          <p:cNvSpPr txBox="1"/>
          <p:nvPr/>
        </p:nvSpPr>
        <p:spPr>
          <a:xfrm>
            <a:off x="7622494" y="4752292"/>
            <a:ext cx="721995" cy="217170"/>
          </a:xfrm>
          <a:prstGeom prst="rect">
            <a:avLst/>
          </a:prstGeom>
        </p:spPr>
        <p:txBody>
          <a:bodyPr vert="horz" wrap="square" lIns="0" tIns="0" rIns="0" bIns="0" rtlCol="0">
            <a:spAutoFit/>
          </a:bodyPr>
          <a:lstStyle/>
          <a:p>
            <a:pPr marL="12700">
              <a:lnSpc>
                <a:spcPct val="100000"/>
              </a:lnSpc>
            </a:pPr>
            <a:r>
              <a:rPr sz="1350" b="1">
                <a:latin typeface="Trebuchet MS"/>
                <a:cs typeface="Trebuchet MS"/>
              </a:rPr>
              <a:t>(256</a:t>
            </a:r>
            <a:r>
              <a:rPr sz="1350" b="1" spc="-105">
                <a:latin typeface="Trebuchet MS"/>
                <a:cs typeface="Trebuchet MS"/>
              </a:rPr>
              <a:t> </a:t>
            </a:r>
            <a:r>
              <a:rPr sz="1350" b="1" spc="-5">
                <a:latin typeface="Trebuchet MS"/>
                <a:cs typeface="Trebuchet MS"/>
              </a:rPr>
              <a:t>GB)</a:t>
            </a:r>
            <a:endParaRPr sz="1350">
              <a:latin typeface="Trebuchet MS"/>
              <a:cs typeface="Trebuchet MS"/>
            </a:endParaRPr>
          </a:p>
        </p:txBody>
      </p:sp>
      <p:sp>
        <p:nvSpPr>
          <p:cNvPr id="31" name="object 31"/>
          <p:cNvSpPr/>
          <p:nvPr/>
        </p:nvSpPr>
        <p:spPr>
          <a:xfrm>
            <a:off x="4480462" y="2606007"/>
            <a:ext cx="3467735" cy="1666875"/>
          </a:xfrm>
          <a:custGeom>
            <a:avLst/>
            <a:gdLst/>
            <a:ahLst/>
            <a:cxnLst/>
            <a:rect l="l" t="t" r="r" b="b"/>
            <a:pathLst>
              <a:path w="3467734" h="1666875">
                <a:moveTo>
                  <a:pt x="3467522" y="1666750"/>
                </a:moveTo>
                <a:lnTo>
                  <a:pt x="0" y="0"/>
                </a:lnTo>
                <a:lnTo>
                  <a:pt x="0" y="0"/>
                </a:lnTo>
              </a:path>
            </a:pathLst>
          </a:custGeom>
          <a:ln w="14249">
            <a:solidFill>
              <a:srgbClr val="000000"/>
            </a:solidFill>
          </a:ln>
        </p:spPr>
        <p:txBody>
          <a:bodyPr wrap="square" lIns="0" tIns="0" rIns="0" bIns="0" rtlCol="0"/>
          <a:lstStyle/>
          <a:p>
            <a:endParaRPr/>
          </a:p>
        </p:txBody>
      </p:sp>
      <p:sp>
        <p:nvSpPr>
          <p:cNvPr id="32" name="object 32"/>
          <p:cNvSpPr/>
          <p:nvPr/>
        </p:nvSpPr>
        <p:spPr>
          <a:xfrm>
            <a:off x="7881060" y="4205832"/>
            <a:ext cx="67310" cy="90805"/>
          </a:xfrm>
          <a:custGeom>
            <a:avLst/>
            <a:gdLst/>
            <a:ahLst/>
            <a:cxnLst/>
            <a:rect l="l" t="t" r="r" b="b"/>
            <a:pathLst>
              <a:path w="67309" h="90804">
                <a:moveTo>
                  <a:pt x="0" y="90358"/>
                </a:moveTo>
                <a:lnTo>
                  <a:pt x="66924" y="66924"/>
                </a:lnTo>
                <a:lnTo>
                  <a:pt x="43522" y="0"/>
                </a:lnTo>
              </a:path>
            </a:pathLst>
          </a:custGeom>
          <a:ln w="14261">
            <a:solidFill>
              <a:srgbClr val="000000"/>
            </a:solidFill>
          </a:ln>
        </p:spPr>
        <p:txBody>
          <a:bodyPr wrap="square" lIns="0" tIns="0" rIns="0" bIns="0" rtlCol="0"/>
          <a:lstStyle/>
          <a:p>
            <a:endParaRPr/>
          </a:p>
        </p:txBody>
      </p:sp>
      <p:sp>
        <p:nvSpPr>
          <p:cNvPr id="33" name="object 33"/>
          <p:cNvSpPr/>
          <p:nvPr/>
        </p:nvSpPr>
        <p:spPr>
          <a:xfrm>
            <a:off x="627730" y="4657381"/>
            <a:ext cx="8476615" cy="0"/>
          </a:xfrm>
          <a:custGeom>
            <a:avLst/>
            <a:gdLst/>
            <a:ahLst/>
            <a:cxnLst/>
            <a:rect l="l" t="t" r="r" b="b"/>
            <a:pathLst>
              <a:path w="8476615">
                <a:moveTo>
                  <a:pt x="0" y="0"/>
                </a:moveTo>
                <a:lnTo>
                  <a:pt x="8476094" y="0"/>
                </a:lnTo>
              </a:path>
            </a:pathLst>
          </a:custGeom>
          <a:ln w="28490">
            <a:solidFill>
              <a:srgbClr val="000000"/>
            </a:solidFill>
            <a:prstDash val="dash"/>
          </a:ln>
        </p:spPr>
        <p:txBody>
          <a:bodyPr wrap="square" lIns="0" tIns="0" rIns="0" bIns="0" rtlCol="0"/>
          <a:lstStyle/>
          <a:p>
            <a:endParaRPr/>
          </a:p>
        </p:txBody>
      </p:sp>
      <p:sp>
        <p:nvSpPr>
          <p:cNvPr id="34" name="object 34"/>
          <p:cNvSpPr/>
          <p:nvPr/>
        </p:nvSpPr>
        <p:spPr>
          <a:xfrm>
            <a:off x="5952375" y="5170220"/>
            <a:ext cx="3151505" cy="0"/>
          </a:xfrm>
          <a:custGeom>
            <a:avLst/>
            <a:gdLst/>
            <a:ahLst/>
            <a:cxnLst/>
            <a:rect l="l" t="t" r="r" b="b"/>
            <a:pathLst>
              <a:path w="3151504">
                <a:moveTo>
                  <a:pt x="0" y="0"/>
                </a:moveTo>
                <a:lnTo>
                  <a:pt x="3151449" y="0"/>
                </a:lnTo>
              </a:path>
            </a:pathLst>
          </a:custGeom>
          <a:ln w="28490">
            <a:solidFill>
              <a:srgbClr val="000000"/>
            </a:solidFill>
            <a:prstDash val="dash"/>
          </a:ln>
        </p:spPr>
        <p:txBody>
          <a:bodyPr wrap="square" lIns="0" tIns="0" rIns="0" bIns="0" rtlCol="0"/>
          <a:lstStyle/>
          <a:p>
            <a:endParaRPr/>
          </a:p>
        </p:txBody>
      </p:sp>
      <p:sp>
        <p:nvSpPr>
          <p:cNvPr id="35" name="object 35"/>
          <p:cNvSpPr/>
          <p:nvPr/>
        </p:nvSpPr>
        <p:spPr>
          <a:xfrm>
            <a:off x="627730" y="5170220"/>
            <a:ext cx="3152140" cy="0"/>
          </a:xfrm>
          <a:custGeom>
            <a:avLst/>
            <a:gdLst/>
            <a:ahLst/>
            <a:cxnLst/>
            <a:rect l="l" t="t" r="r" b="b"/>
            <a:pathLst>
              <a:path w="3152140">
                <a:moveTo>
                  <a:pt x="0" y="0"/>
                </a:moveTo>
                <a:lnTo>
                  <a:pt x="3151663" y="0"/>
                </a:lnTo>
              </a:path>
            </a:pathLst>
          </a:custGeom>
          <a:ln w="28490">
            <a:solidFill>
              <a:srgbClr val="000000"/>
            </a:solidFill>
            <a:prstDash val="dash"/>
          </a:ln>
        </p:spPr>
        <p:txBody>
          <a:bodyPr wrap="square" lIns="0" tIns="0" rIns="0" bIns="0" rtlCol="0"/>
          <a:lstStyle/>
          <a:p>
            <a:endParaRPr/>
          </a:p>
        </p:txBody>
      </p:sp>
      <p:sp>
        <p:nvSpPr>
          <p:cNvPr id="36" name="object 36"/>
          <p:cNvSpPr/>
          <p:nvPr/>
        </p:nvSpPr>
        <p:spPr>
          <a:xfrm>
            <a:off x="3779394" y="5067655"/>
            <a:ext cx="2172970" cy="205740"/>
          </a:xfrm>
          <a:custGeom>
            <a:avLst/>
            <a:gdLst/>
            <a:ahLst/>
            <a:cxnLst/>
            <a:rect l="l" t="t" r="r" b="b"/>
            <a:pathLst>
              <a:path w="2172970" h="205739">
                <a:moveTo>
                  <a:pt x="0" y="205133"/>
                </a:moveTo>
                <a:lnTo>
                  <a:pt x="2172980" y="205133"/>
                </a:lnTo>
                <a:lnTo>
                  <a:pt x="2172980" y="0"/>
                </a:lnTo>
                <a:lnTo>
                  <a:pt x="0" y="0"/>
                </a:lnTo>
                <a:lnTo>
                  <a:pt x="0" y="205133"/>
                </a:lnTo>
                <a:close/>
              </a:path>
            </a:pathLst>
          </a:custGeom>
          <a:solidFill>
            <a:srgbClr val="FFFFFF"/>
          </a:solidFill>
        </p:spPr>
        <p:txBody>
          <a:bodyPr wrap="square" lIns="0" tIns="0" rIns="0" bIns="0" rtlCol="0"/>
          <a:lstStyle/>
          <a:p>
            <a:endParaRPr/>
          </a:p>
        </p:txBody>
      </p:sp>
      <p:sp>
        <p:nvSpPr>
          <p:cNvPr id="37" name="object 37"/>
          <p:cNvSpPr txBox="1"/>
          <p:nvPr/>
        </p:nvSpPr>
        <p:spPr>
          <a:xfrm>
            <a:off x="3481730" y="4752292"/>
            <a:ext cx="2779395" cy="535940"/>
          </a:xfrm>
          <a:prstGeom prst="rect">
            <a:avLst/>
          </a:prstGeom>
        </p:spPr>
        <p:txBody>
          <a:bodyPr vert="horz" wrap="square" lIns="0" tIns="0" rIns="0" bIns="0" rtlCol="0">
            <a:spAutoFit/>
          </a:bodyPr>
          <a:lstStyle/>
          <a:p>
            <a:pPr algn="ctr">
              <a:lnSpc>
                <a:spcPct val="100000"/>
              </a:lnSpc>
              <a:tabLst>
                <a:tab pos="2056764" algn="l"/>
              </a:tabLst>
            </a:pPr>
            <a:r>
              <a:rPr sz="1350" b="1">
                <a:latin typeface="Trebuchet MS"/>
                <a:cs typeface="Trebuchet MS"/>
              </a:rPr>
              <a:t>(256 </a:t>
            </a:r>
            <a:r>
              <a:rPr sz="1350" b="1" spc="370">
                <a:latin typeface="Trebuchet MS"/>
                <a:cs typeface="Trebuchet MS"/>
              </a:rPr>
              <a:t> </a:t>
            </a:r>
            <a:r>
              <a:rPr sz="1350" b="1" spc="-5">
                <a:latin typeface="Trebuchet MS"/>
                <a:cs typeface="Trebuchet MS"/>
              </a:rPr>
              <a:t>GB)	</a:t>
            </a:r>
            <a:r>
              <a:rPr sz="1350" b="1">
                <a:latin typeface="Trebuchet MS"/>
                <a:cs typeface="Trebuchet MS"/>
              </a:rPr>
              <a:t>(256</a:t>
            </a:r>
            <a:r>
              <a:rPr sz="1350" b="1" spc="-100">
                <a:latin typeface="Trebuchet MS"/>
                <a:cs typeface="Trebuchet MS"/>
              </a:rPr>
              <a:t> </a:t>
            </a:r>
            <a:r>
              <a:rPr sz="1350" b="1" spc="-5">
                <a:latin typeface="Trebuchet MS"/>
                <a:cs typeface="Trebuchet MS"/>
              </a:rPr>
              <a:t>GB)</a:t>
            </a:r>
            <a:endParaRPr sz="1350">
              <a:latin typeface="Trebuchet MS"/>
              <a:cs typeface="Trebuchet MS"/>
            </a:endParaRPr>
          </a:p>
          <a:p>
            <a:pPr algn="ctr">
              <a:lnSpc>
                <a:spcPct val="100000"/>
              </a:lnSpc>
              <a:spcBef>
                <a:spcPts val="805"/>
              </a:spcBef>
            </a:pPr>
            <a:r>
              <a:rPr sz="1350" b="1" spc="-10">
                <a:latin typeface="Calibri"/>
                <a:cs typeface="Calibri"/>
              </a:rPr>
              <a:t>Logical Database </a:t>
            </a:r>
            <a:r>
              <a:rPr sz="1350" b="1" spc="-5">
                <a:latin typeface="Calibri"/>
                <a:cs typeface="Calibri"/>
              </a:rPr>
              <a:t>(Collection</a:t>
            </a:r>
            <a:r>
              <a:rPr sz="1350" b="1" spc="60">
                <a:latin typeface="Calibri"/>
                <a:cs typeface="Calibri"/>
              </a:rPr>
              <a:t> </a:t>
            </a:r>
            <a:r>
              <a:rPr sz="1350" b="1">
                <a:latin typeface="Calibri"/>
                <a:cs typeface="Calibri"/>
              </a:rPr>
              <a:t>1)</a:t>
            </a:r>
            <a:endParaRPr sz="1350">
              <a:latin typeface="Calibri"/>
              <a:cs typeface="Calibri"/>
            </a:endParaRPr>
          </a:p>
        </p:txBody>
      </p:sp>
      <p:sp>
        <p:nvSpPr>
          <p:cNvPr id="38" name="object 38"/>
          <p:cNvSpPr/>
          <p:nvPr/>
        </p:nvSpPr>
        <p:spPr>
          <a:xfrm>
            <a:off x="627730" y="4657381"/>
            <a:ext cx="0" cy="513080"/>
          </a:xfrm>
          <a:custGeom>
            <a:avLst/>
            <a:gdLst/>
            <a:ahLst/>
            <a:cxnLst/>
            <a:rect l="l" t="t" r="r" b="b"/>
            <a:pathLst>
              <a:path h="513079">
                <a:moveTo>
                  <a:pt x="0" y="0"/>
                </a:moveTo>
                <a:lnTo>
                  <a:pt x="0" y="512838"/>
                </a:lnTo>
              </a:path>
            </a:pathLst>
          </a:custGeom>
          <a:ln w="28539">
            <a:solidFill>
              <a:srgbClr val="000000"/>
            </a:solidFill>
            <a:prstDash val="dash"/>
          </a:ln>
        </p:spPr>
        <p:txBody>
          <a:bodyPr wrap="square" lIns="0" tIns="0" rIns="0" bIns="0" rtlCol="0"/>
          <a:lstStyle/>
          <a:p>
            <a:endParaRPr/>
          </a:p>
        </p:txBody>
      </p:sp>
      <p:sp>
        <p:nvSpPr>
          <p:cNvPr id="39" name="object 39"/>
          <p:cNvSpPr/>
          <p:nvPr/>
        </p:nvSpPr>
        <p:spPr>
          <a:xfrm>
            <a:off x="9103968" y="4657381"/>
            <a:ext cx="0" cy="513080"/>
          </a:xfrm>
          <a:custGeom>
            <a:avLst/>
            <a:gdLst/>
            <a:ahLst/>
            <a:cxnLst/>
            <a:rect l="l" t="t" r="r" b="b"/>
            <a:pathLst>
              <a:path h="513079">
                <a:moveTo>
                  <a:pt x="0" y="0"/>
                </a:moveTo>
                <a:lnTo>
                  <a:pt x="0" y="512838"/>
                </a:lnTo>
              </a:path>
            </a:pathLst>
          </a:custGeom>
          <a:ln w="28539">
            <a:solidFill>
              <a:srgbClr val="000000"/>
            </a:solidFill>
            <a:prstDash val="dash"/>
          </a:ln>
        </p:spPr>
        <p:txBody>
          <a:bodyPr wrap="square" lIns="0" tIns="0" rIns="0" bIns="0" rtlCol="0"/>
          <a:lstStyle/>
          <a:p>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65538" name="AutoShape 2" descr="Diagram of applications/drivers issuing queries to mongos for unsharded collection as well as sharded collection. Config servers not show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07777"/>
          </a:xfrm>
        </p:spPr>
        <p:txBody>
          <a:bodyPr/>
          <a:lstStyle/>
          <a:p>
            <a:r>
              <a:rPr lang="en-IN" sz="2000" spc="-5"/>
              <a:t>Sharding in</a:t>
            </a:r>
            <a:r>
              <a:rPr lang="en-IN" sz="2000" spc="-105"/>
              <a:t> </a:t>
            </a:r>
            <a:r>
              <a:rPr lang="en-IN" sz="2000" spc="-5" err="1"/>
              <a:t>MongoDB</a:t>
            </a:r>
            <a:endParaRPr lang="en-IN"/>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noChangeArrowheads="1"/>
          </p:cNvPicPr>
          <p:nvPr/>
        </p:nvPicPr>
        <p:blipFill>
          <a:blip r:embed="rId2" cstate="print"/>
          <a:srcRect/>
          <a:stretch>
            <a:fillRect/>
          </a:stretch>
        </p:blipFill>
        <p:spPr bwMode="auto">
          <a:xfrm>
            <a:off x="885838" y="1214422"/>
            <a:ext cx="7067550" cy="3562350"/>
          </a:xfrm>
          <a:prstGeom prst="rect">
            <a:avLst/>
          </a:prstGeom>
          <a:noFill/>
          <a:ln w="9525">
            <a:noFill/>
            <a:miter lim="800000"/>
            <a:headEnd/>
            <a:tailEnd/>
          </a:ln>
          <a:effectLst/>
        </p:spPr>
      </p:pic>
      <p:sp>
        <p:nvSpPr>
          <p:cNvPr id="5" name="Rectangle 4"/>
          <p:cNvSpPr/>
          <p:nvPr/>
        </p:nvSpPr>
        <p:spPr>
          <a:xfrm>
            <a:off x="3071664" y="5301208"/>
            <a:ext cx="619268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https://docs.mongodb.com/manual/sharding/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Updating Information In-Place</a:t>
            </a:r>
          </a:p>
        </p:txBody>
      </p:sp>
      <p:sp>
        <p:nvSpPr>
          <p:cNvPr id="3" name="Text Placeholder 2"/>
          <p:cNvSpPr>
            <a:spLocks noGrp="1"/>
          </p:cNvSpPr>
          <p:nvPr>
            <p:ph type="body" idx="1"/>
          </p:nvPr>
        </p:nvSpPr>
        <p:spPr>
          <a:xfrm>
            <a:off x="680111" y="1320672"/>
            <a:ext cx="8082889" cy="2769989"/>
          </a:xfrm>
        </p:spPr>
        <p:txBody>
          <a:bodyPr/>
          <a:lstStyle/>
          <a:p>
            <a:pPr marL="285750" indent="-285750">
              <a:buFont typeface="Arial" pitchFamily="34" charset="0"/>
              <a:buChar char="•"/>
            </a:pPr>
            <a:r>
              <a:rPr lang="en-US"/>
              <a:t>	Mongo DB updates information in-place , it means that it updates the data 	wherever it is available.</a:t>
            </a:r>
          </a:p>
          <a:p>
            <a:pPr marL="285750" indent="-285750">
              <a:buFont typeface="Arial" pitchFamily="34" charset="0"/>
              <a:buChar char="•"/>
            </a:pPr>
            <a:endParaRPr lang="en-US"/>
          </a:p>
          <a:p>
            <a:pPr marL="285750" indent="-285750">
              <a:buFont typeface="Arial" pitchFamily="34" charset="0"/>
              <a:buChar char="•"/>
            </a:pPr>
            <a:r>
              <a:rPr lang="en-US"/>
              <a:t>	Mongo DB is  all for lazy- writes.</a:t>
            </a:r>
          </a:p>
          <a:p>
            <a:pPr marL="285750" indent="-285750">
              <a:buFont typeface="Arial" pitchFamily="34" charset="0"/>
              <a:buChar char="•"/>
            </a:pPr>
            <a:endParaRPr lang="en-US"/>
          </a:p>
          <a:p>
            <a:pPr marL="285750" indent="-285750">
              <a:buFont typeface="Arial" pitchFamily="34" charset="0"/>
              <a:buChar char="•"/>
            </a:pPr>
            <a:r>
              <a:rPr lang="en-US"/>
              <a:t>	</a:t>
            </a:r>
            <a:r>
              <a:rPr lang="en-US" b="1"/>
              <a:t>It writes to the disk every second</a:t>
            </a:r>
            <a:r>
              <a:rPr lang="en-US"/>
              <a:t>. (it is slow compared to memory)</a:t>
            </a:r>
          </a:p>
          <a:p>
            <a:pPr marL="285750" indent="-285750">
              <a:buFont typeface="Arial" pitchFamily="34" charset="0"/>
              <a:buChar char="•"/>
            </a:pPr>
            <a:endParaRPr lang="en-US"/>
          </a:p>
          <a:p>
            <a:pPr marL="285750" indent="-285750">
              <a:buFont typeface="Arial" pitchFamily="34" charset="0"/>
              <a:buChar char="•"/>
            </a:pPr>
            <a:r>
              <a:rPr lang="en-US"/>
              <a:t>	But Mongo DB is faster than its other competitors.</a:t>
            </a:r>
          </a:p>
          <a:p>
            <a:endParaRPr lang="en-US"/>
          </a:p>
          <a:p>
            <a:r>
              <a:rPr lang="en-US"/>
              <a:t>	</a:t>
            </a:r>
          </a:p>
        </p:txBody>
      </p:sp>
    </p:spTree>
    <p:extLst>
      <p:ext uri="{BB962C8B-B14F-4D97-AF65-F5344CB8AC3E}">
        <p14:creationId xmlns:p14="http://schemas.microsoft.com/office/powerpoint/2010/main" val="1911137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6776" y="3101594"/>
            <a:ext cx="5039360" cy="375920"/>
          </a:xfrm>
          <a:prstGeom prst="rect">
            <a:avLst/>
          </a:prstGeom>
        </p:spPr>
        <p:txBody>
          <a:bodyPr vert="horz" wrap="square" lIns="0" tIns="0" rIns="0" bIns="0" rtlCol="0">
            <a:spAutoFit/>
          </a:bodyPr>
          <a:lstStyle/>
          <a:p>
            <a:pPr marL="12700">
              <a:lnSpc>
                <a:spcPct val="100000"/>
              </a:lnSpc>
            </a:pPr>
            <a:r>
              <a:rPr sz="2400" spc="-55"/>
              <a:t>Terms </a:t>
            </a:r>
            <a:r>
              <a:rPr sz="2400"/>
              <a:t>Used </a:t>
            </a:r>
            <a:r>
              <a:rPr sz="2400" spc="-5"/>
              <a:t>in </a:t>
            </a:r>
            <a:r>
              <a:rPr sz="2400"/>
              <a:t>RDBMS and</a:t>
            </a:r>
            <a:r>
              <a:rPr sz="2400" spc="-80"/>
              <a:t> </a:t>
            </a:r>
            <a:r>
              <a:rPr sz="2400" spc="-5"/>
              <a:t>MongoDB</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NOSQL- Not Only SQL</a:t>
            </a:r>
          </a:p>
        </p:txBody>
      </p:sp>
      <p:sp>
        <p:nvSpPr>
          <p:cNvPr id="3" name="Text Placeholder 2"/>
          <p:cNvSpPr>
            <a:spLocks noGrp="1"/>
          </p:cNvSpPr>
          <p:nvPr>
            <p:ph type="body" idx="1"/>
          </p:nvPr>
        </p:nvSpPr>
        <p:spPr>
          <a:xfrm>
            <a:off x="304800" y="2133600"/>
            <a:ext cx="8686800" cy="2431435"/>
          </a:xfrm>
        </p:spPr>
        <p:txBody>
          <a:bodyPr/>
          <a:lstStyle/>
          <a:p>
            <a:r>
              <a:rPr lang="en-US" sz="2000"/>
              <a:t>A </a:t>
            </a:r>
            <a:r>
              <a:rPr lang="en-US" sz="2000" b="1"/>
              <a:t>NoSQL</a:t>
            </a:r>
            <a:r>
              <a:rPr lang="en-US" sz="2000"/>
              <a:t>  database provides a mechanism for storage and retrieval of data which is modeled in means other than the tabular relations used in relational databases</a:t>
            </a:r>
          </a:p>
          <a:p>
            <a:endParaRPr lang="en-US" sz="2000"/>
          </a:p>
          <a:p>
            <a:r>
              <a:rPr lang="en-US" sz="2000" b="1">
                <a:solidFill>
                  <a:srgbClr val="FF0000"/>
                </a:solidFill>
              </a:rPr>
              <a:t>Why NOSQL?</a:t>
            </a:r>
          </a:p>
          <a:p>
            <a:endParaRPr lang="en-US" sz="2000" b="1">
              <a:solidFill>
                <a:srgbClr val="FF0000"/>
              </a:solidFill>
            </a:endParaRPr>
          </a:p>
          <a:p>
            <a:r>
              <a:rPr lang="en-US" sz="2000" b="1">
                <a:solidFill>
                  <a:srgbClr val="FF0000"/>
                </a:solidFill>
              </a:rPr>
              <a:t>	</a:t>
            </a:r>
            <a:r>
              <a:rPr lang="en-US" sz="2000"/>
              <a:t>It's high performance with high availability, and offers rich query language and easy scalability.</a:t>
            </a:r>
            <a:endParaRPr lang="en-US" sz="2000" b="1">
              <a:solidFill>
                <a:srgbClr val="FF0000"/>
              </a:solidFill>
            </a:endParaRPr>
          </a:p>
          <a:p>
            <a:endParaRPr lang="en-US"/>
          </a:p>
        </p:txBody>
      </p:sp>
    </p:spTree>
    <p:extLst>
      <p:ext uri="{BB962C8B-B14F-4D97-AF65-F5344CB8AC3E}">
        <p14:creationId xmlns:p14="http://schemas.microsoft.com/office/powerpoint/2010/main" val="4032313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5"/>
              <a:t>Terms </a:t>
            </a:r>
            <a:r>
              <a:rPr sz="2400"/>
              <a:t>Used </a:t>
            </a:r>
            <a:r>
              <a:rPr sz="2400" spc="-5"/>
              <a:t>in </a:t>
            </a:r>
            <a:r>
              <a:rPr sz="2400"/>
              <a:t>RDBMS and</a:t>
            </a:r>
            <a:r>
              <a:rPr sz="2400" spc="-75"/>
              <a:t> </a:t>
            </a:r>
            <a:r>
              <a:rPr sz="2400" spc="-5"/>
              <a:t>MongoDB</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extLst>
              <p:ext uri="{D42A27DB-BD31-4B8C-83A1-F6EECF244321}">
                <p14:modId xmlns:p14="http://schemas.microsoft.com/office/powerpoint/2010/main" val="737356834"/>
              </p:ext>
            </p:extLst>
          </p:nvPr>
        </p:nvGraphicFramePr>
        <p:xfrm>
          <a:off x="1066800" y="1066800"/>
          <a:ext cx="6492797" cy="3362956"/>
        </p:xfrm>
        <a:graphic>
          <a:graphicData uri="http://schemas.openxmlformats.org/drawingml/2006/table">
            <a:tbl>
              <a:tblPr firstRow="1" bandRow="1">
                <a:tableStyleId>{2D5ABB26-0587-4C30-8999-92F81FD0307C}</a:tableStyleId>
              </a:tblPr>
              <a:tblGrid>
                <a:gridCol w="2330627">
                  <a:extLst>
                    <a:ext uri="{9D8B030D-6E8A-4147-A177-3AD203B41FA5}">
                      <a16:colId xmlns:a16="http://schemas.microsoft.com/office/drawing/2014/main" val="20000"/>
                    </a:ext>
                  </a:extLst>
                </a:gridCol>
                <a:gridCol w="4162170">
                  <a:extLst>
                    <a:ext uri="{9D8B030D-6E8A-4147-A177-3AD203B41FA5}">
                      <a16:colId xmlns:a16="http://schemas.microsoft.com/office/drawing/2014/main" val="20001"/>
                    </a:ext>
                  </a:extLst>
                </a:gridCol>
              </a:tblGrid>
              <a:tr h="420370">
                <a:tc>
                  <a:txBody>
                    <a:bodyPr/>
                    <a:lstStyle/>
                    <a:p>
                      <a:pPr marL="62230">
                        <a:lnSpc>
                          <a:spcPts val="2045"/>
                        </a:lnSpc>
                      </a:pPr>
                      <a:r>
                        <a:rPr sz="1800" b="1">
                          <a:solidFill>
                            <a:schemeClr val="tx1"/>
                          </a:solidFill>
                          <a:latin typeface="Trebuchet MS"/>
                          <a:cs typeface="Trebuchet MS"/>
                        </a:rPr>
                        <a:t>RDBMS</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1"/>
                    </a:solidFill>
                  </a:tcPr>
                </a:tc>
                <a:tc>
                  <a:txBody>
                    <a:bodyPr/>
                    <a:lstStyle/>
                    <a:p>
                      <a:pPr marL="62230">
                        <a:lnSpc>
                          <a:spcPts val="2045"/>
                        </a:lnSpc>
                      </a:pPr>
                      <a:r>
                        <a:rPr sz="1800" b="1" spc="-5">
                          <a:solidFill>
                            <a:schemeClr val="tx1"/>
                          </a:solidFill>
                          <a:latin typeface="Trebuchet MS"/>
                          <a:cs typeface="Trebuchet MS"/>
                        </a:rPr>
                        <a:t>MongoDB</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chemeClr val="bg1"/>
                    </a:solidFill>
                  </a:tcPr>
                </a:tc>
                <a:extLst>
                  <a:ext uri="{0D108BD9-81ED-4DB2-BD59-A6C34878D82A}">
                    <a16:rowId xmlns:a16="http://schemas.microsoft.com/office/drawing/2014/main" val="10000"/>
                  </a:ext>
                </a:extLst>
              </a:tr>
              <a:tr h="420369">
                <a:tc>
                  <a:txBody>
                    <a:bodyPr/>
                    <a:lstStyle/>
                    <a:p>
                      <a:pPr marL="62230">
                        <a:lnSpc>
                          <a:spcPts val="1939"/>
                        </a:lnSpc>
                      </a:pPr>
                      <a:r>
                        <a:rPr sz="1800" b="1" spc="-5">
                          <a:solidFill>
                            <a:schemeClr val="tx1"/>
                          </a:solidFill>
                          <a:latin typeface="Trebuchet MS"/>
                          <a:cs typeface="Trebuchet MS"/>
                        </a:rPr>
                        <a:t>Database</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solidFill>
                  </a:tcPr>
                </a:tc>
                <a:tc>
                  <a:txBody>
                    <a:bodyPr/>
                    <a:lstStyle/>
                    <a:p>
                      <a:pPr marL="62230">
                        <a:lnSpc>
                          <a:spcPts val="1939"/>
                        </a:lnSpc>
                      </a:pPr>
                      <a:r>
                        <a:rPr sz="1800" spc="-5">
                          <a:solidFill>
                            <a:schemeClr val="tx1"/>
                          </a:solidFill>
                          <a:latin typeface="Trebuchet MS"/>
                          <a:cs typeface="Trebuchet MS"/>
                        </a:rPr>
                        <a:t>Database</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1"/>
                  </a:ext>
                </a:extLst>
              </a:tr>
              <a:tr h="420370">
                <a:tc>
                  <a:txBody>
                    <a:bodyPr/>
                    <a:lstStyle/>
                    <a:p>
                      <a:pPr marL="62230">
                        <a:lnSpc>
                          <a:spcPts val="2045"/>
                        </a:lnSpc>
                      </a:pPr>
                      <a:r>
                        <a:rPr sz="1800" b="1" spc="-45">
                          <a:solidFill>
                            <a:schemeClr val="tx1"/>
                          </a:solidFill>
                          <a:latin typeface="Trebuchet MS"/>
                          <a:cs typeface="Trebuchet MS"/>
                        </a:rPr>
                        <a:t>Table</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45"/>
                        </a:lnSpc>
                      </a:pPr>
                      <a:r>
                        <a:rPr sz="1800" spc="-5">
                          <a:solidFill>
                            <a:schemeClr val="tx1"/>
                          </a:solidFill>
                          <a:latin typeface="Trebuchet MS"/>
                          <a:cs typeface="Trebuchet MS"/>
                        </a:rPr>
                        <a:t>Collection</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2"/>
                  </a:ext>
                </a:extLst>
              </a:tr>
              <a:tr h="420370">
                <a:tc>
                  <a:txBody>
                    <a:bodyPr/>
                    <a:lstStyle/>
                    <a:p>
                      <a:pPr marL="62230">
                        <a:lnSpc>
                          <a:spcPts val="2045"/>
                        </a:lnSpc>
                      </a:pPr>
                      <a:r>
                        <a:rPr sz="1800" b="1">
                          <a:solidFill>
                            <a:schemeClr val="tx1"/>
                          </a:solidFill>
                          <a:latin typeface="Trebuchet MS"/>
                          <a:cs typeface="Trebuchet MS"/>
                        </a:rPr>
                        <a:t>Record</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45"/>
                        </a:lnSpc>
                      </a:pPr>
                      <a:r>
                        <a:rPr sz="1800" spc="-5">
                          <a:solidFill>
                            <a:schemeClr val="tx1"/>
                          </a:solidFill>
                          <a:latin typeface="Trebuchet MS"/>
                          <a:cs typeface="Trebuchet MS"/>
                        </a:rPr>
                        <a:t>Document</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3"/>
                  </a:ext>
                </a:extLst>
              </a:tr>
              <a:tr h="420369">
                <a:tc>
                  <a:txBody>
                    <a:bodyPr/>
                    <a:lstStyle/>
                    <a:p>
                      <a:pPr marL="62230">
                        <a:lnSpc>
                          <a:spcPts val="2045"/>
                        </a:lnSpc>
                      </a:pPr>
                      <a:r>
                        <a:rPr sz="1800" b="1">
                          <a:solidFill>
                            <a:schemeClr val="tx1"/>
                          </a:solidFill>
                          <a:latin typeface="Trebuchet MS"/>
                          <a:cs typeface="Trebuchet MS"/>
                        </a:rPr>
                        <a:t>Columns</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45"/>
                        </a:lnSpc>
                      </a:pPr>
                      <a:r>
                        <a:rPr sz="1800" spc="-5">
                          <a:solidFill>
                            <a:schemeClr val="tx1"/>
                          </a:solidFill>
                          <a:latin typeface="Trebuchet MS"/>
                          <a:cs typeface="Trebuchet MS"/>
                        </a:rPr>
                        <a:t>Fields </a:t>
                      </a:r>
                      <a:r>
                        <a:rPr sz="1800">
                          <a:solidFill>
                            <a:schemeClr val="tx1"/>
                          </a:solidFill>
                          <a:latin typeface="Trebuchet MS"/>
                          <a:cs typeface="Trebuchet MS"/>
                        </a:rPr>
                        <a:t>/ </a:t>
                      </a:r>
                      <a:r>
                        <a:rPr sz="1800" spc="-25">
                          <a:solidFill>
                            <a:schemeClr val="tx1"/>
                          </a:solidFill>
                          <a:latin typeface="Trebuchet MS"/>
                          <a:cs typeface="Trebuchet MS"/>
                        </a:rPr>
                        <a:t>Key </a:t>
                      </a:r>
                      <a:r>
                        <a:rPr sz="1800" spc="-35">
                          <a:solidFill>
                            <a:schemeClr val="tx1"/>
                          </a:solidFill>
                          <a:latin typeface="Trebuchet MS"/>
                          <a:cs typeface="Trebuchet MS"/>
                        </a:rPr>
                        <a:t>Value</a:t>
                      </a:r>
                      <a:r>
                        <a:rPr sz="1800" spc="-20">
                          <a:solidFill>
                            <a:schemeClr val="tx1"/>
                          </a:solidFill>
                          <a:latin typeface="Trebuchet MS"/>
                          <a:cs typeface="Trebuchet MS"/>
                        </a:rPr>
                        <a:t> </a:t>
                      </a:r>
                      <a:r>
                        <a:rPr sz="1800" spc="-5">
                          <a:solidFill>
                            <a:schemeClr val="tx1"/>
                          </a:solidFill>
                          <a:latin typeface="Trebuchet MS"/>
                          <a:cs typeface="Trebuchet MS"/>
                        </a:rPr>
                        <a:t>pairs</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4"/>
                  </a:ext>
                </a:extLst>
              </a:tr>
              <a:tr h="420370">
                <a:tc>
                  <a:txBody>
                    <a:bodyPr/>
                    <a:lstStyle/>
                    <a:p>
                      <a:pPr marL="62230">
                        <a:lnSpc>
                          <a:spcPts val="2045"/>
                        </a:lnSpc>
                      </a:pPr>
                      <a:r>
                        <a:rPr sz="1800" b="1">
                          <a:solidFill>
                            <a:schemeClr val="tx1"/>
                          </a:solidFill>
                          <a:latin typeface="Trebuchet MS"/>
                          <a:cs typeface="Trebuchet MS"/>
                        </a:rPr>
                        <a:t>Index</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45"/>
                        </a:lnSpc>
                      </a:pPr>
                      <a:r>
                        <a:rPr sz="1800" spc="-5">
                          <a:solidFill>
                            <a:schemeClr val="tx1"/>
                          </a:solidFill>
                          <a:latin typeface="Trebuchet MS"/>
                          <a:cs typeface="Trebuchet MS"/>
                        </a:rPr>
                        <a:t>Index</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5"/>
                  </a:ext>
                </a:extLst>
              </a:tr>
              <a:tr h="420369">
                <a:tc>
                  <a:txBody>
                    <a:bodyPr/>
                    <a:lstStyle/>
                    <a:p>
                      <a:pPr marL="62230">
                        <a:lnSpc>
                          <a:spcPts val="2050"/>
                        </a:lnSpc>
                      </a:pPr>
                      <a:r>
                        <a:rPr sz="1800" b="1">
                          <a:solidFill>
                            <a:schemeClr val="tx1"/>
                          </a:solidFill>
                          <a:latin typeface="Trebuchet MS"/>
                          <a:cs typeface="Trebuchet MS"/>
                        </a:rPr>
                        <a:t>Joins</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50"/>
                        </a:lnSpc>
                      </a:pPr>
                      <a:r>
                        <a:rPr sz="1800" spc="-5">
                          <a:solidFill>
                            <a:schemeClr val="tx1"/>
                          </a:solidFill>
                          <a:latin typeface="Trebuchet MS"/>
                          <a:cs typeface="Trebuchet MS"/>
                        </a:rPr>
                        <a:t>Embedded</a:t>
                      </a:r>
                      <a:r>
                        <a:rPr sz="1800" spc="-80">
                          <a:solidFill>
                            <a:schemeClr val="tx1"/>
                          </a:solidFill>
                          <a:latin typeface="Trebuchet MS"/>
                          <a:cs typeface="Trebuchet MS"/>
                        </a:rPr>
                        <a:t> </a:t>
                      </a:r>
                      <a:r>
                        <a:rPr sz="1800" spc="-5">
                          <a:solidFill>
                            <a:schemeClr val="tx1"/>
                          </a:solidFill>
                          <a:latin typeface="Trebuchet MS"/>
                          <a:cs typeface="Trebuchet MS"/>
                        </a:rPr>
                        <a:t>documents</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6"/>
                  </a:ext>
                </a:extLst>
              </a:tr>
              <a:tr h="420369">
                <a:tc>
                  <a:txBody>
                    <a:bodyPr/>
                    <a:lstStyle/>
                    <a:p>
                      <a:pPr marL="62230">
                        <a:lnSpc>
                          <a:spcPts val="2045"/>
                        </a:lnSpc>
                      </a:pPr>
                      <a:r>
                        <a:rPr sz="1800" b="1">
                          <a:solidFill>
                            <a:schemeClr val="tx1"/>
                          </a:solidFill>
                          <a:latin typeface="Trebuchet MS"/>
                          <a:cs typeface="Trebuchet MS"/>
                        </a:rPr>
                        <a:t>Primary</a:t>
                      </a:r>
                      <a:r>
                        <a:rPr sz="1800" b="1" spc="-80">
                          <a:solidFill>
                            <a:schemeClr val="tx1"/>
                          </a:solidFill>
                          <a:latin typeface="Trebuchet MS"/>
                          <a:cs typeface="Trebuchet MS"/>
                        </a:rPr>
                        <a:t> </a:t>
                      </a:r>
                      <a:r>
                        <a:rPr sz="1800" b="1">
                          <a:solidFill>
                            <a:schemeClr val="tx1"/>
                          </a:solidFill>
                          <a:latin typeface="Trebuchet MS"/>
                          <a:cs typeface="Trebuchet MS"/>
                        </a:rPr>
                        <a:t>Key</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tc>
                  <a:txBody>
                    <a:bodyPr/>
                    <a:lstStyle/>
                    <a:p>
                      <a:pPr marL="62230">
                        <a:lnSpc>
                          <a:spcPts val="2045"/>
                        </a:lnSpc>
                      </a:pPr>
                      <a:r>
                        <a:rPr sz="1800" spc="-15">
                          <a:solidFill>
                            <a:schemeClr val="tx1"/>
                          </a:solidFill>
                          <a:latin typeface="Trebuchet MS"/>
                          <a:cs typeface="Trebuchet MS"/>
                        </a:rPr>
                        <a:t>Primary </a:t>
                      </a:r>
                      <a:r>
                        <a:rPr sz="1800" spc="-5">
                          <a:solidFill>
                            <a:schemeClr val="tx1"/>
                          </a:solidFill>
                          <a:latin typeface="Trebuchet MS"/>
                          <a:cs typeface="Trebuchet MS"/>
                        </a:rPr>
                        <a:t>key (_id is </a:t>
                      </a:r>
                      <a:r>
                        <a:rPr sz="1800">
                          <a:solidFill>
                            <a:schemeClr val="tx1"/>
                          </a:solidFill>
                          <a:latin typeface="Trebuchet MS"/>
                          <a:cs typeface="Trebuchet MS"/>
                        </a:rPr>
                        <a:t>a</a:t>
                      </a:r>
                      <a:r>
                        <a:rPr sz="1800" spc="-55">
                          <a:solidFill>
                            <a:schemeClr val="tx1"/>
                          </a:solidFill>
                          <a:latin typeface="Trebuchet MS"/>
                          <a:cs typeface="Trebuchet MS"/>
                        </a:rPr>
                        <a:t> </a:t>
                      </a:r>
                      <a:r>
                        <a:rPr sz="1800" spc="-5">
                          <a:solidFill>
                            <a:schemeClr val="tx1"/>
                          </a:solidFill>
                          <a:latin typeface="Trebuchet MS"/>
                          <a:cs typeface="Trebuchet MS"/>
                        </a:rPr>
                        <a:t>identifier)</a:t>
                      </a:r>
                      <a:endParaRPr sz="18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56504714"/>
              </p:ext>
            </p:extLst>
          </p:nvPr>
        </p:nvGraphicFramePr>
        <p:xfrm>
          <a:off x="1143000" y="4800600"/>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a:p>
                  </a:txBody>
                  <a:tcPr/>
                </a:tc>
                <a:tc>
                  <a:txBody>
                    <a:bodyPr/>
                    <a:lstStyle/>
                    <a:p>
                      <a:r>
                        <a:rPr lang="en-US"/>
                        <a:t>MySQL</a:t>
                      </a:r>
                    </a:p>
                  </a:txBody>
                  <a:tcPr/>
                </a:tc>
                <a:tc>
                  <a:txBody>
                    <a:bodyPr/>
                    <a:lstStyle/>
                    <a:p>
                      <a:r>
                        <a:rPr lang="en-US"/>
                        <a:t>Oracle</a:t>
                      </a:r>
                    </a:p>
                  </a:txBody>
                  <a:tcPr/>
                </a:tc>
                <a:tc>
                  <a:txBody>
                    <a:bodyPr/>
                    <a:lstStyle/>
                    <a:p>
                      <a:r>
                        <a:rPr lang="en-US"/>
                        <a:t>Mongo DB</a:t>
                      </a:r>
                    </a:p>
                  </a:txBody>
                  <a:tcPr/>
                </a:tc>
                <a:extLst>
                  <a:ext uri="{0D108BD9-81ED-4DB2-BD59-A6C34878D82A}">
                    <a16:rowId xmlns:a16="http://schemas.microsoft.com/office/drawing/2014/main" val="10000"/>
                  </a:ext>
                </a:extLst>
              </a:tr>
              <a:tr h="370840">
                <a:tc>
                  <a:txBody>
                    <a:bodyPr/>
                    <a:lstStyle/>
                    <a:p>
                      <a:r>
                        <a:rPr lang="en-US"/>
                        <a:t>Database server</a:t>
                      </a:r>
                    </a:p>
                  </a:txBody>
                  <a:tcPr>
                    <a:solidFill>
                      <a:schemeClr val="bg1"/>
                    </a:solidFill>
                  </a:tcPr>
                </a:tc>
                <a:tc>
                  <a:txBody>
                    <a:bodyPr/>
                    <a:lstStyle/>
                    <a:p>
                      <a:r>
                        <a:rPr lang="en-US"/>
                        <a:t>Mysqld</a:t>
                      </a:r>
                    </a:p>
                  </a:txBody>
                  <a:tcPr>
                    <a:solidFill>
                      <a:schemeClr val="bg1"/>
                    </a:solidFill>
                  </a:tcPr>
                </a:tc>
                <a:tc>
                  <a:txBody>
                    <a:bodyPr/>
                    <a:lstStyle/>
                    <a:p>
                      <a:r>
                        <a:rPr lang="en-US"/>
                        <a:t>Oracle</a:t>
                      </a:r>
                    </a:p>
                  </a:txBody>
                  <a:tcPr>
                    <a:solidFill>
                      <a:schemeClr val="bg1"/>
                    </a:solidFill>
                  </a:tcPr>
                </a:tc>
                <a:tc>
                  <a:txBody>
                    <a:bodyPr/>
                    <a:lstStyle/>
                    <a:p>
                      <a:r>
                        <a:rPr lang="en-US"/>
                        <a:t>Mongod</a:t>
                      </a:r>
                    </a:p>
                  </a:txBody>
                  <a:tcPr>
                    <a:solidFill>
                      <a:schemeClr val="bg1"/>
                    </a:solidFill>
                  </a:tcPr>
                </a:tc>
                <a:extLst>
                  <a:ext uri="{0D108BD9-81ED-4DB2-BD59-A6C34878D82A}">
                    <a16:rowId xmlns:a16="http://schemas.microsoft.com/office/drawing/2014/main" val="10001"/>
                  </a:ext>
                </a:extLst>
              </a:tr>
              <a:tr h="370840">
                <a:tc>
                  <a:txBody>
                    <a:bodyPr/>
                    <a:lstStyle/>
                    <a:p>
                      <a:r>
                        <a:rPr lang="en-US"/>
                        <a:t>Database client</a:t>
                      </a:r>
                    </a:p>
                  </a:txBody>
                  <a:tcPr>
                    <a:solidFill>
                      <a:schemeClr val="bg1"/>
                    </a:solidFill>
                  </a:tcPr>
                </a:tc>
                <a:tc>
                  <a:txBody>
                    <a:bodyPr/>
                    <a:lstStyle/>
                    <a:p>
                      <a:r>
                        <a:rPr lang="en-US" err="1"/>
                        <a:t>Mysql</a:t>
                      </a:r>
                      <a:endParaRPr lang="en-US"/>
                    </a:p>
                  </a:txBody>
                  <a:tcPr>
                    <a:solidFill>
                      <a:schemeClr val="bg1"/>
                    </a:solidFill>
                  </a:tcPr>
                </a:tc>
                <a:tc>
                  <a:txBody>
                    <a:bodyPr/>
                    <a:lstStyle/>
                    <a:p>
                      <a:r>
                        <a:rPr lang="en-US"/>
                        <a:t>SQL plus</a:t>
                      </a:r>
                    </a:p>
                  </a:txBody>
                  <a:tcPr>
                    <a:solidFill>
                      <a:schemeClr val="bg1"/>
                    </a:solidFill>
                  </a:tcPr>
                </a:tc>
                <a:tc>
                  <a:txBody>
                    <a:bodyPr/>
                    <a:lstStyle/>
                    <a:p>
                      <a:r>
                        <a:rPr lang="en-US"/>
                        <a:t>mongo</a:t>
                      </a:r>
                    </a:p>
                  </a:txBody>
                  <a:tcP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8504" y="3101594"/>
            <a:ext cx="3296285" cy="375920"/>
          </a:xfrm>
          <a:prstGeom prst="rect">
            <a:avLst/>
          </a:prstGeom>
        </p:spPr>
        <p:txBody>
          <a:bodyPr vert="horz" wrap="square" lIns="0" tIns="0" rIns="0" bIns="0" rtlCol="0">
            <a:spAutoFit/>
          </a:bodyPr>
          <a:lstStyle/>
          <a:p>
            <a:pPr marL="12700">
              <a:lnSpc>
                <a:spcPct val="100000"/>
              </a:lnSpc>
            </a:pPr>
            <a:r>
              <a:rPr sz="2400"/>
              <a:t>Data </a:t>
            </a:r>
            <a:r>
              <a:rPr sz="2400" spc="-40"/>
              <a:t>Types </a:t>
            </a:r>
            <a:r>
              <a:rPr sz="2400" spc="-5"/>
              <a:t>in</a:t>
            </a:r>
            <a:r>
              <a:rPr sz="2400" spc="-114"/>
              <a:t> </a:t>
            </a:r>
            <a:r>
              <a:rPr sz="2400" spc="-5"/>
              <a:t>MongoDB</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2400"/>
              <a:t>Data </a:t>
            </a:r>
            <a:r>
              <a:rPr sz="2400" spc="-40"/>
              <a:t>Types </a:t>
            </a:r>
            <a:r>
              <a:rPr sz="2400" spc="-5"/>
              <a:t>in</a:t>
            </a:r>
            <a:r>
              <a:rPr sz="2400" spc="-114"/>
              <a:t> </a:t>
            </a:r>
            <a:r>
              <a:rPr sz="2400" spc="-5"/>
              <a:t>MongoDB</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3" name="object 3"/>
          <p:cNvGraphicFramePr>
            <a:graphicFrameLocks noGrp="1"/>
          </p:cNvGraphicFramePr>
          <p:nvPr>
            <p:extLst>
              <p:ext uri="{D42A27DB-BD31-4B8C-83A1-F6EECF244321}">
                <p14:modId xmlns:p14="http://schemas.microsoft.com/office/powerpoint/2010/main" val="3700753755"/>
              </p:ext>
            </p:extLst>
          </p:nvPr>
        </p:nvGraphicFramePr>
        <p:xfrm>
          <a:off x="881025" y="933322"/>
          <a:ext cx="7345398" cy="5218412"/>
        </p:xfrm>
        <a:graphic>
          <a:graphicData uri="http://schemas.openxmlformats.org/drawingml/2006/table">
            <a:tbl>
              <a:tblPr firstRow="1" bandRow="1">
                <a:tableStyleId>{2D5ABB26-0587-4C30-8999-92F81FD0307C}</a:tableStyleId>
              </a:tblPr>
              <a:tblGrid>
                <a:gridCol w="2498570">
                  <a:extLst>
                    <a:ext uri="{9D8B030D-6E8A-4147-A177-3AD203B41FA5}">
                      <a16:colId xmlns:a16="http://schemas.microsoft.com/office/drawing/2014/main" val="20000"/>
                    </a:ext>
                  </a:extLst>
                </a:gridCol>
                <a:gridCol w="4846828">
                  <a:extLst>
                    <a:ext uri="{9D8B030D-6E8A-4147-A177-3AD203B41FA5}">
                      <a16:colId xmlns:a16="http://schemas.microsoft.com/office/drawing/2014/main" val="20001"/>
                    </a:ext>
                  </a:extLst>
                </a:gridCol>
              </a:tblGrid>
              <a:tr h="521842">
                <a:tc>
                  <a:txBody>
                    <a:bodyPr/>
                    <a:lstStyle/>
                    <a:p>
                      <a:pPr marL="62230">
                        <a:lnSpc>
                          <a:spcPts val="1810"/>
                        </a:lnSpc>
                      </a:pPr>
                      <a:r>
                        <a:rPr sz="1600" b="1" spc="-5">
                          <a:solidFill>
                            <a:schemeClr val="tx1"/>
                          </a:solidFill>
                          <a:latin typeface="Trebuchet MS"/>
                          <a:cs typeface="Trebuchet MS"/>
                        </a:rPr>
                        <a:t>String</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noFill/>
                  </a:tcPr>
                </a:tc>
                <a:tc>
                  <a:txBody>
                    <a:bodyPr/>
                    <a:lstStyle/>
                    <a:p>
                      <a:pPr marL="62230">
                        <a:lnSpc>
                          <a:spcPts val="1810"/>
                        </a:lnSpc>
                      </a:pPr>
                      <a:r>
                        <a:rPr sz="1600" b="1" spc="-10">
                          <a:solidFill>
                            <a:schemeClr val="tx1"/>
                          </a:solidFill>
                          <a:latin typeface="Trebuchet MS"/>
                          <a:cs typeface="Trebuchet MS"/>
                        </a:rPr>
                        <a:t>Must </a:t>
                      </a:r>
                      <a:r>
                        <a:rPr sz="1600" b="1" spc="-5">
                          <a:solidFill>
                            <a:schemeClr val="tx1"/>
                          </a:solidFill>
                          <a:latin typeface="Trebuchet MS"/>
                          <a:cs typeface="Trebuchet MS"/>
                        </a:rPr>
                        <a:t>be UTF-8</a:t>
                      </a:r>
                      <a:r>
                        <a:rPr sz="1600" b="1" spc="-20">
                          <a:solidFill>
                            <a:schemeClr val="tx1"/>
                          </a:solidFill>
                          <a:latin typeface="Trebuchet MS"/>
                          <a:cs typeface="Trebuchet MS"/>
                        </a:rPr>
                        <a:t> </a:t>
                      </a:r>
                      <a:r>
                        <a:rPr sz="1600" b="1" spc="-5">
                          <a:solidFill>
                            <a:schemeClr val="tx1"/>
                          </a:solidFill>
                          <a:latin typeface="Trebuchet MS"/>
                          <a:cs typeface="Trebuchet MS"/>
                        </a:rPr>
                        <a:t>valid.</a:t>
                      </a:r>
                      <a:endParaRPr sz="1600">
                        <a:solidFill>
                          <a:schemeClr val="tx1"/>
                        </a:solidFill>
                        <a:latin typeface="Trebuchet MS"/>
                        <a:cs typeface="Trebuchet MS"/>
                      </a:endParaRPr>
                    </a:p>
                    <a:p>
                      <a:pPr marL="62230">
                        <a:lnSpc>
                          <a:spcPct val="100000"/>
                        </a:lnSpc>
                        <a:spcBef>
                          <a:spcPts val="140"/>
                        </a:spcBef>
                      </a:pPr>
                      <a:r>
                        <a:rPr sz="1600" b="1" spc="-10">
                          <a:solidFill>
                            <a:schemeClr val="tx1"/>
                          </a:solidFill>
                          <a:latin typeface="Trebuchet MS"/>
                          <a:cs typeface="Trebuchet MS"/>
                        </a:rPr>
                        <a:t>Most commonly </a:t>
                      </a:r>
                      <a:r>
                        <a:rPr sz="1600" b="1" spc="-5">
                          <a:solidFill>
                            <a:schemeClr val="tx1"/>
                          </a:solidFill>
                          <a:latin typeface="Trebuchet MS"/>
                          <a:cs typeface="Trebuchet MS"/>
                        </a:rPr>
                        <a:t>used data</a:t>
                      </a:r>
                      <a:r>
                        <a:rPr sz="1600" b="1" spc="75">
                          <a:solidFill>
                            <a:schemeClr val="tx1"/>
                          </a:solidFill>
                          <a:latin typeface="Trebuchet MS"/>
                          <a:cs typeface="Trebuchet MS"/>
                        </a:rPr>
                        <a:t> </a:t>
                      </a:r>
                      <a:r>
                        <a:rPr sz="1600" b="1" spc="-10">
                          <a:solidFill>
                            <a:schemeClr val="tx1"/>
                          </a:solidFill>
                          <a:latin typeface="Trebuchet MS"/>
                          <a:cs typeface="Trebuchet MS"/>
                        </a:rPr>
                        <a:t>type.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noFill/>
                  </a:tcPr>
                </a:tc>
                <a:extLst>
                  <a:ext uri="{0D108BD9-81ED-4DB2-BD59-A6C34878D82A}">
                    <a16:rowId xmlns:a16="http://schemas.microsoft.com/office/drawing/2014/main" val="10000"/>
                  </a:ext>
                </a:extLst>
              </a:tr>
              <a:tr h="260858">
                <a:tc>
                  <a:txBody>
                    <a:bodyPr/>
                    <a:lstStyle/>
                    <a:p>
                      <a:pPr marL="62230">
                        <a:lnSpc>
                          <a:spcPts val="1710"/>
                        </a:lnSpc>
                      </a:pPr>
                      <a:r>
                        <a:rPr sz="1600" b="1" spc="-10">
                          <a:solidFill>
                            <a:schemeClr val="tx1"/>
                          </a:solidFill>
                          <a:latin typeface="Trebuchet MS"/>
                          <a:cs typeface="Trebuchet MS"/>
                        </a:rPr>
                        <a:t>Integer</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noFill/>
                  </a:tcPr>
                </a:tc>
                <a:tc>
                  <a:txBody>
                    <a:bodyPr/>
                    <a:lstStyle/>
                    <a:p>
                      <a:pPr marL="62230">
                        <a:lnSpc>
                          <a:spcPts val="1710"/>
                        </a:lnSpc>
                      </a:pPr>
                      <a:r>
                        <a:rPr sz="1600" spc="-5">
                          <a:solidFill>
                            <a:schemeClr val="tx1"/>
                          </a:solidFill>
                          <a:latin typeface="Trebuchet MS"/>
                          <a:cs typeface="Trebuchet MS"/>
                        </a:rPr>
                        <a:t>Can be 32-bit or 64-bit (depends on the</a:t>
                      </a:r>
                      <a:r>
                        <a:rPr sz="1600" spc="60">
                          <a:solidFill>
                            <a:schemeClr val="tx1"/>
                          </a:solidFill>
                          <a:latin typeface="Trebuchet MS"/>
                          <a:cs typeface="Trebuchet MS"/>
                        </a:rPr>
                        <a:t> </a:t>
                      </a:r>
                      <a:r>
                        <a:rPr sz="1600">
                          <a:solidFill>
                            <a:schemeClr val="tx1"/>
                          </a:solidFill>
                          <a:latin typeface="Trebuchet MS"/>
                          <a:cs typeface="Trebuchet MS"/>
                        </a:rPr>
                        <a:t>server).</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1"/>
                  </a:ext>
                </a:extLst>
              </a:tr>
              <a:tr h="260985">
                <a:tc>
                  <a:txBody>
                    <a:bodyPr/>
                    <a:lstStyle/>
                    <a:p>
                      <a:pPr marL="62230">
                        <a:lnSpc>
                          <a:spcPts val="1810"/>
                        </a:lnSpc>
                      </a:pPr>
                      <a:r>
                        <a:rPr sz="1600" b="1" spc="-10">
                          <a:solidFill>
                            <a:schemeClr val="tx1"/>
                          </a:solidFill>
                          <a:latin typeface="Trebuchet MS"/>
                          <a:cs typeface="Trebuchet MS"/>
                        </a:rPr>
                        <a:t>Boolean</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0"/>
                        </a:lnSpc>
                      </a:pPr>
                      <a:r>
                        <a:rPr sz="1600" spc="-110">
                          <a:solidFill>
                            <a:schemeClr val="tx1"/>
                          </a:solidFill>
                          <a:latin typeface="Trebuchet MS"/>
                          <a:cs typeface="Trebuchet MS"/>
                        </a:rPr>
                        <a:t>To </a:t>
                      </a:r>
                      <a:r>
                        <a:rPr sz="1600" spc="-5">
                          <a:solidFill>
                            <a:schemeClr val="tx1"/>
                          </a:solidFill>
                          <a:latin typeface="Trebuchet MS"/>
                          <a:cs typeface="Trebuchet MS"/>
                        </a:rPr>
                        <a:t>store a true/false</a:t>
                      </a:r>
                      <a:r>
                        <a:rPr sz="1600" spc="135">
                          <a:solidFill>
                            <a:schemeClr val="tx1"/>
                          </a:solidFill>
                          <a:latin typeface="Trebuchet MS"/>
                          <a:cs typeface="Trebuchet MS"/>
                        </a:rPr>
                        <a:t> </a:t>
                      </a:r>
                      <a:r>
                        <a:rPr sz="1600" spc="-5">
                          <a:solidFill>
                            <a:schemeClr val="tx1"/>
                          </a:solidFill>
                          <a:latin typeface="Trebuchet MS"/>
                          <a:cs typeface="Trebuchet MS"/>
                        </a:rPr>
                        <a:t>value.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2"/>
                  </a:ext>
                </a:extLst>
              </a:tr>
              <a:tr h="260857">
                <a:tc>
                  <a:txBody>
                    <a:bodyPr/>
                    <a:lstStyle/>
                    <a:p>
                      <a:pPr marL="62230">
                        <a:lnSpc>
                          <a:spcPts val="1810"/>
                        </a:lnSpc>
                      </a:pPr>
                      <a:r>
                        <a:rPr sz="1600" b="1" spc="-10">
                          <a:solidFill>
                            <a:schemeClr val="tx1"/>
                          </a:solidFill>
                          <a:latin typeface="Trebuchet MS"/>
                          <a:cs typeface="Trebuchet MS"/>
                        </a:rPr>
                        <a:t>Double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0"/>
                        </a:lnSpc>
                      </a:pPr>
                      <a:r>
                        <a:rPr sz="1600" spc="-110">
                          <a:solidFill>
                            <a:schemeClr val="tx1"/>
                          </a:solidFill>
                          <a:latin typeface="Trebuchet MS"/>
                          <a:cs typeface="Trebuchet MS"/>
                        </a:rPr>
                        <a:t>To </a:t>
                      </a:r>
                      <a:r>
                        <a:rPr sz="1600" spc="-5">
                          <a:solidFill>
                            <a:schemeClr val="tx1"/>
                          </a:solidFill>
                          <a:latin typeface="Trebuchet MS"/>
                          <a:cs typeface="Trebuchet MS"/>
                        </a:rPr>
                        <a:t>store floating </a:t>
                      </a:r>
                      <a:r>
                        <a:rPr sz="1600" spc="-10">
                          <a:solidFill>
                            <a:schemeClr val="tx1"/>
                          </a:solidFill>
                          <a:latin typeface="Trebuchet MS"/>
                          <a:cs typeface="Trebuchet MS"/>
                        </a:rPr>
                        <a:t>point </a:t>
                      </a:r>
                      <a:r>
                        <a:rPr sz="1600" spc="-5">
                          <a:solidFill>
                            <a:schemeClr val="tx1"/>
                          </a:solidFill>
                          <a:latin typeface="Trebuchet MS"/>
                          <a:cs typeface="Trebuchet MS"/>
                        </a:rPr>
                        <a:t>(real</a:t>
                      </a:r>
                      <a:r>
                        <a:rPr sz="1600" spc="215">
                          <a:solidFill>
                            <a:schemeClr val="tx1"/>
                          </a:solidFill>
                          <a:latin typeface="Trebuchet MS"/>
                          <a:cs typeface="Trebuchet MS"/>
                        </a:rPr>
                        <a:t> </a:t>
                      </a:r>
                      <a:r>
                        <a:rPr sz="1600" spc="-5">
                          <a:solidFill>
                            <a:schemeClr val="tx1"/>
                          </a:solidFill>
                          <a:latin typeface="Trebuchet MS"/>
                          <a:cs typeface="Trebuchet MS"/>
                        </a:rPr>
                        <a:t>values).</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3"/>
                  </a:ext>
                </a:extLst>
              </a:tr>
              <a:tr h="521843">
                <a:tc>
                  <a:txBody>
                    <a:bodyPr/>
                    <a:lstStyle/>
                    <a:p>
                      <a:pPr marL="62230">
                        <a:lnSpc>
                          <a:spcPts val="1810"/>
                        </a:lnSpc>
                      </a:pPr>
                      <a:r>
                        <a:rPr sz="1600" b="1" spc="-5">
                          <a:solidFill>
                            <a:schemeClr val="tx1"/>
                          </a:solidFill>
                          <a:latin typeface="Trebuchet MS"/>
                          <a:cs typeface="Trebuchet MS"/>
                        </a:rPr>
                        <a:t>Min/Max</a:t>
                      </a:r>
                      <a:r>
                        <a:rPr sz="1600" b="1" spc="-85">
                          <a:solidFill>
                            <a:schemeClr val="tx1"/>
                          </a:solidFill>
                          <a:latin typeface="Trebuchet MS"/>
                          <a:cs typeface="Trebuchet MS"/>
                        </a:rPr>
                        <a:t> </a:t>
                      </a:r>
                      <a:r>
                        <a:rPr sz="1600" b="1" spc="-5">
                          <a:solidFill>
                            <a:schemeClr val="tx1"/>
                          </a:solidFill>
                          <a:latin typeface="Trebuchet MS"/>
                          <a:cs typeface="Trebuchet MS"/>
                        </a:rPr>
                        <a:t>keys</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0"/>
                        </a:lnSpc>
                      </a:pPr>
                      <a:r>
                        <a:rPr sz="1600" spc="-110">
                          <a:solidFill>
                            <a:schemeClr val="tx1"/>
                          </a:solidFill>
                          <a:latin typeface="Trebuchet MS"/>
                          <a:cs typeface="Trebuchet MS"/>
                        </a:rPr>
                        <a:t>To  </a:t>
                      </a:r>
                      <a:r>
                        <a:rPr sz="1600" spc="-5">
                          <a:solidFill>
                            <a:schemeClr val="tx1"/>
                          </a:solidFill>
                          <a:latin typeface="Trebuchet MS"/>
                          <a:cs typeface="Trebuchet MS"/>
                        </a:rPr>
                        <a:t>compare  a value against  the  lowest  or</a:t>
                      </a:r>
                      <a:r>
                        <a:rPr sz="1600" spc="-245">
                          <a:solidFill>
                            <a:schemeClr val="tx1"/>
                          </a:solidFill>
                          <a:latin typeface="Trebuchet MS"/>
                          <a:cs typeface="Trebuchet MS"/>
                        </a:rPr>
                        <a:t> </a:t>
                      </a:r>
                      <a:r>
                        <a:rPr sz="1600">
                          <a:solidFill>
                            <a:schemeClr val="tx1"/>
                          </a:solidFill>
                          <a:latin typeface="Trebuchet MS"/>
                          <a:cs typeface="Trebuchet MS"/>
                        </a:rPr>
                        <a:t>highest</a:t>
                      </a:r>
                    </a:p>
                    <a:p>
                      <a:pPr marL="62230">
                        <a:lnSpc>
                          <a:spcPct val="100000"/>
                        </a:lnSpc>
                        <a:spcBef>
                          <a:spcPts val="145"/>
                        </a:spcBef>
                      </a:pPr>
                      <a:r>
                        <a:rPr sz="1600" spc="-5">
                          <a:solidFill>
                            <a:schemeClr val="tx1"/>
                          </a:solidFill>
                          <a:latin typeface="Trebuchet MS"/>
                          <a:cs typeface="Trebuchet MS"/>
                        </a:rPr>
                        <a:t>BSON</a:t>
                      </a:r>
                      <a:r>
                        <a:rPr sz="1600" spc="-50">
                          <a:solidFill>
                            <a:schemeClr val="tx1"/>
                          </a:solidFill>
                          <a:latin typeface="Trebuchet MS"/>
                          <a:cs typeface="Trebuchet MS"/>
                        </a:rPr>
                        <a:t> </a:t>
                      </a:r>
                      <a:r>
                        <a:rPr sz="1600" spc="-5">
                          <a:solidFill>
                            <a:schemeClr val="tx1"/>
                          </a:solidFill>
                          <a:latin typeface="Trebuchet MS"/>
                          <a:cs typeface="Trebuchet MS"/>
                        </a:rPr>
                        <a:t>elements.</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4"/>
                  </a:ext>
                </a:extLst>
              </a:tr>
              <a:tr h="521842">
                <a:tc>
                  <a:txBody>
                    <a:bodyPr/>
                    <a:lstStyle/>
                    <a:p>
                      <a:pPr marL="62230">
                        <a:lnSpc>
                          <a:spcPts val="1814"/>
                        </a:lnSpc>
                      </a:pPr>
                      <a:r>
                        <a:rPr sz="1600" b="1" spc="-15">
                          <a:solidFill>
                            <a:schemeClr val="tx1"/>
                          </a:solidFill>
                          <a:latin typeface="Trebuchet MS"/>
                          <a:cs typeface="Trebuchet MS"/>
                        </a:rPr>
                        <a:t>Arrays</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a:solidFill>
                            <a:schemeClr val="tx1"/>
                          </a:solidFill>
                          <a:latin typeface="Trebuchet MS"/>
                          <a:cs typeface="Trebuchet MS"/>
                        </a:rPr>
                        <a:t>store </a:t>
                      </a:r>
                      <a:r>
                        <a:rPr sz="1600" spc="-5">
                          <a:solidFill>
                            <a:schemeClr val="tx1"/>
                          </a:solidFill>
                          <a:latin typeface="Trebuchet MS"/>
                          <a:cs typeface="Trebuchet MS"/>
                        </a:rPr>
                        <a:t>arrays  or list or multiple values </a:t>
                      </a:r>
                      <a:r>
                        <a:rPr sz="1600">
                          <a:solidFill>
                            <a:schemeClr val="tx1"/>
                          </a:solidFill>
                          <a:latin typeface="Trebuchet MS"/>
                          <a:cs typeface="Trebuchet MS"/>
                        </a:rPr>
                        <a:t>into  </a:t>
                      </a:r>
                      <a:r>
                        <a:rPr sz="1600" spc="355">
                          <a:solidFill>
                            <a:schemeClr val="tx1"/>
                          </a:solidFill>
                          <a:latin typeface="Trebuchet MS"/>
                          <a:cs typeface="Trebuchet MS"/>
                        </a:rPr>
                        <a:t> </a:t>
                      </a:r>
                      <a:r>
                        <a:rPr sz="1600" spc="-5">
                          <a:solidFill>
                            <a:schemeClr val="tx1"/>
                          </a:solidFill>
                          <a:latin typeface="Trebuchet MS"/>
                          <a:cs typeface="Trebuchet MS"/>
                        </a:rPr>
                        <a:t>one</a:t>
                      </a:r>
                      <a:endParaRPr sz="1600">
                        <a:solidFill>
                          <a:schemeClr val="tx1"/>
                        </a:solidFill>
                        <a:latin typeface="Trebuchet MS"/>
                        <a:cs typeface="Trebuchet MS"/>
                      </a:endParaRPr>
                    </a:p>
                    <a:p>
                      <a:pPr marL="62230">
                        <a:lnSpc>
                          <a:spcPct val="100000"/>
                        </a:lnSpc>
                        <a:spcBef>
                          <a:spcPts val="140"/>
                        </a:spcBef>
                      </a:pPr>
                      <a:r>
                        <a:rPr sz="1600" spc="-55">
                          <a:solidFill>
                            <a:schemeClr val="tx1"/>
                          </a:solidFill>
                          <a:latin typeface="Trebuchet MS"/>
                          <a:cs typeface="Trebuchet MS"/>
                        </a:rPr>
                        <a:t>key.</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5"/>
                  </a:ext>
                </a:extLst>
              </a:tr>
              <a:tr h="521843">
                <a:tc>
                  <a:txBody>
                    <a:bodyPr/>
                    <a:lstStyle/>
                    <a:p>
                      <a:pPr marL="62230">
                        <a:lnSpc>
                          <a:spcPts val="1814"/>
                        </a:lnSpc>
                      </a:pPr>
                      <a:r>
                        <a:rPr sz="1600" b="1" spc="-15">
                          <a:solidFill>
                            <a:schemeClr val="tx1"/>
                          </a:solidFill>
                          <a:latin typeface="Trebuchet MS"/>
                          <a:cs typeface="Trebuchet MS"/>
                        </a:rPr>
                        <a:t>Timestamp</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spc="-5">
                          <a:solidFill>
                            <a:schemeClr val="tx1"/>
                          </a:solidFill>
                          <a:latin typeface="Trebuchet MS"/>
                          <a:cs typeface="Trebuchet MS"/>
                        </a:rPr>
                        <a:t>record when a </a:t>
                      </a:r>
                      <a:r>
                        <a:rPr sz="1600" spc="-10">
                          <a:solidFill>
                            <a:schemeClr val="tx1"/>
                          </a:solidFill>
                          <a:latin typeface="Trebuchet MS"/>
                          <a:cs typeface="Trebuchet MS"/>
                        </a:rPr>
                        <a:t>document </a:t>
                      </a:r>
                      <a:r>
                        <a:rPr sz="1600" spc="-5">
                          <a:solidFill>
                            <a:schemeClr val="tx1"/>
                          </a:solidFill>
                          <a:latin typeface="Trebuchet MS"/>
                          <a:cs typeface="Trebuchet MS"/>
                        </a:rPr>
                        <a:t>has been modified  </a:t>
                      </a:r>
                      <a:r>
                        <a:rPr sz="1600" spc="330">
                          <a:solidFill>
                            <a:schemeClr val="tx1"/>
                          </a:solidFill>
                          <a:latin typeface="Trebuchet MS"/>
                          <a:cs typeface="Trebuchet MS"/>
                        </a:rPr>
                        <a:t> </a:t>
                      </a:r>
                      <a:r>
                        <a:rPr sz="1600" spc="-10">
                          <a:solidFill>
                            <a:schemeClr val="tx1"/>
                          </a:solidFill>
                          <a:latin typeface="Trebuchet MS"/>
                          <a:cs typeface="Trebuchet MS"/>
                        </a:rPr>
                        <a:t>or</a:t>
                      </a:r>
                      <a:endParaRPr sz="1600">
                        <a:solidFill>
                          <a:schemeClr val="tx1"/>
                        </a:solidFill>
                        <a:latin typeface="Trebuchet MS"/>
                        <a:cs typeface="Trebuchet MS"/>
                      </a:endParaRPr>
                    </a:p>
                    <a:p>
                      <a:pPr marL="62230">
                        <a:lnSpc>
                          <a:spcPct val="100000"/>
                        </a:lnSpc>
                        <a:spcBef>
                          <a:spcPts val="140"/>
                        </a:spcBef>
                      </a:pPr>
                      <a:r>
                        <a:rPr sz="1600" spc="-5">
                          <a:solidFill>
                            <a:schemeClr val="tx1"/>
                          </a:solidFill>
                          <a:latin typeface="Trebuchet MS"/>
                          <a:cs typeface="Trebuchet MS"/>
                        </a:rPr>
                        <a:t>added.</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6"/>
                  </a:ext>
                </a:extLst>
              </a:tr>
              <a:tr h="521843">
                <a:tc>
                  <a:txBody>
                    <a:bodyPr/>
                    <a:lstStyle/>
                    <a:p>
                      <a:pPr marL="62230">
                        <a:lnSpc>
                          <a:spcPts val="1814"/>
                        </a:lnSpc>
                      </a:pPr>
                      <a:r>
                        <a:rPr sz="1600" b="1" spc="-5">
                          <a:solidFill>
                            <a:schemeClr val="tx1"/>
                          </a:solidFill>
                          <a:latin typeface="Trebuchet MS"/>
                          <a:cs typeface="Trebuchet MS"/>
                        </a:rPr>
                        <a:t>Null</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a:solidFill>
                            <a:schemeClr val="tx1"/>
                          </a:solidFill>
                          <a:latin typeface="Trebuchet MS"/>
                          <a:cs typeface="Trebuchet MS"/>
                        </a:rPr>
                        <a:t>store  </a:t>
                      </a:r>
                      <a:r>
                        <a:rPr sz="1600" spc="-5">
                          <a:solidFill>
                            <a:schemeClr val="tx1"/>
                          </a:solidFill>
                          <a:latin typeface="Trebuchet MS"/>
                          <a:cs typeface="Trebuchet MS"/>
                        </a:rPr>
                        <a:t>a  </a:t>
                      </a:r>
                      <a:r>
                        <a:rPr sz="1600">
                          <a:solidFill>
                            <a:schemeClr val="tx1"/>
                          </a:solidFill>
                          <a:latin typeface="Trebuchet MS"/>
                          <a:cs typeface="Trebuchet MS"/>
                        </a:rPr>
                        <a:t>NULL  </a:t>
                      </a:r>
                      <a:r>
                        <a:rPr sz="1600" spc="-5">
                          <a:solidFill>
                            <a:schemeClr val="tx1"/>
                          </a:solidFill>
                          <a:latin typeface="Trebuchet MS"/>
                          <a:cs typeface="Trebuchet MS"/>
                        </a:rPr>
                        <a:t>value.  A  NULL  is  a  missing</a:t>
                      </a:r>
                      <a:r>
                        <a:rPr sz="1600" spc="365">
                          <a:solidFill>
                            <a:schemeClr val="tx1"/>
                          </a:solidFill>
                          <a:latin typeface="Trebuchet MS"/>
                          <a:cs typeface="Trebuchet MS"/>
                        </a:rPr>
                        <a:t> </a:t>
                      </a:r>
                      <a:r>
                        <a:rPr sz="1600" spc="-10">
                          <a:solidFill>
                            <a:schemeClr val="tx1"/>
                          </a:solidFill>
                          <a:latin typeface="Trebuchet MS"/>
                          <a:cs typeface="Trebuchet MS"/>
                        </a:rPr>
                        <a:t>or</a:t>
                      </a:r>
                      <a:endParaRPr sz="1600">
                        <a:solidFill>
                          <a:schemeClr val="tx1"/>
                        </a:solidFill>
                        <a:latin typeface="Trebuchet MS"/>
                        <a:cs typeface="Trebuchet MS"/>
                      </a:endParaRPr>
                    </a:p>
                    <a:p>
                      <a:pPr marL="62230">
                        <a:lnSpc>
                          <a:spcPct val="100000"/>
                        </a:lnSpc>
                        <a:spcBef>
                          <a:spcPts val="145"/>
                        </a:spcBef>
                      </a:pPr>
                      <a:r>
                        <a:rPr sz="1600" spc="-10">
                          <a:solidFill>
                            <a:schemeClr val="tx1"/>
                          </a:solidFill>
                          <a:latin typeface="Trebuchet MS"/>
                          <a:cs typeface="Trebuchet MS"/>
                        </a:rPr>
                        <a:t>unknown</a:t>
                      </a:r>
                      <a:r>
                        <a:rPr sz="1600" spc="-20">
                          <a:solidFill>
                            <a:schemeClr val="tx1"/>
                          </a:solidFill>
                          <a:latin typeface="Trebuchet MS"/>
                          <a:cs typeface="Trebuchet MS"/>
                        </a:rPr>
                        <a:t> </a:t>
                      </a:r>
                      <a:r>
                        <a:rPr sz="1600" spc="-5">
                          <a:solidFill>
                            <a:schemeClr val="tx1"/>
                          </a:solidFill>
                          <a:latin typeface="Trebuchet MS"/>
                          <a:cs typeface="Trebuchet MS"/>
                        </a:rPr>
                        <a:t>value.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7"/>
                  </a:ext>
                </a:extLst>
              </a:tr>
              <a:tr h="782828">
                <a:tc>
                  <a:txBody>
                    <a:bodyPr/>
                    <a:lstStyle/>
                    <a:p>
                      <a:pPr marL="62230">
                        <a:lnSpc>
                          <a:spcPts val="1814"/>
                        </a:lnSpc>
                      </a:pPr>
                      <a:r>
                        <a:rPr sz="1600" b="1" spc="-5">
                          <a:solidFill>
                            <a:schemeClr val="tx1"/>
                          </a:solidFill>
                          <a:latin typeface="Trebuchet MS"/>
                          <a:cs typeface="Trebuchet MS"/>
                        </a:rPr>
                        <a:t>Date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a:solidFill>
                            <a:schemeClr val="tx1"/>
                          </a:solidFill>
                          <a:latin typeface="Trebuchet MS"/>
                          <a:cs typeface="Trebuchet MS"/>
                        </a:rPr>
                        <a:t>store  </a:t>
                      </a:r>
                      <a:r>
                        <a:rPr sz="1600" spc="-5">
                          <a:solidFill>
                            <a:schemeClr val="tx1"/>
                          </a:solidFill>
                          <a:latin typeface="Trebuchet MS"/>
                          <a:cs typeface="Trebuchet MS"/>
                        </a:rPr>
                        <a:t>the  </a:t>
                      </a:r>
                      <a:r>
                        <a:rPr sz="1600">
                          <a:solidFill>
                            <a:schemeClr val="tx1"/>
                          </a:solidFill>
                          <a:latin typeface="Trebuchet MS"/>
                          <a:cs typeface="Trebuchet MS"/>
                        </a:rPr>
                        <a:t>current  </a:t>
                      </a:r>
                      <a:r>
                        <a:rPr sz="1600" spc="-5">
                          <a:solidFill>
                            <a:schemeClr val="tx1"/>
                          </a:solidFill>
                          <a:latin typeface="Trebuchet MS"/>
                          <a:cs typeface="Trebuchet MS"/>
                        </a:rPr>
                        <a:t>date  or  time  in  Unix</a:t>
                      </a:r>
                      <a:r>
                        <a:rPr sz="1600" spc="360">
                          <a:solidFill>
                            <a:schemeClr val="tx1"/>
                          </a:solidFill>
                          <a:latin typeface="Trebuchet MS"/>
                          <a:cs typeface="Trebuchet MS"/>
                        </a:rPr>
                        <a:t> </a:t>
                      </a:r>
                      <a:r>
                        <a:rPr sz="1600">
                          <a:solidFill>
                            <a:schemeClr val="tx1"/>
                          </a:solidFill>
                          <a:latin typeface="Trebuchet MS"/>
                          <a:cs typeface="Trebuchet MS"/>
                        </a:rPr>
                        <a:t>time</a:t>
                      </a:r>
                    </a:p>
                    <a:p>
                      <a:pPr marL="62230" marR="56515">
                        <a:lnSpc>
                          <a:spcPct val="107000"/>
                        </a:lnSpc>
                        <a:spcBef>
                          <a:spcPts val="10"/>
                        </a:spcBef>
                      </a:pPr>
                      <a:r>
                        <a:rPr sz="1600" spc="-5">
                          <a:solidFill>
                            <a:schemeClr val="tx1"/>
                          </a:solidFill>
                          <a:latin typeface="Trebuchet MS"/>
                          <a:cs typeface="Trebuchet MS"/>
                        </a:rPr>
                        <a:t>format. One </a:t>
                      </a:r>
                      <a:r>
                        <a:rPr sz="1600">
                          <a:solidFill>
                            <a:schemeClr val="tx1"/>
                          </a:solidFill>
                          <a:latin typeface="Trebuchet MS"/>
                          <a:cs typeface="Trebuchet MS"/>
                        </a:rPr>
                        <a:t>can </a:t>
                      </a:r>
                      <a:r>
                        <a:rPr sz="1600" spc="-5">
                          <a:solidFill>
                            <a:schemeClr val="tx1"/>
                          </a:solidFill>
                          <a:latin typeface="Trebuchet MS"/>
                          <a:cs typeface="Trebuchet MS"/>
                        </a:rPr>
                        <a:t>create object of date and pass  </a:t>
                      </a:r>
                      <a:r>
                        <a:rPr sz="1600" spc="-55">
                          <a:solidFill>
                            <a:schemeClr val="tx1"/>
                          </a:solidFill>
                          <a:latin typeface="Trebuchet MS"/>
                          <a:cs typeface="Trebuchet MS"/>
                        </a:rPr>
                        <a:t>day, </a:t>
                      </a:r>
                      <a:r>
                        <a:rPr sz="1600" spc="-10">
                          <a:solidFill>
                            <a:schemeClr val="tx1"/>
                          </a:solidFill>
                          <a:latin typeface="Trebuchet MS"/>
                          <a:cs typeface="Trebuchet MS"/>
                        </a:rPr>
                        <a:t>month </a:t>
                      </a:r>
                      <a:r>
                        <a:rPr sz="1600" spc="-5">
                          <a:solidFill>
                            <a:schemeClr val="tx1"/>
                          </a:solidFill>
                          <a:latin typeface="Trebuchet MS"/>
                          <a:cs typeface="Trebuchet MS"/>
                        </a:rPr>
                        <a:t>and year to</a:t>
                      </a:r>
                      <a:r>
                        <a:rPr sz="1600" spc="80">
                          <a:solidFill>
                            <a:schemeClr val="tx1"/>
                          </a:solidFill>
                          <a:latin typeface="Trebuchet MS"/>
                          <a:cs typeface="Trebuchet MS"/>
                        </a:rPr>
                        <a:t> </a:t>
                      </a:r>
                      <a:r>
                        <a:rPr sz="1600" spc="-5">
                          <a:solidFill>
                            <a:schemeClr val="tx1"/>
                          </a:solidFill>
                          <a:latin typeface="Trebuchet MS"/>
                          <a:cs typeface="Trebuchet MS"/>
                        </a:rPr>
                        <a:t>it.</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8"/>
                  </a:ext>
                </a:extLst>
              </a:tr>
              <a:tr h="260857">
                <a:tc>
                  <a:txBody>
                    <a:bodyPr/>
                    <a:lstStyle/>
                    <a:p>
                      <a:pPr marL="62230">
                        <a:lnSpc>
                          <a:spcPts val="1814"/>
                        </a:lnSpc>
                      </a:pPr>
                      <a:r>
                        <a:rPr sz="1600" b="1" spc="-5">
                          <a:solidFill>
                            <a:schemeClr val="tx1"/>
                          </a:solidFill>
                          <a:latin typeface="Trebuchet MS"/>
                          <a:cs typeface="Trebuchet MS"/>
                        </a:rPr>
                        <a:t>Object</a:t>
                      </a:r>
                      <a:r>
                        <a:rPr sz="1600" b="1" spc="-65">
                          <a:solidFill>
                            <a:schemeClr val="tx1"/>
                          </a:solidFill>
                          <a:latin typeface="Trebuchet MS"/>
                          <a:cs typeface="Trebuchet MS"/>
                        </a:rPr>
                        <a:t> </a:t>
                      </a:r>
                      <a:r>
                        <a:rPr sz="1600" b="1" spc="-10">
                          <a:solidFill>
                            <a:schemeClr val="tx1"/>
                          </a:solidFill>
                          <a:latin typeface="Trebuchet MS"/>
                          <a:cs typeface="Trebuchet MS"/>
                        </a:rPr>
                        <a:t>ID</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spc="-5">
                          <a:solidFill>
                            <a:schemeClr val="tx1"/>
                          </a:solidFill>
                          <a:latin typeface="Trebuchet MS"/>
                          <a:cs typeface="Trebuchet MS"/>
                        </a:rPr>
                        <a:t>store the </a:t>
                      </a:r>
                      <a:r>
                        <a:rPr sz="1600" spc="-15">
                          <a:solidFill>
                            <a:schemeClr val="tx1"/>
                          </a:solidFill>
                          <a:latin typeface="Trebuchet MS"/>
                          <a:cs typeface="Trebuchet MS"/>
                        </a:rPr>
                        <a:t>document’s</a:t>
                      </a:r>
                      <a:r>
                        <a:rPr sz="1600" spc="130">
                          <a:solidFill>
                            <a:schemeClr val="tx1"/>
                          </a:solidFill>
                          <a:latin typeface="Trebuchet MS"/>
                          <a:cs typeface="Trebuchet MS"/>
                        </a:rPr>
                        <a:t> </a:t>
                      </a:r>
                      <a:r>
                        <a:rPr sz="1600" spc="-5">
                          <a:solidFill>
                            <a:schemeClr val="tx1"/>
                          </a:solidFill>
                          <a:latin typeface="Trebuchet MS"/>
                          <a:cs typeface="Trebuchet MS"/>
                        </a:rPr>
                        <a:t>id.</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09"/>
                  </a:ext>
                </a:extLst>
              </a:tr>
              <a:tr h="260972">
                <a:tc>
                  <a:txBody>
                    <a:bodyPr/>
                    <a:lstStyle/>
                    <a:p>
                      <a:pPr marL="62230">
                        <a:lnSpc>
                          <a:spcPts val="1814"/>
                        </a:lnSpc>
                      </a:pPr>
                      <a:r>
                        <a:rPr sz="1600" b="1" spc="-5">
                          <a:solidFill>
                            <a:schemeClr val="tx1"/>
                          </a:solidFill>
                          <a:latin typeface="Trebuchet MS"/>
                          <a:cs typeface="Trebuchet MS"/>
                        </a:rPr>
                        <a:t>Binary</a:t>
                      </a:r>
                      <a:r>
                        <a:rPr sz="1600" b="1" spc="-75">
                          <a:solidFill>
                            <a:schemeClr val="tx1"/>
                          </a:solidFill>
                          <a:latin typeface="Trebuchet MS"/>
                          <a:cs typeface="Trebuchet MS"/>
                        </a:rPr>
                        <a:t> </a:t>
                      </a:r>
                      <a:r>
                        <a:rPr sz="1600" b="1" spc="-5">
                          <a:solidFill>
                            <a:schemeClr val="tx1"/>
                          </a:solidFill>
                          <a:latin typeface="Trebuchet MS"/>
                          <a:cs typeface="Trebuchet MS"/>
                        </a:rPr>
                        <a:t>data</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spc="-5">
                          <a:solidFill>
                            <a:schemeClr val="tx1"/>
                          </a:solidFill>
                          <a:latin typeface="Trebuchet MS"/>
                          <a:cs typeface="Trebuchet MS"/>
                        </a:rPr>
                        <a:t>store binary data (images, binaries,</a:t>
                      </a:r>
                      <a:r>
                        <a:rPr sz="1600" spc="195">
                          <a:solidFill>
                            <a:schemeClr val="tx1"/>
                          </a:solidFill>
                          <a:latin typeface="Trebuchet MS"/>
                          <a:cs typeface="Trebuchet MS"/>
                        </a:rPr>
                        <a:t> </a:t>
                      </a:r>
                      <a:r>
                        <a:rPr sz="1600" spc="-5">
                          <a:solidFill>
                            <a:schemeClr val="tx1"/>
                          </a:solidFill>
                          <a:latin typeface="Trebuchet MS"/>
                          <a:cs typeface="Trebuchet MS"/>
                        </a:rPr>
                        <a:t>etc.).</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10"/>
                  </a:ext>
                </a:extLst>
              </a:tr>
              <a:tr h="260921">
                <a:tc>
                  <a:txBody>
                    <a:bodyPr/>
                    <a:lstStyle/>
                    <a:p>
                      <a:pPr marL="62230">
                        <a:lnSpc>
                          <a:spcPts val="1814"/>
                        </a:lnSpc>
                      </a:pPr>
                      <a:r>
                        <a:rPr sz="1600" b="1" spc="-10">
                          <a:solidFill>
                            <a:schemeClr val="tx1"/>
                          </a:solidFill>
                          <a:latin typeface="Trebuchet MS"/>
                          <a:cs typeface="Trebuchet MS"/>
                        </a:rPr>
                        <a:t>Code</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14"/>
                        </a:lnSpc>
                      </a:pPr>
                      <a:r>
                        <a:rPr sz="1600" spc="-110">
                          <a:solidFill>
                            <a:schemeClr val="tx1"/>
                          </a:solidFill>
                          <a:latin typeface="Trebuchet MS"/>
                          <a:cs typeface="Trebuchet MS"/>
                        </a:rPr>
                        <a:t>To </a:t>
                      </a:r>
                      <a:r>
                        <a:rPr sz="1600" spc="-5">
                          <a:solidFill>
                            <a:schemeClr val="tx1"/>
                          </a:solidFill>
                          <a:latin typeface="Trebuchet MS"/>
                          <a:cs typeface="Trebuchet MS"/>
                        </a:rPr>
                        <a:t>store javascript code into the</a:t>
                      </a:r>
                      <a:r>
                        <a:rPr sz="1600" spc="210">
                          <a:solidFill>
                            <a:schemeClr val="tx1"/>
                          </a:solidFill>
                          <a:latin typeface="Trebuchet MS"/>
                          <a:cs typeface="Trebuchet MS"/>
                        </a:rPr>
                        <a:t> </a:t>
                      </a:r>
                      <a:r>
                        <a:rPr sz="1600" spc="-5">
                          <a:solidFill>
                            <a:schemeClr val="tx1"/>
                          </a:solidFill>
                          <a:latin typeface="Trebuchet MS"/>
                          <a:cs typeface="Trebuchet MS"/>
                        </a:rPr>
                        <a:t>document.</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11"/>
                  </a:ext>
                </a:extLst>
              </a:tr>
              <a:tr h="260921">
                <a:tc>
                  <a:txBody>
                    <a:bodyPr/>
                    <a:lstStyle/>
                    <a:p>
                      <a:pPr marL="62230">
                        <a:lnSpc>
                          <a:spcPts val="1820"/>
                        </a:lnSpc>
                      </a:pPr>
                      <a:r>
                        <a:rPr sz="1600" b="1" spc="-5">
                          <a:solidFill>
                            <a:schemeClr val="tx1"/>
                          </a:solidFill>
                          <a:latin typeface="Trebuchet MS"/>
                          <a:cs typeface="Trebuchet MS"/>
                        </a:rPr>
                        <a:t>Regular</a:t>
                      </a:r>
                      <a:r>
                        <a:rPr sz="1600" b="1" spc="-20">
                          <a:solidFill>
                            <a:schemeClr val="tx1"/>
                          </a:solidFill>
                          <a:latin typeface="Trebuchet MS"/>
                          <a:cs typeface="Trebuchet MS"/>
                        </a:rPr>
                        <a:t> </a:t>
                      </a:r>
                      <a:r>
                        <a:rPr sz="1600" b="1" spc="-10">
                          <a:solidFill>
                            <a:schemeClr val="tx1"/>
                          </a:solidFill>
                          <a:latin typeface="Trebuchet MS"/>
                          <a:cs typeface="Trebuchet MS"/>
                        </a:rPr>
                        <a:t>expression</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tc>
                  <a:txBody>
                    <a:bodyPr/>
                    <a:lstStyle/>
                    <a:p>
                      <a:pPr marL="62230">
                        <a:lnSpc>
                          <a:spcPts val="1820"/>
                        </a:lnSpc>
                      </a:pPr>
                      <a:r>
                        <a:rPr sz="1600" spc="-110">
                          <a:solidFill>
                            <a:schemeClr val="tx1"/>
                          </a:solidFill>
                          <a:latin typeface="Trebuchet MS"/>
                          <a:cs typeface="Trebuchet MS"/>
                        </a:rPr>
                        <a:t>To </a:t>
                      </a:r>
                      <a:r>
                        <a:rPr sz="1600" spc="-5">
                          <a:solidFill>
                            <a:schemeClr val="tx1"/>
                          </a:solidFill>
                          <a:latin typeface="Trebuchet MS"/>
                          <a:cs typeface="Trebuchet MS"/>
                        </a:rPr>
                        <a:t>store regular</a:t>
                      </a:r>
                      <a:r>
                        <a:rPr sz="1600" spc="150">
                          <a:solidFill>
                            <a:schemeClr val="tx1"/>
                          </a:solidFill>
                          <a:latin typeface="Trebuchet MS"/>
                          <a:cs typeface="Trebuchet MS"/>
                        </a:rPr>
                        <a:t> </a:t>
                      </a:r>
                      <a:r>
                        <a:rPr sz="1600" spc="-5">
                          <a:solidFill>
                            <a:schemeClr val="tx1"/>
                          </a:solidFill>
                          <a:latin typeface="Trebuchet MS"/>
                          <a:cs typeface="Trebuchet MS"/>
                        </a:rPr>
                        <a:t>expression.</a:t>
                      </a:r>
                      <a:endParaRPr sz="1600">
                        <a:solidFill>
                          <a:schemeClr val="tx1"/>
                        </a:solidFill>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187319"/>
            <a:ext cx="4572000" cy="369332"/>
          </a:xfrm>
          <a:prstGeom prst="rect">
            <a:avLst/>
          </a:prstGeom>
        </p:spPr>
        <p:txBody>
          <a:bodyPr vert="horz" wrap="square" lIns="0" tIns="0" rIns="0" bIns="0" rtlCol="0">
            <a:spAutoFit/>
          </a:bodyPr>
          <a:lstStyle/>
          <a:p>
            <a:pPr marL="12700">
              <a:lnSpc>
                <a:spcPct val="100000"/>
              </a:lnSpc>
            </a:pPr>
            <a:r>
              <a:rPr sz="2400" spc="-5"/>
              <a:t>Mongo DB</a:t>
            </a:r>
            <a:r>
              <a:rPr lang="en-US" sz="2400" spc="-5"/>
              <a:t> Query Language</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4687" y="402082"/>
            <a:ext cx="8414513" cy="338554"/>
          </a:xfrm>
        </p:spPr>
        <p:txBody>
          <a:bodyPr/>
          <a:lstStyle/>
          <a:p>
            <a:r>
              <a:rPr lang="en-US"/>
              <a:t>CRUD operations</a:t>
            </a:r>
          </a:p>
        </p:txBody>
      </p:sp>
      <p:sp>
        <p:nvSpPr>
          <p:cNvPr id="4" name="Text Placeholder 3"/>
          <p:cNvSpPr>
            <a:spLocks noGrp="1"/>
          </p:cNvSpPr>
          <p:nvPr>
            <p:ph type="body" idx="1"/>
          </p:nvPr>
        </p:nvSpPr>
        <p:spPr>
          <a:xfrm>
            <a:off x="457200" y="1066800"/>
            <a:ext cx="9982200" cy="3600986"/>
          </a:xfrm>
        </p:spPr>
        <p:txBody>
          <a:bodyPr/>
          <a:lstStyle/>
          <a:p>
            <a:r>
              <a:rPr lang="en-US"/>
              <a:t>	</a:t>
            </a:r>
            <a:r>
              <a:rPr lang="en-US" b="1"/>
              <a:t>CRUD( Create, Read, Update and Delete) operations in Mongo DB</a:t>
            </a:r>
          </a:p>
          <a:p>
            <a:endParaRPr lang="en-US" b="1"/>
          </a:p>
          <a:p>
            <a:pPr marL="742950" lvl="1" indent="-285750">
              <a:buFont typeface="Arial" pitchFamily="34" charset="0"/>
              <a:buChar char="•"/>
            </a:pPr>
            <a:r>
              <a:rPr lang="en-US" b="1"/>
              <a:t>Create: </a:t>
            </a:r>
            <a:r>
              <a:rPr lang="en-US"/>
              <a:t>Creation of data done using </a:t>
            </a:r>
            <a:r>
              <a:rPr lang="en-US" b="1">
                <a:solidFill>
                  <a:srgbClr val="FF0000"/>
                </a:solidFill>
              </a:rPr>
              <a:t>Insert() /Update() /Save()</a:t>
            </a:r>
          </a:p>
          <a:p>
            <a:pPr lvl="1"/>
            <a:endParaRPr lang="en-US"/>
          </a:p>
          <a:p>
            <a:pPr marL="742950" lvl="1" indent="-285750">
              <a:buFont typeface="Arial" pitchFamily="34" charset="0"/>
              <a:buChar char="•"/>
            </a:pPr>
            <a:r>
              <a:rPr lang="en-US" b="1"/>
              <a:t>Read</a:t>
            </a:r>
            <a:r>
              <a:rPr lang="en-US"/>
              <a:t>: Reading data is performed using </a:t>
            </a:r>
            <a:r>
              <a:rPr lang="en-US" b="1"/>
              <a:t>find() </a:t>
            </a:r>
            <a:r>
              <a:rPr lang="en-US"/>
              <a:t>method</a:t>
            </a:r>
          </a:p>
          <a:p>
            <a:pPr lvl="1"/>
            <a:endParaRPr lang="en-US"/>
          </a:p>
          <a:p>
            <a:pPr marL="742950" lvl="1" indent="-285750">
              <a:buFont typeface="Arial" pitchFamily="34" charset="0"/>
              <a:buChar char="•"/>
            </a:pPr>
            <a:r>
              <a:rPr lang="en-US" b="1"/>
              <a:t>Update</a:t>
            </a:r>
            <a:r>
              <a:rPr lang="en-US"/>
              <a:t>: Update data is accomplished using the </a:t>
            </a:r>
            <a:r>
              <a:rPr lang="en-US" b="1">
                <a:solidFill>
                  <a:srgbClr val="FF0000"/>
                </a:solidFill>
              </a:rPr>
              <a:t>update() </a:t>
            </a:r>
            <a:r>
              <a:rPr lang="en-US"/>
              <a:t>method with UPSERT set to false.</a:t>
            </a:r>
          </a:p>
          <a:p>
            <a:pPr lvl="1"/>
            <a:endParaRPr lang="en-US"/>
          </a:p>
          <a:p>
            <a:pPr marL="742950" lvl="1" indent="-285750">
              <a:buFont typeface="Arial" pitchFamily="34" charset="0"/>
              <a:buChar char="•"/>
            </a:pPr>
            <a:r>
              <a:rPr lang="en-US" b="1"/>
              <a:t>Delete</a:t>
            </a:r>
            <a:r>
              <a:rPr lang="en-US"/>
              <a:t>: a document is deleted using the </a:t>
            </a:r>
            <a:r>
              <a:rPr lang="en-US" b="1">
                <a:solidFill>
                  <a:srgbClr val="FF0000"/>
                </a:solidFill>
              </a:rPr>
              <a:t>remove() </a:t>
            </a:r>
            <a:r>
              <a:rPr lang="en-US"/>
              <a:t>method</a:t>
            </a:r>
          </a:p>
          <a:p>
            <a:pPr marL="742950" lvl="1" indent="-285750">
              <a:buFont typeface="Arial" pitchFamily="34" charset="0"/>
              <a:buChar char="•"/>
            </a:pPr>
            <a:endParaRPr lang="en-US"/>
          </a:p>
          <a:p>
            <a:pPr marL="742950" lvl="1" indent="-285750">
              <a:buFont typeface="Arial" pitchFamily="34" charset="0"/>
              <a:buChar char="•"/>
            </a:pPr>
            <a:r>
              <a:rPr lang="en-US"/>
              <a:t>The Order of CRUD  is ,</a:t>
            </a:r>
          </a:p>
          <a:p>
            <a:pPr marL="742950" lvl="1" indent="-285750">
              <a:buFont typeface="Arial" pitchFamily="34" charset="0"/>
              <a:buChar char="•"/>
            </a:pPr>
            <a:endParaRPr lang="en-US"/>
          </a:p>
          <a:p>
            <a:pPr lvl="1"/>
            <a:r>
              <a:rPr lang="en-US"/>
              <a:t>		</a:t>
            </a:r>
          </a:p>
        </p:txBody>
      </p:sp>
      <p:sp>
        <p:nvSpPr>
          <p:cNvPr id="5" name="TextBox 4"/>
          <p:cNvSpPr txBox="1"/>
          <p:nvPr/>
        </p:nvSpPr>
        <p:spPr>
          <a:xfrm>
            <a:off x="3276600" y="4419600"/>
            <a:ext cx="1828800" cy="646331"/>
          </a:xfrm>
          <a:prstGeom prst="rect">
            <a:avLst/>
          </a:prstGeom>
          <a:noFill/>
        </p:spPr>
        <p:txBody>
          <a:bodyPr wrap="square" rtlCol="0">
            <a:spAutoFit/>
          </a:bodyPr>
          <a:lstStyle/>
          <a:p>
            <a:r>
              <a:rPr lang="en-US"/>
              <a:t>Data base</a:t>
            </a:r>
          </a:p>
          <a:p>
            <a:endParaRPr lang="en-US"/>
          </a:p>
        </p:txBody>
      </p:sp>
      <p:cxnSp>
        <p:nvCxnSpPr>
          <p:cNvPr id="7" name="Straight Arrow Connector 6"/>
          <p:cNvCxnSpPr/>
          <p:nvPr/>
        </p:nvCxnSpPr>
        <p:spPr>
          <a:xfrm>
            <a:off x="3886200" y="4742765"/>
            <a:ext cx="0" cy="59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24200" y="5410200"/>
            <a:ext cx="1524000" cy="369332"/>
          </a:xfrm>
          <a:prstGeom prst="rect">
            <a:avLst/>
          </a:prstGeom>
          <a:noFill/>
        </p:spPr>
        <p:txBody>
          <a:bodyPr wrap="square" rtlCol="0">
            <a:spAutoFit/>
          </a:bodyPr>
          <a:lstStyle/>
          <a:p>
            <a:r>
              <a:rPr lang="en-US"/>
              <a:t>Collections</a:t>
            </a:r>
          </a:p>
        </p:txBody>
      </p:sp>
      <p:cxnSp>
        <p:nvCxnSpPr>
          <p:cNvPr id="10" name="Straight Arrow Connector 9"/>
          <p:cNvCxnSpPr/>
          <p:nvPr/>
        </p:nvCxnSpPr>
        <p:spPr>
          <a:xfrm>
            <a:off x="4495800" y="5594866"/>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48400" y="5410200"/>
            <a:ext cx="1676400" cy="369332"/>
          </a:xfrm>
          <a:prstGeom prst="rect">
            <a:avLst/>
          </a:prstGeom>
          <a:noFill/>
        </p:spPr>
        <p:txBody>
          <a:bodyPr wrap="square" rtlCol="0">
            <a:spAutoFit/>
          </a:bodyPr>
          <a:lstStyle/>
          <a:p>
            <a:r>
              <a:rPr lang="en-US"/>
              <a:t>Documents</a:t>
            </a:r>
          </a:p>
        </p:txBody>
      </p:sp>
    </p:spTree>
    <p:extLst>
      <p:ext uri="{BB962C8B-B14F-4D97-AF65-F5344CB8AC3E}">
        <p14:creationId xmlns:p14="http://schemas.microsoft.com/office/powerpoint/2010/main" val="293727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Data base</a:t>
            </a:r>
          </a:p>
        </p:txBody>
      </p:sp>
      <p:sp>
        <p:nvSpPr>
          <p:cNvPr id="3" name="Text Placeholder 2"/>
          <p:cNvSpPr>
            <a:spLocks noGrp="1"/>
          </p:cNvSpPr>
          <p:nvPr>
            <p:ph type="body" idx="1"/>
          </p:nvPr>
        </p:nvSpPr>
        <p:spPr>
          <a:xfrm>
            <a:off x="381000" y="1143000"/>
            <a:ext cx="9144000" cy="5257800"/>
          </a:xfrm>
        </p:spPr>
        <p:txBody>
          <a:bodyPr/>
          <a:lstStyle/>
          <a:p>
            <a:pPr algn="l"/>
            <a:r>
              <a:rPr lang="en-US" u="sng"/>
              <a:t>To create data base</a:t>
            </a:r>
          </a:p>
          <a:p>
            <a:endParaRPr lang="en-US"/>
          </a:p>
          <a:p>
            <a:r>
              <a:rPr lang="en-US"/>
              <a:t>	</a:t>
            </a:r>
            <a:r>
              <a:rPr lang="en-US">
                <a:solidFill>
                  <a:srgbClr val="FF0000"/>
                </a:solidFill>
              </a:rPr>
              <a:t>use</a:t>
            </a:r>
            <a:r>
              <a:rPr lang="en-US"/>
              <a:t> Data base  name;</a:t>
            </a:r>
          </a:p>
          <a:p>
            <a:r>
              <a:rPr lang="en-US"/>
              <a:t>	</a:t>
            </a:r>
            <a:r>
              <a:rPr lang="en-US" b="1">
                <a:solidFill>
                  <a:schemeClr val="accent2"/>
                </a:solidFill>
              </a:rPr>
              <a:t>use studentdb;</a:t>
            </a:r>
          </a:p>
          <a:p>
            <a:endParaRPr lang="en-US" b="1">
              <a:solidFill>
                <a:schemeClr val="accent2"/>
              </a:solidFill>
            </a:endParaRPr>
          </a:p>
          <a:p>
            <a:r>
              <a:rPr lang="en-US" u="sng"/>
              <a:t>To display the list of data bases</a:t>
            </a:r>
          </a:p>
          <a:p>
            <a:r>
              <a:rPr lang="en-US">
                <a:solidFill>
                  <a:schemeClr val="accent2"/>
                </a:solidFill>
              </a:rPr>
              <a:t>	</a:t>
            </a:r>
            <a:r>
              <a:rPr lang="en-US" b="1">
                <a:solidFill>
                  <a:schemeClr val="accent2"/>
                </a:solidFill>
              </a:rPr>
              <a:t>show </a:t>
            </a:r>
            <a:r>
              <a:rPr lang="en-US" b="1" err="1">
                <a:solidFill>
                  <a:schemeClr val="accent2"/>
                </a:solidFill>
              </a:rPr>
              <a:t>dbs</a:t>
            </a:r>
            <a:r>
              <a:rPr lang="en-US" b="1">
                <a:solidFill>
                  <a:schemeClr val="accent2"/>
                </a:solidFill>
              </a:rPr>
              <a:t>;</a:t>
            </a:r>
          </a:p>
          <a:p>
            <a:endParaRPr lang="en-US" b="1">
              <a:solidFill>
                <a:schemeClr val="accent2"/>
              </a:solidFill>
            </a:endParaRPr>
          </a:p>
          <a:p>
            <a:r>
              <a:rPr lang="en-US" u="sng"/>
              <a:t>To display the current data base</a:t>
            </a:r>
          </a:p>
          <a:p>
            <a:r>
              <a:rPr lang="en-US" b="1">
                <a:solidFill>
                  <a:schemeClr val="accent2"/>
                </a:solidFill>
              </a:rPr>
              <a:t>	</a:t>
            </a:r>
            <a:r>
              <a:rPr lang="en-US" b="1" err="1">
                <a:solidFill>
                  <a:schemeClr val="accent2"/>
                </a:solidFill>
              </a:rPr>
              <a:t>db</a:t>
            </a:r>
            <a:r>
              <a:rPr lang="en-US" b="1">
                <a:solidFill>
                  <a:schemeClr val="accent2"/>
                </a:solidFill>
              </a:rPr>
              <a:t>;</a:t>
            </a:r>
          </a:p>
          <a:p>
            <a:endParaRPr lang="en-US" b="1">
              <a:solidFill>
                <a:schemeClr val="accent2"/>
              </a:solidFill>
            </a:endParaRPr>
          </a:p>
          <a:p>
            <a:r>
              <a:rPr lang="en-US" u="sng"/>
              <a:t>To switch to new data base</a:t>
            </a:r>
          </a:p>
          <a:p>
            <a:r>
              <a:rPr lang="en-US" b="1">
                <a:solidFill>
                  <a:schemeClr val="accent2"/>
                </a:solidFill>
              </a:rPr>
              <a:t>	use data base name;</a:t>
            </a:r>
          </a:p>
          <a:p>
            <a:endParaRPr lang="en-US" b="1">
              <a:solidFill>
                <a:schemeClr val="accent2"/>
              </a:solidFill>
            </a:endParaRPr>
          </a:p>
          <a:p>
            <a:r>
              <a:rPr lang="en-US" u="sng"/>
              <a:t>To display the list of collections (tables) in the current DB</a:t>
            </a:r>
          </a:p>
          <a:p>
            <a:r>
              <a:rPr lang="en-US" b="1">
                <a:solidFill>
                  <a:schemeClr val="accent2"/>
                </a:solidFill>
              </a:rPr>
              <a:t>	show collections;</a:t>
            </a:r>
          </a:p>
          <a:p>
            <a:endParaRPr lang="en-US" b="1">
              <a:solidFill>
                <a:schemeClr val="accent2"/>
              </a:solidFill>
            </a:endParaRPr>
          </a:p>
        </p:txBody>
      </p:sp>
    </p:spTree>
    <p:extLst>
      <p:ext uri="{BB962C8B-B14F-4D97-AF65-F5344CB8AC3E}">
        <p14:creationId xmlns:p14="http://schemas.microsoft.com/office/powerpoint/2010/main" val="2702938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Data base</a:t>
            </a:r>
          </a:p>
        </p:txBody>
      </p:sp>
      <p:sp>
        <p:nvSpPr>
          <p:cNvPr id="3" name="Text Placeholder 2"/>
          <p:cNvSpPr>
            <a:spLocks noGrp="1"/>
          </p:cNvSpPr>
          <p:nvPr>
            <p:ph type="body" idx="1"/>
          </p:nvPr>
        </p:nvSpPr>
        <p:spPr>
          <a:xfrm>
            <a:off x="152400" y="990600"/>
            <a:ext cx="10820401" cy="3323987"/>
          </a:xfrm>
        </p:spPr>
        <p:txBody>
          <a:bodyPr/>
          <a:lstStyle/>
          <a:p>
            <a:r>
              <a:rPr lang="en-US"/>
              <a:t>	</a:t>
            </a:r>
            <a:r>
              <a:rPr lang="en-US" u="sng"/>
              <a:t>To drop the data base:</a:t>
            </a:r>
          </a:p>
          <a:p>
            <a:r>
              <a:rPr lang="en-US"/>
              <a:t>		</a:t>
            </a:r>
            <a:r>
              <a:rPr lang="en-US" b="1" err="1">
                <a:solidFill>
                  <a:schemeClr val="accent6">
                    <a:lumMod val="75000"/>
                  </a:schemeClr>
                </a:solidFill>
              </a:rPr>
              <a:t>db.dropDatabase</a:t>
            </a:r>
            <a:r>
              <a:rPr lang="en-US" b="1">
                <a:solidFill>
                  <a:schemeClr val="accent6">
                    <a:lumMod val="75000"/>
                  </a:schemeClr>
                </a:solidFill>
              </a:rPr>
              <a:t>()</a:t>
            </a:r>
          </a:p>
          <a:p>
            <a:endParaRPr lang="en-US" b="1">
              <a:solidFill>
                <a:schemeClr val="accent6">
                  <a:lumMod val="75000"/>
                </a:schemeClr>
              </a:solidFill>
            </a:endParaRPr>
          </a:p>
          <a:p>
            <a:r>
              <a:rPr lang="en-US" b="1">
                <a:solidFill>
                  <a:schemeClr val="accent6">
                    <a:lumMod val="75000"/>
                  </a:schemeClr>
                </a:solidFill>
              </a:rPr>
              <a:t>Other commands:</a:t>
            </a:r>
          </a:p>
          <a:p>
            <a:endParaRPr lang="en-US" b="1">
              <a:solidFill>
                <a:schemeClr val="accent6">
                  <a:lumMod val="75000"/>
                </a:schemeClr>
              </a:solidFill>
            </a:endParaRPr>
          </a:p>
          <a:p>
            <a:pPr marL="742950" lvl="1" indent="-285750">
              <a:buFont typeface="Arial" pitchFamily="34" charset="0"/>
              <a:buChar char="•"/>
            </a:pPr>
            <a:r>
              <a:rPr lang="en-US" sz="2400" err="1">
                <a:solidFill>
                  <a:schemeClr val="tx1"/>
                </a:solidFill>
              </a:rPr>
              <a:t>db.version</a:t>
            </a:r>
            <a:r>
              <a:rPr lang="en-US" sz="2400">
                <a:solidFill>
                  <a:schemeClr val="tx1"/>
                </a:solidFill>
              </a:rPr>
              <a:t>()</a:t>
            </a:r>
          </a:p>
          <a:p>
            <a:pPr marL="742950" lvl="1" indent="-285750">
              <a:buFont typeface="Arial" pitchFamily="34" charset="0"/>
              <a:buChar char="•"/>
            </a:pPr>
            <a:r>
              <a:rPr lang="en-US" sz="2400" err="1">
                <a:solidFill>
                  <a:schemeClr val="tx1"/>
                </a:solidFill>
              </a:rPr>
              <a:t>db.status</a:t>
            </a:r>
            <a:r>
              <a:rPr lang="en-US" sz="2400">
                <a:solidFill>
                  <a:schemeClr val="tx1"/>
                </a:solidFill>
              </a:rPr>
              <a:t>()</a:t>
            </a:r>
          </a:p>
          <a:p>
            <a:pPr marL="742950" lvl="1" indent="-285750">
              <a:buFont typeface="Arial" pitchFamily="34" charset="0"/>
              <a:buChar char="•"/>
            </a:pPr>
            <a:r>
              <a:rPr lang="en-US" sz="2400" err="1">
                <a:solidFill>
                  <a:schemeClr val="tx1"/>
                </a:solidFill>
              </a:rPr>
              <a:t>db.help</a:t>
            </a:r>
            <a:r>
              <a:rPr lang="en-US" sz="2400">
                <a:solidFill>
                  <a:schemeClr val="tx1"/>
                </a:solidFill>
              </a:rPr>
              <a:t>()</a:t>
            </a:r>
          </a:p>
          <a:p>
            <a:pPr marL="742950" lvl="1" indent="-285750">
              <a:buFont typeface="Arial" pitchFamily="34" charset="0"/>
              <a:buChar char="•"/>
            </a:pPr>
            <a:endParaRPr lang="en-US" b="1">
              <a:solidFill>
                <a:schemeClr val="accent6">
                  <a:lumMod val="75000"/>
                </a:schemeClr>
              </a:solidFill>
            </a:endParaRPr>
          </a:p>
          <a:p>
            <a:pPr marL="742950" lvl="1" indent="-285750">
              <a:buFont typeface="Arial" pitchFamily="34" charset="0"/>
              <a:buChar char="•"/>
            </a:pPr>
            <a:endParaRPr lang="en-US" b="1">
              <a:solidFill>
                <a:schemeClr val="accent6">
                  <a:lumMod val="75000"/>
                </a:schemeClr>
              </a:solidFill>
            </a:endParaRPr>
          </a:p>
          <a:p>
            <a:pPr marL="742950" lvl="1" indent="-285750">
              <a:buFont typeface="Arial" pitchFamily="34" charset="0"/>
              <a:buChar char="•"/>
            </a:pPr>
            <a:endParaRPr lang="en-US" b="1">
              <a:solidFill>
                <a:schemeClr val="accent6">
                  <a:lumMod val="75000"/>
                </a:schemeClr>
              </a:solidFill>
            </a:endParaRPr>
          </a:p>
        </p:txBody>
      </p:sp>
    </p:spTree>
    <p:extLst>
      <p:ext uri="{BB962C8B-B14F-4D97-AF65-F5344CB8AC3E}">
        <p14:creationId xmlns:p14="http://schemas.microsoft.com/office/powerpoint/2010/main" val="1440287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C</a:t>
            </a:r>
            <a:r>
              <a:rPr sz="2400" spc="-10"/>
              <a:t>o</a:t>
            </a:r>
            <a:r>
              <a:rPr sz="2400"/>
              <a:t>llec</a:t>
            </a:r>
            <a:r>
              <a:rPr sz="2400" spc="-10"/>
              <a:t>t</a:t>
            </a:r>
            <a:r>
              <a:rPr sz="2400" spc="-5"/>
              <a:t>ions</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8" y="1504188"/>
            <a:ext cx="8608061" cy="560070"/>
          </a:xfrm>
          <a:prstGeom prst="rect">
            <a:avLst/>
          </a:prstGeom>
        </p:spPr>
        <p:txBody>
          <a:bodyPr vert="horz" wrap="square" lIns="0" tIns="0" rIns="0" bIns="0" rtlCol="0">
            <a:spAutoFit/>
          </a:bodyPr>
          <a:lstStyle/>
          <a:p>
            <a:pPr marL="12700">
              <a:lnSpc>
                <a:spcPct val="100000"/>
              </a:lnSpc>
            </a:pPr>
            <a:r>
              <a:rPr sz="1800" spc="-120">
                <a:latin typeface="Trebuchet MS"/>
                <a:cs typeface="Trebuchet MS"/>
              </a:rPr>
              <a:t>To </a:t>
            </a:r>
            <a:r>
              <a:rPr sz="1800" spc="-5">
                <a:latin typeface="Trebuchet MS"/>
                <a:cs typeface="Trebuchet MS"/>
              </a:rPr>
              <a:t>create </a:t>
            </a:r>
            <a:r>
              <a:rPr sz="1800">
                <a:latin typeface="Trebuchet MS"/>
                <a:cs typeface="Trebuchet MS"/>
              </a:rPr>
              <a:t>a </a:t>
            </a:r>
            <a:r>
              <a:rPr sz="1800" spc="-5">
                <a:latin typeface="Trebuchet MS"/>
                <a:cs typeface="Trebuchet MS"/>
              </a:rPr>
              <a:t>collection </a:t>
            </a:r>
            <a:r>
              <a:rPr sz="1800">
                <a:latin typeface="Trebuchet MS"/>
                <a:cs typeface="Trebuchet MS"/>
              </a:rPr>
              <a:t>by </a:t>
            </a:r>
            <a:r>
              <a:rPr sz="1800" spc="-5">
                <a:latin typeface="Trebuchet MS"/>
                <a:cs typeface="Trebuchet MS"/>
              </a:rPr>
              <a:t>the </a:t>
            </a:r>
            <a:r>
              <a:rPr sz="1800">
                <a:latin typeface="Trebuchet MS"/>
                <a:cs typeface="Trebuchet MS"/>
              </a:rPr>
              <a:t>name </a:t>
            </a:r>
            <a:r>
              <a:rPr sz="1800" spc="-10">
                <a:latin typeface="Trebuchet MS"/>
                <a:cs typeface="Trebuchet MS"/>
              </a:rPr>
              <a:t>“Person”. </a:t>
            </a:r>
            <a:r>
              <a:rPr sz="1800">
                <a:latin typeface="Trebuchet MS"/>
                <a:cs typeface="Trebuchet MS"/>
              </a:rPr>
              <a:t>Let us </a:t>
            </a:r>
            <a:r>
              <a:rPr sz="1800" spc="-5">
                <a:latin typeface="Trebuchet MS"/>
                <a:cs typeface="Trebuchet MS"/>
              </a:rPr>
              <a:t>take </a:t>
            </a:r>
            <a:r>
              <a:rPr sz="1800">
                <a:latin typeface="Trebuchet MS"/>
                <a:cs typeface="Trebuchet MS"/>
              </a:rPr>
              <a:t>a </a:t>
            </a:r>
            <a:r>
              <a:rPr sz="1800" spc="-5">
                <a:latin typeface="Trebuchet MS"/>
                <a:cs typeface="Trebuchet MS"/>
              </a:rPr>
              <a:t>look </a:t>
            </a:r>
            <a:r>
              <a:rPr sz="1800">
                <a:latin typeface="Trebuchet MS"/>
                <a:cs typeface="Trebuchet MS"/>
              </a:rPr>
              <a:t>at</a:t>
            </a:r>
            <a:r>
              <a:rPr sz="1800" spc="135">
                <a:latin typeface="Trebuchet MS"/>
                <a:cs typeface="Trebuchet MS"/>
              </a:rPr>
              <a:t> </a:t>
            </a:r>
            <a:r>
              <a:rPr sz="1800" spc="-5">
                <a:latin typeface="Trebuchet MS"/>
                <a:cs typeface="Trebuchet MS"/>
              </a:rPr>
              <a:t>the</a:t>
            </a:r>
            <a:endParaRPr sz="1800">
              <a:latin typeface="Trebuchet MS"/>
              <a:cs typeface="Trebuchet MS"/>
            </a:endParaRPr>
          </a:p>
          <a:p>
            <a:pPr marL="12700">
              <a:lnSpc>
                <a:spcPct val="100000"/>
              </a:lnSpc>
            </a:pPr>
            <a:r>
              <a:rPr sz="1800" spc="-5">
                <a:latin typeface="Trebuchet MS"/>
                <a:cs typeface="Trebuchet MS"/>
              </a:rPr>
              <a:t>collection list prior </a:t>
            </a:r>
            <a:r>
              <a:rPr sz="1800">
                <a:latin typeface="Trebuchet MS"/>
                <a:cs typeface="Trebuchet MS"/>
              </a:rPr>
              <a:t>to </a:t>
            </a:r>
            <a:r>
              <a:rPr sz="1800" spc="-5">
                <a:latin typeface="Trebuchet MS"/>
                <a:cs typeface="Trebuchet MS"/>
              </a:rPr>
              <a:t>the creation of the new collection</a:t>
            </a:r>
            <a:r>
              <a:rPr sz="1800" spc="30">
                <a:latin typeface="Trebuchet MS"/>
                <a:cs typeface="Trebuchet MS"/>
              </a:rPr>
              <a:t> </a:t>
            </a:r>
            <a:r>
              <a:rPr sz="1800" spc="-10">
                <a:latin typeface="Trebuchet MS"/>
                <a:cs typeface="Trebuchet MS"/>
              </a:rPr>
              <a:t>“Person”.</a:t>
            </a:r>
            <a:endParaRPr sz="1800">
              <a:latin typeface="Trebuchet MS"/>
              <a:cs typeface="Trebuchet MS"/>
            </a:endParaRPr>
          </a:p>
        </p:txBody>
      </p:sp>
      <p:sp>
        <p:nvSpPr>
          <p:cNvPr id="4" name="object 4"/>
          <p:cNvSpPr txBox="1"/>
          <p:nvPr/>
        </p:nvSpPr>
        <p:spPr>
          <a:xfrm>
            <a:off x="1374394" y="2747771"/>
            <a:ext cx="5940806" cy="307777"/>
          </a:xfrm>
          <a:prstGeom prst="rect">
            <a:avLst/>
          </a:prstGeom>
        </p:spPr>
        <p:txBody>
          <a:bodyPr vert="horz" wrap="square" lIns="0" tIns="0" rIns="0" bIns="0" rtlCol="0">
            <a:spAutoFit/>
          </a:bodyPr>
          <a:lstStyle/>
          <a:p>
            <a:pPr marL="12700">
              <a:lnSpc>
                <a:spcPct val="100000"/>
              </a:lnSpc>
            </a:pPr>
            <a:r>
              <a:rPr sz="2000" b="1" spc="-5">
                <a:solidFill>
                  <a:schemeClr val="accent6">
                    <a:lumMod val="75000"/>
                  </a:schemeClr>
                </a:solidFill>
                <a:latin typeface="Trebuchet MS"/>
                <a:cs typeface="Trebuchet MS"/>
              </a:rPr>
              <a:t>db.createCollection(“Person”);</a:t>
            </a:r>
            <a:endParaRPr sz="2000" b="1">
              <a:solidFill>
                <a:schemeClr val="accent6">
                  <a:lumMod val="75000"/>
                </a:schemeClr>
              </a:solidFill>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C</a:t>
            </a:r>
            <a:r>
              <a:rPr sz="2400" spc="-10"/>
              <a:t>o</a:t>
            </a:r>
            <a:r>
              <a:rPr sz="2400"/>
              <a:t>llec</a:t>
            </a:r>
            <a:r>
              <a:rPr sz="2400" spc="-10"/>
              <a:t>t</a:t>
            </a:r>
            <a:r>
              <a:rPr sz="2400" spc="-5"/>
              <a:t>ions</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482852"/>
            <a:ext cx="4248150" cy="285115"/>
          </a:xfrm>
          <a:prstGeom prst="rect">
            <a:avLst/>
          </a:prstGeom>
        </p:spPr>
        <p:txBody>
          <a:bodyPr vert="horz" wrap="square" lIns="0" tIns="0" rIns="0" bIns="0" rtlCol="0">
            <a:spAutoFit/>
          </a:bodyPr>
          <a:lstStyle/>
          <a:p>
            <a:pPr marL="12700">
              <a:lnSpc>
                <a:spcPct val="100000"/>
              </a:lnSpc>
            </a:pPr>
            <a:r>
              <a:rPr sz="1800" spc="-120">
                <a:latin typeface="Trebuchet MS"/>
                <a:cs typeface="Trebuchet MS"/>
              </a:rPr>
              <a:t>To </a:t>
            </a:r>
            <a:r>
              <a:rPr sz="1800" spc="-5">
                <a:latin typeface="Trebuchet MS"/>
                <a:cs typeface="Trebuchet MS"/>
              </a:rPr>
              <a:t>drop </a:t>
            </a:r>
            <a:r>
              <a:rPr sz="1800">
                <a:latin typeface="Trebuchet MS"/>
                <a:cs typeface="Trebuchet MS"/>
              </a:rPr>
              <a:t>a </a:t>
            </a:r>
            <a:r>
              <a:rPr sz="1800" spc="-5">
                <a:latin typeface="Trebuchet MS"/>
                <a:cs typeface="Trebuchet MS"/>
              </a:rPr>
              <a:t>collection </a:t>
            </a:r>
            <a:r>
              <a:rPr sz="1800">
                <a:latin typeface="Trebuchet MS"/>
                <a:cs typeface="Trebuchet MS"/>
              </a:rPr>
              <a:t>by </a:t>
            </a:r>
            <a:r>
              <a:rPr sz="1800" spc="-5">
                <a:latin typeface="Trebuchet MS"/>
                <a:cs typeface="Trebuchet MS"/>
              </a:rPr>
              <a:t>the </a:t>
            </a:r>
            <a:r>
              <a:rPr sz="1800">
                <a:latin typeface="Trebuchet MS"/>
                <a:cs typeface="Trebuchet MS"/>
              </a:rPr>
              <a:t>name</a:t>
            </a:r>
            <a:r>
              <a:rPr sz="1800" spc="85">
                <a:latin typeface="Trebuchet MS"/>
                <a:cs typeface="Trebuchet MS"/>
              </a:rPr>
              <a:t> </a:t>
            </a:r>
            <a:r>
              <a:rPr sz="1800" spc="-5">
                <a:latin typeface="Trebuchet MS"/>
                <a:cs typeface="Trebuchet MS"/>
              </a:rPr>
              <a:t>“food”.</a:t>
            </a:r>
            <a:endParaRPr sz="1800">
              <a:latin typeface="Trebuchet MS"/>
              <a:cs typeface="Trebuchet MS"/>
            </a:endParaRPr>
          </a:p>
        </p:txBody>
      </p:sp>
      <p:sp>
        <p:nvSpPr>
          <p:cNvPr id="4" name="object 4"/>
          <p:cNvSpPr txBox="1"/>
          <p:nvPr/>
        </p:nvSpPr>
        <p:spPr>
          <a:xfrm>
            <a:off x="1374394" y="2848990"/>
            <a:ext cx="4569206" cy="307777"/>
          </a:xfrm>
          <a:prstGeom prst="rect">
            <a:avLst/>
          </a:prstGeom>
        </p:spPr>
        <p:txBody>
          <a:bodyPr vert="horz" wrap="square" lIns="0" tIns="0" rIns="0" bIns="0" rtlCol="0">
            <a:spAutoFit/>
          </a:bodyPr>
          <a:lstStyle/>
          <a:p>
            <a:pPr marL="12700">
              <a:lnSpc>
                <a:spcPct val="100000"/>
              </a:lnSpc>
            </a:pPr>
            <a:r>
              <a:rPr sz="2000" b="1" spc="-5">
                <a:solidFill>
                  <a:schemeClr val="accent6">
                    <a:lumMod val="75000"/>
                  </a:schemeClr>
                </a:solidFill>
                <a:latin typeface="Trebuchet MS"/>
                <a:cs typeface="Trebuchet MS"/>
              </a:rPr>
              <a:t>db.food.drop();</a:t>
            </a:r>
            <a:endParaRPr sz="2000">
              <a:solidFill>
                <a:schemeClr val="accent6">
                  <a:lumMod val="75000"/>
                </a:schemeClr>
              </a:solidFill>
              <a:latin typeface="Trebuchet MS"/>
              <a:cs typeface="Trebuchet MS"/>
            </a:endParaRPr>
          </a:p>
        </p:txBody>
      </p:sp>
      <p:sp>
        <p:nvSpPr>
          <p:cNvPr id="6" name="TextBox 5"/>
          <p:cNvSpPr txBox="1"/>
          <p:nvPr/>
        </p:nvSpPr>
        <p:spPr>
          <a:xfrm>
            <a:off x="1066800" y="2133600"/>
            <a:ext cx="4267200" cy="400110"/>
          </a:xfrm>
          <a:prstGeom prst="rect">
            <a:avLst/>
          </a:prstGeom>
          <a:noFill/>
        </p:spPr>
        <p:txBody>
          <a:bodyPr wrap="square" rtlCol="0">
            <a:spAutoFit/>
          </a:bodyPr>
          <a:lstStyle/>
          <a:p>
            <a:r>
              <a:rPr lang="en-US" sz="2000"/>
              <a:t>db. Collection name.drop()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lang="en-US" sz="2400" spc="-5"/>
              <a:t>Document - </a:t>
            </a:r>
            <a:r>
              <a:rPr sz="2400" spc="-5"/>
              <a:t>Insert</a:t>
            </a:r>
            <a:r>
              <a:rPr sz="2400" spc="-100"/>
              <a:t> </a:t>
            </a:r>
            <a:r>
              <a:rPr sz="2400" spc="-5"/>
              <a:t>Method</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440617"/>
            <a:ext cx="8074661" cy="2215991"/>
          </a:xfrm>
          <a:prstGeom prst="rect">
            <a:avLst/>
          </a:prstGeom>
        </p:spPr>
        <p:txBody>
          <a:bodyPr vert="horz" wrap="square" lIns="0" tIns="0" rIns="0" bIns="0" rtlCol="0">
            <a:spAutoFit/>
          </a:bodyPr>
          <a:lstStyle/>
          <a:p>
            <a:pPr marL="12700">
              <a:lnSpc>
                <a:spcPct val="100000"/>
              </a:lnSpc>
            </a:pPr>
            <a:r>
              <a:rPr sz="1800">
                <a:latin typeface="Trebuchet MS"/>
                <a:cs typeface="Trebuchet MS"/>
              </a:rPr>
              <a:t>Create a </a:t>
            </a:r>
            <a:r>
              <a:rPr sz="1800" spc="-5">
                <a:latin typeface="Trebuchet MS"/>
                <a:cs typeface="Trebuchet MS"/>
              </a:rPr>
              <a:t>collection </a:t>
            </a:r>
            <a:r>
              <a:rPr sz="1800">
                <a:latin typeface="Trebuchet MS"/>
                <a:cs typeface="Trebuchet MS"/>
              </a:rPr>
              <a:t>by </a:t>
            </a:r>
            <a:r>
              <a:rPr sz="1800" spc="-5">
                <a:latin typeface="Trebuchet MS"/>
                <a:cs typeface="Trebuchet MS"/>
              </a:rPr>
              <a:t>the </a:t>
            </a:r>
            <a:r>
              <a:rPr sz="1800">
                <a:latin typeface="Trebuchet MS"/>
                <a:cs typeface="Trebuchet MS"/>
              </a:rPr>
              <a:t>name </a:t>
            </a:r>
            <a:r>
              <a:rPr sz="1800" spc="-5">
                <a:latin typeface="Trebuchet MS"/>
                <a:cs typeface="Trebuchet MS"/>
              </a:rPr>
              <a:t>“Students” </a:t>
            </a:r>
            <a:r>
              <a:rPr sz="1800">
                <a:latin typeface="Trebuchet MS"/>
                <a:cs typeface="Trebuchet MS"/>
              </a:rPr>
              <a:t>and </a:t>
            </a:r>
            <a:r>
              <a:rPr sz="1800" spc="-5">
                <a:latin typeface="Trebuchet MS"/>
                <a:cs typeface="Trebuchet MS"/>
              </a:rPr>
              <a:t>store the following data </a:t>
            </a:r>
            <a:r>
              <a:rPr sz="1800">
                <a:latin typeface="Trebuchet MS"/>
                <a:cs typeface="Trebuchet MS"/>
              </a:rPr>
              <a:t>in</a:t>
            </a:r>
            <a:r>
              <a:rPr sz="1800" spc="30">
                <a:latin typeface="Trebuchet MS"/>
                <a:cs typeface="Trebuchet MS"/>
              </a:rPr>
              <a:t> </a:t>
            </a:r>
            <a:r>
              <a:rPr sz="1800">
                <a:latin typeface="Trebuchet MS"/>
                <a:cs typeface="Trebuchet MS"/>
              </a:rPr>
              <a:t>it.</a:t>
            </a:r>
            <a:endParaRPr lang="en-US" sz="1800">
              <a:latin typeface="Trebuchet MS"/>
              <a:cs typeface="Trebuchet MS"/>
            </a:endParaRPr>
          </a:p>
          <a:p>
            <a:pPr marL="12700">
              <a:lnSpc>
                <a:spcPct val="100000"/>
              </a:lnSpc>
            </a:pPr>
            <a:endParaRPr lang="en-US">
              <a:latin typeface="Trebuchet MS"/>
              <a:cs typeface="Trebuchet MS"/>
            </a:endParaRPr>
          </a:p>
          <a:p>
            <a:pPr marL="12700">
              <a:lnSpc>
                <a:spcPct val="100000"/>
              </a:lnSpc>
            </a:pPr>
            <a:r>
              <a:rPr lang="en-US" sz="1800">
                <a:latin typeface="Trebuchet MS"/>
                <a:cs typeface="Trebuchet MS"/>
              </a:rPr>
              <a:t> The fields are     </a:t>
            </a:r>
          </a:p>
          <a:p>
            <a:pPr marL="12700">
              <a:lnSpc>
                <a:spcPct val="100000"/>
              </a:lnSpc>
            </a:pPr>
            <a:r>
              <a:rPr lang="en-US">
                <a:latin typeface="Trebuchet MS"/>
                <a:cs typeface="Trebuchet MS"/>
              </a:rPr>
              <a:t>	</a:t>
            </a:r>
            <a:r>
              <a:rPr lang="en-US" sz="1800">
                <a:latin typeface="Trebuchet MS"/>
                <a:cs typeface="Trebuchet MS"/>
              </a:rPr>
              <a:t>Stud Name</a:t>
            </a:r>
          </a:p>
          <a:p>
            <a:pPr marL="12700">
              <a:lnSpc>
                <a:spcPct val="100000"/>
              </a:lnSpc>
            </a:pPr>
            <a:r>
              <a:rPr lang="en-US">
                <a:latin typeface="Trebuchet MS"/>
                <a:cs typeface="Trebuchet MS"/>
              </a:rPr>
              <a:t>	Grade</a:t>
            </a:r>
          </a:p>
          <a:p>
            <a:pPr marL="12700">
              <a:lnSpc>
                <a:spcPct val="100000"/>
              </a:lnSpc>
            </a:pPr>
            <a:r>
              <a:rPr lang="en-US" sz="1800">
                <a:latin typeface="Trebuchet MS"/>
                <a:cs typeface="Trebuchet MS"/>
              </a:rPr>
              <a:t>	Hobbies</a:t>
            </a:r>
          </a:p>
          <a:p>
            <a:pPr marL="12700">
              <a:lnSpc>
                <a:spcPct val="100000"/>
              </a:lnSpc>
            </a:pPr>
            <a:endParaRPr lang="en-US" sz="1800">
              <a:latin typeface="Trebuchet MS"/>
              <a:cs typeface="Trebuchet MS"/>
            </a:endParaRPr>
          </a:p>
          <a:p>
            <a:pPr marL="12700">
              <a:lnSpc>
                <a:spcPct val="100000"/>
              </a:lnSpc>
            </a:pPr>
            <a:endParaRPr sz="1800">
              <a:latin typeface="Trebuchet MS"/>
              <a:cs typeface="Trebuchet MS"/>
            </a:endParaRPr>
          </a:p>
        </p:txBody>
      </p:sp>
      <p:sp>
        <p:nvSpPr>
          <p:cNvPr id="4" name="object 4"/>
          <p:cNvSpPr txBox="1"/>
          <p:nvPr/>
        </p:nvSpPr>
        <p:spPr>
          <a:xfrm>
            <a:off x="309522" y="3656608"/>
            <a:ext cx="9858444" cy="1354217"/>
          </a:xfrm>
          <a:prstGeom prst="rect">
            <a:avLst/>
          </a:prstGeom>
        </p:spPr>
        <p:txBody>
          <a:bodyPr vert="horz" wrap="square" lIns="0" tIns="0" rIns="0" bIns="0" rtlCol="0">
            <a:spAutoFit/>
          </a:bodyPr>
          <a:lstStyle/>
          <a:p>
            <a:pPr marL="12700">
              <a:lnSpc>
                <a:spcPct val="100000"/>
              </a:lnSpc>
            </a:pPr>
            <a:r>
              <a:rPr lang="en-US" sz="2000" b="1" spc="-5">
                <a:solidFill>
                  <a:schemeClr val="accent6">
                    <a:lumMod val="75000"/>
                  </a:schemeClr>
                </a:solidFill>
                <a:latin typeface="Times New Roman"/>
                <a:cs typeface="Times New Roman"/>
              </a:rPr>
              <a:t>db.createCollection(“Students”);</a:t>
            </a:r>
          </a:p>
          <a:p>
            <a:pPr marL="12700">
              <a:lnSpc>
                <a:spcPct val="100000"/>
              </a:lnSpc>
            </a:pPr>
            <a:endParaRPr lang="en-US" sz="2000" b="1" spc="-5">
              <a:solidFill>
                <a:schemeClr val="accent6">
                  <a:lumMod val="75000"/>
                </a:schemeClr>
              </a:solidFill>
              <a:latin typeface="Times New Roman"/>
              <a:cs typeface="Times New Roman"/>
            </a:endParaRPr>
          </a:p>
          <a:p>
            <a:pPr marL="12700">
              <a:lnSpc>
                <a:spcPct val="100000"/>
              </a:lnSpc>
            </a:pPr>
            <a:r>
              <a:rPr sz="2400" b="1" spc="-5" err="1">
                <a:solidFill>
                  <a:srgbClr val="FF0000"/>
                </a:solidFill>
                <a:latin typeface="Times New Roman"/>
                <a:cs typeface="Times New Roman"/>
              </a:rPr>
              <a:t>db.Students.insert</a:t>
            </a:r>
            <a:r>
              <a:rPr sz="2400" b="1" spc="-5">
                <a:solidFill>
                  <a:srgbClr val="FF0000"/>
                </a:solidFill>
                <a:latin typeface="Times New Roman"/>
                <a:cs typeface="Times New Roman"/>
              </a:rPr>
              <a:t>({</a:t>
            </a:r>
            <a:r>
              <a:rPr sz="2400" b="1" spc="-5">
                <a:solidFill>
                  <a:srgbClr val="7030A0"/>
                </a:solidFill>
                <a:latin typeface="Times New Roman"/>
                <a:cs typeface="Times New Roman"/>
              </a:rPr>
              <a:t>_id:1</a:t>
            </a:r>
            <a:r>
              <a:rPr sz="2400" b="1" spc="-5">
                <a:solidFill>
                  <a:srgbClr val="FF0000"/>
                </a:solidFill>
                <a:latin typeface="Times New Roman"/>
                <a:cs typeface="Times New Roman"/>
              </a:rPr>
              <a:t>, StudName:"Michelle Jacintha", Grade: "VII",</a:t>
            </a:r>
            <a:r>
              <a:rPr sz="2400" b="1" spc="215">
                <a:solidFill>
                  <a:srgbClr val="FF0000"/>
                </a:solidFill>
                <a:latin typeface="Times New Roman"/>
                <a:cs typeface="Times New Roman"/>
              </a:rPr>
              <a:t> </a:t>
            </a:r>
            <a:r>
              <a:rPr sz="2400" b="1" spc="-5" err="1">
                <a:solidFill>
                  <a:srgbClr val="FF0000"/>
                </a:solidFill>
                <a:latin typeface="Trebuchet MS"/>
                <a:cs typeface="Trebuchet MS"/>
              </a:rPr>
              <a:t>Hobbies</a:t>
            </a:r>
            <a:r>
              <a:rPr sz="2400" b="1" spc="-5" err="1">
                <a:solidFill>
                  <a:srgbClr val="FF0000"/>
                </a:solidFill>
                <a:latin typeface="Times New Roman"/>
                <a:cs typeface="Times New Roman"/>
              </a:rPr>
              <a:t>:"Internet</a:t>
            </a:r>
            <a:r>
              <a:rPr sz="2400" b="1" spc="-20">
                <a:solidFill>
                  <a:srgbClr val="FF0000"/>
                </a:solidFill>
                <a:latin typeface="Times New Roman"/>
                <a:cs typeface="Times New Roman"/>
              </a:rPr>
              <a:t> </a:t>
            </a:r>
            <a:r>
              <a:rPr sz="2400" b="1" spc="-5">
                <a:solidFill>
                  <a:srgbClr val="FF0000"/>
                </a:solidFill>
                <a:latin typeface="Times New Roman"/>
                <a:cs typeface="Times New Roman"/>
              </a:rPr>
              <a:t>Surfing"});</a:t>
            </a:r>
            <a:endParaRPr sz="2400" b="1">
              <a:solidFill>
                <a:srgbClr val="FF0000"/>
              </a:solidFill>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NOSQL DATABASE TYPES</a:t>
            </a:r>
          </a:p>
        </p:txBody>
      </p:sp>
      <p:sp>
        <p:nvSpPr>
          <p:cNvPr id="3" name="Text Placeholder 2"/>
          <p:cNvSpPr>
            <a:spLocks noGrp="1"/>
          </p:cNvSpPr>
          <p:nvPr>
            <p:ph type="body" idx="1"/>
          </p:nvPr>
        </p:nvSpPr>
        <p:spPr>
          <a:xfrm>
            <a:off x="533401" y="1320672"/>
            <a:ext cx="9448799" cy="5384928"/>
          </a:xfrm>
        </p:spPr>
        <p:txBody>
          <a:bodyPr/>
          <a:lstStyle/>
          <a:p>
            <a:pPr marL="285750" indent="-285750">
              <a:buFont typeface="Arial" pitchFamily="34" charset="0"/>
              <a:buChar char="•"/>
            </a:pPr>
            <a:r>
              <a:rPr lang="en-US" b="1">
                <a:solidFill>
                  <a:srgbClr val="FF0000"/>
                </a:solidFill>
              </a:rPr>
              <a:t>Document databases</a:t>
            </a:r>
            <a:r>
              <a:rPr lang="en-US">
                <a:solidFill>
                  <a:srgbClr val="FF0000"/>
                </a:solidFill>
              </a:rPr>
              <a:t> </a:t>
            </a:r>
            <a:r>
              <a:rPr lang="en-US"/>
              <a:t>pair each key with a complex data structure known as a document. Documents can contain many different key-value pairs, or key-array pairs, or even nested documents. </a:t>
            </a:r>
            <a:r>
              <a:rPr lang="en-US" b="1">
                <a:solidFill>
                  <a:srgbClr val="FF0000"/>
                </a:solidFill>
              </a:rPr>
              <a:t>Mongo DB, Couch DB</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endParaRPr lang="en-US" b="1">
              <a:solidFill>
                <a:srgbClr val="FF0000"/>
              </a:solidFill>
            </a:endParaRPr>
          </a:p>
          <a:p>
            <a:endParaRPr lang="en-US" b="1">
              <a:solidFill>
                <a:srgbClr val="FF0000"/>
              </a:solidFill>
            </a:endParaRPr>
          </a:p>
          <a:p>
            <a:pPr marL="285750" indent="-285750">
              <a:buFont typeface="Arial" pitchFamily="34" charset="0"/>
              <a:buChar char="•"/>
            </a:pPr>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99" y="2329543"/>
            <a:ext cx="937260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033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677108"/>
          </a:xfrm>
        </p:spPr>
        <p:txBody>
          <a:bodyPr/>
          <a:lstStyle/>
          <a:p>
            <a:r>
              <a:rPr lang="en-US"/>
              <a:t>To check the document is created or not?</a:t>
            </a:r>
            <a:br>
              <a:rPr lang="en-US"/>
            </a:br>
            <a:endParaRPr lang="en-US"/>
          </a:p>
        </p:txBody>
      </p:sp>
      <p:sp>
        <p:nvSpPr>
          <p:cNvPr id="3" name="Text Placeholder 2"/>
          <p:cNvSpPr>
            <a:spLocks noGrp="1"/>
          </p:cNvSpPr>
          <p:nvPr>
            <p:ph type="body" idx="1"/>
          </p:nvPr>
        </p:nvSpPr>
        <p:spPr>
          <a:xfrm>
            <a:off x="680110" y="1320672"/>
            <a:ext cx="10831779" cy="3416320"/>
          </a:xfrm>
        </p:spPr>
        <p:txBody>
          <a:bodyPr/>
          <a:lstStyle/>
          <a:p>
            <a:endParaRPr lang="en-US"/>
          </a:p>
          <a:p>
            <a:r>
              <a:rPr lang="en-US" sz="2400"/>
              <a:t>	db. Collection name.find();</a:t>
            </a:r>
          </a:p>
          <a:p>
            <a:endParaRPr lang="en-US" sz="2400"/>
          </a:p>
          <a:p>
            <a:r>
              <a:rPr lang="en-US" sz="2400"/>
              <a:t>	</a:t>
            </a:r>
            <a:r>
              <a:rPr lang="en-US" sz="2400" b="1">
                <a:solidFill>
                  <a:srgbClr val="FF0000"/>
                </a:solidFill>
              </a:rPr>
              <a:t>db.Students.find();</a:t>
            </a:r>
          </a:p>
          <a:p>
            <a:endParaRPr lang="en-US" sz="2400" b="1">
              <a:solidFill>
                <a:srgbClr val="FF0000"/>
              </a:solidFill>
            </a:endParaRPr>
          </a:p>
          <a:p>
            <a:r>
              <a:rPr lang="en-US" sz="2400" b="1">
                <a:solidFill>
                  <a:srgbClr val="FF0000"/>
                </a:solidFill>
              </a:rPr>
              <a:t>	</a:t>
            </a:r>
            <a:r>
              <a:rPr lang="en-US" sz="2000" b="1">
                <a:solidFill>
                  <a:srgbClr val="FF0000"/>
                </a:solidFill>
              </a:rPr>
              <a:t>&gt; </a:t>
            </a:r>
            <a:r>
              <a:rPr lang="en-US" sz="2000" b="1">
                <a:solidFill>
                  <a:srgbClr val="7030A0"/>
                </a:solidFill>
              </a:rPr>
              <a:t>{ _id:1, “</a:t>
            </a:r>
            <a:r>
              <a:rPr lang="en-US" sz="2000" b="1" spc="-5" err="1">
                <a:solidFill>
                  <a:srgbClr val="7030A0"/>
                </a:solidFill>
                <a:latin typeface="Times New Roman"/>
                <a:cs typeface="Times New Roman"/>
              </a:rPr>
              <a:t>StudName</a:t>
            </a:r>
            <a:r>
              <a:rPr lang="en-US" sz="2000" b="1" spc="-5">
                <a:solidFill>
                  <a:srgbClr val="7030A0"/>
                </a:solidFill>
                <a:latin typeface="Times New Roman"/>
                <a:cs typeface="Times New Roman"/>
              </a:rPr>
              <a:t>”:"Michelle </a:t>
            </a:r>
            <a:r>
              <a:rPr lang="en-US" sz="2000" b="1" spc="-5" err="1">
                <a:solidFill>
                  <a:srgbClr val="7030A0"/>
                </a:solidFill>
                <a:latin typeface="Times New Roman"/>
                <a:cs typeface="Times New Roman"/>
              </a:rPr>
              <a:t>Jacintha</a:t>
            </a:r>
            <a:r>
              <a:rPr lang="en-US" sz="2000" b="1" spc="-5">
                <a:solidFill>
                  <a:srgbClr val="7030A0"/>
                </a:solidFill>
                <a:latin typeface="Times New Roman"/>
                <a:cs typeface="Times New Roman"/>
              </a:rPr>
              <a:t>", “Grade”: "VII",</a:t>
            </a:r>
            <a:r>
              <a:rPr lang="en-US" sz="2000" b="1" spc="215">
                <a:solidFill>
                  <a:srgbClr val="7030A0"/>
                </a:solidFill>
                <a:latin typeface="Times New Roman"/>
                <a:cs typeface="Times New Roman"/>
              </a:rPr>
              <a:t> “</a:t>
            </a:r>
            <a:r>
              <a:rPr lang="en-US" sz="2000" b="1" spc="-5">
                <a:solidFill>
                  <a:srgbClr val="7030A0"/>
                </a:solidFill>
                <a:latin typeface="Trebuchet MS"/>
                <a:cs typeface="Trebuchet MS"/>
              </a:rPr>
              <a:t>Hobbies” </a:t>
            </a:r>
            <a:r>
              <a:rPr lang="en-US" sz="2000" b="1" spc="-5">
                <a:solidFill>
                  <a:srgbClr val="7030A0"/>
                </a:solidFill>
                <a:latin typeface="Times New Roman"/>
                <a:cs typeface="Times New Roman"/>
              </a:rPr>
              <a:t>:"Internet</a:t>
            </a:r>
            <a:r>
              <a:rPr lang="en-US" sz="2000" b="1" spc="-20">
                <a:solidFill>
                  <a:srgbClr val="7030A0"/>
                </a:solidFill>
                <a:latin typeface="Times New Roman"/>
                <a:cs typeface="Times New Roman"/>
              </a:rPr>
              <a:t> </a:t>
            </a:r>
            <a:r>
              <a:rPr lang="en-US" sz="2000" b="1" spc="-5">
                <a:solidFill>
                  <a:srgbClr val="7030A0"/>
                </a:solidFill>
                <a:latin typeface="Times New Roman"/>
                <a:cs typeface="Times New Roman"/>
              </a:rPr>
              <a:t>Surfing"});</a:t>
            </a:r>
            <a:endParaRPr lang="en-US" sz="2000" b="1">
              <a:solidFill>
                <a:srgbClr val="7030A0"/>
              </a:solidFill>
              <a:latin typeface="Times New Roman"/>
              <a:cs typeface="Times New Roman"/>
            </a:endParaRPr>
          </a:p>
          <a:p>
            <a:endParaRPr lang="en-US" sz="2400" b="1">
              <a:solidFill>
                <a:srgbClr val="7030A0"/>
              </a:solidFill>
            </a:endParaRPr>
          </a:p>
          <a:p>
            <a:endParaRPr lang="en-US"/>
          </a:p>
          <a:p>
            <a:endParaRPr lang="en-US"/>
          </a:p>
        </p:txBody>
      </p:sp>
    </p:spTree>
    <p:extLst>
      <p:ext uri="{BB962C8B-B14F-4D97-AF65-F5344CB8AC3E}">
        <p14:creationId xmlns:p14="http://schemas.microsoft.com/office/powerpoint/2010/main" val="1086372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283718"/>
          </a:xfrm>
        </p:spPr>
        <p:txBody>
          <a:bodyPr/>
          <a:lstStyle/>
          <a:p>
            <a:r>
              <a:rPr lang="en-US"/>
              <a:t>To format the result</a:t>
            </a:r>
            <a:br>
              <a:rPr lang="en-US"/>
            </a:br>
            <a:endParaRPr lang="en-US"/>
          </a:p>
        </p:txBody>
      </p:sp>
      <p:sp>
        <p:nvSpPr>
          <p:cNvPr id="3" name="Text Placeholder 2"/>
          <p:cNvSpPr>
            <a:spLocks noGrp="1"/>
          </p:cNvSpPr>
          <p:nvPr>
            <p:ph type="body" idx="1"/>
          </p:nvPr>
        </p:nvSpPr>
        <p:spPr>
          <a:xfrm>
            <a:off x="304800" y="990600"/>
            <a:ext cx="10896600" cy="3662541"/>
          </a:xfrm>
        </p:spPr>
        <p:txBody>
          <a:bodyPr/>
          <a:lstStyle/>
          <a:p>
            <a:r>
              <a:rPr lang="en-US"/>
              <a:t>	</a:t>
            </a:r>
            <a:r>
              <a:rPr lang="en-US" sz="2000"/>
              <a:t>db. Collection name.find().pretty();</a:t>
            </a:r>
          </a:p>
          <a:p>
            <a:endParaRPr lang="en-US" sz="2000"/>
          </a:p>
          <a:p>
            <a:r>
              <a:rPr lang="en-US" sz="2000"/>
              <a:t>	</a:t>
            </a:r>
            <a:r>
              <a:rPr lang="en-US" sz="2000" b="1">
                <a:solidFill>
                  <a:srgbClr val="FF0000"/>
                </a:solidFill>
              </a:rPr>
              <a:t>db.Students.find().pretty();</a:t>
            </a:r>
          </a:p>
          <a:p>
            <a:endParaRPr lang="en-US" sz="2000" b="1">
              <a:solidFill>
                <a:srgbClr val="FF0000"/>
              </a:solidFill>
            </a:endParaRPr>
          </a:p>
          <a:p>
            <a:r>
              <a:rPr lang="en-US" sz="2000" b="1">
                <a:solidFill>
                  <a:srgbClr val="FF0000"/>
                </a:solidFill>
              </a:rPr>
              <a:t>  &gt; 	</a:t>
            </a:r>
            <a:r>
              <a:rPr lang="en-US" sz="2000" b="1" spc="-5">
                <a:solidFill>
                  <a:srgbClr val="FF0000"/>
                </a:solidFill>
                <a:latin typeface="Times New Roman"/>
                <a:cs typeface="Times New Roman"/>
              </a:rPr>
              <a:t>{</a:t>
            </a:r>
          </a:p>
          <a:p>
            <a:r>
              <a:rPr lang="en-US" sz="2000" b="1" spc="-5">
                <a:solidFill>
                  <a:srgbClr val="FF0000"/>
                </a:solidFill>
                <a:latin typeface="Times New Roman"/>
                <a:cs typeface="Times New Roman"/>
              </a:rPr>
              <a:t>	</a:t>
            </a:r>
            <a:r>
              <a:rPr lang="en-US" sz="2000" b="1" spc="-5">
                <a:solidFill>
                  <a:srgbClr val="7030A0"/>
                </a:solidFill>
                <a:latin typeface="Times New Roman"/>
                <a:cs typeface="Times New Roman"/>
              </a:rPr>
              <a:t>_id:1</a:t>
            </a:r>
            <a:r>
              <a:rPr lang="en-US" sz="2000" b="1" spc="-5">
                <a:solidFill>
                  <a:srgbClr val="FF0000"/>
                </a:solidFill>
                <a:latin typeface="Times New Roman"/>
                <a:cs typeface="Times New Roman"/>
              </a:rPr>
              <a:t>, </a:t>
            </a:r>
          </a:p>
          <a:p>
            <a:r>
              <a:rPr lang="en-US" sz="2000" b="1" spc="-5">
                <a:solidFill>
                  <a:srgbClr val="FF0000"/>
                </a:solidFill>
                <a:latin typeface="Times New Roman"/>
                <a:cs typeface="Times New Roman"/>
              </a:rPr>
              <a:t>	</a:t>
            </a:r>
            <a:r>
              <a:rPr lang="en-US" sz="2000" b="1" spc="-5" err="1">
                <a:solidFill>
                  <a:srgbClr val="FF0000"/>
                </a:solidFill>
                <a:latin typeface="Times New Roman"/>
                <a:cs typeface="Times New Roman"/>
              </a:rPr>
              <a:t>StudName</a:t>
            </a:r>
            <a:r>
              <a:rPr lang="en-US" sz="2000" b="1" spc="-5">
                <a:solidFill>
                  <a:srgbClr val="FF0000"/>
                </a:solidFill>
                <a:latin typeface="Times New Roman"/>
                <a:cs typeface="Times New Roman"/>
              </a:rPr>
              <a:t>:"Michelle </a:t>
            </a:r>
            <a:r>
              <a:rPr lang="en-US" sz="2000" b="1" spc="-5" err="1">
                <a:solidFill>
                  <a:srgbClr val="FF0000"/>
                </a:solidFill>
                <a:latin typeface="Times New Roman"/>
                <a:cs typeface="Times New Roman"/>
              </a:rPr>
              <a:t>Jacintha</a:t>
            </a:r>
            <a:r>
              <a:rPr lang="en-US" sz="2000" b="1" spc="-5">
                <a:solidFill>
                  <a:srgbClr val="FF0000"/>
                </a:solidFill>
                <a:latin typeface="Times New Roman"/>
                <a:cs typeface="Times New Roman"/>
              </a:rPr>
              <a:t>", </a:t>
            </a:r>
          </a:p>
          <a:p>
            <a:r>
              <a:rPr lang="en-US" sz="2000" b="1" spc="-5">
                <a:solidFill>
                  <a:srgbClr val="FF0000"/>
                </a:solidFill>
                <a:latin typeface="Times New Roman"/>
                <a:cs typeface="Times New Roman"/>
              </a:rPr>
              <a:t>	Grade: "VII",</a:t>
            </a:r>
            <a:r>
              <a:rPr lang="en-US" sz="2000" b="1" spc="215">
                <a:solidFill>
                  <a:srgbClr val="FF0000"/>
                </a:solidFill>
                <a:latin typeface="Times New Roman"/>
                <a:cs typeface="Times New Roman"/>
              </a:rPr>
              <a:t> </a:t>
            </a:r>
          </a:p>
          <a:p>
            <a:r>
              <a:rPr lang="en-US" sz="2000" b="1" spc="215">
                <a:solidFill>
                  <a:srgbClr val="FF0000"/>
                </a:solidFill>
                <a:latin typeface="Times New Roman"/>
                <a:cs typeface="Times New Roman"/>
              </a:rPr>
              <a:t>	</a:t>
            </a:r>
            <a:r>
              <a:rPr lang="en-US" sz="2000" b="1" spc="-5" err="1">
                <a:solidFill>
                  <a:srgbClr val="FF0000"/>
                </a:solidFill>
                <a:latin typeface="Trebuchet MS"/>
                <a:cs typeface="Trebuchet MS"/>
              </a:rPr>
              <a:t>Hobbies</a:t>
            </a:r>
            <a:r>
              <a:rPr lang="en-US" sz="2000" b="1" spc="-5" err="1">
                <a:solidFill>
                  <a:srgbClr val="FF0000"/>
                </a:solidFill>
                <a:latin typeface="Times New Roman"/>
                <a:cs typeface="Times New Roman"/>
              </a:rPr>
              <a:t>:"Internet</a:t>
            </a:r>
            <a:r>
              <a:rPr lang="en-US" sz="2000" b="1" spc="-20">
                <a:solidFill>
                  <a:srgbClr val="FF0000"/>
                </a:solidFill>
                <a:latin typeface="Times New Roman"/>
                <a:cs typeface="Times New Roman"/>
              </a:rPr>
              <a:t> </a:t>
            </a:r>
            <a:r>
              <a:rPr lang="en-US" sz="2000" b="1" spc="-5">
                <a:solidFill>
                  <a:srgbClr val="FF0000"/>
                </a:solidFill>
                <a:latin typeface="Times New Roman"/>
                <a:cs typeface="Times New Roman"/>
              </a:rPr>
              <a:t>Surfing“</a:t>
            </a:r>
          </a:p>
          <a:p>
            <a:r>
              <a:rPr lang="en-US" sz="2000" b="1" spc="-5">
                <a:solidFill>
                  <a:srgbClr val="FF0000"/>
                </a:solidFill>
                <a:latin typeface="Times New Roman"/>
                <a:cs typeface="Times New Roman"/>
              </a:rPr>
              <a:t>	}</a:t>
            </a:r>
            <a:endParaRPr lang="en-US" sz="2000" b="1">
              <a:solidFill>
                <a:srgbClr val="FF0000"/>
              </a:solidFill>
            </a:endParaRPr>
          </a:p>
          <a:p>
            <a:endParaRPr lang="en-US" sz="2000"/>
          </a:p>
          <a:p>
            <a:endParaRPr lang="en-US"/>
          </a:p>
        </p:txBody>
      </p:sp>
    </p:spTree>
    <p:extLst>
      <p:ext uri="{BB962C8B-B14F-4D97-AF65-F5344CB8AC3E}">
        <p14:creationId xmlns:p14="http://schemas.microsoft.com/office/powerpoint/2010/main" val="892725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Automatic id generation</a:t>
            </a:r>
          </a:p>
        </p:txBody>
      </p:sp>
      <p:sp>
        <p:nvSpPr>
          <p:cNvPr id="3" name="Text Placeholder 2"/>
          <p:cNvSpPr>
            <a:spLocks noGrp="1"/>
          </p:cNvSpPr>
          <p:nvPr>
            <p:ph type="body" idx="1"/>
          </p:nvPr>
        </p:nvSpPr>
        <p:spPr>
          <a:xfrm>
            <a:off x="685800" y="1600200"/>
            <a:ext cx="9073490" cy="2492990"/>
          </a:xfrm>
        </p:spPr>
        <p:txBody>
          <a:bodyPr/>
          <a:lstStyle/>
          <a:p>
            <a:r>
              <a:rPr lang="en-US"/>
              <a:t>	</a:t>
            </a:r>
            <a:r>
              <a:rPr lang="en-US" sz="2400" err="1"/>
              <a:t>db.collectionname.insert</a:t>
            </a:r>
            <a:r>
              <a:rPr lang="en-US" sz="2400"/>
              <a:t>( { })  Don’t mention id field</a:t>
            </a:r>
          </a:p>
          <a:p>
            <a:endParaRPr lang="en-US" sz="2400"/>
          </a:p>
          <a:p>
            <a:r>
              <a:rPr lang="en-US" sz="2400"/>
              <a:t>	</a:t>
            </a:r>
            <a:r>
              <a:rPr lang="en-US" sz="2000" b="1" err="1">
                <a:solidFill>
                  <a:srgbClr val="FF0000"/>
                </a:solidFill>
                <a:latin typeface="Times New Roman" pitchFamily="18" charset="0"/>
                <a:cs typeface="Times New Roman" pitchFamily="18" charset="0"/>
              </a:rPr>
              <a:t>db.students.inser</a:t>
            </a:r>
            <a:r>
              <a:rPr lang="en-US" b="1" err="1">
                <a:solidFill>
                  <a:srgbClr val="FF0000"/>
                </a:solidFill>
              </a:rPr>
              <a:t>t</a:t>
            </a:r>
            <a:r>
              <a:rPr lang="en-US" b="1">
                <a:solidFill>
                  <a:srgbClr val="FF0000"/>
                </a:solidFill>
              </a:rPr>
              <a:t>({</a:t>
            </a:r>
            <a:r>
              <a:rPr lang="en-US" b="1" spc="-5" err="1">
                <a:solidFill>
                  <a:srgbClr val="FF0000"/>
                </a:solidFill>
                <a:latin typeface="Times New Roman"/>
                <a:cs typeface="Times New Roman"/>
              </a:rPr>
              <a:t>StudName</a:t>
            </a:r>
            <a:r>
              <a:rPr lang="en-US" b="1" spc="-5">
                <a:solidFill>
                  <a:srgbClr val="FF0000"/>
                </a:solidFill>
                <a:latin typeface="Times New Roman"/>
                <a:cs typeface="Times New Roman"/>
              </a:rPr>
              <a:t>:"Michelle </a:t>
            </a:r>
            <a:r>
              <a:rPr lang="en-US" b="1" spc="-5" err="1">
                <a:solidFill>
                  <a:srgbClr val="FF0000"/>
                </a:solidFill>
                <a:latin typeface="Times New Roman"/>
                <a:cs typeface="Times New Roman"/>
              </a:rPr>
              <a:t>Jacintha</a:t>
            </a:r>
            <a:r>
              <a:rPr lang="en-US" b="1" spc="-5">
                <a:solidFill>
                  <a:srgbClr val="FF0000"/>
                </a:solidFill>
                <a:latin typeface="Times New Roman"/>
                <a:cs typeface="Times New Roman"/>
              </a:rPr>
              <a:t>", Grade: "VII",</a:t>
            </a:r>
            <a:r>
              <a:rPr lang="en-US" b="1" spc="215">
                <a:solidFill>
                  <a:srgbClr val="FF0000"/>
                </a:solidFill>
                <a:latin typeface="Times New Roman"/>
                <a:cs typeface="Times New Roman"/>
              </a:rPr>
              <a:t> </a:t>
            </a:r>
            <a:r>
              <a:rPr lang="en-US" b="1" spc="-5" err="1">
                <a:solidFill>
                  <a:srgbClr val="FF0000"/>
                </a:solidFill>
                <a:latin typeface="Trebuchet MS"/>
                <a:cs typeface="Trebuchet MS"/>
              </a:rPr>
              <a:t>Hobbies</a:t>
            </a:r>
            <a:r>
              <a:rPr lang="en-US" b="1" spc="-5" err="1">
                <a:solidFill>
                  <a:srgbClr val="FF0000"/>
                </a:solidFill>
                <a:latin typeface="Times New Roman"/>
                <a:cs typeface="Times New Roman"/>
              </a:rPr>
              <a:t>:"Internet</a:t>
            </a:r>
            <a:r>
              <a:rPr lang="en-US" b="1" spc="-20">
                <a:solidFill>
                  <a:srgbClr val="FF0000"/>
                </a:solidFill>
                <a:latin typeface="Times New Roman"/>
                <a:cs typeface="Times New Roman"/>
              </a:rPr>
              <a:t> </a:t>
            </a:r>
            <a:r>
              <a:rPr lang="en-US" b="1" spc="-5">
                <a:solidFill>
                  <a:srgbClr val="FF0000"/>
                </a:solidFill>
                <a:latin typeface="Times New Roman"/>
                <a:cs typeface="Times New Roman"/>
              </a:rPr>
              <a:t>Surfing"});</a:t>
            </a:r>
          </a:p>
          <a:p>
            <a:endParaRPr lang="en-US" b="1" spc="-5">
              <a:solidFill>
                <a:srgbClr val="FF0000"/>
              </a:solidFill>
              <a:latin typeface="Times New Roman"/>
              <a:cs typeface="Times New Roman"/>
            </a:endParaRPr>
          </a:p>
          <a:p>
            <a:endParaRPr lang="en-US" b="1" spc="-5">
              <a:solidFill>
                <a:srgbClr val="FF0000"/>
              </a:solidFill>
              <a:latin typeface="Times New Roman"/>
              <a:cs typeface="Times New Roman"/>
            </a:endParaRPr>
          </a:p>
          <a:p>
            <a:endParaRPr lang="en-US" b="1" spc="-5">
              <a:solidFill>
                <a:srgbClr val="FF0000"/>
              </a:solidFill>
              <a:latin typeface="Times New Roman"/>
              <a:cs typeface="Times New Roman"/>
            </a:endParaRPr>
          </a:p>
          <a:p>
            <a:endParaRPr lang="en-US" b="1" spc="-5">
              <a:solidFill>
                <a:srgbClr val="FF0000"/>
              </a:solidFill>
              <a:latin typeface="Times New Roman"/>
              <a:cs typeface="Times New Roman"/>
            </a:endParaRPr>
          </a:p>
        </p:txBody>
      </p:sp>
    </p:spTree>
    <p:extLst>
      <p:ext uri="{BB962C8B-B14F-4D97-AF65-F5344CB8AC3E}">
        <p14:creationId xmlns:p14="http://schemas.microsoft.com/office/powerpoint/2010/main" val="3660753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Update method</a:t>
            </a:r>
          </a:p>
        </p:txBody>
      </p:sp>
      <p:sp>
        <p:nvSpPr>
          <p:cNvPr id="3" name="Text Placeholder 2"/>
          <p:cNvSpPr>
            <a:spLocks noGrp="1"/>
          </p:cNvSpPr>
          <p:nvPr>
            <p:ph type="body" idx="1"/>
          </p:nvPr>
        </p:nvSpPr>
        <p:spPr>
          <a:xfrm>
            <a:off x="381000" y="1295400"/>
            <a:ext cx="9829800" cy="4431983"/>
          </a:xfrm>
        </p:spPr>
        <p:txBody>
          <a:bodyPr/>
          <a:lstStyle/>
          <a:p>
            <a:pPr marL="742950" lvl="1" indent="-285750">
              <a:buFont typeface="Arial" pitchFamily="34" charset="0"/>
              <a:buChar char="•"/>
            </a:pPr>
            <a:r>
              <a:rPr lang="en-US"/>
              <a:t>Update method inserts the new document when the document is not exists</a:t>
            </a:r>
          </a:p>
          <a:p>
            <a:pPr marL="742950" lvl="1" indent="-285750">
              <a:buFont typeface="Arial" pitchFamily="34" charset="0"/>
              <a:buChar char="•"/>
            </a:pPr>
            <a:r>
              <a:rPr lang="en-US"/>
              <a:t>If the document is already exists , then updates with new values.</a:t>
            </a:r>
          </a:p>
          <a:p>
            <a:pPr marL="742950" lvl="1" indent="-285750">
              <a:buFont typeface="Arial" pitchFamily="34" charset="0"/>
              <a:buChar char="•"/>
            </a:pPr>
            <a:endParaRPr lang="en-US"/>
          </a:p>
          <a:p>
            <a:pPr marL="742950" lvl="1" indent="-285750">
              <a:buFont typeface="Arial" pitchFamily="34" charset="0"/>
              <a:buChar char="•"/>
            </a:pPr>
            <a:r>
              <a:rPr lang="en-US" b="1" err="1">
                <a:solidFill>
                  <a:srgbClr val="FF0000"/>
                </a:solidFill>
              </a:rPr>
              <a:t>db.collection.update</a:t>
            </a:r>
            <a:r>
              <a:rPr lang="en-US" b="1">
                <a:solidFill>
                  <a:srgbClr val="FF0000"/>
                </a:solidFill>
              </a:rPr>
              <a:t>(</a:t>
            </a:r>
            <a:r>
              <a:rPr lang="en-US" b="1" i="1">
                <a:solidFill>
                  <a:srgbClr val="FF0000"/>
                </a:solidFill>
              </a:rPr>
              <a:t>query</a:t>
            </a:r>
            <a:r>
              <a:rPr lang="en-US" b="1">
                <a:solidFill>
                  <a:srgbClr val="FF0000"/>
                </a:solidFill>
              </a:rPr>
              <a:t>, </a:t>
            </a:r>
            <a:r>
              <a:rPr lang="en-US" b="1" i="1">
                <a:solidFill>
                  <a:srgbClr val="FF0000"/>
                </a:solidFill>
              </a:rPr>
              <a:t>update</a:t>
            </a:r>
            <a:r>
              <a:rPr lang="en-US" b="1">
                <a:solidFill>
                  <a:srgbClr val="FF0000"/>
                </a:solidFill>
              </a:rPr>
              <a:t>, </a:t>
            </a:r>
            <a:r>
              <a:rPr lang="en-US" b="1" i="1">
                <a:solidFill>
                  <a:srgbClr val="FF0000"/>
                </a:solidFill>
              </a:rPr>
              <a:t>options</a:t>
            </a:r>
            <a:r>
              <a:rPr lang="en-US" b="1">
                <a:solidFill>
                  <a:srgbClr val="FF0000"/>
                </a:solidFill>
              </a:rPr>
              <a:t>)</a:t>
            </a:r>
          </a:p>
          <a:p>
            <a:pPr marL="742950" lvl="1" indent="-285750">
              <a:buFont typeface="Arial" pitchFamily="34" charset="0"/>
              <a:buChar char="•"/>
            </a:pPr>
            <a:endParaRPr lang="en-US" b="1">
              <a:solidFill>
                <a:srgbClr val="FF0000"/>
              </a:solidFill>
            </a:endParaRPr>
          </a:p>
          <a:p>
            <a:pPr marL="742950" lvl="1" indent="-285750">
              <a:buFont typeface="Arial" pitchFamily="34" charset="0"/>
              <a:buChar char="•"/>
            </a:pPr>
            <a:r>
              <a:rPr lang="en-US" b="1">
                <a:solidFill>
                  <a:schemeClr val="tx1"/>
                </a:solidFill>
              </a:rPr>
              <a:t>Query: document</a:t>
            </a:r>
          </a:p>
          <a:p>
            <a:pPr marL="742950" lvl="1" indent="-285750">
              <a:buFont typeface="Arial" pitchFamily="34" charset="0"/>
              <a:buChar char="•"/>
            </a:pPr>
            <a:r>
              <a:rPr lang="en-US" b="1">
                <a:solidFill>
                  <a:schemeClr val="tx1"/>
                </a:solidFill>
              </a:rPr>
              <a:t>Update:  modifications need to apply</a:t>
            </a:r>
          </a:p>
          <a:p>
            <a:pPr marL="742950" lvl="1" indent="-285750"/>
            <a:r>
              <a:rPr lang="en-US" b="1">
                <a:solidFill>
                  <a:schemeClr val="tx1"/>
                </a:solidFill>
              </a:rPr>
              <a:t>		</a:t>
            </a:r>
            <a:r>
              <a:rPr lang="en-US" b="1">
                <a:solidFill>
                  <a:srgbClr val="7030A0"/>
                </a:solidFill>
              </a:rPr>
              <a:t>Set</a:t>
            </a:r>
            <a:r>
              <a:rPr lang="en-US"/>
              <a:t>: Update option</a:t>
            </a:r>
          </a:p>
          <a:p>
            <a:pPr marL="742950" lvl="1" indent="-285750">
              <a:buFont typeface="Arial" pitchFamily="34" charset="0"/>
              <a:buChar char="•"/>
            </a:pPr>
            <a:r>
              <a:rPr lang="en-US" b="1">
                <a:solidFill>
                  <a:schemeClr val="tx1"/>
                </a:solidFill>
              </a:rPr>
              <a:t>options:</a:t>
            </a:r>
          </a:p>
          <a:p>
            <a:pPr marL="1200150" lvl="2" indent="-285750">
              <a:buFont typeface="Arial" pitchFamily="34" charset="0"/>
              <a:buChar char="•"/>
            </a:pPr>
            <a:r>
              <a:rPr lang="en-US" b="1" err="1">
                <a:solidFill>
                  <a:srgbClr val="7030A0"/>
                </a:solidFill>
              </a:rPr>
              <a:t>Upsert</a:t>
            </a:r>
            <a:r>
              <a:rPr lang="en-US" b="1">
                <a:solidFill>
                  <a:srgbClr val="7030A0"/>
                </a:solidFill>
              </a:rPr>
              <a:t>: </a:t>
            </a:r>
          </a:p>
          <a:p>
            <a:pPr marL="1657350" lvl="3" indent="-285750">
              <a:buFont typeface="Arial" pitchFamily="34" charset="0"/>
              <a:buChar char="•"/>
            </a:pPr>
            <a:r>
              <a:rPr lang="en-US"/>
              <a:t>If set to true, creates a new document when no document matches the query criteria. </a:t>
            </a:r>
          </a:p>
          <a:p>
            <a:pPr marL="1657350" lvl="3" indent="-285750">
              <a:buFont typeface="Arial" pitchFamily="34" charset="0"/>
              <a:buChar char="•"/>
            </a:pPr>
            <a:r>
              <a:rPr lang="en-US"/>
              <a:t>	The default value is false, which does </a:t>
            </a:r>
            <a:r>
              <a:rPr lang="en-US" i="1"/>
              <a:t>not</a:t>
            </a:r>
            <a:r>
              <a:rPr lang="en-US"/>
              <a:t> insert a new document when no match is found.</a:t>
            </a:r>
          </a:p>
          <a:p>
            <a:pPr marL="1200150" lvl="2" indent="-285750">
              <a:buFont typeface="Arial" pitchFamily="34" charset="0"/>
              <a:buChar char="•"/>
            </a:pPr>
            <a:r>
              <a:rPr lang="en-US" b="1">
                <a:solidFill>
                  <a:srgbClr val="7030A0"/>
                </a:solidFill>
              </a:rPr>
              <a:t>Multi</a:t>
            </a:r>
          </a:p>
          <a:p>
            <a:pPr marL="1657350" lvl="3" indent="-285750">
              <a:buFont typeface="Arial" pitchFamily="34" charset="0"/>
              <a:buChar char="•"/>
            </a:pPr>
            <a:r>
              <a:rPr lang="en-US"/>
              <a:t>If set to true, updates multiple documents that meet the query criteria.</a:t>
            </a:r>
            <a:endParaRPr lang="en-US" b="1">
              <a:solidFill>
                <a:srgbClr val="7030A0"/>
              </a:solidFill>
            </a:endParaRPr>
          </a:p>
          <a:p>
            <a:pPr marL="742950" lvl="1" indent="-285750">
              <a:buFont typeface="Arial" pitchFamily="34" charset="0"/>
              <a:buChar char="•"/>
            </a:pPr>
            <a:endParaRPr lang="en-US"/>
          </a:p>
        </p:txBody>
      </p:sp>
    </p:spTree>
    <p:extLst>
      <p:ext uri="{BB962C8B-B14F-4D97-AF65-F5344CB8AC3E}">
        <p14:creationId xmlns:p14="http://schemas.microsoft.com/office/powerpoint/2010/main" val="4176095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a:t>Update</a:t>
            </a:r>
            <a:r>
              <a:rPr sz="2400" spc="-130"/>
              <a:t> </a:t>
            </a:r>
            <a:r>
              <a:rPr sz="2400" spc="-5"/>
              <a:t>Method</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762001" y="1219200"/>
            <a:ext cx="9448800" cy="3744102"/>
          </a:xfrm>
          <a:prstGeom prst="rect">
            <a:avLst/>
          </a:prstGeom>
        </p:spPr>
        <p:txBody>
          <a:bodyPr vert="horz" wrap="square" lIns="0" tIns="0" rIns="0" bIns="0" rtlCol="0">
            <a:spAutoFit/>
          </a:bodyPr>
          <a:lstStyle/>
          <a:p>
            <a:pPr marL="12700" marR="687070" algn="just">
              <a:lnSpc>
                <a:spcPct val="100000"/>
              </a:lnSpc>
            </a:pPr>
            <a:r>
              <a:rPr sz="1800" spc="-5">
                <a:latin typeface="Trebuchet MS"/>
                <a:cs typeface="Trebuchet MS"/>
              </a:rPr>
              <a:t>Insert the document for </a:t>
            </a:r>
            <a:r>
              <a:rPr sz="1800">
                <a:latin typeface="Trebuchet MS"/>
                <a:cs typeface="Trebuchet MS"/>
              </a:rPr>
              <a:t>“Aryan </a:t>
            </a:r>
            <a:r>
              <a:rPr sz="1800" spc="-5">
                <a:latin typeface="Trebuchet MS"/>
                <a:cs typeface="Trebuchet MS"/>
              </a:rPr>
              <a:t>David” into the Students </a:t>
            </a:r>
            <a:r>
              <a:rPr sz="1800" spc="-10">
                <a:latin typeface="Trebuchet MS"/>
                <a:cs typeface="Trebuchet MS"/>
              </a:rPr>
              <a:t>collection </a:t>
            </a:r>
            <a:r>
              <a:rPr sz="1800" spc="-5">
                <a:latin typeface="Trebuchet MS"/>
                <a:cs typeface="Trebuchet MS"/>
              </a:rPr>
              <a:t>only </a:t>
            </a:r>
            <a:r>
              <a:rPr sz="1800">
                <a:latin typeface="Trebuchet MS"/>
                <a:cs typeface="Trebuchet MS"/>
              </a:rPr>
              <a:t>if it  </a:t>
            </a:r>
            <a:r>
              <a:rPr sz="1800" spc="-5">
                <a:latin typeface="Trebuchet MS"/>
                <a:cs typeface="Trebuchet MS"/>
              </a:rPr>
              <a:t>does not already exist </a:t>
            </a:r>
            <a:r>
              <a:rPr sz="1800">
                <a:latin typeface="Trebuchet MS"/>
                <a:cs typeface="Trebuchet MS"/>
              </a:rPr>
              <a:t>in </a:t>
            </a:r>
            <a:r>
              <a:rPr sz="1800" spc="-5">
                <a:latin typeface="Trebuchet MS"/>
                <a:cs typeface="Trebuchet MS"/>
              </a:rPr>
              <a:t>the collection. </a:t>
            </a:r>
            <a:endParaRPr lang="en-US" sz="1800" spc="-5">
              <a:latin typeface="Trebuchet MS"/>
              <a:cs typeface="Trebuchet MS"/>
            </a:endParaRPr>
          </a:p>
          <a:p>
            <a:pPr marL="12700" marR="687070" algn="just">
              <a:lnSpc>
                <a:spcPct val="100000"/>
              </a:lnSpc>
            </a:pPr>
            <a:endParaRPr lang="en-US" spc="-5">
              <a:latin typeface="Trebuchet MS"/>
              <a:cs typeface="Trebuchet MS"/>
            </a:endParaRPr>
          </a:p>
          <a:p>
            <a:pPr marL="12700" marR="687070" algn="just">
              <a:lnSpc>
                <a:spcPct val="100000"/>
              </a:lnSpc>
            </a:pPr>
            <a:r>
              <a:rPr sz="1800" spc="-35">
                <a:latin typeface="Trebuchet MS"/>
                <a:cs typeface="Trebuchet MS"/>
              </a:rPr>
              <a:t>However, </a:t>
            </a:r>
            <a:r>
              <a:rPr sz="1800">
                <a:latin typeface="Trebuchet MS"/>
                <a:cs typeface="Trebuchet MS"/>
              </a:rPr>
              <a:t>if </a:t>
            </a:r>
            <a:r>
              <a:rPr sz="1800" spc="5">
                <a:latin typeface="Trebuchet MS"/>
                <a:cs typeface="Trebuchet MS"/>
              </a:rPr>
              <a:t>it </a:t>
            </a:r>
            <a:r>
              <a:rPr sz="1800">
                <a:latin typeface="Trebuchet MS"/>
                <a:cs typeface="Trebuchet MS"/>
              </a:rPr>
              <a:t>is </a:t>
            </a:r>
            <a:r>
              <a:rPr sz="1800" spc="-5">
                <a:latin typeface="Trebuchet MS"/>
                <a:cs typeface="Trebuchet MS"/>
              </a:rPr>
              <a:t>already </a:t>
            </a:r>
            <a:r>
              <a:rPr sz="1800">
                <a:latin typeface="Trebuchet MS"/>
                <a:cs typeface="Trebuchet MS"/>
              </a:rPr>
              <a:t>present in  </a:t>
            </a:r>
            <a:r>
              <a:rPr sz="1800" spc="-5">
                <a:latin typeface="Trebuchet MS"/>
                <a:cs typeface="Trebuchet MS"/>
              </a:rPr>
              <a:t>the </a:t>
            </a:r>
            <a:r>
              <a:rPr sz="1800" spc="-10">
                <a:latin typeface="Trebuchet MS"/>
                <a:cs typeface="Trebuchet MS"/>
              </a:rPr>
              <a:t>collection, </a:t>
            </a:r>
            <a:r>
              <a:rPr sz="1800" spc="-5">
                <a:latin typeface="Trebuchet MS"/>
                <a:cs typeface="Trebuchet MS"/>
              </a:rPr>
              <a:t>then update the document with new values. (Update his  Hobbies from “Skating” to </a:t>
            </a:r>
            <a:r>
              <a:rPr sz="1800">
                <a:latin typeface="Trebuchet MS"/>
                <a:cs typeface="Trebuchet MS"/>
              </a:rPr>
              <a:t>“Chess”.) </a:t>
            </a:r>
            <a:endParaRPr lang="en-US" sz="1800">
              <a:latin typeface="Trebuchet MS"/>
              <a:cs typeface="Trebuchet MS"/>
            </a:endParaRPr>
          </a:p>
          <a:p>
            <a:pPr marL="12700" marR="687070" algn="just">
              <a:lnSpc>
                <a:spcPct val="100000"/>
              </a:lnSpc>
            </a:pPr>
            <a:endParaRPr lang="en-US" spc="-10">
              <a:latin typeface="Trebuchet MS"/>
              <a:cs typeface="Trebuchet MS"/>
            </a:endParaRPr>
          </a:p>
          <a:p>
            <a:pPr marL="12700" marR="687070" algn="just">
              <a:lnSpc>
                <a:spcPct val="100000"/>
              </a:lnSpc>
            </a:pPr>
            <a:endParaRPr lang="en-US" sz="1800" spc="-10">
              <a:latin typeface="Trebuchet MS"/>
              <a:cs typeface="Trebuchet MS"/>
            </a:endParaRPr>
          </a:p>
          <a:p>
            <a:pPr marL="12700" marR="687070" algn="just">
              <a:lnSpc>
                <a:spcPct val="100000"/>
              </a:lnSpc>
            </a:pPr>
            <a:r>
              <a:rPr sz="1800" spc="-10">
                <a:latin typeface="Trebuchet MS"/>
                <a:cs typeface="Trebuchet MS"/>
              </a:rPr>
              <a:t>Use </a:t>
            </a:r>
            <a:r>
              <a:rPr sz="1800" spc="-5">
                <a:latin typeface="Trebuchet MS"/>
                <a:cs typeface="Trebuchet MS"/>
              </a:rPr>
              <a:t>“Update else insert” (if there </a:t>
            </a:r>
            <a:r>
              <a:rPr sz="1800">
                <a:latin typeface="Trebuchet MS"/>
                <a:cs typeface="Trebuchet MS"/>
              </a:rPr>
              <a:t>is an  </a:t>
            </a:r>
            <a:r>
              <a:rPr sz="1800" spc="-5">
                <a:latin typeface="Trebuchet MS"/>
                <a:cs typeface="Trebuchet MS"/>
              </a:rPr>
              <a:t>existing document, </a:t>
            </a:r>
            <a:r>
              <a:rPr sz="1800">
                <a:latin typeface="Trebuchet MS"/>
                <a:cs typeface="Trebuchet MS"/>
              </a:rPr>
              <a:t>it will </a:t>
            </a:r>
            <a:r>
              <a:rPr sz="1800" spc="-5">
                <a:latin typeface="Trebuchet MS"/>
                <a:cs typeface="Trebuchet MS"/>
              </a:rPr>
              <a:t>attempt to </a:t>
            </a:r>
            <a:r>
              <a:rPr sz="1800">
                <a:latin typeface="Trebuchet MS"/>
                <a:cs typeface="Trebuchet MS"/>
              </a:rPr>
              <a:t>update </a:t>
            </a:r>
            <a:r>
              <a:rPr sz="1800" spc="-5">
                <a:latin typeface="Trebuchet MS"/>
                <a:cs typeface="Trebuchet MS"/>
              </a:rPr>
              <a:t>it, </a:t>
            </a:r>
            <a:r>
              <a:rPr sz="1800">
                <a:latin typeface="Trebuchet MS"/>
                <a:cs typeface="Trebuchet MS"/>
              </a:rPr>
              <a:t>if </a:t>
            </a:r>
            <a:r>
              <a:rPr sz="1800" spc="-10">
                <a:latin typeface="Trebuchet MS"/>
                <a:cs typeface="Trebuchet MS"/>
              </a:rPr>
              <a:t>there </a:t>
            </a:r>
            <a:r>
              <a:rPr sz="1800">
                <a:latin typeface="Trebuchet MS"/>
                <a:cs typeface="Trebuchet MS"/>
              </a:rPr>
              <a:t>is no </a:t>
            </a:r>
            <a:r>
              <a:rPr sz="1800" spc="-5">
                <a:latin typeface="Trebuchet MS"/>
                <a:cs typeface="Trebuchet MS"/>
              </a:rPr>
              <a:t>existing  document then </a:t>
            </a:r>
            <a:r>
              <a:rPr sz="1800">
                <a:latin typeface="Trebuchet MS"/>
                <a:cs typeface="Trebuchet MS"/>
              </a:rPr>
              <a:t>it will </a:t>
            </a:r>
            <a:r>
              <a:rPr sz="1800" spc="-5">
                <a:latin typeface="Trebuchet MS"/>
                <a:cs typeface="Trebuchet MS"/>
              </a:rPr>
              <a:t>insert</a:t>
            </a:r>
            <a:r>
              <a:rPr sz="1800" spc="-80">
                <a:latin typeface="Trebuchet MS"/>
                <a:cs typeface="Trebuchet MS"/>
              </a:rPr>
              <a:t> </a:t>
            </a:r>
            <a:r>
              <a:rPr sz="1800" spc="-5">
                <a:latin typeface="Trebuchet MS"/>
                <a:cs typeface="Trebuchet MS"/>
              </a:rPr>
              <a:t>it).</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39"/>
              </a:spcBef>
            </a:pPr>
            <a:endParaRPr sz="2050">
              <a:latin typeface="Times New Roman"/>
              <a:cs typeface="Times New Roman"/>
            </a:endParaRPr>
          </a:p>
          <a:p>
            <a:pPr marL="12700" marR="5080">
              <a:lnSpc>
                <a:spcPct val="107200"/>
              </a:lnSpc>
            </a:pPr>
            <a:r>
              <a:rPr sz="2000" b="1" spc="-5">
                <a:solidFill>
                  <a:srgbClr val="FF0000"/>
                </a:solidFill>
                <a:latin typeface="Times New Roman"/>
                <a:cs typeface="Times New Roman"/>
              </a:rPr>
              <a:t>db.Students.update({_id:</a:t>
            </a:r>
            <a:r>
              <a:rPr lang="en-US" sz="2000" b="1" spc="-5">
                <a:solidFill>
                  <a:srgbClr val="FF0000"/>
                </a:solidFill>
                <a:latin typeface="Times New Roman"/>
                <a:cs typeface="Times New Roman"/>
              </a:rPr>
              <a:t>2</a:t>
            </a:r>
            <a:r>
              <a:rPr sz="2000" b="1" spc="-5">
                <a:solidFill>
                  <a:srgbClr val="FF0000"/>
                </a:solidFill>
                <a:latin typeface="Times New Roman"/>
                <a:cs typeface="Times New Roman"/>
              </a:rPr>
              <a:t>, StudName:"Aryan David", Grade: "VII"},{$set:{Hobbies:  "Skating"}},{upsert:true});</a:t>
            </a:r>
            <a:endParaRPr sz="2000" b="1">
              <a:solidFill>
                <a:srgbClr val="FF0000"/>
              </a:solidFill>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07777"/>
          </a:xfrm>
        </p:spPr>
        <p:txBody>
          <a:bodyPr/>
          <a:lstStyle/>
          <a:p>
            <a:r>
              <a:rPr lang="en-US" sz="2000"/>
              <a:t>Update</a:t>
            </a:r>
            <a:r>
              <a:rPr lang="en-US" sz="2000" spc="-130"/>
              <a:t> </a:t>
            </a:r>
            <a:r>
              <a:rPr lang="en-US" sz="2000" spc="-5"/>
              <a:t>Method- Adding a new field </a:t>
            </a:r>
            <a:endParaRPr lang="en-US"/>
          </a:p>
        </p:txBody>
      </p:sp>
      <p:sp>
        <p:nvSpPr>
          <p:cNvPr id="3" name="Text Placeholder 2"/>
          <p:cNvSpPr>
            <a:spLocks noGrp="1"/>
          </p:cNvSpPr>
          <p:nvPr>
            <p:ph type="body" idx="1"/>
          </p:nvPr>
        </p:nvSpPr>
        <p:spPr>
          <a:xfrm>
            <a:off x="304800" y="1295400"/>
            <a:ext cx="10668000" cy="1677382"/>
          </a:xfrm>
        </p:spPr>
        <p:txBody>
          <a:bodyPr/>
          <a:lstStyle/>
          <a:p>
            <a:r>
              <a:rPr lang="en-US"/>
              <a:t>Change the student </a:t>
            </a:r>
            <a:r>
              <a:rPr lang="en-US" b="1" spc="-5">
                <a:solidFill>
                  <a:srgbClr val="FF0000"/>
                </a:solidFill>
                <a:latin typeface="Times New Roman"/>
                <a:cs typeface="Times New Roman"/>
              </a:rPr>
              <a:t>Aryan David </a:t>
            </a:r>
            <a:r>
              <a:rPr lang="en-US" spc="-5">
                <a:latin typeface="Times New Roman"/>
                <a:cs typeface="Times New Roman"/>
              </a:rPr>
              <a:t>hobbies as chess</a:t>
            </a:r>
          </a:p>
          <a:p>
            <a:endParaRPr lang="en-US" spc="-5">
              <a:latin typeface="Times New Roman"/>
              <a:cs typeface="Times New Roman"/>
            </a:endParaRPr>
          </a:p>
          <a:p>
            <a:endParaRPr lang="en-US" sz="100" spc="-5">
              <a:latin typeface="Times New Roman"/>
              <a:cs typeface="Times New Roman"/>
            </a:endParaRPr>
          </a:p>
          <a:p>
            <a:r>
              <a:rPr lang="en-US" spc="-5">
                <a:latin typeface="Times New Roman"/>
                <a:cs typeface="Times New Roman"/>
              </a:rPr>
              <a:t>	</a:t>
            </a:r>
            <a:r>
              <a:rPr lang="en-US" sz="2400" b="1" spc="-5" err="1">
                <a:solidFill>
                  <a:srgbClr val="FF0000"/>
                </a:solidFill>
                <a:latin typeface="Times New Roman"/>
                <a:cs typeface="Times New Roman"/>
              </a:rPr>
              <a:t>db.students.update</a:t>
            </a:r>
            <a:r>
              <a:rPr lang="en-US" sz="2400" b="1" spc="-5">
                <a:solidFill>
                  <a:srgbClr val="FF0000"/>
                </a:solidFill>
                <a:latin typeface="Times New Roman"/>
                <a:cs typeface="Times New Roman"/>
              </a:rPr>
              <a:t>( {_id:2},{$set:{Hobbies:”Chess”} });</a:t>
            </a:r>
          </a:p>
          <a:p>
            <a:endParaRPr lang="en-US" sz="2400" b="1" spc="-5">
              <a:solidFill>
                <a:srgbClr val="FF0000"/>
              </a:solidFill>
              <a:latin typeface="Times New Roman"/>
              <a:cs typeface="Times New Roman"/>
            </a:endParaRPr>
          </a:p>
          <a:p>
            <a:r>
              <a:rPr lang="en-US" sz="2400" b="1" spc="-5">
                <a:solidFill>
                  <a:srgbClr val="7030A0"/>
                </a:solidFill>
                <a:latin typeface="Times New Roman"/>
                <a:cs typeface="Times New Roman"/>
              </a:rPr>
              <a:t>Multiple insertions and updates are possible</a:t>
            </a:r>
            <a:endParaRPr lang="en-US" sz="2400" b="1">
              <a:solidFill>
                <a:srgbClr val="7030A0"/>
              </a:solidFill>
            </a:endParaRPr>
          </a:p>
        </p:txBody>
      </p:sp>
      <p:sp>
        <p:nvSpPr>
          <p:cNvPr id="4" name="TextBox 3">
            <a:extLst>
              <a:ext uri="{FF2B5EF4-FFF2-40B4-BE49-F238E27FC236}">
                <a16:creationId xmlns:a16="http://schemas.microsoft.com/office/drawing/2014/main" id="{E10FEF62-7ACD-422B-CE71-2C95327EE4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2097054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Find with conditions</a:t>
            </a:r>
          </a:p>
        </p:txBody>
      </p:sp>
      <p:sp>
        <p:nvSpPr>
          <p:cNvPr id="3" name="Text Placeholder 2"/>
          <p:cNvSpPr>
            <a:spLocks noGrp="1"/>
          </p:cNvSpPr>
          <p:nvPr>
            <p:ph type="body" idx="1"/>
          </p:nvPr>
        </p:nvSpPr>
        <p:spPr>
          <a:xfrm>
            <a:off x="457200" y="1524000"/>
            <a:ext cx="11054689" cy="2092881"/>
          </a:xfrm>
        </p:spPr>
        <p:txBody>
          <a:bodyPr/>
          <a:lstStyle/>
          <a:p>
            <a:r>
              <a:rPr lang="en-US"/>
              <a:t>	</a:t>
            </a:r>
            <a:r>
              <a:rPr lang="en-US" sz="2000" b="1" err="1"/>
              <a:t>db.students</a:t>
            </a:r>
            <a:r>
              <a:rPr lang="en-US" sz="2000" b="1"/>
              <a:t>. find({_id:1});</a:t>
            </a:r>
          </a:p>
          <a:p>
            <a:endParaRPr lang="en-US" sz="2000" b="1"/>
          </a:p>
          <a:p>
            <a:r>
              <a:rPr lang="en-US" sz="2000" b="1"/>
              <a:t>	</a:t>
            </a:r>
            <a:r>
              <a:rPr lang="en-US" sz="2000" b="1" err="1"/>
              <a:t>db.students.find</a:t>
            </a:r>
            <a:r>
              <a:rPr lang="en-US" sz="2000" b="1"/>
              <a:t>({</a:t>
            </a:r>
            <a:r>
              <a:rPr lang="en-US" sz="2000" b="1" spc="-5" err="1">
                <a:latin typeface="Trebuchet MS"/>
                <a:cs typeface="Trebuchet MS"/>
              </a:rPr>
              <a:t>Hobbies</a:t>
            </a:r>
            <a:r>
              <a:rPr lang="en-US" sz="2000" b="1" spc="-5" err="1">
                <a:latin typeface="Times New Roman"/>
                <a:cs typeface="Times New Roman"/>
              </a:rPr>
              <a:t>:"Internet</a:t>
            </a:r>
            <a:r>
              <a:rPr lang="en-US" sz="2000" b="1" spc="-20">
                <a:latin typeface="Times New Roman"/>
                <a:cs typeface="Times New Roman"/>
              </a:rPr>
              <a:t> </a:t>
            </a:r>
            <a:r>
              <a:rPr lang="en-US" sz="2000" b="1" spc="-5">
                <a:latin typeface="Times New Roman"/>
                <a:cs typeface="Times New Roman"/>
              </a:rPr>
              <a:t>Surfing"});</a:t>
            </a:r>
          </a:p>
          <a:p>
            <a:endParaRPr lang="en-US" sz="2000" b="1" spc="-5">
              <a:latin typeface="Times New Roman"/>
              <a:cs typeface="Times New Roman"/>
            </a:endParaRPr>
          </a:p>
          <a:p>
            <a:r>
              <a:rPr lang="en-US" sz="2000" b="1"/>
              <a:t>	</a:t>
            </a:r>
            <a:r>
              <a:rPr lang="en-US" sz="2000" b="1" err="1"/>
              <a:t>db.students.find</a:t>
            </a:r>
            <a:r>
              <a:rPr lang="en-US" sz="2000" b="1"/>
              <a:t>({</a:t>
            </a:r>
            <a:r>
              <a:rPr lang="en-US" sz="2000" b="1" spc="-5" err="1">
                <a:latin typeface="Trebuchet MS"/>
                <a:cs typeface="Trebuchet MS"/>
              </a:rPr>
              <a:t>Hobbies</a:t>
            </a:r>
            <a:r>
              <a:rPr lang="en-US" sz="2000" b="1" spc="-5" err="1">
                <a:latin typeface="Times New Roman"/>
                <a:cs typeface="Times New Roman"/>
              </a:rPr>
              <a:t>:"Internet</a:t>
            </a:r>
            <a:r>
              <a:rPr lang="en-US" sz="2000" b="1" spc="-20">
                <a:latin typeface="Times New Roman"/>
                <a:cs typeface="Times New Roman"/>
              </a:rPr>
              <a:t> </a:t>
            </a:r>
            <a:r>
              <a:rPr lang="en-US" sz="2000" b="1" spc="-5">
                <a:latin typeface="Times New Roman"/>
                <a:cs typeface="Times New Roman"/>
              </a:rPr>
              <a:t>Surfing"}).pretty();</a:t>
            </a:r>
            <a:endParaRPr lang="en-US" sz="2000" b="1">
              <a:latin typeface="Times New Roman"/>
              <a:cs typeface="Times New Roman"/>
            </a:endParaRPr>
          </a:p>
          <a:p>
            <a:r>
              <a:rPr lang="en-US"/>
              <a:t> </a:t>
            </a:r>
          </a:p>
          <a:p>
            <a:endParaRPr lang="en-US"/>
          </a:p>
        </p:txBody>
      </p:sp>
      <p:sp>
        <p:nvSpPr>
          <p:cNvPr id="4" name="TextBox 3">
            <a:extLst>
              <a:ext uri="{FF2B5EF4-FFF2-40B4-BE49-F238E27FC236}">
                <a16:creationId xmlns:a16="http://schemas.microsoft.com/office/drawing/2014/main" id="{87BE1713-9406-C627-1644-5C7DBC00F44A}"/>
              </a:ext>
            </a:extLst>
          </p:cNvPr>
          <p:cNvSpPr txBox="1"/>
          <p:nvPr/>
        </p:nvSpPr>
        <p:spPr>
          <a:xfrm>
            <a:off x="-2747750" y="75335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spTree>
    <p:extLst>
      <p:ext uri="{BB962C8B-B14F-4D97-AF65-F5344CB8AC3E}">
        <p14:creationId xmlns:p14="http://schemas.microsoft.com/office/powerpoint/2010/main" val="653507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Find</a:t>
            </a:r>
            <a:r>
              <a:rPr sz="2400" spc="-105"/>
              <a:t> </a:t>
            </a:r>
            <a:r>
              <a:rPr sz="2400" spc="-5"/>
              <a:t>Method</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316990"/>
            <a:ext cx="7533640" cy="1442085"/>
          </a:xfrm>
          <a:prstGeom prst="rect">
            <a:avLst/>
          </a:prstGeom>
        </p:spPr>
        <p:txBody>
          <a:bodyPr vert="horz" wrap="square" lIns="0" tIns="0" rIns="0" bIns="0" rtlCol="0">
            <a:spAutoFit/>
          </a:bodyPr>
          <a:lstStyle/>
          <a:p>
            <a:pPr marL="12700" marR="5080">
              <a:lnSpc>
                <a:spcPct val="100000"/>
              </a:lnSpc>
            </a:pPr>
            <a:r>
              <a:rPr sz="1800" spc="-120">
                <a:latin typeface="Trebuchet MS"/>
                <a:cs typeface="Trebuchet MS"/>
              </a:rPr>
              <a:t>To </a:t>
            </a:r>
            <a:r>
              <a:rPr sz="1800" spc="-5">
                <a:latin typeface="Trebuchet MS"/>
                <a:cs typeface="Trebuchet MS"/>
              </a:rPr>
              <a:t>search </a:t>
            </a:r>
            <a:r>
              <a:rPr sz="1800" spc="-10">
                <a:latin typeface="Trebuchet MS"/>
                <a:cs typeface="Trebuchet MS"/>
              </a:rPr>
              <a:t>for </a:t>
            </a:r>
            <a:r>
              <a:rPr sz="1800" spc="-5">
                <a:latin typeface="Trebuchet MS"/>
                <a:cs typeface="Trebuchet MS"/>
              </a:rPr>
              <a:t>documents </a:t>
            </a:r>
            <a:r>
              <a:rPr sz="1800" spc="-10">
                <a:latin typeface="Trebuchet MS"/>
                <a:cs typeface="Trebuchet MS"/>
              </a:rPr>
              <a:t>from </a:t>
            </a:r>
            <a:r>
              <a:rPr sz="1800" spc="-5">
                <a:latin typeface="Trebuchet MS"/>
                <a:cs typeface="Trebuchet MS"/>
              </a:rPr>
              <a:t>the </a:t>
            </a:r>
            <a:r>
              <a:rPr sz="1800">
                <a:latin typeface="Trebuchet MS"/>
                <a:cs typeface="Trebuchet MS"/>
              </a:rPr>
              <a:t>“Students” </a:t>
            </a:r>
            <a:r>
              <a:rPr sz="1800" spc="-5">
                <a:latin typeface="Trebuchet MS"/>
                <a:cs typeface="Trebuchet MS"/>
              </a:rPr>
              <a:t>collection based on certain  search</a:t>
            </a:r>
            <a:r>
              <a:rPr sz="1800" spc="-85">
                <a:latin typeface="Trebuchet MS"/>
                <a:cs typeface="Trebuchet MS"/>
              </a:rPr>
              <a:t> </a:t>
            </a:r>
            <a:r>
              <a:rPr sz="1800" spc="-5">
                <a:latin typeface="Trebuchet MS"/>
                <a:cs typeface="Trebuchet MS"/>
              </a:rPr>
              <a:t>criteria.</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15"/>
              </a:spcBef>
            </a:pPr>
            <a:endParaRPr sz="2350">
              <a:latin typeface="Times New Roman"/>
              <a:cs typeface="Times New Roman"/>
            </a:endParaRPr>
          </a:p>
          <a:p>
            <a:pPr marL="12700">
              <a:lnSpc>
                <a:spcPct val="100000"/>
              </a:lnSpc>
            </a:pPr>
            <a:r>
              <a:rPr sz="1800" b="1" spc="-5">
                <a:latin typeface="Trebuchet MS"/>
                <a:cs typeface="Trebuchet MS"/>
              </a:rPr>
              <a:t>db.Students.find({StudName:"Aryan</a:t>
            </a:r>
            <a:r>
              <a:rPr sz="1800" b="1" spc="5">
                <a:latin typeface="Trebuchet MS"/>
                <a:cs typeface="Trebuchet MS"/>
              </a:rPr>
              <a:t> </a:t>
            </a:r>
            <a:r>
              <a:rPr sz="1800" b="1">
                <a:latin typeface="Trebuchet MS"/>
                <a:cs typeface="Trebuchet MS"/>
              </a:rPr>
              <a:t>David"});</a:t>
            </a:r>
            <a:endParaRPr sz="1800">
              <a:latin typeface="Trebuchet MS"/>
              <a:cs typeface="Trebuchet M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Find</a:t>
            </a:r>
            <a:r>
              <a:rPr sz="2400" spc="-105"/>
              <a:t> </a:t>
            </a:r>
            <a:r>
              <a:rPr sz="2400" spc="-5"/>
              <a:t>Method</a:t>
            </a:r>
            <a:r>
              <a:rPr lang="en-US" sz="2400" spc="-5"/>
              <a:t>- To suppress the id field</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399921"/>
            <a:ext cx="8222615" cy="833755"/>
          </a:xfrm>
          <a:prstGeom prst="rect">
            <a:avLst/>
          </a:prstGeom>
        </p:spPr>
        <p:txBody>
          <a:bodyPr vert="horz" wrap="square" lIns="0" tIns="0" rIns="0" bIns="0" rtlCol="0">
            <a:spAutoFit/>
          </a:bodyPr>
          <a:lstStyle/>
          <a:p>
            <a:pPr marL="12700" marR="5080" algn="just">
              <a:lnSpc>
                <a:spcPct val="100000"/>
              </a:lnSpc>
            </a:pPr>
            <a:r>
              <a:rPr sz="1800" spc="-114">
                <a:latin typeface="Trebuchet MS"/>
                <a:cs typeface="Trebuchet MS"/>
              </a:rPr>
              <a:t>To </a:t>
            </a:r>
            <a:r>
              <a:rPr sz="1800" spc="-5">
                <a:latin typeface="Trebuchet MS"/>
                <a:cs typeface="Trebuchet MS"/>
              </a:rPr>
              <a:t>display </a:t>
            </a:r>
            <a:r>
              <a:rPr sz="1800" spc="-10">
                <a:latin typeface="Trebuchet MS"/>
                <a:cs typeface="Trebuchet MS"/>
              </a:rPr>
              <a:t>only </a:t>
            </a:r>
            <a:r>
              <a:rPr sz="1800" spc="-5">
                <a:latin typeface="Trebuchet MS"/>
                <a:cs typeface="Trebuchet MS"/>
              </a:rPr>
              <a:t>the StudName and Grade from all </a:t>
            </a:r>
            <a:r>
              <a:rPr sz="1800">
                <a:latin typeface="Trebuchet MS"/>
                <a:cs typeface="Trebuchet MS"/>
              </a:rPr>
              <a:t>the </a:t>
            </a:r>
            <a:r>
              <a:rPr sz="1800" spc="-5">
                <a:latin typeface="Trebuchet MS"/>
                <a:cs typeface="Trebuchet MS"/>
              </a:rPr>
              <a:t>documents of </a:t>
            </a:r>
            <a:r>
              <a:rPr sz="1800">
                <a:latin typeface="Trebuchet MS"/>
                <a:cs typeface="Trebuchet MS"/>
              </a:rPr>
              <a:t>the  </a:t>
            </a:r>
            <a:r>
              <a:rPr sz="1800" spc="-5">
                <a:latin typeface="Trebuchet MS"/>
                <a:cs typeface="Trebuchet MS"/>
              </a:rPr>
              <a:t>Students </a:t>
            </a:r>
            <a:r>
              <a:rPr sz="1800" spc="-10">
                <a:latin typeface="Trebuchet MS"/>
                <a:cs typeface="Trebuchet MS"/>
              </a:rPr>
              <a:t>collection. </a:t>
            </a:r>
            <a:r>
              <a:rPr sz="1800">
                <a:latin typeface="Trebuchet MS"/>
                <a:cs typeface="Trebuchet MS"/>
              </a:rPr>
              <a:t>The </a:t>
            </a:r>
            <a:r>
              <a:rPr sz="1800" spc="-5">
                <a:latin typeface="Trebuchet MS"/>
                <a:cs typeface="Trebuchet MS"/>
              </a:rPr>
              <a:t>identifier </a:t>
            </a:r>
            <a:r>
              <a:rPr sz="1800">
                <a:latin typeface="Trebuchet MS"/>
                <a:cs typeface="Trebuchet MS"/>
              </a:rPr>
              <a:t>_id should be </a:t>
            </a:r>
            <a:r>
              <a:rPr sz="1800" spc="-5">
                <a:latin typeface="Trebuchet MS"/>
                <a:cs typeface="Trebuchet MS"/>
              </a:rPr>
              <a:t>suppressed and NOT  </a:t>
            </a:r>
            <a:r>
              <a:rPr sz="1800">
                <a:latin typeface="Trebuchet MS"/>
                <a:cs typeface="Trebuchet MS"/>
              </a:rPr>
              <a:t>displayed.</a:t>
            </a:r>
          </a:p>
        </p:txBody>
      </p:sp>
      <p:sp>
        <p:nvSpPr>
          <p:cNvPr id="4" name="object 4"/>
          <p:cNvSpPr txBox="1"/>
          <p:nvPr/>
        </p:nvSpPr>
        <p:spPr>
          <a:xfrm>
            <a:off x="916939" y="2889250"/>
            <a:ext cx="6322061" cy="430887"/>
          </a:xfrm>
          <a:prstGeom prst="rect">
            <a:avLst/>
          </a:prstGeom>
        </p:spPr>
        <p:txBody>
          <a:bodyPr vert="horz" wrap="square" lIns="0" tIns="0" rIns="0" bIns="0" rtlCol="0">
            <a:spAutoFit/>
          </a:bodyPr>
          <a:lstStyle/>
          <a:p>
            <a:pPr marL="12700">
              <a:lnSpc>
                <a:spcPct val="100000"/>
              </a:lnSpc>
            </a:pPr>
            <a:r>
              <a:rPr sz="1800" b="1" spc="-5">
                <a:latin typeface="Trebuchet MS"/>
                <a:cs typeface="Trebuchet MS"/>
              </a:rPr>
              <a:t>db.Students.find(</a:t>
            </a:r>
            <a:r>
              <a:rPr sz="1800" b="1" spc="-5">
                <a:solidFill>
                  <a:srgbClr val="7030A0"/>
                </a:solidFill>
                <a:latin typeface="Trebuchet MS"/>
                <a:cs typeface="Trebuchet MS"/>
              </a:rPr>
              <a:t>{}</a:t>
            </a:r>
            <a:r>
              <a:rPr sz="1800" b="1" spc="-5">
                <a:latin typeface="Trebuchet MS"/>
                <a:cs typeface="Trebuchet MS"/>
              </a:rPr>
              <a:t>,{StudName:1,Grade:1</a:t>
            </a:r>
            <a:r>
              <a:rPr sz="2400" b="1" spc="-5">
                <a:solidFill>
                  <a:srgbClr val="FF0000"/>
                </a:solidFill>
                <a:latin typeface="Trebuchet MS"/>
                <a:cs typeface="Trebuchet MS"/>
              </a:rPr>
              <a:t>,_</a:t>
            </a:r>
            <a:r>
              <a:rPr sz="2800" b="1" spc="-5">
                <a:solidFill>
                  <a:srgbClr val="FF0000"/>
                </a:solidFill>
                <a:latin typeface="Trebuchet MS"/>
                <a:cs typeface="Trebuchet MS"/>
              </a:rPr>
              <a:t>id:0</a:t>
            </a:r>
            <a:r>
              <a:rPr sz="1800" b="1" spc="-5">
                <a:latin typeface="Trebuchet MS"/>
                <a:cs typeface="Trebuchet MS"/>
              </a:rPr>
              <a:t>});</a:t>
            </a:r>
            <a:endParaRPr sz="1800">
              <a:latin typeface="Trebuchet MS"/>
              <a:cs typeface="Trebuchet MS"/>
            </a:endParaRPr>
          </a:p>
        </p:txBody>
      </p:sp>
      <p:cxnSp>
        <p:nvCxnSpPr>
          <p:cNvPr id="7" name="Straight Arrow Connector 6"/>
          <p:cNvCxnSpPr/>
          <p:nvPr/>
        </p:nvCxnSpPr>
        <p:spPr>
          <a:xfrm>
            <a:off x="2895600" y="3174365"/>
            <a:ext cx="0" cy="9404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81200" y="4158734"/>
            <a:ext cx="2438400" cy="369332"/>
          </a:xfrm>
          <a:prstGeom prst="rect">
            <a:avLst/>
          </a:prstGeom>
          <a:noFill/>
        </p:spPr>
        <p:txBody>
          <a:bodyPr wrap="square" rtlCol="0">
            <a:spAutoFit/>
          </a:bodyPr>
          <a:lstStyle/>
          <a:p>
            <a:r>
              <a:rPr lang="en-US"/>
              <a:t>From all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Find</a:t>
            </a:r>
            <a:r>
              <a:rPr sz="2400" spc="-105"/>
              <a:t> </a:t>
            </a:r>
            <a:r>
              <a:rPr sz="2400" spc="-5"/>
              <a:t>Method</a:t>
            </a:r>
            <a:r>
              <a:rPr lang="en-US" sz="2400" spc="-5"/>
              <a:t>-with  Relational operators</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501394"/>
            <a:ext cx="5701030" cy="285115"/>
          </a:xfrm>
          <a:prstGeom prst="rect">
            <a:avLst/>
          </a:prstGeom>
        </p:spPr>
        <p:txBody>
          <a:bodyPr vert="horz" wrap="square" lIns="0" tIns="0" rIns="0" bIns="0" rtlCol="0">
            <a:spAutoFit/>
          </a:bodyPr>
          <a:lstStyle/>
          <a:p>
            <a:pPr marL="12700">
              <a:lnSpc>
                <a:spcPct val="100000"/>
              </a:lnSpc>
            </a:pPr>
            <a:r>
              <a:rPr sz="1800" spc="-120">
                <a:latin typeface="Trebuchet MS"/>
                <a:cs typeface="Trebuchet MS"/>
              </a:rPr>
              <a:t>To </a:t>
            </a:r>
            <a:r>
              <a:rPr sz="1800" spc="-5">
                <a:latin typeface="Trebuchet MS"/>
                <a:cs typeface="Trebuchet MS"/>
              </a:rPr>
              <a:t>find those documents </a:t>
            </a:r>
            <a:r>
              <a:rPr sz="1800">
                <a:latin typeface="Trebuchet MS"/>
                <a:cs typeface="Trebuchet MS"/>
              </a:rPr>
              <a:t>where </a:t>
            </a:r>
            <a:r>
              <a:rPr sz="1800" spc="-5">
                <a:latin typeface="Trebuchet MS"/>
                <a:cs typeface="Trebuchet MS"/>
              </a:rPr>
              <a:t>the Grade </a:t>
            </a:r>
            <a:r>
              <a:rPr sz="1800">
                <a:latin typeface="Trebuchet MS"/>
                <a:cs typeface="Trebuchet MS"/>
              </a:rPr>
              <a:t>is </a:t>
            </a:r>
            <a:r>
              <a:rPr sz="1800" spc="-5">
                <a:latin typeface="Trebuchet MS"/>
                <a:cs typeface="Trebuchet MS"/>
              </a:rPr>
              <a:t>set </a:t>
            </a:r>
            <a:r>
              <a:rPr sz="1800">
                <a:latin typeface="Trebuchet MS"/>
                <a:cs typeface="Trebuchet MS"/>
              </a:rPr>
              <a:t>to</a:t>
            </a:r>
            <a:r>
              <a:rPr sz="1800" spc="130">
                <a:latin typeface="Trebuchet MS"/>
                <a:cs typeface="Trebuchet MS"/>
              </a:rPr>
              <a:t> </a:t>
            </a:r>
            <a:r>
              <a:rPr sz="1800" spc="-5">
                <a:latin typeface="Trebuchet MS"/>
                <a:cs typeface="Trebuchet MS"/>
              </a:rPr>
              <a:t>‘VII’</a:t>
            </a:r>
            <a:endParaRPr sz="1800">
              <a:latin typeface="Trebuchet MS"/>
              <a:cs typeface="Trebuchet MS"/>
            </a:endParaRPr>
          </a:p>
        </p:txBody>
      </p:sp>
      <p:sp>
        <p:nvSpPr>
          <p:cNvPr id="4" name="object 4"/>
          <p:cNvSpPr txBox="1"/>
          <p:nvPr/>
        </p:nvSpPr>
        <p:spPr>
          <a:xfrm>
            <a:off x="916938" y="2450846"/>
            <a:ext cx="6398261" cy="1569660"/>
          </a:xfrm>
          <a:prstGeom prst="rect">
            <a:avLst/>
          </a:prstGeom>
        </p:spPr>
        <p:txBody>
          <a:bodyPr vert="horz" wrap="square" lIns="0" tIns="0" rIns="0" bIns="0" rtlCol="0">
            <a:spAutoFit/>
          </a:bodyPr>
          <a:lstStyle/>
          <a:p>
            <a:pPr marL="12700">
              <a:lnSpc>
                <a:spcPct val="100000"/>
              </a:lnSpc>
            </a:pPr>
            <a:r>
              <a:rPr sz="1800" b="1" spc="-5">
                <a:latin typeface="Trebuchet MS"/>
                <a:cs typeface="Trebuchet MS"/>
              </a:rPr>
              <a:t>db.Students.find({Grade</a:t>
            </a:r>
            <a:r>
              <a:rPr sz="2400" b="1" spc="-5">
                <a:solidFill>
                  <a:srgbClr val="FF0000"/>
                </a:solidFill>
                <a:latin typeface="Trebuchet MS"/>
                <a:cs typeface="Trebuchet MS"/>
              </a:rPr>
              <a:t>:{$eq</a:t>
            </a:r>
            <a:r>
              <a:rPr sz="1800" b="1" spc="-5">
                <a:latin typeface="Trebuchet MS"/>
                <a:cs typeface="Trebuchet MS"/>
              </a:rPr>
              <a:t>:'VII'}}).pretty();</a:t>
            </a:r>
            <a:endParaRPr lang="en-US" sz="1800" b="1" spc="-5">
              <a:latin typeface="Trebuchet MS"/>
              <a:cs typeface="Trebuchet MS"/>
            </a:endParaRPr>
          </a:p>
          <a:p>
            <a:pPr marL="12700">
              <a:lnSpc>
                <a:spcPct val="100000"/>
              </a:lnSpc>
            </a:pPr>
            <a:endParaRPr lang="en-US" b="1" spc="-5">
              <a:latin typeface="Trebuchet MS"/>
              <a:cs typeface="Trebuchet MS"/>
            </a:endParaRPr>
          </a:p>
          <a:p>
            <a:pPr marL="12700">
              <a:lnSpc>
                <a:spcPct val="100000"/>
              </a:lnSpc>
            </a:pPr>
            <a:endParaRPr lang="en-US" sz="1800" b="1" spc="-5">
              <a:latin typeface="Trebuchet MS"/>
              <a:cs typeface="Trebuchet MS"/>
            </a:endParaRPr>
          </a:p>
          <a:p>
            <a:pPr marL="12700"/>
            <a:r>
              <a:rPr lang="en-US" b="1" spc="-5">
                <a:latin typeface="Trebuchet MS"/>
                <a:cs typeface="Trebuchet MS"/>
              </a:rPr>
              <a:t>db.Students.find({Grade</a:t>
            </a:r>
            <a:r>
              <a:rPr lang="en-US" sz="2400" b="1" spc="-5">
                <a:solidFill>
                  <a:srgbClr val="FF0000"/>
                </a:solidFill>
                <a:latin typeface="Trebuchet MS"/>
                <a:cs typeface="Trebuchet MS"/>
              </a:rPr>
              <a:t>:{$</a:t>
            </a:r>
            <a:r>
              <a:rPr lang="en-US" sz="2400" b="1" spc="-5" err="1">
                <a:solidFill>
                  <a:srgbClr val="FF0000"/>
                </a:solidFill>
                <a:latin typeface="Trebuchet MS"/>
                <a:cs typeface="Trebuchet MS"/>
              </a:rPr>
              <a:t>ne</a:t>
            </a:r>
            <a:r>
              <a:rPr lang="en-US" b="1" spc="-5" err="1">
                <a:latin typeface="Trebuchet MS"/>
                <a:cs typeface="Trebuchet MS"/>
              </a:rPr>
              <a:t>:'VII</a:t>
            </a:r>
            <a:r>
              <a:rPr lang="en-US" b="1" spc="-5">
                <a:latin typeface="Trebuchet MS"/>
                <a:cs typeface="Trebuchet MS"/>
              </a:rPr>
              <a:t>'}}).pretty();</a:t>
            </a:r>
            <a:endParaRPr lang="en-US">
              <a:latin typeface="Trebuchet MS"/>
              <a:cs typeface="Trebuchet MS"/>
            </a:endParaRPr>
          </a:p>
          <a:p>
            <a:pPr marL="12700">
              <a:lnSpc>
                <a:spcPct val="100000"/>
              </a:lnSpc>
            </a:pPr>
            <a:endParaRPr sz="1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342624" cy="338554"/>
          </a:xfrm>
        </p:spPr>
        <p:txBody>
          <a:bodyPr/>
          <a:lstStyle/>
          <a:p>
            <a:r>
              <a:rPr lang="en-US"/>
              <a:t>NOSQL DATABASE TYPES</a:t>
            </a:r>
          </a:p>
        </p:txBody>
      </p:sp>
      <p:sp>
        <p:nvSpPr>
          <p:cNvPr id="3" name="Text Placeholder 2"/>
          <p:cNvSpPr>
            <a:spLocks noGrp="1"/>
          </p:cNvSpPr>
          <p:nvPr>
            <p:ph type="body" idx="1"/>
          </p:nvPr>
        </p:nvSpPr>
        <p:spPr>
          <a:xfrm>
            <a:off x="680110" y="1320672"/>
            <a:ext cx="10831779" cy="1107996"/>
          </a:xfrm>
        </p:spPr>
        <p:txBody>
          <a:bodyPr/>
          <a:lstStyle/>
          <a:p>
            <a:pPr marL="285750" indent="-285750">
              <a:buFont typeface="Arial" pitchFamily="34" charset="0"/>
              <a:buChar char="•"/>
            </a:pPr>
            <a:r>
              <a:rPr lang="en-US" b="1">
                <a:solidFill>
                  <a:srgbClr val="FF0000"/>
                </a:solidFill>
              </a:rPr>
              <a:t>Graph stores</a:t>
            </a:r>
            <a:r>
              <a:rPr lang="en-US">
                <a:solidFill>
                  <a:srgbClr val="FF0000"/>
                </a:solidFill>
              </a:rPr>
              <a:t> </a:t>
            </a:r>
            <a:r>
              <a:rPr lang="en-US"/>
              <a:t>are used to store information about networks of data, such as social connections. Graph stores include </a:t>
            </a:r>
            <a:r>
              <a:rPr lang="en-US" b="1">
                <a:solidFill>
                  <a:srgbClr val="FF0000"/>
                </a:solidFill>
              </a:rPr>
              <a:t>Neo4J and Giraph. </a:t>
            </a:r>
          </a:p>
          <a:p>
            <a:pPr marL="285750" indent="-285750">
              <a:buFont typeface="Arial" pitchFamily="34" charset="0"/>
              <a:buChar char="•"/>
            </a:pPr>
            <a:endParaRPr lang="en-US"/>
          </a:p>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1" y="1905001"/>
            <a:ext cx="7010400" cy="409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956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07777"/>
          </a:xfrm>
        </p:spPr>
        <p:txBody>
          <a:bodyPr/>
          <a:lstStyle/>
          <a:p>
            <a:r>
              <a:rPr lang="en-US" sz="2000" spc="-5"/>
              <a:t>Relational operators</a:t>
            </a:r>
            <a:endParaRPr lang="en-US"/>
          </a:p>
        </p:txBody>
      </p:sp>
      <p:sp>
        <p:nvSpPr>
          <p:cNvPr id="3" name="Text Placeholder 2"/>
          <p:cNvSpPr>
            <a:spLocks noGrp="1"/>
          </p:cNvSpPr>
          <p:nvPr>
            <p:ph type="body" idx="1"/>
          </p:nvPr>
        </p:nvSpPr>
        <p:spPr>
          <a:xfrm>
            <a:off x="680111" y="1320672"/>
            <a:ext cx="8159090" cy="3693319"/>
          </a:xfrm>
        </p:spPr>
        <p:txBody>
          <a:bodyPr/>
          <a:lstStyle/>
          <a:p>
            <a:pPr marL="285750" indent="-285750">
              <a:buFont typeface="Arial" pitchFamily="34" charset="0"/>
              <a:buChar char="•"/>
            </a:pPr>
            <a:r>
              <a:rPr lang="en-US" sz="2400"/>
              <a:t>$</a:t>
            </a:r>
            <a:r>
              <a:rPr lang="en-US" sz="2400" err="1"/>
              <a:t>eq</a:t>
            </a:r>
            <a:r>
              <a:rPr lang="en-US" sz="2400"/>
              <a:t>		-&gt; equal to</a:t>
            </a:r>
          </a:p>
          <a:p>
            <a:pPr marL="285750" indent="-285750">
              <a:buFont typeface="Arial" pitchFamily="34" charset="0"/>
              <a:buChar char="•"/>
            </a:pPr>
            <a:r>
              <a:rPr lang="en-US" sz="2400"/>
              <a:t>$ne		-&gt; not equal</a:t>
            </a:r>
          </a:p>
          <a:p>
            <a:pPr marL="285750" indent="-285750">
              <a:buFont typeface="Arial" pitchFamily="34" charset="0"/>
              <a:buChar char="•"/>
            </a:pPr>
            <a:r>
              <a:rPr lang="en-US" sz="2400"/>
              <a:t>$</a:t>
            </a:r>
            <a:r>
              <a:rPr lang="en-US" sz="2400" err="1"/>
              <a:t>gte</a:t>
            </a:r>
            <a:r>
              <a:rPr lang="en-US" sz="2400"/>
              <a:t>		-&gt; greater than or equal to</a:t>
            </a:r>
          </a:p>
          <a:p>
            <a:pPr marL="285750" indent="-285750">
              <a:buFont typeface="Arial" pitchFamily="34" charset="0"/>
              <a:buChar char="•"/>
            </a:pPr>
            <a:r>
              <a:rPr lang="en-US" sz="2400"/>
              <a:t>$</a:t>
            </a:r>
            <a:r>
              <a:rPr lang="en-US" sz="2400" err="1"/>
              <a:t>lte</a:t>
            </a:r>
            <a:r>
              <a:rPr lang="en-US" sz="2400"/>
              <a:t>		-&gt; less than or equal to</a:t>
            </a:r>
          </a:p>
          <a:p>
            <a:pPr marL="285750" indent="-285750">
              <a:buFont typeface="Arial" pitchFamily="34" charset="0"/>
              <a:buChar char="•"/>
            </a:pPr>
            <a:r>
              <a:rPr lang="en-US" sz="2400"/>
              <a:t>$</a:t>
            </a:r>
            <a:r>
              <a:rPr lang="en-US" sz="2400" err="1"/>
              <a:t>gt</a:t>
            </a:r>
            <a:r>
              <a:rPr lang="en-US" sz="2400"/>
              <a:t>		-&gt; greater than</a:t>
            </a:r>
          </a:p>
          <a:p>
            <a:pPr marL="285750" indent="-285750">
              <a:buFont typeface="Arial" pitchFamily="34" charset="0"/>
              <a:buChar char="•"/>
            </a:pPr>
            <a:r>
              <a:rPr lang="en-US" sz="2400"/>
              <a:t>$</a:t>
            </a:r>
            <a:r>
              <a:rPr lang="en-US" sz="2400" err="1"/>
              <a:t>lt</a:t>
            </a:r>
            <a:r>
              <a:rPr lang="en-US" sz="2400"/>
              <a:t>		-&gt; less than </a:t>
            </a:r>
          </a:p>
          <a:p>
            <a:pPr marL="285750" indent="-285750">
              <a:buFont typeface="Arial" pitchFamily="34" charset="0"/>
              <a:buChar char="•"/>
            </a:pPr>
            <a:r>
              <a:rPr lang="en-US" sz="2400"/>
              <a:t>$in 		-&gt; either or</a:t>
            </a:r>
          </a:p>
          <a:p>
            <a:pPr marL="285750" indent="-285750">
              <a:buFont typeface="Arial" pitchFamily="34" charset="0"/>
              <a:buChar char="•"/>
            </a:pPr>
            <a:r>
              <a:rPr lang="en-US" sz="2400"/>
              <a:t>$</a:t>
            </a:r>
            <a:r>
              <a:rPr lang="en-US" sz="2400" err="1"/>
              <a:t>nin</a:t>
            </a:r>
            <a:r>
              <a:rPr lang="en-US" sz="2400"/>
              <a:t>		-&gt;neither nor</a:t>
            </a:r>
          </a:p>
          <a:p>
            <a:pPr marL="285750" indent="-285750">
              <a:buFont typeface="Arial" pitchFamily="34" charset="0"/>
              <a:buChar char="•"/>
            </a:pPr>
            <a:endParaRPr lang="en-US" sz="2400"/>
          </a:p>
          <a:p>
            <a:endParaRPr lang="en-US" sz="2400"/>
          </a:p>
        </p:txBody>
      </p:sp>
    </p:spTree>
    <p:extLst>
      <p:ext uri="{BB962C8B-B14F-4D97-AF65-F5344CB8AC3E}">
        <p14:creationId xmlns:p14="http://schemas.microsoft.com/office/powerpoint/2010/main" val="4134808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String operations</a:t>
            </a:r>
          </a:p>
        </p:txBody>
      </p:sp>
      <p:sp>
        <p:nvSpPr>
          <p:cNvPr id="3" name="Text Placeholder 2"/>
          <p:cNvSpPr>
            <a:spLocks noGrp="1"/>
          </p:cNvSpPr>
          <p:nvPr>
            <p:ph type="body" idx="1"/>
          </p:nvPr>
        </p:nvSpPr>
        <p:spPr>
          <a:xfrm>
            <a:off x="533401" y="990601"/>
            <a:ext cx="8458200" cy="5562600"/>
          </a:xfrm>
        </p:spPr>
        <p:txBody>
          <a:bodyPr/>
          <a:lstStyle/>
          <a:p>
            <a:endParaRPr lang="en-US"/>
          </a:p>
          <a:p>
            <a:pPr marL="285750" indent="-285750">
              <a:buFont typeface="Arial" pitchFamily="34" charset="0"/>
              <a:buChar char="•"/>
            </a:pPr>
            <a:r>
              <a:rPr lang="en-US" sz="2000" b="1">
                <a:solidFill>
                  <a:srgbClr val="FF0000"/>
                </a:solidFill>
              </a:rPr>
              <a:t>String Begins with some character: /^ char/</a:t>
            </a:r>
          </a:p>
          <a:p>
            <a:pPr marL="285750" indent="-285750">
              <a:buFont typeface="Arial" pitchFamily="34" charset="0"/>
              <a:buChar char="•"/>
            </a:pPr>
            <a:endParaRPr lang="en-US" sz="2000" b="1">
              <a:solidFill>
                <a:srgbClr val="FF0000"/>
              </a:solidFill>
            </a:endParaRPr>
          </a:p>
          <a:p>
            <a:pPr marL="742950" lvl="1" indent="-285750">
              <a:buFont typeface="Arial" pitchFamily="34" charset="0"/>
              <a:buChar char="•"/>
            </a:pPr>
            <a:r>
              <a:rPr lang="en-US" sz="2000" b="1" err="1">
                <a:solidFill>
                  <a:schemeClr val="tx1"/>
                </a:solidFill>
              </a:rPr>
              <a:t>Eg</a:t>
            </a:r>
            <a:r>
              <a:rPr lang="en-US" sz="2000" b="1">
                <a:solidFill>
                  <a:schemeClr val="tx1"/>
                </a:solidFill>
              </a:rPr>
              <a:t>: </a:t>
            </a:r>
          </a:p>
          <a:p>
            <a:pPr lvl="1"/>
            <a:r>
              <a:rPr lang="en-US" sz="2000" b="1">
                <a:solidFill>
                  <a:srgbClr val="FF0000"/>
                </a:solidFill>
              </a:rPr>
              <a:t>	</a:t>
            </a:r>
            <a:r>
              <a:rPr lang="en-US" sz="2000" b="1">
                <a:solidFill>
                  <a:schemeClr val="tx1"/>
                </a:solidFill>
              </a:rPr>
              <a:t>db.Students.find ( { </a:t>
            </a:r>
            <a:r>
              <a:rPr lang="en-US" sz="2000" b="1" err="1">
                <a:solidFill>
                  <a:schemeClr val="tx1"/>
                </a:solidFill>
              </a:rPr>
              <a:t>studName</a:t>
            </a:r>
            <a:r>
              <a:rPr lang="en-US" sz="2000" b="1">
                <a:solidFill>
                  <a:schemeClr val="tx1"/>
                </a:solidFill>
              </a:rPr>
              <a:t> :/^A/}).pretty();</a:t>
            </a:r>
          </a:p>
          <a:p>
            <a:pPr lvl="1"/>
            <a:endParaRPr lang="en-US" sz="2000" b="1">
              <a:solidFill>
                <a:schemeClr val="tx1"/>
              </a:solidFill>
            </a:endParaRPr>
          </a:p>
          <a:p>
            <a:pPr lvl="1"/>
            <a:endParaRPr lang="en-US" sz="2000" b="1">
              <a:solidFill>
                <a:schemeClr val="tx1"/>
              </a:solidFill>
            </a:endParaRPr>
          </a:p>
          <a:p>
            <a:pPr lvl="1"/>
            <a:r>
              <a:rPr lang="en-US" sz="2000" b="1">
                <a:solidFill>
                  <a:srgbClr val="FF0000"/>
                </a:solidFill>
              </a:rPr>
              <a:t>String End with some character: /char $/</a:t>
            </a:r>
          </a:p>
          <a:p>
            <a:pPr lvl="1"/>
            <a:endParaRPr lang="en-US" sz="2000" b="1">
              <a:solidFill>
                <a:srgbClr val="FF0000"/>
              </a:solidFill>
            </a:endParaRPr>
          </a:p>
          <a:p>
            <a:pPr lvl="1"/>
            <a:r>
              <a:rPr lang="en-US" sz="2000" b="1" err="1">
                <a:solidFill>
                  <a:schemeClr val="tx1"/>
                </a:solidFill>
              </a:rPr>
              <a:t>Eg</a:t>
            </a:r>
            <a:r>
              <a:rPr lang="en-US" sz="2000" b="1">
                <a:solidFill>
                  <a:schemeClr val="tx1"/>
                </a:solidFill>
              </a:rPr>
              <a:t>: </a:t>
            </a:r>
          </a:p>
          <a:p>
            <a:pPr lvl="1"/>
            <a:r>
              <a:rPr lang="en-US" sz="2000" b="1">
                <a:solidFill>
                  <a:schemeClr val="tx1"/>
                </a:solidFill>
              </a:rPr>
              <a:t>	db.Students.find({ </a:t>
            </a:r>
            <a:r>
              <a:rPr lang="en-US" sz="2000" b="1" err="1">
                <a:solidFill>
                  <a:schemeClr val="tx1"/>
                </a:solidFill>
              </a:rPr>
              <a:t>studName</a:t>
            </a:r>
            <a:r>
              <a:rPr lang="en-US" sz="2000" b="1">
                <a:solidFill>
                  <a:schemeClr val="tx1"/>
                </a:solidFill>
              </a:rPr>
              <a:t>:/s$/}).pretty();</a:t>
            </a:r>
          </a:p>
          <a:p>
            <a:pPr lvl="1"/>
            <a:endParaRPr lang="en-US" sz="2000" b="1">
              <a:solidFill>
                <a:schemeClr val="tx1"/>
              </a:solidFill>
            </a:endParaRPr>
          </a:p>
          <a:p>
            <a:pPr lvl="1"/>
            <a:endParaRPr lang="en-US" sz="2000" b="1">
              <a:solidFill>
                <a:schemeClr val="tx1"/>
              </a:solidFill>
            </a:endParaRPr>
          </a:p>
          <a:p>
            <a:pPr lvl="1"/>
            <a:r>
              <a:rPr lang="en-US" sz="2000" b="1">
                <a:solidFill>
                  <a:srgbClr val="FF0000"/>
                </a:solidFill>
              </a:rPr>
              <a:t>Char in any position:  /char/    </a:t>
            </a:r>
            <a:r>
              <a:rPr lang="en-US" sz="2000" b="1">
                <a:solidFill>
                  <a:schemeClr val="tx1"/>
                </a:solidFill>
              </a:rPr>
              <a:t>OR</a:t>
            </a:r>
            <a:r>
              <a:rPr lang="en-US" sz="2000" b="1">
                <a:solidFill>
                  <a:srgbClr val="FF0000"/>
                </a:solidFill>
              </a:rPr>
              <a:t>     /.*char.*/   </a:t>
            </a:r>
            <a:r>
              <a:rPr lang="en-US" sz="2000" b="1">
                <a:solidFill>
                  <a:schemeClr val="tx1"/>
                </a:solidFill>
              </a:rPr>
              <a:t>OR </a:t>
            </a:r>
            <a:r>
              <a:rPr lang="en-US" sz="2000" b="1">
                <a:solidFill>
                  <a:srgbClr val="FF0000"/>
                </a:solidFill>
              </a:rPr>
              <a:t>      $</a:t>
            </a:r>
            <a:r>
              <a:rPr lang="en-US" sz="2000" b="1" err="1">
                <a:solidFill>
                  <a:srgbClr val="FF0000"/>
                </a:solidFill>
              </a:rPr>
              <a:t>regex:”char</a:t>
            </a:r>
            <a:r>
              <a:rPr lang="en-US" sz="2000" b="1">
                <a:solidFill>
                  <a:srgbClr val="FF0000"/>
                </a:solidFill>
              </a:rPr>
              <a:t>”</a:t>
            </a:r>
          </a:p>
          <a:p>
            <a:pPr lvl="1"/>
            <a:endParaRPr lang="en-US" sz="2000" b="1">
              <a:solidFill>
                <a:srgbClr val="FF0000"/>
              </a:solidFill>
            </a:endParaRPr>
          </a:p>
          <a:p>
            <a:pPr lvl="1"/>
            <a:r>
              <a:rPr lang="en-US" sz="2000" b="1" err="1">
                <a:solidFill>
                  <a:schemeClr val="tx1"/>
                </a:solidFill>
              </a:rPr>
              <a:t>Eg</a:t>
            </a:r>
            <a:r>
              <a:rPr lang="en-US" sz="2000" b="1">
                <a:solidFill>
                  <a:schemeClr val="tx1"/>
                </a:solidFill>
              </a:rPr>
              <a:t>: </a:t>
            </a:r>
          </a:p>
          <a:p>
            <a:pPr lvl="1"/>
            <a:r>
              <a:rPr lang="en-US" sz="2000" b="1">
                <a:solidFill>
                  <a:schemeClr val="tx1"/>
                </a:solidFill>
              </a:rPr>
              <a:t>	</a:t>
            </a:r>
            <a:r>
              <a:rPr lang="en-US" sz="2000" b="1" err="1">
                <a:solidFill>
                  <a:schemeClr val="tx1"/>
                </a:solidFill>
              </a:rPr>
              <a:t>db.Students.finf</a:t>
            </a:r>
            <a:r>
              <a:rPr lang="en-US" sz="2000" b="1">
                <a:solidFill>
                  <a:schemeClr val="tx1"/>
                </a:solidFill>
              </a:rPr>
              <a:t>({</a:t>
            </a:r>
            <a:r>
              <a:rPr lang="en-US" sz="2000" b="1" err="1">
                <a:solidFill>
                  <a:schemeClr val="tx1"/>
                </a:solidFill>
              </a:rPr>
              <a:t>studName</a:t>
            </a:r>
            <a:r>
              <a:rPr lang="en-US" sz="2000" b="1">
                <a:solidFill>
                  <a:schemeClr val="tx1"/>
                </a:solidFill>
              </a:rPr>
              <a:t>:/e/}).pretty();</a:t>
            </a:r>
          </a:p>
          <a:p>
            <a:pPr lvl="1"/>
            <a:endParaRPr lang="en-US" sz="2000" b="1">
              <a:solidFill>
                <a:schemeClr val="tx1"/>
              </a:solidFill>
            </a:endParaRPr>
          </a:p>
          <a:p>
            <a:pPr lvl="1"/>
            <a:endParaRPr lang="en-US" sz="2000" b="1">
              <a:solidFill>
                <a:srgbClr val="FF0000"/>
              </a:solidFill>
            </a:endParaRPr>
          </a:p>
          <a:p>
            <a:pPr marL="285750" indent="-285750">
              <a:buFont typeface="Arial" pitchFamily="34" charset="0"/>
              <a:buChar char="•"/>
            </a:pPr>
            <a:endParaRPr lang="en-US" sz="2000" b="1">
              <a:solidFill>
                <a:srgbClr val="FF0000"/>
              </a:solidFill>
            </a:endParaRPr>
          </a:p>
          <a:p>
            <a:pPr marL="285750" indent="-285750">
              <a:buFont typeface="Arial" pitchFamily="34" charset="0"/>
              <a:buChar char="•"/>
            </a:pPr>
            <a:endParaRPr lang="en-US"/>
          </a:p>
        </p:txBody>
      </p:sp>
    </p:spTree>
    <p:extLst>
      <p:ext uri="{BB962C8B-B14F-4D97-AF65-F5344CB8AC3E}">
        <p14:creationId xmlns:p14="http://schemas.microsoft.com/office/powerpoint/2010/main" val="31380659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Dealing with NULL values</a:t>
            </a:r>
          </a:p>
        </p:txBody>
      </p:sp>
      <p:sp>
        <p:nvSpPr>
          <p:cNvPr id="3" name="Text Placeholder 2"/>
          <p:cNvSpPr>
            <a:spLocks noGrp="1"/>
          </p:cNvSpPr>
          <p:nvPr>
            <p:ph type="body" idx="1"/>
          </p:nvPr>
        </p:nvSpPr>
        <p:spPr>
          <a:xfrm>
            <a:off x="533400" y="1219200"/>
            <a:ext cx="7772401" cy="3662541"/>
          </a:xfrm>
        </p:spPr>
        <p:txBody>
          <a:bodyPr/>
          <a:lstStyle/>
          <a:p>
            <a:r>
              <a:rPr lang="en-US"/>
              <a:t>A null is a missing or unknown value.</a:t>
            </a:r>
          </a:p>
          <a:p>
            <a:endParaRPr lang="en-US"/>
          </a:p>
          <a:p>
            <a:r>
              <a:rPr lang="en-US" b="1" err="1">
                <a:solidFill>
                  <a:srgbClr val="FF0000"/>
                </a:solidFill>
              </a:rPr>
              <a:t>Eg</a:t>
            </a:r>
            <a:r>
              <a:rPr lang="en-US" b="1">
                <a:solidFill>
                  <a:srgbClr val="FF0000"/>
                </a:solidFill>
              </a:rPr>
              <a:t>: </a:t>
            </a:r>
          </a:p>
          <a:p>
            <a:r>
              <a:rPr lang="en-US" b="1">
                <a:solidFill>
                  <a:srgbClr val="FF0000"/>
                </a:solidFill>
              </a:rPr>
              <a:t>	</a:t>
            </a:r>
            <a:r>
              <a:rPr lang="en-US" sz="2000" b="1" err="1">
                <a:solidFill>
                  <a:srgbClr val="FF0000"/>
                </a:solidFill>
              </a:rPr>
              <a:t>db.Students.update</a:t>
            </a:r>
            <a:r>
              <a:rPr lang="en-US" sz="2000" b="1">
                <a:solidFill>
                  <a:srgbClr val="FF0000"/>
                </a:solidFill>
              </a:rPr>
              <a:t>({_id:3},{$</a:t>
            </a:r>
            <a:r>
              <a:rPr lang="en-US" sz="2400" b="1">
                <a:solidFill>
                  <a:srgbClr val="00B0F0"/>
                </a:solidFill>
              </a:rPr>
              <a:t>set</a:t>
            </a:r>
            <a:r>
              <a:rPr lang="en-US" sz="2000" b="1">
                <a:solidFill>
                  <a:srgbClr val="FF0000"/>
                </a:solidFill>
              </a:rPr>
              <a:t>:{</a:t>
            </a:r>
            <a:r>
              <a:rPr lang="en-US" sz="2000" b="1" err="1">
                <a:solidFill>
                  <a:srgbClr val="FF0000"/>
                </a:solidFill>
              </a:rPr>
              <a:t>location:null</a:t>
            </a:r>
            <a:r>
              <a:rPr lang="en-US" sz="2000" b="1">
                <a:solidFill>
                  <a:srgbClr val="FF0000"/>
                </a:solidFill>
              </a:rPr>
              <a:t>}});</a:t>
            </a:r>
          </a:p>
          <a:p>
            <a:endParaRPr lang="en-US" sz="2000" b="1">
              <a:solidFill>
                <a:srgbClr val="FF0000"/>
              </a:solidFill>
            </a:endParaRPr>
          </a:p>
          <a:p>
            <a:endParaRPr lang="en-US" sz="2000" b="1">
              <a:solidFill>
                <a:srgbClr val="FF0000"/>
              </a:solidFill>
            </a:endParaRPr>
          </a:p>
          <a:p>
            <a:r>
              <a:rPr lang="en-US" sz="2000" b="1"/>
              <a:t>To remove NULL values</a:t>
            </a:r>
          </a:p>
          <a:p>
            <a:endParaRPr lang="en-US" sz="2000" b="1"/>
          </a:p>
          <a:p>
            <a:r>
              <a:rPr lang="en-US" sz="2000" b="1" err="1">
                <a:solidFill>
                  <a:srgbClr val="FF0000"/>
                </a:solidFill>
              </a:rPr>
              <a:t>Eg</a:t>
            </a:r>
            <a:r>
              <a:rPr lang="en-US" sz="2000" b="1">
                <a:solidFill>
                  <a:srgbClr val="FF0000"/>
                </a:solidFill>
              </a:rPr>
              <a:t>: </a:t>
            </a:r>
          </a:p>
          <a:p>
            <a:r>
              <a:rPr lang="en-US" sz="2000" b="1"/>
              <a:t>	</a:t>
            </a:r>
            <a:r>
              <a:rPr lang="en-US" sz="2000" b="1" err="1">
                <a:solidFill>
                  <a:srgbClr val="FF0000"/>
                </a:solidFill>
              </a:rPr>
              <a:t>db.Students.update</a:t>
            </a:r>
            <a:r>
              <a:rPr lang="en-US" sz="2000" b="1">
                <a:solidFill>
                  <a:srgbClr val="FF0000"/>
                </a:solidFill>
              </a:rPr>
              <a:t>({_id:3},{$</a:t>
            </a:r>
            <a:r>
              <a:rPr lang="en-US" sz="2400" b="1">
                <a:solidFill>
                  <a:srgbClr val="00B0F0"/>
                </a:solidFill>
              </a:rPr>
              <a:t>unset</a:t>
            </a:r>
            <a:r>
              <a:rPr lang="en-US" sz="2000" b="1">
                <a:solidFill>
                  <a:srgbClr val="FF0000"/>
                </a:solidFill>
              </a:rPr>
              <a:t>:{</a:t>
            </a:r>
            <a:r>
              <a:rPr lang="en-US" sz="2000" b="1" err="1">
                <a:solidFill>
                  <a:srgbClr val="FF0000"/>
                </a:solidFill>
              </a:rPr>
              <a:t>location:null</a:t>
            </a:r>
            <a:r>
              <a:rPr lang="en-US" sz="2000" b="1">
                <a:solidFill>
                  <a:srgbClr val="FF0000"/>
                </a:solidFill>
              </a:rPr>
              <a:t>}});</a:t>
            </a:r>
          </a:p>
          <a:p>
            <a:endParaRPr lang="en-US"/>
          </a:p>
          <a:p>
            <a:endParaRPr lang="en-US"/>
          </a:p>
        </p:txBody>
      </p:sp>
    </p:spTree>
    <p:extLst>
      <p:ext uri="{BB962C8B-B14F-4D97-AF65-F5344CB8AC3E}">
        <p14:creationId xmlns:p14="http://schemas.microsoft.com/office/powerpoint/2010/main" val="72301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lang="en-US" sz="2400" spc="-5"/>
              <a:t>Count</a:t>
            </a:r>
            <a:endParaRPr sz="24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8" y="1524634"/>
            <a:ext cx="7922261" cy="5147563"/>
          </a:xfrm>
          <a:prstGeom prst="rect">
            <a:avLst/>
          </a:prstGeom>
        </p:spPr>
        <p:txBody>
          <a:bodyPr vert="horz" wrap="square" lIns="0" tIns="0" rIns="0" bIns="0" rtlCol="0">
            <a:spAutoFit/>
          </a:bodyPr>
          <a:lstStyle/>
          <a:p>
            <a:pPr marL="12700">
              <a:lnSpc>
                <a:spcPct val="100000"/>
              </a:lnSpc>
            </a:pPr>
            <a:r>
              <a:rPr sz="1800" spc="-114">
                <a:latin typeface="Trebuchet MS"/>
                <a:cs typeface="Trebuchet MS"/>
              </a:rPr>
              <a:t>To </a:t>
            </a:r>
            <a:r>
              <a:rPr sz="1800" spc="-5">
                <a:latin typeface="Trebuchet MS"/>
                <a:cs typeface="Trebuchet MS"/>
              </a:rPr>
              <a:t>find the number of documents in the Students</a:t>
            </a:r>
            <a:r>
              <a:rPr sz="1800" spc="155">
                <a:latin typeface="Trebuchet MS"/>
                <a:cs typeface="Trebuchet MS"/>
              </a:rPr>
              <a:t> </a:t>
            </a:r>
            <a:r>
              <a:rPr sz="1800" spc="-10">
                <a:latin typeface="Trebuchet MS"/>
                <a:cs typeface="Trebuchet MS"/>
              </a:rPr>
              <a:t>collection.</a:t>
            </a:r>
            <a:endParaRPr sz="1800">
              <a:latin typeface="Trebuchet MS"/>
              <a:cs typeface="Trebuchet MS"/>
            </a:endParaRPr>
          </a:p>
          <a:p>
            <a:pPr>
              <a:lnSpc>
                <a:spcPct val="100000"/>
              </a:lnSpc>
            </a:pPr>
            <a:endParaRPr sz="1800">
              <a:latin typeface="Times New Roman"/>
              <a:cs typeface="Times New Roman"/>
            </a:endParaRPr>
          </a:p>
          <a:p>
            <a:pPr>
              <a:lnSpc>
                <a:spcPct val="100000"/>
              </a:lnSpc>
              <a:spcBef>
                <a:spcPts val="43"/>
              </a:spcBef>
            </a:pPr>
            <a:endParaRPr sz="1850">
              <a:latin typeface="Times New Roman"/>
              <a:cs typeface="Times New Roman"/>
            </a:endParaRPr>
          </a:p>
          <a:p>
            <a:pPr marL="12700">
              <a:lnSpc>
                <a:spcPct val="100000"/>
              </a:lnSpc>
            </a:pPr>
            <a:r>
              <a:rPr lang="en-US" sz="2000" b="1" spc="-5">
                <a:solidFill>
                  <a:srgbClr val="FF0000"/>
                </a:solidFill>
                <a:latin typeface="Trebuchet MS"/>
                <a:cs typeface="Trebuchet MS"/>
              </a:rPr>
              <a:t>	</a:t>
            </a:r>
            <a:r>
              <a:rPr sz="2000" b="1" spc="-5">
                <a:solidFill>
                  <a:srgbClr val="FF0000"/>
                </a:solidFill>
                <a:latin typeface="Trebuchet MS"/>
                <a:cs typeface="Trebuchet MS"/>
              </a:rPr>
              <a:t>db.Students.count();</a:t>
            </a:r>
            <a:endParaRPr lang="en-US" sz="2000" b="1" spc="-5">
              <a:solidFill>
                <a:srgbClr val="FF0000"/>
              </a:solidFill>
              <a:latin typeface="Trebuchet MS"/>
              <a:cs typeface="Trebuchet MS"/>
            </a:endParaRPr>
          </a:p>
          <a:p>
            <a:pPr marL="12700">
              <a:lnSpc>
                <a:spcPct val="100000"/>
              </a:lnSpc>
            </a:pPr>
            <a:endParaRPr lang="en-US" sz="2000" b="1" spc="-5">
              <a:solidFill>
                <a:srgbClr val="FF0000"/>
              </a:solidFill>
              <a:latin typeface="Trebuchet MS"/>
              <a:cs typeface="Trebuchet MS"/>
            </a:endParaRPr>
          </a:p>
          <a:p>
            <a:pPr marL="12700"/>
            <a:r>
              <a:rPr lang="en-US" sz="2000" b="1" spc="-5">
                <a:solidFill>
                  <a:srgbClr val="FF0000"/>
                </a:solidFill>
                <a:latin typeface="Trebuchet MS"/>
                <a:cs typeface="Trebuchet MS"/>
              </a:rPr>
              <a:t>	db.Students.count</a:t>
            </a:r>
            <a:r>
              <a:rPr lang="en-US" sz="2400" b="1" spc="-5">
                <a:solidFill>
                  <a:srgbClr val="00B0F0"/>
                </a:solidFill>
                <a:latin typeface="Trebuchet MS"/>
                <a:cs typeface="Trebuchet MS"/>
              </a:rPr>
              <a:t>({</a:t>
            </a:r>
            <a:r>
              <a:rPr lang="en-US" sz="2400" b="1" spc="-5" err="1">
                <a:solidFill>
                  <a:srgbClr val="00B0F0"/>
                </a:solidFill>
                <a:latin typeface="Trebuchet MS"/>
                <a:cs typeface="Trebuchet MS"/>
              </a:rPr>
              <a:t>grade:”VII</a:t>
            </a:r>
            <a:r>
              <a:rPr lang="en-US" sz="2400" b="1" spc="-5">
                <a:solidFill>
                  <a:srgbClr val="00B0F0"/>
                </a:solidFill>
                <a:latin typeface="Trebuchet MS"/>
                <a:cs typeface="Trebuchet MS"/>
              </a:rPr>
              <a:t>”});</a:t>
            </a:r>
          </a:p>
          <a:p>
            <a:pPr marL="12700"/>
            <a:endParaRPr lang="en-US" sz="2400" b="1" spc="-5">
              <a:solidFill>
                <a:srgbClr val="00B0F0"/>
              </a:solidFill>
              <a:latin typeface="Trebuchet MS"/>
              <a:cs typeface="Trebuchet MS"/>
            </a:endParaRPr>
          </a:p>
          <a:p>
            <a:pPr marL="12700">
              <a:lnSpc>
                <a:spcPct val="100000"/>
              </a:lnSpc>
            </a:pPr>
            <a:r>
              <a:rPr lang="en-US" sz="2400" b="1" spc="-5">
                <a:solidFill>
                  <a:srgbClr val="00B0F0"/>
                </a:solidFill>
                <a:latin typeface="Trebuchet MS"/>
                <a:cs typeface="Trebuchet MS"/>
              </a:rPr>
              <a:t>	</a:t>
            </a:r>
            <a:endParaRPr lang="en-US" sz="2400" b="1" spc="-5">
              <a:solidFill>
                <a:srgbClr val="FF0000"/>
              </a:solidFill>
              <a:latin typeface="Trebuchet MS"/>
              <a:cs typeface="Trebuchet MS"/>
            </a:endParaRPr>
          </a:p>
          <a:p>
            <a:pPr marL="12700"/>
            <a:r>
              <a:rPr lang="en-US" sz="2400" b="1" spc="-5">
                <a:solidFill>
                  <a:srgbClr val="FF0000"/>
                </a:solidFill>
                <a:latin typeface="Trebuchet MS"/>
                <a:cs typeface="Trebuchet MS"/>
              </a:rPr>
              <a:t>	</a:t>
            </a:r>
            <a:r>
              <a:rPr lang="en-US" sz="2000" b="1" spc="-5">
                <a:solidFill>
                  <a:srgbClr val="FF0000"/>
                </a:solidFill>
                <a:latin typeface="Trebuchet MS"/>
                <a:cs typeface="Trebuchet MS"/>
              </a:rPr>
              <a:t>db.Students.count({</a:t>
            </a:r>
            <a:r>
              <a:rPr lang="en-US" sz="2000" b="1" spc="-5" err="1">
                <a:solidFill>
                  <a:srgbClr val="FF0000"/>
                </a:solidFill>
                <a:latin typeface="Trebuchet MS"/>
                <a:cs typeface="Trebuchet MS"/>
              </a:rPr>
              <a:t>grade:”VII</a:t>
            </a:r>
            <a:r>
              <a:rPr lang="en-US" sz="2000" b="1" spc="-5">
                <a:solidFill>
                  <a:srgbClr val="FF0000"/>
                </a:solidFill>
                <a:latin typeface="Trebuchet MS"/>
                <a:cs typeface="Trebuchet MS"/>
              </a:rPr>
              <a:t>”}). </a:t>
            </a:r>
            <a:r>
              <a:rPr lang="en-US" sz="2400" b="1" spc="-5">
                <a:solidFill>
                  <a:srgbClr val="00B0F0"/>
                </a:solidFill>
                <a:latin typeface="Trebuchet MS"/>
                <a:cs typeface="Trebuchet MS"/>
              </a:rPr>
              <a:t>limit(3). </a:t>
            </a:r>
            <a:r>
              <a:rPr lang="en-US" sz="2000" b="1" spc="-5">
                <a:solidFill>
                  <a:srgbClr val="FF0000"/>
                </a:solidFill>
                <a:latin typeface="Trebuchet MS"/>
                <a:cs typeface="Trebuchet MS"/>
              </a:rPr>
              <a:t>Pretty();</a:t>
            </a:r>
            <a:endParaRPr lang="en-US" sz="2800" b="1" spc="-5">
              <a:solidFill>
                <a:srgbClr val="FF0000"/>
              </a:solidFill>
              <a:latin typeface="Trebuchet MS"/>
              <a:cs typeface="Trebuchet MS"/>
            </a:endParaRPr>
          </a:p>
          <a:p>
            <a:pPr marL="12700"/>
            <a:endParaRPr lang="en-US" sz="2400" b="1" spc="-5">
              <a:solidFill>
                <a:srgbClr val="00B0F0"/>
              </a:solidFill>
              <a:latin typeface="Trebuchet MS"/>
              <a:cs typeface="Trebuchet MS"/>
            </a:endParaRPr>
          </a:p>
          <a:p>
            <a:pPr marL="12700"/>
            <a:endParaRPr lang="en-US" sz="2400" b="1" spc="-5">
              <a:solidFill>
                <a:srgbClr val="00B0F0"/>
              </a:solidFill>
              <a:latin typeface="Trebuchet MS"/>
              <a:cs typeface="Trebuchet MS"/>
            </a:endParaRPr>
          </a:p>
          <a:p>
            <a:pPr marL="12700"/>
            <a:r>
              <a:rPr lang="en-US" sz="2400" b="1" spc="-5">
                <a:solidFill>
                  <a:srgbClr val="00B0F0"/>
                </a:solidFill>
                <a:latin typeface="Trebuchet MS"/>
                <a:cs typeface="Trebuchet MS"/>
              </a:rPr>
              <a:t>	</a:t>
            </a:r>
          </a:p>
          <a:p>
            <a:pPr marL="12700"/>
            <a:endParaRPr lang="en-US" sz="2400" b="1" spc="-5">
              <a:solidFill>
                <a:srgbClr val="00B0F0"/>
              </a:solidFill>
              <a:latin typeface="Trebuchet MS"/>
              <a:cs typeface="Trebuchet MS"/>
            </a:endParaRPr>
          </a:p>
          <a:p>
            <a:pPr marL="12700"/>
            <a:r>
              <a:rPr lang="en-US" sz="2400" b="1" spc="-5">
                <a:solidFill>
                  <a:srgbClr val="00B0F0"/>
                </a:solidFill>
                <a:latin typeface="Trebuchet MS"/>
                <a:cs typeface="Trebuchet MS"/>
              </a:rPr>
              <a:t>		</a:t>
            </a:r>
            <a:endParaRPr lang="en-US" sz="2000" b="1" spc="-5">
              <a:solidFill>
                <a:srgbClr val="FF0000"/>
              </a:solidFill>
              <a:latin typeface="Trebuchet MS"/>
              <a:cs typeface="Trebuchet MS"/>
            </a:endParaRPr>
          </a:p>
          <a:p>
            <a:pPr marL="12700">
              <a:lnSpc>
                <a:spcPct val="100000"/>
              </a:lnSpc>
            </a:pPr>
            <a:endParaRPr sz="2000">
              <a:solidFill>
                <a:srgbClr val="FF0000"/>
              </a:solidFill>
              <a:latin typeface="Trebuchet MS"/>
              <a:cs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lang="en-US" sz="2400" spc="-5"/>
              <a:t>Sort</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322832"/>
            <a:ext cx="8068309" cy="559435"/>
          </a:xfrm>
          <a:prstGeom prst="rect">
            <a:avLst/>
          </a:prstGeom>
        </p:spPr>
        <p:txBody>
          <a:bodyPr vert="horz" wrap="square" lIns="0" tIns="0" rIns="0" bIns="0" rtlCol="0">
            <a:spAutoFit/>
          </a:bodyPr>
          <a:lstStyle/>
          <a:p>
            <a:pPr marL="12700" marR="5080">
              <a:lnSpc>
                <a:spcPct val="100000"/>
              </a:lnSpc>
            </a:pPr>
            <a:r>
              <a:rPr sz="1800" spc="-114">
                <a:latin typeface="Trebuchet MS"/>
                <a:cs typeface="Trebuchet MS"/>
              </a:rPr>
              <a:t>To </a:t>
            </a:r>
            <a:r>
              <a:rPr sz="1800" spc="-5">
                <a:latin typeface="Trebuchet MS"/>
                <a:cs typeface="Trebuchet MS"/>
              </a:rPr>
              <a:t>sort the documents </a:t>
            </a:r>
            <a:r>
              <a:rPr sz="1800" spc="-10">
                <a:latin typeface="Trebuchet MS"/>
                <a:cs typeface="Trebuchet MS"/>
              </a:rPr>
              <a:t>from </a:t>
            </a:r>
            <a:r>
              <a:rPr sz="1800" spc="-5">
                <a:latin typeface="Trebuchet MS"/>
                <a:cs typeface="Trebuchet MS"/>
              </a:rPr>
              <a:t>the Students </a:t>
            </a:r>
            <a:r>
              <a:rPr sz="1800" spc="-10">
                <a:latin typeface="Trebuchet MS"/>
                <a:cs typeface="Trebuchet MS"/>
              </a:rPr>
              <a:t>collection </a:t>
            </a:r>
            <a:r>
              <a:rPr sz="1800" spc="-5">
                <a:latin typeface="Trebuchet MS"/>
                <a:cs typeface="Trebuchet MS"/>
              </a:rPr>
              <a:t>in the descending order of  StudName.</a:t>
            </a:r>
            <a:endParaRPr sz="1800">
              <a:latin typeface="Trebuchet MS"/>
              <a:cs typeface="Trebuchet MS"/>
            </a:endParaRPr>
          </a:p>
        </p:txBody>
      </p:sp>
      <p:sp>
        <p:nvSpPr>
          <p:cNvPr id="4" name="object 4"/>
          <p:cNvSpPr txBox="1"/>
          <p:nvPr/>
        </p:nvSpPr>
        <p:spPr>
          <a:xfrm>
            <a:off x="916938" y="2550921"/>
            <a:ext cx="7160261" cy="3970318"/>
          </a:xfrm>
          <a:prstGeom prst="rect">
            <a:avLst/>
          </a:prstGeom>
        </p:spPr>
        <p:txBody>
          <a:bodyPr vert="horz" wrap="square" lIns="0" tIns="0" rIns="0" bIns="0" rtlCol="0">
            <a:spAutoFit/>
          </a:bodyPr>
          <a:lstStyle/>
          <a:p>
            <a:pPr marL="12700">
              <a:lnSpc>
                <a:spcPct val="100000"/>
              </a:lnSpc>
            </a:pPr>
            <a:r>
              <a:rPr sz="1800" b="1" spc="-5">
                <a:solidFill>
                  <a:srgbClr val="FF0000"/>
                </a:solidFill>
                <a:latin typeface="Trebuchet MS"/>
                <a:cs typeface="Trebuchet MS"/>
              </a:rPr>
              <a:t>db.Students.find().</a:t>
            </a:r>
            <a:r>
              <a:rPr sz="2000" b="1" spc="-5">
                <a:solidFill>
                  <a:srgbClr val="00B0F0"/>
                </a:solidFill>
                <a:latin typeface="Trebuchet MS"/>
                <a:cs typeface="Trebuchet MS"/>
              </a:rPr>
              <a:t>sort</a:t>
            </a:r>
            <a:r>
              <a:rPr sz="1800" b="1" spc="-5">
                <a:solidFill>
                  <a:srgbClr val="FF0000"/>
                </a:solidFill>
                <a:latin typeface="Trebuchet MS"/>
                <a:cs typeface="Trebuchet MS"/>
              </a:rPr>
              <a:t>({StudName</a:t>
            </a:r>
            <a:r>
              <a:rPr sz="2000" b="1" spc="-5">
                <a:solidFill>
                  <a:srgbClr val="00B0F0"/>
                </a:solidFill>
                <a:latin typeface="Trebuchet MS"/>
                <a:cs typeface="Trebuchet MS"/>
              </a:rPr>
              <a:t>:-1</a:t>
            </a:r>
            <a:r>
              <a:rPr sz="1800" b="1" spc="-5">
                <a:solidFill>
                  <a:srgbClr val="FF0000"/>
                </a:solidFill>
                <a:latin typeface="Trebuchet MS"/>
                <a:cs typeface="Trebuchet MS"/>
              </a:rPr>
              <a:t>}).pretty();</a:t>
            </a:r>
            <a:endParaRPr lang="en-US" sz="1800" b="1" spc="-5">
              <a:solidFill>
                <a:srgbClr val="FF0000"/>
              </a:solidFill>
              <a:latin typeface="Trebuchet MS"/>
              <a:cs typeface="Trebuchet MS"/>
            </a:endParaRPr>
          </a:p>
          <a:p>
            <a:pPr marL="12700">
              <a:lnSpc>
                <a:spcPct val="100000"/>
              </a:lnSpc>
            </a:pPr>
            <a:endParaRPr lang="en-US" b="1" spc="-5">
              <a:solidFill>
                <a:srgbClr val="FF0000"/>
              </a:solidFill>
              <a:latin typeface="Trebuchet MS"/>
              <a:cs typeface="Trebuchet MS"/>
            </a:endParaRPr>
          </a:p>
          <a:p>
            <a:pPr marL="12700">
              <a:lnSpc>
                <a:spcPct val="100000"/>
              </a:lnSpc>
            </a:pPr>
            <a:endParaRPr lang="en-US" sz="1800" b="1" spc="-5">
              <a:solidFill>
                <a:srgbClr val="FF0000"/>
              </a:solidFill>
              <a:latin typeface="Trebuchet MS"/>
              <a:cs typeface="Trebuchet MS"/>
            </a:endParaRPr>
          </a:p>
          <a:p>
            <a:pPr marL="12700">
              <a:lnSpc>
                <a:spcPct val="100000"/>
              </a:lnSpc>
            </a:pPr>
            <a:r>
              <a:rPr lang="en-US" b="1" spc="-5">
                <a:latin typeface="Trebuchet MS"/>
                <a:cs typeface="Trebuchet MS"/>
              </a:rPr>
              <a:t>In Ascending order:</a:t>
            </a:r>
          </a:p>
          <a:p>
            <a:pPr marL="12700">
              <a:lnSpc>
                <a:spcPct val="100000"/>
              </a:lnSpc>
            </a:pPr>
            <a:endParaRPr lang="en-US" b="1" spc="-5">
              <a:solidFill>
                <a:srgbClr val="FF0000"/>
              </a:solidFill>
              <a:latin typeface="Trebuchet MS"/>
              <a:cs typeface="Trebuchet MS"/>
            </a:endParaRPr>
          </a:p>
          <a:p>
            <a:pPr marL="12700"/>
            <a:r>
              <a:rPr lang="en-US" b="1" spc="-5">
                <a:solidFill>
                  <a:srgbClr val="FF0000"/>
                </a:solidFill>
                <a:latin typeface="Trebuchet MS"/>
                <a:cs typeface="Trebuchet MS"/>
              </a:rPr>
              <a:t>db.Students.find().</a:t>
            </a:r>
            <a:r>
              <a:rPr lang="en-US" sz="2000" b="1" spc="-5">
                <a:solidFill>
                  <a:srgbClr val="00B0F0"/>
                </a:solidFill>
                <a:latin typeface="Trebuchet MS"/>
                <a:cs typeface="Trebuchet MS"/>
              </a:rPr>
              <a:t>sort</a:t>
            </a:r>
            <a:r>
              <a:rPr lang="en-US" b="1" spc="-5">
                <a:solidFill>
                  <a:srgbClr val="FF0000"/>
                </a:solidFill>
                <a:latin typeface="Trebuchet MS"/>
                <a:cs typeface="Trebuchet MS"/>
              </a:rPr>
              <a:t>({StudName</a:t>
            </a:r>
            <a:r>
              <a:rPr lang="en-US" sz="2000" b="1" spc="-5">
                <a:solidFill>
                  <a:srgbClr val="00B0F0"/>
                </a:solidFill>
                <a:latin typeface="Trebuchet MS"/>
                <a:cs typeface="Trebuchet MS"/>
              </a:rPr>
              <a:t>:1</a:t>
            </a:r>
            <a:r>
              <a:rPr lang="en-US" b="1" spc="-5">
                <a:solidFill>
                  <a:srgbClr val="FF0000"/>
                </a:solidFill>
                <a:latin typeface="Trebuchet MS"/>
                <a:cs typeface="Trebuchet MS"/>
              </a:rPr>
              <a:t>}).pretty();</a:t>
            </a:r>
          </a:p>
          <a:p>
            <a:pPr marL="12700"/>
            <a:endParaRPr lang="en-US" b="1" spc="-5">
              <a:solidFill>
                <a:srgbClr val="FF0000"/>
              </a:solidFill>
              <a:latin typeface="Trebuchet MS"/>
              <a:cs typeface="Trebuchet MS"/>
            </a:endParaRPr>
          </a:p>
          <a:p>
            <a:pPr marL="12700"/>
            <a:endParaRPr lang="en-US" b="1" spc="-5">
              <a:solidFill>
                <a:srgbClr val="FF0000"/>
              </a:solidFill>
              <a:latin typeface="Trebuchet MS"/>
              <a:cs typeface="Trebuchet MS"/>
            </a:endParaRPr>
          </a:p>
          <a:p>
            <a:pPr marL="12700"/>
            <a:r>
              <a:rPr lang="en-US" b="1" spc="-5">
                <a:latin typeface="Trebuchet MS"/>
                <a:cs typeface="Trebuchet MS"/>
              </a:rPr>
              <a:t>EG: </a:t>
            </a:r>
          </a:p>
          <a:p>
            <a:pPr marL="12700"/>
            <a:r>
              <a:rPr lang="en-US" b="1" spc="-5">
                <a:solidFill>
                  <a:srgbClr val="FF0000"/>
                </a:solidFill>
                <a:latin typeface="Trebuchet MS"/>
                <a:cs typeface="Trebuchet MS"/>
              </a:rPr>
              <a:t>	</a:t>
            </a:r>
          </a:p>
          <a:p>
            <a:pPr marL="12700">
              <a:lnSpc>
                <a:spcPct val="100000"/>
              </a:lnSpc>
            </a:pPr>
            <a:endParaRPr lang="en-US" b="1" spc="-5">
              <a:solidFill>
                <a:srgbClr val="FF0000"/>
              </a:solidFill>
              <a:latin typeface="Trebuchet MS"/>
              <a:cs typeface="Trebuchet MS"/>
            </a:endParaRPr>
          </a:p>
          <a:p>
            <a:pPr marL="12700"/>
            <a:r>
              <a:rPr lang="en-US" b="1" spc="-5">
                <a:solidFill>
                  <a:srgbClr val="FF0000"/>
                </a:solidFill>
                <a:latin typeface="Trebuchet MS"/>
                <a:cs typeface="Trebuchet MS"/>
              </a:rPr>
              <a:t>db.Students.find().</a:t>
            </a:r>
            <a:r>
              <a:rPr lang="en-US" sz="2000" b="1" spc="-5">
                <a:solidFill>
                  <a:srgbClr val="00B0F0"/>
                </a:solidFill>
                <a:latin typeface="Trebuchet MS"/>
                <a:cs typeface="Trebuchet MS"/>
              </a:rPr>
              <a:t>sort</a:t>
            </a:r>
            <a:r>
              <a:rPr lang="en-US" b="1" spc="-5">
                <a:solidFill>
                  <a:srgbClr val="FF0000"/>
                </a:solidFill>
                <a:latin typeface="Trebuchet MS"/>
                <a:cs typeface="Trebuchet MS"/>
              </a:rPr>
              <a:t>({grade: 1 ,</a:t>
            </a:r>
            <a:r>
              <a:rPr lang="en-US" b="1" spc="-5" err="1">
                <a:solidFill>
                  <a:srgbClr val="FF0000"/>
                </a:solidFill>
                <a:latin typeface="Trebuchet MS"/>
                <a:cs typeface="Trebuchet MS"/>
              </a:rPr>
              <a:t>StudName</a:t>
            </a:r>
            <a:r>
              <a:rPr lang="en-US" sz="2000" b="1" spc="-5">
                <a:solidFill>
                  <a:srgbClr val="00B0F0"/>
                </a:solidFill>
                <a:latin typeface="Trebuchet MS"/>
                <a:cs typeface="Trebuchet MS"/>
              </a:rPr>
              <a:t>:-1</a:t>
            </a:r>
            <a:r>
              <a:rPr lang="en-US" b="1" spc="-5">
                <a:solidFill>
                  <a:srgbClr val="FF0000"/>
                </a:solidFill>
                <a:latin typeface="Trebuchet MS"/>
                <a:cs typeface="Trebuchet MS"/>
              </a:rPr>
              <a:t>}).pretty();</a:t>
            </a:r>
          </a:p>
          <a:p>
            <a:pPr marL="12700">
              <a:lnSpc>
                <a:spcPct val="100000"/>
              </a:lnSpc>
            </a:pPr>
            <a:endParaRPr lang="en-US" sz="1800" b="1" spc="-5">
              <a:solidFill>
                <a:srgbClr val="FF0000"/>
              </a:solidFill>
              <a:latin typeface="Trebuchet MS"/>
              <a:cs typeface="Trebuchet MS"/>
            </a:endParaRPr>
          </a:p>
          <a:p>
            <a:pPr marL="12700">
              <a:lnSpc>
                <a:spcPct val="100000"/>
              </a:lnSpc>
            </a:pPr>
            <a:endParaRPr sz="1800">
              <a:solidFill>
                <a:srgbClr val="FF0000"/>
              </a:solidFill>
              <a:latin typeface="Trebuchet MS"/>
              <a:cs typeface="Trebuchet M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Skip</a:t>
            </a:r>
          </a:p>
        </p:txBody>
      </p:sp>
      <p:sp>
        <p:nvSpPr>
          <p:cNvPr id="3" name="Text Placeholder 2"/>
          <p:cNvSpPr>
            <a:spLocks noGrp="1"/>
          </p:cNvSpPr>
          <p:nvPr>
            <p:ph type="body" idx="1"/>
          </p:nvPr>
        </p:nvSpPr>
        <p:spPr>
          <a:xfrm>
            <a:off x="680110" y="1320672"/>
            <a:ext cx="10831779" cy="2123658"/>
          </a:xfrm>
        </p:spPr>
        <p:txBody>
          <a:bodyPr/>
          <a:lstStyle/>
          <a:p>
            <a:r>
              <a:rPr lang="en-US" b="1" spc="-5">
                <a:solidFill>
                  <a:srgbClr val="FF0000"/>
                </a:solidFill>
                <a:latin typeface="Trebuchet MS"/>
                <a:cs typeface="Trebuchet MS"/>
              </a:rPr>
              <a:t>	</a:t>
            </a:r>
            <a:r>
              <a:rPr lang="en-US" sz="2000" b="1" spc="-5">
                <a:solidFill>
                  <a:srgbClr val="FF0000"/>
                </a:solidFill>
                <a:latin typeface="Trebuchet MS"/>
                <a:cs typeface="Trebuchet MS"/>
              </a:rPr>
              <a:t>db.Students.count({</a:t>
            </a:r>
            <a:r>
              <a:rPr lang="en-US" sz="2000" b="1" spc="-5" err="1">
                <a:solidFill>
                  <a:srgbClr val="FF0000"/>
                </a:solidFill>
                <a:latin typeface="Trebuchet MS"/>
                <a:cs typeface="Trebuchet MS"/>
              </a:rPr>
              <a:t>grade:”VII</a:t>
            </a:r>
            <a:r>
              <a:rPr lang="en-US" sz="2000" b="1" spc="-5">
                <a:solidFill>
                  <a:srgbClr val="FF0000"/>
                </a:solidFill>
                <a:latin typeface="Trebuchet MS"/>
                <a:cs typeface="Trebuchet MS"/>
              </a:rPr>
              <a:t>”}). </a:t>
            </a:r>
            <a:r>
              <a:rPr lang="en-US" sz="2400" b="1" spc="-5">
                <a:solidFill>
                  <a:srgbClr val="00B0F0"/>
                </a:solidFill>
                <a:latin typeface="Trebuchet MS"/>
                <a:cs typeface="Trebuchet MS"/>
              </a:rPr>
              <a:t>skip(2). </a:t>
            </a:r>
            <a:r>
              <a:rPr lang="en-US" sz="2000" b="1" spc="-5">
                <a:solidFill>
                  <a:srgbClr val="FF0000"/>
                </a:solidFill>
                <a:latin typeface="Trebuchet MS"/>
                <a:cs typeface="Trebuchet MS"/>
              </a:rPr>
              <a:t>Pretty();</a:t>
            </a:r>
          </a:p>
          <a:p>
            <a:endParaRPr lang="en-US" sz="2400" b="1" spc="-5">
              <a:solidFill>
                <a:srgbClr val="FF0000"/>
              </a:solidFill>
              <a:latin typeface="Trebuchet MS"/>
              <a:cs typeface="Trebuchet MS"/>
            </a:endParaRPr>
          </a:p>
          <a:p>
            <a:r>
              <a:rPr lang="en-US" sz="2400" b="1" spc="-5">
                <a:solidFill>
                  <a:srgbClr val="FF0000"/>
                </a:solidFill>
                <a:latin typeface="Trebuchet MS"/>
                <a:cs typeface="Trebuchet MS"/>
              </a:rPr>
              <a:t>	</a:t>
            </a:r>
            <a:r>
              <a:rPr lang="en-US" sz="2000" b="1" spc="-5">
                <a:solidFill>
                  <a:srgbClr val="FF0000"/>
                </a:solidFill>
                <a:latin typeface="Trebuchet MS"/>
                <a:cs typeface="Trebuchet MS"/>
              </a:rPr>
              <a:t>db.Students.find().</a:t>
            </a:r>
            <a:r>
              <a:rPr lang="en-US" sz="2400" b="1" spc="-5">
                <a:solidFill>
                  <a:srgbClr val="00B0F0"/>
                </a:solidFill>
                <a:latin typeface="Trebuchet MS"/>
                <a:cs typeface="Trebuchet MS"/>
              </a:rPr>
              <a:t>skip(1)</a:t>
            </a:r>
            <a:r>
              <a:rPr lang="en-US" sz="2000" b="1" spc="-5">
                <a:solidFill>
                  <a:srgbClr val="FF0000"/>
                </a:solidFill>
                <a:latin typeface="Trebuchet MS"/>
                <a:cs typeface="Trebuchet MS"/>
              </a:rPr>
              <a:t>.pretty();</a:t>
            </a:r>
          </a:p>
          <a:p>
            <a:endParaRPr lang="en-US" sz="2400" b="1" spc="-5">
              <a:solidFill>
                <a:srgbClr val="FF0000"/>
              </a:solidFill>
              <a:latin typeface="Trebuchet MS"/>
              <a:cs typeface="Trebuchet MS"/>
            </a:endParaRPr>
          </a:p>
          <a:p>
            <a:endParaRPr lang="en-US" sz="2400" b="1" spc="-5">
              <a:solidFill>
                <a:srgbClr val="FF0000"/>
              </a:solidFill>
              <a:latin typeface="Trebuchet MS"/>
              <a:cs typeface="Trebuchet MS"/>
            </a:endParaRPr>
          </a:p>
          <a:p>
            <a:endParaRPr lang="en-US"/>
          </a:p>
        </p:txBody>
      </p:sp>
    </p:spTree>
    <p:extLst>
      <p:ext uri="{BB962C8B-B14F-4D97-AF65-F5344CB8AC3E}">
        <p14:creationId xmlns:p14="http://schemas.microsoft.com/office/powerpoint/2010/main" val="4218613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1342624" cy="338554"/>
          </a:xfrm>
        </p:spPr>
        <p:txBody>
          <a:bodyPr/>
          <a:lstStyle/>
          <a:p>
            <a:r>
              <a:rPr lang="en-US"/>
              <a:t>To display last few records </a:t>
            </a:r>
          </a:p>
        </p:txBody>
      </p:sp>
      <p:sp>
        <p:nvSpPr>
          <p:cNvPr id="3" name="Text Placeholder 2"/>
          <p:cNvSpPr>
            <a:spLocks noGrp="1"/>
          </p:cNvSpPr>
          <p:nvPr>
            <p:ph type="body" idx="1"/>
          </p:nvPr>
        </p:nvSpPr>
        <p:spPr>
          <a:xfrm>
            <a:off x="381000" y="914400"/>
            <a:ext cx="10210801" cy="3908762"/>
          </a:xfrm>
        </p:spPr>
        <p:txBody>
          <a:bodyPr wrap="square" lIns="0" tIns="0" rIns="0" bIns="0" anchor="t">
            <a:spAutoFit/>
          </a:bodyPr>
          <a:lstStyle/>
          <a:p>
            <a:pPr algn="l"/>
            <a:r>
              <a:rPr lang="en-US" sz="2000" b="1"/>
              <a:t>To display last two records</a:t>
            </a:r>
          </a:p>
          <a:p>
            <a:r>
              <a:rPr lang="en-US"/>
              <a:t>	</a:t>
            </a:r>
            <a:endParaRPr lang="en-US">
              <a:cs typeface="Calibri"/>
            </a:endParaRPr>
          </a:p>
          <a:p>
            <a:endParaRPr lang="en-US"/>
          </a:p>
          <a:p>
            <a:r>
              <a:rPr lang="en-US"/>
              <a:t>	</a:t>
            </a:r>
            <a:r>
              <a:rPr lang="en-US" sz="2400" b="1" err="1">
                <a:solidFill>
                  <a:srgbClr val="FF0000"/>
                </a:solidFill>
              </a:rPr>
              <a:t>db.Students.find</a:t>
            </a:r>
            <a:r>
              <a:rPr lang="en-US" sz="2400" b="1">
                <a:solidFill>
                  <a:srgbClr val="FF0000"/>
                </a:solidFill>
              </a:rPr>
              <a:t>().pretty().</a:t>
            </a:r>
            <a:r>
              <a:rPr lang="en-US" sz="2400" b="1">
                <a:solidFill>
                  <a:srgbClr val="00B0F0"/>
                </a:solidFill>
              </a:rPr>
              <a:t>skip(</a:t>
            </a:r>
            <a:r>
              <a:rPr lang="en-US" sz="2400" b="1" err="1">
                <a:solidFill>
                  <a:srgbClr val="00B0F0"/>
                </a:solidFill>
              </a:rPr>
              <a:t>db.Students.count</a:t>
            </a:r>
            <a:r>
              <a:rPr lang="en-US" sz="2400" b="1">
                <a:solidFill>
                  <a:srgbClr val="00B0F0"/>
                </a:solidFill>
              </a:rPr>
              <a:t>()-2);</a:t>
            </a:r>
            <a:endParaRPr lang="en-US" sz="2400" b="1">
              <a:solidFill>
                <a:srgbClr val="00B0F0"/>
              </a:solidFill>
              <a:cs typeface="Calibri"/>
            </a:endParaRPr>
          </a:p>
          <a:p>
            <a:endParaRPr lang="en-US" sz="2400" b="1">
              <a:solidFill>
                <a:srgbClr val="00B0F0"/>
              </a:solidFill>
            </a:endParaRPr>
          </a:p>
          <a:p>
            <a:r>
              <a:rPr lang="en-US" sz="2000" b="1"/>
              <a:t>To display 3</a:t>
            </a:r>
            <a:r>
              <a:rPr lang="en-US" sz="2000" b="1" baseline="30000"/>
              <a:t>rd</a:t>
            </a:r>
            <a:r>
              <a:rPr lang="en-US" sz="2000" b="1"/>
              <a:t>, 4</a:t>
            </a:r>
            <a:r>
              <a:rPr lang="en-US" sz="2000" b="1" baseline="30000"/>
              <a:t>th</a:t>
            </a:r>
            <a:r>
              <a:rPr lang="en-US" sz="2000" b="1"/>
              <a:t> and 5</a:t>
            </a:r>
            <a:r>
              <a:rPr lang="en-US" sz="2000" b="1" baseline="30000"/>
              <a:t>th</a:t>
            </a:r>
            <a:r>
              <a:rPr lang="en-US" sz="2000" b="1"/>
              <a:t> records </a:t>
            </a:r>
            <a:endParaRPr lang="en-US" sz="2000" b="1">
              <a:cs typeface="Calibri"/>
            </a:endParaRPr>
          </a:p>
          <a:p>
            <a:endParaRPr lang="en-US" sz="2000" b="1"/>
          </a:p>
          <a:p>
            <a:r>
              <a:rPr lang="en-US" sz="2000" b="1"/>
              <a:t>	</a:t>
            </a:r>
            <a:r>
              <a:rPr lang="en-US" sz="2000" b="1" err="1">
                <a:solidFill>
                  <a:srgbClr val="FF0000"/>
                </a:solidFill>
              </a:rPr>
              <a:t>db.Students.find</a:t>
            </a:r>
            <a:r>
              <a:rPr lang="en-US" sz="2000" b="1">
                <a:solidFill>
                  <a:srgbClr val="FF0000"/>
                </a:solidFill>
              </a:rPr>
              <a:t>().skip(2).limit(3)</a:t>
            </a:r>
            <a:endParaRPr lang="en-US" sz="2000" b="1"/>
          </a:p>
          <a:p>
            <a:endParaRPr lang="en-US" sz="2400" b="1">
              <a:solidFill>
                <a:srgbClr val="00B0F0"/>
              </a:solidFill>
              <a:cs typeface="Calibri"/>
            </a:endParaRPr>
          </a:p>
          <a:p>
            <a:endParaRPr lang="en-US" sz="2400" b="1">
              <a:solidFill>
                <a:srgbClr val="00B0F0"/>
              </a:solidFill>
            </a:endParaRPr>
          </a:p>
          <a:p>
            <a:endParaRPr lang="en-US" sz="2400" b="1">
              <a:solidFill>
                <a:srgbClr val="00B0F0"/>
              </a:solidFill>
            </a:endParaRPr>
          </a:p>
          <a:p>
            <a:r>
              <a:rPr lang="en-US"/>
              <a:t>	</a:t>
            </a:r>
            <a:endParaRPr lang="en-US">
              <a:cs typeface="Calibri"/>
            </a:endParaRPr>
          </a:p>
        </p:txBody>
      </p:sp>
    </p:spTree>
    <p:extLst>
      <p:ext uri="{BB962C8B-B14F-4D97-AF65-F5344CB8AC3E}">
        <p14:creationId xmlns:p14="http://schemas.microsoft.com/office/powerpoint/2010/main" val="4067653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
          </p:nvPr>
        </p:nvSpPr>
        <p:spPr>
          <a:xfrm>
            <a:off x="1371600" y="2667000"/>
            <a:ext cx="8534400" cy="492443"/>
          </a:xfrm>
        </p:spPr>
        <p:txBody>
          <a:bodyPr/>
          <a:lstStyle/>
          <a:p>
            <a:pPr marL="12700" algn="ctr">
              <a:lnSpc>
                <a:spcPct val="100000"/>
              </a:lnSpc>
            </a:pPr>
            <a:r>
              <a:rPr lang="en-US" sz="3200" b="1" spc="-5">
                <a:solidFill>
                  <a:srgbClr val="0E6EC5"/>
                </a:solidFill>
                <a:latin typeface="Trebuchet MS"/>
                <a:cs typeface="Trebuchet MS"/>
              </a:rPr>
              <a:t>Arrays</a:t>
            </a:r>
            <a:endParaRPr lang="en-US" sz="3200">
              <a:latin typeface="Trebuchet MS"/>
              <a:cs typeface="Trebuchet MS"/>
            </a:endParaRPr>
          </a:p>
        </p:txBody>
      </p:sp>
    </p:spTree>
    <p:extLst>
      <p:ext uri="{BB962C8B-B14F-4D97-AF65-F5344CB8AC3E}">
        <p14:creationId xmlns:p14="http://schemas.microsoft.com/office/powerpoint/2010/main" val="3725352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8719313" cy="338554"/>
          </a:xfrm>
        </p:spPr>
        <p:txBody>
          <a:bodyPr/>
          <a:lstStyle/>
          <a:p>
            <a:r>
              <a:rPr lang="en-US"/>
              <a:t>Array creation</a:t>
            </a:r>
          </a:p>
        </p:txBody>
      </p:sp>
      <p:sp>
        <p:nvSpPr>
          <p:cNvPr id="3" name="Text Placeholder 2"/>
          <p:cNvSpPr>
            <a:spLocks noGrp="1"/>
          </p:cNvSpPr>
          <p:nvPr>
            <p:ph type="body" idx="1"/>
          </p:nvPr>
        </p:nvSpPr>
        <p:spPr>
          <a:xfrm>
            <a:off x="685800" y="1066800"/>
            <a:ext cx="8686801" cy="5355312"/>
          </a:xfrm>
        </p:spPr>
        <p:txBody>
          <a:bodyPr/>
          <a:lstStyle/>
          <a:p>
            <a:r>
              <a:rPr lang="en-US"/>
              <a:t>	To create a collection by the name “food”.</a:t>
            </a:r>
          </a:p>
          <a:p>
            <a:r>
              <a:rPr lang="en-US"/>
              <a:t>	Insert the documents in to collection , each document should have a “fruits "array.</a:t>
            </a:r>
          </a:p>
          <a:p>
            <a:endParaRPr lang="en-US"/>
          </a:p>
          <a:p>
            <a:endParaRPr lang="en-US"/>
          </a:p>
          <a:p>
            <a:r>
              <a:rPr lang="en-US"/>
              <a:t>	</a:t>
            </a:r>
            <a:r>
              <a:rPr lang="en-US" sz="2000" b="1">
                <a:solidFill>
                  <a:srgbClr val="FF0000"/>
                </a:solidFill>
              </a:rPr>
              <a:t>db.createCollection(“food”);</a:t>
            </a:r>
          </a:p>
          <a:p>
            <a:endParaRPr lang="en-US" sz="2000" b="1">
              <a:solidFill>
                <a:srgbClr val="FF0000"/>
              </a:solidFill>
            </a:endParaRPr>
          </a:p>
          <a:p>
            <a:endParaRPr lang="en-US" sz="2000" b="1">
              <a:solidFill>
                <a:srgbClr val="FF0000"/>
              </a:solidFill>
            </a:endParaRPr>
          </a:p>
          <a:p>
            <a:r>
              <a:rPr lang="en-US" sz="2000" b="1">
                <a:solidFill>
                  <a:srgbClr val="FF0000"/>
                </a:solidFill>
              </a:rPr>
              <a:t>	db. </a:t>
            </a:r>
            <a:r>
              <a:rPr lang="en-US" sz="2000" b="1" err="1">
                <a:solidFill>
                  <a:srgbClr val="FF0000"/>
                </a:solidFill>
              </a:rPr>
              <a:t>food.insert</a:t>
            </a:r>
            <a:r>
              <a:rPr lang="en-US" sz="2400" b="1">
                <a:solidFill>
                  <a:srgbClr val="00B0F0"/>
                </a:solidFill>
              </a:rPr>
              <a:t>({_id:1,fruits:[ ‘banana’, ’apple’, ’cherry’ ]});</a:t>
            </a:r>
          </a:p>
          <a:p>
            <a:r>
              <a:rPr lang="en-US" sz="2000" b="1">
                <a:solidFill>
                  <a:srgbClr val="FF0000"/>
                </a:solidFill>
              </a:rPr>
              <a:t>	db. </a:t>
            </a:r>
            <a:r>
              <a:rPr lang="en-US" sz="2000" b="1" err="1">
                <a:solidFill>
                  <a:srgbClr val="FF0000"/>
                </a:solidFill>
              </a:rPr>
              <a:t>food.insert</a:t>
            </a:r>
            <a:r>
              <a:rPr lang="en-US" sz="2000" b="1">
                <a:solidFill>
                  <a:srgbClr val="FF0000"/>
                </a:solidFill>
              </a:rPr>
              <a:t>({_id:2,fruits:[ ‘orange’, ’mango’, ’butter fruit’ ]});</a:t>
            </a:r>
          </a:p>
          <a:p>
            <a:r>
              <a:rPr lang="en-US" sz="2000" b="1">
                <a:solidFill>
                  <a:srgbClr val="FF0000"/>
                </a:solidFill>
              </a:rPr>
              <a:t>	db. </a:t>
            </a:r>
            <a:r>
              <a:rPr lang="en-US" sz="2000" b="1" err="1">
                <a:solidFill>
                  <a:srgbClr val="FF0000"/>
                </a:solidFill>
              </a:rPr>
              <a:t>food.insert</a:t>
            </a:r>
            <a:r>
              <a:rPr lang="en-US" sz="2000" b="1">
                <a:solidFill>
                  <a:srgbClr val="FF0000"/>
                </a:solidFill>
              </a:rPr>
              <a:t>({_id:3,fruits:[ ‘pineapple’, ’apple’, ’grapes’ ]});</a:t>
            </a:r>
          </a:p>
          <a:p>
            <a:r>
              <a:rPr lang="en-US" sz="2000" b="1">
                <a:solidFill>
                  <a:srgbClr val="FF0000"/>
                </a:solidFill>
              </a:rPr>
              <a:t>	db. </a:t>
            </a:r>
            <a:r>
              <a:rPr lang="en-US" sz="2000" b="1" err="1">
                <a:solidFill>
                  <a:srgbClr val="FF0000"/>
                </a:solidFill>
              </a:rPr>
              <a:t>food.insert</a:t>
            </a:r>
            <a:r>
              <a:rPr lang="en-US" sz="2000" b="1">
                <a:solidFill>
                  <a:srgbClr val="FF0000"/>
                </a:solidFill>
              </a:rPr>
              <a:t>({_id:4,fruits:[ ‘pineapple’, ’apple’, ’grapes’ ]});</a:t>
            </a:r>
          </a:p>
          <a:p>
            <a:r>
              <a:rPr lang="en-US" sz="2000" b="1">
                <a:solidFill>
                  <a:srgbClr val="FF0000"/>
                </a:solidFill>
              </a:rPr>
              <a:t>	db. </a:t>
            </a:r>
            <a:r>
              <a:rPr lang="en-US" sz="2000" b="1" err="1">
                <a:solidFill>
                  <a:srgbClr val="FF0000"/>
                </a:solidFill>
              </a:rPr>
              <a:t>food.insert</a:t>
            </a:r>
            <a:r>
              <a:rPr lang="en-US" sz="2000" b="1">
                <a:solidFill>
                  <a:srgbClr val="FF0000"/>
                </a:solidFill>
              </a:rPr>
              <a:t>({_id:5,fruits:[ ‘strawberry’, ’grapes’ ]});</a:t>
            </a:r>
          </a:p>
          <a:p>
            <a:endParaRPr lang="en-US" sz="2000" b="1">
              <a:solidFill>
                <a:srgbClr val="FF0000"/>
              </a:solidFill>
            </a:endParaRPr>
          </a:p>
          <a:p>
            <a:endParaRPr lang="en-US" sz="2000" b="1">
              <a:solidFill>
                <a:srgbClr val="FF0000"/>
              </a:solidFill>
            </a:endParaRPr>
          </a:p>
          <a:p>
            <a:endParaRPr lang="en-US"/>
          </a:p>
          <a:p>
            <a:endParaRPr lang="en-US"/>
          </a:p>
          <a:p>
            <a:endParaRPr lang="en-US"/>
          </a:p>
          <a:p>
            <a:endParaRPr lang="en-US"/>
          </a:p>
        </p:txBody>
      </p:sp>
    </p:spTree>
    <p:extLst>
      <p:ext uri="{BB962C8B-B14F-4D97-AF65-F5344CB8AC3E}">
        <p14:creationId xmlns:p14="http://schemas.microsoft.com/office/powerpoint/2010/main" val="41913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Array operations</a:t>
            </a:r>
          </a:p>
        </p:txBody>
      </p:sp>
      <p:sp>
        <p:nvSpPr>
          <p:cNvPr id="3" name="Text Placeholder 2"/>
          <p:cNvSpPr>
            <a:spLocks noGrp="1"/>
          </p:cNvSpPr>
          <p:nvPr>
            <p:ph type="body" idx="1"/>
          </p:nvPr>
        </p:nvSpPr>
        <p:spPr>
          <a:xfrm>
            <a:off x="381000" y="1066800"/>
            <a:ext cx="10744201" cy="5170646"/>
          </a:xfrm>
        </p:spPr>
        <p:txBody>
          <a:bodyPr/>
          <a:lstStyle/>
          <a:p>
            <a:pPr marL="285750" indent="-285750">
              <a:buFont typeface="Arial" pitchFamily="34" charset="0"/>
              <a:buChar char="•"/>
            </a:pPr>
            <a:r>
              <a:rPr lang="en-US" sz="2000" b="1" err="1">
                <a:solidFill>
                  <a:srgbClr val="FF0000"/>
                </a:solidFill>
              </a:rPr>
              <a:t>db.food.find</a:t>
            </a:r>
            <a:r>
              <a:rPr lang="en-US" sz="2000" b="1">
                <a:solidFill>
                  <a:srgbClr val="FF0000"/>
                </a:solidFill>
              </a:rPr>
              <a:t>({});</a:t>
            </a:r>
          </a:p>
          <a:p>
            <a:pPr marL="285750" indent="-285750">
              <a:buFont typeface="Arial" pitchFamily="34" charset="0"/>
              <a:buChar char="•"/>
            </a:pPr>
            <a:endParaRPr lang="en-US" sz="2000"/>
          </a:p>
          <a:p>
            <a:pPr marL="285750" indent="-285750">
              <a:buFont typeface="Arial" pitchFamily="34" charset="0"/>
              <a:buChar char="•"/>
            </a:pPr>
            <a:r>
              <a:rPr lang="en-US" sz="2000" b="1" err="1">
                <a:solidFill>
                  <a:srgbClr val="FF0000"/>
                </a:solidFill>
              </a:rPr>
              <a:t>db.food.find</a:t>
            </a:r>
            <a:r>
              <a:rPr lang="en-US" sz="2000"/>
              <a:t>( </a:t>
            </a:r>
            <a:r>
              <a:rPr lang="en-US" sz="2400" b="1">
                <a:solidFill>
                  <a:srgbClr val="00B0F0"/>
                </a:solidFill>
              </a:rPr>
              <a:t>{fruits: [‘banana’, ’apple’, ’cherry’ ] }</a:t>
            </a:r>
            <a:r>
              <a:rPr lang="en-US" sz="2000" b="1">
                <a:solidFill>
                  <a:srgbClr val="00B0F0"/>
                </a:solidFill>
              </a:rPr>
              <a:t> </a:t>
            </a:r>
            <a:r>
              <a:rPr lang="en-US" sz="2000">
                <a:solidFill>
                  <a:srgbClr val="FF0000"/>
                </a:solidFill>
              </a:rPr>
              <a:t>).pretty();</a:t>
            </a:r>
          </a:p>
          <a:p>
            <a:pPr marL="285750" indent="-285750">
              <a:buFont typeface="Arial" pitchFamily="34" charset="0"/>
              <a:buChar char="•"/>
            </a:pPr>
            <a:endParaRPr lang="en-US" sz="2000" b="1">
              <a:solidFill>
                <a:srgbClr val="00B0F0"/>
              </a:solidFill>
            </a:endParaRPr>
          </a:p>
          <a:p>
            <a:pPr marL="285750" indent="-285750">
              <a:buFont typeface="Arial" pitchFamily="34" charset="0"/>
              <a:buChar char="•"/>
            </a:pPr>
            <a:r>
              <a:rPr lang="en-US" sz="2000" b="1" u="sng"/>
              <a:t>To find documents which have grapes in first index position</a:t>
            </a:r>
          </a:p>
          <a:p>
            <a:pPr marL="285750" indent="-285750">
              <a:buFont typeface="Arial" pitchFamily="34" charset="0"/>
              <a:buChar char="•"/>
            </a:pPr>
            <a:endParaRPr lang="en-US" sz="2000" b="1"/>
          </a:p>
          <a:p>
            <a:pPr marL="742950" lvl="1" indent="-285750">
              <a:buFont typeface="Arial" pitchFamily="34" charset="0"/>
              <a:buChar char="•"/>
            </a:pPr>
            <a:r>
              <a:rPr lang="en-US" sz="2400" b="1" err="1">
                <a:solidFill>
                  <a:srgbClr val="FF0000"/>
                </a:solidFill>
              </a:rPr>
              <a:t>db.food.find</a:t>
            </a:r>
            <a:r>
              <a:rPr lang="en-US" sz="2400" b="1">
                <a:solidFill>
                  <a:srgbClr val="FF0000"/>
                </a:solidFill>
              </a:rPr>
              <a:t>( </a:t>
            </a:r>
            <a:r>
              <a:rPr lang="en-US" sz="2400" b="1">
                <a:solidFill>
                  <a:srgbClr val="00B0F0"/>
                </a:solidFill>
              </a:rPr>
              <a:t>{‘fruits.1 ‘ : ‘grapes’} </a:t>
            </a:r>
            <a:r>
              <a:rPr lang="en-US" sz="2400" b="1">
                <a:solidFill>
                  <a:srgbClr val="FF0000"/>
                </a:solidFill>
              </a:rPr>
              <a:t>)</a:t>
            </a:r>
          </a:p>
          <a:p>
            <a:pPr marL="742950" lvl="1" indent="-285750">
              <a:buFont typeface="Arial" pitchFamily="34" charset="0"/>
              <a:buChar char="•"/>
            </a:pPr>
            <a:endParaRPr lang="en-US" sz="2400" b="1">
              <a:solidFill>
                <a:srgbClr val="FF0000"/>
              </a:solidFill>
            </a:endParaRPr>
          </a:p>
          <a:p>
            <a:pPr marL="285750" indent="-285750">
              <a:buFont typeface="Arial" pitchFamily="34" charset="0"/>
              <a:buChar char="•"/>
            </a:pPr>
            <a:r>
              <a:rPr lang="en-US" sz="2000" b="1" u="sng"/>
              <a:t>To find documents from the food collection where the size of array is two</a:t>
            </a:r>
            <a:r>
              <a:rPr lang="en-US" sz="2000" b="1"/>
              <a:t>.</a:t>
            </a:r>
          </a:p>
          <a:p>
            <a:pPr marL="285750" indent="-285750">
              <a:buFont typeface="Arial" pitchFamily="34" charset="0"/>
              <a:buChar char="•"/>
            </a:pPr>
            <a:endParaRPr lang="en-US" sz="2000" b="1"/>
          </a:p>
          <a:p>
            <a:pPr marL="742950" lvl="1" indent="-285750">
              <a:buFont typeface="Arial" pitchFamily="34" charset="0"/>
              <a:buChar char="•"/>
            </a:pPr>
            <a:r>
              <a:rPr lang="en-US" sz="2000" b="1" err="1">
                <a:solidFill>
                  <a:srgbClr val="FF0000"/>
                </a:solidFill>
              </a:rPr>
              <a:t>db.food.find</a:t>
            </a:r>
            <a:r>
              <a:rPr lang="en-US" sz="2000" b="1">
                <a:solidFill>
                  <a:srgbClr val="FF0000"/>
                </a:solidFill>
              </a:rPr>
              <a:t>( {“fruits” : </a:t>
            </a:r>
            <a:r>
              <a:rPr lang="en-US" sz="2800" b="1">
                <a:solidFill>
                  <a:srgbClr val="00B0F0"/>
                </a:solidFill>
              </a:rPr>
              <a:t>{$size:2}</a:t>
            </a:r>
            <a:r>
              <a:rPr lang="en-US" sz="2400" b="1">
                <a:solidFill>
                  <a:srgbClr val="FF0000"/>
                </a:solidFill>
              </a:rPr>
              <a:t>})</a:t>
            </a:r>
            <a:endParaRPr lang="en-US" b="1">
              <a:solidFill>
                <a:srgbClr val="FF0000"/>
              </a:solidFill>
            </a:endParaRPr>
          </a:p>
          <a:p>
            <a:pPr marL="285750" indent="-285750">
              <a:buFont typeface="Arial" pitchFamily="34" charset="0"/>
              <a:buChar char="•"/>
            </a:pPr>
            <a:endParaRPr lang="en-US" sz="2000" b="1">
              <a:solidFill>
                <a:srgbClr val="00B0F0"/>
              </a:solidFill>
            </a:endParaRPr>
          </a:p>
          <a:p>
            <a:pPr marL="285750" indent="-285750">
              <a:buFont typeface="Arial" pitchFamily="34" charset="0"/>
              <a:buChar char="•"/>
            </a:pPr>
            <a:endParaRPr lang="en-US" sz="2000">
              <a:solidFill>
                <a:srgbClr val="00B0F0"/>
              </a:solidFill>
            </a:endParaRPr>
          </a:p>
          <a:p>
            <a:pPr marL="285750" indent="-285750">
              <a:buFont typeface="Arial" pitchFamily="34" charset="0"/>
              <a:buChar char="•"/>
            </a:pPr>
            <a:endParaRPr lang="en-US" sz="2000"/>
          </a:p>
          <a:p>
            <a:pPr marL="285750" indent="-285750">
              <a:buFont typeface="Arial" pitchFamily="34" charset="0"/>
              <a:buChar char="•"/>
            </a:pPr>
            <a:endParaRPr lang="en-US"/>
          </a:p>
          <a:p>
            <a:pPr marL="285750" indent="-285750">
              <a:buFont typeface="Arial" pitchFamily="34" charset="0"/>
              <a:buChar char="•"/>
            </a:pPr>
            <a:endParaRPr lang="en-US"/>
          </a:p>
        </p:txBody>
      </p:sp>
    </p:spTree>
    <p:extLst>
      <p:ext uri="{BB962C8B-B14F-4D97-AF65-F5344CB8AC3E}">
        <p14:creationId xmlns:p14="http://schemas.microsoft.com/office/powerpoint/2010/main" val="193606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NOSQL DATABASE TYPES</a:t>
            </a:r>
          </a:p>
        </p:txBody>
      </p:sp>
      <p:sp>
        <p:nvSpPr>
          <p:cNvPr id="3" name="Text Placeholder 2"/>
          <p:cNvSpPr>
            <a:spLocks noGrp="1"/>
          </p:cNvSpPr>
          <p:nvPr>
            <p:ph type="body" idx="1"/>
          </p:nvPr>
        </p:nvSpPr>
        <p:spPr>
          <a:xfrm>
            <a:off x="680110" y="1320672"/>
            <a:ext cx="10831779" cy="3046988"/>
          </a:xfrm>
        </p:spPr>
        <p:txBody>
          <a:bodyPr/>
          <a:lstStyle/>
          <a:p>
            <a:pPr marL="285750" indent="-285750">
              <a:buFont typeface="Arial" pitchFamily="34" charset="0"/>
              <a:buChar char="•"/>
            </a:pPr>
            <a:r>
              <a:rPr lang="en-US" b="1">
                <a:solidFill>
                  <a:srgbClr val="FF0000"/>
                </a:solidFill>
              </a:rPr>
              <a:t>Key-value stores</a:t>
            </a:r>
            <a:r>
              <a:rPr lang="en-US">
                <a:solidFill>
                  <a:srgbClr val="FF0000"/>
                </a:solidFill>
              </a:rPr>
              <a:t> </a:t>
            </a:r>
            <a:r>
              <a:rPr lang="en-US"/>
              <a:t>are the simplest NoSQL databases. Every single item in the database is stored as an attribute name (or "key"), together with its value. Examples of key-value stores are </a:t>
            </a:r>
            <a:r>
              <a:rPr lang="en-US" err="1"/>
              <a:t>Riak</a:t>
            </a:r>
            <a:r>
              <a:rPr lang="en-US"/>
              <a:t> and Berkeley DB. Some key-value stores, such as </a:t>
            </a:r>
            <a:r>
              <a:rPr lang="en-US" b="1" err="1">
                <a:solidFill>
                  <a:srgbClr val="FF0000"/>
                </a:solidFill>
              </a:rPr>
              <a:t>Redis</a:t>
            </a:r>
            <a:r>
              <a:rPr lang="en-US"/>
              <a:t>, allow each value to have a type, such as "integer", which adds functionality. </a:t>
            </a:r>
          </a:p>
          <a:p>
            <a:pPr marL="285750" indent="-285750">
              <a:buFont typeface="Arial" pitchFamily="34" charset="0"/>
              <a:buChar char="•"/>
            </a:pPr>
            <a:endParaRPr lang="en-US"/>
          </a:p>
          <a:p>
            <a:pPr marL="285750" indent="-285750">
              <a:buFont typeface="Arial" pitchFamily="34" charset="0"/>
              <a:buChar char="•"/>
            </a:pPr>
            <a:endParaRPr lang="en-US"/>
          </a:p>
          <a:p>
            <a:pPr marL="285750" indent="-285750">
              <a:buFont typeface="Arial" pitchFamily="34" charset="0"/>
              <a:buChar char="•"/>
            </a:pPr>
            <a:r>
              <a:rPr lang="en-US" b="1">
                <a:solidFill>
                  <a:srgbClr val="FF0000"/>
                </a:solidFill>
              </a:rPr>
              <a:t>Wide-column stores</a:t>
            </a:r>
            <a:r>
              <a:rPr lang="en-US">
                <a:solidFill>
                  <a:srgbClr val="FF0000"/>
                </a:solidFill>
              </a:rPr>
              <a:t> </a:t>
            </a:r>
            <a:r>
              <a:rPr lang="en-US"/>
              <a:t>such as </a:t>
            </a:r>
            <a:r>
              <a:rPr lang="en-US" b="1">
                <a:solidFill>
                  <a:srgbClr val="FF0000"/>
                </a:solidFill>
              </a:rPr>
              <a:t>Cassandra</a:t>
            </a:r>
            <a:r>
              <a:rPr lang="en-US"/>
              <a:t> and </a:t>
            </a:r>
            <a:r>
              <a:rPr lang="en-US" b="1" err="1">
                <a:solidFill>
                  <a:srgbClr val="FF0000"/>
                </a:solidFill>
              </a:rPr>
              <a:t>HBase</a:t>
            </a:r>
            <a:r>
              <a:rPr lang="en-US"/>
              <a:t> are optimized for queries over large datasets, and store columns of data together, instead of rows. </a:t>
            </a:r>
          </a:p>
          <a:p>
            <a:pPr marL="285750" indent="-285750">
              <a:buFont typeface="Arial" pitchFamily="34" charset="0"/>
              <a:buChar char="•"/>
            </a:pPr>
            <a:endParaRPr lang="en-US"/>
          </a:p>
          <a:p>
            <a:pPr marL="285750" indent="-285750">
              <a:buFont typeface="Arial" pitchFamily="34" charset="0"/>
              <a:buChar char="•"/>
            </a:pPr>
            <a:endParaRPr lang="en-US"/>
          </a:p>
          <a:p>
            <a:endParaRPr lang="en-US"/>
          </a:p>
          <a:p>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28999"/>
            <a:ext cx="8534399"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382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Array operations</a:t>
            </a:r>
          </a:p>
        </p:txBody>
      </p:sp>
      <p:sp>
        <p:nvSpPr>
          <p:cNvPr id="3" name="Text Placeholder 2"/>
          <p:cNvSpPr>
            <a:spLocks noGrp="1"/>
          </p:cNvSpPr>
          <p:nvPr>
            <p:ph type="body" idx="1"/>
          </p:nvPr>
        </p:nvSpPr>
        <p:spPr>
          <a:xfrm>
            <a:off x="609600" y="1295400"/>
            <a:ext cx="9911690" cy="3477875"/>
          </a:xfrm>
        </p:spPr>
        <p:txBody>
          <a:bodyPr/>
          <a:lstStyle/>
          <a:p>
            <a:r>
              <a:rPr lang="en-US" b="1" u="sng"/>
              <a:t>To display first two elements from the array </a:t>
            </a:r>
          </a:p>
          <a:p>
            <a:endParaRPr lang="en-US" b="1" u="sng"/>
          </a:p>
          <a:p>
            <a:endParaRPr lang="en-US" b="1" u="sng"/>
          </a:p>
          <a:p>
            <a:r>
              <a:rPr lang="en-US" b="1"/>
              <a:t>	</a:t>
            </a:r>
            <a:r>
              <a:rPr lang="en-US" sz="2000" b="1" err="1">
                <a:solidFill>
                  <a:srgbClr val="FF0000"/>
                </a:solidFill>
              </a:rPr>
              <a:t>db.food.find</a:t>
            </a:r>
            <a:r>
              <a:rPr lang="en-US" sz="2000" b="1">
                <a:solidFill>
                  <a:srgbClr val="FF0000"/>
                </a:solidFill>
              </a:rPr>
              <a:t>( {_id:1}, {“fruits”:</a:t>
            </a:r>
            <a:r>
              <a:rPr lang="en-US" sz="2400" b="1">
                <a:solidFill>
                  <a:srgbClr val="00B0F0"/>
                </a:solidFill>
              </a:rPr>
              <a:t>{$slice:2} </a:t>
            </a:r>
            <a:r>
              <a:rPr lang="en-US" sz="2000" b="1">
                <a:solidFill>
                  <a:srgbClr val="FF0000"/>
                </a:solidFill>
              </a:rPr>
              <a:t>})</a:t>
            </a:r>
          </a:p>
          <a:p>
            <a:endParaRPr lang="en-US" sz="2000" b="1">
              <a:solidFill>
                <a:srgbClr val="FF0000"/>
              </a:solidFill>
            </a:endParaRPr>
          </a:p>
          <a:p>
            <a:r>
              <a:rPr lang="en-US" sz="2000" b="1">
                <a:solidFill>
                  <a:srgbClr val="FF0000"/>
                </a:solidFill>
              </a:rPr>
              <a:t>	</a:t>
            </a:r>
            <a:r>
              <a:rPr lang="en-US" sz="2000" b="1" err="1">
                <a:solidFill>
                  <a:srgbClr val="FF0000"/>
                </a:solidFill>
              </a:rPr>
              <a:t>db.food.find</a:t>
            </a:r>
            <a:r>
              <a:rPr lang="en-US" sz="2000" b="1">
                <a:solidFill>
                  <a:srgbClr val="FF0000"/>
                </a:solidFill>
              </a:rPr>
              <a:t>( {_id:1}, {“fruits”:</a:t>
            </a:r>
            <a:r>
              <a:rPr lang="en-US" sz="2400" b="1">
                <a:solidFill>
                  <a:srgbClr val="00B0F0"/>
                </a:solidFill>
              </a:rPr>
              <a:t>{$slice:[0,2] } </a:t>
            </a:r>
            <a:r>
              <a:rPr lang="en-US" sz="2000" b="1">
                <a:solidFill>
                  <a:srgbClr val="FF0000"/>
                </a:solidFill>
              </a:rPr>
              <a:t>})</a:t>
            </a:r>
          </a:p>
          <a:p>
            <a:endParaRPr lang="en-US" sz="2000" b="1">
              <a:solidFill>
                <a:srgbClr val="FF0000"/>
              </a:solidFill>
            </a:endParaRPr>
          </a:p>
          <a:p>
            <a:endParaRPr lang="en-US" sz="2000" b="1">
              <a:solidFill>
                <a:srgbClr val="FF0000"/>
              </a:solidFill>
            </a:endParaRPr>
          </a:p>
          <a:p>
            <a:r>
              <a:rPr lang="en-US" sz="2000" b="1">
                <a:solidFill>
                  <a:srgbClr val="FF0000"/>
                </a:solidFill>
              </a:rPr>
              <a:t>	</a:t>
            </a:r>
            <a:r>
              <a:rPr lang="en-US" sz="2000" b="1" err="1">
                <a:solidFill>
                  <a:srgbClr val="FF0000"/>
                </a:solidFill>
              </a:rPr>
              <a:t>db.food.find</a:t>
            </a:r>
            <a:r>
              <a:rPr lang="en-US" sz="2000" b="1">
                <a:solidFill>
                  <a:srgbClr val="FF0000"/>
                </a:solidFill>
              </a:rPr>
              <a:t>( { fruits: ( </a:t>
            </a:r>
            <a:r>
              <a:rPr lang="en-US" sz="2400" b="1">
                <a:solidFill>
                  <a:srgbClr val="00B0F0"/>
                </a:solidFill>
              </a:rPr>
              <a:t>$all</a:t>
            </a:r>
            <a:r>
              <a:rPr lang="en-US" sz="2000" b="1">
                <a:solidFill>
                  <a:srgbClr val="FF0000"/>
                </a:solidFill>
              </a:rPr>
              <a:t>: [“orange”, “grapes” ]}}).pretty(); </a:t>
            </a:r>
          </a:p>
          <a:p>
            <a:endParaRPr lang="en-US" sz="2000" b="1">
              <a:solidFill>
                <a:srgbClr val="FF0000"/>
              </a:solidFill>
            </a:endParaRPr>
          </a:p>
          <a:p>
            <a:endParaRPr lang="en-US" sz="2000" b="1">
              <a:solidFill>
                <a:srgbClr val="FF0000"/>
              </a:solidFill>
            </a:endParaRPr>
          </a:p>
        </p:txBody>
      </p:sp>
    </p:spTree>
    <p:extLst>
      <p:ext uri="{BB962C8B-B14F-4D97-AF65-F5344CB8AC3E}">
        <p14:creationId xmlns:p14="http://schemas.microsoft.com/office/powerpoint/2010/main" val="2694999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Update in array</a:t>
            </a:r>
          </a:p>
        </p:txBody>
      </p:sp>
      <p:sp>
        <p:nvSpPr>
          <p:cNvPr id="3" name="Text Placeholder 2"/>
          <p:cNvSpPr>
            <a:spLocks noGrp="1"/>
          </p:cNvSpPr>
          <p:nvPr>
            <p:ph type="body" idx="1"/>
          </p:nvPr>
        </p:nvSpPr>
        <p:spPr>
          <a:xfrm>
            <a:off x="457200" y="914400"/>
            <a:ext cx="8763000" cy="3970318"/>
          </a:xfrm>
        </p:spPr>
        <p:txBody>
          <a:bodyPr/>
          <a:lstStyle/>
          <a:p>
            <a:r>
              <a:rPr lang="en-US" sz="2400" b="1" u="sng"/>
              <a:t>To replace the first index position in document 4</a:t>
            </a:r>
          </a:p>
          <a:p>
            <a:r>
              <a:rPr lang="en-US"/>
              <a:t>	</a:t>
            </a:r>
          </a:p>
          <a:p>
            <a:r>
              <a:rPr lang="en-US" sz="2400" b="1">
                <a:solidFill>
                  <a:srgbClr val="FF0000"/>
                </a:solidFill>
              </a:rPr>
              <a:t>	</a:t>
            </a:r>
            <a:r>
              <a:rPr lang="en-US" sz="2400" b="1" err="1">
                <a:solidFill>
                  <a:srgbClr val="FF0000"/>
                </a:solidFill>
              </a:rPr>
              <a:t>db.food.update</a:t>
            </a:r>
            <a:r>
              <a:rPr lang="en-US" sz="2400" b="1">
                <a:solidFill>
                  <a:srgbClr val="FF0000"/>
                </a:solidFill>
              </a:rPr>
              <a:t> ({_id:4},{ </a:t>
            </a:r>
            <a:r>
              <a:rPr lang="en-US" sz="2400" b="1">
                <a:solidFill>
                  <a:srgbClr val="00B0F0"/>
                </a:solidFill>
              </a:rPr>
              <a:t>$set:{‘fruits.1’: ’apple’}</a:t>
            </a:r>
            <a:r>
              <a:rPr lang="en-US" sz="2400" b="1">
                <a:solidFill>
                  <a:srgbClr val="FF0000"/>
                </a:solidFill>
              </a:rPr>
              <a:t>})</a:t>
            </a:r>
            <a:r>
              <a:rPr lang="en-US" sz="2400" b="1">
                <a:solidFill>
                  <a:srgbClr val="00B0F0"/>
                </a:solidFill>
              </a:rPr>
              <a:t>;</a:t>
            </a:r>
          </a:p>
          <a:p>
            <a:endParaRPr lang="en-US" sz="2400" b="1">
              <a:solidFill>
                <a:srgbClr val="00B0F0"/>
              </a:solidFill>
            </a:endParaRPr>
          </a:p>
          <a:p>
            <a:endParaRPr lang="en-US" sz="2400" b="1">
              <a:solidFill>
                <a:srgbClr val="00B0F0"/>
              </a:solidFill>
            </a:endParaRPr>
          </a:p>
          <a:p>
            <a:r>
              <a:rPr lang="en-US" sz="2400" b="1" u="sng"/>
              <a:t>To push new key value pairs in the fruits array.</a:t>
            </a:r>
          </a:p>
          <a:p>
            <a:r>
              <a:rPr lang="en-US" sz="2400"/>
              <a:t>	</a:t>
            </a:r>
          </a:p>
          <a:p>
            <a:r>
              <a:rPr lang="en-US" sz="2400"/>
              <a:t>	</a:t>
            </a:r>
            <a:r>
              <a:rPr lang="en-US" sz="2400" b="1">
                <a:solidFill>
                  <a:srgbClr val="FF0000"/>
                </a:solidFill>
              </a:rPr>
              <a:t>db. food. update ( {_id:2}, (</a:t>
            </a:r>
            <a:r>
              <a:rPr lang="en-US" sz="2400" b="1">
                <a:solidFill>
                  <a:srgbClr val="00B0F0"/>
                </a:solidFill>
              </a:rPr>
              <a:t>$push</a:t>
            </a:r>
            <a:r>
              <a:rPr lang="en-US" sz="2400" b="1">
                <a:solidFill>
                  <a:srgbClr val="FF0000"/>
                </a:solidFill>
              </a:rPr>
              <a:t>: {price: {orange:60,butterfruit:200,mango:120} }})</a:t>
            </a:r>
          </a:p>
          <a:p>
            <a:endParaRPr lang="en-US" sz="2400" b="1">
              <a:solidFill>
                <a:srgbClr val="00B0F0"/>
              </a:solidFill>
            </a:endParaRPr>
          </a:p>
          <a:p>
            <a:endParaRPr lang="en-US" sz="2400" b="1">
              <a:solidFill>
                <a:srgbClr val="00B0F0"/>
              </a:solidFill>
            </a:endParaRPr>
          </a:p>
        </p:txBody>
      </p:sp>
    </p:spTree>
    <p:extLst>
      <p:ext uri="{BB962C8B-B14F-4D97-AF65-F5344CB8AC3E}">
        <p14:creationId xmlns:p14="http://schemas.microsoft.com/office/powerpoint/2010/main" val="2855626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Update in array</a:t>
            </a:r>
          </a:p>
        </p:txBody>
      </p:sp>
      <p:sp>
        <p:nvSpPr>
          <p:cNvPr id="3" name="Text Placeholder 2"/>
          <p:cNvSpPr>
            <a:spLocks noGrp="1"/>
          </p:cNvSpPr>
          <p:nvPr>
            <p:ph type="body" idx="1"/>
          </p:nvPr>
        </p:nvSpPr>
        <p:spPr>
          <a:xfrm>
            <a:off x="533400" y="1320672"/>
            <a:ext cx="10363201" cy="4924425"/>
          </a:xfrm>
        </p:spPr>
        <p:txBody>
          <a:bodyPr/>
          <a:lstStyle/>
          <a:p>
            <a:r>
              <a:rPr lang="en-US" sz="2000" b="1" u="sng"/>
              <a:t> Adding  an element into the array list</a:t>
            </a:r>
          </a:p>
          <a:p>
            <a:endParaRPr lang="en-US" sz="2000" b="1">
              <a:solidFill>
                <a:srgbClr val="FF0000"/>
              </a:solidFill>
            </a:endParaRPr>
          </a:p>
          <a:p>
            <a:r>
              <a:rPr lang="en-US" sz="2000" b="1" err="1">
                <a:solidFill>
                  <a:srgbClr val="FF0000"/>
                </a:solidFill>
              </a:rPr>
              <a:t>db.food</a:t>
            </a:r>
            <a:r>
              <a:rPr lang="en-US" sz="2000" b="1">
                <a:solidFill>
                  <a:srgbClr val="FF0000"/>
                </a:solidFill>
              </a:rPr>
              <a:t>. Update( { _id:4}, { </a:t>
            </a:r>
            <a:r>
              <a:rPr lang="en-US" sz="2000" b="1">
                <a:solidFill>
                  <a:srgbClr val="00B0F0"/>
                </a:solidFill>
              </a:rPr>
              <a:t>$</a:t>
            </a:r>
            <a:r>
              <a:rPr lang="en-US" sz="2000" b="1" err="1">
                <a:solidFill>
                  <a:srgbClr val="00B0F0"/>
                </a:solidFill>
              </a:rPr>
              <a:t>addToSet</a:t>
            </a:r>
            <a:r>
              <a:rPr lang="en-US" sz="2000" b="1">
                <a:solidFill>
                  <a:srgbClr val="00B0F0"/>
                </a:solidFill>
              </a:rPr>
              <a:t> </a:t>
            </a:r>
            <a:r>
              <a:rPr lang="en-US" sz="2000" b="1">
                <a:solidFill>
                  <a:srgbClr val="FF0000"/>
                </a:solidFill>
              </a:rPr>
              <a:t>:{fruits: “ orange”}} );</a:t>
            </a:r>
          </a:p>
          <a:p>
            <a:endParaRPr lang="en-US" sz="2000" b="1">
              <a:solidFill>
                <a:srgbClr val="FF0000"/>
              </a:solidFill>
            </a:endParaRPr>
          </a:p>
          <a:p>
            <a:endParaRPr lang="en-US" sz="2000" b="1" u="sng">
              <a:solidFill>
                <a:srgbClr val="FF0000"/>
              </a:solidFill>
            </a:endParaRPr>
          </a:p>
          <a:p>
            <a:r>
              <a:rPr lang="en-US" sz="2000" b="1" u="sng"/>
              <a:t>Popping an element from the end of the list.</a:t>
            </a:r>
          </a:p>
          <a:p>
            <a:endParaRPr lang="en-US" sz="2000" b="1" u="sng"/>
          </a:p>
          <a:p>
            <a:r>
              <a:rPr lang="en-US" sz="2000" b="1" err="1">
                <a:solidFill>
                  <a:srgbClr val="FF0000"/>
                </a:solidFill>
              </a:rPr>
              <a:t>db.food</a:t>
            </a:r>
            <a:r>
              <a:rPr lang="en-US" sz="2000" b="1">
                <a:solidFill>
                  <a:srgbClr val="FF0000"/>
                </a:solidFill>
              </a:rPr>
              <a:t>. Update ( {_id:4}, {$</a:t>
            </a:r>
            <a:r>
              <a:rPr lang="en-US" sz="2000" b="1">
                <a:solidFill>
                  <a:srgbClr val="00B0F0"/>
                </a:solidFill>
              </a:rPr>
              <a:t>pop</a:t>
            </a:r>
            <a:r>
              <a:rPr lang="en-US" sz="2000" b="1">
                <a:solidFill>
                  <a:srgbClr val="FF0000"/>
                </a:solidFill>
              </a:rPr>
              <a:t>: {fruits:</a:t>
            </a:r>
            <a:r>
              <a:rPr lang="en-US" sz="2000" b="1">
                <a:solidFill>
                  <a:srgbClr val="00B0F0"/>
                </a:solidFill>
              </a:rPr>
              <a:t>1</a:t>
            </a:r>
            <a:r>
              <a:rPr lang="en-US" sz="2000" b="1">
                <a:solidFill>
                  <a:srgbClr val="FF0000"/>
                </a:solidFill>
              </a:rPr>
              <a:t>}} );</a:t>
            </a:r>
          </a:p>
          <a:p>
            <a:endParaRPr lang="en-US" sz="2000" b="1">
              <a:solidFill>
                <a:srgbClr val="FF0000"/>
              </a:solidFill>
            </a:endParaRPr>
          </a:p>
          <a:p>
            <a:endParaRPr lang="en-US" sz="2000" b="1">
              <a:solidFill>
                <a:srgbClr val="FF0000"/>
              </a:solidFill>
            </a:endParaRPr>
          </a:p>
          <a:p>
            <a:r>
              <a:rPr lang="en-US" sz="2000" b="1" u="sng"/>
              <a:t>Popping an element from the beginning  of the list.</a:t>
            </a:r>
          </a:p>
          <a:p>
            <a:endParaRPr lang="en-US" sz="2000" b="1" u="sng"/>
          </a:p>
          <a:p>
            <a:endParaRPr lang="en-US" sz="2000" b="1" u="sng"/>
          </a:p>
          <a:p>
            <a:r>
              <a:rPr lang="en-US" sz="2000" b="1" err="1">
                <a:solidFill>
                  <a:srgbClr val="FF0000"/>
                </a:solidFill>
              </a:rPr>
              <a:t>db.food</a:t>
            </a:r>
            <a:r>
              <a:rPr lang="en-US" sz="2000" b="1">
                <a:solidFill>
                  <a:srgbClr val="FF0000"/>
                </a:solidFill>
              </a:rPr>
              <a:t>. Update ( {_id:4}, {$</a:t>
            </a:r>
            <a:r>
              <a:rPr lang="en-US" sz="2000" b="1">
                <a:solidFill>
                  <a:srgbClr val="00B0F0"/>
                </a:solidFill>
              </a:rPr>
              <a:t>pop</a:t>
            </a:r>
            <a:r>
              <a:rPr lang="en-US" sz="2000" b="1">
                <a:solidFill>
                  <a:srgbClr val="FF0000"/>
                </a:solidFill>
              </a:rPr>
              <a:t>: {fruits:</a:t>
            </a:r>
            <a:r>
              <a:rPr lang="en-US" sz="2000" b="1">
                <a:solidFill>
                  <a:srgbClr val="00B0F0"/>
                </a:solidFill>
              </a:rPr>
              <a:t>-1</a:t>
            </a:r>
            <a:r>
              <a:rPr lang="en-US" sz="2000" b="1">
                <a:solidFill>
                  <a:srgbClr val="FF0000"/>
                </a:solidFill>
              </a:rPr>
              <a:t>}} );</a:t>
            </a:r>
          </a:p>
          <a:p>
            <a:endParaRPr lang="en-US" sz="2000" b="1" u="sng"/>
          </a:p>
          <a:p>
            <a:endParaRPr lang="en-US" sz="2000" b="1" u="sng"/>
          </a:p>
        </p:txBody>
      </p:sp>
    </p:spTree>
    <p:extLst>
      <p:ext uri="{BB962C8B-B14F-4D97-AF65-F5344CB8AC3E}">
        <p14:creationId xmlns:p14="http://schemas.microsoft.com/office/powerpoint/2010/main" val="39211751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Update in array</a:t>
            </a:r>
          </a:p>
        </p:txBody>
      </p:sp>
      <p:sp>
        <p:nvSpPr>
          <p:cNvPr id="3" name="Text Placeholder 2"/>
          <p:cNvSpPr>
            <a:spLocks noGrp="1"/>
          </p:cNvSpPr>
          <p:nvPr>
            <p:ph type="body" idx="1"/>
          </p:nvPr>
        </p:nvSpPr>
        <p:spPr>
          <a:xfrm>
            <a:off x="680111" y="1320672"/>
            <a:ext cx="8387690" cy="1169551"/>
          </a:xfrm>
        </p:spPr>
        <p:txBody>
          <a:bodyPr/>
          <a:lstStyle/>
          <a:p>
            <a:pPr marL="285750" indent="-285750">
              <a:buFont typeface="Arial" pitchFamily="34" charset="0"/>
              <a:buChar char="•"/>
            </a:pPr>
            <a:r>
              <a:rPr lang="en-US"/>
              <a:t>The </a:t>
            </a:r>
            <a:r>
              <a:rPr lang="en-US" sz="2000" b="1">
                <a:solidFill>
                  <a:srgbClr val="00B0F0"/>
                </a:solidFill>
              </a:rPr>
              <a:t>$pull </a:t>
            </a:r>
            <a:r>
              <a:rPr lang="en-US"/>
              <a:t>operator removes </a:t>
            </a:r>
            <a:r>
              <a:rPr lang="en-US" i="1"/>
              <a:t>all</a:t>
            </a:r>
            <a:r>
              <a:rPr lang="en-US"/>
              <a:t> elements in the array that match a specified value. </a:t>
            </a:r>
          </a:p>
          <a:p>
            <a:pPr marL="285750" indent="-285750">
              <a:buFont typeface="Arial" pitchFamily="34" charset="0"/>
              <a:buChar char="•"/>
            </a:pPr>
            <a:endParaRPr lang="en-US"/>
          </a:p>
          <a:p>
            <a:pPr marL="285750" indent="-285750">
              <a:buFont typeface="Arial" pitchFamily="34" charset="0"/>
              <a:buChar char="•"/>
            </a:pPr>
            <a:r>
              <a:rPr lang="en-US"/>
              <a:t>The </a:t>
            </a:r>
            <a:r>
              <a:rPr lang="en-US" sz="2000" b="1">
                <a:solidFill>
                  <a:srgbClr val="00B0F0"/>
                </a:solidFill>
              </a:rPr>
              <a:t>$</a:t>
            </a:r>
            <a:r>
              <a:rPr lang="en-US" sz="2000" b="1" err="1">
                <a:solidFill>
                  <a:srgbClr val="00B0F0"/>
                </a:solidFill>
              </a:rPr>
              <a:t>pullAll</a:t>
            </a:r>
            <a:r>
              <a:rPr lang="en-US" sz="2000" b="1">
                <a:solidFill>
                  <a:srgbClr val="00B0F0"/>
                </a:solidFill>
              </a:rPr>
              <a:t> </a:t>
            </a:r>
            <a:r>
              <a:rPr lang="en-US"/>
              <a:t>operator removes </a:t>
            </a:r>
            <a:r>
              <a:rPr lang="en-US" i="1"/>
              <a:t>all</a:t>
            </a:r>
            <a:r>
              <a:rPr lang="en-US"/>
              <a:t> elements in the array that match any of the specified values.</a:t>
            </a:r>
          </a:p>
        </p:txBody>
      </p:sp>
    </p:spTree>
    <p:extLst>
      <p:ext uri="{BB962C8B-B14F-4D97-AF65-F5344CB8AC3E}">
        <p14:creationId xmlns:p14="http://schemas.microsoft.com/office/powerpoint/2010/main" val="1647404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59885" y="3326003"/>
            <a:ext cx="2778125" cy="375920"/>
          </a:xfrm>
          <a:prstGeom prst="rect">
            <a:avLst/>
          </a:prstGeom>
        </p:spPr>
        <p:txBody>
          <a:bodyPr vert="horz" wrap="square" lIns="0" tIns="0" rIns="0" bIns="0" rtlCol="0">
            <a:spAutoFit/>
          </a:bodyPr>
          <a:lstStyle/>
          <a:p>
            <a:pPr marL="12700">
              <a:lnSpc>
                <a:spcPct val="100000"/>
              </a:lnSpc>
            </a:pPr>
            <a:r>
              <a:rPr sz="2400" b="1" spc="-5">
                <a:solidFill>
                  <a:srgbClr val="0E6EC5"/>
                </a:solidFill>
                <a:latin typeface="Trebuchet MS"/>
                <a:cs typeface="Trebuchet MS"/>
              </a:rPr>
              <a:t>Aggregate</a:t>
            </a:r>
            <a:r>
              <a:rPr sz="2400" b="1" spc="-80">
                <a:solidFill>
                  <a:srgbClr val="0E6EC5"/>
                </a:solidFill>
                <a:latin typeface="Trebuchet MS"/>
                <a:cs typeface="Trebuchet MS"/>
              </a:rPr>
              <a:t> </a:t>
            </a:r>
            <a:r>
              <a:rPr sz="2400" b="1" spc="-15">
                <a:solidFill>
                  <a:srgbClr val="0E6EC5"/>
                </a:solidFill>
                <a:latin typeface="Trebuchet MS"/>
                <a:cs typeface="Trebuchet MS"/>
              </a:rPr>
              <a:t>Function</a:t>
            </a:r>
            <a:endParaRPr sz="240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Aggregate</a:t>
            </a:r>
            <a:r>
              <a:rPr sz="2400" spc="-80"/>
              <a:t> </a:t>
            </a:r>
            <a:r>
              <a:rPr sz="2400" spc="-20"/>
              <a:t>Function</a:t>
            </a:r>
            <a:endParaRPr sz="2400"/>
          </a:p>
        </p:txBody>
      </p:sp>
      <p:sp>
        <p:nvSpPr>
          <p:cNvPr id="3" name="object 3"/>
          <p:cNvSpPr/>
          <p:nvPr/>
        </p:nvSpPr>
        <p:spPr>
          <a:xfrm>
            <a:off x="6538317" y="2648294"/>
            <a:ext cx="1727200" cy="1236345"/>
          </a:xfrm>
          <a:custGeom>
            <a:avLst/>
            <a:gdLst/>
            <a:ahLst/>
            <a:cxnLst/>
            <a:rect l="l" t="t" r="r" b="b"/>
            <a:pathLst>
              <a:path w="1727200" h="1236345">
                <a:moveTo>
                  <a:pt x="0" y="1235840"/>
                </a:moveTo>
                <a:lnTo>
                  <a:pt x="1727100" y="1235840"/>
                </a:lnTo>
                <a:lnTo>
                  <a:pt x="1727100" y="0"/>
                </a:lnTo>
                <a:lnTo>
                  <a:pt x="0" y="0"/>
                </a:lnTo>
                <a:lnTo>
                  <a:pt x="0" y="1235840"/>
                </a:lnTo>
                <a:close/>
              </a:path>
            </a:pathLst>
          </a:custGeom>
          <a:solidFill>
            <a:srgbClr val="FFFFFF"/>
          </a:solidFill>
        </p:spPr>
        <p:txBody>
          <a:bodyPr wrap="square" lIns="0" tIns="0" rIns="0" bIns="0" rtlCol="0"/>
          <a:lstStyle/>
          <a:p>
            <a:endParaRPr/>
          </a:p>
        </p:txBody>
      </p:sp>
      <p:sp>
        <p:nvSpPr>
          <p:cNvPr id="4" name="object 4"/>
          <p:cNvSpPr/>
          <p:nvPr/>
        </p:nvSpPr>
        <p:spPr>
          <a:xfrm>
            <a:off x="6538317" y="2648294"/>
            <a:ext cx="1727200" cy="1236345"/>
          </a:xfrm>
          <a:custGeom>
            <a:avLst/>
            <a:gdLst/>
            <a:ahLst/>
            <a:cxnLst/>
            <a:rect l="l" t="t" r="r" b="b"/>
            <a:pathLst>
              <a:path w="1727200" h="1236345">
                <a:moveTo>
                  <a:pt x="0" y="1235840"/>
                </a:moveTo>
                <a:lnTo>
                  <a:pt x="1727100" y="1235840"/>
                </a:lnTo>
                <a:lnTo>
                  <a:pt x="1727100" y="0"/>
                </a:lnTo>
                <a:lnTo>
                  <a:pt x="0" y="0"/>
                </a:lnTo>
                <a:lnTo>
                  <a:pt x="0" y="1235840"/>
                </a:lnTo>
                <a:close/>
              </a:path>
            </a:pathLst>
          </a:custGeom>
          <a:ln w="9880">
            <a:solidFill>
              <a:srgbClr val="000000"/>
            </a:solidFill>
          </a:ln>
        </p:spPr>
        <p:txBody>
          <a:bodyPr wrap="square" lIns="0" tIns="0" rIns="0" bIns="0" rtlCol="0"/>
          <a:lstStyle/>
          <a:p>
            <a:endParaRPr/>
          </a:p>
        </p:txBody>
      </p:sp>
      <p:sp>
        <p:nvSpPr>
          <p:cNvPr id="5" name="object 5"/>
          <p:cNvSpPr txBox="1"/>
          <p:nvPr/>
        </p:nvSpPr>
        <p:spPr>
          <a:xfrm>
            <a:off x="6580447" y="2755079"/>
            <a:ext cx="1488440" cy="802640"/>
          </a:xfrm>
          <a:prstGeom prst="rect">
            <a:avLst/>
          </a:prstGeom>
        </p:spPr>
        <p:txBody>
          <a:bodyPr vert="horz" wrap="square" lIns="0" tIns="0" rIns="0" bIns="0" rtlCol="0">
            <a:spAutoFit/>
          </a:bodyPr>
          <a:lstStyle/>
          <a:p>
            <a:pPr marL="12700">
              <a:lnSpc>
                <a:spcPts val="1560"/>
              </a:lnSpc>
            </a:pPr>
            <a:r>
              <a:rPr sz="1300" b="1" spc="-5">
                <a:latin typeface="Arial"/>
                <a:cs typeface="Arial"/>
              </a:rPr>
              <a:t>{</a:t>
            </a:r>
            <a:endParaRPr sz="1300">
              <a:latin typeface="Arial"/>
              <a:cs typeface="Arial"/>
            </a:endParaRPr>
          </a:p>
          <a:p>
            <a:pPr marL="194945">
              <a:lnSpc>
                <a:spcPts val="1555"/>
              </a:lnSpc>
            </a:pPr>
            <a:r>
              <a:rPr sz="1300" b="1" spc="-5">
                <a:latin typeface="Arial"/>
                <a:cs typeface="Arial"/>
              </a:rPr>
              <a:t>_id:</a:t>
            </a:r>
            <a:r>
              <a:rPr sz="1300" b="1" spc="-85">
                <a:latin typeface="Arial"/>
                <a:cs typeface="Arial"/>
              </a:rPr>
              <a:t> </a:t>
            </a:r>
            <a:r>
              <a:rPr sz="1300" b="1" spc="-5">
                <a:latin typeface="Arial"/>
                <a:cs typeface="Arial"/>
              </a:rPr>
              <a:t>“C123”,</a:t>
            </a:r>
            <a:endParaRPr sz="1300">
              <a:latin typeface="Arial"/>
              <a:cs typeface="Arial"/>
            </a:endParaRPr>
          </a:p>
          <a:p>
            <a:pPr marL="194945">
              <a:lnSpc>
                <a:spcPts val="1555"/>
              </a:lnSpc>
            </a:pPr>
            <a:r>
              <a:rPr sz="1300" b="1" spc="-5">
                <a:latin typeface="Arial"/>
                <a:cs typeface="Arial"/>
              </a:rPr>
              <a:t>TotAccBal:</a:t>
            </a:r>
            <a:r>
              <a:rPr sz="1300" b="1" spc="-80">
                <a:latin typeface="Arial"/>
                <a:cs typeface="Arial"/>
              </a:rPr>
              <a:t> </a:t>
            </a:r>
            <a:r>
              <a:rPr sz="1300" b="1" spc="-5">
                <a:latin typeface="Arial"/>
                <a:cs typeface="Arial"/>
              </a:rPr>
              <a:t>1400</a:t>
            </a:r>
            <a:endParaRPr sz="1300">
              <a:latin typeface="Arial"/>
              <a:cs typeface="Arial"/>
            </a:endParaRPr>
          </a:p>
          <a:p>
            <a:pPr marL="194945">
              <a:lnSpc>
                <a:spcPts val="1560"/>
              </a:lnSpc>
            </a:pPr>
            <a:r>
              <a:rPr sz="1300" b="1" spc="-5">
                <a:latin typeface="Arial"/>
                <a:cs typeface="Arial"/>
              </a:rPr>
              <a:t>}</a:t>
            </a:r>
            <a:endParaRPr sz="1300">
              <a:latin typeface="Arial"/>
              <a:cs typeface="Arial"/>
            </a:endParaRPr>
          </a:p>
        </p:txBody>
      </p:sp>
      <p:sp>
        <p:nvSpPr>
          <p:cNvPr id="6" name="object 6"/>
          <p:cNvSpPr/>
          <p:nvPr/>
        </p:nvSpPr>
        <p:spPr>
          <a:xfrm>
            <a:off x="6538317" y="3884121"/>
            <a:ext cx="1727200" cy="1236345"/>
          </a:xfrm>
          <a:custGeom>
            <a:avLst/>
            <a:gdLst/>
            <a:ahLst/>
            <a:cxnLst/>
            <a:rect l="l" t="t" r="r" b="b"/>
            <a:pathLst>
              <a:path w="1727200" h="1236345">
                <a:moveTo>
                  <a:pt x="0" y="1235840"/>
                </a:moveTo>
                <a:lnTo>
                  <a:pt x="1727100" y="1235840"/>
                </a:lnTo>
                <a:lnTo>
                  <a:pt x="1727100" y="0"/>
                </a:lnTo>
                <a:lnTo>
                  <a:pt x="0" y="0"/>
                </a:lnTo>
                <a:lnTo>
                  <a:pt x="0" y="1235840"/>
                </a:lnTo>
                <a:close/>
              </a:path>
            </a:pathLst>
          </a:custGeom>
          <a:solidFill>
            <a:srgbClr val="FFFFFF"/>
          </a:solidFill>
        </p:spPr>
        <p:txBody>
          <a:bodyPr wrap="square" lIns="0" tIns="0" rIns="0" bIns="0" rtlCol="0"/>
          <a:lstStyle/>
          <a:p>
            <a:endParaRPr/>
          </a:p>
        </p:txBody>
      </p:sp>
      <p:sp>
        <p:nvSpPr>
          <p:cNvPr id="7" name="object 7"/>
          <p:cNvSpPr/>
          <p:nvPr/>
        </p:nvSpPr>
        <p:spPr>
          <a:xfrm>
            <a:off x="6538317" y="3884121"/>
            <a:ext cx="1727200" cy="1236345"/>
          </a:xfrm>
          <a:custGeom>
            <a:avLst/>
            <a:gdLst/>
            <a:ahLst/>
            <a:cxnLst/>
            <a:rect l="l" t="t" r="r" b="b"/>
            <a:pathLst>
              <a:path w="1727200" h="1236345">
                <a:moveTo>
                  <a:pt x="0" y="1235840"/>
                </a:moveTo>
                <a:lnTo>
                  <a:pt x="1727100" y="1235840"/>
                </a:lnTo>
                <a:lnTo>
                  <a:pt x="1727100" y="0"/>
                </a:lnTo>
                <a:lnTo>
                  <a:pt x="0" y="0"/>
                </a:lnTo>
                <a:lnTo>
                  <a:pt x="0" y="1235840"/>
                </a:lnTo>
                <a:close/>
              </a:path>
            </a:pathLst>
          </a:custGeom>
          <a:ln w="9880">
            <a:solidFill>
              <a:srgbClr val="000000"/>
            </a:solidFill>
          </a:ln>
        </p:spPr>
        <p:txBody>
          <a:bodyPr wrap="square" lIns="0" tIns="0" rIns="0" bIns="0" rtlCol="0"/>
          <a:lstStyle/>
          <a:p>
            <a:endParaRPr/>
          </a:p>
        </p:txBody>
      </p:sp>
      <p:sp>
        <p:nvSpPr>
          <p:cNvPr id="8" name="object 8"/>
          <p:cNvSpPr txBox="1"/>
          <p:nvPr/>
        </p:nvSpPr>
        <p:spPr>
          <a:xfrm>
            <a:off x="6580447" y="4089786"/>
            <a:ext cx="1488440" cy="802640"/>
          </a:xfrm>
          <a:prstGeom prst="rect">
            <a:avLst/>
          </a:prstGeom>
        </p:spPr>
        <p:txBody>
          <a:bodyPr vert="horz" wrap="square" lIns="0" tIns="0" rIns="0" bIns="0" rtlCol="0">
            <a:spAutoFit/>
          </a:bodyPr>
          <a:lstStyle/>
          <a:p>
            <a:pPr marL="12700">
              <a:lnSpc>
                <a:spcPts val="1560"/>
              </a:lnSpc>
            </a:pPr>
            <a:r>
              <a:rPr sz="1300" b="1" spc="-5">
                <a:latin typeface="Arial"/>
                <a:cs typeface="Arial"/>
              </a:rPr>
              <a:t>{</a:t>
            </a:r>
            <a:endParaRPr sz="1300">
              <a:latin typeface="Arial"/>
              <a:cs typeface="Arial"/>
            </a:endParaRPr>
          </a:p>
          <a:p>
            <a:pPr marL="194945">
              <a:lnSpc>
                <a:spcPts val="1555"/>
              </a:lnSpc>
            </a:pPr>
            <a:r>
              <a:rPr sz="1300" b="1" spc="-5">
                <a:latin typeface="Arial"/>
                <a:cs typeface="Arial"/>
              </a:rPr>
              <a:t>_id:</a:t>
            </a:r>
            <a:r>
              <a:rPr sz="1300" b="1" spc="-85">
                <a:latin typeface="Arial"/>
                <a:cs typeface="Arial"/>
              </a:rPr>
              <a:t> </a:t>
            </a:r>
            <a:r>
              <a:rPr sz="1300" b="1" spc="-5">
                <a:latin typeface="Arial"/>
                <a:cs typeface="Arial"/>
              </a:rPr>
              <a:t>“C111”,</a:t>
            </a:r>
            <a:endParaRPr sz="1300">
              <a:latin typeface="Arial"/>
              <a:cs typeface="Arial"/>
            </a:endParaRPr>
          </a:p>
          <a:p>
            <a:pPr marL="194945">
              <a:lnSpc>
                <a:spcPts val="1555"/>
              </a:lnSpc>
            </a:pPr>
            <a:r>
              <a:rPr sz="1300" b="1" spc="-5">
                <a:latin typeface="Arial"/>
                <a:cs typeface="Arial"/>
              </a:rPr>
              <a:t>TotAccBal:</a:t>
            </a:r>
            <a:r>
              <a:rPr sz="1300" b="1" spc="-80">
                <a:latin typeface="Arial"/>
                <a:cs typeface="Arial"/>
              </a:rPr>
              <a:t> </a:t>
            </a:r>
            <a:r>
              <a:rPr sz="1300" b="1" spc="-5">
                <a:latin typeface="Arial"/>
                <a:cs typeface="Arial"/>
              </a:rPr>
              <a:t>1200</a:t>
            </a:r>
            <a:endParaRPr sz="1300">
              <a:latin typeface="Arial"/>
              <a:cs typeface="Arial"/>
            </a:endParaRPr>
          </a:p>
          <a:p>
            <a:pPr marL="194945">
              <a:lnSpc>
                <a:spcPts val="1560"/>
              </a:lnSpc>
            </a:pPr>
            <a:r>
              <a:rPr sz="1300" b="1" spc="-5">
                <a:latin typeface="Arial"/>
                <a:cs typeface="Arial"/>
              </a:rPr>
              <a:t>}</a:t>
            </a:r>
            <a:endParaRPr sz="1300">
              <a:latin typeface="Arial"/>
              <a:cs typeface="Arial"/>
            </a:endParaRPr>
          </a:p>
        </p:txBody>
      </p:sp>
      <p:sp>
        <p:nvSpPr>
          <p:cNvPr id="9" name="object 9"/>
          <p:cNvSpPr/>
          <p:nvPr/>
        </p:nvSpPr>
        <p:spPr>
          <a:xfrm>
            <a:off x="3567704" y="3839644"/>
            <a:ext cx="133350" cy="89535"/>
          </a:xfrm>
          <a:custGeom>
            <a:avLst/>
            <a:gdLst/>
            <a:ahLst/>
            <a:cxnLst/>
            <a:rect l="l" t="t" r="r" b="b"/>
            <a:pathLst>
              <a:path w="133350" h="89535">
                <a:moveTo>
                  <a:pt x="0" y="0"/>
                </a:moveTo>
                <a:lnTo>
                  <a:pt x="0" y="88980"/>
                </a:lnTo>
                <a:lnTo>
                  <a:pt x="133233" y="4449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6405084" y="3839644"/>
            <a:ext cx="133350" cy="89535"/>
          </a:xfrm>
          <a:custGeom>
            <a:avLst/>
            <a:gdLst/>
            <a:ahLst/>
            <a:cxnLst/>
            <a:rect l="l" t="t" r="r" b="b"/>
            <a:pathLst>
              <a:path w="133350" h="89535">
                <a:moveTo>
                  <a:pt x="0" y="0"/>
                </a:moveTo>
                <a:lnTo>
                  <a:pt x="0" y="88980"/>
                </a:lnTo>
                <a:lnTo>
                  <a:pt x="133233" y="44490"/>
                </a:lnTo>
                <a:lnTo>
                  <a:pt x="0" y="0"/>
                </a:lnTo>
                <a:close/>
              </a:path>
            </a:pathLst>
          </a:custGeom>
          <a:solidFill>
            <a:srgbClr val="000000"/>
          </a:solidFill>
        </p:spPr>
        <p:txBody>
          <a:bodyPr wrap="square" lIns="0" tIns="0" rIns="0" bIns="0" rtlCol="0"/>
          <a:lstStyle/>
          <a:p>
            <a:endParaRPr/>
          </a:p>
        </p:txBody>
      </p:sp>
      <p:graphicFrame>
        <p:nvGraphicFramePr>
          <p:cNvPr id="11" name="object 11"/>
          <p:cNvGraphicFramePr>
            <a:graphicFrameLocks noGrp="1"/>
          </p:cNvGraphicFramePr>
          <p:nvPr/>
        </p:nvGraphicFramePr>
        <p:xfrm>
          <a:off x="858549" y="1036762"/>
          <a:ext cx="2715317" cy="4944502"/>
        </p:xfrm>
        <a:graphic>
          <a:graphicData uri="http://schemas.openxmlformats.org/drawingml/2006/table">
            <a:tbl>
              <a:tblPr firstRow="1" bandRow="1">
                <a:tableStyleId>{2D5ABB26-0587-4C30-8999-92F81FD0307C}</a:tableStyleId>
              </a:tblPr>
              <a:tblGrid>
                <a:gridCol w="178225">
                  <a:extLst>
                    <a:ext uri="{9D8B030D-6E8A-4147-A177-3AD203B41FA5}">
                      <a16:colId xmlns:a16="http://schemas.microsoft.com/office/drawing/2014/main" val="20000"/>
                    </a:ext>
                  </a:extLst>
                </a:gridCol>
                <a:gridCol w="1548875">
                  <a:extLst>
                    <a:ext uri="{9D8B030D-6E8A-4147-A177-3AD203B41FA5}">
                      <a16:colId xmlns:a16="http://schemas.microsoft.com/office/drawing/2014/main" val="20001"/>
                    </a:ext>
                  </a:extLst>
                </a:gridCol>
                <a:gridCol w="988217">
                  <a:extLst>
                    <a:ext uri="{9D8B030D-6E8A-4147-A177-3AD203B41FA5}">
                      <a16:colId xmlns:a16="http://schemas.microsoft.com/office/drawing/2014/main" val="20002"/>
                    </a:ext>
                  </a:extLst>
                </a:gridCol>
              </a:tblGrid>
              <a:tr h="1235840">
                <a:tc>
                  <a:txBody>
                    <a:bodyPr/>
                    <a:lstStyle/>
                    <a:p>
                      <a:pPr marL="49530">
                        <a:lnSpc>
                          <a:spcPct val="100000"/>
                        </a:lnSpc>
                        <a:spcBef>
                          <a:spcPts val="800"/>
                        </a:spcBef>
                      </a:pPr>
                      <a:r>
                        <a:rPr sz="1300" b="1">
                          <a:latin typeface="Arial"/>
                          <a:cs typeface="Arial"/>
                        </a:rPr>
                        <a:t>{</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50">
                        <a:latin typeface="Times New Roman"/>
                        <a:cs typeface="Times New Roman"/>
                      </a:endParaRPr>
                    </a:p>
                    <a:p>
                      <a:pPr marL="49530">
                        <a:lnSpc>
                          <a:spcPct val="100000"/>
                        </a:lnSpc>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lnB w="9880">
                      <a:solidFill>
                        <a:srgbClr val="000000"/>
                      </a:solidFill>
                      <a:prstDash val="solid"/>
                    </a:lnB>
                  </a:tcPr>
                </a:tc>
                <a:tc>
                  <a:txBody>
                    <a:bodyPr/>
                    <a:lstStyle/>
                    <a:p>
                      <a:pPr>
                        <a:lnSpc>
                          <a:spcPct val="100000"/>
                        </a:lnSpc>
                      </a:pPr>
                      <a:endParaRPr sz="1300">
                        <a:latin typeface="Times New Roman"/>
                        <a:cs typeface="Times New Roman"/>
                      </a:endParaRPr>
                    </a:p>
                    <a:p>
                      <a:pPr marL="59055">
                        <a:lnSpc>
                          <a:spcPts val="1560"/>
                        </a:lnSpc>
                        <a:spcBef>
                          <a:spcPts val="865"/>
                        </a:spcBef>
                      </a:pPr>
                      <a:r>
                        <a:rPr sz="1300" b="1" spc="-5">
                          <a:latin typeface="Arial"/>
                          <a:cs typeface="Arial"/>
                        </a:rPr>
                        <a:t>CustID:</a:t>
                      </a:r>
                      <a:r>
                        <a:rPr sz="1300" b="1" spc="-75">
                          <a:latin typeface="Arial"/>
                          <a:cs typeface="Arial"/>
                        </a:rPr>
                        <a:t> </a:t>
                      </a:r>
                      <a:r>
                        <a:rPr sz="1300" b="1" spc="-5">
                          <a:latin typeface="Arial"/>
                          <a:cs typeface="Arial"/>
                        </a:rPr>
                        <a:t>“C123”,</a:t>
                      </a:r>
                      <a:endParaRPr sz="1300">
                        <a:latin typeface="Arial"/>
                        <a:cs typeface="Arial"/>
                      </a:endParaRPr>
                    </a:p>
                    <a:p>
                      <a:pPr marL="59055" marR="416559">
                        <a:lnSpc>
                          <a:spcPts val="1560"/>
                        </a:lnSpc>
                        <a:spcBef>
                          <a:spcPts val="50"/>
                        </a:spcBef>
                      </a:pPr>
                      <a:r>
                        <a:rPr sz="1300" b="1" spc="-5">
                          <a:latin typeface="Arial"/>
                          <a:cs typeface="Arial"/>
                        </a:rPr>
                        <a:t>AccBal: 500,  AccType:</a:t>
                      </a:r>
                      <a:r>
                        <a:rPr sz="1300" b="1" spc="-85">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lnT w="9880">
                      <a:solidFill>
                        <a:srgbClr val="000000"/>
                      </a:solidFill>
                      <a:prstDash val="solid"/>
                    </a:lnT>
                    <a:lnB w="9880">
                      <a:solidFill>
                        <a:srgbClr val="000000"/>
                      </a:solidFill>
                      <a:prstDash val="solid"/>
                    </a:lnB>
                  </a:tcPr>
                </a:tc>
                <a:tc rowSpan="4">
                  <a:txBody>
                    <a:bodyPr/>
                    <a:lstStyle/>
                    <a:p>
                      <a:endParaRPr sz="1300">
                        <a:latin typeface="Arial"/>
                        <a:cs typeface="Arial"/>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0"/>
                  </a:ext>
                </a:extLst>
              </a:tr>
              <a:tr h="1235840">
                <a:tc>
                  <a:txBody>
                    <a:bodyPr/>
                    <a:lstStyle/>
                    <a:p>
                      <a:pPr marL="49530">
                        <a:lnSpc>
                          <a:spcPct val="100000"/>
                        </a:lnSpc>
                        <a:spcBef>
                          <a:spcPts val="800"/>
                        </a:spcBef>
                      </a:pPr>
                      <a:r>
                        <a:rPr sz="1300" b="1">
                          <a:latin typeface="Arial"/>
                          <a:cs typeface="Arial"/>
                        </a:rPr>
                        <a:t>{</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50">
                        <a:latin typeface="Times New Roman"/>
                        <a:cs typeface="Times New Roman"/>
                      </a:endParaRPr>
                    </a:p>
                    <a:p>
                      <a:pPr marL="49530">
                        <a:lnSpc>
                          <a:spcPct val="100000"/>
                        </a:lnSpc>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lnB w="9880">
                      <a:solidFill>
                        <a:srgbClr val="000000"/>
                      </a:solidFill>
                      <a:prstDash val="solid"/>
                    </a:lnB>
                  </a:tcPr>
                </a:tc>
                <a:tc>
                  <a:txBody>
                    <a:bodyPr/>
                    <a:lstStyle/>
                    <a:p>
                      <a:pPr>
                        <a:lnSpc>
                          <a:spcPct val="100000"/>
                        </a:lnSpc>
                      </a:pPr>
                      <a:endParaRPr sz="1300">
                        <a:latin typeface="Times New Roman"/>
                        <a:cs typeface="Times New Roman"/>
                      </a:endParaRPr>
                    </a:p>
                    <a:p>
                      <a:pPr marL="59055">
                        <a:lnSpc>
                          <a:spcPts val="1560"/>
                        </a:lnSpc>
                        <a:spcBef>
                          <a:spcPts val="865"/>
                        </a:spcBef>
                      </a:pPr>
                      <a:r>
                        <a:rPr sz="1300" b="1" spc="-5">
                          <a:latin typeface="Arial"/>
                          <a:cs typeface="Arial"/>
                        </a:rPr>
                        <a:t>CustID:</a:t>
                      </a:r>
                      <a:r>
                        <a:rPr sz="1300" b="1" spc="-75">
                          <a:latin typeface="Arial"/>
                          <a:cs typeface="Arial"/>
                        </a:rPr>
                        <a:t> </a:t>
                      </a:r>
                      <a:r>
                        <a:rPr sz="1300" b="1" spc="-5">
                          <a:latin typeface="Arial"/>
                          <a:cs typeface="Arial"/>
                        </a:rPr>
                        <a:t>“C123”,</a:t>
                      </a:r>
                      <a:endParaRPr sz="1300">
                        <a:latin typeface="Arial"/>
                        <a:cs typeface="Arial"/>
                      </a:endParaRPr>
                    </a:p>
                    <a:p>
                      <a:pPr marL="59055" marR="416559">
                        <a:lnSpc>
                          <a:spcPts val="1560"/>
                        </a:lnSpc>
                        <a:spcBef>
                          <a:spcPts val="50"/>
                        </a:spcBef>
                      </a:pPr>
                      <a:r>
                        <a:rPr sz="1300" b="1" spc="-5">
                          <a:latin typeface="Arial"/>
                          <a:cs typeface="Arial"/>
                        </a:rPr>
                        <a:t>AccBal: 900,  AccType:</a:t>
                      </a:r>
                      <a:r>
                        <a:rPr sz="1300" b="1" spc="-85">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lnT w="9880">
                      <a:solidFill>
                        <a:srgbClr val="000000"/>
                      </a:solidFill>
                      <a:prstDash val="solid"/>
                    </a:lnT>
                    <a:lnB w="9880">
                      <a:solidFill>
                        <a:srgbClr val="000000"/>
                      </a:solidFill>
                      <a:prstDash val="solid"/>
                    </a:lnB>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1"/>
                  </a:ext>
                </a:extLst>
              </a:tr>
              <a:tr h="319617">
                <a:tc>
                  <a:txBody>
                    <a:bodyPr/>
                    <a:lstStyle/>
                    <a:p>
                      <a:pPr marL="49530">
                        <a:lnSpc>
                          <a:spcPct val="100000"/>
                        </a:lnSpc>
                        <a:spcBef>
                          <a:spcPts val="800"/>
                        </a:spcBef>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tcPr>
                </a:tc>
                <a:tc>
                  <a:txBody>
                    <a:bodyPr/>
                    <a:lstStyle/>
                    <a:p>
                      <a:endParaRPr sz="1300">
                        <a:latin typeface="Arial"/>
                        <a:cs typeface="Arial"/>
                      </a:endParaRPr>
                    </a:p>
                  </a:txBody>
                  <a:tcPr marL="0" marR="0" marT="0" marB="0">
                    <a:lnR w="9880">
                      <a:solidFill>
                        <a:srgbClr val="000000"/>
                      </a:solidFill>
                      <a:prstDash val="solid"/>
                    </a:lnR>
                    <a:lnT w="9880">
                      <a:solidFill>
                        <a:srgbClr val="000000"/>
                      </a:solidFill>
                      <a:prstDash val="solid"/>
                    </a:lnT>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2"/>
                  </a:ext>
                </a:extLst>
              </a:tr>
              <a:tr h="51134">
                <a:tc rowSpan="2">
                  <a:txBody>
                    <a:bodyPr/>
                    <a:lstStyle/>
                    <a:p>
                      <a:endParaRPr sz="1300">
                        <a:latin typeface="Arial"/>
                        <a:cs typeface="Arial"/>
                      </a:endParaRPr>
                    </a:p>
                  </a:txBody>
                  <a:tcPr marL="0" marR="0" marT="0" marB="0">
                    <a:lnL w="9880">
                      <a:solidFill>
                        <a:srgbClr val="000000"/>
                      </a:solidFill>
                      <a:prstDash val="solid"/>
                    </a:lnL>
                  </a:tcPr>
                </a:tc>
                <a:tc rowSpan="2">
                  <a:txBody>
                    <a:bodyPr/>
                    <a:lstStyle/>
                    <a:p>
                      <a:pPr marL="59055">
                        <a:lnSpc>
                          <a:spcPts val="1440"/>
                        </a:lnSpc>
                      </a:pPr>
                      <a:r>
                        <a:rPr sz="1300" b="1" spc="-5">
                          <a:latin typeface="Arial"/>
                          <a:cs typeface="Arial"/>
                        </a:rPr>
                        <a:t>CustID:</a:t>
                      </a:r>
                      <a:r>
                        <a:rPr sz="1300" b="1" spc="-75">
                          <a:latin typeface="Arial"/>
                          <a:cs typeface="Arial"/>
                        </a:rPr>
                        <a:t> </a:t>
                      </a:r>
                      <a:r>
                        <a:rPr sz="1300" b="1" spc="-5">
                          <a:latin typeface="Arial"/>
                          <a:cs typeface="Arial"/>
                        </a:rPr>
                        <a:t>“C111”,</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3"/>
                  </a:ext>
                </a:extLst>
              </a:tr>
              <a:tr h="146600">
                <a:tc vMerge="1">
                  <a:txBody>
                    <a:bodyPr/>
                    <a:lstStyle/>
                    <a:p>
                      <a:endParaRPr/>
                    </a:p>
                  </a:txBody>
                  <a:tcPr marL="0" marR="0" marT="0" marB="0">
                    <a:lnL w="9880">
                      <a:solidFill>
                        <a:srgbClr val="000000"/>
                      </a:solidFill>
                      <a:prstDash val="solid"/>
                    </a:lnL>
                  </a:tcPr>
                </a:tc>
                <a:tc vMerge="1">
                  <a:txBody>
                    <a:bodyPr/>
                    <a:lstStyle/>
                    <a:p>
                      <a:endParaRPr/>
                    </a:p>
                  </a:txBody>
                  <a:tcPr marL="0" marR="0" marT="0" marB="0">
                    <a:lnR w="9880">
                      <a:solidFill>
                        <a:srgbClr val="000000"/>
                      </a:solidFill>
                      <a:prstDash val="solid"/>
                    </a:lnR>
                  </a:tcPr>
                </a:tc>
                <a:tc rowSpan="5">
                  <a:txBody>
                    <a:bodyPr/>
                    <a:lstStyle/>
                    <a:p>
                      <a:pPr marL="200025">
                        <a:lnSpc>
                          <a:spcPct val="100000"/>
                        </a:lnSpc>
                        <a:spcBef>
                          <a:spcPts val="20"/>
                        </a:spcBef>
                      </a:pPr>
                      <a:r>
                        <a:rPr sz="1300" b="1" spc="-5">
                          <a:latin typeface="Arial"/>
                          <a:cs typeface="Arial"/>
                        </a:rPr>
                        <a:t>$match</a:t>
                      </a:r>
                      <a:endParaRPr sz="1300">
                        <a:latin typeface="Arial"/>
                        <a:cs typeface="Arial"/>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4"/>
                  </a:ext>
                </a:extLst>
              </a:tr>
              <a:tr h="197734">
                <a:tc>
                  <a:txBody>
                    <a:bodyPr/>
                    <a:lstStyle/>
                    <a:p>
                      <a:endParaRPr sz="1300">
                        <a:latin typeface="Arial"/>
                        <a:cs typeface="Arial"/>
                      </a:endParaRPr>
                    </a:p>
                  </a:txBody>
                  <a:tcPr marL="0" marR="0" marT="0" marB="0">
                    <a:lnL w="9880">
                      <a:solidFill>
                        <a:srgbClr val="000000"/>
                      </a:solidFill>
                      <a:prstDash val="solid"/>
                    </a:lnL>
                  </a:tcPr>
                </a:tc>
                <a:tc>
                  <a:txBody>
                    <a:bodyPr/>
                    <a:lstStyle/>
                    <a:p>
                      <a:pPr marL="59055">
                        <a:lnSpc>
                          <a:spcPts val="1440"/>
                        </a:lnSpc>
                      </a:pPr>
                      <a:r>
                        <a:rPr sz="1300" b="1" spc="-5">
                          <a:latin typeface="Arial"/>
                          <a:cs typeface="Arial"/>
                        </a:rPr>
                        <a:t>AccBal:</a:t>
                      </a:r>
                      <a:r>
                        <a:rPr sz="1300" b="1" spc="-80">
                          <a:latin typeface="Arial"/>
                          <a:cs typeface="Arial"/>
                        </a:rPr>
                        <a:t> </a:t>
                      </a:r>
                      <a:r>
                        <a:rPr sz="1300" b="1" spc="-5">
                          <a:latin typeface="Arial"/>
                          <a:cs typeface="Arial"/>
                        </a:rPr>
                        <a:t>1200,</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5"/>
                  </a:ext>
                </a:extLst>
              </a:tr>
              <a:tr h="197734">
                <a:tc>
                  <a:txBody>
                    <a:bodyPr/>
                    <a:lstStyle/>
                    <a:p>
                      <a:endParaRPr sz="1300">
                        <a:latin typeface="Arial"/>
                        <a:cs typeface="Arial"/>
                      </a:endParaRPr>
                    </a:p>
                  </a:txBody>
                  <a:tcPr marL="0" marR="0" marT="0" marB="0">
                    <a:lnL w="9880">
                      <a:solidFill>
                        <a:srgbClr val="000000"/>
                      </a:solidFill>
                      <a:prstDash val="solid"/>
                    </a:lnL>
                  </a:tcPr>
                </a:tc>
                <a:tc>
                  <a:txBody>
                    <a:bodyPr/>
                    <a:lstStyle/>
                    <a:p>
                      <a:pPr marL="59055">
                        <a:lnSpc>
                          <a:spcPts val="1440"/>
                        </a:lnSpc>
                      </a:pPr>
                      <a:r>
                        <a:rPr sz="1300" b="1" spc="-5">
                          <a:latin typeface="Arial"/>
                          <a:cs typeface="Arial"/>
                        </a:rPr>
                        <a:t>AccType:</a:t>
                      </a:r>
                      <a:r>
                        <a:rPr sz="1300" b="1" spc="-85">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6"/>
                  </a:ext>
                </a:extLst>
              </a:tr>
              <a:tr h="323012">
                <a:tc>
                  <a:txBody>
                    <a:bodyPr/>
                    <a:lstStyle/>
                    <a:p>
                      <a:pPr marL="49530">
                        <a:lnSpc>
                          <a:spcPts val="1440"/>
                        </a:lnSpc>
                      </a:pPr>
                      <a:r>
                        <a:rPr sz="1300" b="1">
                          <a:latin typeface="Arial"/>
                          <a:cs typeface="Arial"/>
                        </a:rPr>
                        <a:t>}</a:t>
                      </a:r>
                      <a:endParaRPr sz="1300">
                        <a:latin typeface="Arial"/>
                        <a:cs typeface="Arial"/>
                      </a:endParaRPr>
                    </a:p>
                  </a:txBody>
                  <a:tcPr marL="0" marR="0" marT="0" marB="0">
                    <a:lnL w="9880">
                      <a:solidFill>
                        <a:srgbClr val="000000"/>
                      </a:solidFill>
                      <a:prstDash val="solid"/>
                    </a:lnL>
                    <a:lnB w="9880">
                      <a:solidFill>
                        <a:srgbClr val="000000"/>
                      </a:solidFill>
                      <a:prstDash val="solid"/>
                    </a:lnB>
                  </a:tcPr>
                </a:tc>
                <a:tc>
                  <a:txBody>
                    <a:bodyPr/>
                    <a:lstStyle/>
                    <a:p>
                      <a:endParaRPr sz="1300">
                        <a:latin typeface="Arial"/>
                        <a:cs typeface="Arial"/>
                      </a:endParaRPr>
                    </a:p>
                  </a:txBody>
                  <a:tcPr marL="0" marR="0" marT="0" marB="0">
                    <a:lnR w="9880">
                      <a:solidFill>
                        <a:srgbClr val="000000"/>
                      </a:solidFill>
                      <a:prstDash val="solid"/>
                    </a:lnR>
                    <a:lnB w="9880">
                      <a:solidFill>
                        <a:srgbClr val="000000"/>
                      </a:solidFill>
                      <a:prstDash val="solid"/>
                    </a:lnB>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7"/>
                  </a:ext>
                </a:extLst>
              </a:tr>
              <a:tr h="1235833">
                <a:tc>
                  <a:txBody>
                    <a:bodyPr/>
                    <a:lstStyle/>
                    <a:p>
                      <a:pPr marL="49530">
                        <a:lnSpc>
                          <a:spcPct val="100000"/>
                        </a:lnSpc>
                        <a:spcBef>
                          <a:spcPts val="800"/>
                        </a:spcBef>
                      </a:pPr>
                      <a:r>
                        <a:rPr sz="1300" b="1">
                          <a:latin typeface="Arial"/>
                          <a:cs typeface="Arial"/>
                        </a:rPr>
                        <a:t>{</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50">
                        <a:latin typeface="Times New Roman"/>
                        <a:cs typeface="Times New Roman"/>
                      </a:endParaRPr>
                    </a:p>
                    <a:p>
                      <a:pPr marL="49530">
                        <a:lnSpc>
                          <a:spcPct val="100000"/>
                        </a:lnSpc>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lnB w="9880">
                      <a:solidFill>
                        <a:srgbClr val="000000"/>
                      </a:solidFill>
                      <a:prstDash val="solid"/>
                    </a:lnB>
                  </a:tcPr>
                </a:tc>
                <a:tc>
                  <a:txBody>
                    <a:bodyPr/>
                    <a:lstStyle/>
                    <a:p>
                      <a:pPr>
                        <a:lnSpc>
                          <a:spcPct val="100000"/>
                        </a:lnSpc>
                      </a:pPr>
                      <a:endParaRPr sz="1300">
                        <a:latin typeface="Times New Roman"/>
                        <a:cs typeface="Times New Roman"/>
                      </a:endParaRPr>
                    </a:p>
                    <a:p>
                      <a:pPr marL="59055">
                        <a:lnSpc>
                          <a:spcPts val="1560"/>
                        </a:lnSpc>
                        <a:spcBef>
                          <a:spcPts val="860"/>
                        </a:spcBef>
                      </a:pPr>
                      <a:r>
                        <a:rPr sz="1300" b="1" spc="-5">
                          <a:latin typeface="Arial"/>
                          <a:cs typeface="Arial"/>
                        </a:rPr>
                        <a:t>CustID:</a:t>
                      </a:r>
                      <a:r>
                        <a:rPr sz="1300" b="1" spc="-75">
                          <a:latin typeface="Arial"/>
                          <a:cs typeface="Arial"/>
                        </a:rPr>
                        <a:t> </a:t>
                      </a:r>
                      <a:r>
                        <a:rPr sz="1300" b="1" spc="-5">
                          <a:latin typeface="Arial"/>
                          <a:cs typeface="Arial"/>
                        </a:rPr>
                        <a:t>“C123”,</a:t>
                      </a:r>
                      <a:endParaRPr sz="1300">
                        <a:latin typeface="Arial"/>
                        <a:cs typeface="Arial"/>
                      </a:endParaRPr>
                    </a:p>
                    <a:p>
                      <a:pPr marL="59055" marR="407034">
                        <a:lnSpc>
                          <a:spcPts val="1560"/>
                        </a:lnSpc>
                        <a:spcBef>
                          <a:spcPts val="50"/>
                        </a:spcBef>
                      </a:pPr>
                      <a:r>
                        <a:rPr sz="1300" b="1" spc="-5">
                          <a:latin typeface="Arial"/>
                          <a:cs typeface="Arial"/>
                        </a:rPr>
                        <a:t>AccBal:</a:t>
                      </a:r>
                      <a:r>
                        <a:rPr sz="1300" b="1" spc="-70">
                          <a:latin typeface="Arial"/>
                          <a:cs typeface="Arial"/>
                        </a:rPr>
                        <a:t> </a:t>
                      </a:r>
                      <a:r>
                        <a:rPr sz="1300" b="1" spc="-5">
                          <a:latin typeface="Arial"/>
                          <a:cs typeface="Arial"/>
                        </a:rPr>
                        <a:t>1500,  AccType:</a:t>
                      </a:r>
                      <a:r>
                        <a:rPr sz="1300" b="1" spc="-85">
                          <a:latin typeface="Arial"/>
                          <a:cs typeface="Arial"/>
                        </a:rPr>
                        <a:t> </a:t>
                      </a:r>
                      <a:r>
                        <a:rPr sz="1300" b="1" spc="-5">
                          <a:latin typeface="Arial"/>
                          <a:cs typeface="Arial"/>
                        </a:rPr>
                        <a:t>“C”</a:t>
                      </a:r>
                      <a:endParaRPr sz="1300">
                        <a:latin typeface="Arial"/>
                        <a:cs typeface="Arial"/>
                      </a:endParaRPr>
                    </a:p>
                  </a:txBody>
                  <a:tcPr marL="0" marR="0" marT="0" marB="0">
                    <a:lnR w="9880">
                      <a:solidFill>
                        <a:srgbClr val="000000"/>
                      </a:solidFill>
                      <a:prstDash val="solid"/>
                    </a:lnR>
                    <a:lnT w="9880">
                      <a:solidFill>
                        <a:srgbClr val="000000"/>
                      </a:solidFill>
                      <a:prstDash val="solid"/>
                    </a:lnT>
                    <a:lnB w="9880">
                      <a:solidFill>
                        <a:srgbClr val="000000"/>
                      </a:solidFill>
                      <a:prstDash val="solid"/>
                    </a:lnB>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8"/>
                  </a:ext>
                </a:extLst>
              </a:tr>
            </a:tbl>
          </a:graphicData>
        </a:graphic>
      </p:graphicFrame>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graphicFrame>
        <p:nvGraphicFramePr>
          <p:cNvPr id="12" name="object 12"/>
          <p:cNvGraphicFramePr>
            <a:graphicFrameLocks noGrp="1"/>
          </p:cNvGraphicFramePr>
          <p:nvPr/>
        </p:nvGraphicFramePr>
        <p:xfrm>
          <a:off x="3695997" y="1778266"/>
          <a:ext cx="2715248" cy="3708662"/>
        </p:xfrm>
        <a:graphic>
          <a:graphicData uri="http://schemas.openxmlformats.org/drawingml/2006/table">
            <a:tbl>
              <a:tblPr firstRow="1" bandRow="1">
                <a:tableStyleId>{2D5ABB26-0587-4C30-8999-92F81FD0307C}</a:tableStyleId>
              </a:tblPr>
              <a:tblGrid>
                <a:gridCol w="178221">
                  <a:extLst>
                    <a:ext uri="{9D8B030D-6E8A-4147-A177-3AD203B41FA5}">
                      <a16:colId xmlns:a16="http://schemas.microsoft.com/office/drawing/2014/main" val="20000"/>
                    </a:ext>
                  </a:extLst>
                </a:gridCol>
                <a:gridCol w="1548879">
                  <a:extLst>
                    <a:ext uri="{9D8B030D-6E8A-4147-A177-3AD203B41FA5}">
                      <a16:colId xmlns:a16="http://schemas.microsoft.com/office/drawing/2014/main" val="20001"/>
                    </a:ext>
                  </a:extLst>
                </a:gridCol>
                <a:gridCol w="988148">
                  <a:extLst>
                    <a:ext uri="{9D8B030D-6E8A-4147-A177-3AD203B41FA5}">
                      <a16:colId xmlns:a16="http://schemas.microsoft.com/office/drawing/2014/main" val="20002"/>
                    </a:ext>
                  </a:extLst>
                </a:gridCol>
              </a:tblGrid>
              <a:tr h="1235840">
                <a:tc>
                  <a:txBody>
                    <a:bodyPr/>
                    <a:lstStyle/>
                    <a:p>
                      <a:pPr marL="49530">
                        <a:lnSpc>
                          <a:spcPct val="100000"/>
                        </a:lnSpc>
                        <a:spcBef>
                          <a:spcPts val="800"/>
                        </a:spcBef>
                      </a:pPr>
                      <a:r>
                        <a:rPr sz="1300" b="1">
                          <a:latin typeface="Arial"/>
                          <a:cs typeface="Arial"/>
                        </a:rPr>
                        <a:t>{</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50">
                        <a:latin typeface="Times New Roman"/>
                        <a:cs typeface="Times New Roman"/>
                      </a:endParaRPr>
                    </a:p>
                    <a:p>
                      <a:pPr marL="49530">
                        <a:lnSpc>
                          <a:spcPct val="100000"/>
                        </a:lnSpc>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lnB w="9880">
                      <a:solidFill>
                        <a:srgbClr val="000000"/>
                      </a:solidFill>
                      <a:prstDash val="solid"/>
                    </a:lnB>
                  </a:tcPr>
                </a:tc>
                <a:tc>
                  <a:txBody>
                    <a:bodyPr/>
                    <a:lstStyle/>
                    <a:p>
                      <a:pPr>
                        <a:lnSpc>
                          <a:spcPct val="100000"/>
                        </a:lnSpc>
                      </a:pPr>
                      <a:endParaRPr sz="1300">
                        <a:latin typeface="Times New Roman"/>
                        <a:cs typeface="Times New Roman"/>
                      </a:endParaRPr>
                    </a:p>
                    <a:p>
                      <a:pPr marL="59055">
                        <a:lnSpc>
                          <a:spcPts val="1560"/>
                        </a:lnSpc>
                        <a:spcBef>
                          <a:spcPts val="865"/>
                        </a:spcBef>
                      </a:pPr>
                      <a:r>
                        <a:rPr sz="1300" b="1" spc="-5">
                          <a:latin typeface="Arial"/>
                          <a:cs typeface="Arial"/>
                        </a:rPr>
                        <a:t>CustID:</a:t>
                      </a:r>
                      <a:r>
                        <a:rPr sz="1300" b="1" spc="-85">
                          <a:latin typeface="Arial"/>
                          <a:cs typeface="Arial"/>
                        </a:rPr>
                        <a:t> </a:t>
                      </a:r>
                      <a:r>
                        <a:rPr sz="1300" b="1" spc="-5">
                          <a:latin typeface="Arial"/>
                          <a:cs typeface="Arial"/>
                        </a:rPr>
                        <a:t>“C123”,</a:t>
                      </a:r>
                      <a:endParaRPr sz="1300">
                        <a:latin typeface="Arial"/>
                        <a:cs typeface="Arial"/>
                      </a:endParaRPr>
                    </a:p>
                    <a:p>
                      <a:pPr marL="59055" marR="416559">
                        <a:lnSpc>
                          <a:spcPts val="1560"/>
                        </a:lnSpc>
                        <a:spcBef>
                          <a:spcPts val="50"/>
                        </a:spcBef>
                      </a:pPr>
                      <a:r>
                        <a:rPr sz="1300" b="1" spc="-5">
                          <a:latin typeface="Arial"/>
                          <a:cs typeface="Arial"/>
                        </a:rPr>
                        <a:t>AccBal: 500,  AccType:</a:t>
                      </a:r>
                      <a:r>
                        <a:rPr sz="1300" b="1" spc="-90">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lnT w="9880">
                      <a:solidFill>
                        <a:srgbClr val="000000"/>
                      </a:solidFill>
                      <a:prstDash val="solid"/>
                    </a:lnT>
                    <a:lnB w="9880">
                      <a:solidFill>
                        <a:srgbClr val="000000"/>
                      </a:solidFill>
                      <a:prstDash val="solid"/>
                    </a:lnB>
                  </a:tcPr>
                </a:tc>
                <a:tc rowSpan="5">
                  <a:txBody>
                    <a:bodyPr/>
                    <a:lstStyle/>
                    <a:p>
                      <a:endParaRPr sz="1300">
                        <a:latin typeface="Arial"/>
                        <a:cs typeface="Arial"/>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0"/>
                  </a:ext>
                </a:extLst>
              </a:tr>
              <a:tr h="319617">
                <a:tc>
                  <a:txBody>
                    <a:bodyPr/>
                    <a:lstStyle/>
                    <a:p>
                      <a:pPr marR="2540" algn="ctr">
                        <a:lnSpc>
                          <a:spcPct val="100000"/>
                        </a:lnSpc>
                        <a:spcBef>
                          <a:spcPts val="800"/>
                        </a:spcBef>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tcPr>
                </a:tc>
                <a:tc>
                  <a:txBody>
                    <a:bodyPr/>
                    <a:lstStyle/>
                    <a:p>
                      <a:endParaRPr sz="1300">
                        <a:latin typeface="Arial"/>
                        <a:cs typeface="Arial"/>
                      </a:endParaRPr>
                    </a:p>
                  </a:txBody>
                  <a:tcPr marL="0" marR="0" marT="0" marB="0">
                    <a:lnR w="9880">
                      <a:solidFill>
                        <a:srgbClr val="000000"/>
                      </a:solidFill>
                      <a:prstDash val="solid"/>
                    </a:lnR>
                    <a:lnT w="9880">
                      <a:solidFill>
                        <a:srgbClr val="000000"/>
                      </a:solidFill>
                      <a:prstDash val="solid"/>
                    </a:lnT>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1"/>
                  </a:ext>
                </a:extLst>
              </a:tr>
              <a:tr h="197734">
                <a:tc>
                  <a:txBody>
                    <a:bodyPr/>
                    <a:lstStyle/>
                    <a:p>
                      <a:endParaRPr sz="1300">
                        <a:latin typeface="Arial"/>
                        <a:cs typeface="Arial"/>
                      </a:endParaRPr>
                    </a:p>
                  </a:txBody>
                  <a:tcPr marL="0" marR="0" marT="0" marB="0">
                    <a:lnL w="9880">
                      <a:solidFill>
                        <a:srgbClr val="000000"/>
                      </a:solidFill>
                      <a:prstDash val="solid"/>
                    </a:lnL>
                  </a:tcPr>
                </a:tc>
                <a:tc>
                  <a:txBody>
                    <a:bodyPr/>
                    <a:lstStyle/>
                    <a:p>
                      <a:pPr marL="59055">
                        <a:lnSpc>
                          <a:spcPts val="1440"/>
                        </a:lnSpc>
                      </a:pPr>
                      <a:r>
                        <a:rPr sz="1300" b="1" spc="-5">
                          <a:latin typeface="Arial"/>
                          <a:cs typeface="Arial"/>
                        </a:rPr>
                        <a:t>CustID:</a:t>
                      </a:r>
                      <a:r>
                        <a:rPr sz="1300" b="1" spc="-85">
                          <a:latin typeface="Arial"/>
                          <a:cs typeface="Arial"/>
                        </a:rPr>
                        <a:t> </a:t>
                      </a:r>
                      <a:r>
                        <a:rPr sz="1300" b="1" spc="-5">
                          <a:latin typeface="Arial"/>
                          <a:cs typeface="Arial"/>
                        </a:rPr>
                        <a:t>“C123”,</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2"/>
                  </a:ext>
                </a:extLst>
              </a:tr>
              <a:tr h="197734">
                <a:tc>
                  <a:txBody>
                    <a:bodyPr/>
                    <a:lstStyle/>
                    <a:p>
                      <a:endParaRPr sz="1300">
                        <a:latin typeface="Arial"/>
                        <a:cs typeface="Arial"/>
                      </a:endParaRPr>
                    </a:p>
                  </a:txBody>
                  <a:tcPr marL="0" marR="0" marT="0" marB="0">
                    <a:lnL w="9880">
                      <a:solidFill>
                        <a:srgbClr val="000000"/>
                      </a:solidFill>
                      <a:prstDash val="solid"/>
                    </a:lnL>
                  </a:tcPr>
                </a:tc>
                <a:tc>
                  <a:txBody>
                    <a:bodyPr/>
                    <a:lstStyle/>
                    <a:p>
                      <a:pPr marL="59055">
                        <a:lnSpc>
                          <a:spcPts val="1440"/>
                        </a:lnSpc>
                      </a:pPr>
                      <a:r>
                        <a:rPr sz="1300" b="1" spc="-5">
                          <a:latin typeface="Arial"/>
                          <a:cs typeface="Arial"/>
                        </a:rPr>
                        <a:t>AccBal:</a:t>
                      </a:r>
                      <a:r>
                        <a:rPr sz="1300" b="1" spc="-85">
                          <a:latin typeface="Arial"/>
                          <a:cs typeface="Arial"/>
                        </a:rPr>
                        <a:t> </a:t>
                      </a:r>
                      <a:r>
                        <a:rPr sz="1300" b="1" spc="-5">
                          <a:latin typeface="Arial"/>
                          <a:cs typeface="Arial"/>
                        </a:rPr>
                        <a:t>900,</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3"/>
                  </a:ext>
                </a:extLst>
              </a:tr>
              <a:tr h="150001">
                <a:tc rowSpan="2">
                  <a:txBody>
                    <a:bodyPr/>
                    <a:lstStyle/>
                    <a:p>
                      <a:endParaRPr sz="1300">
                        <a:latin typeface="Arial"/>
                        <a:cs typeface="Arial"/>
                      </a:endParaRPr>
                    </a:p>
                  </a:txBody>
                  <a:tcPr marL="0" marR="0" marT="0" marB="0">
                    <a:lnL w="9880">
                      <a:solidFill>
                        <a:srgbClr val="000000"/>
                      </a:solidFill>
                      <a:prstDash val="solid"/>
                    </a:lnL>
                  </a:tcPr>
                </a:tc>
                <a:tc rowSpan="2">
                  <a:txBody>
                    <a:bodyPr/>
                    <a:lstStyle/>
                    <a:p>
                      <a:pPr marL="59055">
                        <a:lnSpc>
                          <a:spcPts val="1440"/>
                        </a:lnSpc>
                      </a:pPr>
                      <a:r>
                        <a:rPr sz="1300" b="1" spc="-5">
                          <a:latin typeface="Arial"/>
                          <a:cs typeface="Arial"/>
                        </a:rPr>
                        <a:t>AccType:</a:t>
                      </a:r>
                      <a:r>
                        <a:rPr sz="1300" b="1" spc="-90">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tcPr>
                </a:tc>
                <a:tc vMerge="1">
                  <a:txBody>
                    <a:bodyPr/>
                    <a:lstStyle/>
                    <a:p>
                      <a:endParaRPr/>
                    </a:p>
                  </a:txBody>
                  <a:tcPr marL="0" marR="0" marT="0" marB="0">
                    <a:lnL w="9880">
                      <a:solidFill>
                        <a:srgbClr val="000000"/>
                      </a:solidFill>
                      <a:prstDash val="solid"/>
                    </a:lnL>
                    <a:lnB w="9886">
                      <a:solidFill>
                        <a:srgbClr val="000000"/>
                      </a:solidFill>
                      <a:prstDash val="solid"/>
                    </a:lnB>
                  </a:tcPr>
                </a:tc>
                <a:extLst>
                  <a:ext uri="{0D108BD9-81ED-4DB2-BD59-A6C34878D82A}">
                    <a16:rowId xmlns:a16="http://schemas.microsoft.com/office/drawing/2014/main" val="10004"/>
                  </a:ext>
                </a:extLst>
              </a:tr>
              <a:tr h="47733">
                <a:tc vMerge="1">
                  <a:txBody>
                    <a:bodyPr/>
                    <a:lstStyle/>
                    <a:p>
                      <a:endParaRPr/>
                    </a:p>
                  </a:txBody>
                  <a:tcPr marL="0" marR="0" marT="0" marB="0">
                    <a:lnL w="9880">
                      <a:solidFill>
                        <a:srgbClr val="000000"/>
                      </a:solidFill>
                      <a:prstDash val="solid"/>
                    </a:lnL>
                  </a:tcPr>
                </a:tc>
                <a:tc vMerge="1">
                  <a:txBody>
                    <a:bodyPr/>
                    <a:lstStyle/>
                    <a:p>
                      <a:endParaRPr/>
                    </a:p>
                  </a:txBody>
                  <a:tcPr marL="0" marR="0" marT="0" marB="0">
                    <a:lnR w="9880">
                      <a:solidFill>
                        <a:srgbClr val="000000"/>
                      </a:solidFill>
                      <a:prstDash val="solid"/>
                    </a:lnR>
                  </a:tcPr>
                </a:tc>
                <a:tc rowSpan="3">
                  <a:txBody>
                    <a:bodyPr/>
                    <a:lstStyle/>
                    <a:p>
                      <a:pPr marL="209550">
                        <a:lnSpc>
                          <a:spcPct val="100000"/>
                        </a:lnSpc>
                        <a:spcBef>
                          <a:spcPts val="20"/>
                        </a:spcBef>
                      </a:pPr>
                      <a:r>
                        <a:rPr sz="1300" b="1" spc="-5">
                          <a:latin typeface="Arial"/>
                          <a:cs typeface="Arial"/>
                        </a:rPr>
                        <a:t>$group</a:t>
                      </a:r>
                      <a:endParaRPr sz="1300">
                        <a:latin typeface="Arial"/>
                        <a:cs typeface="Arial"/>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5"/>
                  </a:ext>
                </a:extLst>
              </a:tr>
              <a:tr h="323012">
                <a:tc>
                  <a:txBody>
                    <a:bodyPr/>
                    <a:lstStyle/>
                    <a:p>
                      <a:pPr marR="2540" algn="ctr">
                        <a:lnSpc>
                          <a:spcPts val="1440"/>
                        </a:lnSpc>
                      </a:pPr>
                      <a:r>
                        <a:rPr sz="1300" b="1">
                          <a:latin typeface="Arial"/>
                          <a:cs typeface="Arial"/>
                        </a:rPr>
                        <a:t>}</a:t>
                      </a:r>
                      <a:endParaRPr sz="1300">
                        <a:latin typeface="Arial"/>
                        <a:cs typeface="Arial"/>
                      </a:endParaRPr>
                    </a:p>
                  </a:txBody>
                  <a:tcPr marL="0" marR="0" marT="0" marB="0">
                    <a:lnL w="9880">
                      <a:solidFill>
                        <a:srgbClr val="000000"/>
                      </a:solidFill>
                      <a:prstDash val="solid"/>
                    </a:lnL>
                    <a:lnB w="9880">
                      <a:solidFill>
                        <a:srgbClr val="000000"/>
                      </a:solidFill>
                      <a:prstDash val="solid"/>
                    </a:lnB>
                  </a:tcPr>
                </a:tc>
                <a:tc>
                  <a:txBody>
                    <a:bodyPr/>
                    <a:lstStyle/>
                    <a:p>
                      <a:endParaRPr sz="1300">
                        <a:latin typeface="Arial"/>
                        <a:cs typeface="Arial"/>
                      </a:endParaRPr>
                    </a:p>
                  </a:txBody>
                  <a:tcPr marL="0" marR="0" marT="0" marB="0">
                    <a:lnR w="9880">
                      <a:solidFill>
                        <a:srgbClr val="000000"/>
                      </a:solidFill>
                      <a:prstDash val="solid"/>
                    </a:lnR>
                    <a:lnB w="9880">
                      <a:solidFill>
                        <a:srgbClr val="000000"/>
                      </a:solidFill>
                      <a:prstDash val="solid"/>
                    </a:lnB>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6"/>
                  </a:ext>
                </a:extLst>
              </a:tr>
              <a:tr h="1235833">
                <a:tc>
                  <a:txBody>
                    <a:bodyPr/>
                    <a:lstStyle/>
                    <a:p>
                      <a:pPr marL="49530">
                        <a:lnSpc>
                          <a:spcPct val="100000"/>
                        </a:lnSpc>
                        <a:spcBef>
                          <a:spcPts val="800"/>
                        </a:spcBef>
                      </a:pPr>
                      <a:r>
                        <a:rPr sz="1300" b="1">
                          <a:latin typeface="Arial"/>
                          <a:cs typeface="Arial"/>
                        </a:rPr>
                        <a:t>{</a:t>
                      </a:r>
                      <a:endParaRPr sz="1300">
                        <a:latin typeface="Arial"/>
                        <a:cs typeface="Arial"/>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50">
                        <a:latin typeface="Times New Roman"/>
                        <a:cs typeface="Times New Roman"/>
                      </a:endParaRPr>
                    </a:p>
                    <a:p>
                      <a:pPr marL="49530">
                        <a:lnSpc>
                          <a:spcPct val="100000"/>
                        </a:lnSpc>
                      </a:pPr>
                      <a:r>
                        <a:rPr sz="1300" b="1">
                          <a:latin typeface="Arial"/>
                          <a:cs typeface="Arial"/>
                        </a:rPr>
                        <a:t>}</a:t>
                      </a:r>
                      <a:endParaRPr sz="1300">
                        <a:latin typeface="Arial"/>
                        <a:cs typeface="Arial"/>
                      </a:endParaRPr>
                    </a:p>
                  </a:txBody>
                  <a:tcPr marL="0" marR="0" marT="0" marB="0">
                    <a:lnL w="9880">
                      <a:solidFill>
                        <a:srgbClr val="000000"/>
                      </a:solidFill>
                      <a:prstDash val="solid"/>
                    </a:lnL>
                    <a:lnT w="9880">
                      <a:solidFill>
                        <a:srgbClr val="000000"/>
                      </a:solidFill>
                      <a:prstDash val="solid"/>
                    </a:lnT>
                    <a:lnB w="9880">
                      <a:solidFill>
                        <a:srgbClr val="000000"/>
                      </a:solidFill>
                      <a:prstDash val="solid"/>
                    </a:lnB>
                  </a:tcPr>
                </a:tc>
                <a:tc>
                  <a:txBody>
                    <a:bodyPr/>
                    <a:lstStyle/>
                    <a:p>
                      <a:pPr>
                        <a:lnSpc>
                          <a:spcPct val="100000"/>
                        </a:lnSpc>
                      </a:pPr>
                      <a:endParaRPr sz="1300">
                        <a:latin typeface="Times New Roman"/>
                        <a:cs typeface="Times New Roman"/>
                      </a:endParaRPr>
                    </a:p>
                    <a:p>
                      <a:pPr marL="59055">
                        <a:lnSpc>
                          <a:spcPts val="1560"/>
                        </a:lnSpc>
                        <a:spcBef>
                          <a:spcPts val="865"/>
                        </a:spcBef>
                      </a:pPr>
                      <a:r>
                        <a:rPr sz="1300" b="1" spc="-5">
                          <a:latin typeface="Arial"/>
                          <a:cs typeface="Arial"/>
                        </a:rPr>
                        <a:t>CustID:</a:t>
                      </a:r>
                      <a:r>
                        <a:rPr sz="1300" b="1" spc="-85">
                          <a:latin typeface="Arial"/>
                          <a:cs typeface="Arial"/>
                        </a:rPr>
                        <a:t> </a:t>
                      </a:r>
                      <a:r>
                        <a:rPr sz="1300" b="1" spc="-5">
                          <a:latin typeface="Arial"/>
                          <a:cs typeface="Arial"/>
                        </a:rPr>
                        <a:t>“C111”,</a:t>
                      </a:r>
                      <a:endParaRPr sz="1300">
                        <a:latin typeface="Arial"/>
                        <a:cs typeface="Arial"/>
                      </a:endParaRPr>
                    </a:p>
                    <a:p>
                      <a:pPr marL="59055" marR="407034">
                        <a:lnSpc>
                          <a:spcPts val="1560"/>
                        </a:lnSpc>
                        <a:spcBef>
                          <a:spcPts val="50"/>
                        </a:spcBef>
                      </a:pPr>
                      <a:r>
                        <a:rPr sz="1300" b="1" spc="-5">
                          <a:latin typeface="Arial"/>
                          <a:cs typeface="Arial"/>
                        </a:rPr>
                        <a:t>AccBal:</a:t>
                      </a:r>
                      <a:r>
                        <a:rPr sz="1300" b="1" spc="-75">
                          <a:latin typeface="Arial"/>
                          <a:cs typeface="Arial"/>
                        </a:rPr>
                        <a:t> </a:t>
                      </a:r>
                      <a:r>
                        <a:rPr sz="1300" b="1" spc="-5">
                          <a:latin typeface="Arial"/>
                          <a:cs typeface="Arial"/>
                        </a:rPr>
                        <a:t>1200,  AccType:</a:t>
                      </a:r>
                      <a:r>
                        <a:rPr sz="1300" b="1" spc="-90">
                          <a:latin typeface="Arial"/>
                          <a:cs typeface="Arial"/>
                        </a:rPr>
                        <a:t> </a:t>
                      </a:r>
                      <a:r>
                        <a:rPr sz="1300" b="1" spc="-5">
                          <a:latin typeface="Arial"/>
                          <a:cs typeface="Arial"/>
                        </a:rPr>
                        <a:t>“S”</a:t>
                      </a:r>
                      <a:endParaRPr sz="1300">
                        <a:latin typeface="Arial"/>
                        <a:cs typeface="Arial"/>
                      </a:endParaRPr>
                    </a:p>
                  </a:txBody>
                  <a:tcPr marL="0" marR="0" marT="0" marB="0">
                    <a:lnR w="9880">
                      <a:solidFill>
                        <a:srgbClr val="000000"/>
                      </a:solidFill>
                      <a:prstDash val="solid"/>
                    </a:lnR>
                    <a:lnT w="9880">
                      <a:solidFill>
                        <a:srgbClr val="000000"/>
                      </a:solidFill>
                      <a:prstDash val="solid"/>
                    </a:lnT>
                    <a:lnB w="9880">
                      <a:solidFill>
                        <a:srgbClr val="000000"/>
                      </a:solidFill>
                      <a:prstDash val="solid"/>
                    </a:lnB>
                  </a:tcPr>
                </a:tc>
                <a:tc vMerge="1">
                  <a:txBody>
                    <a:bodyPr/>
                    <a:lstStyle/>
                    <a:p>
                      <a:endParaRPr/>
                    </a:p>
                  </a:txBody>
                  <a:tcPr marL="0" marR="0" marT="0" marB="0">
                    <a:lnL w="9880">
                      <a:solidFill>
                        <a:srgbClr val="000000"/>
                      </a:solidFill>
                      <a:prstDash val="solid"/>
                    </a:lnL>
                    <a:lnT w="9886">
                      <a:solidFill>
                        <a:srgbClr val="000000"/>
                      </a:solidFill>
                      <a:prstDash val="solid"/>
                    </a:lnT>
                  </a:tcPr>
                </a:tc>
                <a:extLst>
                  <a:ext uri="{0D108BD9-81ED-4DB2-BD59-A6C34878D82A}">
                    <a16:rowId xmlns:a16="http://schemas.microsoft.com/office/drawing/2014/main" val="10007"/>
                  </a:ext>
                </a:extLst>
              </a:tr>
            </a:tbl>
          </a:graphicData>
        </a:graphic>
      </p:graphicFrame>
      <p:sp>
        <p:nvSpPr>
          <p:cNvPr id="13" name="object 13"/>
          <p:cNvSpPr txBox="1"/>
          <p:nvPr/>
        </p:nvSpPr>
        <p:spPr>
          <a:xfrm>
            <a:off x="1161366" y="6023865"/>
            <a:ext cx="885190" cy="209550"/>
          </a:xfrm>
          <a:prstGeom prst="rect">
            <a:avLst/>
          </a:prstGeom>
        </p:spPr>
        <p:txBody>
          <a:bodyPr vert="horz" wrap="square" lIns="0" tIns="0" rIns="0" bIns="0" rtlCol="0">
            <a:spAutoFit/>
          </a:bodyPr>
          <a:lstStyle/>
          <a:p>
            <a:pPr marL="12700">
              <a:lnSpc>
                <a:spcPct val="100000"/>
              </a:lnSpc>
            </a:pPr>
            <a:r>
              <a:rPr sz="1300" b="1" spc="-5">
                <a:latin typeface="Arial"/>
                <a:cs typeface="Arial"/>
              </a:rPr>
              <a:t>Customers</a:t>
            </a:r>
            <a:endParaRPr sz="13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Aggregate</a:t>
            </a:r>
            <a:r>
              <a:rPr sz="2400" spc="-80"/>
              <a:t> </a:t>
            </a:r>
            <a:r>
              <a:rPr sz="2400" spc="-20"/>
              <a:t>Function</a:t>
            </a:r>
            <a:endParaRPr sz="240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916939" y="1485071"/>
            <a:ext cx="7910830" cy="893444"/>
          </a:xfrm>
          <a:prstGeom prst="rect">
            <a:avLst/>
          </a:prstGeom>
        </p:spPr>
        <p:txBody>
          <a:bodyPr vert="horz" wrap="square" lIns="0" tIns="0" rIns="0" bIns="0" rtlCol="0">
            <a:spAutoFit/>
          </a:bodyPr>
          <a:lstStyle/>
          <a:p>
            <a:pPr marL="12700" marR="5080" algn="just">
              <a:lnSpc>
                <a:spcPct val="107200"/>
              </a:lnSpc>
            </a:pPr>
            <a:r>
              <a:rPr sz="1800" b="1" spc="-5">
                <a:latin typeface="Trebuchet MS"/>
                <a:cs typeface="Trebuchet MS"/>
              </a:rPr>
              <a:t>First filter </a:t>
            </a:r>
            <a:r>
              <a:rPr sz="1800" b="1">
                <a:latin typeface="Trebuchet MS"/>
                <a:cs typeface="Trebuchet MS"/>
              </a:rPr>
              <a:t>on </a:t>
            </a:r>
            <a:r>
              <a:rPr sz="1800" b="1" spc="-15">
                <a:latin typeface="Trebuchet MS"/>
                <a:cs typeface="Trebuchet MS"/>
              </a:rPr>
              <a:t>“AccType:S” </a:t>
            </a:r>
            <a:r>
              <a:rPr sz="1800" b="1">
                <a:latin typeface="Trebuchet MS"/>
                <a:cs typeface="Trebuchet MS"/>
              </a:rPr>
              <a:t>and </a:t>
            </a:r>
            <a:r>
              <a:rPr sz="1800" b="1" spc="-5">
                <a:latin typeface="Trebuchet MS"/>
                <a:cs typeface="Trebuchet MS"/>
              </a:rPr>
              <a:t>then group </a:t>
            </a:r>
            <a:r>
              <a:rPr sz="1800" b="1">
                <a:latin typeface="Trebuchet MS"/>
                <a:cs typeface="Trebuchet MS"/>
              </a:rPr>
              <a:t>it on </a:t>
            </a:r>
            <a:r>
              <a:rPr sz="1800" b="1" spc="-5">
                <a:latin typeface="Trebuchet MS"/>
                <a:cs typeface="Trebuchet MS"/>
              </a:rPr>
              <a:t>“CustID” </a:t>
            </a:r>
            <a:r>
              <a:rPr sz="1800" b="1">
                <a:latin typeface="Trebuchet MS"/>
                <a:cs typeface="Trebuchet MS"/>
              </a:rPr>
              <a:t>and </a:t>
            </a:r>
            <a:r>
              <a:rPr sz="1800" b="1" spc="-5">
                <a:latin typeface="Trebuchet MS"/>
                <a:cs typeface="Trebuchet MS"/>
              </a:rPr>
              <a:t>then  </a:t>
            </a:r>
            <a:r>
              <a:rPr sz="1800" b="1">
                <a:latin typeface="Trebuchet MS"/>
                <a:cs typeface="Trebuchet MS"/>
              </a:rPr>
              <a:t>compute </a:t>
            </a:r>
            <a:r>
              <a:rPr sz="1800" b="1" spc="-5">
                <a:latin typeface="Trebuchet MS"/>
                <a:cs typeface="Trebuchet MS"/>
              </a:rPr>
              <a:t>the </a:t>
            </a:r>
            <a:r>
              <a:rPr sz="1800" b="1">
                <a:latin typeface="Trebuchet MS"/>
                <a:cs typeface="Trebuchet MS"/>
              </a:rPr>
              <a:t>sum of </a:t>
            </a:r>
            <a:r>
              <a:rPr sz="1800" b="1" spc="-5">
                <a:latin typeface="Trebuchet MS"/>
                <a:cs typeface="Trebuchet MS"/>
              </a:rPr>
              <a:t>“AccBal” </a:t>
            </a:r>
            <a:r>
              <a:rPr sz="1800" b="1">
                <a:latin typeface="Trebuchet MS"/>
                <a:cs typeface="Trebuchet MS"/>
              </a:rPr>
              <a:t>and </a:t>
            </a:r>
            <a:r>
              <a:rPr sz="1800" b="1" spc="-5">
                <a:latin typeface="Trebuchet MS"/>
                <a:cs typeface="Trebuchet MS"/>
              </a:rPr>
              <a:t>then filter those documents </a:t>
            </a:r>
            <a:r>
              <a:rPr sz="1800" b="1" spc="-10">
                <a:latin typeface="Trebuchet MS"/>
                <a:cs typeface="Trebuchet MS"/>
              </a:rPr>
              <a:t>wherein  </a:t>
            </a:r>
            <a:r>
              <a:rPr sz="1800" b="1" spc="-5">
                <a:latin typeface="Trebuchet MS"/>
                <a:cs typeface="Trebuchet MS"/>
              </a:rPr>
              <a:t>the </a:t>
            </a:r>
            <a:r>
              <a:rPr sz="1800" b="1" spc="-25">
                <a:latin typeface="Trebuchet MS"/>
                <a:cs typeface="Trebuchet MS"/>
              </a:rPr>
              <a:t>“TotAccBal” </a:t>
            </a:r>
            <a:r>
              <a:rPr sz="1800" b="1">
                <a:latin typeface="Trebuchet MS"/>
                <a:cs typeface="Trebuchet MS"/>
              </a:rPr>
              <a:t>is </a:t>
            </a:r>
            <a:r>
              <a:rPr sz="1800" b="1" spc="-5">
                <a:latin typeface="Trebuchet MS"/>
                <a:cs typeface="Trebuchet MS"/>
              </a:rPr>
              <a:t>greater than </a:t>
            </a:r>
            <a:r>
              <a:rPr sz="1800" b="1">
                <a:latin typeface="Trebuchet MS"/>
                <a:cs typeface="Trebuchet MS"/>
              </a:rPr>
              <a:t>1200, use </a:t>
            </a:r>
            <a:r>
              <a:rPr sz="1800" b="1" spc="-5">
                <a:latin typeface="Trebuchet MS"/>
                <a:cs typeface="Trebuchet MS"/>
              </a:rPr>
              <a:t>the below</a:t>
            </a:r>
            <a:r>
              <a:rPr sz="1800" b="1" spc="-50">
                <a:latin typeface="Trebuchet MS"/>
                <a:cs typeface="Trebuchet MS"/>
              </a:rPr>
              <a:t> </a:t>
            </a:r>
            <a:r>
              <a:rPr sz="1800" b="1">
                <a:latin typeface="Trebuchet MS"/>
                <a:cs typeface="Trebuchet MS"/>
              </a:rPr>
              <a:t>syntax:</a:t>
            </a:r>
            <a:endParaRPr sz="1800">
              <a:latin typeface="Trebuchet MS"/>
              <a:cs typeface="Trebuchet MS"/>
            </a:endParaRPr>
          </a:p>
        </p:txBody>
      </p:sp>
      <p:sp>
        <p:nvSpPr>
          <p:cNvPr id="4" name="object 4"/>
          <p:cNvSpPr txBox="1"/>
          <p:nvPr/>
        </p:nvSpPr>
        <p:spPr>
          <a:xfrm>
            <a:off x="916939" y="3277489"/>
            <a:ext cx="7846061" cy="1136208"/>
          </a:xfrm>
          <a:prstGeom prst="rect">
            <a:avLst/>
          </a:prstGeom>
        </p:spPr>
        <p:txBody>
          <a:bodyPr vert="horz" wrap="square" lIns="0" tIns="0" rIns="0" bIns="0" rtlCol="0">
            <a:spAutoFit/>
          </a:bodyPr>
          <a:lstStyle/>
          <a:p>
            <a:pPr marL="12700">
              <a:lnSpc>
                <a:spcPct val="100000"/>
              </a:lnSpc>
            </a:pPr>
            <a:r>
              <a:rPr sz="1800" b="1" spc="-5">
                <a:solidFill>
                  <a:srgbClr val="FF0000"/>
                </a:solidFill>
                <a:latin typeface="Trebuchet MS"/>
                <a:cs typeface="Trebuchet MS"/>
              </a:rPr>
              <a:t>db.Customers.</a:t>
            </a:r>
            <a:r>
              <a:rPr sz="2000" b="1" spc="-5">
                <a:solidFill>
                  <a:srgbClr val="00B0F0"/>
                </a:solidFill>
                <a:latin typeface="Trebuchet MS"/>
                <a:cs typeface="Trebuchet MS"/>
              </a:rPr>
              <a:t>aggregate</a:t>
            </a:r>
            <a:r>
              <a:rPr sz="1800" b="1" spc="-5">
                <a:solidFill>
                  <a:srgbClr val="FF0000"/>
                </a:solidFill>
                <a:latin typeface="Trebuchet MS"/>
                <a:cs typeface="Trebuchet MS"/>
              </a:rPr>
              <a:t>( </a:t>
            </a:r>
            <a:r>
              <a:rPr sz="1800" b="1">
                <a:solidFill>
                  <a:srgbClr val="FF0000"/>
                </a:solidFill>
                <a:latin typeface="Trebuchet MS"/>
                <a:cs typeface="Trebuchet MS"/>
              </a:rPr>
              <a:t>{ </a:t>
            </a:r>
            <a:r>
              <a:rPr sz="2000" b="1" spc="-5">
                <a:solidFill>
                  <a:srgbClr val="00B0F0"/>
                </a:solidFill>
                <a:latin typeface="Trebuchet MS"/>
                <a:cs typeface="Trebuchet MS"/>
              </a:rPr>
              <a:t>$match </a:t>
            </a:r>
            <a:r>
              <a:rPr sz="1800" b="1">
                <a:solidFill>
                  <a:srgbClr val="FF0000"/>
                </a:solidFill>
                <a:latin typeface="Trebuchet MS"/>
                <a:cs typeface="Trebuchet MS"/>
              </a:rPr>
              <a:t>: </a:t>
            </a:r>
            <a:r>
              <a:rPr sz="1800" b="1" spc="-20">
                <a:solidFill>
                  <a:srgbClr val="FF0000"/>
                </a:solidFill>
                <a:latin typeface="Trebuchet MS"/>
                <a:cs typeface="Trebuchet MS"/>
              </a:rPr>
              <a:t>{AccType </a:t>
            </a:r>
            <a:r>
              <a:rPr sz="1800" b="1">
                <a:solidFill>
                  <a:srgbClr val="FF0000"/>
                </a:solidFill>
                <a:latin typeface="Trebuchet MS"/>
                <a:cs typeface="Trebuchet MS"/>
              </a:rPr>
              <a:t>: "S" }</a:t>
            </a:r>
            <a:r>
              <a:rPr sz="1800" b="1" spc="20">
                <a:solidFill>
                  <a:srgbClr val="FF0000"/>
                </a:solidFill>
                <a:latin typeface="Trebuchet MS"/>
                <a:cs typeface="Trebuchet MS"/>
              </a:rPr>
              <a:t> </a:t>
            </a:r>
            <a:r>
              <a:rPr sz="1800" b="1" spc="-5">
                <a:solidFill>
                  <a:srgbClr val="FF0000"/>
                </a:solidFill>
                <a:latin typeface="Trebuchet MS"/>
                <a:cs typeface="Trebuchet MS"/>
              </a:rPr>
              <a:t>},</a:t>
            </a:r>
            <a:endParaRPr sz="1800">
              <a:solidFill>
                <a:srgbClr val="FF0000"/>
              </a:solidFill>
              <a:latin typeface="Trebuchet MS"/>
              <a:cs typeface="Trebuchet MS"/>
            </a:endParaRPr>
          </a:p>
          <a:p>
            <a:pPr marL="12700">
              <a:lnSpc>
                <a:spcPct val="100000"/>
              </a:lnSpc>
              <a:spcBef>
                <a:spcPts val="960"/>
              </a:spcBef>
            </a:pPr>
            <a:r>
              <a:rPr sz="1800" b="1">
                <a:solidFill>
                  <a:srgbClr val="FF0000"/>
                </a:solidFill>
                <a:latin typeface="Trebuchet MS"/>
                <a:cs typeface="Trebuchet MS"/>
              </a:rPr>
              <a:t>{ </a:t>
            </a:r>
            <a:r>
              <a:rPr sz="2000" b="1">
                <a:solidFill>
                  <a:srgbClr val="00B0F0"/>
                </a:solidFill>
                <a:latin typeface="Trebuchet MS"/>
                <a:cs typeface="Trebuchet MS"/>
              </a:rPr>
              <a:t>$group </a:t>
            </a:r>
            <a:r>
              <a:rPr sz="1800" b="1">
                <a:solidFill>
                  <a:srgbClr val="FF0000"/>
                </a:solidFill>
                <a:latin typeface="Trebuchet MS"/>
                <a:cs typeface="Trebuchet MS"/>
              </a:rPr>
              <a:t>: { _id : </a:t>
            </a:r>
            <a:r>
              <a:rPr sz="1800" b="1" spc="-15">
                <a:solidFill>
                  <a:srgbClr val="FF0000"/>
                </a:solidFill>
                <a:latin typeface="Trebuchet MS"/>
                <a:cs typeface="Trebuchet MS"/>
              </a:rPr>
              <a:t>"$CustID",TotAccBal </a:t>
            </a:r>
            <a:r>
              <a:rPr sz="1800" b="1">
                <a:solidFill>
                  <a:srgbClr val="FF0000"/>
                </a:solidFill>
                <a:latin typeface="Trebuchet MS"/>
                <a:cs typeface="Trebuchet MS"/>
              </a:rPr>
              <a:t>: { </a:t>
            </a:r>
            <a:r>
              <a:rPr sz="2000" b="1">
                <a:solidFill>
                  <a:srgbClr val="00B0F0"/>
                </a:solidFill>
                <a:latin typeface="Trebuchet MS"/>
                <a:cs typeface="Trebuchet MS"/>
              </a:rPr>
              <a:t>$sum </a:t>
            </a:r>
            <a:r>
              <a:rPr sz="1800" b="1">
                <a:solidFill>
                  <a:srgbClr val="FF0000"/>
                </a:solidFill>
                <a:latin typeface="Trebuchet MS"/>
                <a:cs typeface="Trebuchet MS"/>
              </a:rPr>
              <a:t>: </a:t>
            </a:r>
            <a:r>
              <a:rPr sz="1800" b="1" spc="-5">
                <a:solidFill>
                  <a:srgbClr val="FF0000"/>
                </a:solidFill>
                <a:latin typeface="Trebuchet MS"/>
                <a:cs typeface="Trebuchet MS"/>
              </a:rPr>
              <a:t>"$AccBal" </a:t>
            </a:r>
            <a:r>
              <a:rPr sz="1800" b="1">
                <a:solidFill>
                  <a:srgbClr val="FF0000"/>
                </a:solidFill>
                <a:latin typeface="Trebuchet MS"/>
                <a:cs typeface="Trebuchet MS"/>
              </a:rPr>
              <a:t>} }</a:t>
            </a:r>
            <a:r>
              <a:rPr sz="1800" b="1" spc="-135">
                <a:solidFill>
                  <a:srgbClr val="FF0000"/>
                </a:solidFill>
                <a:latin typeface="Trebuchet MS"/>
                <a:cs typeface="Trebuchet MS"/>
              </a:rPr>
              <a:t> </a:t>
            </a:r>
            <a:r>
              <a:rPr sz="1800" b="1" spc="-5">
                <a:solidFill>
                  <a:srgbClr val="FF0000"/>
                </a:solidFill>
                <a:latin typeface="Trebuchet MS"/>
                <a:cs typeface="Trebuchet MS"/>
              </a:rPr>
              <a:t>},</a:t>
            </a:r>
            <a:endParaRPr sz="1800">
              <a:solidFill>
                <a:srgbClr val="FF0000"/>
              </a:solidFill>
              <a:latin typeface="Trebuchet MS"/>
              <a:cs typeface="Trebuchet MS"/>
            </a:endParaRPr>
          </a:p>
          <a:p>
            <a:pPr marL="12700">
              <a:lnSpc>
                <a:spcPct val="100000"/>
              </a:lnSpc>
              <a:spcBef>
                <a:spcPts val="944"/>
              </a:spcBef>
            </a:pPr>
            <a:r>
              <a:rPr sz="1800" b="1">
                <a:solidFill>
                  <a:srgbClr val="FF0000"/>
                </a:solidFill>
                <a:latin typeface="Trebuchet MS"/>
                <a:cs typeface="Trebuchet MS"/>
              </a:rPr>
              <a:t>{ </a:t>
            </a:r>
            <a:r>
              <a:rPr sz="1800" b="1" spc="-5">
                <a:solidFill>
                  <a:srgbClr val="FF0000"/>
                </a:solidFill>
                <a:latin typeface="Trebuchet MS"/>
                <a:cs typeface="Trebuchet MS"/>
              </a:rPr>
              <a:t>$match </a:t>
            </a:r>
            <a:r>
              <a:rPr sz="1800" b="1">
                <a:solidFill>
                  <a:srgbClr val="FF0000"/>
                </a:solidFill>
                <a:latin typeface="Trebuchet MS"/>
                <a:cs typeface="Trebuchet MS"/>
              </a:rPr>
              <a:t>: </a:t>
            </a:r>
            <a:r>
              <a:rPr sz="1800" b="1" spc="-25">
                <a:solidFill>
                  <a:srgbClr val="FF0000"/>
                </a:solidFill>
                <a:latin typeface="Trebuchet MS"/>
                <a:cs typeface="Trebuchet MS"/>
              </a:rPr>
              <a:t>{TotAccBal </a:t>
            </a:r>
            <a:r>
              <a:rPr sz="1800" b="1">
                <a:solidFill>
                  <a:srgbClr val="FF0000"/>
                </a:solidFill>
                <a:latin typeface="Trebuchet MS"/>
                <a:cs typeface="Trebuchet MS"/>
              </a:rPr>
              <a:t>: { </a:t>
            </a:r>
            <a:r>
              <a:rPr sz="1800" b="1" spc="-5">
                <a:solidFill>
                  <a:srgbClr val="00B0F0"/>
                </a:solidFill>
                <a:latin typeface="Trebuchet MS"/>
                <a:cs typeface="Trebuchet MS"/>
              </a:rPr>
              <a:t>$gt </a:t>
            </a:r>
            <a:r>
              <a:rPr sz="1800" b="1">
                <a:solidFill>
                  <a:srgbClr val="FF0000"/>
                </a:solidFill>
                <a:latin typeface="Trebuchet MS"/>
                <a:cs typeface="Trebuchet MS"/>
              </a:rPr>
              <a:t>: 1200 }</a:t>
            </a:r>
            <a:r>
              <a:rPr sz="1800" b="1" spc="-130">
                <a:solidFill>
                  <a:srgbClr val="FF0000"/>
                </a:solidFill>
                <a:latin typeface="Trebuchet MS"/>
                <a:cs typeface="Trebuchet MS"/>
              </a:rPr>
              <a:t> </a:t>
            </a:r>
            <a:r>
              <a:rPr sz="1800" b="1" spc="-5">
                <a:solidFill>
                  <a:srgbClr val="FF0000"/>
                </a:solidFill>
                <a:latin typeface="Trebuchet MS"/>
                <a:cs typeface="Trebuchet MS"/>
              </a:rPr>
              <a:t>}});</a:t>
            </a:r>
            <a:endParaRPr sz="1800">
              <a:solidFill>
                <a:srgbClr val="FF0000"/>
              </a:solidFill>
              <a:latin typeface="Trebuchet MS"/>
              <a:cs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7169" y="3101594"/>
            <a:ext cx="3339465" cy="375920"/>
          </a:xfrm>
          <a:prstGeom prst="rect">
            <a:avLst/>
          </a:prstGeom>
        </p:spPr>
        <p:txBody>
          <a:bodyPr vert="horz" wrap="square" lIns="0" tIns="0" rIns="0" bIns="0" rtlCol="0">
            <a:spAutoFit/>
          </a:bodyPr>
          <a:lstStyle/>
          <a:p>
            <a:pPr marL="12700">
              <a:lnSpc>
                <a:spcPct val="100000"/>
              </a:lnSpc>
            </a:pPr>
            <a:r>
              <a:rPr sz="2400" spc="-5"/>
              <a:t>MapReduce</a:t>
            </a:r>
            <a:r>
              <a:rPr sz="2400" spc="-90"/>
              <a:t> </a:t>
            </a:r>
            <a:r>
              <a:rPr sz="2400" spc="-10"/>
              <a:t>Framework</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04825">
              <a:lnSpc>
                <a:spcPct val="100000"/>
              </a:lnSpc>
            </a:pPr>
            <a:r>
              <a:rPr sz="2400" spc="-5"/>
              <a:t>MapReduce</a:t>
            </a:r>
            <a:r>
              <a:rPr sz="2400" spc="-90"/>
              <a:t> </a:t>
            </a:r>
            <a:r>
              <a:rPr sz="2400" spc="-10"/>
              <a:t>Framework</a:t>
            </a:r>
            <a:endParaRPr sz="2400"/>
          </a:p>
        </p:txBody>
      </p:sp>
      <p:sp>
        <p:nvSpPr>
          <p:cNvPr id="3" name="object 3"/>
          <p:cNvSpPr/>
          <p:nvPr/>
        </p:nvSpPr>
        <p:spPr>
          <a:xfrm>
            <a:off x="7468320" y="2585077"/>
            <a:ext cx="1541780" cy="1097280"/>
          </a:xfrm>
          <a:custGeom>
            <a:avLst/>
            <a:gdLst/>
            <a:ahLst/>
            <a:cxnLst/>
            <a:rect l="l" t="t" r="r" b="b"/>
            <a:pathLst>
              <a:path w="1541779" h="1097279">
                <a:moveTo>
                  <a:pt x="0" y="1096782"/>
                </a:moveTo>
                <a:lnTo>
                  <a:pt x="1541746" y="1096782"/>
                </a:lnTo>
                <a:lnTo>
                  <a:pt x="1541746" y="0"/>
                </a:lnTo>
                <a:lnTo>
                  <a:pt x="0" y="0"/>
                </a:lnTo>
                <a:lnTo>
                  <a:pt x="0" y="1096782"/>
                </a:lnTo>
                <a:close/>
              </a:path>
            </a:pathLst>
          </a:custGeom>
          <a:solidFill>
            <a:srgbClr val="FFFFFF"/>
          </a:solidFill>
        </p:spPr>
        <p:txBody>
          <a:bodyPr wrap="square" lIns="0" tIns="0" rIns="0" bIns="0" rtlCol="0"/>
          <a:lstStyle/>
          <a:p>
            <a:endParaRPr/>
          </a:p>
        </p:txBody>
      </p:sp>
      <p:sp>
        <p:nvSpPr>
          <p:cNvPr id="4" name="object 4"/>
          <p:cNvSpPr/>
          <p:nvPr/>
        </p:nvSpPr>
        <p:spPr>
          <a:xfrm>
            <a:off x="7468320" y="2585077"/>
            <a:ext cx="1541780" cy="1097280"/>
          </a:xfrm>
          <a:custGeom>
            <a:avLst/>
            <a:gdLst/>
            <a:ahLst/>
            <a:cxnLst/>
            <a:rect l="l" t="t" r="r" b="b"/>
            <a:pathLst>
              <a:path w="1541779" h="1097279">
                <a:moveTo>
                  <a:pt x="0" y="1096782"/>
                </a:moveTo>
                <a:lnTo>
                  <a:pt x="1541746" y="1096782"/>
                </a:lnTo>
                <a:lnTo>
                  <a:pt x="1541746" y="0"/>
                </a:lnTo>
                <a:lnTo>
                  <a:pt x="0" y="0"/>
                </a:lnTo>
                <a:lnTo>
                  <a:pt x="0" y="1096782"/>
                </a:lnTo>
                <a:close/>
              </a:path>
            </a:pathLst>
          </a:custGeom>
          <a:ln w="8786">
            <a:solidFill>
              <a:srgbClr val="000000"/>
            </a:solidFill>
          </a:ln>
        </p:spPr>
        <p:txBody>
          <a:bodyPr wrap="square" lIns="0" tIns="0" rIns="0" bIns="0" rtlCol="0"/>
          <a:lstStyle/>
          <a:p>
            <a:endParaRPr/>
          </a:p>
        </p:txBody>
      </p:sp>
      <p:sp>
        <p:nvSpPr>
          <p:cNvPr id="5" name="object 5"/>
          <p:cNvSpPr txBox="1"/>
          <p:nvPr/>
        </p:nvSpPr>
        <p:spPr>
          <a:xfrm>
            <a:off x="7504564" y="2592577"/>
            <a:ext cx="1029335" cy="537845"/>
          </a:xfrm>
          <a:prstGeom prst="rect">
            <a:avLst/>
          </a:prstGeom>
        </p:spPr>
        <p:txBody>
          <a:bodyPr vert="horz" wrap="square" lIns="0" tIns="0" rIns="0" bIns="0" rtlCol="0">
            <a:spAutoFit/>
          </a:bodyPr>
          <a:lstStyle/>
          <a:p>
            <a:pPr marL="12700">
              <a:lnSpc>
                <a:spcPct val="100000"/>
              </a:lnSpc>
            </a:pPr>
            <a:r>
              <a:rPr sz="1150" b="1">
                <a:latin typeface="Arial"/>
                <a:cs typeface="Arial"/>
              </a:rPr>
              <a:t>{</a:t>
            </a:r>
            <a:endParaRPr sz="1150">
              <a:latin typeface="Arial"/>
              <a:cs typeface="Arial"/>
            </a:endParaRPr>
          </a:p>
          <a:p>
            <a:pPr marL="175260">
              <a:lnSpc>
                <a:spcPct val="100000"/>
              </a:lnSpc>
            </a:pPr>
            <a:r>
              <a:rPr sz="1150" b="1">
                <a:latin typeface="Arial"/>
                <a:cs typeface="Arial"/>
              </a:rPr>
              <a:t>_id:</a:t>
            </a:r>
            <a:r>
              <a:rPr sz="1150" b="1" spc="-75">
                <a:latin typeface="Arial"/>
                <a:cs typeface="Arial"/>
              </a:rPr>
              <a:t> </a:t>
            </a:r>
            <a:r>
              <a:rPr sz="1150" b="1">
                <a:latin typeface="Arial"/>
                <a:cs typeface="Arial"/>
              </a:rPr>
              <a:t>“C123”,</a:t>
            </a:r>
            <a:endParaRPr sz="1150">
              <a:latin typeface="Arial"/>
              <a:cs typeface="Arial"/>
            </a:endParaRPr>
          </a:p>
          <a:p>
            <a:pPr marL="175260">
              <a:lnSpc>
                <a:spcPct val="100000"/>
              </a:lnSpc>
            </a:pPr>
            <a:r>
              <a:rPr sz="1150" b="1">
                <a:latin typeface="Arial"/>
                <a:cs typeface="Arial"/>
              </a:rPr>
              <a:t>value:</a:t>
            </a:r>
            <a:r>
              <a:rPr sz="1150" b="1" spc="-75">
                <a:latin typeface="Arial"/>
                <a:cs typeface="Arial"/>
              </a:rPr>
              <a:t> </a:t>
            </a:r>
            <a:r>
              <a:rPr sz="1150" b="1">
                <a:latin typeface="Arial"/>
                <a:cs typeface="Arial"/>
              </a:rPr>
              <a:t>1400</a:t>
            </a:r>
            <a:endParaRPr sz="1150">
              <a:latin typeface="Arial"/>
              <a:cs typeface="Arial"/>
            </a:endParaRPr>
          </a:p>
        </p:txBody>
      </p:sp>
      <p:sp>
        <p:nvSpPr>
          <p:cNvPr id="6" name="object 6"/>
          <p:cNvSpPr txBox="1"/>
          <p:nvPr/>
        </p:nvSpPr>
        <p:spPr>
          <a:xfrm>
            <a:off x="7504564" y="3294517"/>
            <a:ext cx="82550" cy="186690"/>
          </a:xfrm>
          <a:prstGeom prst="rect">
            <a:avLst/>
          </a:prstGeom>
        </p:spPr>
        <p:txBody>
          <a:bodyPr vert="horz" wrap="square" lIns="0" tIns="0" rIns="0" bIns="0" rtlCol="0">
            <a:spAutoFit/>
          </a:bodyPr>
          <a:lstStyle/>
          <a:p>
            <a:pPr marL="12700">
              <a:lnSpc>
                <a:spcPct val="100000"/>
              </a:lnSpc>
            </a:pPr>
            <a:r>
              <a:rPr sz="1150" b="1">
                <a:latin typeface="Arial"/>
                <a:cs typeface="Arial"/>
              </a:rPr>
              <a:t>}</a:t>
            </a:r>
            <a:endParaRPr sz="1150">
              <a:latin typeface="Arial"/>
              <a:cs typeface="Arial"/>
            </a:endParaRPr>
          </a:p>
        </p:txBody>
      </p:sp>
      <p:sp>
        <p:nvSpPr>
          <p:cNvPr id="7" name="object 7"/>
          <p:cNvSpPr/>
          <p:nvPr/>
        </p:nvSpPr>
        <p:spPr>
          <a:xfrm>
            <a:off x="7468320" y="3681847"/>
            <a:ext cx="1541780" cy="1097280"/>
          </a:xfrm>
          <a:custGeom>
            <a:avLst/>
            <a:gdLst/>
            <a:ahLst/>
            <a:cxnLst/>
            <a:rect l="l" t="t" r="r" b="b"/>
            <a:pathLst>
              <a:path w="1541779" h="1097279">
                <a:moveTo>
                  <a:pt x="0" y="1096782"/>
                </a:moveTo>
                <a:lnTo>
                  <a:pt x="1541746" y="1096782"/>
                </a:lnTo>
                <a:lnTo>
                  <a:pt x="1541746" y="0"/>
                </a:lnTo>
                <a:lnTo>
                  <a:pt x="0" y="0"/>
                </a:lnTo>
                <a:lnTo>
                  <a:pt x="0" y="1096782"/>
                </a:lnTo>
                <a:close/>
              </a:path>
            </a:pathLst>
          </a:custGeom>
          <a:solidFill>
            <a:srgbClr val="FFFFFF"/>
          </a:solidFill>
        </p:spPr>
        <p:txBody>
          <a:bodyPr wrap="square" lIns="0" tIns="0" rIns="0" bIns="0" rtlCol="0"/>
          <a:lstStyle/>
          <a:p>
            <a:endParaRPr/>
          </a:p>
        </p:txBody>
      </p:sp>
      <p:sp>
        <p:nvSpPr>
          <p:cNvPr id="8" name="object 8"/>
          <p:cNvSpPr/>
          <p:nvPr/>
        </p:nvSpPr>
        <p:spPr>
          <a:xfrm>
            <a:off x="7468320" y="3681847"/>
            <a:ext cx="1541780" cy="1097280"/>
          </a:xfrm>
          <a:custGeom>
            <a:avLst/>
            <a:gdLst/>
            <a:ahLst/>
            <a:cxnLst/>
            <a:rect l="l" t="t" r="r" b="b"/>
            <a:pathLst>
              <a:path w="1541779" h="1097279">
                <a:moveTo>
                  <a:pt x="0" y="1096782"/>
                </a:moveTo>
                <a:lnTo>
                  <a:pt x="1541746" y="1096782"/>
                </a:lnTo>
                <a:lnTo>
                  <a:pt x="1541746" y="0"/>
                </a:lnTo>
                <a:lnTo>
                  <a:pt x="0" y="0"/>
                </a:lnTo>
                <a:lnTo>
                  <a:pt x="0" y="1096782"/>
                </a:lnTo>
                <a:close/>
              </a:path>
            </a:pathLst>
          </a:custGeom>
          <a:ln w="8786">
            <a:solidFill>
              <a:srgbClr val="000000"/>
            </a:solidFill>
          </a:ln>
        </p:spPr>
        <p:txBody>
          <a:bodyPr wrap="square" lIns="0" tIns="0" rIns="0" bIns="0" rtlCol="0"/>
          <a:lstStyle/>
          <a:p>
            <a:endParaRPr/>
          </a:p>
        </p:txBody>
      </p:sp>
      <p:sp>
        <p:nvSpPr>
          <p:cNvPr id="9" name="object 9"/>
          <p:cNvSpPr txBox="1"/>
          <p:nvPr/>
        </p:nvSpPr>
        <p:spPr>
          <a:xfrm>
            <a:off x="7504564" y="3864843"/>
            <a:ext cx="82550" cy="186690"/>
          </a:xfrm>
          <a:prstGeom prst="rect">
            <a:avLst/>
          </a:prstGeom>
        </p:spPr>
        <p:txBody>
          <a:bodyPr vert="horz" wrap="square" lIns="0" tIns="0" rIns="0" bIns="0" rtlCol="0">
            <a:spAutoFit/>
          </a:bodyPr>
          <a:lstStyle/>
          <a:p>
            <a:pPr marL="12700">
              <a:lnSpc>
                <a:spcPct val="100000"/>
              </a:lnSpc>
            </a:pPr>
            <a:r>
              <a:rPr sz="1150" b="1">
                <a:latin typeface="Arial"/>
                <a:cs typeface="Arial"/>
              </a:rPr>
              <a:t>{</a:t>
            </a:r>
            <a:endParaRPr sz="1150">
              <a:latin typeface="Arial"/>
              <a:cs typeface="Arial"/>
            </a:endParaRPr>
          </a:p>
        </p:txBody>
      </p:sp>
      <p:sp>
        <p:nvSpPr>
          <p:cNvPr id="10" name="object 10"/>
          <p:cNvSpPr/>
          <p:nvPr/>
        </p:nvSpPr>
        <p:spPr>
          <a:xfrm>
            <a:off x="2944396" y="3642375"/>
            <a:ext cx="119380" cy="79375"/>
          </a:xfrm>
          <a:custGeom>
            <a:avLst/>
            <a:gdLst/>
            <a:ahLst/>
            <a:cxnLst/>
            <a:rect l="l" t="t" r="r" b="b"/>
            <a:pathLst>
              <a:path w="119380" h="79375">
                <a:moveTo>
                  <a:pt x="0" y="0"/>
                </a:moveTo>
                <a:lnTo>
                  <a:pt x="0" y="78968"/>
                </a:lnTo>
                <a:lnTo>
                  <a:pt x="118934" y="39484"/>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5201953" y="3642375"/>
            <a:ext cx="119380" cy="79375"/>
          </a:xfrm>
          <a:custGeom>
            <a:avLst/>
            <a:gdLst/>
            <a:ahLst/>
            <a:cxnLst/>
            <a:rect l="l" t="t" r="r" b="b"/>
            <a:pathLst>
              <a:path w="119379" h="79375">
                <a:moveTo>
                  <a:pt x="0" y="0"/>
                </a:moveTo>
                <a:lnTo>
                  <a:pt x="0" y="78968"/>
                </a:lnTo>
                <a:lnTo>
                  <a:pt x="118934" y="39484"/>
                </a:lnTo>
                <a:lnTo>
                  <a:pt x="0" y="0"/>
                </a:lnTo>
                <a:close/>
              </a:path>
            </a:pathLst>
          </a:custGeom>
          <a:solidFill>
            <a:srgbClr val="000000"/>
          </a:solidFill>
        </p:spPr>
        <p:txBody>
          <a:bodyPr wrap="square" lIns="0" tIns="0" rIns="0" bIns="0" rtlCol="0"/>
          <a:lstStyle/>
          <a:p>
            <a:endParaRPr/>
          </a:p>
        </p:txBody>
      </p:sp>
      <p:graphicFrame>
        <p:nvGraphicFramePr>
          <p:cNvPr id="12" name="object 12"/>
          <p:cNvGraphicFramePr>
            <a:graphicFrameLocks noGrp="1"/>
          </p:cNvGraphicFramePr>
          <p:nvPr/>
        </p:nvGraphicFramePr>
        <p:xfrm>
          <a:off x="856382" y="1154867"/>
          <a:ext cx="2093531" cy="4387114"/>
        </p:xfrm>
        <a:graphic>
          <a:graphicData uri="http://schemas.openxmlformats.org/drawingml/2006/table">
            <a:tbl>
              <a:tblPr firstRow="1" bandRow="1">
                <a:tableStyleId>{2D5ABB26-0587-4C30-8999-92F81FD0307C}</a:tableStyleId>
              </a:tblPr>
              <a:tblGrid>
                <a:gridCol w="159097">
                  <a:extLst>
                    <a:ext uri="{9D8B030D-6E8A-4147-A177-3AD203B41FA5}">
                      <a16:colId xmlns:a16="http://schemas.microsoft.com/office/drawing/2014/main" val="20000"/>
                    </a:ext>
                  </a:extLst>
                </a:gridCol>
                <a:gridCol w="1382648">
                  <a:extLst>
                    <a:ext uri="{9D8B030D-6E8A-4147-A177-3AD203B41FA5}">
                      <a16:colId xmlns:a16="http://schemas.microsoft.com/office/drawing/2014/main" val="20001"/>
                    </a:ext>
                  </a:extLst>
                </a:gridCol>
                <a:gridCol w="551786">
                  <a:extLst>
                    <a:ext uri="{9D8B030D-6E8A-4147-A177-3AD203B41FA5}">
                      <a16:colId xmlns:a16="http://schemas.microsoft.com/office/drawing/2014/main" val="20002"/>
                    </a:ext>
                  </a:extLst>
                </a:gridCol>
              </a:tblGrid>
              <a:tr h="1096782">
                <a:tc>
                  <a:txBody>
                    <a:bodyPr/>
                    <a:lstStyle/>
                    <a:p>
                      <a:pPr marL="44450">
                        <a:lnSpc>
                          <a:spcPct val="100000"/>
                        </a:lnSpc>
                        <a:spcBef>
                          <a:spcPts val="715"/>
                        </a:spcBef>
                      </a:pPr>
                      <a:r>
                        <a:rPr sz="1150" b="1">
                          <a:latin typeface="Arial"/>
                          <a:cs typeface="Arial"/>
                        </a:rPr>
                        <a:t>{</a:t>
                      </a:r>
                      <a:endParaRPr sz="11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7"/>
                        </a:spcBef>
                      </a:pPr>
                      <a:endParaRPr sz="1400">
                        <a:latin typeface="Times New Roman"/>
                        <a:cs typeface="Times New Roman"/>
                      </a:endParaRPr>
                    </a:p>
                    <a:p>
                      <a:pPr marL="44450">
                        <a:lnSpc>
                          <a:spcPct val="100000"/>
                        </a:lnSpc>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lnB w="8786">
                      <a:solidFill>
                        <a:srgbClr val="000000"/>
                      </a:solidFill>
                      <a:prstDash val="solid"/>
                    </a:lnB>
                  </a:tcPr>
                </a:tc>
                <a:tc>
                  <a:txBody>
                    <a:bodyPr/>
                    <a:lstStyle/>
                    <a:p>
                      <a:pPr>
                        <a:lnSpc>
                          <a:spcPct val="100000"/>
                        </a:lnSpc>
                      </a:pPr>
                      <a:endParaRPr sz="1100">
                        <a:latin typeface="Times New Roman"/>
                        <a:cs typeface="Times New Roman"/>
                      </a:endParaRPr>
                    </a:p>
                    <a:p>
                      <a:pPr marL="52705">
                        <a:lnSpc>
                          <a:spcPct val="100000"/>
                        </a:lnSpc>
                        <a:spcBef>
                          <a:spcPts val="830"/>
                        </a:spcBef>
                      </a:pPr>
                      <a:r>
                        <a:rPr sz="1150" b="1">
                          <a:latin typeface="Arial"/>
                          <a:cs typeface="Arial"/>
                        </a:rPr>
                        <a:t>CustID:</a:t>
                      </a:r>
                      <a:r>
                        <a:rPr sz="1150" b="1" spc="-60">
                          <a:latin typeface="Arial"/>
                          <a:cs typeface="Arial"/>
                        </a:rPr>
                        <a:t> </a:t>
                      </a:r>
                      <a:r>
                        <a:rPr sz="1150" b="1">
                          <a:latin typeface="Arial"/>
                          <a:cs typeface="Arial"/>
                        </a:rPr>
                        <a:t>“C123”,</a:t>
                      </a:r>
                      <a:endParaRPr sz="1150">
                        <a:latin typeface="Arial"/>
                        <a:cs typeface="Arial"/>
                      </a:endParaRPr>
                    </a:p>
                    <a:p>
                      <a:pPr marL="52705" marR="370840">
                        <a:lnSpc>
                          <a:spcPct val="100000"/>
                        </a:lnSpc>
                      </a:pPr>
                      <a:r>
                        <a:rPr sz="1150" b="1">
                          <a:latin typeface="Arial"/>
                          <a:cs typeface="Arial"/>
                        </a:rPr>
                        <a:t>AccBal: 500,  AccType:</a:t>
                      </a:r>
                      <a:r>
                        <a:rPr sz="1150" b="1" spc="-65">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lnT w="8786">
                      <a:solidFill>
                        <a:srgbClr val="000000"/>
                      </a:solidFill>
                      <a:prstDash val="solid"/>
                    </a:lnT>
                    <a:lnB w="8786">
                      <a:solidFill>
                        <a:srgbClr val="000000"/>
                      </a:solidFill>
                      <a:prstDash val="solid"/>
                    </a:lnB>
                  </a:tcPr>
                </a:tc>
                <a:tc rowSpan="4">
                  <a:txBody>
                    <a:bodyPr/>
                    <a:lstStyle/>
                    <a:p>
                      <a:endParaRPr sz="1150">
                        <a:latin typeface="Arial"/>
                        <a:cs typeface="Arial"/>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0"/>
                  </a:ext>
                </a:extLst>
              </a:tr>
              <a:tr h="1096782">
                <a:tc>
                  <a:txBody>
                    <a:bodyPr/>
                    <a:lstStyle/>
                    <a:p>
                      <a:pPr marL="44450">
                        <a:lnSpc>
                          <a:spcPct val="100000"/>
                        </a:lnSpc>
                        <a:spcBef>
                          <a:spcPts val="715"/>
                        </a:spcBef>
                      </a:pPr>
                      <a:r>
                        <a:rPr sz="1150" b="1">
                          <a:latin typeface="Arial"/>
                          <a:cs typeface="Arial"/>
                        </a:rPr>
                        <a:t>{</a:t>
                      </a:r>
                      <a:endParaRPr sz="11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7"/>
                        </a:spcBef>
                      </a:pPr>
                      <a:endParaRPr sz="1400">
                        <a:latin typeface="Times New Roman"/>
                        <a:cs typeface="Times New Roman"/>
                      </a:endParaRPr>
                    </a:p>
                    <a:p>
                      <a:pPr marL="44450">
                        <a:lnSpc>
                          <a:spcPct val="100000"/>
                        </a:lnSpc>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lnB w="8786">
                      <a:solidFill>
                        <a:srgbClr val="000000"/>
                      </a:solidFill>
                      <a:prstDash val="solid"/>
                    </a:lnB>
                  </a:tcPr>
                </a:tc>
                <a:tc>
                  <a:txBody>
                    <a:bodyPr/>
                    <a:lstStyle/>
                    <a:p>
                      <a:pPr>
                        <a:lnSpc>
                          <a:spcPct val="100000"/>
                        </a:lnSpc>
                      </a:pPr>
                      <a:endParaRPr sz="1100">
                        <a:latin typeface="Times New Roman"/>
                        <a:cs typeface="Times New Roman"/>
                      </a:endParaRPr>
                    </a:p>
                    <a:p>
                      <a:pPr marL="52705">
                        <a:lnSpc>
                          <a:spcPct val="100000"/>
                        </a:lnSpc>
                        <a:spcBef>
                          <a:spcPts val="830"/>
                        </a:spcBef>
                      </a:pPr>
                      <a:r>
                        <a:rPr sz="1150" b="1">
                          <a:latin typeface="Arial"/>
                          <a:cs typeface="Arial"/>
                        </a:rPr>
                        <a:t>CustID:</a:t>
                      </a:r>
                      <a:r>
                        <a:rPr sz="1150" b="1" spc="-60">
                          <a:latin typeface="Arial"/>
                          <a:cs typeface="Arial"/>
                        </a:rPr>
                        <a:t> </a:t>
                      </a:r>
                      <a:r>
                        <a:rPr sz="1150" b="1">
                          <a:latin typeface="Arial"/>
                          <a:cs typeface="Arial"/>
                        </a:rPr>
                        <a:t>“C123”,</a:t>
                      </a:r>
                      <a:endParaRPr sz="1150">
                        <a:latin typeface="Arial"/>
                        <a:cs typeface="Arial"/>
                      </a:endParaRPr>
                    </a:p>
                    <a:p>
                      <a:pPr marL="52705" marR="370840">
                        <a:lnSpc>
                          <a:spcPct val="100000"/>
                        </a:lnSpc>
                      </a:pPr>
                      <a:r>
                        <a:rPr sz="1150" b="1">
                          <a:latin typeface="Arial"/>
                          <a:cs typeface="Arial"/>
                        </a:rPr>
                        <a:t>AccBal: 900,  AccType:</a:t>
                      </a:r>
                      <a:r>
                        <a:rPr sz="1150" b="1" spc="-65">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lnT w="8786">
                      <a:solidFill>
                        <a:srgbClr val="000000"/>
                      </a:solidFill>
                      <a:prstDash val="solid"/>
                    </a:lnT>
                    <a:lnB w="8786">
                      <a:solidFill>
                        <a:srgbClr val="000000"/>
                      </a:solidFill>
                      <a:prstDash val="solid"/>
                    </a:lnB>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1"/>
                  </a:ext>
                </a:extLst>
              </a:tr>
              <a:tr h="283654">
                <a:tc>
                  <a:txBody>
                    <a:bodyPr/>
                    <a:lstStyle/>
                    <a:p>
                      <a:pPr marR="635" algn="ctr">
                        <a:lnSpc>
                          <a:spcPct val="100000"/>
                        </a:lnSpc>
                        <a:spcBef>
                          <a:spcPts val="715"/>
                        </a:spcBef>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tcPr>
                </a:tc>
                <a:tc>
                  <a:txBody>
                    <a:bodyPr/>
                    <a:lstStyle/>
                    <a:p>
                      <a:endParaRPr sz="1150">
                        <a:latin typeface="Arial"/>
                        <a:cs typeface="Arial"/>
                      </a:endParaRPr>
                    </a:p>
                  </a:txBody>
                  <a:tcPr marL="0" marR="0" marT="0" marB="0">
                    <a:lnR w="8786">
                      <a:solidFill>
                        <a:srgbClr val="000000"/>
                      </a:solidFill>
                      <a:prstDash val="solid"/>
                    </a:lnR>
                    <a:lnT w="8786">
                      <a:solidFill>
                        <a:srgbClr val="000000"/>
                      </a:solidFill>
                      <a:prstDash val="solid"/>
                    </a:lnT>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2"/>
                  </a:ext>
                </a:extLst>
              </a:tr>
              <a:tr h="45380">
                <a:tc rowSpan="2">
                  <a:txBody>
                    <a:bodyPr/>
                    <a:lstStyle/>
                    <a:p>
                      <a:endParaRPr sz="1150">
                        <a:latin typeface="Arial"/>
                        <a:cs typeface="Arial"/>
                      </a:endParaRPr>
                    </a:p>
                  </a:txBody>
                  <a:tcPr marL="0" marR="0" marT="0" marB="0">
                    <a:lnL w="8786">
                      <a:solidFill>
                        <a:srgbClr val="000000"/>
                      </a:solidFill>
                      <a:prstDash val="solid"/>
                    </a:lnL>
                  </a:tcPr>
                </a:tc>
                <a:tc rowSpan="2">
                  <a:txBody>
                    <a:bodyPr/>
                    <a:lstStyle/>
                    <a:p>
                      <a:pPr marL="52705">
                        <a:lnSpc>
                          <a:spcPts val="1280"/>
                        </a:lnSpc>
                      </a:pPr>
                      <a:r>
                        <a:rPr sz="1150" b="1">
                          <a:latin typeface="Arial"/>
                          <a:cs typeface="Arial"/>
                        </a:rPr>
                        <a:t>CustID:</a:t>
                      </a:r>
                      <a:r>
                        <a:rPr sz="1150" b="1" spc="-60">
                          <a:latin typeface="Arial"/>
                          <a:cs typeface="Arial"/>
                        </a:rPr>
                        <a:t> </a:t>
                      </a:r>
                      <a:r>
                        <a:rPr sz="1150" b="1">
                          <a:latin typeface="Arial"/>
                          <a:cs typeface="Arial"/>
                        </a:rPr>
                        <a:t>“C111”,</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3"/>
                  </a:ext>
                </a:extLst>
              </a:tr>
              <a:tr h="130104">
                <a:tc vMerge="1">
                  <a:txBody>
                    <a:bodyPr/>
                    <a:lstStyle/>
                    <a:p>
                      <a:endParaRPr/>
                    </a:p>
                  </a:txBody>
                  <a:tcPr marL="0" marR="0" marT="0" marB="0">
                    <a:lnL w="8786">
                      <a:solidFill>
                        <a:srgbClr val="000000"/>
                      </a:solidFill>
                      <a:prstDash val="solid"/>
                    </a:lnL>
                  </a:tcPr>
                </a:tc>
                <a:tc vMerge="1">
                  <a:txBody>
                    <a:bodyPr/>
                    <a:lstStyle/>
                    <a:p>
                      <a:endParaRPr/>
                    </a:p>
                  </a:txBody>
                  <a:tcPr marL="0" marR="0" marT="0" marB="0">
                    <a:lnR w="8786">
                      <a:solidFill>
                        <a:srgbClr val="000000"/>
                      </a:solidFill>
                      <a:prstDash val="solid"/>
                    </a:lnR>
                  </a:tcPr>
                </a:tc>
                <a:tc rowSpan="5">
                  <a:txBody>
                    <a:bodyPr/>
                    <a:lstStyle/>
                    <a:p>
                      <a:pPr marL="84455">
                        <a:lnSpc>
                          <a:spcPct val="100000"/>
                        </a:lnSpc>
                        <a:spcBef>
                          <a:spcPts val="240"/>
                        </a:spcBef>
                      </a:pPr>
                      <a:r>
                        <a:rPr sz="1150" b="1">
                          <a:latin typeface="Arial"/>
                          <a:cs typeface="Arial"/>
                        </a:rPr>
                        <a:t>query</a:t>
                      </a:r>
                      <a:endParaRPr sz="1150">
                        <a:latin typeface="Arial"/>
                        <a:cs typeface="Arial"/>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4"/>
                  </a:ext>
                </a:extLst>
              </a:tr>
              <a:tr h="175485">
                <a:tc>
                  <a:txBody>
                    <a:bodyPr/>
                    <a:lstStyle/>
                    <a:p>
                      <a:endParaRPr sz="1150">
                        <a:latin typeface="Arial"/>
                        <a:cs typeface="Arial"/>
                      </a:endParaRPr>
                    </a:p>
                  </a:txBody>
                  <a:tcPr marL="0" marR="0" marT="0" marB="0">
                    <a:lnL w="8786">
                      <a:solidFill>
                        <a:srgbClr val="000000"/>
                      </a:solidFill>
                      <a:prstDash val="solid"/>
                    </a:lnL>
                  </a:tcPr>
                </a:tc>
                <a:tc>
                  <a:txBody>
                    <a:bodyPr/>
                    <a:lstStyle/>
                    <a:p>
                      <a:pPr marL="52705">
                        <a:lnSpc>
                          <a:spcPts val="1280"/>
                        </a:lnSpc>
                      </a:pPr>
                      <a:r>
                        <a:rPr sz="1150" b="1">
                          <a:latin typeface="Arial"/>
                          <a:cs typeface="Arial"/>
                        </a:rPr>
                        <a:t>AccBal:</a:t>
                      </a:r>
                      <a:r>
                        <a:rPr sz="1150" b="1" spc="-65">
                          <a:latin typeface="Arial"/>
                          <a:cs typeface="Arial"/>
                        </a:rPr>
                        <a:t> </a:t>
                      </a:r>
                      <a:r>
                        <a:rPr sz="1150" b="1">
                          <a:latin typeface="Arial"/>
                          <a:cs typeface="Arial"/>
                        </a:rPr>
                        <a:t>1200,</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5"/>
                  </a:ext>
                </a:extLst>
              </a:tr>
              <a:tr h="175485">
                <a:tc>
                  <a:txBody>
                    <a:bodyPr/>
                    <a:lstStyle/>
                    <a:p>
                      <a:endParaRPr sz="1150">
                        <a:latin typeface="Arial"/>
                        <a:cs typeface="Arial"/>
                      </a:endParaRPr>
                    </a:p>
                  </a:txBody>
                  <a:tcPr marL="0" marR="0" marT="0" marB="0">
                    <a:lnL w="8786">
                      <a:solidFill>
                        <a:srgbClr val="000000"/>
                      </a:solidFill>
                      <a:prstDash val="solid"/>
                    </a:lnL>
                  </a:tcPr>
                </a:tc>
                <a:tc>
                  <a:txBody>
                    <a:bodyPr/>
                    <a:lstStyle/>
                    <a:p>
                      <a:pPr marL="52705">
                        <a:lnSpc>
                          <a:spcPts val="1280"/>
                        </a:lnSpc>
                      </a:pPr>
                      <a:r>
                        <a:rPr sz="1150" b="1">
                          <a:latin typeface="Arial"/>
                          <a:cs typeface="Arial"/>
                        </a:rPr>
                        <a:t>AccType:</a:t>
                      </a:r>
                      <a:r>
                        <a:rPr sz="1150" b="1" spc="-65">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6"/>
                  </a:ext>
                </a:extLst>
              </a:tr>
              <a:tr h="286666">
                <a:tc>
                  <a:txBody>
                    <a:bodyPr/>
                    <a:lstStyle/>
                    <a:p>
                      <a:pPr marR="635" algn="ctr">
                        <a:lnSpc>
                          <a:spcPts val="1280"/>
                        </a:lnSpc>
                      </a:pPr>
                      <a:r>
                        <a:rPr sz="1150" b="1">
                          <a:latin typeface="Arial"/>
                          <a:cs typeface="Arial"/>
                        </a:rPr>
                        <a:t>}</a:t>
                      </a:r>
                      <a:endParaRPr sz="1150">
                        <a:latin typeface="Arial"/>
                        <a:cs typeface="Arial"/>
                      </a:endParaRPr>
                    </a:p>
                  </a:txBody>
                  <a:tcPr marL="0" marR="0" marT="0" marB="0">
                    <a:lnL w="8786">
                      <a:solidFill>
                        <a:srgbClr val="000000"/>
                      </a:solidFill>
                      <a:prstDash val="solid"/>
                    </a:lnL>
                    <a:lnB w="8786">
                      <a:solidFill>
                        <a:srgbClr val="000000"/>
                      </a:solidFill>
                      <a:prstDash val="solid"/>
                    </a:lnB>
                  </a:tcPr>
                </a:tc>
                <a:tc>
                  <a:txBody>
                    <a:bodyPr/>
                    <a:lstStyle/>
                    <a:p>
                      <a:endParaRPr sz="1150">
                        <a:latin typeface="Arial"/>
                        <a:cs typeface="Arial"/>
                      </a:endParaRPr>
                    </a:p>
                  </a:txBody>
                  <a:tcPr marL="0" marR="0" marT="0" marB="0">
                    <a:lnR w="8786">
                      <a:solidFill>
                        <a:srgbClr val="000000"/>
                      </a:solidFill>
                      <a:prstDash val="solid"/>
                    </a:lnR>
                    <a:lnB w="8786">
                      <a:solidFill>
                        <a:srgbClr val="000000"/>
                      </a:solidFill>
                      <a:prstDash val="solid"/>
                    </a:lnB>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7"/>
                  </a:ext>
                </a:extLst>
              </a:tr>
              <a:tr h="1096776">
                <a:tc>
                  <a:txBody>
                    <a:bodyPr/>
                    <a:lstStyle/>
                    <a:p>
                      <a:pPr marL="44450">
                        <a:lnSpc>
                          <a:spcPct val="100000"/>
                        </a:lnSpc>
                        <a:spcBef>
                          <a:spcPts val="715"/>
                        </a:spcBef>
                      </a:pPr>
                      <a:r>
                        <a:rPr sz="1150" b="1">
                          <a:latin typeface="Arial"/>
                          <a:cs typeface="Arial"/>
                        </a:rPr>
                        <a:t>{</a:t>
                      </a:r>
                      <a:endParaRPr sz="11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7"/>
                        </a:spcBef>
                      </a:pPr>
                      <a:endParaRPr sz="1400">
                        <a:latin typeface="Times New Roman"/>
                        <a:cs typeface="Times New Roman"/>
                      </a:endParaRPr>
                    </a:p>
                    <a:p>
                      <a:pPr marL="44450">
                        <a:lnSpc>
                          <a:spcPct val="100000"/>
                        </a:lnSpc>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lnB w="8786">
                      <a:solidFill>
                        <a:srgbClr val="000000"/>
                      </a:solidFill>
                      <a:prstDash val="solid"/>
                    </a:lnB>
                  </a:tcPr>
                </a:tc>
                <a:tc>
                  <a:txBody>
                    <a:bodyPr/>
                    <a:lstStyle/>
                    <a:p>
                      <a:pPr>
                        <a:lnSpc>
                          <a:spcPct val="100000"/>
                        </a:lnSpc>
                      </a:pPr>
                      <a:endParaRPr sz="1100">
                        <a:latin typeface="Times New Roman"/>
                        <a:cs typeface="Times New Roman"/>
                      </a:endParaRPr>
                    </a:p>
                    <a:p>
                      <a:pPr marL="52705">
                        <a:lnSpc>
                          <a:spcPct val="100000"/>
                        </a:lnSpc>
                        <a:spcBef>
                          <a:spcPts val="830"/>
                        </a:spcBef>
                      </a:pPr>
                      <a:r>
                        <a:rPr sz="1150" b="1">
                          <a:latin typeface="Arial"/>
                          <a:cs typeface="Arial"/>
                        </a:rPr>
                        <a:t>CustID:</a:t>
                      </a:r>
                      <a:r>
                        <a:rPr sz="1150" b="1" spc="-60">
                          <a:latin typeface="Arial"/>
                          <a:cs typeface="Arial"/>
                        </a:rPr>
                        <a:t> </a:t>
                      </a:r>
                      <a:r>
                        <a:rPr sz="1150" b="1">
                          <a:latin typeface="Arial"/>
                          <a:cs typeface="Arial"/>
                        </a:rPr>
                        <a:t>“C123”,</a:t>
                      </a:r>
                      <a:endParaRPr sz="1150">
                        <a:latin typeface="Arial"/>
                        <a:cs typeface="Arial"/>
                      </a:endParaRPr>
                    </a:p>
                    <a:p>
                      <a:pPr marL="52705" marR="362585">
                        <a:lnSpc>
                          <a:spcPct val="100000"/>
                        </a:lnSpc>
                      </a:pPr>
                      <a:r>
                        <a:rPr sz="1150" b="1">
                          <a:latin typeface="Arial"/>
                          <a:cs typeface="Arial"/>
                        </a:rPr>
                        <a:t>AccBal:</a:t>
                      </a:r>
                      <a:r>
                        <a:rPr sz="1150" b="1" spc="-55">
                          <a:latin typeface="Arial"/>
                          <a:cs typeface="Arial"/>
                        </a:rPr>
                        <a:t> </a:t>
                      </a:r>
                      <a:r>
                        <a:rPr sz="1150" b="1">
                          <a:latin typeface="Arial"/>
                          <a:cs typeface="Arial"/>
                        </a:rPr>
                        <a:t>1500,  AccType:</a:t>
                      </a:r>
                      <a:r>
                        <a:rPr sz="1150" b="1" spc="-65">
                          <a:latin typeface="Arial"/>
                          <a:cs typeface="Arial"/>
                        </a:rPr>
                        <a:t> </a:t>
                      </a:r>
                      <a:r>
                        <a:rPr sz="1150" b="1">
                          <a:latin typeface="Arial"/>
                          <a:cs typeface="Arial"/>
                        </a:rPr>
                        <a:t>“C”</a:t>
                      </a:r>
                      <a:endParaRPr sz="1150">
                        <a:latin typeface="Arial"/>
                        <a:cs typeface="Arial"/>
                      </a:endParaRPr>
                    </a:p>
                  </a:txBody>
                  <a:tcPr marL="0" marR="0" marT="0" marB="0">
                    <a:lnR w="8786">
                      <a:solidFill>
                        <a:srgbClr val="000000"/>
                      </a:solidFill>
                      <a:prstDash val="solid"/>
                    </a:lnR>
                    <a:lnT w="8786">
                      <a:solidFill>
                        <a:srgbClr val="000000"/>
                      </a:solidFill>
                      <a:prstDash val="solid"/>
                    </a:lnT>
                    <a:lnB w="8786">
                      <a:solidFill>
                        <a:srgbClr val="000000"/>
                      </a:solidFill>
                      <a:prstDash val="solid"/>
                    </a:lnB>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8"/>
                  </a:ext>
                </a:extLst>
              </a:tr>
            </a:tbl>
          </a:graphicData>
        </a:graphic>
      </p:graphicFrame>
      <p:sp>
        <p:nvSpPr>
          <p:cNvPr id="13" name="object 13"/>
          <p:cNvSpPr/>
          <p:nvPr/>
        </p:nvSpPr>
        <p:spPr>
          <a:xfrm>
            <a:off x="4715202" y="3709279"/>
            <a:ext cx="551180" cy="219710"/>
          </a:xfrm>
          <a:custGeom>
            <a:avLst/>
            <a:gdLst/>
            <a:ahLst/>
            <a:cxnLst/>
            <a:rect l="l" t="t" r="r" b="b"/>
            <a:pathLst>
              <a:path w="551179" h="219710">
                <a:moveTo>
                  <a:pt x="0" y="219356"/>
                </a:moveTo>
                <a:lnTo>
                  <a:pt x="550623" y="219356"/>
                </a:lnTo>
                <a:lnTo>
                  <a:pt x="550623" y="0"/>
                </a:lnTo>
                <a:lnTo>
                  <a:pt x="0" y="0"/>
                </a:lnTo>
                <a:lnTo>
                  <a:pt x="0" y="219356"/>
                </a:lnTo>
                <a:close/>
              </a:path>
            </a:pathLst>
          </a:custGeom>
          <a:solidFill>
            <a:srgbClr val="FFFFFF"/>
          </a:solidFill>
        </p:spPr>
        <p:txBody>
          <a:bodyPr wrap="square" lIns="0" tIns="0" rIns="0" bIns="0" rtlCol="0"/>
          <a:lstStyle/>
          <a:p>
            <a:endParaRPr/>
          </a:p>
        </p:txBody>
      </p:sp>
      <p:graphicFrame>
        <p:nvGraphicFramePr>
          <p:cNvPr id="14" name="object 14"/>
          <p:cNvGraphicFramePr>
            <a:graphicFrameLocks noGrp="1"/>
          </p:cNvGraphicFramePr>
          <p:nvPr/>
        </p:nvGraphicFramePr>
        <p:xfrm>
          <a:off x="3114000" y="1812936"/>
          <a:ext cx="2093469" cy="3290333"/>
        </p:xfrm>
        <a:graphic>
          <a:graphicData uri="http://schemas.openxmlformats.org/drawingml/2006/table">
            <a:tbl>
              <a:tblPr firstRow="1" bandRow="1">
                <a:tableStyleId>{2D5ABB26-0587-4C30-8999-92F81FD0307C}</a:tableStyleId>
              </a:tblPr>
              <a:tblGrid>
                <a:gridCol w="159094">
                  <a:extLst>
                    <a:ext uri="{9D8B030D-6E8A-4147-A177-3AD203B41FA5}">
                      <a16:colId xmlns:a16="http://schemas.microsoft.com/office/drawing/2014/main" val="20000"/>
                    </a:ext>
                  </a:extLst>
                </a:gridCol>
                <a:gridCol w="1382651">
                  <a:extLst>
                    <a:ext uri="{9D8B030D-6E8A-4147-A177-3AD203B41FA5}">
                      <a16:colId xmlns:a16="http://schemas.microsoft.com/office/drawing/2014/main" val="20001"/>
                    </a:ext>
                  </a:extLst>
                </a:gridCol>
                <a:gridCol w="551724">
                  <a:extLst>
                    <a:ext uri="{9D8B030D-6E8A-4147-A177-3AD203B41FA5}">
                      <a16:colId xmlns:a16="http://schemas.microsoft.com/office/drawing/2014/main" val="20002"/>
                    </a:ext>
                  </a:extLst>
                </a:gridCol>
              </a:tblGrid>
              <a:tr h="1096782">
                <a:tc>
                  <a:txBody>
                    <a:bodyPr/>
                    <a:lstStyle/>
                    <a:p>
                      <a:pPr marL="44450">
                        <a:lnSpc>
                          <a:spcPct val="100000"/>
                        </a:lnSpc>
                        <a:spcBef>
                          <a:spcPts val="715"/>
                        </a:spcBef>
                      </a:pPr>
                      <a:r>
                        <a:rPr sz="1150" b="1">
                          <a:latin typeface="Arial"/>
                          <a:cs typeface="Arial"/>
                        </a:rPr>
                        <a:t>{</a:t>
                      </a:r>
                      <a:endParaRPr sz="11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7"/>
                        </a:spcBef>
                      </a:pPr>
                      <a:endParaRPr sz="1400">
                        <a:latin typeface="Times New Roman"/>
                        <a:cs typeface="Times New Roman"/>
                      </a:endParaRPr>
                    </a:p>
                    <a:p>
                      <a:pPr marL="44450">
                        <a:lnSpc>
                          <a:spcPct val="100000"/>
                        </a:lnSpc>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lnB w="8786">
                      <a:solidFill>
                        <a:srgbClr val="000000"/>
                      </a:solidFill>
                      <a:prstDash val="solid"/>
                    </a:lnB>
                  </a:tcPr>
                </a:tc>
                <a:tc>
                  <a:txBody>
                    <a:bodyPr/>
                    <a:lstStyle/>
                    <a:p>
                      <a:pPr>
                        <a:lnSpc>
                          <a:spcPct val="100000"/>
                        </a:lnSpc>
                      </a:pPr>
                      <a:endParaRPr sz="1100">
                        <a:latin typeface="Times New Roman"/>
                        <a:cs typeface="Times New Roman"/>
                      </a:endParaRPr>
                    </a:p>
                    <a:p>
                      <a:pPr marL="52705">
                        <a:lnSpc>
                          <a:spcPct val="100000"/>
                        </a:lnSpc>
                        <a:spcBef>
                          <a:spcPts val="830"/>
                        </a:spcBef>
                      </a:pPr>
                      <a:r>
                        <a:rPr sz="1150" b="1">
                          <a:latin typeface="Arial"/>
                          <a:cs typeface="Arial"/>
                        </a:rPr>
                        <a:t>CustID:</a:t>
                      </a:r>
                      <a:r>
                        <a:rPr sz="1150" b="1" spc="-70">
                          <a:latin typeface="Arial"/>
                          <a:cs typeface="Arial"/>
                        </a:rPr>
                        <a:t> </a:t>
                      </a:r>
                      <a:r>
                        <a:rPr sz="1150" b="1">
                          <a:latin typeface="Arial"/>
                          <a:cs typeface="Arial"/>
                        </a:rPr>
                        <a:t>“C123”,</a:t>
                      </a:r>
                      <a:endParaRPr sz="1150">
                        <a:latin typeface="Arial"/>
                        <a:cs typeface="Arial"/>
                      </a:endParaRPr>
                    </a:p>
                    <a:p>
                      <a:pPr marL="52705" marR="370840">
                        <a:lnSpc>
                          <a:spcPct val="100000"/>
                        </a:lnSpc>
                      </a:pPr>
                      <a:r>
                        <a:rPr sz="1150" b="1">
                          <a:latin typeface="Arial"/>
                          <a:cs typeface="Arial"/>
                        </a:rPr>
                        <a:t>AccBal: 500,  AccType:</a:t>
                      </a:r>
                      <a:r>
                        <a:rPr sz="1150" b="1" spc="-70">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lnT w="8786">
                      <a:solidFill>
                        <a:srgbClr val="000000"/>
                      </a:solidFill>
                      <a:prstDash val="solid"/>
                    </a:lnT>
                    <a:lnB w="8786">
                      <a:solidFill>
                        <a:srgbClr val="000000"/>
                      </a:solidFill>
                      <a:prstDash val="solid"/>
                    </a:lnB>
                  </a:tcPr>
                </a:tc>
                <a:tc rowSpan="5">
                  <a:txBody>
                    <a:bodyPr/>
                    <a:lstStyle/>
                    <a:p>
                      <a:endParaRPr sz="1150">
                        <a:latin typeface="Arial"/>
                        <a:cs typeface="Arial"/>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0"/>
                  </a:ext>
                </a:extLst>
              </a:tr>
              <a:tr h="283654">
                <a:tc>
                  <a:txBody>
                    <a:bodyPr/>
                    <a:lstStyle/>
                    <a:p>
                      <a:pPr marL="44450">
                        <a:lnSpc>
                          <a:spcPct val="100000"/>
                        </a:lnSpc>
                        <a:spcBef>
                          <a:spcPts val="715"/>
                        </a:spcBef>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tcPr>
                </a:tc>
                <a:tc>
                  <a:txBody>
                    <a:bodyPr/>
                    <a:lstStyle/>
                    <a:p>
                      <a:endParaRPr sz="1150">
                        <a:latin typeface="Arial"/>
                        <a:cs typeface="Arial"/>
                      </a:endParaRPr>
                    </a:p>
                  </a:txBody>
                  <a:tcPr marL="0" marR="0" marT="0" marB="0">
                    <a:lnR w="8786">
                      <a:solidFill>
                        <a:srgbClr val="000000"/>
                      </a:solidFill>
                      <a:prstDash val="solid"/>
                    </a:lnR>
                    <a:lnT w="8786">
                      <a:solidFill>
                        <a:srgbClr val="000000"/>
                      </a:solidFill>
                      <a:prstDash val="solid"/>
                    </a:lnT>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1"/>
                  </a:ext>
                </a:extLst>
              </a:tr>
              <a:tr h="175485">
                <a:tc>
                  <a:txBody>
                    <a:bodyPr/>
                    <a:lstStyle/>
                    <a:p>
                      <a:endParaRPr sz="1150">
                        <a:latin typeface="Arial"/>
                        <a:cs typeface="Arial"/>
                      </a:endParaRPr>
                    </a:p>
                  </a:txBody>
                  <a:tcPr marL="0" marR="0" marT="0" marB="0">
                    <a:lnL w="8786">
                      <a:solidFill>
                        <a:srgbClr val="000000"/>
                      </a:solidFill>
                      <a:prstDash val="solid"/>
                    </a:lnL>
                  </a:tcPr>
                </a:tc>
                <a:tc>
                  <a:txBody>
                    <a:bodyPr/>
                    <a:lstStyle/>
                    <a:p>
                      <a:pPr marL="52705">
                        <a:lnSpc>
                          <a:spcPts val="1280"/>
                        </a:lnSpc>
                      </a:pPr>
                      <a:r>
                        <a:rPr sz="1150" b="1">
                          <a:latin typeface="Arial"/>
                          <a:cs typeface="Arial"/>
                        </a:rPr>
                        <a:t>CustID:</a:t>
                      </a:r>
                      <a:r>
                        <a:rPr sz="1150" b="1" spc="-70">
                          <a:latin typeface="Arial"/>
                          <a:cs typeface="Arial"/>
                        </a:rPr>
                        <a:t> </a:t>
                      </a:r>
                      <a:r>
                        <a:rPr sz="1150" b="1">
                          <a:latin typeface="Arial"/>
                          <a:cs typeface="Arial"/>
                        </a:rPr>
                        <a:t>“C123”,</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2"/>
                  </a:ext>
                </a:extLst>
              </a:tr>
              <a:tr h="175485">
                <a:tc>
                  <a:txBody>
                    <a:bodyPr/>
                    <a:lstStyle/>
                    <a:p>
                      <a:endParaRPr sz="1150">
                        <a:latin typeface="Arial"/>
                        <a:cs typeface="Arial"/>
                      </a:endParaRPr>
                    </a:p>
                  </a:txBody>
                  <a:tcPr marL="0" marR="0" marT="0" marB="0">
                    <a:lnL w="8786">
                      <a:solidFill>
                        <a:srgbClr val="000000"/>
                      </a:solidFill>
                      <a:prstDash val="solid"/>
                    </a:lnL>
                  </a:tcPr>
                </a:tc>
                <a:tc>
                  <a:txBody>
                    <a:bodyPr/>
                    <a:lstStyle/>
                    <a:p>
                      <a:pPr marL="52705">
                        <a:lnSpc>
                          <a:spcPts val="1280"/>
                        </a:lnSpc>
                      </a:pPr>
                      <a:r>
                        <a:rPr sz="1150" b="1">
                          <a:latin typeface="Arial"/>
                          <a:cs typeface="Arial"/>
                        </a:rPr>
                        <a:t>AccBal:</a:t>
                      </a:r>
                      <a:r>
                        <a:rPr sz="1150" b="1" spc="-75">
                          <a:latin typeface="Arial"/>
                          <a:cs typeface="Arial"/>
                        </a:rPr>
                        <a:t> </a:t>
                      </a:r>
                      <a:r>
                        <a:rPr sz="1150" b="1">
                          <a:latin typeface="Arial"/>
                          <a:cs typeface="Arial"/>
                        </a:rPr>
                        <a:t>900,</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3"/>
                  </a:ext>
                </a:extLst>
              </a:tr>
              <a:tr h="133123">
                <a:tc rowSpan="2">
                  <a:txBody>
                    <a:bodyPr/>
                    <a:lstStyle/>
                    <a:p>
                      <a:endParaRPr sz="1150">
                        <a:latin typeface="Arial"/>
                        <a:cs typeface="Arial"/>
                      </a:endParaRPr>
                    </a:p>
                  </a:txBody>
                  <a:tcPr marL="0" marR="0" marT="0" marB="0">
                    <a:lnL w="8786">
                      <a:solidFill>
                        <a:srgbClr val="000000"/>
                      </a:solidFill>
                      <a:prstDash val="solid"/>
                    </a:lnL>
                  </a:tcPr>
                </a:tc>
                <a:tc rowSpan="2">
                  <a:txBody>
                    <a:bodyPr/>
                    <a:lstStyle/>
                    <a:p>
                      <a:pPr marL="52705">
                        <a:lnSpc>
                          <a:spcPts val="1280"/>
                        </a:lnSpc>
                      </a:pPr>
                      <a:r>
                        <a:rPr sz="1150" b="1">
                          <a:latin typeface="Arial"/>
                          <a:cs typeface="Arial"/>
                        </a:rPr>
                        <a:t>AccType:</a:t>
                      </a:r>
                      <a:r>
                        <a:rPr sz="1150" b="1" spc="-70">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tcPr>
                </a:tc>
                <a:tc vMerge="1">
                  <a:txBody>
                    <a:bodyPr/>
                    <a:lstStyle/>
                    <a:p>
                      <a:endParaRPr/>
                    </a:p>
                  </a:txBody>
                  <a:tcPr marL="0" marR="0" marT="0" marB="0">
                    <a:lnL w="8786">
                      <a:solidFill>
                        <a:srgbClr val="000000"/>
                      </a:solidFill>
                      <a:prstDash val="solid"/>
                    </a:lnL>
                    <a:lnB w="8774">
                      <a:solidFill>
                        <a:srgbClr val="000000"/>
                      </a:solidFill>
                      <a:prstDash val="solid"/>
                    </a:lnB>
                  </a:tcPr>
                </a:tc>
                <a:extLst>
                  <a:ext uri="{0D108BD9-81ED-4DB2-BD59-A6C34878D82A}">
                    <a16:rowId xmlns:a16="http://schemas.microsoft.com/office/drawing/2014/main" val="10004"/>
                  </a:ext>
                </a:extLst>
              </a:tr>
              <a:tr h="42362">
                <a:tc vMerge="1">
                  <a:txBody>
                    <a:bodyPr/>
                    <a:lstStyle/>
                    <a:p>
                      <a:endParaRPr/>
                    </a:p>
                  </a:txBody>
                  <a:tcPr marL="0" marR="0" marT="0" marB="0">
                    <a:lnL w="8786">
                      <a:solidFill>
                        <a:srgbClr val="000000"/>
                      </a:solidFill>
                      <a:prstDash val="solid"/>
                    </a:lnL>
                  </a:tcPr>
                </a:tc>
                <a:tc vMerge="1">
                  <a:txBody>
                    <a:bodyPr/>
                    <a:lstStyle/>
                    <a:p>
                      <a:endParaRPr/>
                    </a:p>
                  </a:txBody>
                  <a:tcPr marL="0" marR="0" marT="0" marB="0">
                    <a:lnR w="8786">
                      <a:solidFill>
                        <a:srgbClr val="000000"/>
                      </a:solidFill>
                      <a:prstDash val="solid"/>
                    </a:lnR>
                  </a:tcPr>
                </a:tc>
                <a:tc rowSpan="3">
                  <a:txBody>
                    <a:bodyPr/>
                    <a:lstStyle/>
                    <a:p>
                      <a:pPr marL="174625">
                        <a:lnSpc>
                          <a:spcPct val="100000"/>
                        </a:lnSpc>
                        <a:spcBef>
                          <a:spcPts val="240"/>
                        </a:spcBef>
                      </a:pPr>
                      <a:r>
                        <a:rPr sz="1150" b="1">
                          <a:latin typeface="Arial"/>
                          <a:cs typeface="Arial"/>
                        </a:rPr>
                        <a:t>map</a:t>
                      </a:r>
                      <a:endParaRPr sz="1150">
                        <a:latin typeface="Arial"/>
                        <a:cs typeface="Arial"/>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5"/>
                  </a:ext>
                </a:extLst>
              </a:tr>
              <a:tr h="286666">
                <a:tc>
                  <a:txBody>
                    <a:bodyPr/>
                    <a:lstStyle/>
                    <a:p>
                      <a:pPr marL="44450">
                        <a:lnSpc>
                          <a:spcPts val="1280"/>
                        </a:lnSpc>
                      </a:pPr>
                      <a:r>
                        <a:rPr sz="1150" b="1">
                          <a:latin typeface="Arial"/>
                          <a:cs typeface="Arial"/>
                        </a:rPr>
                        <a:t>}</a:t>
                      </a:r>
                      <a:endParaRPr sz="1150">
                        <a:latin typeface="Arial"/>
                        <a:cs typeface="Arial"/>
                      </a:endParaRPr>
                    </a:p>
                  </a:txBody>
                  <a:tcPr marL="0" marR="0" marT="0" marB="0">
                    <a:lnL w="8786">
                      <a:solidFill>
                        <a:srgbClr val="000000"/>
                      </a:solidFill>
                      <a:prstDash val="solid"/>
                    </a:lnL>
                    <a:lnB w="8786">
                      <a:solidFill>
                        <a:srgbClr val="000000"/>
                      </a:solidFill>
                      <a:prstDash val="solid"/>
                    </a:lnB>
                  </a:tcPr>
                </a:tc>
                <a:tc>
                  <a:txBody>
                    <a:bodyPr/>
                    <a:lstStyle/>
                    <a:p>
                      <a:endParaRPr sz="1150">
                        <a:latin typeface="Arial"/>
                        <a:cs typeface="Arial"/>
                      </a:endParaRPr>
                    </a:p>
                  </a:txBody>
                  <a:tcPr marL="0" marR="0" marT="0" marB="0">
                    <a:lnR w="8786">
                      <a:solidFill>
                        <a:srgbClr val="000000"/>
                      </a:solidFill>
                      <a:prstDash val="solid"/>
                    </a:lnR>
                    <a:lnB w="8786">
                      <a:solidFill>
                        <a:srgbClr val="000000"/>
                      </a:solidFill>
                      <a:prstDash val="solid"/>
                    </a:lnB>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6"/>
                  </a:ext>
                </a:extLst>
              </a:tr>
              <a:tr h="1096776">
                <a:tc>
                  <a:txBody>
                    <a:bodyPr/>
                    <a:lstStyle/>
                    <a:p>
                      <a:pPr marL="44450">
                        <a:lnSpc>
                          <a:spcPct val="100000"/>
                        </a:lnSpc>
                        <a:spcBef>
                          <a:spcPts val="715"/>
                        </a:spcBef>
                      </a:pPr>
                      <a:r>
                        <a:rPr sz="1150" b="1">
                          <a:latin typeface="Arial"/>
                          <a:cs typeface="Arial"/>
                        </a:rPr>
                        <a:t>{</a:t>
                      </a:r>
                      <a:endParaRPr sz="1150">
                        <a:latin typeface="Arial"/>
                        <a:cs typeface="Arial"/>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7"/>
                        </a:spcBef>
                      </a:pPr>
                      <a:endParaRPr sz="1400">
                        <a:latin typeface="Times New Roman"/>
                        <a:cs typeface="Times New Roman"/>
                      </a:endParaRPr>
                    </a:p>
                    <a:p>
                      <a:pPr marL="44450">
                        <a:lnSpc>
                          <a:spcPct val="100000"/>
                        </a:lnSpc>
                      </a:pPr>
                      <a:r>
                        <a:rPr sz="1150" b="1">
                          <a:latin typeface="Arial"/>
                          <a:cs typeface="Arial"/>
                        </a:rPr>
                        <a:t>}</a:t>
                      </a:r>
                      <a:endParaRPr sz="1150">
                        <a:latin typeface="Arial"/>
                        <a:cs typeface="Arial"/>
                      </a:endParaRPr>
                    </a:p>
                  </a:txBody>
                  <a:tcPr marL="0" marR="0" marT="0" marB="0">
                    <a:lnL w="8786">
                      <a:solidFill>
                        <a:srgbClr val="000000"/>
                      </a:solidFill>
                      <a:prstDash val="solid"/>
                    </a:lnL>
                    <a:lnT w="8786">
                      <a:solidFill>
                        <a:srgbClr val="000000"/>
                      </a:solidFill>
                      <a:prstDash val="solid"/>
                    </a:lnT>
                    <a:lnB w="8786">
                      <a:solidFill>
                        <a:srgbClr val="000000"/>
                      </a:solidFill>
                      <a:prstDash val="solid"/>
                    </a:lnB>
                  </a:tcPr>
                </a:tc>
                <a:tc>
                  <a:txBody>
                    <a:bodyPr/>
                    <a:lstStyle/>
                    <a:p>
                      <a:pPr>
                        <a:lnSpc>
                          <a:spcPct val="100000"/>
                        </a:lnSpc>
                      </a:pPr>
                      <a:endParaRPr sz="1100">
                        <a:latin typeface="Times New Roman"/>
                        <a:cs typeface="Times New Roman"/>
                      </a:endParaRPr>
                    </a:p>
                    <a:p>
                      <a:pPr marL="52705">
                        <a:lnSpc>
                          <a:spcPct val="100000"/>
                        </a:lnSpc>
                        <a:spcBef>
                          <a:spcPts val="830"/>
                        </a:spcBef>
                      </a:pPr>
                      <a:r>
                        <a:rPr sz="1150" b="1">
                          <a:latin typeface="Arial"/>
                          <a:cs typeface="Arial"/>
                        </a:rPr>
                        <a:t>CustID:</a:t>
                      </a:r>
                      <a:r>
                        <a:rPr sz="1150" b="1" spc="-70">
                          <a:latin typeface="Arial"/>
                          <a:cs typeface="Arial"/>
                        </a:rPr>
                        <a:t> </a:t>
                      </a:r>
                      <a:r>
                        <a:rPr sz="1150" b="1">
                          <a:latin typeface="Arial"/>
                          <a:cs typeface="Arial"/>
                        </a:rPr>
                        <a:t>“C111”,</a:t>
                      </a:r>
                      <a:endParaRPr sz="1150">
                        <a:latin typeface="Arial"/>
                        <a:cs typeface="Arial"/>
                      </a:endParaRPr>
                    </a:p>
                    <a:p>
                      <a:pPr marL="52705" marR="362585">
                        <a:lnSpc>
                          <a:spcPct val="100000"/>
                        </a:lnSpc>
                      </a:pPr>
                      <a:r>
                        <a:rPr sz="1150" b="1">
                          <a:latin typeface="Arial"/>
                          <a:cs typeface="Arial"/>
                        </a:rPr>
                        <a:t>AccBal:</a:t>
                      </a:r>
                      <a:r>
                        <a:rPr sz="1150" b="1" spc="-60">
                          <a:latin typeface="Arial"/>
                          <a:cs typeface="Arial"/>
                        </a:rPr>
                        <a:t> </a:t>
                      </a:r>
                      <a:r>
                        <a:rPr sz="1150" b="1">
                          <a:latin typeface="Arial"/>
                          <a:cs typeface="Arial"/>
                        </a:rPr>
                        <a:t>1200,  AccType:</a:t>
                      </a:r>
                      <a:r>
                        <a:rPr sz="1150" b="1" spc="-70">
                          <a:latin typeface="Arial"/>
                          <a:cs typeface="Arial"/>
                        </a:rPr>
                        <a:t> </a:t>
                      </a:r>
                      <a:r>
                        <a:rPr sz="1150" b="1">
                          <a:latin typeface="Arial"/>
                          <a:cs typeface="Arial"/>
                        </a:rPr>
                        <a:t>“S”</a:t>
                      </a:r>
                      <a:endParaRPr sz="1150">
                        <a:latin typeface="Arial"/>
                        <a:cs typeface="Arial"/>
                      </a:endParaRPr>
                    </a:p>
                  </a:txBody>
                  <a:tcPr marL="0" marR="0" marT="0" marB="0">
                    <a:lnR w="8786">
                      <a:solidFill>
                        <a:srgbClr val="000000"/>
                      </a:solidFill>
                      <a:prstDash val="solid"/>
                    </a:lnR>
                    <a:lnT w="8786">
                      <a:solidFill>
                        <a:srgbClr val="000000"/>
                      </a:solidFill>
                      <a:prstDash val="solid"/>
                    </a:lnT>
                    <a:lnB w="8786">
                      <a:solidFill>
                        <a:srgbClr val="000000"/>
                      </a:solidFill>
                      <a:prstDash val="solid"/>
                    </a:lnB>
                  </a:tcPr>
                </a:tc>
                <a:tc vMerge="1">
                  <a:txBody>
                    <a:bodyPr/>
                    <a:lstStyle/>
                    <a:p>
                      <a:endParaRPr/>
                    </a:p>
                  </a:txBody>
                  <a:tcPr marL="0" marR="0" marT="0" marB="0">
                    <a:lnL w="8786">
                      <a:solidFill>
                        <a:srgbClr val="000000"/>
                      </a:solidFill>
                      <a:prstDash val="solid"/>
                    </a:lnL>
                    <a:lnT w="8774">
                      <a:solidFill>
                        <a:srgbClr val="000000"/>
                      </a:solidFill>
                      <a:prstDash val="solid"/>
                    </a:lnT>
                  </a:tcPr>
                </a:tc>
                <a:extLst>
                  <a:ext uri="{0D108BD9-81ED-4DB2-BD59-A6C34878D82A}">
                    <a16:rowId xmlns:a16="http://schemas.microsoft.com/office/drawing/2014/main" val="10007"/>
                  </a:ext>
                </a:extLst>
              </a:tr>
            </a:tbl>
          </a:graphicData>
        </a:graphic>
      </p:graphicFrame>
      <p:sp>
        <p:nvSpPr>
          <p:cNvPr id="15" name="object 15"/>
          <p:cNvSpPr txBox="1"/>
          <p:nvPr/>
        </p:nvSpPr>
        <p:spPr>
          <a:xfrm>
            <a:off x="1125320" y="5581298"/>
            <a:ext cx="792480" cy="186690"/>
          </a:xfrm>
          <a:prstGeom prst="rect">
            <a:avLst/>
          </a:prstGeom>
        </p:spPr>
        <p:txBody>
          <a:bodyPr vert="horz" wrap="square" lIns="0" tIns="0" rIns="0" bIns="0" rtlCol="0">
            <a:spAutoFit/>
          </a:bodyPr>
          <a:lstStyle/>
          <a:p>
            <a:pPr marL="12700">
              <a:lnSpc>
                <a:spcPct val="100000"/>
              </a:lnSpc>
            </a:pPr>
            <a:r>
              <a:rPr sz="1150" b="1">
                <a:latin typeface="Arial"/>
                <a:cs typeface="Arial"/>
              </a:rPr>
              <a:t>Customers</a:t>
            </a:r>
            <a:endParaRPr sz="1150">
              <a:latin typeface="Arial"/>
              <a:cs typeface="Arial"/>
            </a:endParaRPr>
          </a:p>
        </p:txBody>
      </p:sp>
      <p:sp>
        <p:nvSpPr>
          <p:cNvPr id="16" name="object 16"/>
          <p:cNvSpPr/>
          <p:nvPr/>
        </p:nvSpPr>
        <p:spPr>
          <a:xfrm>
            <a:off x="5348419" y="3325405"/>
            <a:ext cx="1541780" cy="219710"/>
          </a:xfrm>
          <a:custGeom>
            <a:avLst/>
            <a:gdLst/>
            <a:ahLst/>
            <a:cxnLst/>
            <a:rect l="l" t="t" r="r" b="b"/>
            <a:pathLst>
              <a:path w="1541779" h="219710">
                <a:moveTo>
                  <a:pt x="0" y="219356"/>
                </a:moveTo>
                <a:lnTo>
                  <a:pt x="1541746" y="219356"/>
                </a:lnTo>
                <a:lnTo>
                  <a:pt x="1541746" y="0"/>
                </a:lnTo>
                <a:lnTo>
                  <a:pt x="0" y="0"/>
                </a:lnTo>
                <a:lnTo>
                  <a:pt x="0" y="219356"/>
                </a:lnTo>
                <a:close/>
              </a:path>
            </a:pathLst>
          </a:custGeom>
          <a:ln w="8774">
            <a:solidFill>
              <a:srgbClr val="000000"/>
            </a:solidFill>
          </a:ln>
        </p:spPr>
        <p:txBody>
          <a:bodyPr wrap="square" lIns="0" tIns="0" rIns="0" bIns="0" rtlCol="0"/>
          <a:lstStyle/>
          <a:p>
            <a:endParaRPr/>
          </a:p>
        </p:txBody>
      </p:sp>
      <p:sp>
        <p:nvSpPr>
          <p:cNvPr id="17" name="object 17"/>
          <p:cNvSpPr txBox="1"/>
          <p:nvPr/>
        </p:nvSpPr>
        <p:spPr>
          <a:xfrm>
            <a:off x="5420882" y="3332904"/>
            <a:ext cx="1397000" cy="186690"/>
          </a:xfrm>
          <a:prstGeom prst="rect">
            <a:avLst/>
          </a:prstGeom>
        </p:spPr>
        <p:txBody>
          <a:bodyPr vert="horz" wrap="square" lIns="0" tIns="0" rIns="0" bIns="0" rtlCol="0">
            <a:spAutoFit/>
          </a:bodyPr>
          <a:lstStyle/>
          <a:p>
            <a:pPr marL="12700">
              <a:lnSpc>
                <a:spcPct val="100000"/>
              </a:lnSpc>
            </a:pPr>
            <a:r>
              <a:rPr sz="1150" b="1">
                <a:latin typeface="Arial"/>
                <a:cs typeface="Arial"/>
              </a:rPr>
              <a:t>{“C123”:[ 500,900</a:t>
            </a:r>
            <a:r>
              <a:rPr sz="1150" b="1" spc="-55">
                <a:latin typeface="Arial"/>
                <a:cs typeface="Arial"/>
              </a:rPr>
              <a:t> </a:t>
            </a:r>
            <a:r>
              <a:rPr sz="1150" b="1">
                <a:latin typeface="Arial"/>
                <a:cs typeface="Arial"/>
              </a:rPr>
              <a:t>]}</a:t>
            </a:r>
            <a:endParaRPr sz="1150">
              <a:latin typeface="Arial"/>
              <a:cs typeface="Arial"/>
            </a:endParaRPr>
          </a:p>
        </p:txBody>
      </p:sp>
      <p:sp>
        <p:nvSpPr>
          <p:cNvPr id="18" name="object 18"/>
          <p:cNvSpPr/>
          <p:nvPr/>
        </p:nvSpPr>
        <p:spPr>
          <a:xfrm>
            <a:off x="5375950" y="3791537"/>
            <a:ext cx="1541780" cy="219710"/>
          </a:xfrm>
          <a:custGeom>
            <a:avLst/>
            <a:gdLst/>
            <a:ahLst/>
            <a:cxnLst/>
            <a:rect l="l" t="t" r="r" b="b"/>
            <a:pathLst>
              <a:path w="1541779" h="219710">
                <a:moveTo>
                  <a:pt x="0" y="219356"/>
                </a:moveTo>
                <a:lnTo>
                  <a:pt x="1541746" y="219356"/>
                </a:lnTo>
                <a:lnTo>
                  <a:pt x="1541746" y="0"/>
                </a:lnTo>
                <a:lnTo>
                  <a:pt x="0" y="0"/>
                </a:lnTo>
                <a:lnTo>
                  <a:pt x="0" y="219356"/>
                </a:lnTo>
                <a:close/>
              </a:path>
            </a:pathLst>
          </a:custGeom>
          <a:ln w="8774">
            <a:solidFill>
              <a:srgbClr val="000000"/>
            </a:solidFill>
          </a:ln>
        </p:spPr>
        <p:txBody>
          <a:bodyPr wrap="square" lIns="0" tIns="0" rIns="0" bIns="0" rtlCol="0"/>
          <a:lstStyle/>
          <a:p>
            <a:endParaRPr/>
          </a:p>
        </p:txBody>
      </p:sp>
      <p:sp>
        <p:nvSpPr>
          <p:cNvPr id="19" name="object 19"/>
          <p:cNvSpPr txBox="1"/>
          <p:nvPr/>
        </p:nvSpPr>
        <p:spPr>
          <a:xfrm>
            <a:off x="5599406" y="3799037"/>
            <a:ext cx="1094740" cy="186690"/>
          </a:xfrm>
          <a:prstGeom prst="rect">
            <a:avLst/>
          </a:prstGeom>
        </p:spPr>
        <p:txBody>
          <a:bodyPr vert="horz" wrap="square" lIns="0" tIns="0" rIns="0" bIns="0" rtlCol="0">
            <a:spAutoFit/>
          </a:bodyPr>
          <a:lstStyle/>
          <a:p>
            <a:pPr marL="12700">
              <a:lnSpc>
                <a:spcPct val="100000"/>
              </a:lnSpc>
            </a:pPr>
            <a:r>
              <a:rPr sz="1150" b="1">
                <a:latin typeface="Arial"/>
                <a:cs typeface="Arial"/>
              </a:rPr>
              <a:t>{“C111”: 1200</a:t>
            </a:r>
            <a:r>
              <a:rPr sz="1150" b="1" spc="-65">
                <a:latin typeface="Arial"/>
                <a:cs typeface="Arial"/>
              </a:rPr>
              <a:t> </a:t>
            </a:r>
            <a:r>
              <a:rPr sz="1150" b="1">
                <a:latin typeface="Arial"/>
                <a:cs typeface="Arial"/>
              </a:rPr>
              <a:t>}</a:t>
            </a:r>
            <a:endParaRPr sz="1150">
              <a:latin typeface="Arial"/>
              <a:cs typeface="Arial"/>
            </a:endParaRPr>
          </a:p>
        </p:txBody>
      </p:sp>
      <p:sp>
        <p:nvSpPr>
          <p:cNvPr id="20" name="object 20"/>
          <p:cNvSpPr/>
          <p:nvPr/>
        </p:nvSpPr>
        <p:spPr>
          <a:xfrm>
            <a:off x="6890165" y="3444223"/>
            <a:ext cx="469265" cy="0"/>
          </a:xfrm>
          <a:custGeom>
            <a:avLst/>
            <a:gdLst/>
            <a:ahLst/>
            <a:cxnLst/>
            <a:rect l="l" t="t" r="r" b="b"/>
            <a:pathLst>
              <a:path w="469265">
                <a:moveTo>
                  <a:pt x="0" y="0"/>
                </a:moveTo>
                <a:lnTo>
                  <a:pt x="469131" y="0"/>
                </a:lnTo>
              </a:path>
            </a:pathLst>
          </a:custGeom>
          <a:ln w="8774">
            <a:solidFill>
              <a:srgbClr val="000000"/>
            </a:solidFill>
          </a:ln>
        </p:spPr>
        <p:txBody>
          <a:bodyPr wrap="square" lIns="0" tIns="0" rIns="0" bIns="0" rtlCol="0"/>
          <a:lstStyle/>
          <a:p>
            <a:endParaRPr/>
          </a:p>
        </p:txBody>
      </p:sp>
      <p:sp>
        <p:nvSpPr>
          <p:cNvPr id="21" name="object 21"/>
          <p:cNvSpPr/>
          <p:nvPr/>
        </p:nvSpPr>
        <p:spPr>
          <a:xfrm>
            <a:off x="7349385" y="3404739"/>
            <a:ext cx="119380" cy="79375"/>
          </a:xfrm>
          <a:custGeom>
            <a:avLst/>
            <a:gdLst/>
            <a:ahLst/>
            <a:cxnLst/>
            <a:rect l="l" t="t" r="r" b="b"/>
            <a:pathLst>
              <a:path w="119379" h="79375">
                <a:moveTo>
                  <a:pt x="0" y="0"/>
                </a:moveTo>
                <a:lnTo>
                  <a:pt x="0" y="78968"/>
                </a:lnTo>
                <a:lnTo>
                  <a:pt x="118934" y="39484"/>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6917696" y="3901215"/>
            <a:ext cx="441959" cy="0"/>
          </a:xfrm>
          <a:custGeom>
            <a:avLst/>
            <a:gdLst/>
            <a:ahLst/>
            <a:cxnLst/>
            <a:rect l="l" t="t" r="r" b="b"/>
            <a:pathLst>
              <a:path w="441959">
                <a:moveTo>
                  <a:pt x="0" y="0"/>
                </a:moveTo>
                <a:lnTo>
                  <a:pt x="441600" y="0"/>
                </a:lnTo>
              </a:path>
            </a:pathLst>
          </a:custGeom>
          <a:ln w="8774">
            <a:solidFill>
              <a:srgbClr val="000000"/>
            </a:solidFill>
          </a:ln>
        </p:spPr>
        <p:txBody>
          <a:bodyPr wrap="square" lIns="0" tIns="0" rIns="0" bIns="0" rtlCol="0"/>
          <a:lstStyle/>
          <a:p>
            <a:endParaRPr/>
          </a:p>
        </p:txBody>
      </p:sp>
      <p:sp>
        <p:nvSpPr>
          <p:cNvPr id="23" name="object 23"/>
          <p:cNvSpPr/>
          <p:nvPr/>
        </p:nvSpPr>
        <p:spPr>
          <a:xfrm>
            <a:off x="7349385" y="3861731"/>
            <a:ext cx="119380" cy="79375"/>
          </a:xfrm>
          <a:custGeom>
            <a:avLst/>
            <a:gdLst/>
            <a:ahLst/>
            <a:cxnLst/>
            <a:rect l="l" t="t" r="r" b="b"/>
            <a:pathLst>
              <a:path w="119379" h="79375">
                <a:moveTo>
                  <a:pt x="0" y="0"/>
                </a:moveTo>
                <a:lnTo>
                  <a:pt x="0" y="78968"/>
                </a:lnTo>
                <a:lnTo>
                  <a:pt x="118934" y="39484"/>
                </a:lnTo>
                <a:lnTo>
                  <a:pt x="0" y="0"/>
                </a:lnTo>
                <a:close/>
              </a:path>
            </a:pathLst>
          </a:custGeom>
          <a:solidFill>
            <a:srgbClr val="000000"/>
          </a:solidFill>
        </p:spPr>
        <p:txBody>
          <a:bodyPr wrap="square" lIns="0" tIns="0" rIns="0" bIns="0" rtlCol="0"/>
          <a:lstStyle/>
          <a:p>
            <a:endParaRPr/>
          </a:p>
        </p:txBody>
      </p:sp>
      <p:sp>
        <p:nvSpPr>
          <p:cNvPr id="24" name="object 24"/>
          <p:cNvSpPr txBox="1"/>
          <p:nvPr/>
        </p:nvSpPr>
        <p:spPr>
          <a:xfrm>
            <a:off x="7504564" y="4040329"/>
            <a:ext cx="1347470" cy="932815"/>
          </a:xfrm>
          <a:prstGeom prst="rect">
            <a:avLst/>
          </a:prstGeom>
        </p:spPr>
        <p:txBody>
          <a:bodyPr vert="horz" wrap="square" lIns="0" tIns="0" rIns="0" bIns="0" rtlCol="0">
            <a:spAutoFit/>
          </a:bodyPr>
          <a:lstStyle/>
          <a:p>
            <a:pPr marL="175260">
              <a:lnSpc>
                <a:spcPct val="100000"/>
              </a:lnSpc>
            </a:pPr>
            <a:r>
              <a:rPr sz="1150" b="1">
                <a:latin typeface="Arial"/>
                <a:cs typeface="Arial"/>
              </a:rPr>
              <a:t>_id:</a:t>
            </a:r>
            <a:r>
              <a:rPr sz="1150" b="1" spc="-75">
                <a:latin typeface="Arial"/>
                <a:cs typeface="Arial"/>
              </a:rPr>
              <a:t> </a:t>
            </a:r>
            <a:r>
              <a:rPr sz="1150" b="1">
                <a:latin typeface="Arial"/>
                <a:cs typeface="Arial"/>
              </a:rPr>
              <a:t>“C111”,</a:t>
            </a:r>
            <a:endParaRPr sz="1150">
              <a:latin typeface="Arial"/>
              <a:cs typeface="Arial"/>
            </a:endParaRPr>
          </a:p>
          <a:p>
            <a:pPr marL="175260">
              <a:lnSpc>
                <a:spcPct val="100000"/>
              </a:lnSpc>
            </a:pPr>
            <a:r>
              <a:rPr sz="1150" b="1">
                <a:latin typeface="Arial"/>
                <a:cs typeface="Arial"/>
              </a:rPr>
              <a:t>value:</a:t>
            </a:r>
            <a:r>
              <a:rPr sz="1150" b="1" spc="-75">
                <a:latin typeface="Arial"/>
                <a:cs typeface="Arial"/>
              </a:rPr>
              <a:t> </a:t>
            </a:r>
            <a:r>
              <a:rPr sz="1150" b="1">
                <a:latin typeface="Arial"/>
                <a:cs typeface="Arial"/>
              </a:rPr>
              <a:t>1200</a:t>
            </a:r>
            <a:endParaRPr sz="1150">
              <a:latin typeface="Arial"/>
              <a:cs typeface="Arial"/>
            </a:endParaRPr>
          </a:p>
          <a:p>
            <a:pPr marL="12700">
              <a:lnSpc>
                <a:spcPct val="100000"/>
              </a:lnSpc>
            </a:pPr>
            <a:r>
              <a:rPr sz="1150" b="1">
                <a:latin typeface="Arial"/>
                <a:cs typeface="Arial"/>
              </a:rPr>
              <a:t>}</a:t>
            </a:r>
            <a:endParaRPr sz="1150">
              <a:latin typeface="Arial"/>
              <a:cs typeface="Arial"/>
            </a:endParaRPr>
          </a:p>
          <a:p>
            <a:pPr>
              <a:lnSpc>
                <a:spcPct val="100000"/>
              </a:lnSpc>
              <a:spcBef>
                <a:spcPts val="4"/>
              </a:spcBef>
            </a:pPr>
            <a:endParaRPr sz="1500">
              <a:latin typeface="Times New Roman"/>
              <a:cs typeface="Times New Roman"/>
            </a:endParaRPr>
          </a:p>
          <a:p>
            <a:pPr marL="134620">
              <a:lnSpc>
                <a:spcPct val="100000"/>
              </a:lnSpc>
            </a:pPr>
            <a:r>
              <a:rPr sz="1150" b="1">
                <a:latin typeface="Arial"/>
                <a:cs typeface="Arial"/>
              </a:rPr>
              <a:t>Customer_Totals</a:t>
            </a:r>
            <a:endParaRPr sz="1150">
              <a:latin typeface="Arial"/>
              <a:cs typeface="Arial"/>
            </a:endParaRPr>
          </a:p>
        </p:txBody>
      </p:sp>
      <p:sp>
        <p:nvSpPr>
          <p:cNvPr id="25" name="object 2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MapReduce </a:t>
            </a:r>
          </a:p>
        </p:txBody>
      </p:sp>
      <p:sp>
        <p:nvSpPr>
          <p:cNvPr id="3" name="Text Placeholder 2"/>
          <p:cNvSpPr>
            <a:spLocks noGrp="1"/>
          </p:cNvSpPr>
          <p:nvPr>
            <p:ph type="body" idx="1"/>
          </p:nvPr>
        </p:nvSpPr>
        <p:spPr>
          <a:xfrm>
            <a:off x="457201" y="1066800"/>
            <a:ext cx="10058400" cy="2215991"/>
          </a:xfrm>
        </p:spPr>
        <p:txBody>
          <a:bodyPr/>
          <a:lstStyle/>
          <a:p>
            <a:endParaRPr lang="en-US" b="1">
              <a:solidFill>
                <a:srgbClr val="FF0000"/>
              </a:solidFill>
            </a:endParaRPr>
          </a:p>
          <a:p>
            <a:endParaRPr lang="en-US" b="1">
              <a:solidFill>
                <a:srgbClr val="FF0000"/>
              </a:solidFill>
            </a:endParaRPr>
          </a:p>
          <a:p>
            <a:r>
              <a:rPr lang="en-US" b="1" u="sng">
                <a:solidFill>
                  <a:srgbClr val="FF0000"/>
                </a:solidFill>
              </a:rPr>
              <a:t>Map function:</a:t>
            </a:r>
          </a:p>
          <a:p>
            <a:endParaRPr lang="en-US" b="1">
              <a:solidFill>
                <a:srgbClr val="FF0000"/>
              </a:solidFill>
            </a:endParaRPr>
          </a:p>
          <a:p>
            <a:r>
              <a:rPr lang="en-US" b="1">
                <a:solidFill>
                  <a:srgbClr val="FF0000"/>
                </a:solidFill>
              </a:rPr>
              <a:t>	</a:t>
            </a:r>
            <a:r>
              <a:rPr lang="en-US" b="1" err="1">
                <a:solidFill>
                  <a:srgbClr val="FF0000"/>
                </a:solidFill>
              </a:rPr>
              <a:t>var</a:t>
            </a:r>
            <a:r>
              <a:rPr lang="en-US" b="1">
                <a:solidFill>
                  <a:srgbClr val="FF0000"/>
                </a:solidFill>
              </a:rPr>
              <a:t> map =function()</a:t>
            </a:r>
          </a:p>
          <a:p>
            <a:r>
              <a:rPr lang="en-US" b="1">
                <a:solidFill>
                  <a:srgbClr val="FF0000"/>
                </a:solidFill>
              </a:rPr>
              <a:t>	{ emit( </a:t>
            </a:r>
            <a:r>
              <a:rPr lang="en-US" b="1" err="1">
                <a:solidFill>
                  <a:srgbClr val="FF0000"/>
                </a:solidFill>
              </a:rPr>
              <a:t>this.CustID</a:t>
            </a:r>
            <a:r>
              <a:rPr lang="en-US" b="1">
                <a:solidFill>
                  <a:srgbClr val="FF0000"/>
                </a:solidFill>
              </a:rPr>
              <a:t>, </a:t>
            </a:r>
            <a:r>
              <a:rPr lang="en-US" b="1" err="1">
                <a:solidFill>
                  <a:srgbClr val="FF0000"/>
                </a:solidFill>
              </a:rPr>
              <a:t>this.AccBal</a:t>
            </a:r>
            <a:r>
              <a:rPr lang="en-US" b="1">
                <a:solidFill>
                  <a:srgbClr val="FF0000"/>
                </a:solidFill>
              </a:rPr>
              <a:t>) ; }</a:t>
            </a:r>
          </a:p>
          <a:p>
            <a:endParaRPr lang="en-US" b="1">
              <a:solidFill>
                <a:srgbClr val="FF0000"/>
              </a:solidFill>
            </a:endParaRPr>
          </a:p>
          <a:p>
            <a:endParaRPr lang="en-US"/>
          </a:p>
        </p:txBody>
      </p:sp>
      <p:sp>
        <p:nvSpPr>
          <p:cNvPr id="4" name="TextBox 3"/>
          <p:cNvSpPr txBox="1"/>
          <p:nvPr/>
        </p:nvSpPr>
        <p:spPr>
          <a:xfrm>
            <a:off x="380960" y="3643314"/>
            <a:ext cx="3810000" cy="1477328"/>
          </a:xfrm>
          <a:prstGeom prst="rect">
            <a:avLst/>
          </a:prstGeom>
          <a:noFill/>
        </p:spPr>
        <p:txBody>
          <a:bodyPr wrap="square" rtlCol="0">
            <a:spAutoFit/>
          </a:bodyPr>
          <a:lstStyle/>
          <a:p>
            <a:r>
              <a:rPr lang="en-US" b="1" u="sng">
                <a:solidFill>
                  <a:srgbClr val="FF0000"/>
                </a:solidFill>
              </a:rPr>
              <a:t>Reduce Function</a:t>
            </a:r>
          </a:p>
          <a:p>
            <a:endParaRPr lang="en-US" b="1">
              <a:solidFill>
                <a:srgbClr val="FF0000"/>
              </a:solidFill>
            </a:endParaRPr>
          </a:p>
          <a:p>
            <a:r>
              <a:rPr lang="en-US" b="1" err="1">
                <a:solidFill>
                  <a:srgbClr val="FF0000"/>
                </a:solidFill>
              </a:rPr>
              <a:t>var</a:t>
            </a:r>
            <a:r>
              <a:rPr lang="en-US" b="1">
                <a:solidFill>
                  <a:srgbClr val="FF0000"/>
                </a:solidFill>
              </a:rPr>
              <a:t> reduce =function(key, values)</a:t>
            </a:r>
          </a:p>
          <a:p>
            <a:r>
              <a:rPr lang="en-US" b="1">
                <a:solidFill>
                  <a:srgbClr val="FF0000"/>
                </a:solidFill>
              </a:rPr>
              <a:t>{</a:t>
            </a:r>
          </a:p>
          <a:p>
            <a:r>
              <a:rPr lang="en-US" b="1">
                <a:solidFill>
                  <a:srgbClr val="FF0000"/>
                </a:solidFill>
              </a:rPr>
              <a:t>Return </a:t>
            </a:r>
            <a:r>
              <a:rPr lang="en-US" b="1" err="1">
                <a:solidFill>
                  <a:srgbClr val="FF0000"/>
                </a:solidFill>
              </a:rPr>
              <a:t>Array.sum</a:t>
            </a:r>
            <a:r>
              <a:rPr lang="en-US" b="1">
                <a:solidFill>
                  <a:srgbClr val="FF0000"/>
                </a:solidFill>
              </a:rPr>
              <a:t>(values);}</a:t>
            </a:r>
          </a:p>
        </p:txBody>
      </p:sp>
    </p:spTree>
    <p:extLst>
      <p:ext uri="{BB962C8B-B14F-4D97-AF65-F5344CB8AC3E}">
        <p14:creationId xmlns:p14="http://schemas.microsoft.com/office/powerpoint/2010/main" val="327960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0"/>
          </p:nvPr>
        </p:nvSpPr>
        <p:spPr>
          <a:ln/>
        </p:spPr>
        <p:txBody>
          <a:bodyPr/>
          <a:lstStyle/>
          <a:p>
            <a:pPr>
              <a:defRPr/>
            </a:pPr>
            <a:fld id="{0C1A3D8D-96E5-4CE6-B3D8-5ADF0C1EF8A5}" type="slidenum">
              <a:rPr lang="hu-HU"/>
              <a:pPr>
                <a:defRPr/>
              </a:pPr>
              <a:t>7</a:t>
            </a:fld>
            <a:endParaRPr lang="hu-HU"/>
          </a:p>
        </p:txBody>
      </p:sp>
      <p:sp>
        <p:nvSpPr>
          <p:cNvPr id="6146" name="Rectangle 2"/>
          <p:cNvSpPr>
            <a:spLocks noGrp="1" noChangeArrowheads="1"/>
          </p:cNvSpPr>
          <p:nvPr>
            <p:ph type="title"/>
          </p:nvPr>
        </p:nvSpPr>
        <p:spPr/>
        <p:txBody>
          <a:bodyPr/>
          <a:lstStyle/>
          <a:p>
            <a:pPr fontAlgn="auto">
              <a:spcAft>
                <a:spcPts val="0"/>
              </a:spcAft>
              <a:defRPr/>
            </a:pPr>
            <a:r>
              <a:rPr lang="hu-HU"/>
              <a:t>NoSQL</a:t>
            </a:r>
            <a:r>
              <a:rPr lang="en-US"/>
              <a:t> examples</a:t>
            </a:r>
            <a:endParaRPr lang="hu-HU"/>
          </a:p>
        </p:txBody>
      </p:sp>
      <p:sp>
        <p:nvSpPr>
          <p:cNvPr id="6147" name="Rectangle 3"/>
          <p:cNvSpPr>
            <a:spLocks noGrp="1" noChangeArrowheads="1"/>
          </p:cNvSpPr>
          <p:nvPr>
            <p:ph sz="half" idx="1"/>
          </p:nvPr>
        </p:nvSpPr>
        <p:spPr>
          <a:xfrm>
            <a:off x="609600" y="1536701"/>
            <a:ext cx="4038600" cy="4589463"/>
          </a:xfrm>
        </p:spPr>
        <p:txBody>
          <a:bodyPr rtlCol="0">
            <a:normAutofit/>
          </a:bodyPr>
          <a:lstStyle/>
          <a:p>
            <a:pPr fontAlgn="auto">
              <a:spcAft>
                <a:spcPts val="0"/>
              </a:spcAft>
              <a:defRPr/>
            </a:pPr>
            <a:endParaRPr lang="hu-HU"/>
          </a:p>
          <a:p>
            <a:pPr fontAlgn="auto">
              <a:spcAft>
                <a:spcPts val="0"/>
              </a:spcAft>
              <a:defRPr/>
            </a:pPr>
            <a:r>
              <a:rPr lang="hu-HU" err="1"/>
              <a:t>Key-value</a:t>
            </a:r>
            <a:endParaRPr lang="hu-HU"/>
          </a:p>
          <a:p>
            <a:pPr fontAlgn="auto">
              <a:spcAft>
                <a:spcPts val="0"/>
              </a:spcAft>
              <a:defRPr/>
            </a:pPr>
            <a:endParaRPr lang="hu-HU"/>
          </a:p>
          <a:p>
            <a:pPr fontAlgn="auto">
              <a:spcAft>
                <a:spcPts val="0"/>
              </a:spcAft>
              <a:defRPr/>
            </a:pPr>
            <a:r>
              <a:rPr lang="hu-HU" err="1"/>
              <a:t>Graph</a:t>
            </a:r>
            <a:r>
              <a:rPr lang="hu-HU"/>
              <a:t> </a:t>
            </a:r>
            <a:r>
              <a:rPr lang="hu-HU" err="1"/>
              <a:t>database</a:t>
            </a:r>
            <a:r>
              <a:rPr lang="hu-HU"/>
              <a:t> </a:t>
            </a:r>
          </a:p>
          <a:p>
            <a:pPr fontAlgn="auto">
              <a:spcAft>
                <a:spcPts val="0"/>
              </a:spcAft>
              <a:defRPr/>
            </a:pPr>
            <a:endParaRPr lang="hu-HU"/>
          </a:p>
          <a:p>
            <a:pPr fontAlgn="auto">
              <a:spcAft>
                <a:spcPts val="0"/>
              </a:spcAft>
              <a:defRPr/>
            </a:pPr>
            <a:r>
              <a:rPr lang="hu-HU" err="1"/>
              <a:t>Document-oriented</a:t>
            </a:r>
            <a:r>
              <a:rPr lang="hu-HU"/>
              <a:t> </a:t>
            </a:r>
          </a:p>
          <a:p>
            <a:pPr marL="114300" indent="0" fontAlgn="auto">
              <a:spcAft>
                <a:spcPts val="0"/>
              </a:spcAft>
              <a:buFont typeface="Arial" pitchFamily="34" charset="0"/>
              <a:buNone/>
              <a:defRPr/>
            </a:pPr>
            <a:endParaRPr lang="hu-HU"/>
          </a:p>
          <a:p>
            <a:pPr fontAlgn="auto">
              <a:spcAft>
                <a:spcPts val="0"/>
              </a:spcAft>
              <a:defRPr/>
            </a:pPr>
            <a:r>
              <a:rPr lang="hu-HU" err="1"/>
              <a:t>Column</a:t>
            </a:r>
            <a:r>
              <a:rPr lang="hu-HU"/>
              <a:t> </a:t>
            </a:r>
            <a:r>
              <a:rPr lang="hu-HU" err="1"/>
              <a:t>family</a:t>
            </a:r>
            <a:endParaRPr lang="hu-HU"/>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2759" y="1876425"/>
            <a:ext cx="1919817"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167" y="1919288"/>
            <a:ext cx="2017184"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4400" y="3049588"/>
            <a:ext cx="2017184"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770188"/>
            <a:ext cx="127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descr="MongoDB"/>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71484" y="3796507"/>
            <a:ext cx="219286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75146" y="3796507"/>
            <a:ext cx="127211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6" name="Picture 1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97967" y="4876800"/>
            <a:ext cx="1441451"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7"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98317" y="4921817"/>
            <a:ext cx="1496483"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93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6147">
                                            <p:txEl>
                                              <p:pRg st="5" end="5"/>
                                            </p:txEl>
                                          </p:spTgt>
                                        </p:tgtEl>
                                        <p:attrNameLst>
                                          <p:attrName>style.fontWeight</p:attrName>
                                        </p:attrNameLst>
                                      </p:cBhvr>
                                      <p:to>
                                        <p:strVal val="bold"/>
                                      </p:to>
                                    </p:set>
                                  </p:childTnLst>
                                </p:cTn>
                              </p:par>
                              <p:par>
                                <p:cTn id="7" presetID="9" presetClass="emph" presetSubtype="0" nodeType="withEffect">
                                  <p:stCondLst>
                                    <p:cond delay="0"/>
                                  </p:stCondLst>
                                  <p:childTnLst>
                                    <p:set>
                                      <p:cBhvr rctx="PPT">
                                        <p:cTn id="8" dur="indefinite"/>
                                        <p:tgtEl>
                                          <p:spTgt spid="6150"/>
                                        </p:tgtEl>
                                        <p:attrNameLst>
                                          <p:attrName>style.opacity</p:attrName>
                                        </p:attrNameLst>
                                      </p:cBhvr>
                                      <p:to>
                                        <p:strVal val="0.5"/>
                                      </p:to>
                                    </p:set>
                                    <p:animEffect filter="image" prLst="opacity: 0.5">
                                      <p:cBhvr rctx="IE">
                                        <p:cTn id="9" dur="indefinite"/>
                                        <p:tgtEl>
                                          <p:spTgt spid="6150"/>
                                        </p:tgtEl>
                                      </p:cBhvr>
                                    </p:animEffect>
                                  </p:childTnLst>
                                </p:cTn>
                              </p:par>
                              <p:par>
                                <p:cTn id="10" presetID="9" presetClass="emph" presetSubtype="0" nodeType="withEffect">
                                  <p:stCondLst>
                                    <p:cond delay="0"/>
                                  </p:stCondLst>
                                  <p:childTnLst>
                                    <p:set>
                                      <p:cBhvr rctx="PPT">
                                        <p:cTn id="11" dur="indefinite"/>
                                        <p:tgtEl>
                                          <p:spTgt spid="6149"/>
                                        </p:tgtEl>
                                        <p:attrNameLst>
                                          <p:attrName>style.opacity</p:attrName>
                                        </p:attrNameLst>
                                      </p:cBhvr>
                                      <p:to>
                                        <p:strVal val="0.5"/>
                                      </p:to>
                                    </p:set>
                                    <p:animEffect filter="image" prLst="opacity: 0.5">
                                      <p:cBhvr rctx="IE">
                                        <p:cTn id="12" dur="indefinite"/>
                                        <p:tgtEl>
                                          <p:spTgt spid="6149"/>
                                        </p:tgtEl>
                                      </p:cBhvr>
                                    </p:animEffect>
                                  </p:childTnLst>
                                </p:cTn>
                              </p:par>
                              <p:par>
                                <p:cTn id="13" presetID="9" presetClass="emph" presetSubtype="0" nodeType="withEffect">
                                  <p:stCondLst>
                                    <p:cond delay="0"/>
                                  </p:stCondLst>
                                  <p:childTnLst>
                                    <p:set>
                                      <p:cBhvr rctx="PPT">
                                        <p:cTn id="14" dur="indefinite"/>
                                        <p:tgtEl>
                                          <p:spTgt spid="6154"/>
                                        </p:tgtEl>
                                        <p:attrNameLst>
                                          <p:attrName>style.opacity</p:attrName>
                                        </p:attrNameLst>
                                      </p:cBhvr>
                                      <p:to>
                                        <p:strVal val="0.5"/>
                                      </p:to>
                                    </p:set>
                                    <p:animEffect filter="image" prLst="opacity: 0.5">
                                      <p:cBhvr rctx="IE">
                                        <p:cTn id="15" dur="indefinite"/>
                                        <p:tgtEl>
                                          <p:spTgt spid="6154"/>
                                        </p:tgtEl>
                                      </p:cBhvr>
                                    </p:animEffect>
                                  </p:childTnLst>
                                </p:cTn>
                              </p:par>
                              <p:par>
                                <p:cTn id="16" presetID="9" presetClass="emph" presetSubtype="0" nodeType="withEffect">
                                  <p:stCondLst>
                                    <p:cond delay="0"/>
                                  </p:stCondLst>
                                  <p:childTnLst>
                                    <p:set>
                                      <p:cBhvr rctx="PPT">
                                        <p:cTn id="17" dur="indefinite"/>
                                        <p:tgtEl>
                                          <p:spTgt spid="6151"/>
                                        </p:tgtEl>
                                        <p:attrNameLst>
                                          <p:attrName>style.opacity</p:attrName>
                                        </p:attrNameLst>
                                      </p:cBhvr>
                                      <p:to>
                                        <p:strVal val="0.5"/>
                                      </p:to>
                                    </p:set>
                                    <p:animEffect filter="image" prLst="opacity: 0.5">
                                      <p:cBhvr rctx="IE">
                                        <p:cTn id="18" dur="indefinite"/>
                                        <p:tgtEl>
                                          <p:spTgt spid="6151"/>
                                        </p:tgtEl>
                                      </p:cBhvr>
                                    </p:animEffect>
                                  </p:childTnLst>
                                </p:cTn>
                              </p:par>
                              <p:par>
                                <p:cTn id="19" presetID="9" presetClass="emph" presetSubtype="0" nodeType="withEffect">
                                  <p:stCondLst>
                                    <p:cond delay="0"/>
                                  </p:stCondLst>
                                  <p:childTnLst>
                                    <p:set>
                                      <p:cBhvr rctx="PPT">
                                        <p:cTn id="20" dur="indefinite"/>
                                        <p:tgtEl>
                                          <p:spTgt spid="6155"/>
                                        </p:tgtEl>
                                        <p:attrNameLst>
                                          <p:attrName>style.opacity</p:attrName>
                                        </p:attrNameLst>
                                      </p:cBhvr>
                                      <p:to>
                                        <p:strVal val="0.5"/>
                                      </p:to>
                                    </p:set>
                                    <p:animEffect filter="image" prLst="opacity: 0.5">
                                      <p:cBhvr rctx="IE">
                                        <p:cTn id="21" dur="indefinite"/>
                                        <p:tgtEl>
                                          <p:spTgt spid="6155"/>
                                        </p:tgtEl>
                                      </p:cBhvr>
                                    </p:animEffect>
                                  </p:childTnLst>
                                </p:cTn>
                              </p:par>
                              <p:par>
                                <p:cTn id="22" presetID="9" presetClass="emph" presetSubtype="0" nodeType="withEffect">
                                  <p:stCondLst>
                                    <p:cond delay="0"/>
                                  </p:stCondLst>
                                  <p:childTnLst>
                                    <p:set>
                                      <p:cBhvr rctx="PPT">
                                        <p:cTn id="23" dur="indefinite"/>
                                        <p:tgtEl>
                                          <p:spTgt spid="6157"/>
                                        </p:tgtEl>
                                        <p:attrNameLst>
                                          <p:attrName>style.opacity</p:attrName>
                                        </p:attrNameLst>
                                      </p:cBhvr>
                                      <p:to>
                                        <p:strVal val="0.5"/>
                                      </p:to>
                                    </p:set>
                                    <p:animEffect filter="image" prLst="opacity: 0.5">
                                      <p:cBhvr rctx="IE">
                                        <p:cTn id="24" dur="indefinite"/>
                                        <p:tgtEl>
                                          <p:spTgt spid="6157"/>
                                        </p:tgtEl>
                                      </p:cBhvr>
                                    </p:animEffect>
                                  </p:childTnLst>
                                </p:cTn>
                              </p:par>
                              <p:par>
                                <p:cTn id="25" presetID="9" presetClass="emph" presetSubtype="0" nodeType="withEffect">
                                  <p:stCondLst>
                                    <p:cond delay="0"/>
                                  </p:stCondLst>
                                  <p:childTnLst>
                                    <p:set>
                                      <p:cBhvr rctx="PPT">
                                        <p:cTn id="26" dur="indefinite"/>
                                        <p:tgtEl>
                                          <p:spTgt spid="6156"/>
                                        </p:tgtEl>
                                        <p:attrNameLst>
                                          <p:attrName>style.opacity</p:attrName>
                                        </p:attrNameLst>
                                      </p:cBhvr>
                                      <p:to>
                                        <p:strVal val="0.5"/>
                                      </p:to>
                                    </p:set>
                                    <p:animEffect filter="image" prLst="opacity: 0.5">
                                      <p:cBhvr rctx="IE">
                                        <p:cTn id="27" dur="indefinite"/>
                                        <p:tgtEl>
                                          <p:spTgt spid="6156"/>
                                        </p:tgtEl>
                                      </p:cBhvr>
                                    </p:animEffect>
                                  </p:childTnLst>
                                </p:cTn>
                              </p:par>
                              <p:par>
                                <p:cTn id="28" presetID="9" presetClass="emph" presetSubtype="0" nodeType="withEffect">
                                  <p:stCondLst>
                                    <p:cond delay="0"/>
                                  </p:stCondLst>
                                  <p:childTnLst>
                                    <p:set>
                                      <p:cBhvr rctx="PPT">
                                        <p:cTn id="29" dur="indefinite"/>
                                        <p:tgtEl>
                                          <p:spTgt spid="6147">
                                            <p:txEl>
                                              <p:pRg st="7" end="7"/>
                                            </p:txEl>
                                          </p:spTgt>
                                        </p:tgtEl>
                                        <p:attrNameLst>
                                          <p:attrName>style.opacity</p:attrName>
                                        </p:attrNameLst>
                                      </p:cBhvr>
                                      <p:to>
                                        <p:strVal val="0.5"/>
                                      </p:to>
                                    </p:set>
                                    <p:animEffect filter="image" prLst="opacity: 0.5">
                                      <p:cBhvr rctx="IE">
                                        <p:cTn id="30" dur="indefinite"/>
                                        <p:tgtEl>
                                          <p:spTgt spid="6147">
                                            <p:txEl>
                                              <p:pRg st="7" end="7"/>
                                            </p:txEl>
                                          </p:spTgt>
                                        </p:tgtEl>
                                      </p:cBhvr>
                                    </p:animEffect>
                                  </p:childTnLst>
                                </p:cTn>
                              </p:par>
                              <p:par>
                                <p:cTn id="31" presetID="9" presetClass="emph" presetSubtype="0" nodeType="withEffect">
                                  <p:stCondLst>
                                    <p:cond delay="0"/>
                                  </p:stCondLst>
                                  <p:childTnLst>
                                    <p:set>
                                      <p:cBhvr rctx="PPT">
                                        <p:cTn id="32" dur="indefinite"/>
                                        <p:tgtEl>
                                          <p:spTgt spid="6147">
                                            <p:txEl>
                                              <p:pRg st="3" end="3"/>
                                            </p:txEl>
                                          </p:spTgt>
                                        </p:tgtEl>
                                        <p:attrNameLst>
                                          <p:attrName>style.opacity</p:attrName>
                                        </p:attrNameLst>
                                      </p:cBhvr>
                                      <p:to>
                                        <p:strVal val="0.5"/>
                                      </p:to>
                                    </p:set>
                                    <p:animEffect filter="image" prLst="opacity: 0.5">
                                      <p:cBhvr rctx="IE">
                                        <p:cTn id="33" dur="indefinite"/>
                                        <p:tgtEl>
                                          <p:spTgt spid="6147">
                                            <p:txEl>
                                              <p:pRg st="3" end="3"/>
                                            </p:txEl>
                                          </p:spTgt>
                                        </p:tgtEl>
                                      </p:cBhvr>
                                    </p:animEffect>
                                  </p:childTnLst>
                                </p:cTn>
                              </p:par>
                              <p:par>
                                <p:cTn id="34" presetID="9" presetClass="emph" presetSubtype="0" nodeType="withEffect">
                                  <p:stCondLst>
                                    <p:cond delay="0"/>
                                  </p:stCondLst>
                                  <p:childTnLst>
                                    <p:set>
                                      <p:cBhvr rctx="PPT">
                                        <p:cTn id="35" dur="indefinite"/>
                                        <p:tgtEl>
                                          <p:spTgt spid="6147">
                                            <p:txEl>
                                              <p:pRg st="1" end="1"/>
                                            </p:txEl>
                                          </p:spTgt>
                                        </p:tgtEl>
                                        <p:attrNameLst>
                                          <p:attrName>style.opacity</p:attrName>
                                        </p:attrNameLst>
                                      </p:cBhvr>
                                      <p:to>
                                        <p:strVal val="0.5"/>
                                      </p:to>
                                    </p:set>
                                    <p:animEffect filter="image" prLst="opacity: 0.5">
                                      <p:cBhvr rctx="IE">
                                        <p:cTn id="36" dur="indefinite"/>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MapReduce </a:t>
            </a:r>
          </a:p>
        </p:txBody>
      </p:sp>
      <p:sp>
        <p:nvSpPr>
          <p:cNvPr id="3" name="Text Placeholder 2"/>
          <p:cNvSpPr>
            <a:spLocks noGrp="1"/>
          </p:cNvSpPr>
          <p:nvPr>
            <p:ph type="body" idx="1"/>
          </p:nvPr>
        </p:nvSpPr>
        <p:spPr>
          <a:xfrm>
            <a:off x="228600" y="1320672"/>
            <a:ext cx="9677401" cy="1661993"/>
          </a:xfrm>
        </p:spPr>
        <p:txBody>
          <a:bodyPr/>
          <a:lstStyle/>
          <a:p>
            <a:r>
              <a:rPr lang="en-US"/>
              <a:t>	To execute the query</a:t>
            </a:r>
          </a:p>
          <a:p>
            <a:r>
              <a:rPr lang="en-US"/>
              <a:t>		</a:t>
            </a:r>
          </a:p>
          <a:p>
            <a:r>
              <a:rPr lang="en-US"/>
              <a:t>	</a:t>
            </a:r>
            <a:r>
              <a:rPr lang="en-US" b="1" err="1">
                <a:solidFill>
                  <a:srgbClr val="FF0000"/>
                </a:solidFill>
              </a:rPr>
              <a:t>db.Customers.mapReduce</a:t>
            </a:r>
            <a:r>
              <a:rPr lang="en-US" b="1">
                <a:solidFill>
                  <a:srgbClr val="FF0000"/>
                </a:solidFill>
              </a:rPr>
              <a:t>(</a:t>
            </a:r>
            <a:r>
              <a:rPr lang="en-US" b="1" err="1">
                <a:solidFill>
                  <a:srgbClr val="FF0000"/>
                </a:solidFill>
              </a:rPr>
              <a:t>map,reduce</a:t>
            </a:r>
            <a:r>
              <a:rPr lang="en-US" b="1">
                <a:solidFill>
                  <a:srgbClr val="FF0000"/>
                </a:solidFill>
              </a:rPr>
              <a:t>,{ out: “Customer_Totals”, query:{ </a:t>
            </a:r>
            <a:r>
              <a:rPr lang="en-US" b="1" err="1">
                <a:solidFill>
                  <a:srgbClr val="FF0000"/>
                </a:solidFill>
              </a:rPr>
              <a:t>AccType</a:t>
            </a:r>
            <a:r>
              <a:rPr lang="en-US" b="1">
                <a:solidFill>
                  <a:srgbClr val="FF0000"/>
                </a:solidFill>
              </a:rPr>
              <a:t>: “S”}});</a:t>
            </a:r>
          </a:p>
          <a:p>
            <a:endParaRPr lang="en-US" b="1">
              <a:solidFill>
                <a:srgbClr val="FF0000"/>
              </a:solidFill>
            </a:endParaRPr>
          </a:p>
          <a:p>
            <a:r>
              <a:rPr lang="en-US" b="1">
                <a:solidFill>
                  <a:srgbClr val="FF0000"/>
                </a:solidFill>
              </a:rPr>
              <a:t>	</a:t>
            </a:r>
            <a:r>
              <a:rPr lang="en-US" b="1" err="1">
                <a:solidFill>
                  <a:srgbClr val="FF0000"/>
                </a:solidFill>
              </a:rPr>
              <a:t>db.Customer_Totals.find</a:t>
            </a:r>
            <a:r>
              <a:rPr lang="en-US" b="1">
                <a:solidFill>
                  <a:srgbClr val="FF0000"/>
                </a:solidFill>
              </a:rPr>
              <a:t>().</a:t>
            </a:r>
          </a:p>
          <a:p>
            <a:endParaRPr lang="en-US"/>
          </a:p>
        </p:txBody>
      </p:sp>
    </p:spTree>
    <p:extLst>
      <p:ext uri="{BB962C8B-B14F-4D97-AF65-F5344CB8AC3E}">
        <p14:creationId xmlns:p14="http://schemas.microsoft.com/office/powerpoint/2010/main" val="28702853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1889" y="3274186"/>
            <a:ext cx="355028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Java </a:t>
            </a:r>
            <a:r>
              <a:rPr sz="2400" b="1" spc="-5">
                <a:solidFill>
                  <a:srgbClr val="0E6EC5"/>
                </a:solidFill>
                <a:latin typeface="Trebuchet MS"/>
                <a:cs typeface="Trebuchet MS"/>
              </a:rPr>
              <a:t>Script</a:t>
            </a:r>
            <a:r>
              <a:rPr sz="2400" b="1" spc="-120">
                <a:solidFill>
                  <a:srgbClr val="0E6EC5"/>
                </a:solidFill>
                <a:latin typeface="Trebuchet MS"/>
                <a:cs typeface="Trebuchet MS"/>
              </a:rPr>
              <a:t> </a:t>
            </a:r>
            <a:r>
              <a:rPr sz="2400" b="1" spc="-10">
                <a:solidFill>
                  <a:srgbClr val="0E6EC5"/>
                </a:solidFill>
                <a:latin typeface="Trebuchet MS"/>
                <a:cs typeface="Trebuchet MS"/>
              </a:rPr>
              <a:t>Programming</a:t>
            </a:r>
            <a:endParaRPr sz="240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0E6EC5"/>
          </a:solidFill>
        </p:spPr>
        <p:txBody>
          <a:bodyPr wrap="square" lIns="0" tIns="0" rIns="0" bIns="0" rtlCol="0"/>
          <a:lstStyle/>
          <a:p>
            <a:endParaRPr/>
          </a:p>
        </p:txBody>
      </p:sp>
      <p:sp>
        <p:nvSpPr>
          <p:cNvPr id="3" name="object 3"/>
          <p:cNvSpPr txBox="1"/>
          <p:nvPr/>
        </p:nvSpPr>
        <p:spPr>
          <a:xfrm>
            <a:off x="544474" y="469646"/>
            <a:ext cx="3550285" cy="375920"/>
          </a:xfrm>
          <a:prstGeom prst="rect">
            <a:avLst/>
          </a:prstGeom>
        </p:spPr>
        <p:txBody>
          <a:bodyPr vert="horz" wrap="square" lIns="0" tIns="0" rIns="0" bIns="0" rtlCol="0">
            <a:spAutoFit/>
          </a:bodyPr>
          <a:lstStyle/>
          <a:p>
            <a:pPr marL="12700">
              <a:lnSpc>
                <a:spcPct val="100000"/>
              </a:lnSpc>
            </a:pPr>
            <a:r>
              <a:rPr sz="2400" b="1">
                <a:solidFill>
                  <a:srgbClr val="0E6EC5"/>
                </a:solidFill>
                <a:latin typeface="Trebuchet MS"/>
                <a:cs typeface="Trebuchet MS"/>
              </a:rPr>
              <a:t>Java </a:t>
            </a:r>
            <a:r>
              <a:rPr sz="2400" b="1" spc="-5">
                <a:solidFill>
                  <a:srgbClr val="0E6EC5"/>
                </a:solidFill>
                <a:latin typeface="Trebuchet MS"/>
                <a:cs typeface="Trebuchet MS"/>
              </a:rPr>
              <a:t>Script</a:t>
            </a:r>
            <a:r>
              <a:rPr sz="2400" b="1" spc="-120">
                <a:solidFill>
                  <a:srgbClr val="0E6EC5"/>
                </a:solidFill>
                <a:latin typeface="Trebuchet MS"/>
                <a:cs typeface="Trebuchet MS"/>
              </a:rPr>
              <a:t> </a:t>
            </a:r>
            <a:r>
              <a:rPr sz="2400" b="1" spc="-10">
                <a:solidFill>
                  <a:srgbClr val="0E6EC5"/>
                </a:solidFill>
                <a:latin typeface="Trebuchet MS"/>
                <a:cs typeface="Trebuchet MS"/>
              </a:rPr>
              <a:t>Programming</a:t>
            </a:r>
            <a:endParaRPr sz="2400">
              <a:latin typeface="Trebuchet MS"/>
              <a:cs typeface="Trebuchet MS"/>
            </a:endParaRPr>
          </a:p>
        </p:txBody>
      </p:sp>
      <p:sp>
        <p:nvSpPr>
          <p:cNvPr id="4" name="object 4"/>
          <p:cNvSpPr txBox="1"/>
          <p:nvPr/>
        </p:nvSpPr>
        <p:spPr>
          <a:xfrm>
            <a:off x="544474" y="1465514"/>
            <a:ext cx="8622030" cy="599440"/>
          </a:xfrm>
          <a:prstGeom prst="rect">
            <a:avLst/>
          </a:prstGeom>
        </p:spPr>
        <p:txBody>
          <a:bodyPr vert="horz" wrap="square" lIns="0" tIns="0" rIns="0" bIns="0" rtlCol="0">
            <a:spAutoFit/>
          </a:bodyPr>
          <a:lstStyle/>
          <a:p>
            <a:pPr marL="12700" marR="5080">
              <a:lnSpc>
                <a:spcPct val="107200"/>
              </a:lnSpc>
            </a:pPr>
            <a:r>
              <a:rPr sz="1800" spc="-114">
                <a:latin typeface="Trebuchet MS"/>
                <a:cs typeface="Trebuchet MS"/>
              </a:rPr>
              <a:t>To </a:t>
            </a:r>
            <a:r>
              <a:rPr sz="1800" spc="-5">
                <a:latin typeface="Trebuchet MS"/>
                <a:cs typeface="Trebuchet MS"/>
              </a:rPr>
              <a:t>compute </a:t>
            </a:r>
            <a:r>
              <a:rPr sz="1800">
                <a:latin typeface="Trebuchet MS"/>
                <a:cs typeface="Trebuchet MS"/>
              </a:rPr>
              <a:t>the </a:t>
            </a:r>
            <a:r>
              <a:rPr sz="1800" spc="-5">
                <a:latin typeface="Trebuchet MS"/>
                <a:cs typeface="Trebuchet MS"/>
              </a:rPr>
              <a:t>factorial of </a:t>
            </a:r>
            <a:r>
              <a:rPr sz="1800">
                <a:latin typeface="Trebuchet MS"/>
                <a:cs typeface="Trebuchet MS"/>
              </a:rPr>
              <a:t>a </a:t>
            </a:r>
            <a:r>
              <a:rPr sz="1800" spc="-5">
                <a:latin typeface="Trebuchet MS"/>
                <a:cs typeface="Trebuchet MS"/>
              </a:rPr>
              <a:t>given </a:t>
            </a:r>
            <a:r>
              <a:rPr sz="1800">
                <a:latin typeface="Trebuchet MS"/>
                <a:cs typeface="Trebuchet MS"/>
              </a:rPr>
              <a:t>positive </a:t>
            </a:r>
            <a:r>
              <a:rPr sz="1800" spc="-40">
                <a:latin typeface="Trebuchet MS"/>
                <a:cs typeface="Trebuchet MS"/>
              </a:rPr>
              <a:t>number. </a:t>
            </a:r>
            <a:r>
              <a:rPr sz="1800">
                <a:latin typeface="Trebuchet MS"/>
                <a:cs typeface="Trebuchet MS"/>
              </a:rPr>
              <a:t>The </a:t>
            </a:r>
            <a:r>
              <a:rPr sz="1800" spc="-5">
                <a:latin typeface="Trebuchet MS"/>
                <a:cs typeface="Trebuchet MS"/>
              </a:rPr>
              <a:t>user </a:t>
            </a:r>
            <a:r>
              <a:rPr sz="1800">
                <a:latin typeface="Trebuchet MS"/>
                <a:cs typeface="Trebuchet MS"/>
              </a:rPr>
              <a:t>is </a:t>
            </a:r>
            <a:r>
              <a:rPr sz="1800" spc="-5">
                <a:latin typeface="Trebuchet MS"/>
                <a:cs typeface="Trebuchet MS"/>
              </a:rPr>
              <a:t>required to create  </a:t>
            </a:r>
            <a:r>
              <a:rPr sz="1800">
                <a:latin typeface="Trebuchet MS"/>
                <a:cs typeface="Trebuchet MS"/>
              </a:rPr>
              <a:t>a </a:t>
            </a:r>
            <a:r>
              <a:rPr sz="1800" spc="-5">
                <a:latin typeface="Trebuchet MS"/>
                <a:cs typeface="Trebuchet MS"/>
              </a:rPr>
              <a:t>function </a:t>
            </a:r>
            <a:r>
              <a:rPr sz="1800">
                <a:latin typeface="Trebuchet MS"/>
                <a:cs typeface="Trebuchet MS"/>
              </a:rPr>
              <a:t>by </a:t>
            </a:r>
            <a:r>
              <a:rPr sz="1800" spc="-5">
                <a:latin typeface="Trebuchet MS"/>
                <a:cs typeface="Trebuchet MS"/>
              </a:rPr>
              <a:t>the name “factorial” and insert </a:t>
            </a:r>
            <a:r>
              <a:rPr sz="1800">
                <a:latin typeface="Trebuchet MS"/>
                <a:cs typeface="Trebuchet MS"/>
              </a:rPr>
              <a:t>it </a:t>
            </a:r>
            <a:r>
              <a:rPr sz="1800" spc="-5">
                <a:latin typeface="Trebuchet MS"/>
                <a:cs typeface="Trebuchet MS"/>
              </a:rPr>
              <a:t>into the </a:t>
            </a:r>
            <a:r>
              <a:rPr sz="1800">
                <a:latin typeface="Trebuchet MS"/>
                <a:cs typeface="Trebuchet MS"/>
              </a:rPr>
              <a:t>“system.js”</a:t>
            </a:r>
            <a:r>
              <a:rPr sz="1800" spc="25">
                <a:latin typeface="Trebuchet MS"/>
                <a:cs typeface="Trebuchet MS"/>
              </a:rPr>
              <a:t> </a:t>
            </a:r>
            <a:r>
              <a:rPr sz="1800" spc="-5">
                <a:latin typeface="Trebuchet MS"/>
                <a:cs typeface="Trebuchet MS"/>
              </a:rPr>
              <a:t>collection.</a:t>
            </a:r>
            <a:endParaRPr sz="1800">
              <a:latin typeface="Trebuchet MS"/>
              <a:cs typeface="Trebuchet MS"/>
            </a:endParaRPr>
          </a:p>
        </p:txBody>
      </p:sp>
      <p:sp>
        <p:nvSpPr>
          <p:cNvPr id="5" name="object 5"/>
          <p:cNvSpPr/>
          <p:nvPr/>
        </p:nvSpPr>
        <p:spPr>
          <a:xfrm>
            <a:off x="592836" y="2214372"/>
            <a:ext cx="6384036" cy="24688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2836" y="4885944"/>
            <a:ext cx="3555491" cy="1080516"/>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Cursors</a:t>
            </a:r>
          </a:p>
        </p:txBody>
      </p:sp>
      <p:sp>
        <p:nvSpPr>
          <p:cNvPr id="3" name="Text Placeholder 2"/>
          <p:cNvSpPr>
            <a:spLocks noGrp="1"/>
          </p:cNvSpPr>
          <p:nvPr>
            <p:ph type="body" idx="1"/>
          </p:nvPr>
        </p:nvSpPr>
        <p:spPr>
          <a:xfrm>
            <a:off x="680111" y="1320672"/>
            <a:ext cx="8921089" cy="3046988"/>
          </a:xfrm>
        </p:spPr>
        <p:txBody>
          <a:bodyPr/>
          <a:lstStyle/>
          <a:p>
            <a:r>
              <a:rPr lang="en-US"/>
              <a:t>In the </a:t>
            </a:r>
            <a:r>
              <a:rPr lang="en-US">
                <a:hlinkClick r:id="rId2" tooltip="mongo"/>
              </a:rPr>
              <a:t>mongo</a:t>
            </a:r>
            <a:r>
              <a:rPr lang="en-US"/>
              <a:t> shell, the primary method for the read operation is the </a:t>
            </a:r>
            <a:r>
              <a:rPr lang="en-US" err="1">
                <a:hlinkClick r:id="rId3" tooltip="db.collection.find()"/>
              </a:rPr>
              <a:t>db.collection.find</a:t>
            </a:r>
            <a:r>
              <a:rPr lang="en-US">
                <a:hlinkClick r:id="rId3" tooltip="db.collection.find()"/>
              </a:rPr>
              <a:t>()</a:t>
            </a:r>
            <a:r>
              <a:rPr lang="en-US"/>
              <a:t> method. </a:t>
            </a:r>
          </a:p>
          <a:p>
            <a:endParaRPr lang="en-US"/>
          </a:p>
          <a:p>
            <a:r>
              <a:rPr lang="en-US"/>
              <a:t>This method queries a collection and returns a </a:t>
            </a:r>
            <a:r>
              <a:rPr lang="en-US" i="1">
                <a:hlinkClick r:id="rId4"/>
              </a:rPr>
              <a:t>cursor</a:t>
            </a:r>
            <a:r>
              <a:rPr lang="en-US"/>
              <a:t> to the returning documents.</a:t>
            </a:r>
          </a:p>
          <a:p>
            <a:endParaRPr lang="en-US"/>
          </a:p>
          <a:p>
            <a:r>
              <a:rPr lang="en-US"/>
              <a:t>To access the documents, you need to iterate the cursor. </a:t>
            </a:r>
          </a:p>
          <a:p>
            <a:endParaRPr lang="en-US"/>
          </a:p>
          <a:p>
            <a:r>
              <a:rPr lang="en-US"/>
              <a:t>However, in the </a:t>
            </a:r>
            <a:r>
              <a:rPr lang="en-US">
                <a:hlinkClick r:id="rId2" tooltip="mongo"/>
              </a:rPr>
              <a:t>mongo</a:t>
            </a:r>
            <a:r>
              <a:rPr lang="en-US"/>
              <a:t> shell, if the returned cursor is not assigned to a variable using the </a:t>
            </a:r>
            <a:r>
              <a:rPr lang="en-US" err="1"/>
              <a:t>var</a:t>
            </a:r>
            <a:r>
              <a:rPr lang="en-US"/>
              <a:t> keyword, then the cursor is automatically iterated up to 20 times to print up to the first 20 documents in the results.</a:t>
            </a:r>
          </a:p>
          <a:p>
            <a:endParaRPr lang="en-US"/>
          </a:p>
        </p:txBody>
      </p:sp>
    </p:spTree>
    <p:extLst>
      <p:ext uri="{BB962C8B-B14F-4D97-AF65-F5344CB8AC3E}">
        <p14:creationId xmlns:p14="http://schemas.microsoft.com/office/powerpoint/2010/main" val="2894425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Example- cursor</a:t>
            </a:r>
          </a:p>
        </p:txBody>
      </p:sp>
      <p:sp>
        <p:nvSpPr>
          <p:cNvPr id="3" name="Text Placeholder 2"/>
          <p:cNvSpPr>
            <a:spLocks noGrp="1"/>
          </p:cNvSpPr>
          <p:nvPr>
            <p:ph type="body" idx="1"/>
          </p:nvPr>
        </p:nvSpPr>
        <p:spPr>
          <a:xfrm>
            <a:off x="457200" y="785794"/>
            <a:ext cx="10439400" cy="4308872"/>
          </a:xfrm>
        </p:spPr>
        <p:txBody>
          <a:bodyPr/>
          <a:lstStyle/>
          <a:p>
            <a:pPr lvl="1"/>
            <a:endParaRPr lang="en-US" sz="2800">
              <a:latin typeface="Times New Roman" pitchFamily="18" charset="0"/>
              <a:cs typeface="Times New Roman" pitchFamily="18" charset="0"/>
            </a:endParaRPr>
          </a:p>
          <a:p>
            <a:r>
              <a:rPr lang="en-IN" sz="2800" b="1">
                <a:latin typeface="Times New Roman" pitchFamily="18" charset="0"/>
                <a:cs typeface="Times New Roman" pitchFamily="18" charset="0"/>
              </a:rPr>
              <a:t>&gt; </a:t>
            </a:r>
            <a:r>
              <a:rPr lang="en-IN" sz="2800" b="1" err="1">
                <a:latin typeface="Times New Roman" pitchFamily="18" charset="0"/>
                <a:cs typeface="Times New Roman" pitchFamily="18" charset="0"/>
              </a:rPr>
              <a:t>var</a:t>
            </a:r>
            <a:r>
              <a:rPr lang="en-IN" sz="2800" b="1">
                <a:latin typeface="Times New Roman" pitchFamily="18" charset="0"/>
                <a:cs typeface="Times New Roman" pitchFamily="18" charset="0"/>
              </a:rPr>
              <a:t> </a:t>
            </a:r>
            <a:r>
              <a:rPr lang="en-IN" sz="2800" b="1" err="1">
                <a:latin typeface="Times New Roman" pitchFamily="18" charset="0"/>
                <a:cs typeface="Times New Roman" pitchFamily="18" charset="0"/>
              </a:rPr>
              <a:t>myc</a:t>
            </a:r>
            <a:r>
              <a:rPr lang="en-IN" sz="2800" b="1">
                <a:latin typeface="Times New Roman" pitchFamily="18" charset="0"/>
                <a:cs typeface="Times New Roman" pitchFamily="18" charset="0"/>
              </a:rPr>
              <a:t> = </a:t>
            </a:r>
            <a:r>
              <a:rPr lang="en-IN" sz="2800" b="1" err="1">
                <a:latin typeface="Times New Roman" pitchFamily="18" charset="0"/>
                <a:cs typeface="Times New Roman" pitchFamily="18" charset="0"/>
              </a:rPr>
              <a:t>db.Alphabets.find</a:t>
            </a:r>
            <a:r>
              <a:rPr lang="en-IN" sz="2800" b="1">
                <a:latin typeface="Times New Roman" pitchFamily="18" charset="0"/>
                <a:cs typeface="Times New Roman" pitchFamily="18" charset="0"/>
              </a:rPr>
              <a:t>({});</a:t>
            </a:r>
            <a:endParaRPr lang="en-IN" sz="2800">
              <a:latin typeface="Times New Roman" pitchFamily="18" charset="0"/>
              <a:cs typeface="Times New Roman" pitchFamily="18" charset="0"/>
            </a:endParaRPr>
          </a:p>
          <a:p>
            <a:r>
              <a:rPr lang="en-IN" sz="2800" b="1">
                <a:latin typeface="Times New Roman" pitchFamily="18" charset="0"/>
                <a:cs typeface="Times New Roman" pitchFamily="18" charset="0"/>
              </a:rPr>
              <a:t> </a:t>
            </a:r>
            <a:endParaRPr lang="en-IN" sz="2800">
              <a:latin typeface="Times New Roman" pitchFamily="18" charset="0"/>
              <a:cs typeface="Times New Roman" pitchFamily="18" charset="0"/>
            </a:endParaRPr>
          </a:p>
          <a:p>
            <a:r>
              <a:rPr lang="en-IN" sz="2800" b="1">
                <a:latin typeface="Times New Roman" pitchFamily="18" charset="0"/>
                <a:cs typeface="Times New Roman" pitchFamily="18" charset="0"/>
              </a:rPr>
              <a:t>&gt; while(</a:t>
            </a:r>
            <a:r>
              <a:rPr lang="en-IN" sz="2800" b="1" err="1">
                <a:latin typeface="Times New Roman" pitchFamily="18" charset="0"/>
                <a:cs typeface="Times New Roman" pitchFamily="18" charset="0"/>
              </a:rPr>
              <a:t>myc.hasNext</a:t>
            </a:r>
            <a:r>
              <a:rPr lang="en-IN" sz="2800" b="1">
                <a:latin typeface="Times New Roman" pitchFamily="18" charset="0"/>
                <a:cs typeface="Times New Roman" pitchFamily="18" charset="0"/>
              </a:rPr>
              <a:t>()){ </a:t>
            </a:r>
            <a:r>
              <a:rPr lang="en-IN" sz="2800" b="1" err="1">
                <a:latin typeface="Times New Roman" pitchFamily="18" charset="0"/>
                <a:cs typeface="Times New Roman" pitchFamily="18" charset="0"/>
              </a:rPr>
              <a:t>var</a:t>
            </a:r>
            <a:r>
              <a:rPr lang="en-IN" sz="2800" b="1">
                <a:latin typeface="Times New Roman" pitchFamily="18" charset="0"/>
                <a:cs typeface="Times New Roman" pitchFamily="18" charset="0"/>
              </a:rPr>
              <a:t> </a:t>
            </a:r>
            <a:r>
              <a:rPr lang="en-IN" sz="2800" b="1" err="1">
                <a:latin typeface="Times New Roman" pitchFamily="18" charset="0"/>
                <a:cs typeface="Times New Roman" pitchFamily="18" charset="0"/>
              </a:rPr>
              <a:t>myrec</a:t>
            </a:r>
            <a:r>
              <a:rPr lang="en-IN" sz="2800" b="1">
                <a:latin typeface="Times New Roman" pitchFamily="18" charset="0"/>
                <a:cs typeface="Times New Roman" pitchFamily="18" charset="0"/>
              </a:rPr>
              <a:t>=</a:t>
            </a:r>
            <a:r>
              <a:rPr lang="en-IN" sz="2800" b="1" err="1">
                <a:latin typeface="Times New Roman" pitchFamily="18" charset="0"/>
                <a:cs typeface="Times New Roman" pitchFamily="18" charset="0"/>
              </a:rPr>
              <a:t>myc.next</a:t>
            </a:r>
            <a:r>
              <a:rPr lang="en-IN" sz="2800" b="1">
                <a:latin typeface="Times New Roman" pitchFamily="18" charset="0"/>
                <a:cs typeface="Times New Roman" pitchFamily="18" charset="0"/>
              </a:rPr>
              <a:t>();</a:t>
            </a:r>
            <a:endParaRPr lang="en-IN" sz="2800">
              <a:latin typeface="Times New Roman" pitchFamily="18" charset="0"/>
              <a:cs typeface="Times New Roman" pitchFamily="18" charset="0"/>
            </a:endParaRPr>
          </a:p>
          <a:p>
            <a:r>
              <a:rPr lang="en-IN" sz="2800" b="1">
                <a:latin typeface="Times New Roman" pitchFamily="18" charset="0"/>
                <a:cs typeface="Times New Roman" pitchFamily="18" charset="0"/>
              </a:rPr>
              <a:t>... print("the alphabet is :" + </a:t>
            </a:r>
            <a:r>
              <a:rPr lang="en-IN" sz="2800" b="1" err="1">
                <a:latin typeface="Times New Roman" pitchFamily="18" charset="0"/>
                <a:cs typeface="Times New Roman" pitchFamily="18" charset="0"/>
              </a:rPr>
              <a:t>myrec.alpha</a:t>
            </a:r>
            <a:r>
              <a:rPr lang="en-IN" sz="2800" b="1">
                <a:latin typeface="Times New Roman" pitchFamily="18" charset="0"/>
                <a:cs typeface="Times New Roman" pitchFamily="18" charset="0"/>
              </a:rPr>
              <a:t>);}</a:t>
            </a:r>
            <a:endParaRPr lang="en-IN" sz="2800">
              <a:latin typeface="Times New Roman" pitchFamily="18" charset="0"/>
              <a:cs typeface="Times New Roman" pitchFamily="18" charset="0"/>
            </a:endParaRPr>
          </a:p>
          <a:p>
            <a:r>
              <a:rPr lang="en-IN" sz="2800" b="1">
                <a:latin typeface="Times New Roman" pitchFamily="18" charset="0"/>
                <a:cs typeface="Times New Roman" pitchFamily="18" charset="0"/>
              </a:rPr>
              <a:t> </a:t>
            </a:r>
            <a:endParaRPr lang="en-IN" sz="2800">
              <a:latin typeface="Times New Roman" pitchFamily="18" charset="0"/>
              <a:cs typeface="Times New Roman" pitchFamily="18" charset="0"/>
            </a:endParaRPr>
          </a:p>
          <a:p>
            <a:pPr lvl="1"/>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2535891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69332"/>
          </a:xfrm>
        </p:spPr>
        <p:txBody>
          <a:bodyPr/>
          <a:lstStyle/>
          <a:p>
            <a:pPr lvl="0" rtl="0"/>
            <a:r>
              <a:rPr lang="en-US" sz="2400" b="0">
                <a:solidFill>
                  <a:schemeClr val="tx1"/>
                </a:solidFill>
                <a:latin typeface="Arial" charset="0"/>
                <a:cs typeface="Arial" charset="0"/>
              </a:rPr>
              <a:t>Cursor Methods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65451007"/>
              </p:ext>
            </p:extLst>
          </p:nvPr>
        </p:nvGraphicFramePr>
        <p:xfrm>
          <a:off x="457200" y="1447800"/>
          <a:ext cx="7467600" cy="292608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0">
                <a:tc>
                  <a:txBody>
                    <a:bodyPr/>
                    <a:lstStyle/>
                    <a:p>
                      <a:r>
                        <a:rPr lang="en-US">
                          <a:effectLst/>
                        </a:rPr>
                        <a:t>Name</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effectLst/>
                        </a:rPr>
                        <a:t>cursor.explain()</a:t>
                      </a:r>
                    </a:p>
                  </a:txBody>
                  <a:tcPr anchor="ctr">
                    <a:lnL>
                      <a:noFill/>
                    </a:lnL>
                    <a:lnR>
                      <a:noFill/>
                    </a:lnR>
                    <a:lnT>
                      <a:noFill/>
                    </a:lnT>
                    <a:lnB>
                      <a:noFill/>
                    </a:lnB>
                  </a:tcPr>
                </a:tc>
                <a:tc>
                  <a:txBody>
                    <a:bodyPr/>
                    <a:lstStyle/>
                    <a:p>
                      <a:r>
                        <a:rPr lang="en-US"/>
                        <a:t>Reports on the query execution plan for a cursor.</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err="1">
                          <a:effectLst/>
                        </a:rPr>
                        <a:t>cursor.forEach</a:t>
                      </a:r>
                      <a:r>
                        <a:rPr lang="en-US">
                          <a:effectLst/>
                        </a:rPr>
                        <a:t>()</a:t>
                      </a:r>
                    </a:p>
                  </a:txBody>
                  <a:tcPr anchor="ctr">
                    <a:lnL>
                      <a:noFill/>
                    </a:lnL>
                    <a:lnR>
                      <a:noFill/>
                    </a:lnR>
                    <a:lnT>
                      <a:noFill/>
                    </a:lnT>
                    <a:lnB>
                      <a:noFill/>
                    </a:lnB>
                  </a:tcPr>
                </a:tc>
                <a:tc>
                  <a:txBody>
                    <a:bodyPr/>
                    <a:lstStyle/>
                    <a:p>
                      <a:r>
                        <a:rPr lang="en-US"/>
                        <a:t>Applies a JavaScript function for every document in a cursor.</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err="1">
                          <a:effectLst/>
                        </a:rPr>
                        <a:t>cursor.hasNext</a:t>
                      </a:r>
                      <a:r>
                        <a:rPr lang="en-US">
                          <a:effectLst/>
                        </a:rPr>
                        <a:t>()</a:t>
                      </a:r>
                    </a:p>
                  </a:txBody>
                  <a:tcPr anchor="ctr">
                    <a:lnL>
                      <a:noFill/>
                    </a:lnL>
                    <a:lnR>
                      <a:noFill/>
                    </a:lnR>
                    <a:lnT>
                      <a:noFill/>
                    </a:lnT>
                    <a:lnB>
                      <a:noFill/>
                    </a:lnB>
                  </a:tcPr>
                </a:tc>
                <a:tc>
                  <a:txBody>
                    <a:bodyPr/>
                    <a:lstStyle/>
                    <a:p>
                      <a:r>
                        <a:rPr lang="en-US"/>
                        <a:t>Returns true if the cursor has documents and can be iterated.</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effectLst/>
                        </a:rPr>
                        <a:t>cursor.hint()</a:t>
                      </a:r>
                    </a:p>
                  </a:txBody>
                  <a:tcPr anchor="ctr">
                    <a:lnL>
                      <a:noFill/>
                    </a:lnL>
                    <a:lnR>
                      <a:noFill/>
                    </a:lnR>
                    <a:lnT>
                      <a:noFill/>
                    </a:lnT>
                    <a:lnB>
                      <a:noFill/>
                    </a:lnB>
                  </a:tcPr>
                </a:tc>
                <a:tc>
                  <a:txBody>
                    <a:bodyPr/>
                    <a:lstStyle/>
                    <a:p>
                      <a:r>
                        <a:rPr lang="en-US"/>
                        <a:t>Forces </a:t>
                      </a:r>
                      <a:r>
                        <a:rPr lang="en-US" err="1"/>
                        <a:t>MongoDB</a:t>
                      </a:r>
                      <a:r>
                        <a:rPr lang="en-US"/>
                        <a:t> to use a specific index for a query.</a:t>
                      </a:r>
                    </a:p>
                  </a:txBody>
                  <a:tcPr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29755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Indexes</a:t>
            </a:r>
          </a:p>
        </p:txBody>
      </p:sp>
      <p:sp>
        <p:nvSpPr>
          <p:cNvPr id="3" name="Text Placeholder 2"/>
          <p:cNvSpPr>
            <a:spLocks noGrp="1"/>
          </p:cNvSpPr>
          <p:nvPr>
            <p:ph type="body" idx="1"/>
          </p:nvPr>
        </p:nvSpPr>
        <p:spPr>
          <a:xfrm>
            <a:off x="680111" y="1320672"/>
            <a:ext cx="8692490" cy="3600986"/>
          </a:xfrm>
        </p:spPr>
        <p:txBody>
          <a:bodyPr/>
          <a:lstStyle/>
          <a:p>
            <a:r>
              <a:rPr lang="en-US"/>
              <a:t>Indexes allow </a:t>
            </a:r>
            <a:r>
              <a:rPr lang="en-US" err="1"/>
              <a:t>MongoDB</a:t>
            </a:r>
            <a:r>
              <a:rPr lang="en-US"/>
              <a:t> to process and fulfill queries quickly by creating small and efficient representations of the documents in a </a:t>
            </a:r>
            <a:r>
              <a:rPr lang="en-US" i="1">
                <a:hlinkClick r:id="rId2"/>
              </a:rPr>
              <a:t>collection</a:t>
            </a:r>
            <a:r>
              <a:rPr lang="en-US"/>
              <a:t>. </a:t>
            </a:r>
          </a:p>
          <a:p>
            <a:endParaRPr lang="en-US"/>
          </a:p>
          <a:p>
            <a:r>
              <a:rPr lang="en-US"/>
              <a:t>Users can create indexes for any collection on any field in a </a:t>
            </a:r>
            <a:r>
              <a:rPr lang="en-US" i="1">
                <a:hlinkClick r:id="rId2"/>
              </a:rPr>
              <a:t>document</a:t>
            </a:r>
            <a:r>
              <a:rPr lang="en-US"/>
              <a:t>. </a:t>
            </a:r>
          </a:p>
          <a:p>
            <a:endParaRPr lang="en-US"/>
          </a:p>
          <a:p>
            <a:endParaRPr lang="en-US"/>
          </a:p>
          <a:p>
            <a:r>
              <a:rPr lang="en-US"/>
              <a:t>By default, </a:t>
            </a:r>
            <a:r>
              <a:rPr lang="en-US" err="1"/>
              <a:t>MongoDB</a:t>
            </a:r>
            <a:r>
              <a:rPr lang="en-US"/>
              <a:t> creates an index on the _id field of every collection.</a:t>
            </a:r>
          </a:p>
          <a:p>
            <a:endParaRPr lang="en-US"/>
          </a:p>
          <a:p>
            <a:r>
              <a:rPr lang="en-US" err="1">
                <a:solidFill>
                  <a:srgbClr val="FF0000"/>
                </a:solidFill>
              </a:rPr>
              <a:t>db.records.createIndex</a:t>
            </a:r>
            <a:r>
              <a:rPr lang="en-US">
                <a:solidFill>
                  <a:srgbClr val="FF0000"/>
                </a:solidFill>
              </a:rPr>
              <a:t>( { </a:t>
            </a:r>
            <a:r>
              <a:rPr lang="en-US" err="1">
                <a:solidFill>
                  <a:srgbClr val="FF0000"/>
                </a:solidFill>
              </a:rPr>
              <a:t>userid</a:t>
            </a:r>
            <a:r>
              <a:rPr lang="en-US">
                <a:solidFill>
                  <a:srgbClr val="FF0000"/>
                </a:solidFill>
              </a:rPr>
              <a:t>: 1 } )</a:t>
            </a:r>
          </a:p>
          <a:p>
            <a:endParaRPr lang="en-US">
              <a:solidFill>
                <a:srgbClr val="FF0000"/>
              </a:solidFill>
            </a:endParaRPr>
          </a:p>
          <a:p>
            <a:r>
              <a:rPr lang="en-US" err="1">
                <a:solidFill>
                  <a:srgbClr val="FF0000"/>
                </a:solidFill>
              </a:rPr>
              <a:t>db.records.find</a:t>
            </a:r>
            <a:r>
              <a:rPr lang="en-US">
                <a:solidFill>
                  <a:srgbClr val="FF0000"/>
                </a:solidFill>
              </a:rPr>
              <a:t>( { </a:t>
            </a:r>
            <a:r>
              <a:rPr lang="en-US" err="1">
                <a:solidFill>
                  <a:srgbClr val="FF0000"/>
                </a:solidFill>
              </a:rPr>
              <a:t>userid</a:t>
            </a:r>
            <a:r>
              <a:rPr lang="en-US">
                <a:solidFill>
                  <a:srgbClr val="FF0000"/>
                </a:solidFill>
              </a:rPr>
              <a:t>: 2 } ) </a:t>
            </a:r>
          </a:p>
          <a:p>
            <a:endParaRPr lang="en-US">
              <a:solidFill>
                <a:srgbClr val="FF0000"/>
              </a:solidFill>
            </a:endParaRPr>
          </a:p>
          <a:p>
            <a:r>
              <a:rPr lang="en-US" err="1">
                <a:solidFill>
                  <a:srgbClr val="FF0000"/>
                </a:solidFill>
              </a:rPr>
              <a:t>db.records.find</a:t>
            </a:r>
            <a:r>
              <a:rPr lang="en-US">
                <a:solidFill>
                  <a:srgbClr val="FF0000"/>
                </a:solidFill>
              </a:rPr>
              <a:t>( { </a:t>
            </a:r>
            <a:r>
              <a:rPr lang="en-US" err="1">
                <a:solidFill>
                  <a:srgbClr val="FF0000"/>
                </a:solidFill>
              </a:rPr>
              <a:t>userid</a:t>
            </a:r>
            <a:r>
              <a:rPr lang="en-US">
                <a:solidFill>
                  <a:srgbClr val="FF0000"/>
                </a:solidFill>
              </a:rPr>
              <a:t>: { $</a:t>
            </a:r>
            <a:r>
              <a:rPr lang="en-US" err="1">
                <a:solidFill>
                  <a:srgbClr val="FF0000"/>
                </a:solidFill>
              </a:rPr>
              <a:t>gt</a:t>
            </a:r>
            <a:r>
              <a:rPr lang="en-US">
                <a:solidFill>
                  <a:srgbClr val="FF0000"/>
                </a:solidFill>
              </a:rPr>
              <a:t>: 10 } } )</a:t>
            </a:r>
          </a:p>
        </p:txBody>
      </p:sp>
    </p:spTree>
    <p:extLst>
      <p:ext uri="{BB962C8B-B14F-4D97-AF65-F5344CB8AC3E}">
        <p14:creationId xmlns:p14="http://schemas.microsoft.com/office/powerpoint/2010/main" val="807880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677108"/>
          </a:xfrm>
        </p:spPr>
        <p:txBody>
          <a:bodyPr/>
          <a:lstStyle/>
          <a:p>
            <a:r>
              <a:rPr lang="en-US"/>
              <a:t>The ensureIndex() Method</a:t>
            </a:r>
            <a:br>
              <a:rPr lang="en-US"/>
            </a:br>
            <a:endParaRPr lang="en-US"/>
          </a:p>
        </p:txBody>
      </p:sp>
      <p:sp>
        <p:nvSpPr>
          <p:cNvPr id="3" name="Text Placeholder 2"/>
          <p:cNvSpPr>
            <a:spLocks noGrp="1"/>
          </p:cNvSpPr>
          <p:nvPr>
            <p:ph type="body" idx="1"/>
          </p:nvPr>
        </p:nvSpPr>
        <p:spPr>
          <a:xfrm>
            <a:off x="680110" y="1320672"/>
            <a:ext cx="8997289" cy="4708981"/>
          </a:xfrm>
        </p:spPr>
        <p:txBody>
          <a:bodyPr/>
          <a:lstStyle/>
          <a:p>
            <a:pPr marL="285750" indent="-285750">
              <a:buFont typeface="Arial" pitchFamily="34" charset="0"/>
              <a:buChar char="•"/>
            </a:pPr>
            <a:r>
              <a:rPr lang="en-US" b="1" err="1">
                <a:solidFill>
                  <a:srgbClr val="FF0000"/>
                </a:solidFill>
              </a:rPr>
              <a:t>db.COLLECTION_NAME.ensureIndex</a:t>
            </a:r>
            <a:r>
              <a:rPr lang="en-US" b="1">
                <a:solidFill>
                  <a:srgbClr val="FF0000"/>
                </a:solidFill>
              </a:rPr>
              <a:t>({KEY:1})</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r>
              <a:rPr lang="en-US" b="1" err="1">
                <a:solidFill>
                  <a:srgbClr val="FF0000"/>
                </a:solidFill>
              </a:rPr>
              <a:t>db.mycol.ensureIndex</a:t>
            </a:r>
            <a:r>
              <a:rPr lang="en-US" b="1">
                <a:solidFill>
                  <a:srgbClr val="FF0000"/>
                </a:solidFill>
              </a:rPr>
              <a:t>({"title":1})</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r>
              <a:rPr lang="en-US" b="1" err="1">
                <a:solidFill>
                  <a:srgbClr val="FF0000"/>
                </a:solidFill>
              </a:rPr>
              <a:t>db.mycol.status</a:t>
            </a:r>
            <a:r>
              <a:rPr lang="en-US" b="1">
                <a:solidFill>
                  <a:srgbClr val="FF0000"/>
                </a:solidFill>
              </a:rPr>
              <a:t>();</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r>
              <a:rPr lang="en-US" b="1" u="sng"/>
              <a:t>Get the list of all indexes</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r>
              <a:rPr lang="en-US" b="1" err="1">
                <a:solidFill>
                  <a:srgbClr val="FF0000"/>
                </a:solidFill>
              </a:rPr>
              <a:t>db.mycol.getIndexes</a:t>
            </a:r>
            <a:r>
              <a:rPr lang="en-US" b="1">
                <a:solidFill>
                  <a:srgbClr val="FF0000"/>
                </a:solidFill>
              </a:rPr>
              <a:t>();</a:t>
            </a:r>
          </a:p>
          <a:p>
            <a:pPr marL="285750" indent="-285750">
              <a:buFont typeface="Arial" pitchFamily="34" charset="0"/>
              <a:buChar char="•"/>
            </a:pPr>
            <a:endParaRPr lang="en-US" b="1">
              <a:solidFill>
                <a:srgbClr val="FF0000"/>
              </a:solidFill>
            </a:endParaRPr>
          </a:p>
          <a:p>
            <a:pPr marL="285750" indent="-285750">
              <a:buFont typeface="Arial" pitchFamily="34" charset="0"/>
              <a:buChar char="•"/>
            </a:pPr>
            <a:r>
              <a:rPr lang="en-US" b="1" u="sng"/>
              <a:t>Using hint()</a:t>
            </a:r>
          </a:p>
          <a:p>
            <a:pPr marL="285750" indent="-285750">
              <a:buFont typeface="Arial" pitchFamily="34" charset="0"/>
              <a:buChar char="•"/>
            </a:pPr>
            <a:endParaRPr lang="en-US" b="1" u="sng"/>
          </a:p>
          <a:p>
            <a:pPr marL="285750" indent="-285750">
              <a:buFont typeface="Arial" pitchFamily="34" charset="0"/>
              <a:buChar char="•"/>
            </a:pPr>
            <a:r>
              <a:rPr lang="en-US" b="1" err="1">
                <a:solidFill>
                  <a:srgbClr val="FF0000"/>
                </a:solidFill>
              </a:rPr>
              <a:t>db.people.find</a:t>
            </a:r>
            <a:r>
              <a:rPr lang="en-US" b="1">
                <a:solidFill>
                  <a:srgbClr val="FF0000"/>
                </a:solidFill>
              </a:rPr>
              <a:t>( { name: "John Doe", </a:t>
            </a:r>
            <a:r>
              <a:rPr lang="en-US" b="1" err="1">
                <a:solidFill>
                  <a:srgbClr val="FF0000"/>
                </a:solidFill>
              </a:rPr>
              <a:t>zipcode</a:t>
            </a:r>
            <a:r>
              <a:rPr lang="en-US" b="1">
                <a:solidFill>
                  <a:srgbClr val="FF0000"/>
                </a:solidFill>
              </a:rPr>
              <a:t>: { $</a:t>
            </a:r>
            <a:r>
              <a:rPr lang="en-US" b="1" err="1">
                <a:solidFill>
                  <a:srgbClr val="FF0000"/>
                </a:solidFill>
              </a:rPr>
              <a:t>gt</a:t>
            </a:r>
            <a:r>
              <a:rPr lang="en-US" b="1">
                <a:solidFill>
                  <a:srgbClr val="FF0000"/>
                </a:solidFill>
              </a:rPr>
              <a:t>: "63000" } } ).hint( { </a:t>
            </a:r>
            <a:r>
              <a:rPr lang="en-US" b="1" err="1">
                <a:solidFill>
                  <a:srgbClr val="FF0000"/>
                </a:solidFill>
              </a:rPr>
              <a:t>zipcode</a:t>
            </a:r>
            <a:r>
              <a:rPr lang="en-US" b="1">
                <a:solidFill>
                  <a:srgbClr val="FF0000"/>
                </a:solidFill>
              </a:rPr>
              <a:t>: 1 } ).explain("</a:t>
            </a:r>
            <a:r>
              <a:rPr lang="en-US" b="1" err="1">
                <a:solidFill>
                  <a:srgbClr val="FF0000"/>
                </a:solidFill>
              </a:rPr>
              <a:t>executionStats</a:t>
            </a:r>
            <a:r>
              <a:rPr lang="en-US" b="1">
                <a:solidFill>
                  <a:srgbClr val="FF0000"/>
                </a:solidFill>
              </a:rPr>
              <a:t>")</a:t>
            </a:r>
            <a:endParaRPr lang="en-US" b="1" u="sng">
              <a:solidFill>
                <a:srgbClr val="FF0000"/>
              </a:solidFill>
            </a:endParaRPr>
          </a:p>
          <a:p>
            <a:pPr marL="285750" indent="-285750">
              <a:buFont typeface="Arial" pitchFamily="34" charset="0"/>
              <a:buChar char="•"/>
            </a:pPr>
            <a:endParaRPr lang="en-US" b="1">
              <a:solidFill>
                <a:srgbClr val="FF0000"/>
              </a:solidFill>
            </a:endParaRPr>
          </a:p>
          <a:p>
            <a:endParaRPr lang="en-US" b="1"/>
          </a:p>
          <a:p>
            <a:endParaRPr lang="en-US"/>
          </a:p>
        </p:txBody>
      </p:sp>
    </p:spTree>
    <p:extLst>
      <p:ext uri="{BB962C8B-B14F-4D97-AF65-F5344CB8AC3E}">
        <p14:creationId xmlns:p14="http://schemas.microsoft.com/office/powerpoint/2010/main" val="3356624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5392" y="3059938"/>
            <a:ext cx="1878330" cy="375920"/>
          </a:xfrm>
          <a:prstGeom prst="rect">
            <a:avLst/>
          </a:prstGeom>
        </p:spPr>
        <p:txBody>
          <a:bodyPr vert="horz" wrap="square" lIns="0" tIns="0" rIns="0" bIns="0" rtlCol="0">
            <a:spAutoFit/>
          </a:bodyPr>
          <a:lstStyle/>
          <a:p>
            <a:pPr marL="12700">
              <a:lnSpc>
                <a:spcPct val="100000"/>
              </a:lnSpc>
            </a:pPr>
            <a:r>
              <a:rPr sz="2400" spc="-5"/>
              <a:t>MongoImport</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900">
              <a:lnSpc>
                <a:spcPct val="100000"/>
              </a:lnSpc>
            </a:pPr>
            <a:r>
              <a:rPr sz="2400"/>
              <a:t>Import data </a:t>
            </a:r>
            <a:r>
              <a:rPr sz="2400" spc="-5"/>
              <a:t>from </a:t>
            </a:r>
            <a:r>
              <a:rPr sz="2400"/>
              <a:t>a CSV</a:t>
            </a:r>
            <a:r>
              <a:rPr sz="2400" spc="-130"/>
              <a:t> </a:t>
            </a:r>
            <a:r>
              <a:rPr sz="2400"/>
              <a:t>file</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500887" y="1400302"/>
            <a:ext cx="8407400" cy="579755"/>
          </a:xfrm>
          <a:prstGeom prst="rect">
            <a:avLst/>
          </a:prstGeom>
        </p:spPr>
        <p:txBody>
          <a:bodyPr vert="horz" wrap="square" lIns="0" tIns="0" rIns="0" bIns="0" rtlCol="0">
            <a:spAutoFit/>
          </a:bodyPr>
          <a:lstStyle/>
          <a:p>
            <a:pPr marL="12700">
              <a:lnSpc>
                <a:spcPct val="100000"/>
              </a:lnSpc>
            </a:pPr>
            <a:r>
              <a:rPr sz="1800" spc="-5">
                <a:latin typeface="Trebuchet MS"/>
                <a:cs typeface="Trebuchet MS"/>
              </a:rPr>
              <a:t>Given</a:t>
            </a:r>
            <a:r>
              <a:rPr sz="1800" spc="150">
                <a:latin typeface="Trebuchet MS"/>
                <a:cs typeface="Trebuchet MS"/>
              </a:rPr>
              <a:t> </a:t>
            </a:r>
            <a:r>
              <a:rPr sz="1800">
                <a:latin typeface="Trebuchet MS"/>
                <a:cs typeface="Trebuchet MS"/>
              </a:rPr>
              <a:t>a</a:t>
            </a:r>
            <a:r>
              <a:rPr sz="1800" spc="150">
                <a:latin typeface="Trebuchet MS"/>
                <a:cs typeface="Trebuchet MS"/>
              </a:rPr>
              <a:t> </a:t>
            </a:r>
            <a:r>
              <a:rPr sz="1800" spc="-5">
                <a:latin typeface="Trebuchet MS"/>
                <a:cs typeface="Trebuchet MS"/>
              </a:rPr>
              <a:t>CSV</a:t>
            </a:r>
            <a:r>
              <a:rPr sz="1800" spc="150">
                <a:latin typeface="Trebuchet MS"/>
                <a:cs typeface="Trebuchet MS"/>
              </a:rPr>
              <a:t> </a:t>
            </a:r>
            <a:r>
              <a:rPr sz="1800" spc="-5">
                <a:latin typeface="Trebuchet MS"/>
                <a:cs typeface="Trebuchet MS"/>
              </a:rPr>
              <a:t>file</a:t>
            </a:r>
            <a:r>
              <a:rPr sz="1800" spc="155">
                <a:latin typeface="Trebuchet MS"/>
                <a:cs typeface="Trebuchet MS"/>
              </a:rPr>
              <a:t> </a:t>
            </a:r>
            <a:r>
              <a:rPr sz="1800" spc="-5">
                <a:latin typeface="Trebuchet MS"/>
                <a:cs typeface="Trebuchet MS"/>
              </a:rPr>
              <a:t>“sample.txt”</a:t>
            </a:r>
            <a:r>
              <a:rPr sz="1800" spc="160">
                <a:latin typeface="Trebuchet MS"/>
                <a:cs typeface="Trebuchet MS"/>
              </a:rPr>
              <a:t> </a:t>
            </a:r>
            <a:r>
              <a:rPr sz="1800">
                <a:latin typeface="Trebuchet MS"/>
                <a:cs typeface="Trebuchet MS"/>
              </a:rPr>
              <a:t>in</a:t>
            </a:r>
            <a:r>
              <a:rPr sz="1800" spc="150">
                <a:latin typeface="Trebuchet MS"/>
                <a:cs typeface="Trebuchet MS"/>
              </a:rPr>
              <a:t> </a:t>
            </a:r>
            <a:r>
              <a:rPr sz="1800" spc="-5">
                <a:latin typeface="Trebuchet MS"/>
                <a:cs typeface="Trebuchet MS"/>
              </a:rPr>
              <a:t>the</a:t>
            </a:r>
            <a:r>
              <a:rPr sz="1800" spc="150">
                <a:latin typeface="Trebuchet MS"/>
                <a:cs typeface="Trebuchet MS"/>
              </a:rPr>
              <a:t> </a:t>
            </a:r>
            <a:r>
              <a:rPr sz="1800" spc="-5">
                <a:latin typeface="Trebuchet MS"/>
                <a:cs typeface="Trebuchet MS"/>
              </a:rPr>
              <a:t>D:</a:t>
            </a:r>
            <a:r>
              <a:rPr sz="1800" spc="135">
                <a:latin typeface="Trebuchet MS"/>
                <a:cs typeface="Trebuchet MS"/>
              </a:rPr>
              <a:t> </a:t>
            </a:r>
            <a:r>
              <a:rPr sz="1800" spc="-5">
                <a:latin typeface="Trebuchet MS"/>
                <a:cs typeface="Trebuchet MS"/>
              </a:rPr>
              <a:t>drive,</a:t>
            </a:r>
            <a:r>
              <a:rPr sz="1800" spc="140">
                <a:latin typeface="Trebuchet MS"/>
                <a:cs typeface="Trebuchet MS"/>
              </a:rPr>
              <a:t> </a:t>
            </a:r>
            <a:r>
              <a:rPr sz="1800" spc="-5">
                <a:latin typeface="Trebuchet MS"/>
                <a:cs typeface="Trebuchet MS"/>
              </a:rPr>
              <a:t>import</a:t>
            </a:r>
            <a:r>
              <a:rPr sz="1800" spc="145">
                <a:latin typeface="Trebuchet MS"/>
                <a:cs typeface="Trebuchet MS"/>
              </a:rPr>
              <a:t> </a:t>
            </a:r>
            <a:r>
              <a:rPr sz="1800" spc="-5">
                <a:latin typeface="Trebuchet MS"/>
                <a:cs typeface="Trebuchet MS"/>
              </a:rPr>
              <a:t>the</a:t>
            </a:r>
            <a:r>
              <a:rPr sz="1800" spc="165">
                <a:latin typeface="Trebuchet MS"/>
                <a:cs typeface="Trebuchet MS"/>
              </a:rPr>
              <a:t> </a:t>
            </a:r>
            <a:r>
              <a:rPr sz="1800" spc="-5">
                <a:latin typeface="Trebuchet MS"/>
                <a:cs typeface="Trebuchet MS"/>
              </a:rPr>
              <a:t>file</a:t>
            </a:r>
            <a:r>
              <a:rPr sz="1800" spc="150">
                <a:latin typeface="Trebuchet MS"/>
                <a:cs typeface="Trebuchet MS"/>
              </a:rPr>
              <a:t> </a:t>
            </a:r>
            <a:r>
              <a:rPr sz="1800" spc="-5">
                <a:latin typeface="Trebuchet MS"/>
                <a:cs typeface="Trebuchet MS"/>
              </a:rPr>
              <a:t>into</a:t>
            </a:r>
            <a:r>
              <a:rPr sz="1800" spc="140">
                <a:latin typeface="Trebuchet MS"/>
                <a:cs typeface="Trebuchet MS"/>
              </a:rPr>
              <a:t> </a:t>
            </a:r>
            <a:r>
              <a:rPr sz="1800" spc="-5">
                <a:latin typeface="Trebuchet MS"/>
                <a:cs typeface="Trebuchet MS"/>
              </a:rPr>
              <a:t>the</a:t>
            </a:r>
            <a:r>
              <a:rPr sz="1800" spc="150">
                <a:latin typeface="Trebuchet MS"/>
                <a:cs typeface="Trebuchet MS"/>
              </a:rPr>
              <a:t> </a:t>
            </a:r>
            <a:r>
              <a:rPr sz="1800" spc="-10">
                <a:latin typeface="Trebuchet MS"/>
                <a:cs typeface="Trebuchet MS"/>
              </a:rPr>
              <a:t>MongoDB</a:t>
            </a:r>
            <a:endParaRPr sz="1800">
              <a:latin typeface="Trebuchet MS"/>
              <a:cs typeface="Trebuchet MS"/>
            </a:endParaRPr>
          </a:p>
          <a:p>
            <a:pPr marL="12700">
              <a:lnSpc>
                <a:spcPct val="100000"/>
              </a:lnSpc>
              <a:spcBef>
                <a:spcPts val="155"/>
              </a:spcBef>
            </a:pPr>
            <a:r>
              <a:rPr sz="1800" spc="-10">
                <a:latin typeface="Trebuchet MS"/>
                <a:cs typeface="Trebuchet MS"/>
              </a:rPr>
              <a:t>collection, </a:t>
            </a:r>
            <a:r>
              <a:rPr sz="1800" spc="-5">
                <a:latin typeface="Trebuchet MS"/>
                <a:cs typeface="Trebuchet MS"/>
              </a:rPr>
              <a:t>“SampleJSON”. </a:t>
            </a:r>
            <a:r>
              <a:rPr sz="1800">
                <a:latin typeface="Trebuchet MS"/>
                <a:cs typeface="Trebuchet MS"/>
              </a:rPr>
              <a:t>The </a:t>
            </a:r>
            <a:r>
              <a:rPr sz="1800" spc="-10">
                <a:latin typeface="Trebuchet MS"/>
                <a:cs typeface="Trebuchet MS"/>
              </a:rPr>
              <a:t>collection </a:t>
            </a:r>
            <a:r>
              <a:rPr sz="1800">
                <a:latin typeface="Trebuchet MS"/>
                <a:cs typeface="Trebuchet MS"/>
              </a:rPr>
              <a:t>is in </a:t>
            </a:r>
            <a:r>
              <a:rPr sz="1800" spc="-5">
                <a:latin typeface="Trebuchet MS"/>
                <a:cs typeface="Trebuchet MS"/>
              </a:rPr>
              <a:t>the database</a:t>
            </a:r>
            <a:r>
              <a:rPr sz="1800" spc="90">
                <a:latin typeface="Trebuchet MS"/>
                <a:cs typeface="Trebuchet MS"/>
              </a:rPr>
              <a:t> </a:t>
            </a:r>
            <a:r>
              <a:rPr sz="1800" spc="-5">
                <a:latin typeface="Trebuchet MS"/>
                <a:cs typeface="Trebuchet MS"/>
              </a:rPr>
              <a:t>“test”.</a:t>
            </a:r>
            <a:endParaRPr sz="1800">
              <a:latin typeface="Trebuchet MS"/>
              <a:cs typeface="Trebuchet MS"/>
            </a:endParaRPr>
          </a:p>
        </p:txBody>
      </p:sp>
      <p:sp>
        <p:nvSpPr>
          <p:cNvPr id="4" name="object 4"/>
          <p:cNvSpPr txBox="1"/>
          <p:nvPr/>
        </p:nvSpPr>
        <p:spPr>
          <a:xfrm>
            <a:off x="500887" y="2909061"/>
            <a:ext cx="8999220" cy="615553"/>
          </a:xfrm>
          <a:prstGeom prst="rect">
            <a:avLst/>
          </a:prstGeom>
        </p:spPr>
        <p:txBody>
          <a:bodyPr vert="horz" wrap="square" lIns="0" tIns="0" rIns="0" bIns="0" rtlCol="0">
            <a:spAutoFit/>
          </a:bodyPr>
          <a:lstStyle/>
          <a:p>
            <a:pPr marL="12700">
              <a:lnSpc>
                <a:spcPct val="100000"/>
              </a:lnSpc>
            </a:pPr>
            <a:r>
              <a:rPr sz="2000" b="1" spc="-5" err="1">
                <a:solidFill>
                  <a:srgbClr val="FF0000"/>
                </a:solidFill>
                <a:latin typeface="Times New Roman"/>
                <a:cs typeface="Times New Roman"/>
              </a:rPr>
              <a:t>Mongoimport</a:t>
            </a:r>
            <a:r>
              <a:rPr sz="2000" b="1" spc="-5">
                <a:solidFill>
                  <a:srgbClr val="FF0000"/>
                </a:solidFill>
                <a:latin typeface="Times New Roman"/>
                <a:cs typeface="Times New Roman"/>
              </a:rPr>
              <a:t>  --db </a:t>
            </a:r>
            <a:r>
              <a:rPr sz="2000" b="1">
                <a:solidFill>
                  <a:srgbClr val="FF0000"/>
                </a:solidFill>
                <a:latin typeface="Times New Roman"/>
                <a:cs typeface="Times New Roman"/>
              </a:rPr>
              <a:t>test --collection </a:t>
            </a:r>
            <a:r>
              <a:rPr sz="2000" b="1" spc="-5">
                <a:solidFill>
                  <a:srgbClr val="FF0000"/>
                </a:solidFill>
                <a:latin typeface="Times New Roman"/>
                <a:cs typeface="Times New Roman"/>
              </a:rPr>
              <a:t>SampleJSON  --type </a:t>
            </a:r>
            <a:r>
              <a:rPr sz="2000" b="1">
                <a:solidFill>
                  <a:srgbClr val="FF0000"/>
                </a:solidFill>
                <a:latin typeface="Times New Roman"/>
                <a:cs typeface="Times New Roman"/>
              </a:rPr>
              <a:t>csv </a:t>
            </a:r>
            <a:r>
              <a:rPr sz="2000" b="1" spc="-5">
                <a:solidFill>
                  <a:srgbClr val="FF0000"/>
                </a:solidFill>
                <a:latin typeface="Times New Roman"/>
                <a:cs typeface="Times New Roman"/>
              </a:rPr>
              <a:t>--headerline  --file</a:t>
            </a:r>
            <a:r>
              <a:rPr sz="2000" b="1" spc="135">
                <a:solidFill>
                  <a:srgbClr val="FF0000"/>
                </a:solidFill>
                <a:latin typeface="Times New Roman"/>
                <a:cs typeface="Times New Roman"/>
              </a:rPr>
              <a:t> </a:t>
            </a:r>
            <a:r>
              <a:rPr sz="2000" b="1" spc="-5">
                <a:solidFill>
                  <a:srgbClr val="FF0000"/>
                </a:solidFill>
                <a:latin typeface="Times New Roman"/>
                <a:cs typeface="Times New Roman"/>
              </a:rPr>
              <a:t>d:\sample.txt</a:t>
            </a:r>
            <a:endParaRPr sz="2000" b="1">
              <a:solidFill>
                <a:srgbClr val="FF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BENEFITS OF NOSQL</a:t>
            </a:r>
          </a:p>
        </p:txBody>
      </p:sp>
      <p:sp>
        <p:nvSpPr>
          <p:cNvPr id="3" name="Text Placeholder 2"/>
          <p:cNvSpPr>
            <a:spLocks noGrp="1"/>
          </p:cNvSpPr>
          <p:nvPr>
            <p:ph type="body" idx="1"/>
          </p:nvPr>
        </p:nvSpPr>
        <p:spPr>
          <a:xfrm>
            <a:off x="762000" y="1295400"/>
            <a:ext cx="8463889" cy="4616648"/>
          </a:xfrm>
        </p:spPr>
        <p:txBody>
          <a:bodyPr/>
          <a:lstStyle/>
          <a:p>
            <a:r>
              <a:rPr lang="en-US" sz="2000"/>
              <a:t>When compared to relational databases, NoSQL databases are </a:t>
            </a:r>
            <a:r>
              <a:rPr lang="en-US" sz="2000">
                <a:hlinkClick r:id="rId2"/>
              </a:rPr>
              <a:t>more scalable and provide superior performance,</a:t>
            </a:r>
            <a:r>
              <a:rPr lang="en-US" sz="2000"/>
              <a:t> and their data model addresses several issues that the relational model is not designed to address: </a:t>
            </a:r>
          </a:p>
          <a:p>
            <a:endParaRPr lang="en-US" sz="2000"/>
          </a:p>
          <a:p>
            <a:pPr marL="742950" lvl="1" indent="-285750">
              <a:buFont typeface="Arial" pitchFamily="34" charset="0"/>
              <a:buChar char="•"/>
            </a:pPr>
            <a:r>
              <a:rPr lang="en-US" sz="2000"/>
              <a:t>Large volumes of rapidly changing structured, semi-structured, and unstructured data</a:t>
            </a:r>
          </a:p>
          <a:p>
            <a:pPr marL="742950" lvl="1" indent="-285750">
              <a:buFont typeface="Arial" pitchFamily="34" charset="0"/>
              <a:buChar char="•"/>
            </a:pPr>
            <a:r>
              <a:rPr lang="en-US" sz="2000"/>
              <a:t>Agile sprints, quick schema iteration, and frequent code pushes</a:t>
            </a:r>
          </a:p>
          <a:p>
            <a:pPr marL="742950" lvl="1" indent="-285750">
              <a:buFont typeface="Arial" pitchFamily="34" charset="0"/>
              <a:buChar char="•"/>
            </a:pPr>
            <a:r>
              <a:rPr lang="en-US" sz="2000"/>
              <a:t>Object-oriented programming that is easy to use and flexible</a:t>
            </a:r>
          </a:p>
          <a:p>
            <a:pPr marL="742950" lvl="1" indent="-285750">
              <a:buFont typeface="Arial" pitchFamily="34" charset="0"/>
              <a:buChar char="•"/>
            </a:pPr>
            <a:r>
              <a:rPr lang="en-US" sz="2000"/>
              <a:t>Geographically distributed scale-out architecture instead of expensive, monolithic architecture</a:t>
            </a:r>
          </a:p>
          <a:p>
            <a:pPr marL="742950" lvl="1" indent="-285750">
              <a:buFont typeface="Arial" pitchFamily="34" charset="0"/>
              <a:buChar char="•"/>
            </a:pPr>
            <a:r>
              <a:rPr lang="en-US" sz="2000"/>
              <a:t>Dynamic Schema</a:t>
            </a:r>
          </a:p>
          <a:p>
            <a:pPr marL="742950" lvl="1" indent="-285750">
              <a:buFont typeface="Arial" pitchFamily="34" charset="0"/>
              <a:buChar char="•"/>
            </a:pPr>
            <a:r>
              <a:rPr lang="en-US" sz="2000"/>
              <a:t>Auto Sharding</a:t>
            </a:r>
          </a:p>
          <a:p>
            <a:pPr marL="742950" lvl="1" indent="-285750">
              <a:buFont typeface="Arial" pitchFamily="34" charset="0"/>
              <a:buChar char="•"/>
            </a:pPr>
            <a:r>
              <a:rPr lang="en-US" sz="2000"/>
              <a:t>Replication</a:t>
            </a:r>
          </a:p>
          <a:p>
            <a:pPr marL="742950" lvl="1" indent="-285750">
              <a:buFont typeface="Arial" pitchFamily="34" charset="0"/>
              <a:buChar char="•"/>
            </a:pPr>
            <a:endParaRPr lang="en-US" sz="2000"/>
          </a:p>
          <a:p>
            <a:pPr marL="742950" lvl="1" indent="-285750">
              <a:buFont typeface="Arial" pitchFamily="34" charset="0"/>
              <a:buChar char="•"/>
            </a:pPr>
            <a:endParaRPr lang="en-US" sz="2000"/>
          </a:p>
        </p:txBody>
      </p:sp>
    </p:spTree>
    <p:extLst>
      <p:ext uri="{BB962C8B-B14F-4D97-AF65-F5344CB8AC3E}">
        <p14:creationId xmlns:p14="http://schemas.microsoft.com/office/powerpoint/2010/main" val="38555043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8186" y="3059938"/>
            <a:ext cx="1872614" cy="375920"/>
          </a:xfrm>
          <a:prstGeom prst="rect">
            <a:avLst/>
          </a:prstGeom>
        </p:spPr>
        <p:txBody>
          <a:bodyPr vert="horz" wrap="square" lIns="0" tIns="0" rIns="0" bIns="0" rtlCol="0">
            <a:spAutoFit/>
          </a:bodyPr>
          <a:lstStyle/>
          <a:p>
            <a:pPr marL="12700">
              <a:lnSpc>
                <a:spcPct val="100000"/>
              </a:lnSpc>
            </a:pPr>
            <a:r>
              <a:rPr sz="2400" spc="-5"/>
              <a:t>MongoExport</a:t>
            </a:r>
            <a:endParaRPr sz="240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8900">
              <a:lnSpc>
                <a:spcPct val="100000"/>
              </a:lnSpc>
            </a:pPr>
            <a:r>
              <a:rPr sz="2400"/>
              <a:t>Export data </a:t>
            </a:r>
            <a:r>
              <a:rPr sz="2400" spc="-5"/>
              <a:t>to </a:t>
            </a:r>
            <a:r>
              <a:rPr sz="2400"/>
              <a:t>a </a:t>
            </a:r>
            <a:r>
              <a:rPr sz="2400" spc="-5"/>
              <a:t>CSV</a:t>
            </a:r>
            <a:r>
              <a:rPr sz="2400" spc="-95"/>
              <a:t> </a:t>
            </a:r>
            <a:r>
              <a:rPr sz="2400" spc="-10"/>
              <a:t>file</a:t>
            </a:r>
            <a:endParaRPr sz="240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t>Big Data and Analytics </a:t>
            </a:r>
            <a:r>
              <a:rPr spc="-5"/>
              <a:t>by </a:t>
            </a:r>
            <a:r>
              <a:t>Seema Acharya and </a:t>
            </a:r>
            <a:r>
              <a:rPr spc="-5"/>
              <a:t>Subhashini</a:t>
            </a:r>
            <a:r>
              <a:rPr spc="-155"/>
              <a:t> </a:t>
            </a:r>
            <a:r>
              <a:rPr spc="-5"/>
              <a:t>Chellappan</a:t>
            </a:r>
          </a:p>
          <a:p>
            <a:pPr marL="12700">
              <a:lnSpc>
                <a:spcPct val="100000"/>
              </a:lnSpc>
            </a:pPr>
            <a:r>
              <a:rPr spc="-5"/>
              <a:t>Copyright </a:t>
            </a:r>
            <a:r>
              <a:t>2015, WILEY </a:t>
            </a:r>
            <a:r>
              <a:rPr spc="-5"/>
              <a:t>INDIA PVT.</a:t>
            </a:r>
            <a:r>
              <a:rPr spc="-70"/>
              <a:t> </a:t>
            </a:r>
            <a:r>
              <a:t>LTD.</a:t>
            </a:r>
          </a:p>
        </p:txBody>
      </p:sp>
      <p:sp>
        <p:nvSpPr>
          <p:cNvPr id="3" name="object 3"/>
          <p:cNvSpPr txBox="1"/>
          <p:nvPr/>
        </p:nvSpPr>
        <p:spPr>
          <a:xfrm>
            <a:off x="500887" y="1310680"/>
            <a:ext cx="8353425" cy="894080"/>
          </a:xfrm>
          <a:prstGeom prst="rect">
            <a:avLst/>
          </a:prstGeom>
        </p:spPr>
        <p:txBody>
          <a:bodyPr vert="horz" wrap="square" lIns="0" tIns="0" rIns="0" bIns="0" rtlCol="0">
            <a:spAutoFit/>
          </a:bodyPr>
          <a:lstStyle/>
          <a:p>
            <a:pPr marL="12700" marR="5080" algn="just">
              <a:lnSpc>
                <a:spcPct val="107300"/>
              </a:lnSpc>
            </a:pPr>
            <a:r>
              <a:rPr sz="1800">
                <a:latin typeface="Trebuchet MS"/>
                <a:cs typeface="Trebuchet MS"/>
              </a:rPr>
              <a:t>This </a:t>
            </a:r>
            <a:r>
              <a:rPr sz="1800" spc="-5">
                <a:latin typeface="Trebuchet MS"/>
                <a:cs typeface="Trebuchet MS"/>
              </a:rPr>
              <a:t>command used </a:t>
            </a:r>
            <a:r>
              <a:rPr sz="1800">
                <a:latin typeface="Trebuchet MS"/>
                <a:cs typeface="Trebuchet MS"/>
              </a:rPr>
              <a:t>at </a:t>
            </a:r>
            <a:r>
              <a:rPr sz="1800" spc="-5">
                <a:latin typeface="Trebuchet MS"/>
                <a:cs typeface="Trebuchet MS"/>
              </a:rPr>
              <a:t>the command prompt exports </a:t>
            </a:r>
            <a:r>
              <a:rPr sz="1800" spc="-10">
                <a:latin typeface="Trebuchet MS"/>
                <a:cs typeface="Trebuchet MS"/>
              </a:rPr>
              <a:t>MongoDB </a:t>
            </a:r>
            <a:r>
              <a:rPr sz="1800" spc="-5">
                <a:latin typeface="Trebuchet MS"/>
                <a:cs typeface="Trebuchet MS"/>
              </a:rPr>
              <a:t>JSON documents  from </a:t>
            </a:r>
            <a:r>
              <a:rPr sz="1800">
                <a:latin typeface="Trebuchet MS"/>
                <a:cs typeface="Trebuchet MS"/>
              </a:rPr>
              <a:t>“Customers” </a:t>
            </a:r>
            <a:r>
              <a:rPr sz="1800" spc="-10">
                <a:latin typeface="Trebuchet MS"/>
                <a:cs typeface="Trebuchet MS"/>
              </a:rPr>
              <a:t>collection </a:t>
            </a:r>
            <a:r>
              <a:rPr sz="1800">
                <a:latin typeface="Trebuchet MS"/>
                <a:cs typeface="Trebuchet MS"/>
              </a:rPr>
              <a:t>in </a:t>
            </a:r>
            <a:r>
              <a:rPr sz="1800" spc="-5">
                <a:latin typeface="Trebuchet MS"/>
                <a:cs typeface="Trebuchet MS"/>
              </a:rPr>
              <a:t>the “test” database into </a:t>
            </a:r>
            <a:r>
              <a:rPr sz="1800">
                <a:latin typeface="Trebuchet MS"/>
                <a:cs typeface="Trebuchet MS"/>
              </a:rPr>
              <a:t>a </a:t>
            </a:r>
            <a:r>
              <a:rPr sz="1800" spc="-5">
                <a:latin typeface="Trebuchet MS"/>
                <a:cs typeface="Trebuchet MS"/>
              </a:rPr>
              <a:t>CSV file “Output.txt”  </a:t>
            </a:r>
            <a:r>
              <a:rPr sz="1800">
                <a:latin typeface="Trebuchet MS"/>
                <a:cs typeface="Trebuchet MS"/>
              </a:rPr>
              <a:t>in </a:t>
            </a:r>
            <a:r>
              <a:rPr sz="1800" spc="-5">
                <a:latin typeface="Trebuchet MS"/>
                <a:cs typeface="Trebuchet MS"/>
              </a:rPr>
              <a:t>the </a:t>
            </a:r>
            <a:r>
              <a:rPr sz="1800">
                <a:latin typeface="Trebuchet MS"/>
                <a:cs typeface="Trebuchet MS"/>
              </a:rPr>
              <a:t>D:</a:t>
            </a:r>
            <a:r>
              <a:rPr sz="1800" spc="-90">
                <a:latin typeface="Trebuchet MS"/>
                <a:cs typeface="Trebuchet MS"/>
              </a:rPr>
              <a:t> </a:t>
            </a:r>
            <a:r>
              <a:rPr sz="1800" spc="-5">
                <a:latin typeface="Trebuchet MS"/>
                <a:cs typeface="Trebuchet MS"/>
              </a:rPr>
              <a:t>drive.</a:t>
            </a:r>
            <a:endParaRPr sz="1800">
              <a:latin typeface="Trebuchet MS"/>
              <a:cs typeface="Trebuchet MS"/>
            </a:endParaRPr>
          </a:p>
        </p:txBody>
      </p:sp>
      <p:sp>
        <p:nvSpPr>
          <p:cNvPr id="4" name="object 4"/>
          <p:cNvSpPr txBox="1"/>
          <p:nvPr/>
        </p:nvSpPr>
        <p:spPr>
          <a:xfrm>
            <a:off x="2069083" y="3050794"/>
            <a:ext cx="5225415" cy="285115"/>
          </a:xfrm>
          <a:prstGeom prst="rect">
            <a:avLst/>
          </a:prstGeom>
        </p:spPr>
        <p:txBody>
          <a:bodyPr vert="horz" wrap="square" lIns="0" tIns="0" rIns="0" bIns="0" rtlCol="0">
            <a:spAutoFit/>
          </a:bodyPr>
          <a:lstStyle/>
          <a:p>
            <a:pPr marL="12700">
              <a:lnSpc>
                <a:spcPct val="100000"/>
              </a:lnSpc>
            </a:pPr>
            <a:r>
              <a:rPr sz="1800" b="1" spc="-5">
                <a:solidFill>
                  <a:srgbClr val="FF0000"/>
                </a:solidFill>
                <a:latin typeface="Trebuchet MS"/>
                <a:cs typeface="Trebuchet MS"/>
              </a:rPr>
              <a:t>--db test --collection Customers --csv </a:t>
            </a:r>
            <a:r>
              <a:rPr sz="1800" b="1" spc="380">
                <a:solidFill>
                  <a:srgbClr val="FF0000"/>
                </a:solidFill>
                <a:latin typeface="Trebuchet MS"/>
                <a:cs typeface="Trebuchet MS"/>
              </a:rPr>
              <a:t> </a:t>
            </a:r>
            <a:r>
              <a:rPr sz="1800" b="1">
                <a:solidFill>
                  <a:srgbClr val="FF0000"/>
                </a:solidFill>
                <a:latin typeface="Trebuchet MS"/>
                <a:cs typeface="Trebuchet MS"/>
              </a:rPr>
              <a:t>--fieldFile</a:t>
            </a:r>
            <a:endParaRPr sz="1800">
              <a:solidFill>
                <a:srgbClr val="FF0000"/>
              </a:solidFill>
              <a:latin typeface="Trebuchet MS"/>
              <a:cs typeface="Trebuchet MS"/>
            </a:endParaRPr>
          </a:p>
        </p:txBody>
      </p:sp>
      <p:sp>
        <p:nvSpPr>
          <p:cNvPr id="5" name="object 5"/>
          <p:cNvSpPr txBox="1"/>
          <p:nvPr/>
        </p:nvSpPr>
        <p:spPr>
          <a:xfrm>
            <a:off x="7450963" y="3050794"/>
            <a:ext cx="1914525" cy="285115"/>
          </a:xfrm>
          <a:prstGeom prst="rect">
            <a:avLst/>
          </a:prstGeom>
        </p:spPr>
        <p:txBody>
          <a:bodyPr vert="horz" wrap="square" lIns="0" tIns="0" rIns="0" bIns="0" rtlCol="0">
            <a:spAutoFit/>
          </a:bodyPr>
          <a:lstStyle/>
          <a:p>
            <a:pPr marL="12700">
              <a:lnSpc>
                <a:spcPct val="100000"/>
              </a:lnSpc>
            </a:pPr>
            <a:r>
              <a:rPr sz="1800" b="1" spc="-5">
                <a:solidFill>
                  <a:srgbClr val="FF0000"/>
                </a:solidFill>
                <a:latin typeface="Trebuchet MS"/>
                <a:cs typeface="Trebuchet MS"/>
              </a:rPr>
              <a:t>d:\fields.txt</a:t>
            </a:r>
            <a:r>
              <a:rPr sz="1800" b="1" spc="120">
                <a:solidFill>
                  <a:srgbClr val="FF0000"/>
                </a:solidFill>
                <a:latin typeface="Trebuchet MS"/>
                <a:cs typeface="Trebuchet MS"/>
              </a:rPr>
              <a:t> </a:t>
            </a:r>
            <a:r>
              <a:rPr sz="1800" b="1">
                <a:solidFill>
                  <a:srgbClr val="FF0000"/>
                </a:solidFill>
                <a:latin typeface="Trebuchet MS"/>
                <a:cs typeface="Trebuchet MS"/>
              </a:rPr>
              <a:t>--out</a:t>
            </a:r>
            <a:endParaRPr sz="1800">
              <a:solidFill>
                <a:srgbClr val="FF0000"/>
              </a:solidFill>
              <a:latin typeface="Trebuchet MS"/>
              <a:cs typeface="Trebuchet MS"/>
            </a:endParaRPr>
          </a:p>
        </p:txBody>
      </p:sp>
      <p:sp>
        <p:nvSpPr>
          <p:cNvPr id="6" name="object 6"/>
          <p:cNvSpPr txBox="1"/>
          <p:nvPr/>
        </p:nvSpPr>
        <p:spPr>
          <a:xfrm>
            <a:off x="500887" y="3050794"/>
            <a:ext cx="1426845" cy="579755"/>
          </a:xfrm>
          <a:prstGeom prst="rect">
            <a:avLst/>
          </a:prstGeom>
        </p:spPr>
        <p:txBody>
          <a:bodyPr vert="horz" wrap="square" lIns="0" tIns="0" rIns="0" bIns="0" rtlCol="0">
            <a:spAutoFit/>
          </a:bodyPr>
          <a:lstStyle/>
          <a:p>
            <a:pPr marL="12700">
              <a:lnSpc>
                <a:spcPct val="100000"/>
              </a:lnSpc>
            </a:pPr>
            <a:r>
              <a:rPr sz="1800" b="1" spc="-5">
                <a:solidFill>
                  <a:srgbClr val="FF0000"/>
                </a:solidFill>
                <a:latin typeface="Trebuchet MS"/>
                <a:cs typeface="Trebuchet MS"/>
              </a:rPr>
              <a:t>Mongoexport</a:t>
            </a:r>
            <a:endParaRPr sz="1800">
              <a:solidFill>
                <a:srgbClr val="FF0000"/>
              </a:solidFill>
              <a:latin typeface="Trebuchet MS"/>
              <a:cs typeface="Trebuchet MS"/>
            </a:endParaRPr>
          </a:p>
          <a:p>
            <a:pPr marL="12700">
              <a:lnSpc>
                <a:spcPct val="100000"/>
              </a:lnSpc>
              <a:spcBef>
                <a:spcPts val="155"/>
              </a:spcBef>
            </a:pPr>
            <a:r>
              <a:rPr sz="1800" b="1" spc="-5">
                <a:solidFill>
                  <a:srgbClr val="FF0000"/>
                </a:solidFill>
                <a:latin typeface="Trebuchet MS"/>
                <a:cs typeface="Trebuchet MS"/>
              </a:rPr>
              <a:t>d:\output.txt</a:t>
            </a:r>
            <a:endParaRPr sz="1800">
              <a:solidFill>
                <a:srgbClr val="FF0000"/>
              </a:solidFill>
              <a:latin typeface="Trebuchet MS"/>
              <a:cs typeface="Trebuchet M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11342624" cy="338554"/>
          </a:xfrm>
        </p:spPr>
        <p:txBody>
          <a:bodyPr/>
          <a:lstStyle/>
          <a:p>
            <a:r>
              <a:rPr lang="en-US"/>
              <a:t>Automatic generation of unique numbers for the –id field- </a:t>
            </a:r>
            <a:r>
              <a:rPr lang="en-US" err="1">
                <a:solidFill>
                  <a:srgbClr val="FF0000"/>
                </a:solidFill>
              </a:rPr>
              <a:t>seq</a:t>
            </a:r>
            <a:r>
              <a:rPr lang="en-US"/>
              <a:t> </a:t>
            </a:r>
          </a:p>
        </p:txBody>
      </p:sp>
      <p:sp>
        <p:nvSpPr>
          <p:cNvPr id="3" name="Text Placeholder 2"/>
          <p:cNvSpPr>
            <a:spLocks noGrp="1"/>
          </p:cNvSpPr>
          <p:nvPr>
            <p:ph type="body" idx="1"/>
          </p:nvPr>
        </p:nvSpPr>
        <p:spPr>
          <a:xfrm>
            <a:off x="685801" y="1219200"/>
            <a:ext cx="8839199" cy="3877985"/>
          </a:xfrm>
        </p:spPr>
        <p:txBody>
          <a:bodyPr/>
          <a:lstStyle/>
          <a:p>
            <a:pPr marL="342900" indent="-342900">
              <a:buFont typeface="+mj-lt"/>
              <a:buAutoNum type="arabicPeriod"/>
            </a:pPr>
            <a:r>
              <a:rPr lang="en-US" b="1" err="1">
                <a:solidFill>
                  <a:srgbClr val="FF0000"/>
                </a:solidFill>
              </a:rPr>
              <a:t>db.counters.insert</a:t>
            </a:r>
            <a:r>
              <a:rPr lang="en-US" b="1">
                <a:solidFill>
                  <a:srgbClr val="FF0000"/>
                </a:solidFill>
              </a:rPr>
              <a:t>( { _id: "</a:t>
            </a:r>
            <a:r>
              <a:rPr lang="en-US" b="1" err="1">
                <a:solidFill>
                  <a:srgbClr val="FF0000"/>
                </a:solidFill>
              </a:rPr>
              <a:t>userid</a:t>
            </a:r>
            <a:r>
              <a:rPr lang="en-US" b="1">
                <a:solidFill>
                  <a:srgbClr val="FF0000"/>
                </a:solidFill>
              </a:rPr>
              <a:t>", </a:t>
            </a:r>
            <a:r>
              <a:rPr lang="en-US" b="1" err="1">
                <a:solidFill>
                  <a:srgbClr val="FF0000"/>
                </a:solidFill>
              </a:rPr>
              <a:t>seq</a:t>
            </a:r>
            <a:r>
              <a:rPr lang="en-US" b="1">
                <a:solidFill>
                  <a:srgbClr val="FF0000"/>
                </a:solidFill>
              </a:rPr>
              <a:t>: 0 } );</a:t>
            </a:r>
          </a:p>
          <a:p>
            <a:pPr marL="342900" indent="-342900">
              <a:buFont typeface="+mj-lt"/>
              <a:buAutoNum type="arabicPeriod"/>
            </a:pPr>
            <a:endParaRPr lang="en-US"/>
          </a:p>
          <a:p>
            <a:pPr marL="342900" indent="-342900">
              <a:buFont typeface="+mj-lt"/>
              <a:buAutoNum type="arabicPeriod"/>
            </a:pPr>
            <a:r>
              <a:rPr lang="en-US"/>
              <a:t>Create a </a:t>
            </a:r>
            <a:r>
              <a:rPr lang="en-US" err="1">
                <a:solidFill>
                  <a:srgbClr val="FF0000"/>
                </a:solidFill>
              </a:rPr>
              <a:t>getNextSequence</a:t>
            </a:r>
            <a:r>
              <a:rPr lang="en-US"/>
              <a:t> function that accepts a name of the sequence. The function uses the </a:t>
            </a:r>
            <a:r>
              <a:rPr lang="en-US" b="1" err="1">
                <a:solidFill>
                  <a:srgbClr val="FF0000"/>
                </a:solidFill>
                <a:hlinkClick r:id="rId2" tooltip="db.collection.findAndModify()"/>
              </a:rPr>
              <a:t>findAndModify</a:t>
            </a:r>
            <a:r>
              <a:rPr lang="en-US" b="1">
                <a:solidFill>
                  <a:srgbClr val="FF0000"/>
                </a:solidFill>
                <a:hlinkClick r:id="rId2" tooltip="db.collection.findAndModify()"/>
              </a:rPr>
              <a:t>()</a:t>
            </a:r>
            <a:r>
              <a:rPr lang="en-US" b="1">
                <a:solidFill>
                  <a:srgbClr val="FF0000"/>
                </a:solidFill>
              </a:rPr>
              <a:t> </a:t>
            </a:r>
            <a:r>
              <a:rPr lang="en-US"/>
              <a:t>method to atomically increment the </a:t>
            </a:r>
            <a:r>
              <a:rPr lang="en-US" err="1"/>
              <a:t>seq</a:t>
            </a:r>
            <a:r>
              <a:rPr lang="en-US"/>
              <a:t> value and return this new value:</a:t>
            </a:r>
          </a:p>
          <a:p>
            <a:pPr marL="342900" indent="-342900">
              <a:buFont typeface="+mj-lt"/>
              <a:buAutoNum type="arabicPeriod"/>
            </a:pPr>
            <a:endParaRPr lang="en-US"/>
          </a:p>
          <a:p>
            <a:r>
              <a:rPr lang="en-US"/>
              <a:t>	</a:t>
            </a:r>
            <a:r>
              <a:rPr lang="en-US" b="1">
                <a:solidFill>
                  <a:srgbClr val="FF0000"/>
                </a:solidFill>
              </a:rPr>
              <a:t>function </a:t>
            </a:r>
            <a:r>
              <a:rPr lang="en-US" b="1" err="1">
                <a:solidFill>
                  <a:srgbClr val="FF0000"/>
                </a:solidFill>
              </a:rPr>
              <a:t>getNextSequence</a:t>
            </a:r>
            <a:r>
              <a:rPr lang="en-US" b="1">
                <a:solidFill>
                  <a:srgbClr val="FF0000"/>
                </a:solidFill>
              </a:rPr>
              <a:t>(name) </a:t>
            </a:r>
          </a:p>
          <a:p>
            <a:pPr marL="342900" indent="-342900">
              <a:buFont typeface="+mj-lt"/>
              <a:buAutoNum type="arabicPeriod"/>
            </a:pPr>
            <a:endParaRPr lang="en-US" b="1">
              <a:solidFill>
                <a:srgbClr val="FF0000"/>
              </a:solidFill>
            </a:endParaRPr>
          </a:p>
          <a:p>
            <a:r>
              <a:rPr lang="en-US" b="1">
                <a:solidFill>
                  <a:srgbClr val="FF0000"/>
                </a:solidFill>
              </a:rPr>
              <a:t>	{ </a:t>
            </a:r>
            <a:r>
              <a:rPr lang="en-US" b="1" err="1">
                <a:solidFill>
                  <a:srgbClr val="FF0000"/>
                </a:solidFill>
              </a:rPr>
              <a:t>var</a:t>
            </a:r>
            <a:r>
              <a:rPr lang="en-US" b="1">
                <a:solidFill>
                  <a:srgbClr val="FF0000"/>
                </a:solidFill>
              </a:rPr>
              <a:t> ret = </a:t>
            </a:r>
            <a:r>
              <a:rPr lang="en-US" b="1" err="1">
                <a:solidFill>
                  <a:srgbClr val="FF0000"/>
                </a:solidFill>
              </a:rPr>
              <a:t>db.counters.findAndModify</a:t>
            </a:r>
            <a:r>
              <a:rPr lang="en-US" b="1">
                <a:solidFill>
                  <a:srgbClr val="FF0000"/>
                </a:solidFill>
              </a:rPr>
              <a:t>( </a:t>
            </a:r>
          </a:p>
          <a:p>
            <a:r>
              <a:rPr lang="en-US" b="1">
                <a:solidFill>
                  <a:srgbClr val="FF0000"/>
                </a:solidFill>
              </a:rPr>
              <a:t>	{ query: { _id: name },</a:t>
            </a:r>
          </a:p>
          <a:p>
            <a:r>
              <a:rPr lang="en-US" b="1">
                <a:solidFill>
                  <a:srgbClr val="FF0000"/>
                </a:solidFill>
              </a:rPr>
              <a:t>	 update: { $</a:t>
            </a:r>
            <a:r>
              <a:rPr lang="en-US" b="1" err="1">
                <a:solidFill>
                  <a:srgbClr val="FF0000"/>
                </a:solidFill>
              </a:rPr>
              <a:t>inc</a:t>
            </a:r>
            <a:r>
              <a:rPr lang="en-US" b="1">
                <a:solidFill>
                  <a:srgbClr val="FF0000"/>
                </a:solidFill>
              </a:rPr>
              <a:t>: { </a:t>
            </a:r>
            <a:r>
              <a:rPr lang="en-US" b="1" err="1">
                <a:solidFill>
                  <a:srgbClr val="FF0000"/>
                </a:solidFill>
              </a:rPr>
              <a:t>seq</a:t>
            </a:r>
            <a:r>
              <a:rPr lang="en-US" b="1">
                <a:solidFill>
                  <a:srgbClr val="FF0000"/>
                </a:solidFill>
              </a:rPr>
              <a:t>: 1 } }, </a:t>
            </a:r>
          </a:p>
          <a:p>
            <a:r>
              <a:rPr lang="en-US" b="1">
                <a:solidFill>
                  <a:srgbClr val="FF0000"/>
                </a:solidFill>
              </a:rPr>
              <a:t>	new: true } ); </a:t>
            </a:r>
          </a:p>
          <a:p>
            <a:r>
              <a:rPr lang="en-US" b="1">
                <a:solidFill>
                  <a:srgbClr val="FF0000"/>
                </a:solidFill>
              </a:rPr>
              <a:t>	return </a:t>
            </a:r>
            <a:r>
              <a:rPr lang="en-US" b="1" err="1">
                <a:solidFill>
                  <a:srgbClr val="FF0000"/>
                </a:solidFill>
              </a:rPr>
              <a:t>ret.seq</a:t>
            </a:r>
            <a:r>
              <a:rPr lang="en-US" b="1">
                <a:solidFill>
                  <a:srgbClr val="FF0000"/>
                </a:solidFill>
              </a:rPr>
              <a:t>; }</a:t>
            </a:r>
          </a:p>
          <a:p>
            <a:endParaRPr lang="en-US" b="1">
              <a:solidFill>
                <a:srgbClr val="FF0000"/>
              </a:solidFill>
            </a:endParaRPr>
          </a:p>
        </p:txBody>
      </p:sp>
    </p:spTree>
    <p:extLst>
      <p:ext uri="{BB962C8B-B14F-4D97-AF65-F5344CB8AC3E}">
        <p14:creationId xmlns:p14="http://schemas.microsoft.com/office/powerpoint/2010/main" val="35083816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Automatic generation of unique numbers for the –id field-</a:t>
            </a:r>
          </a:p>
        </p:txBody>
      </p:sp>
      <p:sp>
        <p:nvSpPr>
          <p:cNvPr id="3" name="Text Placeholder 2"/>
          <p:cNvSpPr>
            <a:spLocks noGrp="1"/>
          </p:cNvSpPr>
          <p:nvPr>
            <p:ph type="body" idx="1"/>
          </p:nvPr>
        </p:nvSpPr>
        <p:spPr>
          <a:xfrm>
            <a:off x="680111" y="1320672"/>
            <a:ext cx="10216490" cy="3877985"/>
          </a:xfrm>
        </p:spPr>
        <p:txBody>
          <a:bodyPr/>
          <a:lstStyle/>
          <a:p>
            <a:r>
              <a:rPr lang="en-US"/>
              <a:t>3. </a:t>
            </a:r>
            <a:r>
              <a:rPr lang="en-US" b="1" u="sng"/>
              <a:t>Use this </a:t>
            </a:r>
            <a:r>
              <a:rPr lang="en-US" b="1" u="sng" err="1"/>
              <a:t>getNextSequence</a:t>
            </a:r>
            <a:r>
              <a:rPr lang="en-US" b="1" u="sng"/>
              <a:t>() function during </a:t>
            </a:r>
            <a:r>
              <a:rPr lang="en-US" b="1" u="sng">
                <a:hlinkClick r:id="rId2" tooltip="db.collection.insert()"/>
              </a:rPr>
              <a:t>insert()</a:t>
            </a:r>
            <a:r>
              <a:rPr lang="en-US" b="1" u="sng"/>
              <a:t>.</a:t>
            </a:r>
          </a:p>
          <a:p>
            <a:endParaRPr lang="en-US" b="1" u="sng"/>
          </a:p>
          <a:p>
            <a:endParaRPr lang="en-US" b="1" u="sng"/>
          </a:p>
          <a:p>
            <a:r>
              <a:rPr lang="en-US"/>
              <a:t>	</a:t>
            </a:r>
            <a:r>
              <a:rPr lang="en-US" b="1" err="1">
                <a:solidFill>
                  <a:srgbClr val="FF0000"/>
                </a:solidFill>
              </a:rPr>
              <a:t>db.users.insert</a:t>
            </a:r>
            <a:r>
              <a:rPr lang="en-US" b="1">
                <a:solidFill>
                  <a:srgbClr val="FF0000"/>
                </a:solidFill>
              </a:rPr>
              <a:t>( </a:t>
            </a:r>
          </a:p>
          <a:p>
            <a:r>
              <a:rPr lang="en-US" b="1">
                <a:solidFill>
                  <a:srgbClr val="FF0000"/>
                </a:solidFill>
              </a:rPr>
              <a:t>	{ _id: </a:t>
            </a:r>
            <a:r>
              <a:rPr lang="en-US" b="1" err="1">
                <a:solidFill>
                  <a:srgbClr val="FF0000"/>
                </a:solidFill>
              </a:rPr>
              <a:t>getNextSequence</a:t>
            </a:r>
            <a:r>
              <a:rPr lang="en-US" b="1">
                <a:solidFill>
                  <a:srgbClr val="FF0000"/>
                </a:solidFill>
              </a:rPr>
              <a:t>("</a:t>
            </a:r>
            <a:r>
              <a:rPr lang="en-US" b="1" err="1">
                <a:solidFill>
                  <a:srgbClr val="FF0000"/>
                </a:solidFill>
              </a:rPr>
              <a:t>userid</a:t>
            </a:r>
            <a:r>
              <a:rPr lang="en-US" b="1">
                <a:solidFill>
                  <a:srgbClr val="FF0000"/>
                </a:solidFill>
              </a:rPr>
              <a:t>"), </a:t>
            </a:r>
          </a:p>
          <a:p>
            <a:r>
              <a:rPr lang="en-US" b="1">
                <a:solidFill>
                  <a:srgbClr val="FF0000"/>
                </a:solidFill>
              </a:rPr>
              <a:t>	name: "Sarah C." } ) </a:t>
            </a:r>
          </a:p>
          <a:p>
            <a:endParaRPr lang="en-US" b="1">
              <a:solidFill>
                <a:srgbClr val="FF0000"/>
              </a:solidFill>
            </a:endParaRPr>
          </a:p>
          <a:p>
            <a:r>
              <a:rPr lang="en-US" b="1">
                <a:solidFill>
                  <a:srgbClr val="FF0000"/>
                </a:solidFill>
              </a:rPr>
              <a:t>	</a:t>
            </a:r>
            <a:r>
              <a:rPr lang="en-US" b="1" err="1">
                <a:solidFill>
                  <a:srgbClr val="FF0000"/>
                </a:solidFill>
              </a:rPr>
              <a:t>db.users.insert</a:t>
            </a:r>
            <a:r>
              <a:rPr lang="en-US" b="1">
                <a:solidFill>
                  <a:srgbClr val="FF0000"/>
                </a:solidFill>
              </a:rPr>
              <a:t>( { </a:t>
            </a:r>
          </a:p>
          <a:p>
            <a:r>
              <a:rPr lang="en-US" b="1">
                <a:solidFill>
                  <a:srgbClr val="FF0000"/>
                </a:solidFill>
              </a:rPr>
              <a:t>	_id: </a:t>
            </a:r>
            <a:r>
              <a:rPr lang="en-US" b="1" err="1">
                <a:solidFill>
                  <a:srgbClr val="FF0000"/>
                </a:solidFill>
              </a:rPr>
              <a:t>getNextSequence</a:t>
            </a:r>
            <a:r>
              <a:rPr lang="en-US" b="1">
                <a:solidFill>
                  <a:srgbClr val="FF0000"/>
                </a:solidFill>
              </a:rPr>
              <a:t>("</a:t>
            </a:r>
            <a:r>
              <a:rPr lang="en-US" b="1" err="1">
                <a:solidFill>
                  <a:srgbClr val="FF0000"/>
                </a:solidFill>
              </a:rPr>
              <a:t>userid</a:t>
            </a:r>
            <a:r>
              <a:rPr lang="en-US" b="1">
                <a:solidFill>
                  <a:srgbClr val="FF0000"/>
                </a:solidFill>
              </a:rPr>
              <a:t>"), </a:t>
            </a:r>
          </a:p>
          <a:p>
            <a:r>
              <a:rPr lang="en-US" b="1">
                <a:solidFill>
                  <a:srgbClr val="FF0000"/>
                </a:solidFill>
              </a:rPr>
              <a:t>	name: "Bob D." } ) </a:t>
            </a:r>
          </a:p>
          <a:p>
            <a:endParaRPr lang="en-US"/>
          </a:p>
          <a:p>
            <a:r>
              <a:rPr lang="en-US"/>
              <a:t>4. </a:t>
            </a:r>
            <a:r>
              <a:rPr lang="en-US" b="1" u="sng"/>
              <a:t>You can verify the results with </a:t>
            </a:r>
            <a:r>
              <a:rPr lang="en-US" b="1" u="sng">
                <a:hlinkClick r:id="rId3" tooltip="db.collection.find()"/>
              </a:rPr>
              <a:t>find()</a:t>
            </a:r>
            <a:r>
              <a:rPr lang="en-US" b="1" u="sng"/>
              <a:t>:</a:t>
            </a:r>
          </a:p>
          <a:p>
            <a:r>
              <a:rPr lang="en-US"/>
              <a:t>	</a:t>
            </a:r>
            <a:r>
              <a:rPr lang="en-US" b="1" err="1">
                <a:solidFill>
                  <a:srgbClr val="FF0000"/>
                </a:solidFill>
              </a:rPr>
              <a:t>db.users.find</a:t>
            </a:r>
            <a:r>
              <a:rPr lang="en-US" b="1">
                <a:solidFill>
                  <a:srgbClr val="FF0000"/>
                </a:solidFill>
              </a:rPr>
              <a:t>() </a:t>
            </a:r>
          </a:p>
          <a:p>
            <a:endParaRPr lang="en-US"/>
          </a:p>
        </p:txBody>
      </p:sp>
    </p:spTree>
    <p:extLst>
      <p:ext uri="{BB962C8B-B14F-4D97-AF65-F5344CB8AC3E}">
        <p14:creationId xmlns:p14="http://schemas.microsoft.com/office/powerpoint/2010/main" val="81188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687" y="402082"/>
            <a:ext cx="11342624" cy="338554"/>
          </a:xfrm>
        </p:spPr>
        <p:txBody>
          <a:bodyPr/>
          <a:lstStyle/>
          <a:p>
            <a:r>
              <a:rPr lang="en-US"/>
              <a:t>Difference between SQL and NOSQL</a:t>
            </a:r>
          </a:p>
        </p:txBody>
      </p:sp>
      <p:sp>
        <p:nvSpPr>
          <p:cNvPr id="3" name="Text Placeholder 2"/>
          <p:cNvSpPr>
            <a:spLocks noGrp="1"/>
          </p:cNvSpPr>
          <p:nvPr>
            <p:ph type="body" idx="1"/>
          </p:nvPr>
        </p:nvSpPr>
        <p:spPr>
          <a:xfrm>
            <a:off x="457200" y="762000"/>
            <a:ext cx="11125200" cy="6096000"/>
          </a:xfrm>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02984601"/>
              </p:ext>
            </p:extLst>
          </p:nvPr>
        </p:nvGraphicFramePr>
        <p:xfrm>
          <a:off x="533400" y="838200"/>
          <a:ext cx="10134600" cy="5714999"/>
        </p:xfrm>
        <a:graphic>
          <a:graphicData uri="http://schemas.openxmlformats.org/drawingml/2006/table">
            <a:tbl>
              <a:tblPr firstRow="1" bandRow="1">
                <a:tableStyleId>{5C22544A-7EE6-4342-B048-85BDC9FD1C3A}</a:tableStyleId>
              </a:tblPr>
              <a:tblGrid>
                <a:gridCol w="28448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412381">
                <a:tc>
                  <a:txBody>
                    <a:bodyPr/>
                    <a:lstStyle/>
                    <a:p>
                      <a:endParaRPr lang="en-US"/>
                    </a:p>
                  </a:txBody>
                  <a:tcPr/>
                </a:tc>
                <a:tc>
                  <a:txBody>
                    <a:bodyPr/>
                    <a:lstStyle/>
                    <a:p>
                      <a:r>
                        <a:rPr lang="en-US"/>
                        <a:t>SQL</a:t>
                      </a:r>
                    </a:p>
                  </a:txBody>
                  <a:tcPr anchor="ctr"/>
                </a:tc>
                <a:tc>
                  <a:txBody>
                    <a:bodyPr/>
                    <a:lstStyle/>
                    <a:p>
                      <a:r>
                        <a:rPr lang="en-US"/>
                        <a:t>NoSQL</a:t>
                      </a:r>
                    </a:p>
                  </a:txBody>
                  <a:tcPr anchor="ctr"/>
                </a:tc>
                <a:extLst>
                  <a:ext uri="{0D108BD9-81ED-4DB2-BD59-A6C34878D82A}">
                    <a16:rowId xmlns:a16="http://schemas.microsoft.com/office/drawing/2014/main" val="10000"/>
                  </a:ext>
                </a:extLst>
              </a:tr>
              <a:tr h="1752620">
                <a:tc>
                  <a:txBody>
                    <a:bodyPr/>
                    <a:lstStyle/>
                    <a:p>
                      <a:r>
                        <a:rPr lang="en-US" sz="1200"/>
                        <a:t>Data storage</a:t>
                      </a:r>
                    </a:p>
                  </a:txBody>
                  <a:tcPr anchor="ctr"/>
                </a:tc>
                <a:tc>
                  <a:txBody>
                    <a:bodyPr/>
                    <a:lstStyle/>
                    <a:p>
                      <a:r>
                        <a:rPr lang="en-US" sz="1200"/>
                        <a:t>Stored in a relational model, with rows and columns. Rows contain all of the information about one specific entry/entity, and columns are all the separate data points; for example, you might have a row about a specific car, in which the columns are ‘Make’, ‘Model’, ‘</a:t>
                      </a:r>
                      <a:r>
                        <a:rPr lang="en-US" sz="1200" err="1"/>
                        <a:t>Colour</a:t>
                      </a:r>
                      <a:r>
                        <a:rPr lang="en-US" sz="1200"/>
                        <a:t>’ and so on.</a:t>
                      </a:r>
                    </a:p>
                  </a:txBody>
                  <a:tcPr anchor="ctr"/>
                </a:tc>
                <a:tc>
                  <a:txBody>
                    <a:bodyPr/>
                    <a:lstStyle/>
                    <a:p>
                      <a:r>
                        <a:rPr lang="en-US" sz="1200"/>
                        <a:t>The term “NoSQL” encompasses a host of databases, each with different data storage models. The main ones are: document, graph, key-value and columnar. More on the distinctions between them below.</a:t>
                      </a:r>
                    </a:p>
                  </a:txBody>
                  <a:tcPr anchor="ctr"/>
                </a:tc>
                <a:extLst>
                  <a:ext uri="{0D108BD9-81ED-4DB2-BD59-A6C34878D82A}">
                    <a16:rowId xmlns:a16="http://schemas.microsoft.com/office/drawing/2014/main" val="10001"/>
                  </a:ext>
                </a:extLst>
              </a:tr>
              <a:tr h="1340239">
                <a:tc>
                  <a:txBody>
                    <a:bodyPr/>
                    <a:lstStyle/>
                    <a:p>
                      <a:r>
                        <a:rPr lang="en-US" sz="1200"/>
                        <a:t>Schemas and Flexibility</a:t>
                      </a:r>
                    </a:p>
                  </a:txBody>
                  <a:tcPr anchor="ctr"/>
                </a:tc>
                <a:tc>
                  <a:txBody>
                    <a:bodyPr/>
                    <a:lstStyle/>
                    <a:p>
                      <a:r>
                        <a:rPr lang="en-US" sz="1200"/>
                        <a:t>Each record conforms to fixed schema, meaning the columns must be decided and locked before data entry and each row must contain data for each column. This can be amended, but it involves altering the whole database and going offline.</a:t>
                      </a:r>
                    </a:p>
                  </a:txBody>
                  <a:tcPr anchor="ctr"/>
                </a:tc>
                <a:tc>
                  <a:txBody>
                    <a:bodyPr/>
                    <a:lstStyle/>
                    <a:p>
                      <a:r>
                        <a:rPr lang="en-US" sz="1200">
                          <a:hlinkClick r:id="rId2"/>
                        </a:rPr>
                        <a:t>Schemas are dynamic</a:t>
                      </a:r>
                      <a:r>
                        <a:rPr lang="en-US" sz="1200"/>
                        <a:t>. Information can be added on the fly, and each ‘row’ (or equivalent) doesn’t have to contain data for each ‘column’.</a:t>
                      </a:r>
                    </a:p>
                  </a:txBody>
                  <a:tcPr anchor="ctr"/>
                </a:tc>
                <a:extLst>
                  <a:ext uri="{0D108BD9-81ED-4DB2-BD59-A6C34878D82A}">
                    <a16:rowId xmlns:a16="http://schemas.microsoft.com/office/drawing/2014/main" val="10002"/>
                  </a:ext>
                </a:extLst>
              </a:tr>
              <a:tr h="1134048">
                <a:tc>
                  <a:txBody>
                    <a:bodyPr/>
                    <a:lstStyle/>
                    <a:p>
                      <a:r>
                        <a:rPr lang="en-US" sz="1200"/>
                        <a:t>Scalability</a:t>
                      </a:r>
                    </a:p>
                  </a:txBody>
                  <a:tcPr anchor="ctr"/>
                </a:tc>
                <a:tc>
                  <a:txBody>
                    <a:bodyPr/>
                    <a:lstStyle/>
                    <a:p>
                      <a:r>
                        <a:rPr lang="en-US" sz="1200"/>
                        <a:t>Scaling is vertical. In essence, more data means a bigger server, which can get very expensive. It is possible to scale an RDBMS across multiple servers, but this is a difficult and time-consuming process.</a:t>
                      </a:r>
                    </a:p>
                  </a:txBody>
                  <a:tcPr anchor="ctr"/>
                </a:tc>
                <a:tc>
                  <a:txBody>
                    <a:bodyPr/>
                    <a:lstStyle/>
                    <a:p>
                      <a:r>
                        <a:rPr lang="en-US" sz="1200"/>
                        <a:t>Scaling is horizontal, meaning across servers. These multiple servers can be cheap commodity hardware or cloud instances, making it a lot more cost-effective than vertical scaling. Many NoSQL technologies also distribute data across servers automatically.</a:t>
                      </a:r>
                    </a:p>
                  </a:txBody>
                  <a:tcPr anchor="ctr"/>
                </a:tc>
                <a:extLst>
                  <a:ext uri="{0D108BD9-81ED-4DB2-BD59-A6C34878D82A}">
                    <a16:rowId xmlns:a16="http://schemas.microsoft.com/office/drawing/2014/main" val="10003"/>
                  </a:ext>
                </a:extLst>
              </a:tr>
              <a:tr h="663330">
                <a:tc>
                  <a:txBody>
                    <a:bodyPr/>
                    <a:lstStyle/>
                    <a:p>
                      <a:r>
                        <a:rPr lang="en-US" sz="1200"/>
                        <a:t>ACID Compliancy (Atomicity, Consistency, Isolation, Durability)</a:t>
                      </a:r>
                    </a:p>
                  </a:txBody>
                  <a:tcPr anchor="ctr"/>
                </a:tc>
                <a:tc>
                  <a:txBody>
                    <a:bodyPr/>
                    <a:lstStyle/>
                    <a:p>
                      <a:r>
                        <a:rPr lang="en-US" sz="1200"/>
                        <a:t>The vast majority of relational databases are ACID compliant.</a:t>
                      </a:r>
                    </a:p>
                  </a:txBody>
                  <a:tcPr anchor="ctr"/>
                </a:tc>
                <a:tc>
                  <a:txBody>
                    <a:bodyPr/>
                    <a:lstStyle/>
                    <a:p>
                      <a:r>
                        <a:rPr lang="en-US" sz="1200"/>
                        <a:t>Varies between technologies, but many NoSQL solutions sacrifice ACID compliancy for performance and scalability</a:t>
                      </a:r>
                    </a:p>
                  </a:txBody>
                  <a:tcPr anchor="ctr"/>
                </a:tc>
                <a:extLst>
                  <a:ext uri="{0D108BD9-81ED-4DB2-BD59-A6C34878D82A}">
                    <a16:rowId xmlns:a16="http://schemas.microsoft.com/office/drawing/2014/main" val="10004"/>
                  </a:ext>
                </a:extLst>
              </a:tr>
              <a:tr h="412381">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348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491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E1DE4A84C65C4DB60AEC4C9380331D" ma:contentTypeVersion="4" ma:contentTypeDescription="Create a new document." ma:contentTypeScope="" ma:versionID="620803f39277cba3ee8298286d69e6d9">
  <xsd:schema xmlns:xsd="http://www.w3.org/2001/XMLSchema" xmlns:xs="http://www.w3.org/2001/XMLSchema" xmlns:p="http://schemas.microsoft.com/office/2006/metadata/properties" xmlns:ns2="454257da-1013-411d-b16c-7f8c54dd5663" xmlns:ns3="80651e33-392f-4750-a68e-afa844a9de55" targetNamespace="http://schemas.microsoft.com/office/2006/metadata/properties" ma:root="true" ma:fieldsID="178e3788ec5b74a2b45d076cd3f5b10e" ns2:_="" ns3:_="">
    <xsd:import namespace="454257da-1013-411d-b16c-7f8c54dd5663"/>
    <xsd:import namespace="80651e33-392f-4750-a68e-afa844a9de5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57da-1013-411d-b16c-7f8c54dd5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651e33-392f-4750-a68e-afa844a9de5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86E199-CD7D-4CF8-B6E5-2A09A53F91D1}">
  <ds:schemaRefs>
    <ds:schemaRef ds:uri="454257da-1013-411d-b16c-7f8c54dd5663"/>
    <ds:schemaRef ds:uri="80651e33-392f-4750-a68e-afa844a9de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D698AE-F856-48C2-A8CF-ECF57B5B7A6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4C09C2E-E78C-4C06-BD09-CE8B2D7C42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83</Slides>
  <Notes>3</Notes>
  <HiddenSlides>0</HiddenSlide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PowerPoint Presentation</vt:lpstr>
      <vt:lpstr>PowerPoint Presentation</vt:lpstr>
      <vt:lpstr>NOSQL- Not Only SQL</vt:lpstr>
      <vt:lpstr>NOSQL DATABASE TYPES</vt:lpstr>
      <vt:lpstr>NOSQL DATABASE TYPES</vt:lpstr>
      <vt:lpstr>NOSQL DATABASE TYPES</vt:lpstr>
      <vt:lpstr>NoSQL examples</vt:lpstr>
      <vt:lpstr>BENEFITS OF NOSQL</vt:lpstr>
      <vt:lpstr>Difference between SQL and NOSQL</vt:lpstr>
      <vt:lpstr>NoSQL Today </vt:lpstr>
      <vt:lpstr>What is MongoDB?</vt:lpstr>
      <vt:lpstr>PowerPoint Presentation</vt:lpstr>
      <vt:lpstr>Why MongoDB?</vt:lpstr>
      <vt:lpstr>In Production</vt:lpstr>
      <vt:lpstr>JSON( Java Script Object Notation)</vt:lpstr>
      <vt:lpstr>JSON (Java Script Object Notation)</vt:lpstr>
      <vt:lpstr>JSON - BSON</vt:lpstr>
      <vt:lpstr>Unique Identifier</vt:lpstr>
      <vt:lpstr>Basic data units</vt:lpstr>
      <vt:lpstr>Basic data units</vt:lpstr>
      <vt:lpstr>Basic data units</vt:lpstr>
      <vt:lpstr>Support for Dynamic Queries</vt:lpstr>
      <vt:lpstr>Storing Binary Data</vt:lpstr>
      <vt:lpstr>Replication in MongoDB</vt:lpstr>
      <vt:lpstr>Replication in MongoDB</vt:lpstr>
      <vt:lpstr>Sharding in MongoDB</vt:lpstr>
      <vt:lpstr>Sharding in MongoDB</vt:lpstr>
      <vt:lpstr>Updating Information In-Place</vt:lpstr>
      <vt:lpstr>Terms Used in RDBMS and MongoDB</vt:lpstr>
      <vt:lpstr>Terms Used in RDBMS and MongoDB</vt:lpstr>
      <vt:lpstr>Data Types in MongoDB</vt:lpstr>
      <vt:lpstr>Data Types in MongoDB</vt:lpstr>
      <vt:lpstr>Mongo DB Query Language</vt:lpstr>
      <vt:lpstr>CRUD operations</vt:lpstr>
      <vt:lpstr>Data base</vt:lpstr>
      <vt:lpstr>Data base</vt:lpstr>
      <vt:lpstr>Collections</vt:lpstr>
      <vt:lpstr>Collections</vt:lpstr>
      <vt:lpstr>Document - Insert Method</vt:lpstr>
      <vt:lpstr>To check the document is created or not? </vt:lpstr>
      <vt:lpstr>To format the result </vt:lpstr>
      <vt:lpstr>Automatic id generation</vt:lpstr>
      <vt:lpstr>Update method</vt:lpstr>
      <vt:lpstr>Update Method</vt:lpstr>
      <vt:lpstr>Update Method- Adding a new field </vt:lpstr>
      <vt:lpstr>Find with conditions</vt:lpstr>
      <vt:lpstr>Find Method</vt:lpstr>
      <vt:lpstr>Find Method- To suppress the id field</vt:lpstr>
      <vt:lpstr>Find Method-with  Relational operators</vt:lpstr>
      <vt:lpstr>Relational operators</vt:lpstr>
      <vt:lpstr>String operations</vt:lpstr>
      <vt:lpstr>Dealing with NULL values</vt:lpstr>
      <vt:lpstr>Count</vt:lpstr>
      <vt:lpstr>Sort</vt:lpstr>
      <vt:lpstr>Skip</vt:lpstr>
      <vt:lpstr>To display last few records </vt:lpstr>
      <vt:lpstr>PowerPoint Presentation</vt:lpstr>
      <vt:lpstr>Array creation</vt:lpstr>
      <vt:lpstr>Array operations</vt:lpstr>
      <vt:lpstr>Array operations</vt:lpstr>
      <vt:lpstr>Update in array</vt:lpstr>
      <vt:lpstr>Update in array</vt:lpstr>
      <vt:lpstr>Update in array</vt:lpstr>
      <vt:lpstr>PowerPoint Presentation</vt:lpstr>
      <vt:lpstr>Aggregate Function</vt:lpstr>
      <vt:lpstr>Aggregate Function</vt:lpstr>
      <vt:lpstr>MapReduce Framework</vt:lpstr>
      <vt:lpstr>MapReduce Framework</vt:lpstr>
      <vt:lpstr>MapReduce </vt:lpstr>
      <vt:lpstr>MapReduce </vt:lpstr>
      <vt:lpstr>PowerPoint Presentation</vt:lpstr>
      <vt:lpstr>PowerPoint Presentation</vt:lpstr>
      <vt:lpstr>Cursors</vt:lpstr>
      <vt:lpstr>Example- cursor</vt:lpstr>
      <vt:lpstr>Cursor Methods</vt:lpstr>
      <vt:lpstr>Indexes</vt:lpstr>
      <vt:lpstr>The ensureIndex() Method </vt:lpstr>
      <vt:lpstr>MongoImport</vt:lpstr>
      <vt:lpstr>Import data from a CSV file</vt:lpstr>
      <vt:lpstr>MongoExport</vt:lpstr>
      <vt:lpstr>Export data to a CSV file</vt:lpstr>
      <vt:lpstr>Automatic generation of unique numbers for the –id field- seq </vt:lpstr>
      <vt:lpstr>Automatic generation of unique numbers for the –id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revision>1</cp:revision>
  <dcterms:created xsi:type="dcterms:W3CDTF">2015-09-29T11:41:57Z</dcterms:created>
  <dcterms:modified xsi:type="dcterms:W3CDTF">2022-04-19T09:02:57Z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2015-08-06T00:00:00Z</vt:filetime>
  </property>
  <property fmtid="{D5CDD505-2E9C-101B-9397-08002B2CF9AE}" pid="3" name="Creator">
    <vt:lpwstr>Microsoft® PowerPoint® 2013</vt:lpwstr>
  </property>
  <property fmtid="{D5CDD505-2E9C-101B-9397-08002B2CF9AE}" pid="4" name="LastSaved">
    <vt:filetime>2015-09-29T00:00:00Z</vt:filetime>
  </property>
  <property fmtid="{D5CDD505-2E9C-101B-9397-08002B2CF9AE}" pid="5" name="ContentTypeId">
    <vt:lpwstr>0x0101007EE1DE4A84C65C4DB60AEC4C9380331D</vt:lpwstr>
  </property>
</Properties>
</file>