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4" r:id="rId8"/>
    <p:sldId id="265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7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6275" y="774700"/>
            <a:ext cx="7839075" cy="53213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19CSE357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-Big Data Analytics</a:t>
            </a:r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Dr. R. Karthi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Associate Professor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Dept of CSE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Course Objectives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provide knowledge about Big data technologies and its tools.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Learn to implement and work on techniques to handle large volume of data in parallel and distributed environments.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Retrieval and analysis of unstructured data using NOSQL databases.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423" y="213361"/>
            <a:ext cx="8229155" cy="6496198"/>
          </a:xfrm>
          <a:prstGeom prst="roundRect">
            <a:avLst/>
          </a:prstGeom>
          <a:noFill/>
          <a:ln cap="sq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"/>
            <a:ext cx="7886700" cy="123503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Outline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5035"/>
            <a:ext cx="7886700" cy="494192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Understand the basics of Big data.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Understand Hadoop architecture and distributed processing.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Learn to implement map-reduce programs for big data.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Understand and apply Big data techniques for various applications. (Hive, Pig, MongoDB and Cassandra)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Course – Lab Based Course (3 Credits)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 hrs. theory + 2 hrs. lab per week.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Laptop with internet connectivity required for Theory and Lab hrs.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Enthusiasm to explore and learn new skills. 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Lab slots are used to demonstrate and have hand on experience on each platform/tool.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423" y="213361"/>
            <a:ext cx="8229155" cy="6496198"/>
          </a:xfrm>
          <a:prstGeom prst="roundRect">
            <a:avLst/>
          </a:prstGeom>
          <a:noFill/>
          <a:ln cap="sq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2438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730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Course Outcomes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8600" y="213361"/>
            <a:ext cx="8765381" cy="6496198"/>
          </a:xfrm>
          <a:prstGeom prst="roundRect">
            <a:avLst/>
          </a:prstGeom>
          <a:noFill/>
          <a:ln cap="sq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181099"/>
          <a:ext cx="6095999" cy="5311141"/>
        </p:xfrm>
        <a:graphic>
          <a:graphicData uri="http://schemas.openxmlformats.org/drawingml/2006/table">
            <a:tbl>
              <a:tblPr/>
              <a:tblGrid>
                <a:gridCol w="762000"/>
                <a:gridCol w="4038600"/>
                <a:gridCol w="1295399"/>
              </a:tblGrid>
              <a:tr h="11049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Course Outcome</a:t>
                      </a:r>
                      <a:endParaRPr lang="en-IN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Bloom’s Taxonomy Level</a:t>
                      </a:r>
                      <a:endParaRPr lang="en-IN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65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 </a:t>
                      </a:r>
                      <a:r>
                        <a:rPr lang="en-US" sz="20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IN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Understand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fundamental concepts of Big Data and its technologies</a:t>
                      </a:r>
                      <a:endParaRPr lang="en-IN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L2 </a:t>
                      </a:r>
                      <a:endParaRPr lang="en-IN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 2</a:t>
                      </a:r>
                      <a:endParaRPr lang="en-IN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Apply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concepts of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Map Reduce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framework for optimization.</a:t>
                      </a:r>
                      <a:endParaRPr lang="en-IN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L3</a:t>
                      </a:r>
                      <a:endParaRPr lang="en-IN" sz="2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93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 3</a:t>
                      </a:r>
                      <a:endParaRPr lang="en-IN" sz="2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Analyze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appropriate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 SQL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database techniques for storing and processing large volumes of structured and unstructured data. </a:t>
                      </a:r>
                      <a:endParaRPr lang="en-IN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L4</a:t>
                      </a:r>
                      <a:endParaRPr lang="en-IN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 4</a:t>
                      </a:r>
                      <a:endParaRPr lang="en-IN" sz="2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Apply </a:t>
                      </a: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data analytics solutions using Hadoop ecosystems </a:t>
                      </a:r>
                      <a:endParaRPr lang="en-IN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L3</a:t>
                      </a:r>
                      <a:endParaRPr lang="en-IN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 5</a:t>
                      </a:r>
                      <a:endParaRPr lang="en-IN" sz="2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Explore </a:t>
                      </a:r>
                      <a:r>
                        <a:rPr lang="en-US" sz="20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tools </a:t>
                      </a: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 machine learning </a:t>
                      </a:r>
                      <a:r>
                        <a:rPr lang="en-US" sz="20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and reporting</a:t>
                      </a:r>
                      <a:endParaRPr lang="en-IN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L4</a:t>
                      </a:r>
                      <a:endParaRPr lang="en-IN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1457324"/>
            <a:ext cx="2243174" cy="28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75517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57048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Pattern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496304447"/>
              </p:ext>
            </p:extLst>
          </p:nvPr>
        </p:nvGraphicFramePr>
        <p:xfrm>
          <a:off x="1143000" y="1722598"/>
          <a:ext cx="7315199" cy="36876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71446"/>
                <a:gridCol w="3943753"/>
              </a:tblGrid>
              <a:tr h="929091">
                <a:tc>
                  <a:txBody>
                    <a:bodyPr/>
                    <a:lstStyle/>
                    <a:p>
                      <a:pPr lvl="0"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Evaluation Component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Weightage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anchor="ctr"/>
                </a:tc>
              </a:tr>
              <a:tr h="9195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Mid Term Exam</a:t>
                      </a:r>
                      <a:endParaRPr lang="en-IN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</a:t>
                      </a:r>
                      <a:r>
                        <a:rPr lang="en-US" sz="2400" baseline="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(Online Exam) + 10 (Viva)</a:t>
                      </a:r>
                      <a:endParaRPr lang="en-IN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435" marR="51435" marT="0" marB="0"/>
                </a:tc>
              </a:tr>
              <a:tr h="9195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Continuous </a:t>
                      </a:r>
                      <a:r>
                        <a:rPr lang="en-IN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assessment</a:t>
                      </a:r>
                      <a:endParaRPr lang="en-IN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</a:t>
                      </a:r>
                      <a:r>
                        <a:rPr lang="en-US" sz="2400" baseline="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( Theory) + 40 (Lab)</a:t>
                      </a:r>
                      <a:endParaRPr lang="en-IN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435" marR="51435" marT="0" marB="0"/>
                </a:tc>
              </a:tr>
              <a:tr h="9195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End Semester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</a:t>
                      </a:r>
                      <a:r>
                        <a:rPr lang="en-US" sz="2400" baseline="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(Online Exam) + 20 (Viva)</a:t>
                      </a:r>
                      <a:endParaRPr lang="en-IN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578922" y="475014"/>
            <a:ext cx="8096003" cy="62345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8112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5800"/>
            <a:ext cx="7829550" cy="304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Evaluation Pattern - 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Continuous Assessment </a:t>
            </a:r>
            <a:br>
              <a:rPr lang="en-US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496304447"/>
              </p:ext>
            </p:extLst>
          </p:nvPr>
        </p:nvGraphicFramePr>
        <p:xfrm>
          <a:off x="1371601" y="1722598"/>
          <a:ext cx="6858000" cy="42039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2199"/>
                <a:gridCol w="4495801"/>
              </a:tblGrid>
              <a:tr h="822482">
                <a:tc>
                  <a:txBody>
                    <a:bodyPr/>
                    <a:lstStyle/>
                    <a:p>
                      <a:pPr lvl="0"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Evaluation Component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Weightage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anchor="ctr"/>
                </a:tc>
              </a:tr>
              <a:tr h="8144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Theory </a:t>
                      </a:r>
                      <a:endParaRPr lang="en-IN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Continuous Assessment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(T)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​</a:t>
                      </a:r>
                      <a:br>
                        <a:rPr lang="en-US" sz="2400" b="0" i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Quiz-1 - 3 Marks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​</a:t>
                      </a:r>
                      <a:br>
                        <a:rPr lang="en-US" sz="2400" b="0" i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Quiz-2 - 3 Marks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​</a:t>
                      </a:r>
                      <a:br>
                        <a:rPr lang="en-US" sz="2400" b="0" i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Quiz-3 - 4 Marks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​</a:t>
                      </a:r>
                    </a:p>
                  </a:txBody>
                  <a:tcPr marL="44570" marR="44570" marT="22285" marB="22285" anchor="ctr"/>
                </a:tc>
              </a:tr>
              <a:tr h="8144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Lab </a:t>
                      </a:r>
                      <a:endParaRPr lang="en-IN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Continuous Assessment</a:t>
                      </a:r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(L)</a:t>
                      </a:r>
                      <a:r>
                        <a:rPr lang="en-IN" sz="2400" b="0" i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​</a:t>
                      </a:r>
                      <a:br>
                        <a:rPr lang="en-IN" sz="2400" b="0" i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Evaluation -1 - 10 Marks</a:t>
                      </a:r>
                      <a:r>
                        <a:rPr lang="en-IN" sz="2400" b="0" i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​</a:t>
                      </a:r>
                      <a:br>
                        <a:rPr lang="en-IN" sz="2400" b="0" i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Evaluation -2 - 10 Marks</a:t>
                      </a:r>
                      <a:r>
                        <a:rPr lang="en-IN" sz="2400" b="0" i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en-IN" sz="2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Evaluation -3 - 10 Marks</a:t>
                      </a:r>
                      <a:r>
                        <a:rPr lang="en-IN" sz="2400" b="0" i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​</a:t>
                      </a:r>
                      <a:r>
                        <a:rPr lang="en-IN" sz="2400" b="0" i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IN" sz="2400" b="0" i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Case study - </a:t>
                      </a:r>
                      <a:r>
                        <a:rPr lang="en-IN" sz="24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10 </a:t>
                      </a:r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Marks</a:t>
                      </a:r>
                      <a:r>
                        <a:rPr lang="en-IN" sz="2400" b="0" i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​</a:t>
                      </a:r>
                      <a:endParaRPr lang="en-IN" sz="2400" b="0" i="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570" marR="44570" marT="22285" marB="22285" anchor="ctr"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578922" y="475014"/>
            <a:ext cx="8096003" cy="62345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8112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533400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Gartner Top Strategic Technology Trends for 2021</a:t>
            </a:r>
            <a:br>
              <a:rPr lang="en-IN" sz="2800" b="1" dirty="0" smtClean="0"/>
            </a:br>
            <a:endParaRPr lang="en-IN" sz="2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95400"/>
            <a:ext cx="5943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ounded Rectangle 3"/>
          <p:cNvSpPr/>
          <p:nvPr/>
        </p:nvSpPr>
        <p:spPr>
          <a:xfrm>
            <a:off x="609600" y="1066800"/>
            <a:ext cx="8096003" cy="54903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914400" y="6019800"/>
            <a:ext cx="7772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https://www.gartner.com/smarterwithgartner/gartner-top-strategic-technology-trends-for-2021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https://emtemp.gcom.cloud/ngw/globalassets/en/publications/images/infographics/2022-top-technology-trend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8535713" cy="5715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57200" y="6336268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https://www.gartner.com/en/information-technology/insights/top-technology-trends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Thank you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E1DE4A84C65C4DB60AEC4C9380331D" ma:contentTypeVersion="0" ma:contentTypeDescription="Create a new document." ma:contentTypeScope="" ma:versionID="70dc2b886ceddcb82d7c23a9dddad4b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3D93C2-D7F2-4417-AD79-D44323FE519D}"/>
</file>

<file path=customXml/itemProps2.xml><?xml version="1.0" encoding="utf-8"?>
<ds:datastoreItem xmlns:ds="http://schemas.openxmlformats.org/officeDocument/2006/customXml" ds:itemID="{5926075A-4701-4E59-8F83-D4D12B8A546B}"/>
</file>

<file path=customXml/itemProps3.xml><?xml version="1.0" encoding="utf-8"?>
<ds:datastoreItem xmlns:ds="http://schemas.openxmlformats.org/officeDocument/2006/customXml" ds:itemID="{4FE2B9AA-BE6B-44C5-A96F-22A924B28530}"/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293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19CSE357 -Big Data Analytics</vt:lpstr>
      <vt:lpstr>Course Objectives</vt:lpstr>
      <vt:lpstr>Course Outline </vt:lpstr>
      <vt:lpstr>Course Outcomes</vt:lpstr>
      <vt:lpstr>Evaluation Pattern </vt:lpstr>
      <vt:lpstr>  Evaluation Pattern - Continuous Assessment   </vt:lpstr>
      <vt:lpstr>Gartner Top Strategic Technology Trends for 2021 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19CSE357 -Big Data Analytics</dc:title>
  <dc:creator>Karthi</dc:creator>
  <cp:lastModifiedBy>SWAPNA</cp:lastModifiedBy>
  <cp:revision>13</cp:revision>
  <dcterms:created xsi:type="dcterms:W3CDTF">2006-08-16T00:00:00Z</dcterms:created>
  <dcterms:modified xsi:type="dcterms:W3CDTF">2021-12-29T06:24:52Z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0x0101007EE1DE4A84C65C4DB60AEC4C9380331D</vt:lpwstr>
  </property>
</Properties>
</file>