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69" r:id="rId6"/>
    <p:sldId id="271" r:id="rId7"/>
    <p:sldId id="297" r:id="rId8"/>
    <p:sldId id="298" r:id="rId9"/>
    <p:sldId id="279" r:id="rId10"/>
    <p:sldId id="278" r:id="rId11"/>
    <p:sldId id="280" r:id="rId12"/>
    <p:sldId id="281" r:id="rId13"/>
    <p:sldId id="299" r:id="rId14"/>
    <p:sldId id="300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1" r:id="rId31"/>
    <p:sldId id="322" r:id="rId32"/>
    <p:sldId id="323" r:id="rId33"/>
    <p:sldId id="324" r:id="rId34"/>
    <p:sldId id="291" r:id="rId35"/>
    <p:sldId id="292" r:id="rId36"/>
    <p:sldId id="293" r:id="rId37"/>
    <p:sldId id="327" r:id="rId38"/>
    <p:sldId id="326" r:id="rId39"/>
    <p:sldId id="294" r:id="rId40"/>
    <p:sldId id="295" r:id="rId41"/>
    <p:sldId id="296" r:id="rId42"/>
    <p:sldId id="325" r:id="rId43"/>
  </p:sldIdLst>
  <p:sldSz cx="12192000" cy="6858000"/>
  <p:notesSz cx="1023302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5DE33-6A4F-42CB-A332-D7D41A03EAB1}" v="4" dt="2022-02-08T05:57:43.905"/>
    <p1510:client id="{28723F34-4B46-4D13-9206-5C002BB03588}" v="1" dt="2022-02-14T08:14:03.920"/>
    <p1510:client id="{64BC98B5-7CC2-4086-9E83-9A4642DCDF40}" v="1" dt="2022-02-15T02:33:44.865"/>
    <p1510:client id="{A7697EB0-815F-444B-9CDF-A802D2E8E96D}" v="1" dt="2022-03-03T10:50:16.775"/>
    <p1510:client id="{BE0021A3-AE69-541E-6500-694C6B849134}" v="6" dt="2022-03-02T07:38:55.8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Shriram G S - [CB.EN.U4CSE19626]" userId="S::cb.en.u4cse19626@cb.students.amrita.edu::3255e3ec-bdd8-4911-a8a9-52e70ea0d59d" providerId="AD" clId="Web-{64BC98B5-7CC2-4086-9E83-9A4642DCDF40}"/>
    <pc:docChg chg="modSld">
      <pc:chgData name="Karthik Shriram G S - [CB.EN.U4CSE19626]" userId="S::cb.en.u4cse19626@cb.students.amrita.edu::3255e3ec-bdd8-4911-a8a9-52e70ea0d59d" providerId="AD" clId="Web-{64BC98B5-7CC2-4086-9E83-9A4642DCDF40}" dt="2022-02-15T02:33:44.865" v="0"/>
      <pc:docMkLst>
        <pc:docMk/>
      </pc:docMkLst>
      <pc:sldChg chg="addSp">
        <pc:chgData name="Karthik Shriram G S - [CB.EN.U4CSE19626]" userId="S::cb.en.u4cse19626@cb.students.amrita.edu::3255e3ec-bdd8-4911-a8a9-52e70ea0d59d" providerId="AD" clId="Web-{64BC98B5-7CC2-4086-9E83-9A4642DCDF40}" dt="2022-02-15T02:33:44.865" v="0"/>
        <pc:sldMkLst>
          <pc:docMk/>
          <pc:sldMk cId="0" sldId="306"/>
        </pc:sldMkLst>
        <pc:spChg chg="add">
          <ac:chgData name="Karthik Shriram G S - [CB.EN.U4CSE19626]" userId="S::cb.en.u4cse19626@cb.students.amrita.edu::3255e3ec-bdd8-4911-a8a9-52e70ea0d59d" providerId="AD" clId="Web-{64BC98B5-7CC2-4086-9E83-9A4642DCDF40}" dt="2022-02-15T02:33:44.865" v="0"/>
          <ac:spMkLst>
            <pc:docMk/>
            <pc:sldMk cId="0" sldId="306"/>
            <ac:spMk id="2" creationId="{149A6C0E-8604-41DF-9FE0-E1CCA4F1141F}"/>
          </ac:spMkLst>
        </pc:spChg>
      </pc:sldChg>
    </pc:docChg>
  </pc:docChgLst>
  <pc:docChgLst>
    <pc:chgData name="Ravella Abhinav - [CB.EN.U4CSE19453]" userId="S::cb.en.u4cse19453@cb.students.amrita.edu::3293134c-dddd-43d2-98ff-0988dfb4fba3" providerId="AD" clId="Web-{BE0021A3-AE69-541E-6500-694C6B849134}"/>
    <pc:docChg chg="modSld">
      <pc:chgData name="Ravella Abhinav - [CB.EN.U4CSE19453]" userId="S::cb.en.u4cse19453@cb.students.amrita.edu::3293134c-dddd-43d2-98ff-0988dfb4fba3" providerId="AD" clId="Web-{BE0021A3-AE69-541E-6500-694C6B849134}" dt="2022-03-02T07:38:52.453" v="1" actId="20577"/>
      <pc:docMkLst>
        <pc:docMk/>
      </pc:docMkLst>
      <pc:sldChg chg="modSp">
        <pc:chgData name="Ravella Abhinav - [CB.EN.U4CSE19453]" userId="S::cb.en.u4cse19453@cb.students.amrita.edu::3293134c-dddd-43d2-98ff-0988dfb4fba3" providerId="AD" clId="Web-{BE0021A3-AE69-541E-6500-694C6B849134}" dt="2022-03-02T07:38:52.453" v="1" actId="20577"/>
        <pc:sldMkLst>
          <pc:docMk/>
          <pc:sldMk cId="0" sldId="306"/>
        </pc:sldMkLst>
        <pc:spChg chg="mod">
          <ac:chgData name="Ravella Abhinav - [CB.EN.U4CSE19453]" userId="S::cb.en.u4cse19453@cb.students.amrita.edu::3293134c-dddd-43d2-98ff-0988dfb4fba3" providerId="AD" clId="Web-{BE0021A3-AE69-541E-6500-694C6B849134}" dt="2022-03-02T07:38:52.453" v="1" actId="20577"/>
          <ac:spMkLst>
            <pc:docMk/>
            <pc:sldMk cId="0" sldId="306"/>
            <ac:spMk id="2" creationId="{149A6C0E-8604-41DF-9FE0-E1CCA4F1141F}"/>
          </ac:spMkLst>
        </pc:spChg>
      </pc:sldChg>
    </pc:docChg>
  </pc:docChgLst>
  <pc:docChgLst>
    <pc:chgData name="Tellakula Pavan Kumar - [CB.EN.U4CSE19251]" userId="S::cb.en.u4cse19251@cb.students.amrita.edu::d9a95d21-1b24-4740-b229-0723fe0456b8" providerId="AD" clId="Web-{A7697EB0-815F-444B-9CDF-A802D2E8E96D}"/>
    <pc:docChg chg="modSld">
      <pc:chgData name="Tellakula Pavan Kumar - [CB.EN.U4CSE19251]" userId="S::cb.en.u4cse19251@cb.students.amrita.edu::d9a95d21-1b24-4740-b229-0723fe0456b8" providerId="AD" clId="Web-{A7697EB0-815F-444B-9CDF-A802D2E8E96D}" dt="2022-03-03T10:50:16.775" v="0" actId="14100"/>
      <pc:docMkLst>
        <pc:docMk/>
      </pc:docMkLst>
      <pc:sldChg chg="modSp">
        <pc:chgData name="Tellakula Pavan Kumar - [CB.EN.U4CSE19251]" userId="S::cb.en.u4cse19251@cb.students.amrita.edu::d9a95d21-1b24-4740-b229-0723fe0456b8" providerId="AD" clId="Web-{A7697EB0-815F-444B-9CDF-A802D2E8E96D}" dt="2022-03-03T10:50:16.775" v="0" actId="14100"/>
        <pc:sldMkLst>
          <pc:docMk/>
          <pc:sldMk cId="0" sldId="306"/>
        </pc:sldMkLst>
        <pc:spChg chg="mod">
          <ac:chgData name="Tellakula Pavan Kumar - [CB.EN.U4CSE19251]" userId="S::cb.en.u4cse19251@cb.students.amrita.edu::d9a95d21-1b24-4740-b229-0723fe0456b8" providerId="AD" clId="Web-{A7697EB0-815F-444B-9CDF-A802D2E8E96D}" dt="2022-03-03T10:50:16.775" v="0" actId="14100"/>
          <ac:spMkLst>
            <pc:docMk/>
            <pc:sldMk cId="0" sldId="306"/>
            <ac:spMk id="2" creationId="{149A6C0E-8604-41DF-9FE0-E1CCA4F1141F}"/>
          </ac:spMkLst>
        </pc:spChg>
      </pc:sldChg>
    </pc:docChg>
  </pc:docChgLst>
  <pc:docChgLst>
    <pc:chgData name="Bheemireddy Sumanth Reddy - [CB.EN.U4CSE19312]" userId="S::cb.en.u4cse19312@cb.students.amrita.edu::1d933a38-5e7c-414b-8ea8-a646598c9cbc" providerId="AD" clId="Web-{0015DE33-6A4F-42CB-A332-D7D41A03EAB1}"/>
    <pc:docChg chg="sldOrd">
      <pc:chgData name="Bheemireddy Sumanth Reddy - [CB.EN.U4CSE19312]" userId="S::cb.en.u4cse19312@cb.students.amrita.edu::1d933a38-5e7c-414b-8ea8-a646598c9cbc" providerId="AD" clId="Web-{0015DE33-6A4F-42CB-A332-D7D41A03EAB1}" dt="2022-02-08T05:57:43.905" v="3"/>
      <pc:docMkLst>
        <pc:docMk/>
      </pc:docMkLst>
      <pc:sldChg chg="ord">
        <pc:chgData name="Bheemireddy Sumanth Reddy - [CB.EN.U4CSE19312]" userId="S::cb.en.u4cse19312@cb.students.amrita.edu::1d933a38-5e7c-414b-8ea8-a646598c9cbc" providerId="AD" clId="Web-{0015DE33-6A4F-42CB-A332-D7D41A03EAB1}" dt="2022-02-08T05:57:42.343" v="2"/>
        <pc:sldMkLst>
          <pc:docMk/>
          <pc:sldMk cId="0" sldId="279"/>
        </pc:sldMkLst>
      </pc:sldChg>
      <pc:sldChg chg="ord">
        <pc:chgData name="Bheemireddy Sumanth Reddy - [CB.EN.U4CSE19312]" userId="S::cb.en.u4cse19312@cb.students.amrita.edu::1d933a38-5e7c-414b-8ea8-a646598c9cbc" providerId="AD" clId="Web-{0015DE33-6A4F-42CB-A332-D7D41A03EAB1}" dt="2022-02-08T05:57:43.905" v="3"/>
        <pc:sldMkLst>
          <pc:docMk/>
          <pc:sldMk cId="0" sldId="280"/>
        </pc:sldMkLst>
      </pc:sldChg>
      <pc:sldChg chg="ord">
        <pc:chgData name="Bheemireddy Sumanth Reddy - [CB.EN.U4CSE19312]" userId="S::cb.en.u4cse19312@cb.students.amrita.edu::1d933a38-5e7c-414b-8ea8-a646598c9cbc" providerId="AD" clId="Web-{0015DE33-6A4F-42CB-A332-D7D41A03EAB1}" dt="2022-02-08T05:57:37.265" v="1"/>
        <pc:sldMkLst>
          <pc:docMk/>
          <pc:sldMk cId="0" sldId="281"/>
        </pc:sldMkLst>
      </pc:sldChg>
    </pc:docChg>
  </pc:docChgLst>
  <pc:docChgLst>
    <pc:chgData name="Kocherla Vaishnavi - [CB.EN.U4CSE19430]" userId="S::cb.en.u4cse19430@cb.students.amrita.edu::caccace3-1bdc-4bc0-9916-4d261282a163" providerId="AD" clId="Web-{28723F34-4B46-4D13-9206-5C002BB03588}"/>
    <pc:docChg chg="addSld">
      <pc:chgData name="Kocherla Vaishnavi - [CB.EN.U4CSE19430]" userId="S::cb.en.u4cse19430@cb.students.amrita.edu::caccace3-1bdc-4bc0-9916-4d261282a163" providerId="AD" clId="Web-{28723F34-4B46-4D13-9206-5C002BB03588}" dt="2022-02-14T08:14:03.920" v="0"/>
      <pc:docMkLst>
        <pc:docMk/>
      </pc:docMkLst>
      <pc:sldChg chg="new">
        <pc:chgData name="Kocherla Vaishnavi - [CB.EN.U4CSE19430]" userId="S::cb.en.u4cse19430@cb.students.amrita.edu::caccace3-1bdc-4bc0-9916-4d261282a163" providerId="AD" clId="Web-{28723F34-4B46-4D13-9206-5C002BB03588}" dt="2022-02-14T08:14:03.920" v="0"/>
        <pc:sldMkLst>
          <pc:docMk/>
          <pc:sldMk cId="3242382269" sldId="32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5655" y="402082"/>
            <a:ext cx="10800689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5655" y="402082"/>
            <a:ext cx="10800689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655" y="1553209"/>
            <a:ext cx="10800689" cy="357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4939" y="6426200"/>
            <a:ext cx="3905885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2764" y="3291204"/>
            <a:ext cx="36042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Hadoop –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An</a:t>
            </a:r>
            <a:r>
              <a:rPr sz="2400" b="1" spc="-2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Introduction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609600" y="274680"/>
            <a:ext cx="9956160" cy="41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HDFS Daemons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609600" y="762120"/>
            <a:ext cx="10769280" cy="571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Name node</a:t>
            </a: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Data Node</a:t>
            </a: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Secondary name node</a:t>
            </a:r>
          </a:p>
        </p:txBody>
      </p:sp>
      <p:pic>
        <p:nvPicPr>
          <p:cNvPr id="294" name="Picture 2"/>
          <p:cNvPicPr/>
          <p:nvPr/>
        </p:nvPicPr>
        <p:blipFill>
          <a:blip r:embed="rId2"/>
          <a:stretch/>
        </p:blipFill>
        <p:spPr>
          <a:xfrm>
            <a:off x="1524000" y="2895480"/>
            <a:ext cx="609552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609600" y="274680"/>
            <a:ext cx="9956160" cy="563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HDFS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368960" y="1447920"/>
            <a:ext cx="2437920" cy="761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Namenode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203040" y="3429000"/>
            <a:ext cx="1828320" cy="121896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4"/>
          <p:cNvSpPr/>
          <p:nvPr/>
        </p:nvSpPr>
        <p:spPr>
          <a:xfrm>
            <a:off x="535680" y="3621240"/>
            <a:ext cx="331680" cy="2566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5"/>
          <p:cNvSpPr/>
          <p:nvPr/>
        </p:nvSpPr>
        <p:spPr>
          <a:xfrm>
            <a:off x="535680" y="4006800"/>
            <a:ext cx="331680" cy="2552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6"/>
          <p:cNvSpPr/>
          <p:nvPr/>
        </p:nvSpPr>
        <p:spPr>
          <a:xfrm>
            <a:off x="1450080" y="3749760"/>
            <a:ext cx="331680" cy="2566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7"/>
          <p:cNvSpPr/>
          <p:nvPr/>
        </p:nvSpPr>
        <p:spPr>
          <a:xfrm>
            <a:off x="2438400" y="3429000"/>
            <a:ext cx="1828320" cy="121896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8"/>
          <p:cNvSpPr/>
          <p:nvPr/>
        </p:nvSpPr>
        <p:spPr>
          <a:xfrm>
            <a:off x="2844960" y="3657600"/>
            <a:ext cx="406080" cy="3045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9"/>
          <p:cNvSpPr/>
          <p:nvPr/>
        </p:nvSpPr>
        <p:spPr>
          <a:xfrm>
            <a:off x="2844960" y="4114800"/>
            <a:ext cx="406080" cy="3045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10"/>
          <p:cNvSpPr/>
          <p:nvPr/>
        </p:nvSpPr>
        <p:spPr>
          <a:xfrm>
            <a:off x="4572000" y="3429000"/>
            <a:ext cx="1726560" cy="121896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11"/>
          <p:cNvSpPr/>
          <p:nvPr/>
        </p:nvSpPr>
        <p:spPr>
          <a:xfrm>
            <a:off x="5181600" y="3673440"/>
            <a:ext cx="406080" cy="323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2"/>
          <p:cNvSpPr/>
          <p:nvPr/>
        </p:nvSpPr>
        <p:spPr>
          <a:xfrm>
            <a:off x="5689440" y="4160880"/>
            <a:ext cx="406080" cy="3250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13"/>
          <p:cNvSpPr/>
          <p:nvPr/>
        </p:nvSpPr>
        <p:spPr>
          <a:xfrm>
            <a:off x="7924800" y="3352680"/>
            <a:ext cx="1828320" cy="121896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14"/>
          <p:cNvSpPr/>
          <p:nvPr/>
        </p:nvSpPr>
        <p:spPr>
          <a:xfrm>
            <a:off x="8331360" y="3581280"/>
            <a:ext cx="406080" cy="3045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15"/>
          <p:cNvSpPr/>
          <p:nvPr/>
        </p:nvSpPr>
        <p:spPr>
          <a:xfrm>
            <a:off x="8331360" y="4038480"/>
            <a:ext cx="406080" cy="3045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6"/>
          <p:cNvSpPr/>
          <p:nvPr/>
        </p:nvSpPr>
        <p:spPr>
          <a:xfrm>
            <a:off x="10058400" y="3352680"/>
            <a:ext cx="1828320" cy="121896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17"/>
          <p:cNvSpPr/>
          <p:nvPr/>
        </p:nvSpPr>
        <p:spPr>
          <a:xfrm>
            <a:off x="10464960" y="3581280"/>
            <a:ext cx="406080" cy="3045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8"/>
          <p:cNvSpPr/>
          <p:nvPr/>
        </p:nvSpPr>
        <p:spPr>
          <a:xfrm>
            <a:off x="10160160" y="3886200"/>
            <a:ext cx="406080" cy="3045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9"/>
          <p:cNvSpPr/>
          <p:nvPr/>
        </p:nvSpPr>
        <p:spPr>
          <a:xfrm flipV="1">
            <a:off x="5588160" y="3733200"/>
            <a:ext cx="2742720" cy="10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6A09"/>
            </a:solidFill>
            <a:custDash>
              <a:ds d="400000" sp="300000"/>
            </a:custDash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20"/>
          <p:cNvSpPr/>
          <p:nvPr/>
        </p:nvSpPr>
        <p:spPr>
          <a:xfrm>
            <a:off x="6509760" y="3733920"/>
            <a:ext cx="12086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replication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1"/>
          <p:cNvSpPr/>
          <p:nvPr/>
        </p:nvSpPr>
        <p:spPr>
          <a:xfrm rot="5400000">
            <a:off x="3111900" y="1993620"/>
            <a:ext cx="380520" cy="59937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22"/>
          <p:cNvSpPr/>
          <p:nvPr/>
        </p:nvSpPr>
        <p:spPr>
          <a:xfrm rot="5400000">
            <a:off x="9753960" y="2971920"/>
            <a:ext cx="304560" cy="39619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6A0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23"/>
          <p:cNvSpPr/>
          <p:nvPr/>
        </p:nvSpPr>
        <p:spPr>
          <a:xfrm>
            <a:off x="2851680" y="5181480"/>
            <a:ext cx="1040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Rack1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CustomShape 24"/>
          <p:cNvSpPr/>
          <p:nvPr/>
        </p:nvSpPr>
        <p:spPr>
          <a:xfrm>
            <a:off x="9454080" y="5105520"/>
            <a:ext cx="108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Rack2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5"/>
          <p:cNvSpPr/>
          <p:nvPr/>
        </p:nvSpPr>
        <p:spPr>
          <a:xfrm>
            <a:off x="5689440" y="5486400"/>
            <a:ext cx="1828320" cy="609120"/>
          </a:xfrm>
          <a:prstGeom prst="ellipse">
            <a:avLst/>
          </a:prstGeom>
          <a:solidFill>
            <a:srgbClr val="92D05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26"/>
          <p:cNvSpPr/>
          <p:nvPr/>
        </p:nvSpPr>
        <p:spPr>
          <a:xfrm rot="16200000" flipV="1">
            <a:off x="5381280" y="4998360"/>
            <a:ext cx="1088640" cy="6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7"/>
          <p:cNvSpPr/>
          <p:nvPr/>
        </p:nvSpPr>
        <p:spPr>
          <a:xfrm rot="5400000" flipH="1" flipV="1">
            <a:off x="7098960" y="4342560"/>
            <a:ext cx="1383840" cy="1080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28"/>
          <p:cNvSpPr/>
          <p:nvPr/>
        </p:nvSpPr>
        <p:spPr>
          <a:xfrm>
            <a:off x="10668000" y="3733920"/>
            <a:ext cx="406080" cy="3045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29"/>
          <p:cNvSpPr/>
          <p:nvPr/>
        </p:nvSpPr>
        <p:spPr>
          <a:xfrm>
            <a:off x="11277600" y="3962520"/>
            <a:ext cx="406080" cy="3045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30"/>
          <p:cNvSpPr/>
          <p:nvPr/>
        </p:nvSpPr>
        <p:spPr>
          <a:xfrm>
            <a:off x="10972800" y="3429000"/>
            <a:ext cx="406080" cy="3045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31"/>
          <p:cNvSpPr/>
          <p:nvPr/>
        </p:nvSpPr>
        <p:spPr>
          <a:xfrm>
            <a:off x="10266720" y="4191120"/>
            <a:ext cx="1125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Blocks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2"/>
          <p:cNvSpPr/>
          <p:nvPr/>
        </p:nvSpPr>
        <p:spPr>
          <a:xfrm>
            <a:off x="2854560" y="2971800"/>
            <a:ext cx="1684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Datanodes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33"/>
          <p:cNvSpPr/>
          <p:nvPr/>
        </p:nvSpPr>
        <p:spPr>
          <a:xfrm>
            <a:off x="9051840" y="2895480"/>
            <a:ext cx="1684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Datanodes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34"/>
          <p:cNvSpPr/>
          <p:nvPr/>
        </p:nvSpPr>
        <p:spPr>
          <a:xfrm>
            <a:off x="507840" y="2133720"/>
            <a:ext cx="1828320" cy="6091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35"/>
          <p:cNvSpPr/>
          <p:nvPr/>
        </p:nvSpPr>
        <p:spPr>
          <a:xfrm rot="5400000" flipH="1" flipV="1">
            <a:off x="623400" y="2822520"/>
            <a:ext cx="877680" cy="71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36"/>
          <p:cNvSpPr/>
          <p:nvPr/>
        </p:nvSpPr>
        <p:spPr>
          <a:xfrm>
            <a:off x="6101760" y="5181480"/>
            <a:ext cx="1005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Write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37"/>
          <p:cNvSpPr/>
          <p:nvPr/>
        </p:nvSpPr>
        <p:spPr>
          <a:xfrm>
            <a:off x="1022880" y="2895480"/>
            <a:ext cx="932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Read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8"/>
          <p:cNvSpPr/>
          <p:nvPr/>
        </p:nvSpPr>
        <p:spPr>
          <a:xfrm rot="5400000" flipH="1" flipV="1">
            <a:off x="3021900" y="874560"/>
            <a:ext cx="393480" cy="2300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custDash>
              <a:ds d="400000" sp="3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39"/>
          <p:cNvSpPr/>
          <p:nvPr/>
        </p:nvSpPr>
        <p:spPr>
          <a:xfrm>
            <a:off x="2145600" y="1676520"/>
            <a:ext cx="2066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Metadata ops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40"/>
          <p:cNvSpPr/>
          <p:nvPr/>
        </p:nvSpPr>
        <p:spPr>
          <a:xfrm>
            <a:off x="7213440" y="1295280"/>
            <a:ext cx="3555360" cy="685440"/>
          </a:xfrm>
          <a:prstGeom prst="foldedCorner">
            <a:avLst>
              <a:gd name="adj" fmla="val 16667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41"/>
          <p:cNvSpPr/>
          <p:nvPr/>
        </p:nvSpPr>
        <p:spPr>
          <a:xfrm>
            <a:off x="7322880" y="1447920"/>
            <a:ext cx="31104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Metadata(Name, replicas..)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(/home/foo/data,6. ..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42"/>
          <p:cNvSpPr/>
          <p:nvPr/>
        </p:nvSpPr>
        <p:spPr>
          <a:xfrm flipV="1">
            <a:off x="6807360" y="1638360"/>
            <a:ext cx="406080" cy="19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3"/>
          <p:cNvSpPr/>
          <p:nvPr/>
        </p:nvSpPr>
        <p:spPr>
          <a:xfrm rot="16200000" flipH="1">
            <a:off x="6285480" y="1511340"/>
            <a:ext cx="1142640" cy="253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44"/>
          <p:cNvSpPr/>
          <p:nvPr/>
        </p:nvSpPr>
        <p:spPr>
          <a:xfrm>
            <a:off x="6713280" y="2590920"/>
            <a:ext cx="1537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Block ops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609600" y="274680"/>
            <a:ext cx="9956160" cy="71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HDFS Daemons- name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609600" y="1219320"/>
            <a:ext cx="9956160" cy="5254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‘master’ machine.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controls all the meta data for the cluster. Eg - what blocks make up a file, and what data nodes those blocks are stored 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HDFS breaks large data into smaller pieces called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Blocks.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Default block size is 64MB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NN uses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RACKID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identify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Rack is a collection of data nodes within cluster.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NN keeps tracks of blocks of a file as it is placed on various Data nodes.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NN manages file related operations such as read, write, create and delete.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Its main job is managing the </a:t>
            </a: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File System Namespace.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609600" y="274680"/>
            <a:ext cx="9956160" cy="79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File System Namespace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609600" y="1219320"/>
            <a:ext cx="11277120" cy="5254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File system namespace is a collection of files in cluster.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includes mapping of blocks to file, file properties and it is stored in a file called </a:t>
            </a:r>
            <a:r>
              <a:rPr lang="en-US" sz="1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FsImage.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HDFS supports a traditional hierarchical file organization.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A user or an application can create directories and store files inside these directories.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file system namespace hierarchy is similar to most other existing file systems;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one can create and remove files, move a file from one directory to another, or rename a file.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Name Node maintains the file system namespace.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Any change to the file system namespace or its properties is recorded by the Name Node.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An application can specify the number of replicas of a file that should be maintained by HDFS.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number of copies of a file is called the replication factor of that file. This information is stored by the Name Node.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609600" y="274680"/>
            <a:ext cx="9956160" cy="63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Name node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609600" y="914400"/>
            <a:ext cx="9956160" cy="5559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Name node uses: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343080" indent="-3427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EditLog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To record every transactions that happens to the file system metadata.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343080" indent="-3427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FsImage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In  which entire fie system is stored.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When NN starts,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343080" indent="-3427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reads FsImage and EditLog from local disk and applies to all transactions from the EditLog to in-memory representation of the FsImage.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343080" indent="-3427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AutoNum type="arabicPeriod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.Then it flushes out new version of FsImage on disk and truncates older EditLog because the changes are updated in the FsImage.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Single NN node per cluster.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609600" y="274680"/>
            <a:ext cx="9956160" cy="48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Data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609600" y="990720"/>
            <a:ext cx="9956160" cy="548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where HDFS actually stores the data.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Multiple data nodes per cluster.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stores each block of HDFS data in a separate file.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Read/Write</a:t>
            </a:r>
            <a:r>
              <a:rPr lang="en-US" sz="1800" b="0" strike="noStrike" spc="-8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operations.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1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Name node and Data node communications.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1930560" y="3276720"/>
            <a:ext cx="2133120" cy="114264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CustomShape 4"/>
          <p:cNvSpPr/>
          <p:nvPr/>
        </p:nvSpPr>
        <p:spPr>
          <a:xfrm>
            <a:off x="2133600" y="3581280"/>
            <a:ext cx="1726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Name Node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2438400" y="4952880"/>
            <a:ext cx="1828320" cy="10663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6"/>
          <p:cNvSpPr/>
          <p:nvPr/>
        </p:nvSpPr>
        <p:spPr>
          <a:xfrm>
            <a:off x="7032000" y="5381640"/>
            <a:ext cx="1828320" cy="10663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7"/>
          <p:cNvSpPr/>
          <p:nvPr/>
        </p:nvSpPr>
        <p:spPr>
          <a:xfrm>
            <a:off x="9347040" y="5058360"/>
            <a:ext cx="1828320" cy="10663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8"/>
          <p:cNvSpPr/>
          <p:nvPr/>
        </p:nvSpPr>
        <p:spPr>
          <a:xfrm>
            <a:off x="2743200" y="5257800"/>
            <a:ext cx="1320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Data Node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9"/>
          <p:cNvSpPr/>
          <p:nvPr/>
        </p:nvSpPr>
        <p:spPr>
          <a:xfrm>
            <a:off x="7286400" y="5591880"/>
            <a:ext cx="1320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Data Node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10"/>
          <p:cNvSpPr/>
          <p:nvPr/>
        </p:nvSpPr>
        <p:spPr>
          <a:xfrm>
            <a:off x="9499680" y="5326560"/>
            <a:ext cx="1320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Data Node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11"/>
          <p:cNvSpPr/>
          <p:nvPr/>
        </p:nvSpPr>
        <p:spPr>
          <a:xfrm>
            <a:off x="4064160" y="3581280"/>
            <a:ext cx="5892480" cy="152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12"/>
          <p:cNvSpPr/>
          <p:nvPr/>
        </p:nvSpPr>
        <p:spPr>
          <a:xfrm>
            <a:off x="6603840" y="3944160"/>
            <a:ext cx="2895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3. Replicates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13"/>
          <p:cNvSpPr/>
          <p:nvPr/>
        </p:nvSpPr>
        <p:spPr>
          <a:xfrm>
            <a:off x="4064160" y="4089240"/>
            <a:ext cx="2967840" cy="139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4"/>
          <p:cNvSpPr/>
          <p:nvPr/>
        </p:nvSpPr>
        <p:spPr>
          <a:xfrm>
            <a:off x="6081600" y="4419720"/>
            <a:ext cx="14217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 No heart beat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15"/>
          <p:cNvSpPr/>
          <p:nvPr/>
        </p:nvSpPr>
        <p:spPr>
          <a:xfrm flipV="1">
            <a:off x="3149760" y="4428000"/>
            <a:ext cx="480" cy="537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6"/>
          <p:cNvSpPr/>
          <p:nvPr/>
        </p:nvSpPr>
        <p:spPr>
          <a:xfrm>
            <a:off x="711360" y="4495680"/>
            <a:ext cx="2031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1. Heart beat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609600" y="274680"/>
            <a:ext cx="9956160" cy="71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1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Secondary Name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609600" y="1143000"/>
            <a:ext cx="10667520" cy="533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Secondary Name node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- this is NOT a backup name node, but is a separate service that keeps a copy of both the edit logs, and file system image, merging them periodically to keep the size reasonable.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is better to run Name node and Secondary name node in different machines. ( Memory requirement).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711360" y="-150480"/>
            <a:ext cx="995616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12600">
              <a:lnSpc>
                <a:spcPct val="100000"/>
              </a:lnSpc>
            </a:pPr>
            <a:r>
              <a:rPr lang="en-US" sz="2400" b="1" strike="noStrike" cap="small" spc="-4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Anatomy </a:t>
            </a:r>
            <a:r>
              <a:rPr lang="en-US" sz="2400" b="1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of File</a:t>
            </a:r>
            <a:r>
              <a:rPr lang="en-US" sz="2400" b="1" strike="noStrike" cap="small" spc="-94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b="1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Read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617280" y="1252800"/>
            <a:ext cx="8244480" cy="42166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533280" y="-150480"/>
            <a:ext cx="1003248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12600">
              <a:lnSpc>
                <a:spcPct val="100000"/>
              </a:lnSpc>
            </a:pPr>
            <a:r>
              <a:rPr lang="en-US" sz="2800" b="1" strike="noStrike" cap="small" spc="-4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Anatomy </a:t>
            </a:r>
            <a:r>
              <a:rPr lang="en-US" sz="2800" b="1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of File</a:t>
            </a:r>
            <a:r>
              <a:rPr lang="en-US" sz="2800" b="1" strike="noStrike" cap="small" spc="-89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800" b="1" strike="noStrike" cap="small" spc="-12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Write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533280" y="1275480"/>
            <a:ext cx="8136000" cy="41770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639360" y="-226800"/>
            <a:ext cx="995616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12600">
              <a:lnSpc>
                <a:spcPct val="100000"/>
              </a:lnSpc>
            </a:pPr>
            <a:r>
              <a:rPr lang="en-US" sz="2800" b="1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Replica Placement</a:t>
            </a:r>
            <a:r>
              <a:rPr lang="en-US" sz="2800" b="1" strike="noStrike" cap="small" spc="-109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800" b="1" strike="noStrike" cap="small" spc="-12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Strategy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695520" y="1265040"/>
            <a:ext cx="10581600" cy="137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600" algn="just">
              <a:lnSpc>
                <a:spcPct val="100000"/>
              </a:lnSpc>
            </a:pP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As per the Hadoop </a:t>
            </a:r>
            <a:r>
              <a:rPr lang="en-IN" sz="1800" b="0" strike="noStrike" spc="-12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Replica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Placement </a:t>
            </a:r>
            <a:r>
              <a:rPr lang="en-IN" sz="1800" b="0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Strategy,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first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replica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is placed on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 same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node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as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client. Then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places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replica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on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node that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is  present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on different rack. </a:t>
            </a:r>
            <a:r>
              <a:rPr lang="en-IN" sz="1800" b="0" strike="noStrike" spc="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places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third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replica </a:t>
            </a:r>
            <a:r>
              <a:rPr lang="en-IN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on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same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rack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as 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second, but on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different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node in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rack. Once replica locations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have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been  set,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pipeline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is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built.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This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strategy provides </a:t>
            </a:r>
            <a:r>
              <a:rPr lang="en-IN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good</a:t>
            </a:r>
            <a:r>
              <a:rPr lang="en-IN" sz="1800" b="0" strike="noStrike" spc="-6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IN" sz="1800" b="0" strike="noStrike" spc="-1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reliability.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617280" y="2709720"/>
            <a:ext cx="5239200" cy="3367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History </a:t>
            </a:r>
            <a:r>
              <a:rPr b="1" dirty="0">
                <a:latin typeface="Trebuchet MS"/>
                <a:cs typeface="Trebuchet MS"/>
              </a:rPr>
              <a:t>of</a:t>
            </a:r>
            <a:r>
              <a:rPr b="1" spc="-7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Hadoop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915667"/>
            <a:ext cx="8357616" cy="332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695520" y="-226800"/>
            <a:ext cx="995616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12600">
              <a:lnSpc>
                <a:spcPct val="100000"/>
              </a:lnSpc>
            </a:pPr>
            <a:r>
              <a:rPr lang="en-US" sz="2400" b="1" strike="noStrike" cap="small" spc="-9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Working </a:t>
            </a:r>
            <a:r>
              <a:rPr lang="en-US" sz="2400" b="1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with HDFS</a:t>
            </a:r>
            <a:r>
              <a:rPr lang="en-US" sz="2400" b="1" strike="noStrike" cap="small" spc="-94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400" b="1" strike="noStrike" cap="small" spc="-4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Commands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695520" y="1166040"/>
            <a:ext cx="10073280" cy="41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600" algn="just">
              <a:lnSpc>
                <a:spcPct val="100000"/>
              </a:lnSpc>
            </a:pPr>
            <a:r>
              <a:rPr lang="en-IN" sz="1800" b="1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Objective: </a:t>
            </a:r>
            <a:r>
              <a:rPr lang="en-IN" sz="1800" b="0" strike="noStrike" spc="-11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create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directory </a:t>
            </a:r>
            <a:r>
              <a:rPr lang="en-IN" sz="1800" b="0" strike="noStrike" spc="-4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(say,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sample) in</a:t>
            </a:r>
            <a:r>
              <a:rPr lang="en-IN" sz="1800" b="0" strike="noStrike" spc="14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HDFS.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lang="en-IN" sz="1800" b="1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Act: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lang="en-IN" sz="1800" b="1" i="1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hadoop </a:t>
            </a:r>
            <a:r>
              <a:rPr lang="en-IN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fs </a:t>
            </a:r>
            <a:r>
              <a:rPr lang="en-IN" sz="1800" b="1" i="1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-mkdir</a:t>
            </a:r>
            <a:r>
              <a:rPr lang="en-IN" sz="1800" b="1" i="1" strike="noStrike" spc="-6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IN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/sample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lang="en-IN" sz="1800" b="1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Objective: </a:t>
            </a:r>
            <a:r>
              <a:rPr lang="en-IN" sz="1800" b="0" strike="noStrike" spc="-11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copy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file from local file system to</a:t>
            </a:r>
            <a:r>
              <a:rPr lang="en-IN" sz="1800" b="0" strike="noStrike" spc="11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HDFS.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lang="en-IN" sz="1800" b="1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Act: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just">
              <a:lnSpc>
                <a:spcPct val="200000"/>
              </a:lnSpc>
            </a:pPr>
            <a:r>
              <a:rPr lang="en-IN" sz="1800" b="1" i="1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hadoop </a:t>
            </a:r>
            <a:r>
              <a:rPr lang="en-IN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fs -put </a:t>
            </a:r>
            <a:r>
              <a:rPr lang="en-IN" sz="1800" b="1" i="1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/root/sample/test.txt </a:t>
            </a:r>
            <a:r>
              <a:rPr lang="en-IN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/sample/test.txt  </a:t>
            </a:r>
            <a:r>
              <a:rPr lang="en-IN" sz="1800" b="1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Objective: </a:t>
            </a:r>
            <a:r>
              <a:rPr lang="en-IN" sz="1800" b="0" strike="noStrike" spc="-117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To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copy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file from HDFS to local file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system.  </a:t>
            </a:r>
            <a:r>
              <a:rPr lang="en-IN" sz="1800" b="1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Act: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lang="en-IN" sz="1800" b="1" i="1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hadoop </a:t>
            </a:r>
            <a:r>
              <a:rPr lang="en-IN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fs </a:t>
            </a:r>
            <a:r>
              <a:rPr lang="en-IN" sz="1800" b="1" i="1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-get </a:t>
            </a:r>
            <a:r>
              <a:rPr lang="en-IN" sz="1800" b="1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/sample/test.txt</a:t>
            </a:r>
            <a:r>
              <a:rPr lang="en-IN" sz="1800" b="1" i="1" strike="noStrike" spc="-2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IN" sz="1800" b="1" i="1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/root/sample/testsample.txt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710400" y="-226800"/>
            <a:ext cx="987024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12600">
              <a:lnSpc>
                <a:spcPct val="100000"/>
              </a:lnSpc>
            </a:pPr>
            <a:r>
              <a:rPr lang="en-US" sz="3000" b="1" strike="noStrike" cap="small" spc="-4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Special </a:t>
            </a:r>
            <a:r>
              <a:rPr lang="en-US" sz="3000" b="1" strike="noStrike" cap="small" spc="-12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Features </a:t>
            </a:r>
            <a:r>
              <a:rPr lang="en-US" sz="3000" b="1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of</a:t>
            </a:r>
            <a:r>
              <a:rPr lang="en-US" sz="3000" b="1" strike="noStrike" cap="small" spc="-69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3000" b="1" strike="noStrike" cap="small" spc="-4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HDFS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695520" y="1672560"/>
            <a:ext cx="10175040" cy="247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600" algn="just">
              <a:lnSpc>
                <a:spcPct val="100000"/>
              </a:lnSpc>
            </a:pPr>
            <a:r>
              <a:rPr lang="en-IN" sz="1800" b="1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Data </a:t>
            </a:r>
            <a:r>
              <a:rPr lang="en-IN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Replication: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There is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absolutely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need </a:t>
            </a:r>
            <a:r>
              <a:rPr lang="en-IN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for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client application to </a:t>
            </a:r>
            <a:r>
              <a:rPr lang="en-IN" sz="1800" b="0" strike="noStrike" spc="52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track all blocks.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It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directs the client to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nearest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replica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to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ensure high 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performance.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just">
              <a:lnSpc>
                <a:spcPct val="100000"/>
              </a:lnSpc>
            </a:pPr>
            <a:r>
              <a:rPr lang="en-IN" sz="1800" b="1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Data Pipeline: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client </a:t>
            </a:r>
            <a:r>
              <a:rPr lang="en-IN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application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writes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block to the first DataNode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pipeline.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Then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this DataNode takes over and forwards the data to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next node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pipeline.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This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process </a:t>
            </a:r>
            <a:r>
              <a:rPr lang="en-IN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continues for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all the data blocks,  and subsequently all the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replicas </a:t>
            </a:r>
            <a:r>
              <a:rPr lang="en-IN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are written to the</a:t>
            </a:r>
            <a:r>
              <a:rPr lang="en-IN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disk.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1625760" y="2444400"/>
            <a:ext cx="761952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12600">
              <a:lnSpc>
                <a:spcPct val="100000"/>
              </a:lnSpc>
            </a:pPr>
            <a:r>
              <a:rPr lang="en-US" sz="2800" b="1" strike="noStrike" cap="small" spc="-4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Processing with</a:t>
            </a:r>
            <a:r>
              <a:rPr lang="en-US" sz="2800" b="1" strike="noStrike" cap="small" spc="-58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2800" b="1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Hadoop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609600" y="274680"/>
            <a:ext cx="99561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What </a:t>
            </a:r>
            <a:r>
              <a:rPr lang="en-US" sz="3000" b="0" strike="noStrike" cap="small" spc="-4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is MapReduce</a:t>
            </a:r>
            <a:r>
              <a:rPr lang="en-US" sz="3000" b="0" strike="noStrike" cap="small" spc="-83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3000" b="0" strike="noStrike" cap="small" spc="-9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Programming?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609600" y="1447920"/>
            <a:ext cx="10769280" cy="502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Map</a:t>
            </a:r>
            <a:r>
              <a:rPr lang="en-US" sz="1800" b="0" strike="noStrike" spc="-72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lang="en-US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</a:t>
            </a:r>
            <a:r>
              <a:rPr lang="en-US" sz="1800" b="0" strike="noStrike" spc="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</a:t>
            </a:r>
            <a:r>
              <a:rPr lang="en-US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uc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 </a:t>
            </a:r>
            <a:r>
              <a:rPr lang="en-US" sz="1800" b="0" strike="noStrike" spc="-83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lang="en-US" sz="1800" b="0" strike="noStrike" spc="-12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</a:t>
            </a:r>
            <a:r>
              <a:rPr lang="en-US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lang="en-US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1800" b="0" strike="noStrike" spc="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</a:t>
            </a:r>
            <a:r>
              <a:rPr lang="en-US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  is a	so</a:t>
            </a:r>
            <a:r>
              <a:rPr lang="en-US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</a:t>
            </a:r>
            <a:r>
              <a:rPr lang="en-US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tw</a:t>
            </a:r>
            <a:r>
              <a:rPr lang="en-US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	</a:t>
            </a:r>
            <a:r>
              <a:rPr lang="en-US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ra</a:t>
            </a:r>
            <a:r>
              <a:rPr lang="en-US" sz="1800" b="0" strike="noStrike" spc="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</a:t>
            </a:r>
            <a:r>
              <a:rPr lang="en-US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 </a:t>
            </a:r>
            <a:r>
              <a:rPr lang="en-US" sz="1800" b="0" strike="noStrike" spc="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</a:t>
            </a:r>
            <a:r>
              <a:rPr lang="en-US" sz="1800" b="0" strike="noStrike" spc="-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</a:t>
            </a:r>
            <a:r>
              <a:rPr lang="en-US" sz="1800" b="0" strike="noStrike" spc="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lang="en-US" sz="1800" b="0" strike="noStrike" spc="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k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 </a:t>
            </a:r>
            <a:r>
              <a:rPr lang="en-US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Map</a:t>
            </a:r>
            <a:r>
              <a:rPr lang="en-US" sz="1800" b="0" strike="noStrike" spc="-72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r>
              <a:rPr lang="en-US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</a:t>
            </a:r>
            <a:r>
              <a:rPr lang="en-US" sz="1800" b="0" strike="noStrike" spc="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</a:t>
            </a:r>
            <a:r>
              <a:rPr lang="en-US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uce  </a:t>
            </a:r>
            <a:r>
              <a:rPr lang="en-US" sz="1800" b="0" strike="noStrike" spc="-12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Programming </a:t>
            </a:r>
            <a:r>
              <a:rPr lang="en-US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helps you to process massive amounts of data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</a:t>
            </a:r>
            <a:r>
              <a:rPr lang="en-US" sz="1800" b="0" strike="noStrike" spc="49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18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parallel</a:t>
            </a:r>
            <a:r>
              <a:rPr lang="en-US" sz="24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400" b="0" strike="noStrike" spc="-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Key- value pair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822720" y="3173040"/>
            <a:ext cx="10352640" cy="21103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609600" y="274680"/>
            <a:ext cx="99561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MapReduce daemons
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609600" y="1295280"/>
            <a:ext cx="10565760" cy="517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Job Tracker  (master) /Cluster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Task Tracker (slave)/Node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Job Configuration: Application +  Job parameters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609600" y="274680"/>
            <a:ext cx="1015968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Interaction between Job tracker and task tracker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609600" y="1600200"/>
            <a:ext cx="1087056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1320960" y="1905120"/>
            <a:ext cx="2336160" cy="7617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4"/>
          <p:cNvSpPr/>
          <p:nvPr/>
        </p:nvSpPr>
        <p:spPr>
          <a:xfrm>
            <a:off x="1016160" y="4289040"/>
            <a:ext cx="2640960" cy="15019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5"/>
          <p:cNvSpPr/>
          <p:nvPr/>
        </p:nvSpPr>
        <p:spPr>
          <a:xfrm>
            <a:off x="4368960" y="4343400"/>
            <a:ext cx="2945760" cy="14475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6"/>
          <p:cNvSpPr/>
          <p:nvPr/>
        </p:nvSpPr>
        <p:spPr>
          <a:xfrm>
            <a:off x="8534400" y="4343400"/>
            <a:ext cx="2640960" cy="152352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7"/>
          <p:cNvSpPr/>
          <p:nvPr/>
        </p:nvSpPr>
        <p:spPr>
          <a:xfrm>
            <a:off x="5181600" y="2438280"/>
            <a:ext cx="2336160" cy="7617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8"/>
          <p:cNvSpPr/>
          <p:nvPr/>
        </p:nvSpPr>
        <p:spPr>
          <a:xfrm>
            <a:off x="1625760" y="2209680"/>
            <a:ext cx="1625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Client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9"/>
          <p:cNvSpPr/>
          <p:nvPr/>
        </p:nvSpPr>
        <p:spPr>
          <a:xfrm>
            <a:off x="5486400" y="2666880"/>
            <a:ext cx="2031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Job tracker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0"/>
          <p:cNvSpPr/>
          <p:nvPr/>
        </p:nvSpPr>
        <p:spPr>
          <a:xfrm>
            <a:off x="1320960" y="4952880"/>
            <a:ext cx="1015680" cy="658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11"/>
          <p:cNvSpPr/>
          <p:nvPr/>
        </p:nvSpPr>
        <p:spPr>
          <a:xfrm>
            <a:off x="10261440" y="5061960"/>
            <a:ext cx="812160" cy="543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12"/>
          <p:cNvSpPr/>
          <p:nvPr/>
        </p:nvSpPr>
        <p:spPr>
          <a:xfrm>
            <a:off x="8839200" y="4985640"/>
            <a:ext cx="812160" cy="543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13"/>
          <p:cNvSpPr/>
          <p:nvPr/>
        </p:nvSpPr>
        <p:spPr>
          <a:xfrm>
            <a:off x="6349920" y="5040000"/>
            <a:ext cx="812160" cy="543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4"/>
          <p:cNvSpPr/>
          <p:nvPr/>
        </p:nvSpPr>
        <p:spPr>
          <a:xfrm>
            <a:off x="4775040" y="5067360"/>
            <a:ext cx="812160" cy="543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15"/>
          <p:cNvSpPr/>
          <p:nvPr/>
        </p:nvSpPr>
        <p:spPr>
          <a:xfrm>
            <a:off x="2518080" y="4887720"/>
            <a:ext cx="812160" cy="54396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16"/>
          <p:cNvSpPr/>
          <p:nvPr/>
        </p:nvSpPr>
        <p:spPr>
          <a:xfrm>
            <a:off x="1524000" y="5225040"/>
            <a:ext cx="406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6" name="CustomShape 17"/>
          <p:cNvSpPr/>
          <p:nvPr/>
        </p:nvSpPr>
        <p:spPr>
          <a:xfrm>
            <a:off x="2743200" y="5067360"/>
            <a:ext cx="406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18"/>
          <p:cNvSpPr/>
          <p:nvPr/>
        </p:nvSpPr>
        <p:spPr>
          <a:xfrm>
            <a:off x="9042240" y="5105520"/>
            <a:ext cx="406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8" name="CustomShape 19"/>
          <p:cNvSpPr/>
          <p:nvPr/>
        </p:nvSpPr>
        <p:spPr>
          <a:xfrm>
            <a:off x="4978560" y="5159880"/>
            <a:ext cx="406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20"/>
          <p:cNvSpPr/>
          <p:nvPr/>
        </p:nvSpPr>
        <p:spPr>
          <a:xfrm>
            <a:off x="10464960" y="5149080"/>
            <a:ext cx="406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1"/>
          <p:cNvSpPr/>
          <p:nvPr/>
        </p:nvSpPr>
        <p:spPr>
          <a:xfrm>
            <a:off x="6502560" y="5127480"/>
            <a:ext cx="406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22"/>
          <p:cNvSpPr/>
          <p:nvPr/>
        </p:nvSpPr>
        <p:spPr>
          <a:xfrm flipV="1">
            <a:off x="2518080" y="3199680"/>
            <a:ext cx="3983520" cy="108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23"/>
          <p:cNvSpPr/>
          <p:nvPr/>
        </p:nvSpPr>
        <p:spPr>
          <a:xfrm>
            <a:off x="3657600" y="2286000"/>
            <a:ext cx="1523520" cy="533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24"/>
          <p:cNvSpPr/>
          <p:nvPr/>
        </p:nvSpPr>
        <p:spPr>
          <a:xfrm>
            <a:off x="6502560" y="3200400"/>
            <a:ext cx="480" cy="108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5"/>
          <p:cNvSpPr/>
          <p:nvPr/>
        </p:nvSpPr>
        <p:spPr>
          <a:xfrm>
            <a:off x="6502560" y="3200400"/>
            <a:ext cx="3758880" cy="108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26"/>
          <p:cNvSpPr/>
          <p:nvPr/>
        </p:nvSpPr>
        <p:spPr>
          <a:xfrm>
            <a:off x="1320960" y="4495680"/>
            <a:ext cx="19300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Task tracker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7"/>
          <p:cNvSpPr/>
          <p:nvPr/>
        </p:nvSpPr>
        <p:spPr>
          <a:xfrm>
            <a:off x="5181600" y="4495680"/>
            <a:ext cx="19300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Task tracker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8"/>
          <p:cNvSpPr/>
          <p:nvPr/>
        </p:nvSpPr>
        <p:spPr>
          <a:xfrm>
            <a:off x="9042240" y="4528440"/>
            <a:ext cx="193008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Task tracker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29"/>
          <p:cNvSpPr/>
          <p:nvPr/>
        </p:nvSpPr>
        <p:spPr>
          <a:xfrm flipH="1">
            <a:off x="1625760" y="4659120"/>
            <a:ext cx="304320" cy="293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30"/>
          <p:cNvSpPr/>
          <p:nvPr/>
        </p:nvSpPr>
        <p:spPr>
          <a:xfrm>
            <a:off x="1930560" y="4626720"/>
            <a:ext cx="993600" cy="260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31"/>
          <p:cNvSpPr/>
          <p:nvPr/>
        </p:nvSpPr>
        <p:spPr>
          <a:xfrm flipH="1">
            <a:off x="5180640" y="4659120"/>
            <a:ext cx="660000" cy="40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32"/>
          <p:cNvSpPr/>
          <p:nvPr/>
        </p:nvSpPr>
        <p:spPr>
          <a:xfrm>
            <a:off x="5842080" y="4659120"/>
            <a:ext cx="863040" cy="46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33"/>
          <p:cNvSpPr/>
          <p:nvPr/>
        </p:nvSpPr>
        <p:spPr>
          <a:xfrm flipH="1">
            <a:off x="9245760" y="4757040"/>
            <a:ext cx="406080" cy="22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34"/>
          <p:cNvSpPr/>
          <p:nvPr/>
        </p:nvSpPr>
        <p:spPr>
          <a:xfrm>
            <a:off x="9651840" y="4757040"/>
            <a:ext cx="1015680" cy="30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6A09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609600" y="271800"/>
            <a:ext cx="1015968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12600">
              <a:lnSpc>
                <a:spcPct val="100000"/>
              </a:lnSpc>
            </a:pPr>
            <a:r>
              <a:rPr lang="en-US" sz="3000" b="1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How </a:t>
            </a:r>
            <a:r>
              <a:rPr lang="en-US" sz="3000" b="1" strike="noStrike" cap="small" spc="-4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MapReduce </a:t>
            </a:r>
            <a:r>
              <a:rPr lang="en-US" sz="3000" b="1" strike="noStrike" cap="small" spc="-9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Programming</a:t>
            </a:r>
            <a:r>
              <a:rPr lang="en-US" sz="3000" b="1" strike="noStrike" cap="small" spc="-11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3000" b="1" strike="noStrike" cap="small" spc="-9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Workflow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653760" y="1749600"/>
            <a:ext cx="10115520" cy="37868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609600" y="274680"/>
            <a:ext cx="9956160" cy="86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MapReduce programming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609600" y="1447920"/>
            <a:ext cx="10362720" cy="5025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Input data set is split into multiple pieces of data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Framework creates several master and slave processes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Several map tasks works simultaneously.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Map workers uses partitioner function to divides the data into regions.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Once map is completed reducer work begins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609600" y="274680"/>
            <a:ext cx="9956160" cy="86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1" strike="noStrike" cap="small" spc="-4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MapReduce – </a:t>
            </a:r>
            <a:r>
              <a:rPr lang="en-US" sz="3000" b="1" strike="noStrike" cap="small" spc="-12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Word </a:t>
            </a:r>
            <a:r>
              <a:rPr lang="en-US" sz="3000" b="1" strike="noStrike" cap="small" spc="-4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Count</a:t>
            </a:r>
            <a:r>
              <a:rPr lang="en-US" sz="3000" b="1" strike="noStrike" cap="small" spc="-49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3000" b="1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609600" y="1295280"/>
            <a:ext cx="9956160" cy="517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Input: Text file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Driver class: Job configuration details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Mapper class: Overrides Map function based on the problem statement</a:t>
            </a: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Reducer class: Overrides Reduce  function based on the problem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609600" y="271800"/>
            <a:ext cx="9956160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12600">
              <a:lnSpc>
                <a:spcPct val="100000"/>
              </a:lnSpc>
            </a:pPr>
            <a:r>
              <a:rPr lang="en-US" sz="3000" b="1" strike="noStrike" cap="small" spc="-4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MapReduce – </a:t>
            </a:r>
            <a:r>
              <a:rPr lang="en-US" sz="3000" b="1" strike="noStrike" cap="small" spc="-12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Word </a:t>
            </a:r>
            <a:r>
              <a:rPr lang="en-US" sz="3000" b="1" strike="noStrike" cap="small" spc="-4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Count</a:t>
            </a:r>
            <a:r>
              <a:rPr lang="en-US" sz="3000" b="1" strike="noStrike" cap="small" spc="-49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</a:t>
            </a:r>
            <a:r>
              <a:rPr lang="en-US" sz="3000" b="1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Example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1016160" y="1800000"/>
            <a:ext cx="9956160" cy="41266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655" y="164068"/>
            <a:ext cx="108006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Key Aspects </a:t>
            </a:r>
            <a:r>
              <a:rPr b="1" dirty="0">
                <a:latin typeface="Trebuchet MS"/>
                <a:cs typeface="Trebuchet MS"/>
              </a:rPr>
              <a:t>of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Hadoop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609600"/>
            <a:ext cx="9136381" cy="5562600"/>
          </a:xfrm>
          <a:prstGeom prst="rect">
            <a:avLst/>
          </a:prstGeom>
          <a:blipFill>
            <a:blip r:embed="rId2" cstate="print">
              <a:grayscl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609600" y="274680"/>
            <a:ext cx="995616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Main configuartion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609600" y="1600200"/>
            <a:ext cx="1117536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Setup Configuration Files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following files will have to be modified to complete the Hadoop setup: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~/.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bashrc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To setup Java path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hadoop-env.sh: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ensures that the value of JAVA_HOME variable will be available to Hadoop whenever it is started up.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core-site.xml: This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file can be used to override the default settings that Hadoop starts with.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mapred-site.xml: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file is used to specify which framework is being used for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MapReduce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hdfs-site.xml: 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file needs to be configured for each host in the cluster that is being used. 
It is used to specify the directories which will be used as the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namenode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and the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datanode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on that host.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7301" y="3101594"/>
            <a:ext cx="6014720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MANAGING 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RESOURCES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AND</a:t>
            </a:r>
            <a:r>
              <a:rPr sz="2400" b="1" spc="-30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0E6EC5"/>
                </a:solidFill>
                <a:latin typeface="Trebuchet MS"/>
                <a:cs typeface="Trebuchet MS"/>
              </a:rPr>
              <a:t>APPLICATIONS  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WITH HADOOP -</a:t>
            </a:r>
            <a:r>
              <a:rPr sz="2400" b="1" spc="-19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60" dirty="0">
                <a:solidFill>
                  <a:srgbClr val="0E6EC5"/>
                </a:solidFill>
                <a:latin typeface="Trebuchet MS"/>
                <a:cs typeface="Trebuchet MS"/>
              </a:rPr>
              <a:t>YARN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(YET ANOTHER RESOURCE</a:t>
            </a:r>
            <a:r>
              <a:rPr sz="2400" b="1" spc="-2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40" dirty="0">
                <a:solidFill>
                  <a:srgbClr val="0E6EC5"/>
                </a:solidFill>
                <a:latin typeface="Trebuchet MS"/>
                <a:cs typeface="Trebuchet MS"/>
              </a:rPr>
              <a:t>NEGOTIATOR)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Limitations </a:t>
            </a:r>
            <a:r>
              <a:rPr b="1" dirty="0">
                <a:latin typeface="Trebuchet MS"/>
                <a:cs typeface="Trebuchet MS"/>
              </a:rPr>
              <a:t>of Hadoop </a:t>
            </a:r>
            <a:r>
              <a:rPr b="1" spc="-5" dirty="0">
                <a:latin typeface="Trebuchet MS"/>
                <a:cs typeface="Trebuchet MS"/>
              </a:rPr>
              <a:t>1.0</a:t>
            </a:r>
            <a:r>
              <a:rPr b="1" spc="-204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553209"/>
            <a:ext cx="8303259" cy="3577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Trebuchet MS"/>
                <a:cs typeface="Trebuchet MS"/>
              </a:rPr>
              <a:t>Single </a:t>
            </a:r>
            <a:r>
              <a:rPr sz="1800" spc="-5" dirty="0">
                <a:latin typeface="Trebuchet MS"/>
                <a:cs typeface="Trebuchet MS"/>
              </a:rPr>
              <a:t>NameNode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-5" dirty="0">
                <a:latin typeface="Trebuchet MS"/>
                <a:cs typeface="Trebuchet MS"/>
              </a:rPr>
              <a:t>responsible </a:t>
            </a:r>
            <a:r>
              <a:rPr sz="1800" spc="-10" dirty="0">
                <a:latin typeface="Trebuchet MS"/>
                <a:cs typeface="Trebuchet MS"/>
              </a:rPr>
              <a:t>for </a:t>
            </a:r>
            <a:r>
              <a:rPr sz="1800" dirty="0">
                <a:latin typeface="Trebuchet MS"/>
                <a:cs typeface="Trebuchet MS"/>
              </a:rPr>
              <a:t>managing </a:t>
            </a:r>
            <a:r>
              <a:rPr sz="1800" spc="-5" dirty="0">
                <a:latin typeface="Trebuchet MS"/>
                <a:cs typeface="Trebuchet MS"/>
              </a:rPr>
              <a:t>entire </a:t>
            </a:r>
            <a:r>
              <a:rPr sz="1800" dirty="0">
                <a:latin typeface="Trebuchet MS"/>
                <a:cs typeface="Trebuchet MS"/>
              </a:rPr>
              <a:t>namespace </a:t>
            </a:r>
            <a:r>
              <a:rPr sz="1800" spc="-10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Hadoop  </a:t>
            </a:r>
            <a:r>
              <a:rPr sz="1800" spc="-35" dirty="0">
                <a:latin typeface="Trebuchet MS"/>
                <a:cs typeface="Trebuchet MS"/>
              </a:rPr>
              <a:t>Cluster.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Trebuchet MS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Trebuchet MS"/>
                <a:cs typeface="Trebuchet MS"/>
              </a:rPr>
              <a:t>It</a:t>
            </a:r>
            <a:r>
              <a:rPr sz="1800" spc="409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has</a:t>
            </a:r>
            <a:r>
              <a:rPr sz="1800" spc="4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4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restricted</a:t>
            </a:r>
            <a:r>
              <a:rPr sz="1800" spc="4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processing</a:t>
            </a:r>
            <a:r>
              <a:rPr sz="1800" spc="409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model</a:t>
            </a:r>
            <a:r>
              <a:rPr sz="1800" spc="409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which</a:t>
            </a:r>
            <a:r>
              <a:rPr sz="1800" spc="4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4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suitable</a:t>
            </a:r>
            <a:r>
              <a:rPr sz="1800" spc="409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for</a:t>
            </a:r>
            <a:r>
              <a:rPr sz="1800" spc="409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batch-oriented</a:t>
            </a:r>
            <a:endParaRPr sz="18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</a:pPr>
            <a:r>
              <a:rPr sz="1800" spc="-15" dirty="0">
                <a:latin typeface="Trebuchet MS"/>
                <a:cs typeface="Trebuchet MS"/>
              </a:rPr>
              <a:t>MapReduce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jobs.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Hadoop </a:t>
            </a:r>
            <a:r>
              <a:rPr sz="1800" spc="-15" dirty="0">
                <a:latin typeface="Trebuchet MS"/>
                <a:cs typeface="Trebuchet MS"/>
              </a:rPr>
              <a:t>MapReduce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-5" dirty="0">
                <a:latin typeface="Trebuchet MS"/>
                <a:cs typeface="Trebuchet MS"/>
              </a:rPr>
              <a:t>not suitable </a:t>
            </a:r>
            <a:r>
              <a:rPr sz="1800" spc="-10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interactive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analysis.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Trebuchet MS"/>
              <a:buAutoNum type="arabicPeriod" startAt="3"/>
            </a:pPr>
            <a:endParaRPr sz="185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buAutoNum type="arabicPeriod" startAt="3"/>
              <a:tabLst>
                <a:tab pos="355600" algn="l"/>
                <a:tab pos="3383915" algn="l"/>
              </a:tabLst>
            </a:pPr>
            <a:r>
              <a:rPr sz="1800" spc="-5" dirty="0">
                <a:latin typeface="Trebuchet MS"/>
                <a:cs typeface="Trebuchet MS"/>
              </a:rPr>
              <a:t>Hadoop  1.0 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not 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suitable	</a:t>
            </a:r>
            <a:r>
              <a:rPr sz="1800" spc="-10" dirty="0">
                <a:latin typeface="Trebuchet MS"/>
                <a:cs typeface="Trebuchet MS"/>
              </a:rPr>
              <a:t>for  </a:t>
            </a:r>
            <a:r>
              <a:rPr sz="1800" spc="-5" dirty="0">
                <a:latin typeface="Trebuchet MS"/>
                <a:cs typeface="Trebuchet MS"/>
              </a:rPr>
              <a:t>machine  </a:t>
            </a:r>
            <a:r>
              <a:rPr sz="1800" dirty="0">
                <a:latin typeface="Trebuchet MS"/>
                <a:cs typeface="Trebuchet MS"/>
              </a:rPr>
              <a:t>learning  </a:t>
            </a:r>
            <a:r>
              <a:rPr sz="1800" spc="-5" dirty="0">
                <a:latin typeface="Trebuchet MS"/>
                <a:cs typeface="Trebuchet MS"/>
              </a:rPr>
              <a:t>algorithms,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graphs,</a:t>
            </a:r>
            <a:r>
              <a:rPr sz="1800" spc="4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  other memory intensive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algorithms.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17675" algn="l"/>
                <a:tab pos="2025650" algn="l"/>
                <a:tab pos="3333115" algn="l"/>
                <a:tab pos="3776979" algn="l"/>
                <a:tab pos="4665345" algn="l"/>
                <a:tab pos="5753735" algn="l"/>
                <a:tab pos="7279640" algn="l"/>
                <a:tab pos="7820659" algn="l"/>
              </a:tabLst>
            </a:pPr>
            <a:r>
              <a:rPr sz="1800" b="1" dirty="0">
                <a:latin typeface="Trebuchet MS"/>
                <a:cs typeface="Trebuchet MS"/>
              </a:rPr>
              <a:t>5. </a:t>
            </a:r>
            <a:r>
              <a:rPr sz="1800" b="1" spc="-10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MapReduc</a:t>
            </a:r>
            <a:r>
              <a:rPr sz="1800" b="1" dirty="0">
                <a:latin typeface="Trebuchet MS"/>
                <a:cs typeface="Trebuchet MS"/>
              </a:rPr>
              <a:t>e	</a:t>
            </a:r>
            <a:r>
              <a:rPr sz="1800" dirty="0">
                <a:latin typeface="Trebuchet MS"/>
                <a:cs typeface="Trebuchet MS"/>
              </a:rPr>
              <a:t>is	resp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nsibl</a:t>
            </a:r>
            <a:r>
              <a:rPr sz="1800" dirty="0">
                <a:latin typeface="Trebuchet MS"/>
                <a:cs typeface="Trebuchet MS"/>
              </a:rPr>
              <a:t>e	</a:t>
            </a:r>
            <a:r>
              <a:rPr sz="1800" spc="-10" dirty="0">
                <a:latin typeface="Trebuchet MS"/>
                <a:cs typeface="Trebuchet MS"/>
              </a:rPr>
              <a:t>fo</a:t>
            </a:r>
            <a:r>
              <a:rPr sz="1800" dirty="0">
                <a:latin typeface="Trebuchet MS"/>
                <a:cs typeface="Trebuchet MS"/>
              </a:rPr>
              <a:t>r	</a:t>
            </a:r>
            <a:r>
              <a:rPr sz="1800" b="1" dirty="0">
                <a:latin typeface="Trebuchet MS"/>
                <a:cs typeface="Trebuchet MS"/>
              </a:rPr>
              <a:t>clu</a:t>
            </a:r>
            <a:r>
              <a:rPr sz="1800" b="1" spc="5" dirty="0">
                <a:latin typeface="Trebuchet MS"/>
                <a:cs typeface="Trebuchet MS"/>
              </a:rPr>
              <a:t>s</a:t>
            </a:r>
            <a:r>
              <a:rPr sz="1800" b="1" spc="-5" dirty="0">
                <a:latin typeface="Trebuchet MS"/>
                <a:cs typeface="Trebuchet MS"/>
              </a:rPr>
              <a:t>t</a:t>
            </a:r>
            <a:r>
              <a:rPr sz="1800" b="1" spc="-10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r	</a:t>
            </a:r>
            <a:r>
              <a:rPr sz="1800" b="1" spc="-5" dirty="0">
                <a:latin typeface="Trebuchet MS"/>
                <a:cs typeface="Trebuchet MS"/>
              </a:rPr>
              <a:t>r</a:t>
            </a:r>
            <a:r>
              <a:rPr sz="1800" b="1" spc="5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s</a:t>
            </a:r>
            <a:r>
              <a:rPr sz="1800" b="1" spc="-10" dirty="0">
                <a:latin typeface="Trebuchet MS"/>
                <a:cs typeface="Trebuchet MS"/>
              </a:rPr>
              <a:t>o</a:t>
            </a:r>
            <a:r>
              <a:rPr sz="1800" b="1" dirty="0">
                <a:latin typeface="Trebuchet MS"/>
                <a:cs typeface="Trebuchet MS"/>
              </a:rPr>
              <a:t>urce	</a:t>
            </a:r>
            <a:r>
              <a:rPr sz="1800" b="1" spc="-5" dirty="0">
                <a:latin typeface="Trebuchet MS"/>
                <a:cs typeface="Trebuchet MS"/>
              </a:rPr>
              <a:t>ma</a:t>
            </a:r>
            <a:r>
              <a:rPr sz="1800" b="1" spc="5" dirty="0">
                <a:latin typeface="Trebuchet MS"/>
                <a:cs typeface="Trebuchet MS"/>
              </a:rPr>
              <a:t>n</a:t>
            </a:r>
            <a:r>
              <a:rPr sz="1800" b="1" dirty="0">
                <a:latin typeface="Trebuchet MS"/>
                <a:cs typeface="Trebuchet MS"/>
              </a:rPr>
              <a:t>a</a:t>
            </a:r>
            <a:r>
              <a:rPr sz="1800" b="1" spc="5" dirty="0">
                <a:latin typeface="Trebuchet MS"/>
                <a:cs typeface="Trebuchet MS"/>
              </a:rPr>
              <a:t>g</a:t>
            </a:r>
            <a:r>
              <a:rPr sz="1800" b="1" dirty="0">
                <a:latin typeface="Trebuchet MS"/>
                <a:cs typeface="Trebuchet MS"/>
              </a:rPr>
              <a:t>ement	and	</a:t>
            </a:r>
            <a:r>
              <a:rPr sz="1800" b="1" spc="5" dirty="0">
                <a:latin typeface="Trebuchet MS"/>
                <a:cs typeface="Trebuchet MS"/>
              </a:rPr>
              <a:t>d</a:t>
            </a:r>
            <a:r>
              <a:rPr sz="1800" b="1" dirty="0">
                <a:latin typeface="Trebuchet MS"/>
                <a:cs typeface="Trebuchet MS"/>
              </a:rPr>
              <a:t>ata</a:t>
            </a:r>
            <a:endParaRPr sz="18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processing</a:t>
            </a:r>
            <a:r>
              <a:rPr sz="1800" spc="-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Trebuchet MS"/>
                <a:cs typeface="Trebuchet MS"/>
              </a:rPr>
              <a:t>Hadoop 2 </a:t>
            </a:r>
            <a:r>
              <a:rPr b="1" spc="-50" dirty="0">
                <a:latin typeface="Trebuchet MS"/>
                <a:cs typeface="Trebuchet MS"/>
              </a:rPr>
              <a:t>YARN: Taking </a:t>
            </a:r>
            <a:r>
              <a:rPr b="1" dirty="0">
                <a:latin typeface="Trebuchet MS"/>
                <a:cs typeface="Trebuchet MS"/>
              </a:rPr>
              <a:t>Hadoop beyond</a:t>
            </a:r>
            <a:r>
              <a:rPr b="1" spc="-10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Batch</a:t>
            </a:r>
          </a:p>
        </p:txBody>
      </p:sp>
      <p:sp>
        <p:nvSpPr>
          <p:cNvPr id="3" name="object 3"/>
          <p:cNvSpPr/>
          <p:nvPr/>
        </p:nvSpPr>
        <p:spPr>
          <a:xfrm>
            <a:off x="239268" y="1816607"/>
            <a:ext cx="9361932" cy="2871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C378-4369-40C9-904C-067C2179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2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Hadoop 2 </a:t>
            </a:r>
            <a:r>
              <a:rPr lang="en-IN" b="1" spc="-50" dirty="0"/>
              <a:t>YARN: Taking </a:t>
            </a:r>
            <a:r>
              <a:rPr lang="en-IN" b="1" dirty="0"/>
              <a:t>Hadoop beyond</a:t>
            </a:r>
            <a:r>
              <a:rPr lang="en-IN" b="1" spc="-100" dirty="0"/>
              <a:t> </a:t>
            </a:r>
            <a:r>
              <a:rPr lang="en-IN" b="1" spc="-5" dirty="0"/>
              <a:t>Batch</a:t>
            </a:r>
            <a:endParaRPr lang="en-IN" dirty="0"/>
          </a:p>
        </p:txBody>
      </p:sp>
      <p:pic>
        <p:nvPicPr>
          <p:cNvPr id="3" name="Picture 2" descr="Hadoop_2.0_and_YARN_Advantages_over_Hadoop_1.0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90600"/>
            <a:ext cx="7715667" cy="405311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Trebuchet MS"/>
                <a:cs typeface="Trebuchet MS"/>
              </a:rPr>
              <a:t>Hadoop 2 </a:t>
            </a:r>
            <a:r>
              <a:rPr b="1" spc="-50" dirty="0">
                <a:latin typeface="Trebuchet MS"/>
                <a:cs typeface="Trebuchet MS"/>
              </a:rPr>
              <a:t>YARN: Taking </a:t>
            </a:r>
            <a:r>
              <a:rPr b="1" dirty="0">
                <a:latin typeface="Trebuchet MS"/>
                <a:cs typeface="Trebuchet MS"/>
              </a:rPr>
              <a:t>Hadoop beyond</a:t>
            </a:r>
            <a:r>
              <a:rPr b="1" spc="-10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Batch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073530"/>
            <a:ext cx="7489190" cy="5286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fundamental idea behind this architecture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-5" dirty="0">
                <a:latin typeface="Trebuchet MS"/>
                <a:cs typeface="Trebuchet MS"/>
              </a:rPr>
              <a:t>splitting </a:t>
            </a:r>
            <a:r>
              <a:rPr sz="1800" spc="-10" dirty="0">
                <a:latin typeface="Trebuchet MS"/>
                <a:cs typeface="Trebuchet MS"/>
              </a:rPr>
              <a:t>the  </a:t>
            </a:r>
            <a:r>
              <a:rPr sz="1800" spc="-25" dirty="0">
                <a:solidFill>
                  <a:srgbClr val="FF0000"/>
                </a:solidFill>
                <a:latin typeface="Trebuchet MS"/>
                <a:cs typeface="Trebuchet MS"/>
              </a:rPr>
              <a:t>JobTracker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responsibility of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resource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management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and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Job  Scheduling/Monitoring into separate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daemons</a:t>
            </a:r>
            <a:r>
              <a:rPr sz="1800" dirty="0">
                <a:latin typeface="Trebuchet MS"/>
                <a:cs typeface="Trebuchet MS"/>
              </a:rPr>
              <a:t>. Daemons </a:t>
            </a:r>
            <a:r>
              <a:rPr sz="1800" spc="-5" dirty="0">
                <a:latin typeface="Trebuchet MS"/>
                <a:cs typeface="Trebuchet MS"/>
              </a:rPr>
              <a:t>that are </a:t>
            </a:r>
            <a:r>
              <a:rPr sz="1800" dirty="0">
                <a:latin typeface="Trebuchet MS"/>
                <a:cs typeface="Trebuchet MS"/>
              </a:rPr>
              <a:t>part </a:t>
            </a:r>
            <a:r>
              <a:rPr sz="1800" spc="-10" dirty="0">
                <a:latin typeface="Trebuchet MS"/>
                <a:cs typeface="Trebuchet MS"/>
              </a:rPr>
              <a:t>of  </a:t>
            </a:r>
            <a:r>
              <a:rPr sz="1800" spc="-50" dirty="0">
                <a:latin typeface="Trebuchet MS"/>
                <a:cs typeface="Trebuchet MS"/>
              </a:rPr>
              <a:t>YARN </a:t>
            </a:r>
            <a:r>
              <a:rPr sz="1800" spc="-10" dirty="0">
                <a:latin typeface="Trebuchet MS"/>
                <a:cs typeface="Trebuchet MS"/>
              </a:rPr>
              <a:t>Architecture </a:t>
            </a:r>
            <a:r>
              <a:rPr sz="1800" spc="-5" dirty="0">
                <a:latin typeface="Trebuchet MS"/>
                <a:cs typeface="Trebuchet MS"/>
              </a:rPr>
              <a:t>are described</a:t>
            </a:r>
            <a:r>
              <a:rPr sz="1800" spc="-35" dirty="0">
                <a:latin typeface="Trebuchet MS"/>
                <a:cs typeface="Trebuchet MS"/>
              </a:rPr>
              <a:t> below.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A </a:t>
            </a:r>
            <a:r>
              <a:rPr sz="1800" b="1" spc="-5" dirty="0">
                <a:latin typeface="Trebuchet MS"/>
                <a:cs typeface="Trebuchet MS"/>
              </a:rPr>
              <a:t>Global </a:t>
            </a:r>
            <a:r>
              <a:rPr sz="1800" b="1" dirty="0">
                <a:latin typeface="Trebuchet MS"/>
                <a:cs typeface="Trebuchet MS"/>
              </a:rPr>
              <a:t>ResourceManager: </a:t>
            </a:r>
            <a:r>
              <a:rPr sz="1800" spc="-5" dirty="0">
                <a:latin typeface="Trebuchet MS"/>
                <a:cs typeface="Trebuchet MS"/>
              </a:rPr>
              <a:t>Its main responsibility is to distribute  resources among various applications </a:t>
            </a:r>
            <a:r>
              <a:rPr sz="1800" dirty="0">
                <a:latin typeface="Trebuchet MS"/>
                <a:cs typeface="Trebuchet MS"/>
              </a:rPr>
              <a:t>in </a:t>
            </a:r>
            <a:r>
              <a:rPr sz="1800" spc="-10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system. It </a:t>
            </a:r>
            <a:r>
              <a:rPr sz="1800" spc="-5" dirty="0">
                <a:latin typeface="Trebuchet MS"/>
                <a:cs typeface="Trebuchet MS"/>
              </a:rPr>
              <a:t>has two main  components: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NodeManager: </a:t>
            </a:r>
            <a:r>
              <a:rPr sz="1800" dirty="0">
                <a:latin typeface="Trebuchet MS"/>
                <a:cs typeface="Trebuchet MS"/>
              </a:rPr>
              <a:t>This is a </a:t>
            </a:r>
            <a:r>
              <a:rPr sz="1800" spc="-5" dirty="0">
                <a:latin typeface="Trebuchet MS"/>
                <a:cs typeface="Trebuchet MS"/>
              </a:rPr>
              <a:t>per-machine slave </a:t>
            </a:r>
            <a:r>
              <a:rPr sz="1800" dirty="0">
                <a:latin typeface="Trebuchet MS"/>
                <a:cs typeface="Trebuchet MS"/>
              </a:rPr>
              <a:t>daemon. </a:t>
            </a:r>
            <a:r>
              <a:rPr sz="1800" spc="-5" dirty="0">
                <a:latin typeface="Trebuchet MS"/>
                <a:cs typeface="Trebuchet MS"/>
              </a:rPr>
              <a:t>NodeManager  responsibility </a:t>
            </a:r>
            <a:r>
              <a:rPr sz="1800" dirty="0">
                <a:latin typeface="Trebuchet MS"/>
                <a:cs typeface="Trebuchet MS"/>
              </a:rPr>
              <a:t>is launching </a:t>
            </a:r>
            <a:r>
              <a:rPr sz="1800" spc="-5" dirty="0">
                <a:latin typeface="Trebuchet MS"/>
                <a:cs typeface="Trebuchet MS"/>
              </a:rPr>
              <a:t>the application containers for application  execution. NodeManager monitors the resource usage </a:t>
            </a:r>
            <a:r>
              <a:rPr sz="1800" dirty="0">
                <a:latin typeface="Trebuchet MS"/>
                <a:cs typeface="Trebuchet MS"/>
              </a:rPr>
              <a:t>such as </a:t>
            </a:r>
            <a:r>
              <a:rPr sz="1800" spc="-35" dirty="0">
                <a:latin typeface="Trebuchet MS"/>
                <a:cs typeface="Trebuchet MS"/>
              </a:rPr>
              <a:t>memory,  </a:t>
            </a:r>
            <a:r>
              <a:rPr sz="1800" spc="-5" dirty="0">
                <a:latin typeface="Trebuchet MS"/>
                <a:cs typeface="Trebuchet MS"/>
              </a:rPr>
              <a:t>CPU, disk, network, etc. </a:t>
            </a:r>
            <a:r>
              <a:rPr sz="1800" dirty="0">
                <a:latin typeface="Trebuchet MS"/>
                <a:cs typeface="Trebuchet MS"/>
              </a:rPr>
              <a:t>It </a:t>
            </a:r>
            <a:r>
              <a:rPr sz="1800" spc="-10" dirty="0">
                <a:latin typeface="Trebuchet MS"/>
                <a:cs typeface="Trebuchet MS"/>
              </a:rPr>
              <a:t>then </a:t>
            </a:r>
            <a:r>
              <a:rPr sz="1800" spc="-5" dirty="0">
                <a:latin typeface="Trebuchet MS"/>
                <a:cs typeface="Trebuchet MS"/>
              </a:rPr>
              <a:t>reports the usage of resources to </a:t>
            </a:r>
            <a:r>
              <a:rPr sz="1800" dirty="0">
                <a:latin typeface="Trebuchet MS"/>
                <a:cs typeface="Trebuchet MS"/>
              </a:rPr>
              <a:t>the  </a:t>
            </a:r>
            <a:r>
              <a:rPr sz="1800" spc="-5" dirty="0">
                <a:latin typeface="Trebuchet MS"/>
                <a:cs typeface="Trebuchet MS"/>
              </a:rPr>
              <a:t>global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ResourceManager.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10" dirty="0">
                <a:latin typeface="Trebuchet MS"/>
                <a:cs typeface="Trebuchet MS"/>
              </a:rPr>
              <a:t>Per-application </a:t>
            </a:r>
            <a:r>
              <a:rPr sz="1800" b="1" spc="-5" dirty="0">
                <a:latin typeface="Trebuchet MS"/>
                <a:cs typeface="Trebuchet MS"/>
              </a:rPr>
              <a:t>ApplicationMaster: </a:t>
            </a:r>
            <a:r>
              <a:rPr sz="1800" dirty="0">
                <a:latin typeface="Trebuchet MS"/>
                <a:cs typeface="Trebuchet MS"/>
              </a:rPr>
              <a:t>This is an </a:t>
            </a:r>
            <a:r>
              <a:rPr sz="1800" spc="-5" dirty="0">
                <a:latin typeface="Trebuchet MS"/>
                <a:cs typeface="Trebuchet MS"/>
              </a:rPr>
              <a:t>application-specific  </a:t>
            </a:r>
            <a:r>
              <a:rPr sz="1800" spc="-35" dirty="0">
                <a:latin typeface="Trebuchet MS"/>
                <a:cs typeface="Trebuchet MS"/>
              </a:rPr>
              <a:t>entity. </a:t>
            </a:r>
            <a:r>
              <a:rPr sz="1800" spc="-5" dirty="0">
                <a:latin typeface="Trebuchet MS"/>
                <a:cs typeface="Trebuchet MS"/>
              </a:rPr>
              <a:t>Its responsibility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-5" dirty="0">
                <a:latin typeface="Trebuchet MS"/>
                <a:cs typeface="Trebuchet MS"/>
              </a:rPr>
              <a:t>to negotiate required resources </a:t>
            </a:r>
            <a:r>
              <a:rPr sz="1800" spc="-10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execution  from the </a:t>
            </a:r>
            <a:r>
              <a:rPr sz="1800" spc="-25" dirty="0">
                <a:latin typeface="Trebuchet MS"/>
                <a:cs typeface="Trebuchet MS"/>
              </a:rPr>
              <a:t>ResourceManager. </a:t>
            </a:r>
            <a:r>
              <a:rPr sz="1800" dirty="0">
                <a:latin typeface="Trebuchet MS"/>
                <a:cs typeface="Trebuchet MS"/>
              </a:rPr>
              <a:t>It </a:t>
            </a:r>
            <a:r>
              <a:rPr sz="1800" spc="-5" dirty="0">
                <a:latin typeface="Trebuchet MS"/>
                <a:cs typeface="Trebuchet MS"/>
              </a:rPr>
              <a:t>works along with the NodeManager for </a:t>
            </a:r>
            <a:r>
              <a:rPr sz="1800" spc="5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executing and monitoring component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tasks.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58389" y="3550666"/>
            <a:ext cx="50260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0E6EC5"/>
                </a:solidFill>
                <a:latin typeface="Trebuchet MS"/>
                <a:cs typeface="Trebuchet MS"/>
              </a:rPr>
              <a:t>Interacting 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with Hadoop</a:t>
            </a:r>
            <a:r>
              <a:rPr sz="2400" b="1" spc="-11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Ecosystem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Trebuchet MS"/>
                <a:cs typeface="Trebuchet MS"/>
              </a:rPr>
              <a:t>Interacting </a:t>
            </a:r>
            <a:r>
              <a:rPr b="1" spc="-5" dirty="0">
                <a:latin typeface="Trebuchet MS"/>
                <a:cs typeface="Trebuchet MS"/>
              </a:rPr>
              <a:t>with </a:t>
            </a:r>
            <a:r>
              <a:rPr b="1" dirty="0">
                <a:latin typeface="Trebuchet MS"/>
                <a:cs typeface="Trebuchet MS"/>
              </a:rPr>
              <a:t>Hadoop</a:t>
            </a:r>
            <a:r>
              <a:rPr b="1" spc="-9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Ecosytem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134745"/>
            <a:ext cx="8242934" cy="3962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335" algn="just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Pig : </a:t>
            </a:r>
            <a:r>
              <a:rPr sz="1800" spc="-30" dirty="0">
                <a:latin typeface="Trebuchet MS"/>
                <a:cs typeface="Trebuchet MS"/>
              </a:rPr>
              <a:t>Pig </a:t>
            </a:r>
            <a:r>
              <a:rPr sz="1800" dirty="0">
                <a:latin typeface="Trebuchet MS"/>
                <a:cs typeface="Trebuchet MS"/>
              </a:rPr>
              <a:t>is a </a:t>
            </a:r>
            <a:r>
              <a:rPr sz="1800" spc="-5" dirty="0">
                <a:latin typeface="Trebuchet MS"/>
                <a:cs typeface="Trebuchet MS"/>
              </a:rPr>
              <a:t>data flow system </a:t>
            </a:r>
            <a:r>
              <a:rPr sz="1800" spc="-10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Hadoop. </a:t>
            </a:r>
            <a:r>
              <a:rPr sz="1800" dirty="0">
                <a:latin typeface="Trebuchet MS"/>
                <a:cs typeface="Trebuchet MS"/>
              </a:rPr>
              <a:t>It </a:t>
            </a:r>
            <a:r>
              <a:rPr sz="1800" spc="-5" dirty="0">
                <a:latin typeface="Trebuchet MS"/>
                <a:cs typeface="Trebuchet MS"/>
              </a:rPr>
              <a:t>uses </a:t>
            </a:r>
            <a:r>
              <a:rPr sz="1800" spc="-30" dirty="0">
                <a:latin typeface="Trebuchet MS"/>
                <a:cs typeface="Trebuchet MS"/>
              </a:rPr>
              <a:t>Pig </a:t>
            </a:r>
            <a:r>
              <a:rPr sz="1800" spc="-5" dirty="0">
                <a:latin typeface="Trebuchet MS"/>
                <a:cs typeface="Trebuchet MS"/>
              </a:rPr>
              <a:t>Latin to specify data </a:t>
            </a:r>
            <a:r>
              <a:rPr sz="1800" spc="-45" dirty="0">
                <a:latin typeface="Trebuchet MS"/>
                <a:cs typeface="Trebuchet MS"/>
              </a:rPr>
              <a:t>flow.  </a:t>
            </a:r>
            <a:r>
              <a:rPr sz="1800" spc="-30" dirty="0">
                <a:latin typeface="Trebuchet MS"/>
                <a:cs typeface="Trebuchet MS"/>
              </a:rPr>
              <a:t>Pig </a:t>
            </a:r>
            <a:r>
              <a:rPr sz="1800" dirty="0">
                <a:latin typeface="Trebuchet MS"/>
                <a:cs typeface="Trebuchet MS"/>
              </a:rPr>
              <a:t>is an </a:t>
            </a:r>
            <a:r>
              <a:rPr sz="1800" spc="-5" dirty="0">
                <a:latin typeface="Trebuchet MS"/>
                <a:cs typeface="Trebuchet MS"/>
              </a:rPr>
              <a:t>alternative to </a:t>
            </a:r>
            <a:r>
              <a:rPr sz="1800" spc="-15" dirty="0">
                <a:latin typeface="Trebuchet MS"/>
                <a:cs typeface="Trebuchet MS"/>
              </a:rPr>
              <a:t>MapReduce </a:t>
            </a:r>
            <a:r>
              <a:rPr sz="1800" spc="-10" dirty="0">
                <a:latin typeface="Trebuchet MS"/>
                <a:cs typeface="Trebuchet MS"/>
              </a:rPr>
              <a:t>Programming. </a:t>
            </a:r>
            <a:r>
              <a:rPr sz="1800" dirty="0">
                <a:latin typeface="Trebuchet MS"/>
                <a:cs typeface="Trebuchet MS"/>
              </a:rPr>
              <a:t>It </a:t>
            </a:r>
            <a:r>
              <a:rPr sz="1800" spc="-5" dirty="0">
                <a:latin typeface="Trebuchet MS"/>
                <a:cs typeface="Trebuchet MS"/>
              </a:rPr>
              <a:t>abstracts </a:t>
            </a:r>
            <a:r>
              <a:rPr sz="1800" dirty="0">
                <a:latin typeface="Trebuchet MS"/>
                <a:cs typeface="Trebuchet MS"/>
              </a:rPr>
              <a:t>some </a:t>
            </a:r>
            <a:r>
              <a:rPr sz="1800" spc="-5" dirty="0">
                <a:latin typeface="Trebuchet MS"/>
                <a:cs typeface="Trebuchet MS"/>
              </a:rPr>
              <a:t>details and  allows you to focus on </a:t>
            </a:r>
            <a:r>
              <a:rPr sz="1800" dirty="0">
                <a:latin typeface="Trebuchet MS"/>
                <a:cs typeface="Trebuchet MS"/>
              </a:rPr>
              <a:t>data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processing.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15240" algn="just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Hive: </a:t>
            </a:r>
            <a:r>
              <a:rPr sz="1800" spc="-5" dirty="0">
                <a:latin typeface="Trebuchet MS"/>
                <a:cs typeface="Trebuchet MS"/>
              </a:rPr>
              <a:t>Hive </a:t>
            </a:r>
            <a:r>
              <a:rPr sz="1800" dirty="0">
                <a:latin typeface="Trebuchet MS"/>
                <a:cs typeface="Trebuchet MS"/>
              </a:rPr>
              <a:t>is a </a:t>
            </a:r>
            <a:r>
              <a:rPr sz="1800" spc="-5" dirty="0">
                <a:latin typeface="Trebuchet MS"/>
                <a:cs typeface="Trebuchet MS"/>
              </a:rPr>
              <a:t>Data </a:t>
            </a:r>
            <a:r>
              <a:rPr sz="1800" spc="-10" dirty="0">
                <a:latin typeface="Trebuchet MS"/>
                <a:cs typeface="Trebuchet MS"/>
              </a:rPr>
              <a:t>Warehousing </a:t>
            </a:r>
            <a:r>
              <a:rPr sz="1800" spc="-5" dirty="0">
                <a:latin typeface="Trebuchet MS"/>
                <a:cs typeface="Trebuchet MS"/>
              </a:rPr>
              <a:t>Layer on top of Hadoop. Analysis and queries  can </a:t>
            </a:r>
            <a:r>
              <a:rPr sz="1800" dirty="0">
                <a:latin typeface="Trebuchet MS"/>
                <a:cs typeface="Trebuchet MS"/>
              </a:rPr>
              <a:t>be </a:t>
            </a:r>
            <a:r>
              <a:rPr sz="1800" spc="-5" dirty="0">
                <a:latin typeface="Trebuchet MS"/>
                <a:cs typeface="Trebuchet MS"/>
              </a:rPr>
              <a:t>done using </a:t>
            </a:r>
            <a:r>
              <a:rPr sz="1800" dirty="0">
                <a:latin typeface="Trebuchet MS"/>
                <a:cs typeface="Trebuchet MS"/>
              </a:rPr>
              <a:t>an </a:t>
            </a:r>
            <a:r>
              <a:rPr sz="1800" spc="-5">
                <a:latin typeface="Trebuchet MS"/>
                <a:cs typeface="Trebuchet MS"/>
              </a:rPr>
              <a:t>SQL-like language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Sqoop: </a:t>
            </a:r>
            <a:r>
              <a:rPr sz="1800" spc="-5" dirty="0">
                <a:latin typeface="Trebuchet MS"/>
                <a:cs typeface="Trebuchet MS"/>
              </a:rPr>
              <a:t>Sqoop </a:t>
            </a:r>
            <a:r>
              <a:rPr sz="1800" dirty="0">
                <a:latin typeface="Trebuchet MS"/>
                <a:cs typeface="Trebuchet MS"/>
              </a:rPr>
              <a:t>is a </a:t>
            </a:r>
            <a:r>
              <a:rPr sz="1800" spc="-10" dirty="0">
                <a:latin typeface="Trebuchet MS"/>
                <a:cs typeface="Trebuchet MS"/>
              </a:rPr>
              <a:t>tool </a:t>
            </a:r>
            <a:r>
              <a:rPr sz="1800" spc="-5" dirty="0">
                <a:latin typeface="Trebuchet MS"/>
                <a:cs typeface="Trebuchet MS"/>
              </a:rPr>
              <a:t>which helps to transfer data between Hadoop and  </a:t>
            </a:r>
            <a:r>
              <a:rPr sz="1800" spc="-15" dirty="0">
                <a:latin typeface="Trebuchet MS"/>
                <a:cs typeface="Trebuchet MS"/>
              </a:rPr>
              <a:t>Relational </a:t>
            </a:r>
            <a:r>
              <a:rPr sz="1800" spc="-5" dirty="0">
                <a:latin typeface="Trebuchet MS"/>
                <a:cs typeface="Trebuchet MS"/>
              </a:rPr>
              <a:t>Databases. </a:t>
            </a:r>
            <a:r>
              <a:rPr sz="1800" spc="-15" dirty="0">
                <a:latin typeface="Trebuchet MS"/>
                <a:cs typeface="Trebuchet MS"/>
              </a:rPr>
              <a:t>With </a:t>
            </a:r>
            <a:r>
              <a:rPr sz="1800" spc="-5" dirty="0">
                <a:latin typeface="Trebuchet MS"/>
                <a:cs typeface="Trebuchet MS"/>
              </a:rPr>
              <a:t>the help of Sqoop, you can import data from RDBMS  to HDFS </a:t>
            </a:r>
            <a:r>
              <a:rPr sz="1800" spc="-5">
                <a:latin typeface="Trebuchet MS"/>
                <a:cs typeface="Trebuchet MS"/>
              </a:rPr>
              <a:t>and vice-versa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HBase: </a:t>
            </a:r>
            <a:r>
              <a:rPr sz="1800" spc="-5" dirty="0">
                <a:latin typeface="Trebuchet MS"/>
                <a:cs typeface="Trebuchet MS"/>
              </a:rPr>
              <a:t>HBase is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NoSQL database </a:t>
            </a:r>
            <a:r>
              <a:rPr sz="1800" spc="-10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Hadoop. HBase is column-oriented NoSQL  database. HBase is used to store </a:t>
            </a:r>
            <a:r>
              <a:rPr sz="1800" b="1" spc="-5" dirty="0">
                <a:latin typeface="Trebuchet MS"/>
                <a:cs typeface="Trebuchet MS"/>
              </a:rPr>
              <a:t>billions </a:t>
            </a:r>
            <a:r>
              <a:rPr sz="1800" b="1" dirty="0">
                <a:latin typeface="Trebuchet MS"/>
                <a:cs typeface="Trebuchet MS"/>
              </a:rPr>
              <a:t>of </a:t>
            </a:r>
            <a:r>
              <a:rPr sz="1800" b="1" spc="-5" dirty="0">
                <a:latin typeface="Trebuchet MS"/>
                <a:cs typeface="Trebuchet MS"/>
              </a:rPr>
              <a:t>rows </a:t>
            </a:r>
            <a:r>
              <a:rPr sz="1800" b="1" dirty="0">
                <a:latin typeface="Trebuchet MS"/>
                <a:cs typeface="Trebuchet MS"/>
              </a:rPr>
              <a:t>and </a:t>
            </a:r>
            <a:r>
              <a:rPr sz="1800" b="1" spc="-5" dirty="0">
                <a:latin typeface="Trebuchet MS"/>
                <a:cs typeface="Trebuchet MS"/>
              </a:rPr>
              <a:t>millions </a:t>
            </a:r>
            <a:r>
              <a:rPr sz="1800" b="1" dirty="0">
                <a:latin typeface="Trebuchet MS"/>
                <a:cs typeface="Trebuchet MS"/>
              </a:rPr>
              <a:t>of </a:t>
            </a:r>
            <a:r>
              <a:rPr sz="1800" b="1" spc="-5" dirty="0">
                <a:latin typeface="Trebuchet MS"/>
                <a:cs typeface="Trebuchet MS"/>
              </a:rPr>
              <a:t>columns.  </a:t>
            </a:r>
            <a:r>
              <a:rPr sz="1800" spc="-5" dirty="0">
                <a:latin typeface="Trebuchet MS"/>
                <a:cs typeface="Trebuchet MS"/>
              </a:rPr>
              <a:t>HBase provides random </a:t>
            </a:r>
            <a:r>
              <a:rPr sz="1800" dirty="0">
                <a:latin typeface="Trebuchet MS"/>
                <a:cs typeface="Trebuchet MS"/>
              </a:rPr>
              <a:t>read/write </a:t>
            </a:r>
            <a:r>
              <a:rPr sz="1800" spc="-5" dirty="0">
                <a:latin typeface="Trebuchet MS"/>
                <a:cs typeface="Trebuchet MS"/>
              </a:rPr>
              <a:t>operation</a:t>
            </a:r>
            <a:r>
              <a:rPr sz="1800" spc="-5">
                <a:latin typeface="Trebuchet MS"/>
                <a:cs typeface="Trebuchet MS"/>
              </a:rPr>
              <a:t>. 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609600" y="274680"/>
            <a:ext cx="9956160" cy="48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Hadoop eco systems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609600" y="762000"/>
            <a:ext cx="9829800" cy="472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HDFS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Hbase</a:t>
            </a:r>
            <a:r>
              <a:rPr lang="en-US" sz="1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Hadoop DB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Ambari</a:t>
            </a:r>
            <a:r>
              <a:rPr lang="en-US" sz="1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web based tool (clusters)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Zookeeper (managing &amp; monitoring)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Cassandra (database)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Hive, Pig (data warehouse and query </a:t>
            </a: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</a:pPr>
            <a:r>
              <a:rPr lang="en-US" sz="1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language)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Mahout (machine learning)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Oozie</a:t>
            </a:r>
            <a:r>
              <a:rPr lang="en-US" sz="1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Scheduler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19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Sqoop</a:t>
            </a:r>
            <a:r>
              <a:rPr lang="en-US" sz="1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 Transfer bulk of data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762000"/>
            <a:ext cx="5821772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09600" y="274680"/>
            <a:ext cx="9956160" cy="715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0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Hadoop core components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334560" y="1219320"/>
            <a:ext cx="11522880" cy="508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Hadoop Distributed File System (HDFS)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640080" lvl="1" indent="-273960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Storage component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640080" lvl="1" indent="-273960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Distributes data across several nodes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640080" lvl="1" indent="-273960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Natively redundant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Hadoop MapReduce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640080" lvl="1" indent="-273960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Computational framework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640080" lvl="1" indent="-273960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Splits task across multiple nodes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640080" lvl="1" indent="-273960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Process data in parallel.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609600" y="274680"/>
            <a:ext cx="9956160" cy="63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000" b="1" strike="noStrike" cap="small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Hadoop High Level</a:t>
            </a:r>
            <a:r>
              <a:rPr lang="en-US" sz="3000" b="1" strike="noStrike" cap="small" spc="-262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US" sz="3000" b="1" strike="noStrike" cap="small" spc="-4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609600" y="1066680"/>
            <a:ext cx="11074080" cy="54068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914400" y="1371600"/>
            <a:ext cx="3250560" cy="1736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Name Node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MasterHDFS: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1.partitioning 	the data storage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2. keep tracks  locations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8229600" y="1371600"/>
            <a:ext cx="3555360" cy="14619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Master MapReduce: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1.Decides and schedule computations task on slave node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9042240" y="3505320"/>
            <a:ext cx="2742720" cy="364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Data nodes 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18638" y="2881884"/>
            <a:ext cx="5244465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HDFS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(HADOOP DISTRIBUTED 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FILE</a:t>
            </a:r>
            <a:r>
              <a:rPr sz="2400" b="1" spc="-15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SYSTEM)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Trebuchet MS"/>
                <a:cs typeface="Trebuchet MS"/>
              </a:rPr>
              <a:t>Hadoop</a:t>
            </a:r>
            <a:r>
              <a:rPr b="1" spc="-10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Distributors</a:t>
            </a:r>
          </a:p>
        </p:txBody>
      </p:sp>
      <p:sp>
        <p:nvSpPr>
          <p:cNvPr id="3" name="object 3"/>
          <p:cNvSpPr/>
          <p:nvPr/>
        </p:nvSpPr>
        <p:spPr>
          <a:xfrm>
            <a:off x="445008" y="1876044"/>
            <a:ext cx="7988808" cy="2374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Trebuchet MS"/>
                <a:cs typeface="Trebuchet MS"/>
              </a:rPr>
              <a:t>Hadoop </a:t>
            </a:r>
            <a:r>
              <a:rPr b="1" spc="-5" dirty="0">
                <a:latin typeface="Trebuchet MS"/>
                <a:cs typeface="Trebuchet MS"/>
              </a:rPr>
              <a:t>Distributed </a:t>
            </a:r>
            <a:r>
              <a:rPr b="1" dirty="0">
                <a:latin typeface="Trebuchet MS"/>
                <a:cs typeface="Trebuchet MS"/>
              </a:rPr>
              <a:t>File</a:t>
            </a:r>
            <a:r>
              <a:rPr b="1" spc="-114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4" y="1078103"/>
            <a:ext cx="9667545" cy="5039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latin typeface="Trebuchet MS"/>
                <a:cs typeface="Trebuchet MS"/>
              </a:rPr>
              <a:t>1.	</a:t>
            </a:r>
            <a:r>
              <a:rPr sz="1800" spc="-5" dirty="0">
                <a:latin typeface="Trebuchet MS"/>
                <a:cs typeface="Trebuchet MS"/>
              </a:rPr>
              <a:t>Storage component of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Hadoop.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Font typeface="Trebuchet MS"/>
              <a:buAutoNum type="arabicPeriod" startAt="2"/>
              <a:tabLst>
                <a:tab pos="297815" algn="l"/>
              </a:tabLst>
            </a:pPr>
            <a:r>
              <a:rPr lang="en-US" sz="1800" spc="-5" dirty="0">
                <a:latin typeface="Trebuchet MS"/>
                <a:cs typeface="Trebuchet MS"/>
              </a:rPr>
              <a:t>  </a:t>
            </a:r>
            <a:r>
              <a:rPr sz="1800" spc="-5">
                <a:latin typeface="Trebuchet MS"/>
                <a:cs typeface="Trebuchet MS"/>
              </a:rPr>
              <a:t>Distributed </a:t>
            </a:r>
            <a:r>
              <a:rPr sz="1800" dirty="0">
                <a:latin typeface="Trebuchet MS"/>
                <a:cs typeface="Trebuchet MS"/>
              </a:rPr>
              <a:t>File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Trebuchet MS"/>
              <a:buAutoNum type="arabicPeriod" startAt="2"/>
            </a:pPr>
            <a:endParaRPr sz="185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buFont typeface="Trebuchet MS"/>
              <a:buAutoNum type="arabicPeriod" startAt="2"/>
              <a:tabLst>
                <a:tab pos="297815" algn="l"/>
              </a:tabLst>
            </a:pPr>
            <a:r>
              <a:rPr sz="1800" spc="-5" dirty="0">
                <a:latin typeface="Trebuchet MS"/>
                <a:cs typeface="Trebuchet MS"/>
              </a:rPr>
              <a:t>Modeled after </a:t>
            </a:r>
            <a:r>
              <a:rPr sz="1800" spc="-10" dirty="0">
                <a:latin typeface="Trebuchet MS"/>
                <a:cs typeface="Trebuchet MS"/>
              </a:rPr>
              <a:t>Google </a:t>
            </a:r>
            <a:r>
              <a:rPr sz="1800" dirty="0">
                <a:latin typeface="Trebuchet MS"/>
                <a:cs typeface="Trebuchet MS"/>
              </a:rPr>
              <a:t>File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Trebuchet MS"/>
              <a:buAutoNum type="arabicPeriod" startAt="2"/>
            </a:pPr>
            <a:endParaRPr sz="1850">
              <a:latin typeface="Times New Roman"/>
              <a:cs typeface="Times New Roman"/>
            </a:endParaRPr>
          </a:p>
          <a:p>
            <a:pPr marL="326390" indent="-313690">
              <a:lnSpc>
                <a:spcPct val="100000"/>
              </a:lnSpc>
              <a:buFont typeface="Trebuchet MS"/>
              <a:buAutoNum type="arabicPeriod" startAt="2"/>
              <a:tabLst>
                <a:tab pos="327025" algn="l"/>
              </a:tabLst>
            </a:pPr>
            <a:r>
              <a:rPr sz="1800" spc="-5" dirty="0">
                <a:latin typeface="Trebuchet MS"/>
                <a:cs typeface="Trebuchet MS"/>
              </a:rPr>
              <a:t>Optimized </a:t>
            </a:r>
            <a:r>
              <a:rPr sz="1800" spc="-10" dirty="0">
                <a:latin typeface="Trebuchet MS"/>
                <a:cs typeface="Trebuchet MS"/>
              </a:rPr>
              <a:t>for </a:t>
            </a:r>
            <a:r>
              <a:rPr sz="1800" spc="-5" dirty="0">
                <a:latin typeface="Trebuchet MS"/>
                <a:cs typeface="Trebuchet MS"/>
              </a:rPr>
              <a:t>high throughput (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HDFS leverages large block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size   </a:t>
            </a:r>
            <a:r>
              <a:rPr sz="1800" spc="30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endParaRPr sz="180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moves computation where data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stored).</a:t>
            </a:r>
            <a:endParaRPr sz="1800">
              <a:solidFill>
                <a:srgbClr val="FF0000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buFont typeface="Trebuchet MS"/>
              <a:buAutoNum type="arabicPeriod" startAt="5"/>
              <a:tabLst>
                <a:tab pos="328295" algn="l"/>
              </a:tabLst>
            </a:pPr>
            <a:r>
              <a:rPr sz="1800" spc="-70" dirty="0">
                <a:latin typeface="Trebuchet MS"/>
                <a:cs typeface="Trebuchet MS"/>
              </a:rPr>
              <a:t>You </a:t>
            </a:r>
            <a:r>
              <a:rPr sz="1800" spc="-5" dirty="0">
                <a:latin typeface="Trebuchet MS"/>
                <a:cs typeface="Trebuchet MS"/>
              </a:rPr>
              <a:t>can </a:t>
            </a:r>
            <a:r>
              <a:rPr sz="1800" dirty="0">
                <a:latin typeface="Trebuchet MS"/>
                <a:cs typeface="Trebuchet MS"/>
              </a:rPr>
              <a:t>replicate a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file 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for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configured number of times</a:t>
            </a:r>
            <a:r>
              <a:rPr sz="1800" spc="-5" dirty="0">
                <a:latin typeface="Trebuchet MS"/>
                <a:cs typeface="Trebuchet MS"/>
              </a:rPr>
              <a:t>, which </a:t>
            </a:r>
            <a:r>
              <a:rPr sz="1800" spc="-10" dirty="0">
                <a:latin typeface="Trebuchet MS"/>
                <a:cs typeface="Trebuchet MS"/>
              </a:rPr>
              <a:t>is  </a:t>
            </a:r>
            <a:r>
              <a:rPr sz="1800" spc="-5" dirty="0">
                <a:latin typeface="Trebuchet MS"/>
                <a:cs typeface="Trebuchet MS"/>
              </a:rPr>
              <a:t>tolerant </a:t>
            </a:r>
            <a:r>
              <a:rPr sz="1800" dirty="0">
                <a:latin typeface="Trebuchet MS"/>
                <a:cs typeface="Trebuchet MS"/>
              </a:rPr>
              <a:t>in </a:t>
            </a:r>
            <a:r>
              <a:rPr sz="1800" spc="-5" dirty="0">
                <a:latin typeface="Trebuchet MS"/>
                <a:cs typeface="Trebuchet MS"/>
              </a:rPr>
              <a:t>terms of both software and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hardware.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eriod" startAt="6"/>
              <a:tabLst>
                <a:tab pos="285750" algn="l"/>
              </a:tabLst>
            </a:pPr>
            <a:r>
              <a:rPr sz="1800" spc="-10" dirty="0">
                <a:latin typeface="Trebuchet MS"/>
                <a:cs typeface="Trebuchet MS"/>
              </a:rPr>
              <a:t>Re-replicates </a:t>
            </a:r>
            <a:r>
              <a:rPr sz="1800" spc="-5" dirty="0">
                <a:latin typeface="Trebuchet MS"/>
                <a:cs typeface="Trebuchet MS"/>
              </a:rPr>
              <a:t>data blocks automatically on nodes that have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failed.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Trebuchet MS"/>
              <a:buAutoNum type="arabicPeriod" startAt="6"/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AutoNum type="arabicPeriod" startAt="6"/>
              <a:tabLst>
                <a:tab pos="287020" algn="l"/>
              </a:tabLst>
            </a:pPr>
            <a:r>
              <a:rPr sz="1800" spc="-70" dirty="0">
                <a:latin typeface="Trebuchet MS"/>
                <a:cs typeface="Trebuchet MS"/>
              </a:rPr>
              <a:t>You </a:t>
            </a:r>
            <a:r>
              <a:rPr sz="1800" spc="-5" dirty="0">
                <a:latin typeface="Trebuchet MS"/>
                <a:cs typeface="Trebuchet MS"/>
              </a:rPr>
              <a:t>can </a:t>
            </a:r>
            <a:r>
              <a:rPr sz="1800" dirty="0">
                <a:latin typeface="Trebuchet MS"/>
                <a:cs typeface="Trebuchet MS"/>
              </a:rPr>
              <a:t>realize </a:t>
            </a:r>
            <a:r>
              <a:rPr sz="1800" spc="-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power </a:t>
            </a:r>
            <a:r>
              <a:rPr sz="1800" spc="-5" dirty="0">
                <a:latin typeface="Trebuchet MS"/>
                <a:cs typeface="Trebuchet MS"/>
              </a:rPr>
              <a:t>of HDFS when you perform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read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or write 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on 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large files</a:t>
            </a:r>
            <a:r>
              <a:rPr sz="1800" spc="-5" dirty="0">
                <a:latin typeface="Trebuchet MS"/>
                <a:cs typeface="Trebuchet MS"/>
              </a:rPr>
              <a:t> (gigabytes and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larger).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AutoNum type="arabicPeriod" startAt="6"/>
            </a:pPr>
            <a:endParaRPr sz="185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buAutoNum type="arabicPeriod" startAt="6"/>
              <a:tabLst>
                <a:tab pos="335915" algn="l"/>
              </a:tabLst>
            </a:pPr>
            <a:r>
              <a:rPr sz="1800" dirty="0">
                <a:latin typeface="Trebuchet MS"/>
                <a:cs typeface="Trebuchet MS"/>
              </a:rPr>
              <a:t>Sits </a:t>
            </a:r>
            <a:r>
              <a:rPr sz="1800" spc="-5" dirty="0">
                <a:latin typeface="Trebuchet MS"/>
                <a:cs typeface="Trebuchet MS"/>
              </a:rPr>
              <a:t>on </a:t>
            </a:r>
            <a:r>
              <a:rPr sz="1800" spc="-10" dirty="0">
                <a:latin typeface="Trebuchet MS"/>
                <a:cs typeface="Trebuchet MS"/>
              </a:rPr>
              <a:t>top </a:t>
            </a:r>
            <a:r>
              <a:rPr sz="1800" spc="-5" dirty="0">
                <a:latin typeface="Trebuchet MS"/>
                <a:cs typeface="Trebuchet MS"/>
              </a:rPr>
              <a:t>of native file system </a:t>
            </a:r>
            <a:r>
              <a:rPr sz="1800" dirty="0">
                <a:latin typeface="Trebuchet MS"/>
                <a:cs typeface="Trebuchet MS"/>
              </a:rPr>
              <a:t>such as </a:t>
            </a:r>
            <a:r>
              <a:rPr sz="1800" spc="-5" dirty="0">
                <a:latin typeface="Trebuchet MS"/>
                <a:cs typeface="Trebuchet MS"/>
              </a:rPr>
              <a:t>ext3 and ext4, which </a:t>
            </a:r>
            <a:r>
              <a:rPr sz="1800" dirty="0">
                <a:latin typeface="Trebuchet MS"/>
                <a:cs typeface="Trebuchet MS"/>
              </a:rPr>
              <a:t>is  </a:t>
            </a:r>
            <a:r>
              <a:rPr sz="1800" spc="-5" dirty="0">
                <a:latin typeface="Trebuchet MS"/>
                <a:cs typeface="Trebuchet MS"/>
              </a:rPr>
              <a:t>described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Trebuchet MS"/>
                <a:cs typeface="Trebuchet MS"/>
              </a:rPr>
              <a:t>HDFS</a:t>
            </a:r>
            <a:r>
              <a:rPr b="1" spc="-11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Daemons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 Data and Analytics </a:t>
            </a:r>
            <a:r>
              <a:rPr spc="-5" dirty="0"/>
              <a:t>by </a:t>
            </a:r>
            <a:r>
              <a:rPr dirty="0"/>
              <a:t>Seema Acharya and </a:t>
            </a:r>
            <a:r>
              <a:rPr spc="-5" dirty="0"/>
              <a:t>Subhashini</a:t>
            </a:r>
            <a:r>
              <a:rPr spc="-155" dirty="0"/>
              <a:t> </a:t>
            </a:r>
            <a:r>
              <a:rPr spc="-5" dirty="0"/>
              <a:t>Chellappan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Copyright </a:t>
            </a:r>
            <a:r>
              <a:rPr dirty="0"/>
              <a:t>2015, WILEY </a:t>
            </a:r>
            <a:r>
              <a:rPr spc="-5" dirty="0"/>
              <a:t>INDIA PVT.</a:t>
            </a:r>
            <a:r>
              <a:rPr spc="-70" dirty="0"/>
              <a:t> </a:t>
            </a:r>
            <a:r>
              <a:rPr dirty="0"/>
              <a:t>LTD.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643760"/>
            <a:ext cx="3380104" cy="3578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NameNode: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Single </a:t>
            </a:r>
            <a:r>
              <a:rPr sz="1800" spc="-5" dirty="0">
                <a:latin typeface="Trebuchet MS"/>
                <a:cs typeface="Trebuchet MS"/>
              </a:rPr>
              <a:t>NameNode per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cluster.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15" dirty="0">
                <a:latin typeface="Trebuchet MS"/>
                <a:cs typeface="Trebuchet MS"/>
              </a:rPr>
              <a:t>Keeps </a:t>
            </a:r>
            <a:r>
              <a:rPr sz="1800" spc="-5" dirty="0">
                <a:latin typeface="Trebuchet MS"/>
                <a:cs typeface="Trebuchet MS"/>
              </a:rPr>
              <a:t>the metadata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details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DataNode: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Multiple DataNode per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cluster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20" dirty="0">
                <a:latin typeface="Trebuchet MS"/>
                <a:cs typeface="Trebuchet MS"/>
              </a:rPr>
              <a:t>Read/Write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operations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SecondaryNameNode: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Housekeeping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Daemon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E1DE4A84C65C4DB60AEC4C9380331D" ma:contentTypeVersion="2" ma:contentTypeDescription="Create a new document." ma:contentTypeScope="" ma:versionID="5e4ba4595c6b9f58334c478bd9209a2b">
  <xsd:schema xmlns:xsd="http://www.w3.org/2001/XMLSchema" xmlns:xs="http://www.w3.org/2001/XMLSchema" xmlns:p="http://schemas.microsoft.com/office/2006/metadata/properties" xmlns:ns2="454257da-1013-411d-b16c-7f8c54dd5663" targetNamespace="http://schemas.microsoft.com/office/2006/metadata/properties" ma:root="true" ma:fieldsID="0e1db81f8fe027bbf4f9cc9ab814381f" ns2:_="">
    <xsd:import namespace="454257da-1013-411d-b16c-7f8c54dd56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257da-1013-411d-b16c-7f8c54dd5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09F8F8-6052-4A2C-8537-96674DE344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E1B7DC-721D-4467-99CA-15B1FB85B7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4257da-1013-411d-b16c-7f8c54dd56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2A7C91-392D-458D-B7B7-83D26151049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2016</Words>
  <Application>Microsoft Office PowerPoint</Application>
  <PresentationFormat>Widescreen</PresentationFormat>
  <Paragraphs>265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Century Schoolbook</vt:lpstr>
      <vt:lpstr>Georgia</vt:lpstr>
      <vt:lpstr>Times New Roman</vt:lpstr>
      <vt:lpstr>Trebuchet MS</vt:lpstr>
      <vt:lpstr>Wingdings</vt:lpstr>
      <vt:lpstr>Wingdings 2</vt:lpstr>
      <vt:lpstr>Office Theme</vt:lpstr>
      <vt:lpstr>PowerPoint Presentation</vt:lpstr>
      <vt:lpstr>History of Hadoop</vt:lpstr>
      <vt:lpstr>Key Aspects of Hadoop</vt:lpstr>
      <vt:lpstr>PowerPoint Presentation</vt:lpstr>
      <vt:lpstr>PowerPoint Presentation</vt:lpstr>
      <vt:lpstr>PowerPoint Presentation</vt:lpstr>
      <vt:lpstr>Hadoop Distributors</vt:lpstr>
      <vt:lpstr>Hadoop Distributed File System</vt:lpstr>
      <vt:lpstr>HDFS Daemons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Hadoop 1.0 Architecture</vt:lpstr>
      <vt:lpstr>Hadoop 2 YARN: Taking Hadoop beyond Batch</vt:lpstr>
      <vt:lpstr>PowerPoint Presentation</vt:lpstr>
      <vt:lpstr>Hadoop 2 YARN: Taking Hadoop beyond Batch</vt:lpstr>
      <vt:lpstr>Hadoop 2 YARN: Taking Hadoop beyond Batch</vt:lpstr>
      <vt:lpstr>PowerPoint Presentation</vt:lpstr>
      <vt:lpstr>Interacting with Hadoop Ecosytem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 Acharya</dc:creator>
  <cp:lastModifiedBy>Ravella Abhinav [CB.EN.U4CSE19453]</cp:lastModifiedBy>
  <cp:revision>25</cp:revision>
  <dcterms:created xsi:type="dcterms:W3CDTF">2015-09-29T11:41:44Z</dcterms:created>
  <dcterms:modified xsi:type="dcterms:W3CDTF">2022-03-05T03:18:24Z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2015-09-29T00:00:00Z</vt:filetime>
  </property>
  <property fmtid="{D5CDD505-2E9C-101B-9397-08002B2CF9AE}" pid="5" name="ContentTypeId">
    <vt:lpwstr>0x0101007EE1DE4A84C65C4DB60AEC4C9380331D</vt:lpwstr>
  </property>
</Properties>
</file>