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89B771E-17E7-4B95-9E09-3F5A777F7F40}"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36814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9B771E-17E7-4B95-9E09-3F5A777F7F40}"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303758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9B771E-17E7-4B95-9E09-3F5A777F7F40}"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378136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9B771E-17E7-4B95-9E09-3F5A777F7F40}"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364957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9B771E-17E7-4B95-9E09-3F5A777F7F40}"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44467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89B771E-17E7-4B95-9E09-3F5A777F7F40}"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191500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89B771E-17E7-4B95-9E09-3F5A777F7F40}" type="datetimeFigureOut">
              <a:rPr lang="en-IN" smtClean="0"/>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214110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9B771E-17E7-4B95-9E09-3F5A777F7F40}"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224850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B771E-17E7-4B95-9E09-3F5A777F7F40}" type="datetimeFigureOut">
              <a:rPr lang="en-IN" smtClean="0"/>
              <a:t>21-03-2021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256198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9B771E-17E7-4B95-9E09-3F5A777F7F40}"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378425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9B771E-17E7-4B95-9E09-3F5A777F7F40}"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094D8-8437-4C68-9006-16FEEEE534F6}" type="slidenum">
              <a:rPr lang="en-IN" smtClean="0"/>
              <a:t>‹#›</a:t>
            </a:fld>
            <a:endParaRPr lang="en-IN"/>
          </a:p>
        </p:txBody>
      </p:sp>
    </p:spTree>
    <p:extLst>
      <p:ext uri="{BB962C8B-B14F-4D97-AF65-F5344CB8AC3E}">
        <p14:creationId xmlns:p14="http://schemas.microsoft.com/office/powerpoint/2010/main" val="397182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B771E-17E7-4B95-9E09-3F5A777F7F40}" type="datetimeFigureOut">
              <a:rPr lang="en-IN" smtClean="0"/>
              <a:t>21-03-2021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094D8-8437-4C68-9006-16FEEEE534F6}" type="slidenum">
              <a:rPr lang="en-IN" smtClean="0"/>
              <a:t>‹#›</a:t>
            </a:fld>
            <a:endParaRPr lang="en-IN"/>
          </a:p>
        </p:txBody>
      </p:sp>
    </p:spTree>
    <p:extLst>
      <p:ext uri="{BB962C8B-B14F-4D97-AF65-F5344CB8AC3E}">
        <p14:creationId xmlns:p14="http://schemas.microsoft.com/office/powerpoint/2010/main" val="109420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BINARY LOGIC AND LOGICAL CONNECTIVES</a:t>
            </a:r>
            <a:endParaRPr lang="en-IN" b="1" dirty="0"/>
          </a:p>
        </p:txBody>
      </p:sp>
      <p:sp>
        <p:nvSpPr>
          <p:cNvPr id="3" name="Subtitle 2"/>
          <p:cNvSpPr>
            <a:spLocks noGrp="1"/>
          </p:cNvSpPr>
          <p:nvPr>
            <p:ph type="subTitle" idx="1"/>
          </p:nvPr>
        </p:nvSpPr>
        <p:spPr>
          <a:xfrm>
            <a:off x="2631583" y="4426286"/>
            <a:ext cx="9144000" cy="1124508"/>
          </a:xfrm>
        </p:spPr>
        <p:txBody>
          <a:bodyPr/>
          <a:lstStyle/>
          <a:p>
            <a:pPr algn="r"/>
            <a:r>
              <a:rPr lang="en-IN" b="1" dirty="0" smtClean="0"/>
              <a:t>Course Code: 19SSK211</a:t>
            </a:r>
          </a:p>
          <a:p>
            <a:pPr algn="r"/>
            <a:r>
              <a:rPr lang="en-IN" b="1" dirty="0" smtClean="0"/>
              <a:t>Aptitude</a:t>
            </a:r>
          </a:p>
          <a:p>
            <a:endParaRPr lang="en-IN" dirty="0"/>
          </a:p>
        </p:txBody>
      </p:sp>
    </p:spTree>
    <p:extLst>
      <p:ext uri="{BB962C8B-B14F-4D97-AF65-F5344CB8AC3E}">
        <p14:creationId xmlns:p14="http://schemas.microsoft.com/office/powerpoint/2010/main" val="336524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257577"/>
            <a:ext cx="11552349" cy="1433111"/>
          </a:xfrm>
        </p:spPr>
        <p:txBody>
          <a:bodyPr>
            <a:normAutofit/>
          </a:bodyPr>
          <a:lstStyle/>
          <a:p>
            <a:r>
              <a:rPr lang="en-IN" sz="2200" dirty="0" smtClean="0"/>
              <a:t>In </a:t>
            </a:r>
            <a:r>
              <a:rPr lang="en-IN" sz="2200" dirty="0"/>
              <a:t>Binary Logic questions, you find </a:t>
            </a:r>
            <a:r>
              <a:rPr lang="en-IN" sz="2200" b="1" dirty="0"/>
              <a:t>people</a:t>
            </a:r>
            <a:r>
              <a:rPr lang="en-IN" sz="2200" dirty="0"/>
              <a:t> answer a question in </a:t>
            </a:r>
            <a:r>
              <a:rPr lang="en-IN" sz="2200" b="1" dirty="0"/>
              <a:t>two or three different statements</a:t>
            </a:r>
            <a:r>
              <a:rPr lang="en-IN" sz="2200" dirty="0"/>
              <a:t>. Some of these statements are </a:t>
            </a:r>
            <a:r>
              <a:rPr lang="en-IN" sz="2200" b="1" dirty="0"/>
              <a:t>true</a:t>
            </a:r>
            <a:r>
              <a:rPr lang="en-IN" sz="2200" dirty="0"/>
              <a:t> while others are </a:t>
            </a:r>
            <a:r>
              <a:rPr lang="en-IN" sz="2200" b="1" dirty="0"/>
              <a:t>false</a:t>
            </a:r>
            <a:r>
              <a:rPr lang="en-IN" sz="2200" dirty="0"/>
              <a:t>. Based on the given data, you need to figure out the </a:t>
            </a:r>
            <a:r>
              <a:rPr lang="en-IN" sz="2200" b="1" dirty="0"/>
              <a:t>actual category of persons</a:t>
            </a:r>
            <a:r>
              <a:rPr lang="en-IN" sz="2200" dirty="0"/>
              <a:t>. Generally, there are three types of people:</a:t>
            </a:r>
          </a:p>
        </p:txBody>
      </p:sp>
      <p:sp>
        <p:nvSpPr>
          <p:cNvPr id="3" name="Content Placeholder 2"/>
          <p:cNvSpPr>
            <a:spLocks noGrp="1"/>
          </p:cNvSpPr>
          <p:nvPr>
            <p:ph idx="1"/>
          </p:nvPr>
        </p:nvSpPr>
        <p:spPr>
          <a:xfrm>
            <a:off x="334851" y="1519706"/>
            <a:ext cx="11436439" cy="5061397"/>
          </a:xfrm>
        </p:spPr>
        <p:txBody>
          <a:bodyPr/>
          <a:lstStyle/>
          <a:p>
            <a:pPr>
              <a:buFont typeface="Wingdings" panose="05000000000000000000" pitchFamily="2" charset="2"/>
              <a:buChar char="ü"/>
            </a:pPr>
            <a:r>
              <a:rPr lang="en-IN" sz="2000" b="1" i="1" dirty="0"/>
              <a:t>Truth-Speaker:</a:t>
            </a:r>
            <a:r>
              <a:rPr lang="en-IN" sz="2000" dirty="0"/>
              <a:t> All statements given by him are true</a:t>
            </a:r>
            <a:r>
              <a:rPr lang="en-IN" sz="2000" dirty="0" smtClean="0"/>
              <a:t>. He </a:t>
            </a:r>
            <a:r>
              <a:rPr lang="en-IN" sz="2000" dirty="0"/>
              <a:t>always speaks the truth.</a:t>
            </a:r>
          </a:p>
          <a:p>
            <a:pPr>
              <a:buFont typeface="Wingdings" panose="05000000000000000000" pitchFamily="2" charset="2"/>
              <a:buChar char="ü"/>
            </a:pPr>
            <a:r>
              <a:rPr lang="en-IN" sz="2000" b="1" i="1" dirty="0"/>
              <a:t>Lie-teller:</a:t>
            </a:r>
            <a:r>
              <a:rPr lang="en-IN" sz="2000" dirty="0"/>
              <a:t> A Lie teller always tells a lie.</a:t>
            </a:r>
          </a:p>
          <a:p>
            <a:pPr>
              <a:buFont typeface="Wingdings" panose="05000000000000000000" pitchFamily="2" charset="2"/>
              <a:buChar char="ü"/>
            </a:pPr>
            <a:r>
              <a:rPr lang="en-IN" sz="2000" b="1" i="1" dirty="0"/>
              <a:t>Switcher:</a:t>
            </a:r>
            <a:r>
              <a:rPr lang="en-IN" sz="2000" dirty="0"/>
              <a:t> The Switcher switches between the lie and the truth. If the first statement of switcher is false, then his second is true, next statement i.e. third is false and fourth is true and this goes on. </a:t>
            </a:r>
            <a:endParaRPr lang="en-IN" sz="2000" dirty="0" smtClean="0"/>
          </a:p>
          <a:p>
            <a:pPr marL="0" indent="0">
              <a:buNone/>
            </a:pPr>
            <a:r>
              <a:rPr lang="en-IN" sz="2000" dirty="0"/>
              <a:t>	</a:t>
            </a:r>
            <a:r>
              <a:rPr lang="en-IN" sz="2000" dirty="0" smtClean="0"/>
              <a:t>The </a:t>
            </a:r>
            <a:r>
              <a:rPr lang="en-IN" sz="2000" dirty="0"/>
              <a:t>total number of true /false statements are not fixed but an order is fixed </a:t>
            </a:r>
            <a:r>
              <a:rPr lang="en-IN" sz="2000" dirty="0" err="1"/>
              <a:t>i.e</a:t>
            </a:r>
            <a:r>
              <a:rPr lang="en-IN" sz="2000" dirty="0"/>
              <a:t> if he starts from </a:t>
            </a:r>
            <a:r>
              <a:rPr lang="en-IN" sz="2000" dirty="0" smtClean="0"/>
              <a:t>	false </a:t>
            </a:r>
            <a:r>
              <a:rPr lang="en-IN" sz="2000" dirty="0"/>
              <a:t>it is FALSE-TRUE-FALSE…and if he starts from truth it is TRUE-FALSE-TRUE</a:t>
            </a:r>
            <a:r>
              <a:rPr lang="en-IN" sz="2000" dirty="0" smtClean="0"/>
              <a:t>.</a:t>
            </a:r>
          </a:p>
          <a:p>
            <a:pPr marL="0" indent="0">
              <a:buNone/>
            </a:pPr>
            <a:endParaRPr lang="en-IN" sz="2000"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1" y="4458753"/>
            <a:ext cx="2002864" cy="1653159"/>
          </a:xfrm>
          <a:prstGeom prst="rect">
            <a:avLst/>
          </a:prstGeom>
        </p:spPr>
      </p:pic>
      <p:cxnSp>
        <p:nvCxnSpPr>
          <p:cNvPr id="6" name="Straight Connector 5"/>
          <p:cNvCxnSpPr/>
          <p:nvPr/>
        </p:nvCxnSpPr>
        <p:spPr>
          <a:xfrm flipV="1">
            <a:off x="2290862" y="4655271"/>
            <a:ext cx="1197673" cy="620403"/>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2274125" y="5275674"/>
            <a:ext cx="1197673" cy="455769"/>
          </a:xfrm>
          <a:prstGeom prst="line">
            <a:avLst/>
          </a:prstGeom>
        </p:spPr>
        <p:style>
          <a:lnRef idx="3">
            <a:schemeClr val="accent2"/>
          </a:lnRef>
          <a:fillRef idx="0">
            <a:schemeClr val="accent2"/>
          </a:fillRef>
          <a:effectRef idx="2">
            <a:schemeClr val="accent2"/>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684" y="5576808"/>
            <a:ext cx="318135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2125" y="4298020"/>
            <a:ext cx="2667000" cy="390525"/>
          </a:xfrm>
          <a:prstGeom prst="rect">
            <a:avLst/>
          </a:prstGeom>
        </p:spPr>
      </p:pic>
      <p:cxnSp>
        <p:nvCxnSpPr>
          <p:cNvPr id="13" name="Straight Connector 12"/>
          <p:cNvCxnSpPr/>
          <p:nvPr/>
        </p:nvCxnSpPr>
        <p:spPr>
          <a:xfrm>
            <a:off x="6347211" y="4493282"/>
            <a:ext cx="920243" cy="0"/>
          </a:xfrm>
          <a:prstGeom prst="line">
            <a:avLst/>
          </a:prstGeom>
        </p:spPr>
        <p:style>
          <a:lnRef idx="3">
            <a:schemeClr val="accent2"/>
          </a:lnRef>
          <a:fillRef idx="0">
            <a:schemeClr val="accent2"/>
          </a:fillRef>
          <a:effectRef idx="2">
            <a:schemeClr val="accent2"/>
          </a:effectRef>
          <a:fontRef idx="minor">
            <a:schemeClr val="tx1"/>
          </a:fontRef>
        </p:style>
      </p:cxn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6644" y="3755647"/>
            <a:ext cx="1209947" cy="1211789"/>
          </a:xfrm>
          <a:prstGeom prst="rect">
            <a:avLst/>
          </a:prstGeom>
        </p:spPr>
      </p:pic>
      <p:cxnSp>
        <p:nvCxnSpPr>
          <p:cNvPr id="16" name="Straight Connector 15"/>
          <p:cNvCxnSpPr/>
          <p:nvPr/>
        </p:nvCxnSpPr>
        <p:spPr>
          <a:xfrm>
            <a:off x="6779384" y="5798968"/>
            <a:ext cx="976140" cy="6440"/>
          </a:xfrm>
          <a:prstGeom prst="line">
            <a:avLst/>
          </a:prstGeom>
        </p:spPr>
        <p:style>
          <a:lnRef idx="3">
            <a:schemeClr val="accent2"/>
          </a:lnRef>
          <a:fillRef idx="0">
            <a:schemeClr val="accent2"/>
          </a:fillRef>
          <a:effectRef idx="2">
            <a:schemeClr val="accent2"/>
          </a:effectRef>
          <a:fontRef idx="minor">
            <a:schemeClr val="tx1"/>
          </a:fontRef>
        </p:style>
      </p:cxn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0816" y="5127369"/>
            <a:ext cx="1178884" cy="1208147"/>
          </a:xfrm>
          <a:prstGeom prst="rect">
            <a:avLst/>
          </a:prstGeom>
        </p:spPr>
      </p:pic>
      <p:cxnSp>
        <p:nvCxnSpPr>
          <p:cNvPr id="18" name="Straight Connector 17"/>
          <p:cNvCxnSpPr/>
          <p:nvPr/>
        </p:nvCxnSpPr>
        <p:spPr>
          <a:xfrm>
            <a:off x="9024992" y="5783799"/>
            <a:ext cx="774531" cy="30338"/>
          </a:xfrm>
          <a:prstGeom prst="line">
            <a:avLst/>
          </a:prstGeom>
        </p:spPr>
        <p:style>
          <a:lnRef idx="3">
            <a:schemeClr val="accent2"/>
          </a:lnRef>
          <a:fillRef idx="0">
            <a:schemeClr val="accent2"/>
          </a:fillRef>
          <a:effectRef idx="2">
            <a:schemeClr val="accent2"/>
          </a:effectRef>
          <a:fontRef idx="minor">
            <a:schemeClr val="tx1"/>
          </a:fontRef>
        </p:style>
      </p:cxn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44815" y="5127369"/>
            <a:ext cx="2081754" cy="1008332"/>
          </a:xfrm>
          <a:prstGeom prst="rect">
            <a:avLst/>
          </a:prstGeom>
        </p:spPr>
      </p:pic>
    </p:spTree>
    <p:extLst>
      <p:ext uri="{BB962C8B-B14F-4D97-AF65-F5344CB8AC3E}">
        <p14:creationId xmlns:p14="http://schemas.microsoft.com/office/powerpoint/2010/main" val="392785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fill="hold"/>
                                        <p:tgtEl>
                                          <p:spTgt spid="19"/>
                                        </p:tgtEl>
                                        <p:attrNameLst>
                                          <p:attrName>ppt_x</p:attrName>
                                        </p:attrNameLst>
                                      </p:cBhvr>
                                      <p:tavLst>
                                        <p:tav tm="0">
                                          <p:val>
                                            <p:strVal val="#ppt_x"/>
                                          </p:val>
                                        </p:tav>
                                        <p:tav tm="100000">
                                          <p:val>
                                            <p:strVal val="#ppt_x"/>
                                          </p:val>
                                        </p:tav>
                                      </p:tavLst>
                                    </p:anim>
                                    <p:anim calcmode="lin" valueType="num">
                                      <p:cBhvr additive="base">
                                        <p:cTn id="7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70456"/>
            <a:ext cx="11565228" cy="6349285"/>
          </a:xfrm>
        </p:spPr>
        <p:txBody>
          <a:bodyPr/>
          <a:lstStyle/>
          <a:p>
            <a:endParaRPr lang="en-IN" dirty="0" smtClean="0"/>
          </a:p>
          <a:p>
            <a:endParaRPr lang="en-IN" dirty="0"/>
          </a:p>
          <a:p>
            <a:endParaRPr lang="en-IN" dirty="0" smtClean="0"/>
          </a:p>
          <a:p>
            <a:endParaRPr lang="en-IN" dirty="0"/>
          </a:p>
          <a:p>
            <a:pPr marL="0" indent="0">
              <a:buNone/>
            </a:pPr>
            <a:r>
              <a:rPr lang="en-IN" sz="2000" dirty="0" smtClean="0"/>
              <a:t>Solution :</a:t>
            </a:r>
          </a:p>
          <a:p>
            <a:pPr marL="0" indent="0">
              <a:buNone/>
            </a:pPr>
            <a:endParaRPr lang="en-IN" sz="2000" dirty="0"/>
          </a:p>
        </p:txBody>
      </p:sp>
      <p:sp>
        <p:nvSpPr>
          <p:cNvPr id="4" name="Rounded Rectangle 3"/>
          <p:cNvSpPr/>
          <p:nvPr/>
        </p:nvSpPr>
        <p:spPr>
          <a:xfrm>
            <a:off x="386367" y="270456"/>
            <a:ext cx="5653825"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Consider the following </a:t>
            </a:r>
            <a:r>
              <a:rPr lang="en-IN" sz="2400" dirty="0" smtClean="0"/>
              <a:t>statements                                               </a:t>
            </a:r>
            <a:endParaRPr lang="en-IN" sz="2400" dirty="0"/>
          </a:p>
          <a:p>
            <a:r>
              <a:rPr lang="en-IN" sz="2400" dirty="0"/>
              <a:t>Albert: Dave did it.</a:t>
            </a:r>
          </a:p>
          <a:p>
            <a:r>
              <a:rPr lang="en-IN" sz="2400" dirty="0"/>
              <a:t>Dave: Tony did it.</a:t>
            </a:r>
          </a:p>
          <a:p>
            <a:r>
              <a:rPr lang="en-IN" sz="2400" dirty="0"/>
              <a:t>Gul: I did not do it.</a:t>
            </a:r>
          </a:p>
          <a:p>
            <a:r>
              <a:rPr lang="en-IN" sz="2400" dirty="0"/>
              <a:t>Tony: Dave lied when he said that I did it.</a:t>
            </a:r>
          </a:p>
        </p:txBody>
      </p:sp>
      <p:sp>
        <p:nvSpPr>
          <p:cNvPr id="5" name="Rounded Rectangle 4"/>
          <p:cNvSpPr/>
          <p:nvPr/>
        </p:nvSpPr>
        <p:spPr>
          <a:xfrm>
            <a:off x="6244108" y="270456"/>
            <a:ext cx="5308241"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If only one out of all above statements is</a:t>
            </a:r>
          </a:p>
          <a:p>
            <a:r>
              <a:rPr lang="en-IN" sz="2000" dirty="0"/>
              <a:t>true, who did it?</a:t>
            </a:r>
          </a:p>
          <a:p>
            <a:r>
              <a:rPr lang="en-IN" sz="2000" dirty="0"/>
              <a:t>A. </a:t>
            </a:r>
            <a:r>
              <a:rPr lang="en-IN" sz="2000" dirty="0" smtClean="0"/>
              <a:t>Albert 		B</a:t>
            </a:r>
            <a:r>
              <a:rPr lang="en-IN" sz="2000" dirty="0"/>
              <a:t>. Dave</a:t>
            </a:r>
          </a:p>
          <a:p>
            <a:r>
              <a:rPr lang="en-IN" sz="2000" dirty="0"/>
              <a:t>C. </a:t>
            </a:r>
            <a:r>
              <a:rPr lang="en-IN" sz="2000" dirty="0" smtClean="0"/>
              <a:t>Gul			D</a:t>
            </a:r>
            <a:r>
              <a:rPr lang="en-IN" sz="2000" dirty="0"/>
              <a:t>. Tony</a:t>
            </a:r>
          </a:p>
        </p:txBody>
      </p:sp>
      <p:sp>
        <p:nvSpPr>
          <p:cNvPr id="6" name="Rounded Rectangle 5"/>
          <p:cNvSpPr/>
          <p:nvPr/>
        </p:nvSpPr>
        <p:spPr>
          <a:xfrm>
            <a:off x="1326524" y="2331076"/>
            <a:ext cx="4739425" cy="21250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Case 1 : </a:t>
            </a:r>
            <a:r>
              <a:rPr lang="en-IN" dirty="0" smtClean="0"/>
              <a:t>Albert (T) : Dave did it</a:t>
            </a:r>
          </a:p>
          <a:p>
            <a:pPr algn="ctr"/>
            <a:r>
              <a:rPr lang="en-IN" dirty="0" smtClean="0"/>
              <a:t>Dave (F) : Tony did it </a:t>
            </a:r>
          </a:p>
          <a:p>
            <a:pPr algn="ctr"/>
            <a:r>
              <a:rPr lang="en-IN" dirty="0" smtClean="0"/>
              <a:t>Gul (F) : I did not do it (TS : I did it, contradicts with our assumption)</a:t>
            </a:r>
          </a:p>
          <a:p>
            <a:pPr algn="ctr"/>
            <a:r>
              <a:rPr lang="en-IN" dirty="0" smtClean="0"/>
              <a:t>Tony (T) : Dave lied when he said that I did it.</a:t>
            </a:r>
          </a:p>
          <a:p>
            <a:pPr algn="ctr"/>
            <a:endParaRPr lang="en-IN" dirty="0"/>
          </a:p>
          <a:p>
            <a:pPr algn="ctr"/>
            <a:r>
              <a:rPr lang="en-IN" b="1" dirty="0" smtClean="0"/>
              <a:t>Condition : Only one statement is True</a:t>
            </a:r>
          </a:p>
          <a:p>
            <a:pPr algn="ctr"/>
            <a:r>
              <a:rPr lang="en-IN" dirty="0" smtClean="0"/>
              <a:t>Assumption is wrong</a:t>
            </a:r>
          </a:p>
        </p:txBody>
      </p:sp>
      <p:sp>
        <p:nvSpPr>
          <p:cNvPr id="7" name="Rounded Rectangle 6"/>
          <p:cNvSpPr/>
          <p:nvPr/>
        </p:nvSpPr>
        <p:spPr>
          <a:xfrm>
            <a:off x="6528515" y="2331076"/>
            <a:ext cx="4739425" cy="21250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Case 2 : </a:t>
            </a:r>
            <a:r>
              <a:rPr lang="en-IN" dirty="0" smtClean="0"/>
              <a:t>Albert (F) : Dave did it</a:t>
            </a:r>
          </a:p>
          <a:p>
            <a:pPr algn="ctr"/>
            <a:r>
              <a:rPr lang="en-IN" dirty="0" smtClean="0"/>
              <a:t>Dave (T) : Tony did it </a:t>
            </a:r>
          </a:p>
          <a:p>
            <a:pPr algn="ctr"/>
            <a:r>
              <a:rPr lang="en-IN" dirty="0" smtClean="0"/>
              <a:t>Gul (F) : I did not do it </a:t>
            </a:r>
            <a:r>
              <a:rPr lang="en-IN" dirty="0"/>
              <a:t>(TS : I did it, contradicts with our assumption) </a:t>
            </a:r>
            <a:endParaRPr lang="en-IN" dirty="0" smtClean="0"/>
          </a:p>
          <a:p>
            <a:pPr algn="ctr"/>
            <a:r>
              <a:rPr lang="en-IN" dirty="0" smtClean="0"/>
              <a:t>Tony </a:t>
            </a:r>
            <a:r>
              <a:rPr lang="en-IN" dirty="0" smtClean="0"/>
              <a:t>(F) </a:t>
            </a:r>
            <a:r>
              <a:rPr lang="en-IN" dirty="0" smtClean="0"/>
              <a:t>: Dave lied when he said that I did it</a:t>
            </a:r>
            <a:r>
              <a:rPr lang="en-IN" dirty="0" smtClean="0"/>
              <a:t>.</a:t>
            </a:r>
          </a:p>
          <a:p>
            <a:pPr algn="ctr"/>
            <a:endParaRPr lang="en-IN" dirty="0" smtClean="0"/>
          </a:p>
          <a:p>
            <a:pPr algn="ctr"/>
            <a:r>
              <a:rPr lang="en-IN" dirty="0" smtClean="0"/>
              <a:t>Conclusion : Two person did it  (Tony, Gul)</a:t>
            </a:r>
            <a:endParaRPr lang="en-IN" dirty="0"/>
          </a:p>
          <a:p>
            <a:pPr algn="ctr"/>
            <a:r>
              <a:rPr lang="en-IN" dirty="0" smtClean="0"/>
              <a:t>Assumption </a:t>
            </a:r>
            <a:r>
              <a:rPr lang="en-IN" dirty="0" smtClean="0"/>
              <a:t>is wrong</a:t>
            </a:r>
          </a:p>
        </p:txBody>
      </p:sp>
      <p:sp>
        <p:nvSpPr>
          <p:cNvPr id="8" name="Rounded Rectangle 7"/>
          <p:cNvSpPr/>
          <p:nvPr/>
        </p:nvSpPr>
        <p:spPr>
          <a:xfrm>
            <a:off x="1326523" y="4597757"/>
            <a:ext cx="4739425" cy="20219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Case 3 : </a:t>
            </a:r>
            <a:r>
              <a:rPr lang="en-IN" dirty="0" smtClean="0"/>
              <a:t>Albert (F) : Dave did it</a:t>
            </a:r>
          </a:p>
          <a:p>
            <a:pPr algn="ctr"/>
            <a:r>
              <a:rPr lang="en-IN" dirty="0" smtClean="0"/>
              <a:t>Dave (F) : Tony did it </a:t>
            </a:r>
          </a:p>
          <a:p>
            <a:pPr algn="ctr"/>
            <a:r>
              <a:rPr lang="en-IN" dirty="0" smtClean="0"/>
              <a:t>Gul (T) : I did not do it </a:t>
            </a:r>
          </a:p>
          <a:p>
            <a:pPr algn="ctr"/>
            <a:r>
              <a:rPr lang="en-IN" dirty="0" smtClean="0"/>
              <a:t>Tony (T) : Dave lied when he said that I did it.</a:t>
            </a:r>
          </a:p>
          <a:p>
            <a:pPr algn="ctr"/>
            <a:endParaRPr lang="en-IN" dirty="0"/>
          </a:p>
          <a:p>
            <a:pPr algn="ctr"/>
            <a:r>
              <a:rPr lang="en-IN" b="1" dirty="0" smtClean="0"/>
              <a:t>Condition : Only one statement is True</a:t>
            </a:r>
          </a:p>
          <a:p>
            <a:pPr algn="ctr"/>
            <a:r>
              <a:rPr lang="en-IN" dirty="0" smtClean="0"/>
              <a:t>Assumption is wrong</a:t>
            </a:r>
          </a:p>
        </p:txBody>
      </p:sp>
      <p:sp>
        <p:nvSpPr>
          <p:cNvPr id="9" name="Rounded Rectangle 8"/>
          <p:cNvSpPr/>
          <p:nvPr/>
        </p:nvSpPr>
        <p:spPr>
          <a:xfrm>
            <a:off x="6528514" y="4597757"/>
            <a:ext cx="4739425" cy="20219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Case 4 : </a:t>
            </a:r>
            <a:r>
              <a:rPr lang="en-IN" dirty="0" smtClean="0"/>
              <a:t>Albert (F) : Dave did it</a:t>
            </a:r>
          </a:p>
          <a:p>
            <a:pPr algn="ctr"/>
            <a:r>
              <a:rPr lang="en-IN" dirty="0" smtClean="0"/>
              <a:t>Dave (F) : Tony did it </a:t>
            </a:r>
          </a:p>
          <a:p>
            <a:pPr algn="ctr"/>
            <a:r>
              <a:rPr lang="en-IN" dirty="0" smtClean="0"/>
              <a:t>Gul (F) : I did not do it (TS : I did it) </a:t>
            </a:r>
          </a:p>
          <a:p>
            <a:pPr algn="ctr"/>
            <a:r>
              <a:rPr lang="en-IN" dirty="0" smtClean="0"/>
              <a:t>Tony (T) : Dave lied when he said that I did it.</a:t>
            </a:r>
          </a:p>
          <a:p>
            <a:pPr algn="ctr"/>
            <a:endParaRPr lang="en-IN" dirty="0" smtClean="0"/>
          </a:p>
          <a:p>
            <a:pPr algn="ctr"/>
            <a:r>
              <a:rPr lang="en-IN" sz="2400" b="1" dirty="0" smtClean="0"/>
              <a:t>Gul did it.</a:t>
            </a:r>
            <a:endParaRPr lang="en-IN" sz="2400" b="1" dirty="0"/>
          </a:p>
        </p:txBody>
      </p:sp>
    </p:spTree>
    <p:extLst>
      <p:ext uri="{BB962C8B-B14F-4D97-AF65-F5344CB8AC3E}">
        <p14:creationId xmlns:p14="http://schemas.microsoft.com/office/powerpoint/2010/main" val="213948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ircle(in)">
                                      <p:cBhvr>
                                        <p:cTn id="16" dur="2000"/>
                                        <p:tgtEl>
                                          <p:spTgt spid="4">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ircle(in)">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barn(inVertical)">
                                      <p:cBhvr>
                                        <p:cTn id="36" dur="500"/>
                                        <p:tgtEl>
                                          <p:spTgt spid="5">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barn(inVertical)">
                                      <p:cBhvr>
                                        <p:cTn id="39" dur="500"/>
                                        <p:tgtEl>
                                          <p:spTgt spid="5">
                                            <p:txEl>
                                              <p:pRg st="1" end="1"/>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barn(inVertical)">
                                      <p:cBhvr>
                                        <p:cTn id="42" dur="500"/>
                                        <p:tgtEl>
                                          <p:spTgt spid="5">
                                            <p:txEl>
                                              <p:pRg st="2" end="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barn(inVertical)">
                                      <p:cBhvr>
                                        <p:cTn id="45" dur="500"/>
                                        <p:tgtEl>
                                          <p:spTgt spid="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1000"/>
                                        <p:tgtEl>
                                          <p:spTgt spid="3">
                                            <p:txEl>
                                              <p:pRg st="4" end="4"/>
                                            </p:txEl>
                                          </p:spTgt>
                                        </p:tgtEl>
                                      </p:cBhvr>
                                    </p:animEffect>
                                    <p:anim calcmode="lin" valueType="num">
                                      <p:cBhvr>
                                        <p:cTn id="5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Effect transition="in" filter="fade">
                                      <p:cBhvr>
                                        <p:cTn id="63" dur="1000"/>
                                        <p:tgtEl>
                                          <p:spTgt spid="6">
                                            <p:txEl>
                                              <p:pRg st="0" end="0"/>
                                            </p:txEl>
                                          </p:spTgt>
                                        </p:tgtEl>
                                      </p:cBhvr>
                                    </p:animEffect>
                                    <p:anim calcmode="lin" valueType="num">
                                      <p:cBhvr>
                                        <p:cTn id="6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1" end="1"/>
                                            </p:txEl>
                                          </p:spTgt>
                                        </p:tgtEl>
                                        <p:attrNameLst>
                                          <p:attrName>style.visibility</p:attrName>
                                        </p:attrNameLst>
                                      </p:cBhvr>
                                      <p:to>
                                        <p:strVal val="visible"/>
                                      </p:to>
                                    </p:set>
                                    <p:animEffect transition="in" filter="fade">
                                      <p:cBhvr>
                                        <p:cTn id="70" dur="1000"/>
                                        <p:tgtEl>
                                          <p:spTgt spid="6">
                                            <p:txEl>
                                              <p:pRg st="1" end="1"/>
                                            </p:txEl>
                                          </p:spTgt>
                                        </p:tgtEl>
                                      </p:cBhvr>
                                    </p:animEffect>
                                    <p:anim calcmode="lin" valueType="num">
                                      <p:cBhvr>
                                        <p:cTn id="7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animEffect transition="in" filter="fade">
                                      <p:cBhvr>
                                        <p:cTn id="77" dur="1000"/>
                                        <p:tgtEl>
                                          <p:spTgt spid="6">
                                            <p:txEl>
                                              <p:pRg st="2" end="2"/>
                                            </p:txEl>
                                          </p:spTgt>
                                        </p:tgtEl>
                                      </p:cBhvr>
                                    </p:animEffect>
                                    <p:anim calcmode="lin" valueType="num">
                                      <p:cBhvr>
                                        <p:cTn id="7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6">
                                            <p:txEl>
                                              <p:pRg st="3" end="3"/>
                                            </p:txEl>
                                          </p:spTgt>
                                        </p:tgtEl>
                                        <p:attrNameLst>
                                          <p:attrName>style.visibility</p:attrName>
                                        </p:attrNameLst>
                                      </p:cBhvr>
                                      <p:to>
                                        <p:strVal val="visible"/>
                                      </p:to>
                                    </p:set>
                                    <p:animEffect transition="in" filter="fade">
                                      <p:cBhvr>
                                        <p:cTn id="84" dur="1000"/>
                                        <p:tgtEl>
                                          <p:spTgt spid="6">
                                            <p:txEl>
                                              <p:pRg st="3" end="3"/>
                                            </p:txEl>
                                          </p:spTgt>
                                        </p:tgtEl>
                                      </p:cBhvr>
                                    </p:animEffect>
                                    <p:anim calcmode="lin" valueType="num">
                                      <p:cBhvr>
                                        <p:cTn id="8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6">
                                            <p:txEl>
                                              <p:pRg st="5" end="5"/>
                                            </p:txEl>
                                          </p:spTgt>
                                        </p:tgtEl>
                                        <p:attrNameLst>
                                          <p:attrName>style.visibility</p:attrName>
                                        </p:attrNameLst>
                                      </p:cBhvr>
                                      <p:to>
                                        <p:strVal val="visible"/>
                                      </p:to>
                                    </p:set>
                                    <p:animEffect transition="in" filter="fade">
                                      <p:cBhvr>
                                        <p:cTn id="91" dur="1000"/>
                                        <p:tgtEl>
                                          <p:spTgt spid="6">
                                            <p:txEl>
                                              <p:pRg st="5" end="5"/>
                                            </p:txEl>
                                          </p:spTgt>
                                        </p:tgtEl>
                                      </p:cBhvr>
                                    </p:animEffect>
                                    <p:anim calcmode="lin" valueType="num">
                                      <p:cBhvr>
                                        <p:cTn id="9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93" dur="1000" fill="hold"/>
                                        <p:tgtEl>
                                          <p:spTgt spid="6">
                                            <p:txEl>
                                              <p:pRg st="5" end="5"/>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6">
                                            <p:txEl>
                                              <p:pRg st="6" end="6"/>
                                            </p:txEl>
                                          </p:spTgt>
                                        </p:tgtEl>
                                        <p:attrNameLst>
                                          <p:attrName>style.visibility</p:attrName>
                                        </p:attrNameLst>
                                      </p:cBhvr>
                                      <p:to>
                                        <p:strVal val="visible"/>
                                      </p:to>
                                    </p:set>
                                    <p:animEffect transition="in" filter="fade">
                                      <p:cBhvr>
                                        <p:cTn id="96" dur="1000"/>
                                        <p:tgtEl>
                                          <p:spTgt spid="6">
                                            <p:txEl>
                                              <p:pRg st="6" end="6"/>
                                            </p:txEl>
                                          </p:spTgt>
                                        </p:tgtEl>
                                      </p:cBhvr>
                                    </p:animEffect>
                                    <p:anim calcmode="lin" valueType="num">
                                      <p:cBhvr>
                                        <p:cTn id="97"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8"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additive="base">
                                        <p:cTn id="103" dur="500" fill="hold"/>
                                        <p:tgtEl>
                                          <p:spTgt spid="7"/>
                                        </p:tgtEl>
                                        <p:attrNameLst>
                                          <p:attrName>ppt_x</p:attrName>
                                        </p:attrNameLst>
                                      </p:cBhvr>
                                      <p:tavLst>
                                        <p:tav tm="0">
                                          <p:val>
                                            <p:strVal val="#ppt_x"/>
                                          </p:val>
                                        </p:tav>
                                        <p:tav tm="100000">
                                          <p:val>
                                            <p:strVal val="#ppt_x"/>
                                          </p:val>
                                        </p:tav>
                                      </p:tavLst>
                                    </p:anim>
                                    <p:anim calcmode="lin" valueType="num">
                                      <p:cBhvr additive="base">
                                        <p:cTn id="10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7">
                                            <p:txEl>
                                              <p:pRg st="0" end="0"/>
                                            </p:txEl>
                                          </p:spTgt>
                                        </p:tgtEl>
                                        <p:attrNameLst>
                                          <p:attrName>style.visibility</p:attrName>
                                        </p:attrNameLst>
                                      </p:cBhvr>
                                      <p:to>
                                        <p:strVal val="visible"/>
                                      </p:to>
                                    </p:set>
                                    <p:animEffect transition="in" filter="fade">
                                      <p:cBhvr>
                                        <p:cTn id="109" dur="1000"/>
                                        <p:tgtEl>
                                          <p:spTgt spid="7">
                                            <p:txEl>
                                              <p:pRg st="0" end="0"/>
                                            </p:txEl>
                                          </p:spTgt>
                                        </p:tgtEl>
                                      </p:cBhvr>
                                    </p:animEffect>
                                    <p:anim calcmode="lin" valueType="num">
                                      <p:cBhvr>
                                        <p:cTn id="11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1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7">
                                            <p:txEl>
                                              <p:pRg st="1" end="1"/>
                                            </p:txEl>
                                          </p:spTgt>
                                        </p:tgtEl>
                                        <p:attrNameLst>
                                          <p:attrName>style.visibility</p:attrName>
                                        </p:attrNameLst>
                                      </p:cBhvr>
                                      <p:to>
                                        <p:strVal val="visible"/>
                                      </p:to>
                                    </p:set>
                                    <p:animEffect transition="in" filter="fade">
                                      <p:cBhvr>
                                        <p:cTn id="116" dur="1000"/>
                                        <p:tgtEl>
                                          <p:spTgt spid="7">
                                            <p:txEl>
                                              <p:pRg st="1" end="1"/>
                                            </p:txEl>
                                          </p:spTgt>
                                        </p:tgtEl>
                                      </p:cBhvr>
                                    </p:animEffect>
                                    <p:anim calcmode="lin" valueType="num">
                                      <p:cBhvr>
                                        <p:cTn id="11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1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7">
                                            <p:txEl>
                                              <p:pRg st="2" end="2"/>
                                            </p:txEl>
                                          </p:spTgt>
                                        </p:tgtEl>
                                        <p:attrNameLst>
                                          <p:attrName>style.visibility</p:attrName>
                                        </p:attrNameLst>
                                      </p:cBhvr>
                                      <p:to>
                                        <p:strVal val="visible"/>
                                      </p:to>
                                    </p:set>
                                    <p:animEffect transition="in" filter="fade">
                                      <p:cBhvr>
                                        <p:cTn id="123" dur="1000"/>
                                        <p:tgtEl>
                                          <p:spTgt spid="7">
                                            <p:txEl>
                                              <p:pRg st="2" end="2"/>
                                            </p:txEl>
                                          </p:spTgt>
                                        </p:tgtEl>
                                      </p:cBhvr>
                                    </p:animEffect>
                                    <p:anim calcmode="lin" valueType="num">
                                      <p:cBhvr>
                                        <p:cTn id="1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2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7">
                                            <p:txEl>
                                              <p:pRg st="3" end="3"/>
                                            </p:txEl>
                                          </p:spTgt>
                                        </p:tgtEl>
                                        <p:attrNameLst>
                                          <p:attrName>style.visibility</p:attrName>
                                        </p:attrNameLst>
                                      </p:cBhvr>
                                      <p:to>
                                        <p:strVal val="visible"/>
                                      </p:to>
                                    </p:set>
                                    <p:animEffect transition="in" filter="fade">
                                      <p:cBhvr>
                                        <p:cTn id="130" dur="1000"/>
                                        <p:tgtEl>
                                          <p:spTgt spid="7">
                                            <p:txEl>
                                              <p:pRg st="3" end="3"/>
                                            </p:txEl>
                                          </p:spTgt>
                                        </p:tgtEl>
                                      </p:cBhvr>
                                    </p:animEffect>
                                    <p:anim calcmode="lin" valueType="num">
                                      <p:cBhvr>
                                        <p:cTn id="1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3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7">
                                            <p:txEl>
                                              <p:pRg st="5" end="5"/>
                                            </p:txEl>
                                          </p:spTgt>
                                        </p:tgtEl>
                                        <p:attrNameLst>
                                          <p:attrName>style.visibility</p:attrName>
                                        </p:attrNameLst>
                                      </p:cBhvr>
                                      <p:to>
                                        <p:strVal val="visible"/>
                                      </p:to>
                                    </p:set>
                                    <p:animEffect transition="in" filter="fade">
                                      <p:cBhvr>
                                        <p:cTn id="137" dur="1000"/>
                                        <p:tgtEl>
                                          <p:spTgt spid="7">
                                            <p:txEl>
                                              <p:pRg st="5" end="5"/>
                                            </p:txEl>
                                          </p:spTgt>
                                        </p:tgtEl>
                                      </p:cBhvr>
                                    </p:animEffect>
                                    <p:anim calcmode="lin" valueType="num">
                                      <p:cBhvr>
                                        <p:cTn id="13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39"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7">
                                            <p:txEl>
                                              <p:pRg st="6" end="6"/>
                                            </p:txEl>
                                          </p:spTgt>
                                        </p:tgtEl>
                                        <p:attrNameLst>
                                          <p:attrName>style.visibility</p:attrName>
                                        </p:attrNameLst>
                                      </p:cBhvr>
                                      <p:to>
                                        <p:strVal val="visible"/>
                                      </p:to>
                                    </p:set>
                                    <p:animEffect transition="in" filter="fade">
                                      <p:cBhvr>
                                        <p:cTn id="142" dur="1000"/>
                                        <p:tgtEl>
                                          <p:spTgt spid="7">
                                            <p:txEl>
                                              <p:pRg st="6" end="6"/>
                                            </p:txEl>
                                          </p:spTgt>
                                        </p:tgtEl>
                                      </p:cBhvr>
                                    </p:animEffect>
                                    <p:anim calcmode="lin" valueType="num">
                                      <p:cBhvr>
                                        <p:cTn id="1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8"/>
                                        </p:tgtEl>
                                        <p:attrNameLst>
                                          <p:attrName>style.visibility</p:attrName>
                                        </p:attrNameLst>
                                      </p:cBhvr>
                                      <p:to>
                                        <p:strVal val="visible"/>
                                      </p:to>
                                    </p:set>
                                    <p:anim calcmode="lin" valueType="num">
                                      <p:cBhvr additive="base">
                                        <p:cTn id="149" dur="500" fill="hold"/>
                                        <p:tgtEl>
                                          <p:spTgt spid="8"/>
                                        </p:tgtEl>
                                        <p:attrNameLst>
                                          <p:attrName>ppt_x</p:attrName>
                                        </p:attrNameLst>
                                      </p:cBhvr>
                                      <p:tavLst>
                                        <p:tav tm="0">
                                          <p:val>
                                            <p:strVal val="#ppt_x"/>
                                          </p:val>
                                        </p:tav>
                                        <p:tav tm="100000">
                                          <p:val>
                                            <p:strVal val="#ppt_x"/>
                                          </p:val>
                                        </p:tav>
                                      </p:tavLst>
                                    </p:anim>
                                    <p:anim calcmode="lin" valueType="num">
                                      <p:cBhvr additive="base">
                                        <p:cTn id="1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nodeType="clickEffect">
                                  <p:stCondLst>
                                    <p:cond delay="0"/>
                                  </p:stCondLst>
                                  <p:childTnLst>
                                    <p:set>
                                      <p:cBhvr>
                                        <p:cTn id="154" dur="1" fill="hold">
                                          <p:stCondLst>
                                            <p:cond delay="0"/>
                                          </p:stCondLst>
                                        </p:cTn>
                                        <p:tgtEl>
                                          <p:spTgt spid="8">
                                            <p:txEl>
                                              <p:pRg st="0" end="0"/>
                                            </p:txEl>
                                          </p:spTgt>
                                        </p:tgtEl>
                                        <p:attrNameLst>
                                          <p:attrName>style.visibility</p:attrName>
                                        </p:attrNameLst>
                                      </p:cBhvr>
                                      <p:to>
                                        <p:strVal val="visible"/>
                                      </p:to>
                                    </p:set>
                                    <p:animEffect transition="in" filter="fade">
                                      <p:cBhvr>
                                        <p:cTn id="155" dur="1000"/>
                                        <p:tgtEl>
                                          <p:spTgt spid="8">
                                            <p:txEl>
                                              <p:pRg st="0" end="0"/>
                                            </p:txEl>
                                          </p:spTgt>
                                        </p:tgtEl>
                                      </p:cBhvr>
                                    </p:animEffect>
                                    <p:anim calcmode="lin" valueType="num">
                                      <p:cBhvr>
                                        <p:cTn id="15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nodeType="clickEffect">
                                  <p:stCondLst>
                                    <p:cond delay="0"/>
                                  </p:stCondLst>
                                  <p:childTnLst>
                                    <p:set>
                                      <p:cBhvr>
                                        <p:cTn id="161" dur="1" fill="hold">
                                          <p:stCondLst>
                                            <p:cond delay="0"/>
                                          </p:stCondLst>
                                        </p:cTn>
                                        <p:tgtEl>
                                          <p:spTgt spid="8">
                                            <p:txEl>
                                              <p:pRg st="1" end="1"/>
                                            </p:txEl>
                                          </p:spTgt>
                                        </p:tgtEl>
                                        <p:attrNameLst>
                                          <p:attrName>style.visibility</p:attrName>
                                        </p:attrNameLst>
                                      </p:cBhvr>
                                      <p:to>
                                        <p:strVal val="visible"/>
                                      </p:to>
                                    </p:set>
                                    <p:animEffect transition="in" filter="fade">
                                      <p:cBhvr>
                                        <p:cTn id="162" dur="1000"/>
                                        <p:tgtEl>
                                          <p:spTgt spid="8">
                                            <p:txEl>
                                              <p:pRg st="1" end="1"/>
                                            </p:txEl>
                                          </p:spTgt>
                                        </p:tgtEl>
                                      </p:cBhvr>
                                    </p:animEffect>
                                    <p:anim calcmode="lin" valueType="num">
                                      <p:cBhvr>
                                        <p:cTn id="16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nodeType="clickEffect">
                                  <p:stCondLst>
                                    <p:cond delay="0"/>
                                  </p:stCondLst>
                                  <p:childTnLst>
                                    <p:set>
                                      <p:cBhvr>
                                        <p:cTn id="168" dur="1" fill="hold">
                                          <p:stCondLst>
                                            <p:cond delay="0"/>
                                          </p:stCondLst>
                                        </p:cTn>
                                        <p:tgtEl>
                                          <p:spTgt spid="8">
                                            <p:txEl>
                                              <p:pRg st="2" end="2"/>
                                            </p:txEl>
                                          </p:spTgt>
                                        </p:tgtEl>
                                        <p:attrNameLst>
                                          <p:attrName>style.visibility</p:attrName>
                                        </p:attrNameLst>
                                      </p:cBhvr>
                                      <p:to>
                                        <p:strVal val="visible"/>
                                      </p:to>
                                    </p:set>
                                    <p:animEffect transition="in" filter="fade">
                                      <p:cBhvr>
                                        <p:cTn id="169" dur="1000"/>
                                        <p:tgtEl>
                                          <p:spTgt spid="8">
                                            <p:txEl>
                                              <p:pRg st="2" end="2"/>
                                            </p:txEl>
                                          </p:spTgt>
                                        </p:tgtEl>
                                      </p:cBhvr>
                                    </p:animEffect>
                                    <p:anim calcmode="lin" valueType="num">
                                      <p:cBhvr>
                                        <p:cTn id="17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7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nodeType="clickEffect">
                                  <p:stCondLst>
                                    <p:cond delay="0"/>
                                  </p:stCondLst>
                                  <p:childTnLst>
                                    <p:set>
                                      <p:cBhvr>
                                        <p:cTn id="175" dur="1" fill="hold">
                                          <p:stCondLst>
                                            <p:cond delay="0"/>
                                          </p:stCondLst>
                                        </p:cTn>
                                        <p:tgtEl>
                                          <p:spTgt spid="8">
                                            <p:txEl>
                                              <p:pRg st="3" end="3"/>
                                            </p:txEl>
                                          </p:spTgt>
                                        </p:tgtEl>
                                        <p:attrNameLst>
                                          <p:attrName>style.visibility</p:attrName>
                                        </p:attrNameLst>
                                      </p:cBhvr>
                                      <p:to>
                                        <p:strVal val="visible"/>
                                      </p:to>
                                    </p:set>
                                    <p:animEffect transition="in" filter="fade">
                                      <p:cBhvr>
                                        <p:cTn id="176" dur="1000"/>
                                        <p:tgtEl>
                                          <p:spTgt spid="8">
                                            <p:txEl>
                                              <p:pRg st="3" end="3"/>
                                            </p:txEl>
                                          </p:spTgt>
                                        </p:tgtEl>
                                      </p:cBhvr>
                                    </p:animEffect>
                                    <p:anim calcmode="lin" valueType="num">
                                      <p:cBhvr>
                                        <p:cTn id="17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7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nodeType="clickEffect">
                                  <p:stCondLst>
                                    <p:cond delay="0"/>
                                  </p:stCondLst>
                                  <p:childTnLst>
                                    <p:set>
                                      <p:cBhvr>
                                        <p:cTn id="182" dur="1" fill="hold">
                                          <p:stCondLst>
                                            <p:cond delay="0"/>
                                          </p:stCondLst>
                                        </p:cTn>
                                        <p:tgtEl>
                                          <p:spTgt spid="8">
                                            <p:txEl>
                                              <p:pRg st="5" end="5"/>
                                            </p:txEl>
                                          </p:spTgt>
                                        </p:tgtEl>
                                        <p:attrNameLst>
                                          <p:attrName>style.visibility</p:attrName>
                                        </p:attrNameLst>
                                      </p:cBhvr>
                                      <p:to>
                                        <p:strVal val="visible"/>
                                      </p:to>
                                    </p:set>
                                    <p:animEffect transition="in" filter="fade">
                                      <p:cBhvr>
                                        <p:cTn id="183" dur="1000"/>
                                        <p:tgtEl>
                                          <p:spTgt spid="8">
                                            <p:txEl>
                                              <p:pRg st="5" end="5"/>
                                            </p:txEl>
                                          </p:spTgt>
                                        </p:tgtEl>
                                      </p:cBhvr>
                                    </p:animEffect>
                                    <p:anim calcmode="lin" valueType="num">
                                      <p:cBhvr>
                                        <p:cTn id="184"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85" dur="1000" fill="hold"/>
                                        <p:tgtEl>
                                          <p:spTgt spid="8">
                                            <p:txEl>
                                              <p:pRg st="5" end="5"/>
                                            </p:txEl>
                                          </p:spTgt>
                                        </p:tgtEl>
                                        <p:attrNameLst>
                                          <p:attrName>ppt_y</p:attrName>
                                        </p:attrNameLst>
                                      </p:cBhvr>
                                      <p:tavLst>
                                        <p:tav tm="0">
                                          <p:val>
                                            <p:strVal val="#ppt_y+.1"/>
                                          </p:val>
                                        </p:tav>
                                        <p:tav tm="100000">
                                          <p:val>
                                            <p:strVal val="#ppt_y"/>
                                          </p:val>
                                        </p:tav>
                                      </p:tavLst>
                                    </p:anim>
                                  </p:childTnLst>
                                </p:cTn>
                              </p:par>
                              <p:par>
                                <p:cTn id="186" presetID="42" presetClass="entr" presetSubtype="0" fill="hold" nodeType="withEffect">
                                  <p:stCondLst>
                                    <p:cond delay="0"/>
                                  </p:stCondLst>
                                  <p:childTnLst>
                                    <p:set>
                                      <p:cBhvr>
                                        <p:cTn id="187" dur="1" fill="hold">
                                          <p:stCondLst>
                                            <p:cond delay="0"/>
                                          </p:stCondLst>
                                        </p:cTn>
                                        <p:tgtEl>
                                          <p:spTgt spid="8">
                                            <p:txEl>
                                              <p:pRg st="6" end="6"/>
                                            </p:txEl>
                                          </p:spTgt>
                                        </p:tgtEl>
                                        <p:attrNameLst>
                                          <p:attrName>style.visibility</p:attrName>
                                        </p:attrNameLst>
                                      </p:cBhvr>
                                      <p:to>
                                        <p:strVal val="visible"/>
                                      </p:to>
                                    </p:set>
                                    <p:animEffect transition="in" filter="fade">
                                      <p:cBhvr>
                                        <p:cTn id="188" dur="1000"/>
                                        <p:tgtEl>
                                          <p:spTgt spid="8">
                                            <p:txEl>
                                              <p:pRg st="6" end="6"/>
                                            </p:txEl>
                                          </p:spTgt>
                                        </p:tgtEl>
                                      </p:cBhvr>
                                    </p:animEffect>
                                    <p:anim calcmode="lin" valueType="num">
                                      <p:cBhvr>
                                        <p:cTn id="18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9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9"/>
                                        </p:tgtEl>
                                        <p:attrNameLst>
                                          <p:attrName>style.visibility</p:attrName>
                                        </p:attrNameLst>
                                      </p:cBhvr>
                                      <p:to>
                                        <p:strVal val="visible"/>
                                      </p:to>
                                    </p:set>
                                    <p:anim calcmode="lin" valueType="num">
                                      <p:cBhvr additive="base">
                                        <p:cTn id="195" dur="500" fill="hold"/>
                                        <p:tgtEl>
                                          <p:spTgt spid="9"/>
                                        </p:tgtEl>
                                        <p:attrNameLst>
                                          <p:attrName>ppt_x</p:attrName>
                                        </p:attrNameLst>
                                      </p:cBhvr>
                                      <p:tavLst>
                                        <p:tav tm="0">
                                          <p:val>
                                            <p:strVal val="#ppt_x"/>
                                          </p:val>
                                        </p:tav>
                                        <p:tav tm="100000">
                                          <p:val>
                                            <p:strVal val="#ppt_x"/>
                                          </p:val>
                                        </p:tav>
                                      </p:tavLst>
                                    </p:anim>
                                    <p:anim calcmode="lin" valueType="num">
                                      <p:cBhvr additive="base">
                                        <p:cTn id="19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nodeType="clickEffect">
                                  <p:stCondLst>
                                    <p:cond delay="0"/>
                                  </p:stCondLst>
                                  <p:childTnLst>
                                    <p:set>
                                      <p:cBhvr>
                                        <p:cTn id="200" dur="1" fill="hold">
                                          <p:stCondLst>
                                            <p:cond delay="0"/>
                                          </p:stCondLst>
                                        </p:cTn>
                                        <p:tgtEl>
                                          <p:spTgt spid="9">
                                            <p:txEl>
                                              <p:pRg st="0" end="0"/>
                                            </p:txEl>
                                          </p:spTgt>
                                        </p:tgtEl>
                                        <p:attrNameLst>
                                          <p:attrName>style.visibility</p:attrName>
                                        </p:attrNameLst>
                                      </p:cBhvr>
                                      <p:to>
                                        <p:strVal val="visible"/>
                                      </p:to>
                                    </p:set>
                                    <p:animEffect transition="in" filter="fade">
                                      <p:cBhvr>
                                        <p:cTn id="201" dur="1000"/>
                                        <p:tgtEl>
                                          <p:spTgt spid="9">
                                            <p:txEl>
                                              <p:pRg st="0" end="0"/>
                                            </p:txEl>
                                          </p:spTgt>
                                        </p:tgtEl>
                                      </p:cBhvr>
                                    </p:animEffect>
                                    <p:anim calcmode="lin" valueType="num">
                                      <p:cBhvr>
                                        <p:cTn id="20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0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9">
                                            <p:txEl>
                                              <p:pRg st="1" end="1"/>
                                            </p:txEl>
                                          </p:spTgt>
                                        </p:tgtEl>
                                        <p:attrNameLst>
                                          <p:attrName>style.visibility</p:attrName>
                                        </p:attrNameLst>
                                      </p:cBhvr>
                                      <p:to>
                                        <p:strVal val="visible"/>
                                      </p:to>
                                    </p:set>
                                    <p:animEffect transition="in" filter="fade">
                                      <p:cBhvr>
                                        <p:cTn id="208" dur="1000"/>
                                        <p:tgtEl>
                                          <p:spTgt spid="9">
                                            <p:txEl>
                                              <p:pRg st="1" end="1"/>
                                            </p:txEl>
                                          </p:spTgt>
                                        </p:tgtEl>
                                      </p:cBhvr>
                                    </p:animEffect>
                                    <p:anim calcmode="lin" valueType="num">
                                      <p:cBhvr>
                                        <p:cTn id="20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0"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nodeType="clickEffect">
                                  <p:stCondLst>
                                    <p:cond delay="0"/>
                                  </p:stCondLst>
                                  <p:childTnLst>
                                    <p:set>
                                      <p:cBhvr>
                                        <p:cTn id="214" dur="1" fill="hold">
                                          <p:stCondLst>
                                            <p:cond delay="0"/>
                                          </p:stCondLst>
                                        </p:cTn>
                                        <p:tgtEl>
                                          <p:spTgt spid="9">
                                            <p:txEl>
                                              <p:pRg st="2" end="2"/>
                                            </p:txEl>
                                          </p:spTgt>
                                        </p:tgtEl>
                                        <p:attrNameLst>
                                          <p:attrName>style.visibility</p:attrName>
                                        </p:attrNameLst>
                                      </p:cBhvr>
                                      <p:to>
                                        <p:strVal val="visible"/>
                                      </p:to>
                                    </p:set>
                                    <p:animEffect transition="in" filter="fade">
                                      <p:cBhvr>
                                        <p:cTn id="215" dur="1000"/>
                                        <p:tgtEl>
                                          <p:spTgt spid="9">
                                            <p:txEl>
                                              <p:pRg st="2" end="2"/>
                                            </p:txEl>
                                          </p:spTgt>
                                        </p:tgtEl>
                                      </p:cBhvr>
                                    </p:animEffect>
                                    <p:anim calcmode="lin" valueType="num">
                                      <p:cBhvr>
                                        <p:cTn id="216"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7"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42" presetClass="entr" presetSubtype="0" fill="hold" nodeType="clickEffect">
                                  <p:stCondLst>
                                    <p:cond delay="0"/>
                                  </p:stCondLst>
                                  <p:childTnLst>
                                    <p:set>
                                      <p:cBhvr>
                                        <p:cTn id="221" dur="1" fill="hold">
                                          <p:stCondLst>
                                            <p:cond delay="0"/>
                                          </p:stCondLst>
                                        </p:cTn>
                                        <p:tgtEl>
                                          <p:spTgt spid="9">
                                            <p:txEl>
                                              <p:pRg st="3" end="3"/>
                                            </p:txEl>
                                          </p:spTgt>
                                        </p:tgtEl>
                                        <p:attrNameLst>
                                          <p:attrName>style.visibility</p:attrName>
                                        </p:attrNameLst>
                                      </p:cBhvr>
                                      <p:to>
                                        <p:strVal val="visible"/>
                                      </p:to>
                                    </p:set>
                                    <p:animEffect transition="in" filter="fade">
                                      <p:cBhvr>
                                        <p:cTn id="222" dur="1000"/>
                                        <p:tgtEl>
                                          <p:spTgt spid="9">
                                            <p:txEl>
                                              <p:pRg st="3" end="3"/>
                                            </p:txEl>
                                          </p:spTgt>
                                        </p:tgtEl>
                                      </p:cBhvr>
                                    </p:animEffect>
                                    <p:anim calcmode="lin" valueType="num">
                                      <p:cBhvr>
                                        <p:cTn id="22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24"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ntr" presetSubtype="0" fill="hold" nodeType="clickEffect">
                                  <p:stCondLst>
                                    <p:cond delay="0"/>
                                  </p:stCondLst>
                                  <p:childTnLst>
                                    <p:set>
                                      <p:cBhvr>
                                        <p:cTn id="228" dur="1" fill="hold">
                                          <p:stCondLst>
                                            <p:cond delay="0"/>
                                          </p:stCondLst>
                                        </p:cTn>
                                        <p:tgtEl>
                                          <p:spTgt spid="9">
                                            <p:txEl>
                                              <p:pRg st="5" end="5"/>
                                            </p:txEl>
                                          </p:spTgt>
                                        </p:tgtEl>
                                        <p:attrNameLst>
                                          <p:attrName>style.visibility</p:attrName>
                                        </p:attrNameLst>
                                      </p:cBhvr>
                                      <p:to>
                                        <p:strVal val="visible"/>
                                      </p:to>
                                    </p:set>
                                    <p:animEffect transition="in" filter="fade">
                                      <p:cBhvr>
                                        <p:cTn id="229" dur="1000"/>
                                        <p:tgtEl>
                                          <p:spTgt spid="9">
                                            <p:txEl>
                                              <p:pRg st="5" end="5"/>
                                            </p:txEl>
                                          </p:spTgt>
                                        </p:tgtEl>
                                      </p:cBhvr>
                                    </p:animEffect>
                                    <p:anim calcmode="lin" valueType="num">
                                      <p:cBhvr>
                                        <p:cTn id="230"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31"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70456"/>
            <a:ext cx="11565228" cy="6349285"/>
          </a:xfrm>
        </p:spPr>
        <p:txBody>
          <a:bodyPr/>
          <a:lstStyle/>
          <a:p>
            <a:endParaRPr lang="en-IN" dirty="0" smtClean="0"/>
          </a:p>
          <a:p>
            <a:endParaRPr lang="en-IN" dirty="0"/>
          </a:p>
          <a:p>
            <a:endParaRPr lang="en-IN" dirty="0" smtClean="0"/>
          </a:p>
          <a:p>
            <a:endParaRPr lang="en-IN" dirty="0"/>
          </a:p>
          <a:p>
            <a:pPr marL="0" indent="0">
              <a:buNone/>
            </a:pPr>
            <a:r>
              <a:rPr lang="en-IN" sz="2000" dirty="0" smtClean="0"/>
              <a:t>Solution :</a:t>
            </a:r>
          </a:p>
          <a:p>
            <a:pPr marL="0" indent="0">
              <a:buNone/>
            </a:pPr>
            <a:endParaRPr lang="en-IN" sz="2000" dirty="0"/>
          </a:p>
        </p:txBody>
      </p:sp>
      <p:sp>
        <p:nvSpPr>
          <p:cNvPr id="4" name="Rounded Rectangle 3"/>
          <p:cNvSpPr/>
          <p:nvPr/>
        </p:nvSpPr>
        <p:spPr>
          <a:xfrm>
            <a:off x="386367" y="270456"/>
            <a:ext cx="5653825"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Consider the following </a:t>
            </a:r>
            <a:r>
              <a:rPr lang="en-IN" sz="2400" dirty="0" smtClean="0"/>
              <a:t>statements                                               </a:t>
            </a:r>
            <a:endParaRPr lang="en-IN" sz="2400" dirty="0"/>
          </a:p>
          <a:p>
            <a:r>
              <a:rPr lang="en-IN" sz="2400" dirty="0"/>
              <a:t>Albert: Dave did it.</a:t>
            </a:r>
          </a:p>
          <a:p>
            <a:r>
              <a:rPr lang="en-IN" sz="2400" dirty="0"/>
              <a:t>Dave: Tony did it.</a:t>
            </a:r>
          </a:p>
          <a:p>
            <a:r>
              <a:rPr lang="en-IN" sz="2400" dirty="0"/>
              <a:t>Gul: I did not do it.</a:t>
            </a:r>
          </a:p>
          <a:p>
            <a:r>
              <a:rPr lang="en-IN" sz="2400" dirty="0"/>
              <a:t>Tony: Dave lied when he said that I did it.</a:t>
            </a:r>
          </a:p>
        </p:txBody>
      </p:sp>
      <p:sp>
        <p:nvSpPr>
          <p:cNvPr id="5" name="Rounded Rectangle 4"/>
          <p:cNvSpPr/>
          <p:nvPr/>
        </p:nvSpPr>
        <p:spPr>
          <a:xfrm>
            <a:off x="6244108" y="270456"/>
            <a:ext cx="5308241"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If only one out of all above statements is</a:t>
            </a:r>
          </a:p>
          <a:p>
            <a:r>
              <a:rPr lang="en-IN" sz="2000" dirty="0" smtClean="0"/>
              <a:t>false, </a:t>
            </a:r>
            <a:r>
              <a:rPr lang="en-IN" sz="2000" dirty="0"/>
              <a:t>who did it?</a:t>
            </a:r>
          </a:p>
          <a:p>
            <a:r>
              <a:rPr lang="en-IN" sz="2000" dirty="0"/>
              <a:t>A. </a:t>
            </a:r>
            <a:r>
              <a:rPr lang="en-IN" sz="2000" dirty="0" smtClean="0"/>
              <a:t>Albert 		B</a:t>
            </a:r>
            <a:r>
              <a:rPr lang="en-IN" sz="2000" dirty="0"/>
              <a:t>. Dave</a:t>
            </a:r>
          </a:p>
          <a:p>
            <a:r>
              <a:rPr lang="en-IN" sz="2000" dirty="0"/>
              <a:t>C. </a:t>
            </a:r>
            <a:r>
              <a:rPr lang="en-IN" sz="2000" dirty="0" smtClean="0"/>
              <a:t>Gul			D</a:t>
            </a:r>
            <a:r>
              <a:rPr lang="en-IN" sz="2000" dirty="0"/>
              <a:t>. Tony</a:t>
            </a:r>
          </a:p>
        </p:txBody>
      </p:sp>
      <p:sp>
        <p:nvSpPr>
          <p:cNvPr id="6" name="Rounded Rectangle 5"/>
          <p:cNvSpPr/>
          <p:nvPr/>
        </p:nvSpPr>
        <p:spPr>
          <a:xfrm>
            <a:off x="1326524" y="2331076"/>
            <a:ext cx="4739425" cy="21250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Case 1 : </a:t>
            </a:r>
            <a:r>
              <a:rPr lang="en-IN" dirty="0" smtClean="0"/>
              <a:t>Albert (F) : Dave did it</a:t>
            </a:r>
          </a:p>
          <a:p>
            <a:pPr algn="ctr"/>
            <a:r>
              <a:rPr lang="en-IN" dirty="0" smtClean="0"/>
              <a:t>Dave (T) : Tony did it </a:t>
            </a:r>
          </a:p>
          <a:p>
            <a:pPr algn="ctr"/>
            <a:r>
              <a:rPr lang="en-IN" dirty="0" smtClean="0"/>
              <a:t>Gul (T) : I did not do it</a:t>
            </a:r>
          </a:p>
          <a:p>
            <a:pPr algn="ctr"/>
            <a:r>
              <a:rPr lang="en-IN" dirty="0" smtClean="0"/>
              <a:t>Tony (F) : Dave lied when he said that I did it.</a:t>
            </a:r>
          </a:p>
          <a:p>
            <a:pPr algn="ctr"/>
            <a:endParaRPr lang="en-IN" dirty="0"/>
          </a:p>
          <a:p>
            <a:pPr algn="ctr"/>
            <a:r>
              <a:rPr lang="en-IN" b="1" dirty="0" smtClean="0"/>
              <a:t>Condition : Only one statement is False</a:t>
            </a:r>
          </a:p>
          <a:p>
            <a:pPr algn="ctr"/>
            <a:r>
              <a:rPr lang="en-IN" dirty="0" smtClean="0"/>
              <a:t>Assumption is wrong</a:t>
            </a:r>
          </a:p>
        </p:txBody>
      </p:sp>
      <p:sp>
        <p:nvSpPr>
          <p:cNvPr id="7" name="Rounded Rectangle 6"/>
          <p:cNvSpPr/>
          <p:nvPr/>
        </p:nvSpPr>
        <p:spPr>
          <a:xfrm>
            <a:off x="6528515" y="2331076"/>
            <a:ext cx="4739425" cy="21250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Case 2 : </a:t>
            </a:r>
            <a:r>
              <a:rPr lang="en-IN" dirty="0" smtClean="0"/>
              <a:t>Albert (T) : Dave did it</a:t>
            </a:r>
          </a:p>
          <a:p>
            <a:pPr algn="ctr"/>
            <a:r>
              <a:rPr lang="en-IN" dirty="0" smtClean="0"/>
              <a:t>Dave (F) : Tony did it </a:t>
            </a:r>
          </a:p>
          <a:p>
            <a:pPr algn="ctr"/>
            <a:r>
              <a:rPr lang="en-IN" dirty="0" smtClean="0"/>
              <a:t>Gul (T) : I did not do it</a:t>
            </a:r>
          </a:p>
          <a:p>
            <a:pPr algn="ctr"/>
            <a:r>
              <a:rPr lang="en-IN" dirty="0" smtClean="0"/>
              <a:t>Tony (T) : Dave lied when he said that I did it.</a:t>
            </a:r>
          </a:p>
          <a:p>
            <a:pPr algn="ctr"/>
            <a:endParaRPr lang="en-IN" dirty="0" smtClean="0"/>
          </a:p>
          <a:p>
            <a:pPr algn="ctr"/>
            <a:r>
              <a:rPr lang="en-IN" sz="2400" b="1" dirty="0" smtClean="0"/>
              <a:t>Dave did it</a:t>
            </a:r>
            <a:endParaRPr lang="en-IN" sz="2400" b="1" dirty="0"/>
          </a:p>
        </p:txBody>
      </p:sp>
      <p:sp>
        <p:nvSpPr>
          <p:cNvPr id="8" name="Rounded Rectangle 7"/>
          <p:cNvSpPr/>
          <p:nvPr/>
        </p:nvSpPr>
        <p:spPr>
          <a:xfrm>
            <a:off x="1326523" y="4597757"/>
            <a:ext cx="4739425" cy="20219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Case 3 : </a:t>
            </a:r>
            <a:r>
              <a:rPr lang="en-IN" dirty="0" smtClean="0"/>
              <a:t>Albert (T) : Dave did it</a:t>
            </a:r>
          </a:p>
          <a:p>
            <a:pPr algn="ctr"/>
            <a:r>
              <a:rPr lang="en-IN" dirty="0" smtClean="0"/>
              <a:t>Dave </a:t>
            </a:r>
            <a:r>
              <a:rPr lang="en-IN" dirty="0" smtClean="0"/>
              <a:t>(T) </a:t>
            </a:r>
            <a:r>
              <a:rPr lang="en-IN" dirty="0" smtClean="0"/>
              <a:t>: Tony did it </a:t>
            </a:r>
          </a:p>
          <a:p>
            <a:pPr algn="ctr"/>
            <a:r>
              <a:rPr lang="en-IN" dirty="0" smtClean="0"/>
              <a:t>Gul (F) : I did not do it (TS: I did it)</a:t>
            </a:r>
          </a:p>
          <a:p>
            <a:pPr algn="ctr"/>
            <a:r>
              <a:rPr lang="en-IN" dirty="0" smtClean="0"/>
              <a:t>Tony (F) : Dave lied when he said that I did it.</a:t>
            </a:r>
          </a:p>
          <a:p>
            <a:pPr algn="ctr"/>
            <a:endParaRPr lang="en-IN" dirty="0"/>
          </a:p>
          <a:p>
            <a:pPr algn="ctr"/>
            <a:r>
              <a:rPr lang="en-IN" b="1" dirty="0" smtClean="0"/>
              <a:t>Condition : Only one statement is False</a:t>
            </a:r>
          </a:p>
          <a:p>
            <a:pPr algn="ctr"/>
            <a:r>
              <a:rPr lang="en-IN" dirty="0" smtClean="0"/>
              <a:t>Assumption is wrong</a:t>
            </a:r>
          </a:p>
        </p:txBody>
      </p:sp>
    </p:spTree>
    <p:extLst>
      <p:ext uri="{BB962C8B-B14F-4D97-AF65-F5344CB8AC3E}">
        <p14:creationId xmlns:p14="http://schemas.microsoft.com/office/powerpoint/2010/main" val="133359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ircle(in)">
                                      <p:cBhvr>
                                        <p:cTn id="16" dur="2000"/>
                                        <p:tgtEl>
                                          <p:spTgt spid="4">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ircle(in)">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Effect transition="in" filter="fade">
                                      <p:cBhvr>
                                        <p:cTn id="48" dur="1000"/>
                                        <p:tgtEl>
                                          <p:spTgt spid="6">
                                            <p:txEl>
                                              <p:pRg st="0" end="0"/>
                                            </p:txEl>
                                          </p:spTgt>
                                        </p:tgtEl>
                                      </p:cBhvr>
                                    </p:animEffect>
                                    <p:anim calcmode="lin" valueType="num">
                                      <p:cBhvr>
                                        <p:cTn id="4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Effect transition="in" filter="fade">
                                      <p:cBhvr>
                                        <p:cTn id="55" dur="1000"/>
                                        <p:tgtEl>
                                          <p:spTgt spid="6">
                                            <p:txEl>
                                              <p:pRg st="1" end="1"/>
                                            </p:txEl>
                                          </p:spTgt>
                                        </p:tgtEl>
                                      </p:cBhvr>
                                    </p:animEffect>
                                    <p:anim calcmode="lin" valueType="num">
                                      <p:cBhvr>
                                        <p:cTn id="5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animEffect transition="in" filter="fade">
                                      <p:cBhvr>
                                        <p:cTn id="62" dur="1000"/>
                                        <p:tgtEl>
                                          <p:spTgt spid="6">
                                            <p:txEl>
                                              <p:pRg st="2" end="2"/>
                                            </p:txEl>
                                          </p:spTgt>
                                        </p:tgtEl>
                                      </p:cBhvr>
                                    </p:animEffect>
                                    <p:anim calcmode="lin" valueType="num">
                                      <p:cBhvr>
                                        <p:cTn id="6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animEffect transition="in" filter="fade">
                                      <p:cBhvr>
                                        <p:cTn id="69" dur="1000"/>
                                        <p:tgtEl>
                                          <p:spTgt spid="6">
                                            <p:txEl>
                                              <p:pRg st="3" end="3"/>
                                            </p:txEl>
                                          </p:spTgt>
                                        </p:tgtEl>
                                      </p:cBhvr>
                                    </p:animEffect>
                                    <p:anim calcmode="lin" valueType="num">
                                      <p:cBhvr>
                                        <p:cTn id="7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6">
                                            <p:txEl>
                                              <p:pRg st="5" end="5"/>
                                            </p:txEl>
                                          </p:spTgt>
                                        </p:tgtEl>
                                        <p:attrNameLst>
                                          <p:attrName>style.visibility</p:attrName>
                                        </p:attrNameLst>
                                      </p:cBhvr>
                                      <p:to>
                                        <p:strVal val="visible"/>
                                      </p:to>
                                    </p:set>
                                    <p:animEffect transition="in" filter="fade">
                                      <p:cBhvr>
                                        <p:cTn id="76" dur="1000"/>
                                        <p:tgtEl>
                                          <p:spTgt spid="6">
                                            <p:txEl>
                                              <p:pRg st="5" end="5"/>
                                            </p:txEl>
                                          </p:spTgt>
                                        </p:tgtEl>
                                      </p:cBhvr>
                                    </p:animEffect>
                                    <p:anim calcmode="lin" valueType="num">
                                      <p:cBhvr>
                                        <p:cTn id="7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8" dur="1000" fill="hold"/>
                                        <p:tgtEl>
                                          <p:spTgt spid="6">
                                            <p:txEl>
                                              <p:pRg st="5" end="5"/>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animEffect transition="in" filter="fade">
                                      <p:cBhvr>
                                        <p:cTn id="81" dur="1000"/>
                                        <p:tgtEl>
                                          <p:spTgt spid="6">
                                            <p:txEl>
                                              <p:pRg st="6" end="6"/>
                                            </p:txEl>
                                          </p:spTgt>
                                        </p:tgtEl>
                                      </p:cBhvr>
                                    </p:animEffect>
                                    <p:anim calcmode="lin" valueType="num">
                                      <p:cBhvr>
                                        <p:cTn id="8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7"/>
                                        </p:tgtEl>
                                        <p:attrNameLst>
                                          <p:attrName>style.visibility</p:attrName>
                                        </p:attrNameLst>
                                      </p:cBhvr>
                                      <p:to>
                                        <p:strVal val="visible"/>
                                      </p:to>
                                    </p:set>
                                    <p:anim calcmode="lin" valueType="num">
                                      <p:cBhvr additive="base">
                                        <p:cTn id="88" dur="500" fill="hold"/>
                                        <p:tgtEl>
                                          <p:spTgt spid="7"/>
                                        </p:tgtEl>
                                        <p:attrNameLst>
                                          <p:attrName>ppt_x</p:attrName>
                                        </p:attrNameLst>
                                      </p:cBhvr>
                                      <p:tavLst>
                                        <p:tav tm="0">
                                          <p:val>
                                            <p:strVal val="#ppt_x"/>
                                          </p:val>
                                        </p:tav>
                                        <p:tav tm="100000">
                                          <p:val>
                                            <p:strVal val="#ppt_x"/>
                                          </p:val>
                                        </p:tav>
                                      </p:tavLst>
                                    </p:anim>
                                    <p:anim calcmode="lin" valueType="num">
                                      <p:cBhvr additive="base">
                                        <p:cTn id="8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7">
                                            <p:txEl>
                                              <p:pRg st="0" end="0"/>
                                            </p:txEl>
                                          </p:spTgt>
                                        </p:tgtEl>
                                        <p:attrNameLst>
                                          <p:attrName>style.visibility</p:attrName>
                                        </p:attrNameLst>
                                      </p:cBhvr>
                                      <p:to>
                                        <p:strVal val="visible"/>
                                      </p:to>
                                    </p:set>
                                    <p:animEffect transition="in" filter="fade">
                                      <p:cBhvr>
                                        <p:cTn id="94" dur="1000"/>
                                        <p:tgtEl>
                                          <p:spTgt spid="7">
                                            <p:txEl>
                                              <p:pRg st="0" end="0"/>
                                            </p:txEl>
                                          </p:spTgt>
                                        </p:tgtEl>
                                      </p:cBhvr>
                                    </p:animEffect>
                                    <p:anim calcmode="lin" valueType="num">
                                      <p:cBhvr>
                                        <p:cTn id="9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7">
                                            <p:txEl>
                                              <p:pRg st="1" end="1"/>
                                            </p:txEl>
                                          </p:spTgt>
                                        </p:tgtEl>
                                        <p:attrNameLst>
                                          <p:attrName>style.visibility</p:attrName>
                                        </p:attrNameLst>
                                      </p:cBhvr>
                                      <p:to>
                                        <p:strVal val="visible"/>
                                      </p:to>
                                    </p:set>
                                    <p:animEffect transition="in" filter="fade">
                                      <p:cBhvr>
                                        <p:cTn id="101" dur="1000"/>
                                        <p:tgtEl>
                                          <p:spTgt spid="7">
                                            <p:txEl>
                                              <p:pRg st="1" end="1"/>
                                            </p:txEl>
                                          </p:spTgt>
                                        </p:tgtEl>
                                      </p:cBhvr>
                                    </p:animEffect>
                                    <p:anim calcmode="lin" valueType="num">
                                      <p:cBhvr>
                                        <p:cTn id="10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0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7">
                                            <p:txEl>
                                              <p:pRg st="2" end="2"/>
                                            </p:txEl>
                                          </p:spTgt>
                                        </p:tgtEl>
                                        <p:attrNameLst>
                                          <p:attrName>style.visibility</p:attrName>
                                        </p:attrNameLst>
                                      </p:cBhvr>
                                      <p:to>
                                        <p:strVal val="visible"/>
                                      </p:to>
                                    </p:set>
                                    <p:animEffect transition="in" filter="fade">
                                      <p:cBhvr>
                                        <p:cTn id="108" dur="1000"/>
                                        <p:tgtEl>
                                          <p:spTgt spid="7">
                                            <p:txEl>
                                              <p:pRg st="2" end="2"/>
                                            </p:txEl>
                                          </p:spTgt>
                                        </p:tgtEl>
                                      </p:cBhvr>
                                    </p:animEffect>
                                    <p:anim calcmode="lin" valueType="num">
                                      <p:cBhvr>
                                        <p:cTn id="10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1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7">
                                            <p:txEl>
                                              <p:pRg st="3" end="3"/>
                                            </p:txEl>
                                          </p:spTgt>
                                        </p:tgtEl>
                                        <p:attrNameLst>
                                          <p:attrName>style.visibility</p:attrName>
                                        </p:attrNameLst>
                                      </p:cBhvr>
                                      <p:to>
                                        <p:strVal val="visible"/>
                                      </p:to>
                                    </p:set>
                                    <p:animEffect transition="in" filter="fade">
                                      <p:cBhvr>
                                        <p:cTn id="115" dur="1000"/>
                                        <p:tgtEl>
                                          <p:spTgt spid="7">
                                            <p:txEl>
                                              <p:pRg st="3" end="3"/>
                                            </p:txEl>
                                          </p:spTgt>
                                        </p:tgtEl>
                                      </p:cBhvr>
                                    </p:animEffect>
                                    <p:anim calcmode="lin" valueType="num">
                                      <p:cBhvr>
                                        <p:cTn id="11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1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8"/>
                                        </p:tgtEl>
                                        <p:attrNameLst>
                                          <p:attrName>style.visibility</p:attrName>
                                        </p:attrNameLst>
                                      </p:cBhvr>
                                      <p:to>
                                        <p:strVal val="visible"/>
                                      </p:to>
                                    </p:set>
                                    <p:anim calcmode="lin" valueType="num">
                                      <p:cBhvr additive="base">
                                        <p:cTn id="122" dur="500" fill="hold"/>
                                        <p:tgtEl>
                                          <p:spTgt spid="8"/>
                                        </p:tgtEl>
                                        <p:attrNameLst>
                                          <p:attrName>ppt_x</p:attrName>
                                        </p:attrNameLst>
                                      </p:cBhvr>
                                      <p:tavLst>
                                        <p:tav tm="0">
                                          <p:val>
                                            <p:strVal val="#ppt_x"/>
                                          </p:val>
                                        </p:tav>
                                        <p:tav tm="100000">
                                          <p:val>
                                            <p:strVal val="#ppt_x"/>
                                          </p:val>
                                        </p:tav>
                                      </p:tavLst>
                                    </p:anim>
                                    <p:anim calcmode="lin" valueType="num">
                                      <p:cBhvr additive="base">
                                        <p:cTn id="1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nodeType="clickEffect">
                                  <p:stCondLst>
                                    <p:cond delay="0"/>
                                  </p:stCondLst>
                                  <p:childTnLst>
                                    <p:set>
                                      <p:cBhvr>
                                        <p:cTn id="127" dur="1" fill="hold">
                                          <p:stCondLst>
                                            <p:cond delay="0"/>
                                          </p:stCondLst>
                                        </p:cTn>
                                        <p:tgtEl>
                                          <p:spTgt spid="8">
                                            <p:txEl>
                                              <p:pRg st="0" end="0"/>
                                            </p:txEl>
                                          </p:spTgt>
                                        </p:tgtEl>
                                        <p:attrNameLst>
                                          <p:attrName>style.visibility</p:attrName>
                                        </p:attrNameLst>
                                      </p:cBhvr>
                                      <p:to>
                                        <p:strVal val="visible"/>
                                      </p:to>
                                    </p:set>
                                    <p:animEffect transition="in" filter="fade">
                                      <p:cBhvr>
                                        <p:cTn id="128" dur="1000"/>
                                        <p:tgtEl>
                                          <p:spTgt spid="8">
                                            <p:txEl>
                                              <p:pRg st="0" end="0"/>
                                            </p:txEl>
                                          </p:spTgt>
                                        </p:tgtEl>
                                      </p:cBhvr>
                                    </p:animEffect>
                                    <p:anim calcmode="lin" valueType="num">
                                      <p:cBhvr>
                                        <p:cTn id="1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nodeType="clickEffect">
                                  <p:stCondLst>
                                    <p:cond delay="0"/>
                                  </p:stCondLst>
                                  <p:childTnLst>
                                    <p:set>
                                      <p:cBhvr>
                                        <p:cTn id="134" dur="1" fill="hold">
                                          <p:stCondLst>
                                            <p:cond delay="0"/>
                                          </p:stCondLst>
                                        </p:cTn>
                                        <p:tgtEl>
                                          <p:spTgt spid="8">
                                            <p:txEl>
                                              <p:pRg st="1" end="1"/>
                                            </p:txEl>
                                          </p:spTgt>
                                        </p:tgtEl>
                                        <p:attrNameLst>
                                          <p:attrName>style.visibility</p:attrName>
                                        </p:attrNameLst>
                                      </p:cBhvr>
                                      <p:to>
                                        <p:strVal val="visible"/>
                                      </p:to>
                                    </p:set>
                                    <p:animEffect transition="in" filter="fade">
                                      <p:cBhvr>
                                        <p:cTn id="135" dur="1000"/>
                                        <p:tgtEl>
                                          <p:spTgt spid="8">
                                            <p:txEl>
                                              <p:pRg st="1" end="1"/>
                                            </p:txEl>
                                          </p:spTgt>
                                        </p:tgtEl>
                                      </p:cBhvr>
                                    </p:animEffect>
                                    <p:anim calcmode="lin" valueType="num">
                                      <p:cBhvr>
                                        <p:cTn id="13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3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nodeType="clickEffect">
                                  <p:stCondLst>
                                    <p:cond delay="0"/>
                                  </p:stCondLst>
                                  <p:childTnLst>
                                    <p:set>
                                      <p:cBhvr>
                                        <p:cTn id="141" dur="1" fill="hold">
                                          <p:stCondLst>
                                            <p:cond delay="0"/>
                                          </p:stCondLst>
                                        </p:cTn>
                                        <p:tgtEl>
                                          <p:spTgt spid="8">
                                            <p:txEl>
                                              <p:pRg st="2" end="2"/>
                                            </p:txEl>
                                          </p:spTgt>
                                        </p:tgtEl>
                                        <p:attrNameLst>
                                          <p:attrName>style.visibility</p:attrName>
                                        </p:attrNameLst>
                                      </p:cBhvr>
                                      <p:to>
                                        <p:strVal val="visible"/>
                                      </p:to>
                                    </p:set>
                                    <p:animEffect transition="in" filter="fade">
                                      <p:cBhvr>
                                        <p:cTn id="142" dur="1000"/>
                                        <p:tgtEl>
                                          <p:spTgt spid="8">
                                            <p:txEl>
                                              <p:pRg st="2" end="2"/>
                                            </p:txEl>
                                          </p:spTgt>
                                        </p:tgtEl>
                                      </p:cBhvr>
                                    </p:animEffect>
                                    <p:anim calcmode="lin" valueType="num">
                                      <p:cBhvr>
                                        <p:cTn id="14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nodeType="clickEffect">
                                  <p:stCondLst>
                                    <p:cond delay="0"/>
                                  </p:stCondLst>
                                  <p:childTnLst>
                                    <p:set>
                                      <p:cBhvr>
                                        <p:cTn id="148" dur="1" fill="hold">
                                          <p:stCondLst>
                                            <p:cond delay="0"/>
                                          </p:stCondLst>
                                        </p:cTn>
                                        <p:tgtEl>
                                          <p:spTgt spid="8">
                                            <p:txEl>
                                              <p:pRg st="3" end="3"/>
                                            </p:txEl>
                                          </p:spTgt>
                                        </p:tgtEl>
                                        <p:attrNameLst>
                                          <p:attrName>style.visibility</p:attrName>
                                        </p:attrNameLst>
                                      </p:cBhvr>
                                      <p:to>
                                        <p:strVal val="visible"/>
                                      </p:to>
                                    </p:set>
                                    <p:animEffect transition="in" filter="fade">
                                      <p:cBhvr>
                                        <p:cTn id="149" dur="1000"/>
                                        <p:tgtEl>
                                          <p:spTgt spid="8">
                                            <p:txEl>
                                              <p:pRg st="3" end="3"/>
                                            </p:txEl>
                                          </p:spTgt>
                                        </p:tgtEl>
                                      </p:cBhvr>
                                    </p:animEffect>
                                    <p:anim calcmode="lin" valueType="num">
                                      <p:cBhvr>
                                        <p:cTn id="15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5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nodeType="clickEffect">
                                  <p:stCondLst>
                                    <p:cond delay="0"/>
                                  </p:stCondLst>
                                  <p:childTnLst>
                                    <p:set>
                                      <p:cBhvr>
                                        <p:cTn id="155" dur="1" fill="hold">
                                          <p:stCondLst>
                                            <p:cond delay="0"/>
                                          </p:stCondLst>
                                        </p:cTn>
                                        <p:tgtEl>
                                          <p:spTgt spid="8">
                                            <p:txEl>
                                              <p:pRg st="5" end="5"/>
                                            </p:txEl>
                                          </p:spTgt>
                                        </p:tgtEl>
                                        <p:attrNameLst>
                                          <p:attrName>style.visibility</p:attrName>
                                        </p:attrNameLst>
                                      </p:cBhvr>
                                      <p:to>
                                        <p:strVal val="visible"/>
                                      </p:to>
                                    </p:set>
                                    <p:animEffect transition="in" filter="fade">
                                      <p:cBhvr>
                                        <p:cTn id="156" dur="1000"/>
                                        <p:tgtEl>
                                          <p:spTgt spid="8">
                                            <p:txEl>
                                              <p:pRg st="5" end="5"/>
                                            </p:txEl>
                                          </p:spTgt>
                                        </p:tgtEl>
                                      </p:cBhvr>
                                    </p:animEffect>
                                    <p:anim calcmode="lin" valueType="num">
                                      <p:cBhvr>
                                        <p:cTn id="15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5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8">
                                            <p:txEl>
                                              <p:pRg st="6" end="6"/>
                                            </p:txEl>
                                          </p:spTgt>
                                        </p:tgtEl>
                                        <p:attrNameLst>
                                          <p:attrName>style.visibility</p:attrName>
                                        </p:attrNameLst>
                                      </p:cBhvr>
                                      <p:to>
                                        <p:strVal val="visible"/>
                                      </p:to>
                                    </p:set>
                                    <p:animEffect transition="in" filter="fade">
                                      <p:cBhvr>
                                        <p:cTn id="161" dur="1000"/>
                                        <p:tgtEl>
                                          <p:spTgt spid="8">
                                            <p:txEl>
                                              <p:pRg st="6" end="6"/>
                                            </p:txEl>
                                          </p:spTgt>
                                        </p:tgtEl>
                                      </p:cBhvr>
                                    </p:animEffect>
                                    <p:anim calcmode="lin" valueType="num">
                                      <p:cBhvr>
                                        <p:cTn id="16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6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218940"/>
            <a:ext cx="11410682" cy="663905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000" dirty="0" smtClean="0"/>
              <a:t>Solution :</a:t>
            </a:r>
          </a:p>
          <a:p>
            <a:pPr marL="0" indent="0">
              <a:buNone/>
            </a:pPr>
            <a:endParaRPr lang="en-US" sz="2000" dirty="0"/>
          </a:p>
        </p:txBody>
      </p:sp>
      <p:sp>
        <p:nvSpPr>
          <p:cNvPr id="4" name="Rounded Rectangle 3"/>
          <p:cNvSpPr/>
          <p:nvPr/>
        </p:nvSpPr>
        <p:spPr>
          <a:xfrm>
            <a:off x="489396" y="309093"/>
            <a:ext cx="5937161" cy="177728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t>While searching for a Painter, Ali met </a:t>
            </a:r>
            <a:r>
              <a:rPr lang="en-US" sz="2000" dirty="0" smtClean="0"/>
              <a:t>three locals </a:t>
            </a:r>
            <a:r>
              <a:rPr lang="en-US" sz="2000" dirty="0"/>
              <a:t>- Raj, </a:t>
            </a:r>
            <a:r>
              <a:rPr lang="en-US" sz="2000" dirty="0" err="1"/>
              <a:t>Rajan</a:t>
            </a:r>
            <a:r>
              <a:rPr lang="en-US" sz="2000" dirty="0"/>
              <a:t> and Roy - who </a:t>
            </a:r>
            <a:r>
              <a:rPr lang="en-US" sz="2000" dirty="0" smtClean="0"/>
              <a:t>always gave </a:t>
            </a:r>
            <a:r>
              <a:rPr lang="en-US" sz="2000" dirty="0"/>
              <a:t>two replies to any question. </a:t>
            </a:r>
            <a:r>
              <a:rPr lang="en-US" sz="2000" dirty="0" smtClean="0"/>
              <a:t>Among them </a:t>
            </a:r>
            <a:r>
              <a:rPr lang="en-US" sz="2000" dirty="0"/>
              <a:t>one is a truth teller, one is a liar </a:t>
            </a:r>
            <a:r>
              <a:rPr lang="en-US" sz="2000" dirty="0" smtClean="0"/>
              <a:t>and one </a:t>
            </a:r>
            <a:r>
              <a:rPr lang="en-US" sz="2000" dirty="0"/>
              <a:t>is an alternator. When Ali asked them</a:t>
            </a:r>
            <a:r>
              <a:rPr lang="en-US" sz="2000" dirty="0" smtClean="0"/>
              <a:t>, "</a:t>
            </a:r>
            <a:r>
              <a:rPr lang="en-US" sz="2000" dirty="0"/>
              <a:t>Who among you is the painter?", </a:t>
            </a:r>
            <a:r>
              <a:rPr lang="en-US" sz="2000" dirty="0" smtClean="0"/>
              <a:t>their replies </a:t>
            </a:r>
            <a:r>
              <a:rPr lang="en-US" sz="2000" dirty="0"/>
              <a:t>were</a:t>
            </a:r>
          </a:p>
        </p:txBody>
      </p:sp>
      <p:sp>
        <p:nvSpPr>
          <p:cNvPr id="5" name="Rounded Rectangle 4"/>
          <p:cNvSpPr/>
          <p:nvPr/>
        </p:nvSpPr>
        <p:spPr>
          <a:xfrm>
            <a:off x="6542466" y="309093"/>
            <a:ext cx="5138672" cy="177728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t>Raj: I am the Painter. </a:t>
            </a:r>
            <a:r>
              <a:rPr lang="en-US" sz="2000" dirty="0" err="1"/>
              <a:t>Rajan</a:t>
            </a:r>
            <a:r>
              <a:rPr lang="en-US" sz="2000" dirty="0"/>
              <a:t> is a liar.</a:t>
            </a:r>
          </a:p>
          <a:p>
            <a:r>
              <a:rPr lang="en-US" sz="2000" dirty="0" err="1"/>
              <a:t>Rajan</a:t>
            </a:r>
            <a:r>
              <a:rPr lang="en-US" sz="2000" dirty="0"/>
              <a:t>: I am the Painter. Roy is a liar.</a:t>
            </a:r>
          </a:p>
          <a:p>
            <a:r>
              <a:rPr lang="en-US" sz="2000" dirty="0"/>
              <a:t>Roy: </a:t>
            </a:r>
            <a:r>
              <a:rPr lang="en-US" sz="2000" dirty="0" err="1"/>
              <a:t>Rajan</a:t>
            </a:r>
            <a:r>
              <a:rPr lang="en-US" sz="2000" dirty="0"/>
              <a:t> is the painter. Raj is a liar.</a:t>
            </a:r>
          </a:p>
          <a:p>
            <a:r>
              <a:rPr lang="en-US" sz="2000" dirty="0"/>
              <a:t>Who is the painter actually?</a:t>
            </a:r>
          </a:p>
        </p:txBody>
      </p:sp>
      <p:sp>
        <p:nvSpPr>
          <p:cNvPr id="6" name="Rounded Rectangle 5"/>
          <p:cNvSpPr/>
          <p:nvPr/>
        </p:nvSpPr>
        <p:spPr>
          <a:xfrm>
            <a:off x="1429555" y="2247363"/>
            <a:ext cx="4739425" cy="21572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b="1" dirty="0" smtClean="0"/>
          </a:p>
          <a:p>
            <a:r>
              <a:rPr lang="en-IN" b="1" dirty="0" smtClean="0"/>
              <a:t>Case 1 :</a:t>
            </a:r>
          </a:p>
          <a:p>
            <a:r>
              <a:rPr lang="en-US" dirty="0" smtClean="0"/>
              <a:t>Raj (T): </a:t>
            </a:r>
            <a:r>
              <a:rPr lang="en-US" dirty="0"/>
              <a:t>I am the Painter. </a:t>
            </a:r>
            <a:r>
              <a:rPr lang="en-US" dirty="0" err="1"/>
              <a:t>Rajan</a:t>
            </a:r>
            <a:r>
              <a:rPr lang="en-US" dirty="0"/>
              <a:t> is a liar.</a:t>
            </a:r>
          </a:p>
          <a:p>
            <a:r>
              <a:rPr lang="en-US" dirty="0" err="1" smtClean="0"/>
              <a:t>Rajan</a:t>
            </a:r>
            <a:r>
              <a:rPr lang="en-US" dirty="0" smtClean="0"/>
              <a:t> (F): </a:t>
            </a:r>
            <a:r>
              <a:rPr lang="en-US" dirty="0"/>
              <a:t>I am the Painter. Roy is a liar.</a:t>
            </a:r>
          </a:p>
          <a:p>
            <a:r>
              <a:rPr lang="en-US" dirty="0" smtClean="0"/>
              <a:t>Roy (A): </a:t>
            </a:r>
            <a:r>
              <a:rPr lang="en-US" dirty="0" err="1"/>
              <a:t>Rajan</a:t>
            </a:r>
            <a:r>
              <a:rPr lang="en-US" dirty="0"/>
              <a:t> is the painter. Raj is a </a:t>
            </a:r>
            <a:r>
              <a:rPr lang="en-US" dirty="0" smtClean="0"/>
              <a:t>liar.</a:t>
            </a:r>
          </a:p>
          <a:p>
            <a:pPr algn="ctr"/>
            <a:r>
              <a:rPr lang="en-IN" dirty="0" smtClean="0"/>
              <a:t>        (F)             (T)</a:t>
            </a:r>
          </a:p>
          <a:p>
            <a:pPr algn="ctr"/>
            <a:endParaRPr lang="en-IN" dirty="0"/>
          </a:p>
          <a:p>
            <a:pPr algn="ctr"/>
            <a:r>
              <a:rPr lang="en-IN" b="1" dirty="0" smtClean="0"/>
              <a:t>Contradicts to our assumption</a:t>
            </a:r>
          </a:p>
          <a:p>
            <a:pPr algn="ctr"/>
            <a:r>
              <a:rPr lang="en-IN" b="1" dirty="0" smtClean="0"/>
              <a:t>Assumption is wrong</a:t>
            </a:r>
            <a:endParaRPr lang="en-IN" b="1" dirty="0"/>
          </a:p>
          <a:p>
            <a:pPr algn="ctr"/>
            <a:endParaRPr lang="en-IN" dirty="0"/>
          </a:p>
        </p:txBody>
      </p:sp>
      <p:sp>
        <p:nvSpPr>
          <p:cNvPr id="7" name="Rounded Rectangle 6"/>
          <p:cNvSpPr/>
          <p:nvPr/>
        </p:nvSpPr>
        <p:spPr>
          <a:xfrm>
            <a:off x="6542466" y="2247363"/>
            <a:ext cx="4739425" cy="21572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b="1" dirty="0" smtClean="0"/>
          </a:p>
          <a:p>
            <a:r>
              <a:rPr lang="en-IN" b="1" dirty="0" smtClean="0"/>
              <a:t>Case 2 :</a:t>
            </a:r>
          </a:p>
          <a:p>
            <a:r>
              <a:rPr lang="en-US" dirty="0" smtClean="0"/>
              <a:t>Raj (A): </a:t>
            </a:r>
            <a:r>
              <a:rPr lang="en-US" dirty="0"/>
              <a:t>I am the Painter. </a:t>
            </a:r>
            <a:r>
              <a:rPr lang="en-US" dirty="0" err="1"/>
              <a:t>Rajan</a:t>
            </a:r>
            <a:r>
              <a:rPr lang="en-US" dirty="0"/>
              <a:t> is a liar</a:t>
            </a:r>
            <a:r>
              <a:rPr lang="en-US" dirty="0" smtClean="0"/>
              <a:t>.</a:t>
            </a:r>
          </a:p>
          <a:p>
            <a:r>
              <a:rPr lang="en-US" dirty="0"/>
              <a:t> </a:t>
            </a:r>
            <a:r>
              <a:rPr lang="en-IN" dirty="0"/>
              <a:t> </a:t>
            </a:r>
            <a:r>
              <a:rPr lang="en-IN" dirty="0" smtClean="0"/>
              <a:t>                            (</a:t>
            </a:r>
            <a:r>
              <a:rPr lang="en-IN" dirty="0"/>
              <a:t>F)             (T)</a:t>
            </a:r>
            <a:endParaRPr lang="en-US" dirty="0"/>
          </a:p>
          <a:p>
            <a:r>
              <a:rPr lang="en-US" dirty="0" err="1" smtClean="0"/>
              <a:t>Rajan</a:t>
            </a:r>
            <a:r>
              <a:rPr lang="en-US" dirty="0" smtClean="0"/>
              <a:t> (T): </a:t>
            </a:r>
            <a:r>
              <a:rPr lang="en-US" dirty="0"/>
              <a:t>I am the Painter. Roy is a liar.</a:t>
            </a:r>
          </a:p>
          <a:p>
            <a:r>
              <a:rPr lang="en-US" dirty="0" smtClean="0"/>
              <a:t>Roy (F): </a:t>
            </a:r>
            <a:r>
              <a:rPr lang="en-US" dirty="0" err="1"/>
              <a:t>Rajan</a:t>
            </a:r>
            <a:r>
              <a:rPr lang="en-US" dirty="0"/>
              <a:t> is the painter. Raj is a </a:t>
            </a:r>
            <a:r>
              <a:rPr lang="en-US" dirty="0" smtClean="0"/>
              <a:t>liar.</a:t>
            </a:r>
          </a:p>
          <a:p>
            <a:pPr algn="ctr"/>
            <a:endParaRPr lang="en-IN" dirty="0"/>
          </a:p>
          <a:p>
            <a:pPr algn="ctr"/>
            <a:r>
              <a:rPr lang="en-IN" b="1" dirty="0" smtClean="0"/>
              <a:t>Contradicts to our assumption</a:t>
            </a:r>
          </a:p>
          <a:p>
            <a:pPr algn="ctr"/>
            <a:r>
              <a:rPr lang="en-IN" b="1" dirty="0" smtClean="0"/>
              <a:t>Assumption is wrong</a:t>
            </a:r>
            <a:endParaRPr lang="en-IN" b="1" dirty="0"/>
          </a:p>
          <a:p>
            <a:pPr algn="ctr"/>
            <a:endParaRPr lang="en-IN" dirty="0"/>
          </a:p>
        </p:txBody>
      </p:sp>
      <p:sp>
        <p:nvSpPr>
          <p:cNvPr id="8" name="Rounded Rectangle 7"/>
          <p:cNvSpPr/>
          <p:nvPr/>
        </p:nvSpPr>
        <p:spPr>
          <a:xfrm>
            <a:off x="4056844" y="4565561"/>
            <a:ext cx="4739425" cy="2182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b="1" dirty="0" smtClean="0"/>
          </a:p>
          <a:p>
            <a:r>
              <a:rPr lang="en-IN" b="1" dirty="0" smtClean="0"/>
              <a:t>Case </a:t>
            </a:r>
            <a:r>
              <a:rPr lang="en-IN" b="1" dirty="0"/>
              <a:t>3</a:t>
            </a:r>
            <a:r>
              <a:rPr lang="en-IN" b="1" dirty="0" smtClean="0"/>
              <a:t> :</a:t>
            </a:r>
          </a:p>
          <a:p>
            <a:r>
              <a:rPr lang="en-US" dirty="0" smtClean="0"/>
              <a:t>Raj (F): </a:t>
            </a:r>
            <a:r>
              <a:rPr lang="en-US" dirty="0"/>
              <a:t>I am the Painter. </a:t>
            </a:r>
            <a:r>
              <a:rPr lang="en-US" dirty="0" err="1"/>
              <a:t>Rajan</a:t>
            </a:r>
            <a:r>
              <a:rPr lang="en-US" dirty="0"/>
              <a:t> is a liar</a:t>
            </a:r>
            <a:r>
              <a:rPr lang="en-US" dirty="0" smtClean="0"/>
              <a:t>.</a:t>
            </a:r>
          </a:p>
          <a:p>
            <a:r>
              <a:rPr lang="en-US" dirty="0" err="1" smtClean="0"/>
              <a:t>Rajan</a:t>
            </a:r>
            <a:r>
              <a:rPr lang="en-US" dirty="0" smtClean="0"/>
              <a:t> (A): </a:t>
            </a:r>
            <a:r>
              <a:rPr lang="en-US" dirty="0"/>
              <a:t>I am the Painter. Roy is a liar</a:t>
            </a:r>
            <a:r>
              <a:rPr lang="en-US" dirty="0" smtClean="0"/>
              <a:t>.</a:t>
            </a:r>
          </a:p>
          <a:p>
            <a:r>
              <a:rPr lang="en-US" dirty="0" smtClean="0"/>
              <a:t>                                 </a:t>
            </a:r>
            <a:r>
              <a:rPr lang="en-IN" dirty="0" smtClean="0"/>
              <a:t>(T)             (F)</a:t>
            </a:r>
            <a:endParaRPr lang="en-US" dirty="0"/>
          </a:p>
          <a:p>
            <a:r>
              <a:rPr lang="en-US" dirty="0" smtClean="0"/>
              <a:t>Roy (T): </a:t>
            </a:r>
            <a:r>
              <a:rPr lang="en-US" dirty="0" err="1"/>
              <a:t>Rajan</a:t>
            </a:r>
            <a:r>
              <a:rPr lang="en-US" dirty="0"/>
              <a:t> is the painter. Raj is a </a:t>
            </a:r>
            <a:r>
              <a:rPr lang="en-US" dirty="0" smtClean="0"/>
              <a:t>liar.</a:t>
            </a:r>
          </a:p>
          <a:p>
            <a:pPr algn="ctr"/>
            <a:endParaRPr lang="en-IN" dirty="0"/>
          </a:p>
          <a:p>
            <a:pPr algn="ctr"/>
            <a:r>
              <a:rPr lang="en-IN" b="1" dirty="0" err="1" smtClean="0"/>
              <a:t>Rajan</a:t>
            </a:r>
            <a:r>
              <a:rPr lang="en-IN" b="1" dirty="0" smtClean="0"/>
              <a:t> is the painter.</a:t>
            </a:r>
            <a:endParaRPr lang="en-IN" b="1" dirty="0"/>
          </a:p>
        </p:txBody>
      </p:sp>
    </p:spTree>
    <p:extLst>
      <p:ext uri="{BB962C8B-B14F-4D97-AF65-F5344CB8AC3E}">
        <p14:creationId xmlns:p14="http://schemas.microsoft.com/office/powerpoint/2010/main" val="16994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down)">
                                      <p:cBhvr>
                                        <p:cTn id="24" dur="500"/>
                                        <p:tgtEl>
                                          <p:spTgt spid="5">
                                            <p:txEl>
                                              <p:pRg st="0" end="0"/>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down)">
                                      <p:cBhvr>
                                        <p:cTn id="27" dur="500"/>
                                        <p:tgtEl>
                                          <p:spTgt spid="5">
                                            <p:txEl>
                                              <p:pRg st="1" end="1"/>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wipe(down)">
                                      <p:cBhvr>
                                        <p:cTn id="30" dur="500"/>
                                        <p:tgtEl>
                                          <p:spTgt spid="5">
                                            <p:txEl>
                                              <p:pRg st="2" end="2"/>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wipe(down)">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1000"/>
                                        <p:tgtEl>
                                          <p:spTgt spid="6">
                                            <p:txEl>
                                              <p:pRg st="1" end="1"/>
                                            </p:txEl>
                                          </p:spTgt>
                                        </p:tgtEl>
                                      </p:cBhvr>
                                    </p:animEffect>
                                    <p:anim calcmode="lin" valueType="num">
                                      <p:cBhvr>
                                        <p:cTn id="5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animEffect transition="in" filter="fade">
                                      <p:cBhvr>
                                        <p:cTn id="59" dur="1000"/>
                                        <p:tgtEl>
                                          <p:spTgt spid="6">
                                            <p:txEl>
                                              <p:pRg st="2" end="2"/>
                                            </p:txEl>
                                          </p:spTgt>
                                        </p:tgtEl>
                                      </p:cBhvr>
                                    </p:animEffect>
                                    <p:anim calcmode="lin" valueType="num">
                                      <p:cBhvr>
                                        <p:cTn id="6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1000"/>
                                        <p:tgtEl>
                                          <p:spTgt spid="6">
                                            <p:txEl>
                                              <p:pRg st="3" end="3"/>
                                            </p:txEl>
                                          </p:spTgt>
                                        </p:tgtEl>
                                      </p:cBhvr>
                                    </p:animEffect>
                                    <p:anim calcmode="lin" valueType="num">
                                      <p:cBhvr>
                                        <p:cTn id="6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6">
                                            <p:txEl>
                                              <p:pRg st="4" end="4"/>
                                            </p:txEl>
                                          </p:spTgt>
                                        </p:tgtEl>
                                        <p:attrNameLst>
                                          <p:attrName>style.visibility</p:attrName>
                                        </p:attrNameLst>
                                      </p:cBhvr>
                                      <p:to>
                                        <p:strVal val="visible"/>
                                      </p:to>
                                    </p:set>
                                    <p:animEffect transition="in" filter="fade">
                                      <p:cBhvr>
                                        <p:cTn id="73" dur="1000"/>
                                        <p:tgtEl>
                                          <p:spTgt spid="6">
                                            <p:txEl>
                                              <p:pRg st="4" end="4"/>
                                            </p:txEl>
                                          </p:spTgt>
                                        </p:tgtEl>
                                      </p:cBhvr>
                                    </p:animEffect>
                                    <p:anim calcmode="lin" valueType="num">
                                      <p:cBhvr>
                                        <p:cTn id="7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6">
                                            <p:txEl>
                                              <p:pRg st="4" end="4"/>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
                                            <p:txEl>
                                              <p:pRg st="5" end="5"/>
                                            </p:txEl>
                                          </p:spTgt>
                                        </p:tgtEl>
                                        <p:attrNameLst>
                                          <p:attrName>style.visibility</p:attrName>
                                        </p:attrNameLst>
                                      </p:cBhvr>
                                      <p:to>
                                        <p:strVal val="visible"/>
                                      </p:to>
                                    </p:set>
                                    <p:animEffect transition="in" filter="fade">
                                      <p:cBhvr>
                                        <p:cTn id="78" dur="1000"/>
                                        <p:tgtEl>
                                          <p:spTgt spid="6">
                                            <p:txEl>
                                              <p:pRg st="5" end="5"/>
                                            </p:txEl>
                                          </p:spTgt>
                                        </p:tgtEl>
                                      </p:cBhvr>
                                    </p:animEffect>
                                    <p:anim calcmode="lin" valueType="num">
                                      <p:cBhvr>
                                        <p:cTn id="7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animEffect transition="in" filter="fade">
                                      <p:cBhvr>
                                        <p:cTn id="85" dur="1000"/>
                                        <p:tgtEl>
                                          <p:spTgt spid="6">
                                            <p:txEl>
                                              <p:pRg st="7" end="7"/>
                                            </p:txEl>
                                          </p:spTgt>
                                        </p:tgtEl>
                                      </p:cBhvr>
                                    </p:animEffect>
                                    <p:anim calcmode="lin" valueType="num">
                                      <p:cBhvr>
                                        <p:cTn id="8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7" end="7"/>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6">
                                            <p:txEl>
                                              <p:pRg st="8" end="8"/>
                                            </p:txEl>
                                          </p:spTgt>
                                        </p:tgtEl>
                                        <p:attrNameLst>
                                          <p:attrName>style.visibility</p:attrName>
                                        </p:attrNameLst>
                                      </p:cBhvr>
                                      <p:to>
                                        <p:strVal val="visible"/>
                                      </p:to>
                                    </p:set>
                                    <p:animEffect transition="in" filter="fade">
                                      <p:cBhvr>
                                        <p:cTn id="90" dur="1000"/>
                                        <p:tgtEl>
                                          <p:spTgt spid="6">
                                            <p:txEl>
                                              <p:pRg st="8" end="8"/>
                                            </p:txEl>
                                          </p:spTgt>
                                        </p:tgtEl>
                                      </p:cBhvr>
                                    </p:animEffect>
                                    <p:anim calcmode="lin" valueType="num">
                                      <p:cBhvr>
                                        <p:cTn id="91"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2"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500" fill="hold"/>
                                        <p:tgtEl>
                                          <p:spTgt spid="7"/>
                                        </p:tgtEl>
                                        <p:attrNameLst>
                                          <p:attrName>ppt_x</p:attrName>
                                        </p:attrNameLst>
                                      </p:cBhvr>
                                      <p:tavLst>
                                        <p:tav tm="0">
                                          <p:val>
                                            <p:strVal val="#ppt_x"/>
                                          </p:val>
                                        </p:tav>
                                        <p:tav tm="100000">
                                          <p:val>
                                            <p:strVal val="#ppt_x"/>
                                          </p:val>
                                        </p:tav>
                                      </p:tavLst>
                                    </p:anim>
                                    <p:anim calcmode="lin" valueType="num">
                                      <p:cBhvr additive="base">
                                        <p:cTn id="9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7">
                                            <p:txEl>
                                              <p:pRg st="1" end="1"/>
                                            </p:txEl>
                                          </p:spTgt>
                                        </p:tgtEl>
                                        <p:attrNameLst>
                                          <p:attrName>style.visibility</p:attrName>
                                        </p:attrNameLst>
                                      </p:cBhvr>
                                      <p:to>
                                        <p:strVal val="visible"/>
                                      </p:to>
                                    </p:set>
                                    <p:animEffect transition="in" filter="fade">
                                      <p:cBhvr>
                                        <p:cTn id="103" dur="1000"/>
                                        <p:tgtEl>
                                          <p:spTgt spid="7">
                                            <p:txEl>
                                              <p:pRg st="1" end="1"/>
                                            </p:txEl>
                                          </p:spTgt>
                                        </p:tgtEl>
                                      </p:cBhvr>
                                    </p:animEffect>
                                    <p:anim calcmode="lin" valueType="num">
                                      <p:cBhvr>
                                        <p:cTn id="10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0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7">
                                            <p:txEl>
                                              <p:pRg st="4" end="4"/>
                                            </p:txEl>
                                          </p:spTgt>
                                        </p:tgtEl>
                                        <p:attrNameLst>
                                          <p:attrName>style.visibility</p:attrName>
                                        </p:attrNameLst>
                                      </p:cBhvr>
                                      <p:to>
                                        <p:strVal val="visible"/>
                                      </p:to>
                                    </p:set>
                                    <p:animEffect transition="in" filter="fade">
                                      <p:cBhvr>
                                        <p:cTn id="110" dur="1000"/>
                                        <p:tgtEl>
                                          <p:spTgt spid="7">
                                            <p:txEl>
                                              <p:pRg st="4" end="4"/>
                                            </p:txEl>
                                          </p:spTgt>
                                        </p:tgtEl>
                                      </p:cBhvr>
                                    </p:animEffect>
                                    <p:anim calcmode="lin" valueType="num">
                                      <p:cBhvr>
                                        <p:cTn id="11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1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fade">
                                      <p:cBhvr>
                                        <p:cTn id="117" dur="1000"/>
                                        <p:tgtEl>
                                          <p:spTgt spid="7">
                                            <p:txEl>
                                              <p:pRg st="5" end="5"/>
                                            </p:txEl>
                                          </p:spTgt>
                                        </p:tgtEl>
                                      </p:cBhvr>
                                    </p:animEffect>
                                    <p:anim calcmode="lin" valueType="num">
                                      <p:cBhvr>
                                        <p:cTn id="11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1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7">
                                            <p:txEl>
                                              <p:pRg st="2" end="2"/>
                                            </p:txEl>
                                          </p:spTgt>
                                        </p:tgtEl>
                                        <p:attrNameLst>
                                          <p:attrName>style.visibility</p:attrName>
                                        </p:attrNameLst>
                                      </p:cBhvr>
                                      <p:to>
                                        <p:strVal val="visible"/>
                                      </p:to>
                                    </p:set>
                                    <p:animEffect transition="in" filter="fade">
                                      <p:cBhvr>
                                        <p:cTn id="124" dur="1000"/>
                                        <p:tgtEl>
                                          <p:spTgt spid="7">
                                            <p:txEl>
                                              <p:pRg st="2" end="2"/>
                                            </p:txEl>
                                          </p:spTgt>
                                        </p:tgtEl>
                                      </p:cBhvr>
                                    </p:animEffect>
                                    <p:anim calcmode="lin" valueType="num">
                                      <p:cBhvr>
                                        <p:cTn id="1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7">
                                            <p:txEl>
                                              <p:pRg st="3" end="3"/>
                                            </p:txEl>
                                          </p:spTgt>
                                        </p:tgtEl>
                                        <p:attrNameLst>
                                          <p:attrName>style.visibility</p:attrName>
                                        </p:attrNameLst>
                                      </p:cBhvr>
                                      <p:to>
                                        <p:strVal val="visible"/>
                                      </p:to>
                                    </p:set>
                                    <p:animEffect transition="in" filter="fade">
                                      <p:cBhvr>
                                        <p:cTn id="129" dur="1000"/>
                                        <p:tgtEl>
                                          <p:spTgt spid="7">
                                            <p:txEl>
                                              <p:pRg st="3" end="3"/>
                                            </p:txEl>
                                          </p:spTgt>
                                        </p:tgtEl>
                                      </p:cBhvr>
                                    </p:animEffect>
                                    <p:anim calcmode="lin" valueType="num">
                                      <p:cBhvr>
                                        <p:cTn id="1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3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7">
                                            <p:txEl>
                                              <p:pRg st="7" end="7"/>
                                            </p:txEl>
                                          </p:spTgt>
                                        </p:tgtEl>
                                        <p:attrNameLst>
                                          <p:attrName>style.visibility</p:attrName>
                                        </p:attrNameLst>
                                      </p:cBhvr>
                                      <p:to>
                                        <p:strVal val="visible"/>
                                      </p:to>
                                    </p:set>
                                    <p:animEffect transition="in" filter="fade">
                                      <p:cBhvr>
                                        <p:cTn id="136" dur="1000"/>
                                        <p:tgtEl>
                                          <p:spTgt spid="7">
                                            <p:txEl>
                                              <p:pRg st="7" end="7"/>
                                            </p:txEl>
                                          </p:spTgt>
                                        </p:tgtEl>
                                      </p:cBhvr>
                                    </p:animEffect>
                                    <p:anim calcmode="lin" valueType="num">
                                      <p:cBhvr>
                                        <p:cTn id="1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3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7">
                                            <p:txEl>
                                              <p:pRg st="8" end="8"/>
                                            </p:txEl>
                                          </p:spTgt>
                                        </p:tgtEl>
                                        <p:attrNameLst>
                                          <p:attrName>style.visibility</p:attrName>
                                        </p:attrNameLst>
                                      </p:cBhvr>
                                      <p:to>
                                        <p:strVal val="visible"/>
                                      </p:to>
                                    </p:set>
                                    <p:animEffect transition="in" filter="fade">
                                      <p:cBhvr>
                                        <p:cTn id="141" dur="1000"/>
                                        <p:tgtEl>
                                          <p:spTgt spid="7">
                                            <p:txEl>
                                              <p:pRg st="8" end="8"/>
                                            </p:txEl>
                                          </p:spTgt>
                                        </p:tgtEl>
                                      </p:cBhvr>
                                    </p:animEffect>
                                    <p:anim calcmode="lin" valueType="num">
                                      <p:cBhvr>
                                        <p:cTn id="1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43"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8"/>
                                        </p:tgtEl>
                                        <p:attrNameLst>
                                          <p:attrName>style.visibility</p:attrName>
                                        </p:attrNameLst>
                                      </p:cBhvr>
                                      <p:to>
                                        <p:strVal val="visible"/>
                                      </p:to>
                                    </p:set>
                                    <p:anim calcmode="lin" valueType="num">
                                      <p:cBhvr additive="base">
                                        <p:cTn id="148" dur="500" fill="hold"/>
                                        <p:tgtEl>
                                          <p:spTgt spid="8"/>
                                        </p:tgtEl>
                                        <p:attrNameLst>
                                          <p:attrName>ppt_x</p:attrName>
                                        </p:attrNameLst>
                                      </p:cBhvr>
                                      <p:tavLst>
                                        <p:tav tm="0">
                                          <p:val>
                                            <p:strVal val="#ppt_x"/>
                                          </p:val>
                                        </p:tav>
                                        <p:tav tm="100000">
                                          <p:val>
                                            <p:strVal val="#ppt_x"/>
                                          </p:val>
                                        </p:tav>
                                      </p:tavLst>
                                    </p:anim>
                                    <p:anim calcmode="lin" valueType="num">
                                      <p:cBhvr additive="base">
                                        <p:cTn id="1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nodeType="clickEffect">
                                  <p:stCondLst>
                                    <p:cond delay="0"/>
                                  </p:stCondLst>
                                  <p:childTnLst>
                                    <p:set>
                                      <p:cBhvr>
                                        <p:cTn id="153" dur="1" fill="hold">
                                          <p:stCondLst>
                                            <p:cond delay="0"/>
                                          </p:stCondLst>
                                        </p:cTn>
                                        <p:tgtEl>
                                          <p:spTgt spid="8">
                                            <p:txEl>
                                              <p:pRg st="1" end="1"/>
                                            </p:txEl>
                                          </p:spTgt>
                                        </p:tgtEl>
                                        <p:attrNameLst>
                                          <p:attrName>style.visibility</p:attrName>
                                        </p:attrNameLst>
                                      </p:cBhvr>
                                      <p:to>
                                        <p:strVal val="visible"/>
                                      </p:to>
                                    </p:set>
                                    <p:animEffect transition="in" filter="fade">
                                      <p:cBhvr>
                                        <p:cTn id="154" dur="1000"/>
                                        <p:tgtEl>
                                          <p:spTgt spid="8">
                                            <p:txEl>
                                              <p:pRg st="1" end="1"/>
                                            </p:txEl>
                                          </p:spTgt>
                                        </p:tgtEl>
                                      </p:cBhvr>
                                    </p:animEffect>
                                    <p:anim calcmode="lin" valueType="num">
                                      <p:cBhvr>
                                        <p:cTn id="15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nodeType="clickEffect">
                                  <p:stCondLst>
                                    <p:cond delay="0"/>
                                  </p:stCondLst>
                                  <p:childTnLst>
                                    <p:set>
                                      <p:cBhvr>
                                        <p:cTn id="160" dur="1" fill="hold">
                                          <p:stCondLst>
                                            <p:cond delay="0"/>
                                          </p:stCondLst>
                                        </p:cTn>
                                        <p:tgtEl>
                                          <p:spTgt spid="8">
                                            <p:txEl>
                                              <p:pRg st="5" end="5"/>
                                            </p:txEl>
                                          </p:spTgt>
                                        </p:tgtEl>
                                        <p:attrNameLst>
                                          <p:attrName>style.visibility</p:attrName>
                                        </p:attrNameLst>
                                      </p:cBhvr>
                                      <p:to>
                                        <p:strVal val="visible"/>
                                      </p:to>
                                    </p:set>
                                    <p:animEffect transition="in" filter="fade">
                                      <p:cBhvr>
                                        <p:cTn id="161" dur="1000"/>
                                        <p:tgtEl>
                                          <p:spTgt spid="8">
                                            <p:txEl>
                                              <p:pRg st="5" end="5"/>
                                            </p:txEl>
                                          </p:spTgt>
                                        </p:tgtEl>
                                      </p:cBhvr>
                                    </p:animEffect>
                                    <p:anim calcmode="lin" valueType="num">
                                      <p:cBhvr>
                                        <p:cTn id="16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6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nodeType="clickEffect">
                                  <p:stCondLst>
                                    <p:cond delay="0"/>
                                  </p:stCondLst>
                                  <p:childTnLst>
                                    <p:set>
                                      <p:cBhvr>
                                        <p:cTn id="167" dur="1" fill="hold">
                                          <p:stCondLst>
                                            <p:cond delay="0"/>
                                          </p:stCondLst>
                                        </p:cTn>
                                        <p:tgtEl>
                                          <p:spTgt spid="8">
                                            <p:txEl>
                                              <p:pRg st="2" end="2"/>
                                            </p:txEl>
                                          </p:spTgt>
                                        </p:tgtEl>
                                        <p:attrNameLst>
                                          <p:attrName>style.visibility</p:attrName>
                                        </p:attrNameLst>
                                      </p:cBhvr>
                                      <p:to>
                                        <p:strVal val="visible"/>
                                      </p:to>
                                    </p:set>
                                    <p:animEffect transition="in" filter="fade">
                                      <p:cBhvr>
                                        <p:cTn id="168" dur="1000"/>
                                        <p:tgtEl>
                                          <p:spTgt spid="8">
                                            <p:txEl>
                                              <p:pRg st="2" end="2"/>
                                            </p:txEl>
                                          </p:spTgt>
                                        </p:tgtEl>
                                      </p:cBhvr>
                                    </p:animEffect>
                                    <p:anim calcmode="lin" valueType="num">
                                      <p:cBhvr>
                                        <p:cTn id="16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7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nodeType="clickEffect">
                                  <p:stCondLst>
                                    <p:cond delay="0"/>
                                  </p:stCondLst>
                                  <p:childTnLst>
                                    <p:set>
                                      <p:cBhvr>
                                        <p:cTn id="174" dur="1" fill="hold">
                                          <p:stCondLst>
                                            <p:cond delay="0"/>
                                          </p:stCondLst>
                                        </p:cTn>
                                        <p:tgtEl>
                                          <p:spTgt spid="8">
                                            <p:txEl>
                                              <p:pRg st="3" end="3"/>
                                            </p:txEl>
                                          </p:spTgt>
                                        </p:tgtEl>
                                        <p:attrNameLst>
                                          <p:attrName>style.visibility</p:attrName>
                                        </p:attrNameLst>
                                      </p:cBhvr>
                                      <p:to>
                                        <p:strVal val="visible"/>
                                      </p:to>
                                    </p:set>
                                    <p:animEffect transition="in" filter="fade">
                                      <p:cBhvr>
                                        <p:cTn id="175" dur="1000"/>
                                        <p:tgtEl>
                                          <p:spTgt spid="8">
                                            <p:txEl>
                                              <p:pRg st="3" end="3"/>
                                            </p:txEl>
                                          </p:spTgt>
                                        </p:tgtEl>
                                      </p:cBhvr>
                                    </p:animEffect>
                                    <p:anim calcmode="lin" valueType="num">
                                      <p:cBhvr>
                                        <p:cTn id="17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77" dur="1000" fill="hold"/>
                                        <p:tgtEl>
                                          <p:spTgt spid="8">
                                            <p:txEl>
                                              <p:pRg st="3" end="3"/>
                                            </p:txEl>
                                          </p:spTgt>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8">
                                            <p:txEl>
                                              <p:pRg st="4" end="4"/>
                                            </p:txEl>
                                          </p:spTgt>
                                        </p:tgtEl>
                                        <p:attrNameLst>
                                          <p:attrName>style.visibility</p:attrName>
                                        </p:attrNameLst>
                                      </p:cBhvr>
                                      <p:to>
                                        <p:strVal val="visible"/>
                                      </p:to>
                                    </p:set>
                                    <p:animEffect transition="in" filter="fade">
                                      <p:cBhvr>
                                        <p:cTn id="180" dur="1000"/>
                                        <p:tgtEl>
                                          <p:spTgt spid="8">
                                            <p:txEl>
                                              <p:pRg st="4" end="4"/>
                                            </p:txEl>
                                          </p:spTgt>
                                        </p:tgtEl>
                                      </p:cBhvr>
                                    </p:animEffect>
                                    <p:anim calcmode="lin" valueType="num">
                                      <p:cBhvr>
                                        <p:cTn id="18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82"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8">
                                            <p:txEl>
                                              <p:pRg st="7" end="7"/>
                                            </p:txEl>
                                          </p:spTgt>
                                        </p:tgtEl>
                                        <p:attrNameLst>
                                          <p:attrName>style.visibility</p:attrName>
                                        </p:attrNameLst>
                                      </p:cBhvr>
                                      <p:to>
                                        <p:strVal val="visible"/>
                                      </p:to>
                                    </p:set>
                                    <p:anim calcmode="lin" valueType="num">
                                      <p:cBhvr additive="base">
                                        <p:cTn id="18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6" y="206062"/>
            <a:ext cx="11500834" cy="850006"/>
          </a:xfrm>
        </p:spPr>
        <p:txBody>
          <a:bodyPr/>
          <a:lstStyle/>
          <a:p>
            <a:pPr algn="ctr"/>
            <a:r>
              <a:rPr lang="en-US" b="1" dirty="0" smtClean="0"/>
              <a:t>LOGICAL CONNECTIVES</a:t>
            </a:r>
            <a:endParaRPr lang="en-US" b="1" dirty="0"/>
          </a:p>
        </p:txBody>
      </p:sp>
      <p:sp>
        <p:nvSpPr>
          <p:cNvPr id="3" name="Content Placeholder 2"/>
          <p:cNvSpPr>
            <a:spLocks noGrp="1"/>
          </p:cNvSpPr>
          <p:nvPr>
            <p:ph idx="1"/>
          </p:nvPr>
        </p:nvSpPr>
        <p:spPr>
          <a:xfrm>
            <a:off x="386366" y="927279"/>
            <a:ext cx="11500834" cy="5692462"/>
          </a:xfrm>
        </p:spPr>
        <p:txBody>
          <a:bodyPr/>
          <a:lstStyle/>
          <a:p>
            <a:pPr marL="0" indent="0">
              <a:buNone/>
            </a:pPr>
            <a:r>
              <a:rPr lang="en-US" dirty="0"/>
              <a:t>A </a:t>
            </a:r>
            <a:r>
              <a:rPr lang="en-US" b="1" dirty="0"/>
              <a:t>Logical Connective</a:t>
            </a:r>
            <a:r>
              <a:rPr lang="en-US" dirty="0"/>
              <a:t> (also called a logical operator) is a symbol or a word which is used to connect two or more sentences. Each logical connective can be expressed as a truth function.</a:t>
            </a:r>
            <a:endParaRPr lang="en-US" b="1" dirty="0" smtClean="0"/>
          </a:p>
          <a:p>
            <a:pPr marL="0" indent="0">
              <a:buNone/>
            </a:pPr>
            <a:r>
              <a:rPr lang="en-US" b="1" dirty="0" smtClean="0"/>
              <a:t>Negation – NOT :</a:t>
            </a:r>
            <a:endParaRPr lang="en-US" b="1" dirty="0"/>
          </a:p>
          <a:p>
            <a:pPr marL="0" indent="0">
              <a:buNone/>
            </a:pPr>
            <a:r>
              <a:rPr lang="en-US" dirty="0"/>
              <a:t>Negation is the opposite of a </a:t>
            </a:r>
            <a:r>
              <a:rPr lang="en-US" dirty="0" smtClean="0"/>
              <a:t>statement.</a:t>
            </a:r>
          </a:p>
          <a:p>
            <a:pPr marL="0" indent="0">
              <a:buNone/>
            </a:pPr>
            <a:endParaRPr lang="en-US" dirty="0"/>
          </a:p>
          <a:p>
            <a:pPr marL="0" indent="0">
              <a:buNone/>
            </a:pPr>
            <a:r>
              <a:rPr lang="en-US" b="1" dirty="0"/>
              <a:t>Disjunction - EITHER </a:t>
            </a:r>
            <a:r>
              <a:rPr lang="en-US" b="1" dirty="0" smtClean="0"/>
              <a:t>OR :</a:t>
            </a:r>
            <a:endParaRPr lang="en-US" b="1" dirty="0"/>
          </a:p>
          <a:p>
            <a:pPr marL="0" indent="0">
              <a:buNone/>
            </a:pPr>
            <a:r>
              <a:rPr lang="en-US" dirty="0"/>
              <a:t>When two statements are connected using OR, at least one of them is true. For example,</a:t>
            </a:r>
          </a:p>
          <a:p>
            <a:pPr marL="0" indent="0">
              <a:buNone/>
            </a:pPr>
            <a:r>
              <a:rPr lang="en-US" dirty="0"/>
              <a:t>Either p or q: p alone is true; q alone is true; both are </a:t>
            </a:r>
            <a:r>
              <a:rPr lang="en-US" dirty="0" smtClean="0"/>
              <a:t>true.</a:t>
            </a:r>
          </a:p>
          <a:p>
            <a:pPr marL="0" indent="0">
              <a:buNone/>
            </a:pPr>
            <a:r>
              <a:rPr lang="en-US" dirty="0" smtClean="0"/>
              <a:t>In </a:t>
            </a:r>
            <a:r>
              <a:rPr lang="en-US" dirty="0"/>
              <a:t>such situation, valid inference is If p did not happen, then q must happen. And If </a:t>
            </a:r>
            <a:r>
              <a:rPr lang="en-US" dirty="0" smtClean="0"/>
              <a:t>q </a:t>
            </a:r>
            <a:r>
              <a:rPr lang="en-US" dirty="0"/>
              <a:t>did not happen, then p must happen.</a:t>
            </a:r>
          </a:p>
          <a:p>
            <a:pPr marL="0" indent="0">
              <a:buNone/>
            </a:pPr>
            <a:endParaRPr lang="en-US" dirty="0"/>
          </a:p>
          <a:p>
            <a:pPr marL="0" indent="0">
              <a:buNone/>
            </a:pPr>
            <a:endParaRPr lang="en-US" dirty="0"/>
          </a:p>
        </p:txBody>
      </p:sp>
      <p:sp>
        <p:nvSpPr>
          <p:cNvPr id="4" name="Rounded Rectangle 3"/>
          <p:cNvSpPr/>
          <p:nvPr/>
        </p:nvSpPr>
        <p:spPr>
          <a:xfrm>
            <a:off x="7109138" y="2041302"/>
            <a:ext cx="4494727" cy="1197735"/>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sz="2400" b="1" dirty="0" smtClean="0"/>
          </a:p>
          <a:p>
            <a:r>
              <a:rPr lang="en-US" sz="2400" b="1" dirty="0" smtClean="0"/>
              <a:t>For example:</a:t>
            </a:r>
          </a:p>
          <a:p>
            <a:r>
              <a:rPr lang="en-US" sz="2400" dirty="0"/>
              <a:t>Statement: It is raining.</a:t>
            </a:r>
          </a:p>
          <a:p>
            <a:r>
              <a:rPr lang="en-US" sz="2400" dirty="0"/>
              <a:t>Negation: It is NOT raining.</a:t>
            </a:r>
          </a:p>
          <a:p>
            <a:pPr algn="ctr"/>
            <a:endParaRPr lang="en-US" dirty="0"/>
          </a:p>
        </p:txBody>
      </p:sp>
    </p:spTree>
    <p:extLst>
      <p:ext uri="{BB962C8B-B14F-4D97-AF65-F5344CB8AC3E}">
        <p14:creationId xmlns:p14="http://schemas.microsoft.com/office/powerpoint/2010/main" val="339051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334851"/>
            <a:ext cx="11500834" cy="6259132"/>
          </a:xfrm>
        </p:spPr>
        <p:txBody>
          <a:bodyPr/>
          <a:lstStyle/>
          <a:p>
            <a:pPr marL="0" indent="0">
              <a:buNone/>
            </a:pPr>
            <a:r>
              <a:rPr lang="en-US" b="1" dirty="0"/>
              <a:t>Conjunction </a:t>
            </a:r>
            <a:r>
              <a:rPr lang="en-US" b="1" dirty="0" smtClean="0"/>
              <a:t>– AND : </a:t>
            </a:r>
            <a:endParaRPr lang="en-US" b="1" dirty="0"/>
          </a:p>
          <a:p>
            <a:pPr marL="0" indent="0">
              <a:buNone/>
            </a:pPr>
            <a:r>
              <a:rPr lang="en-US" dirty="0"/>
              <a:t>When two statements are connected using AND, both statements have to be true for compound statement to be true.</a:t>
            </a:r>
          </a:p>
          <a:p>
            <a:pPr marL="0" indent="0">
              <a:buNone/>
            </a:pPr>
            <a:r>
              <a:rPr lang="en-US" dirty="0"/>
              <a:t>p and q: p should be true as well as q should be </a:t>
            </a:r>
            <a:r>
              <a:rPr lang="en-US" dirty="0" smtClean="0"/>
              <a:t>true.</a:t>
            </a:r>
            <a:br>
              <a:rPr lang="en-US" dirty="0" smtClean="0"/>
            </a:br>
            <a:endParaRPr lang="en-US" dirty="0" smtClean="0"/>
          </a:p>
          <a:p>
            <a:pPr marL="0" indent="0">
              <a:buNone/>
            </a:pPr>
            <a:r>
              <a:rPr lang="en-US" b="1" dirty="0"/>
              <a:t>Material Implication - IF </a:t>
            </a:r>
            <a:r>
              <a:rPr lang="en-US" b="1" dirty="0" smtClean="0"/>
              <a:t>THEN :</a:t>
            </a:r>
            <a:endParaRPr lang="en-US" b="1" dirty="0"/>
          </a:p>
          <a:p>
            <a:pPr marL="0" indent="0">
              <a:buNone/>
            </a:pPr>
            <a:r>
              <a:rPr lang="en-US" dirty="0"/>
              <a:t>If p, then q (p --&gt; q): It is read as p implies q. It means that if we know p has </a:t>
            </a:r>
            <a:r>
              <a:rPr lang="en-US" dirty="0" smtClean="0"/>
              <a:t>occurred, </a:t>
            </a:r>
            <a:r>
              <a:rPr lang="en-US" dirty="0"/>
              <a:t>we can conclude that q has </a:t>
            </a:r>
            <a:r>
              <a:rPr lang="en-US" dirty="0" smtClean="0"/>
              <a:t>occurred. </a:t>
            </a:r>
            <a:r>
              <a:rPr lang="en-US" dirty="0"/>
              <a:t>In such situations, only valid inference is "If ~q, then ~p"; If q did not happen, then p did not happen.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5570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386366"/>
            <a:ext cx="11423561" cy="620761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400" dirty="0" smtClean="0"/>
              <a:t>Solution :</a:t>
            </a:r>
          </a:p>
          <a:p>
            <a:pPr marL="0" indent="0">
              <a:buNone/>
            </a:pPr>
            <a:r>
              <a:rPr lang="en-US" sz="2400" dirty="0" smtClean="0"/>
              <a:t>Condition for Either or is : At least one of the statement is true.</a:t>
            </a:r>
          </a:p>
          <a:p>
            <a:pPr marL="0" indent="0">
              <a:buNone/>
            </a:pPr>
            <a:r>
              <a:rPr lang="en-US" sz="2400" dirty="0" smtClean="0"/>
              <a:t>Let’s split the statement in to two:</a:t>
            </a:r>
          </a:p>
          <a:p>
            <a:pPr marL="0" indent="0">
              <a:buNone/>
            </a:pPr>
            <a:r>
              <a:rPr lang="en-US" sz="2400" dirty="0" smtClean="0"/>
              <a:t>Statement 1 : CAT is tough</a:t>
            </a:r>
          </a:p>
          <a:p>
            <a:pPr marL="0" indent="0">
              <a:buNone/>
            </a:pPr>
            <a:r>
              <a:rPr lang="en-US" sz="2400" dirty="0" smtClean="0"/>
              <a:t>Statement 2 : IIT JEE is easy</a:t>
            </a:r>
          </a:p>
          <a:p>
            <a:pPr marL="0" indent="0">
              <a:buNone/>
            </a:pPr>
            <a:endParaRPr lang="en-US" sz="2400" dirty="0" smtClean="0"/>
          </a:p>
          <a:p>
            <a:pPr marL="0" indent="0">
              <a:buNone/>
            </a:pPr>
            <a:endParaRPr lang="en-US" sz="2400" dirty="0"/>
          </a:p>
        </p:txBody>
      </p:sp>
      <p:sp>
        <p:nvSpPr>
          <p:cNvPr id="4" name="Rounded Rectangle 3"/>
          <p:cNvSpPr/>
          <p:nvPr/>
        </p:nvSpPr>
        <p:spPr>
          <a:xfrm>
            <a:off x="618187" y="476517"/>
            <a:ext cx="5306096" cy="18030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dirty="0" smtClean="0"/>
              <a:t>Either CAT is tough or IIT JEE is easy</a:t>
            </a:r>
          </a:p>
          <a:p>
            <a:pPr marL="400050" indent="-400050">
              <a:buAutoNum type="romanLcParenBoth"/>
            </a:pPr>
            <a:r>
              <a:rPr lang="en-US" sz="2400" dirty="0" smtClean="0"/>
              <a:t>CAT </a:t>
            </a:r>
            <a:r>
              <a:rPr lang="en-US" sz="2400" dirty="0"/>
              <a:t>is </a:t>
            </a:r>
            <a:r>
              <a:rPr lang="en-US" sz="2400" dirty="0" smtClean="0"/>
              <a:t>tough</a:t>
            </a:r>
          </a:p>
          <a:p>
            <a:r>
              <a:rPr lang="en-US" sz="2400" dirty="0"/>
              <a:t>(ii) CAT is Easy</a:t>
            </a:r>
          </a:p>
          <a:p>
            <a:r>
              <a:rPr lang="en-US" sz="2400" dirty="0"/>
              <a:t>(iii) IIT JEE is easy</a:t>
            </a:r>
          </a:p>
          <a:p>
            <a:r>
              <a:rPr lang="en-US" sz="2400" dirty="0"/>
              <a:t>(iv) IIT JEE is tough</a:t>
            </a:r>
            <a:endParaRPr lang="en-US" sz="2400" dirty="0"/>
          </a:p>
        </p:txBody>
      </p:sp>
      <p:sp>
        <p:nvSpPr>
          <p:cNvPr id="5" name="Rounded Rectangle 4"/>
          <p:cNvSpPr/>
          <p:nvPr/>
        </p:nvSpPr>
        <p:spPr>
          <a:xfrm>
            <a:off x="6220496" y="476516"/>
            <a:ext cx="3219718" cy="18030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dirty="0"/>
              <a:t>A. (ii) and (iii)</a:t>
            </a:r>
          </a:p>
          <a:p>
            <a:r>
              <a:rPr lang="en-US" sz="2400" dirty="0"/>
              <a:t>B. (ii) and (iv)</a:t>
            </a:r>
          </a:p>
          <a:p>
            <a:r>
              <a:rPr lang="en-US" sz="2400" dirty="0"/>
              <a:t>C. (iii) and (iv)</a:t>
            </a:r>
          </a:p>
          <a:p>
            <a:r>
              <a:rPr lang="en-US" sz="2400" dirty="0"/>
              <a:t>D. None of these</a:t>
            </a:r>
            <a:endParaRPr lang="en-US" sz="2400" dirty="0"/>
          </a:p>
        </p:txBody>
      </p:sp>
      <p:sp>
        <p:nvSpPr>
          <p:cNvPr id="6" name="Rounded Rectangle 5"/>
          <p:cNvSpPr/>
          <p:nvPr/>
        </p:nvSpPr>
        <p:spPr>
          <a:xfrm>
            <a:off x="405685" y="4790939"/>
            <a:ext cx="5731099" cy="17000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t>Statement 1 is true:   CAT is Tough</a:t>
            </a:r>
          </a:p>
          <a:p>
            <a:r>
              <a:rPr lang="en-US" sz="2400" dirty="0" smtClean="0"/>
              <a:t>Statement 2 is False:  IIT JEE is not easy</a:t>
            </a:r>
          </a:p>
          <a:p>
            <a:r>
              <a:rPr lang="en-US" sz="2400" dirty="0" smtClean="0"/>
              <a:t>One can conclude CAT is tough and IIT JEE is tough</a:t>
            </a:r>
            <a:endParaRPr lang="en-US" sz="2400" dirty="0"/>
          </a:p>
        </p:txBody>
      </p:sp>
      <p:sp>
        <p:nvSpPr>
          <p:cNvPr id="7" name="Rounded Rectangle 6"/>
          <p:cNvSpPr/>
          <p:nvPr/>
        </p:nvSpPr>
        <p:spPr>
          <a:xfrm>
            <a:off x="6220496" y="3586765"/>
            <a:ext cx="5731099" cy="17000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t>Statement 2 is true: </a:t>
            </a:r>
            <a:r>
              <a:rPr lang="en-US" sz="2400" dirty="0"/>
              <a:t>IIT JEE </a:t>
            </a:r>
            <a:r>
              <a:rPr lang="en-US" sz="2400" dirty="0" smtClean="0"/>
              <a:t>is </a:t>
            </a:r>
            <a:r>
              <a:rPr lang="en-US" sz="2400" dirty="0"/>
              <a:t>easy </a:t>
            </a:r>
            <a:r>
              <a:rPr lang="en-US" sz="2400" dirty="0" smtClean="0"/>
              <a:t>Statement </a:t>
            </a:r>
            <a:r>
              <a:rPr lang="en-US" sz="2400" dirty="0"/>
              <a:t>1</a:t>
            </a:r>
            <a:r>
              <a:rPr lang="en-US" sz="2400" dirty="0" smtClean="0"/>
              <a:t> is False: CAT is not tough</a:t>
            </a:r>
          </a:p>
          <a:p>
            <a:r>
              <a:rPr lang="en-US" sz="2400" dirty="0" smtClean="0"/>
              <a:t>One can conclude CAT is easy and IIT JEE is easy</a:t>
            </a:r>
            <a:endParaRPr lang="en-US" sz="2400" dirty="0"/>
          </a:p>
        </p:txBody>
      </p:sp>
      <p:sp>
        <p:nvSpPr>
          <p:cNvPr id="8" name="Rounded Rectangle 7"/>
          <p:cNvSpPr/>
          <p:nvPr/>
        </p:nvSpPr>
        <p:spPr>
          <a:xfrm>
            <a:off x="6735651" y="5525037"/>
            <a:ext cx="3644721" cy="78561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smtClean="0"/>
              <a:t>Option A</a:t>
            </a:r>
            <a:endParaRPr lang="en-US" sz="2400" b="1" dirty="0"/>
          </a:p>
        </p:txBody>
      </p:sp>
    </p:spTree>
    <p:extLst>
      <p:ext uri="{BB962C8B-B14F-4D97-AF65-F5344CB8AC3E}">
        <p14:creationId xmlns:p14="http://schemas.microsoft.com/office/powerpoint/2010/main" val="8627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ircle(in)">
                                      <p:cBhvr>
                                        <p:cTn id="16" dur="2000"/>
                                        <p:tgtEl>
                                          <p:spTgt spid="4">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ircle(in)">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1000"/>
                                        <p:tgtEl>
                                          <p:spTgt spid="5">
                                            <p:txEl>
                                              <p:pRg st="0" end="0"/>
                                            </p:txEl>
                                          </p:spTgt>
                                        </p:tgtEl>
                                      </p:cBhvr>
                                    </p:animEffect>
                                    <p:anim calcmode="lin" valueType="num">
                                      <p:cBhvr>
                                        <p:cTn id="3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1000"/>
                                        <p:tgtEl>
                                          <p:spTgt spid="5">
                                            <p:txEl>
                                              <p:pRg st="1" end="1"/>
                                            </p:txEl>
                                          </p:spTgt>
                                        </p:tgtEl>
                                      </p:cBhvr>
                                    </p:animEffect>
                                    <p:anim calcmode="lin" valueType="num">
                                      <p:cBhvr>
                                        <p:cTn id="4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fade">
                                      <p:cBhvr>
                                        <p:cTn id="46" dur="1000"/>
                                        <p:tgtEl>
                                          <p:spTgt spid="5">
                                            <p:txEl>
                                              <p:pRg st="2" end="2"/>
                                            </p:txEl>
                                          </p:spTgt>
                                        </p:tgtEl>
                                      </p:cBhvr>
                                    </p:animEffect>
                                    <p:anim calcmode="lin" valueType="num">
                                      <p:cBhvr>
                                        <p:cTn id="4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1000"/>
                                        <p:tgtEl>
                                          <p:spTgt spid="5">
                                            <p:txEl>
                                              <p:pRg st="3" end="3"/>
                                            </p:txEl>
                                          </p:spTgt>
                                        </p:tgtEl>
                                      </p:cBhvr>
                                    </p:animEffect>
                                    <p:anim calcmode="lin" valueType="num">
                                      <p:cBhvr>
                                        <p:cTn id="5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Effect transition="in" filter="fade">
                                      <p:cBhvr>
                                        <p:cTn id="58" dur="1000"/>
                                        <p:tgtEl>
                                          <p:spTgt spid="3">
                                            <p:txEl>
                                              <p:pRg st="4" end="4"/>
                                            </p:txEl>
                                          </p:spTgt>
                                        </p:tgtEl>
                                      </p:cBhvr>
                                    </p:animEffect>
                                    <p:anim calcmode="lin" valueType="num">
                                      <p:cBhvr>
                                        <p:cTn id="5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1000"/>
                                        <p:tgtEl>
                                          <p:spTgt spid="3">
                                            <p:txEl>
                                              <p:pRg st="5" end="5"/>
                                            </p:txEl>
                                          </p:spTgt>
                                        </p:tgtEl>
                                      </p:cBhvr>
                                    </p:animEffect>
                                    <p:anim calcmode="lin" valueType="num">
                                      <p:cBhvr>
                                        <p:cTn id="6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1000"/>
                                        <p:tgtEl>
                                          <p:spTgt spid="3">
                                            <p:txEl>
                                              <p:pRg st="6" end="6"/>
                                            </p:txEl>
                                          </p:spTgt>
                                        </p:tgtEl>
                                      </p:cBhvr>
                                    </p:animEffect>
                                    <p:anim calcmode="lin" valueType="num">
                                      <p:cBhvr>
                                        <p:cTn id="7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animEffect transition="in" filter="fade">
                                      <p:cBhvr>
                                        <p:cTn id="75" dur="1000"/>
                                        <p:tgtEl>
                                          <p:spTgt spid="3">
                                            <p:txEl>
                                              <p:pRg st="7" end="7"/>
                                            </p:txEl>
                                          </p:spTgt>
                                        </p:tgtEl>
                                      </p:cBhvr>
                                    </p:animEffect>
                                    <p:anim calcmode="lin" valueType="num">
                                      <p:cBhvr>
                                        <p:cTn id="7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8" end="8"/>
                                            </p:txEl>
                                          </p:spTgt>
                                        </p:tgtEl>
                                        <p:attrNameLst>
                                          <p:attrName>style.visibility</p:attrName>
                                        </p:attrNameLst>
                                      </p:cBhvr>
                                      <p:to>
                                        <p:strVal val="visible"/>
                                      </p:to>
                                    </p:set>
                                    <p:animEffect transition="in" filter="fade">
                                      <p:cBhvr>
                                        <p:cTn id="80" dur="1000"/>
                                        <p:tgtEl>
                                          <p:spTgt spid="3">
                                            <p:txEl>
                                              <p:pRg st="8" end="8"/>
                                            </p:txEl>
                                          </p:spTgt>
                                        </p:tgtEl>
                                      </p:cBhvr>
                                    </p:animEffect>
                                    <p:anim calcmode="lin" valueType="num">
                                      <p:cBhvr>
                                        <p:cTn id="8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1000"/>
                                        <p:tgtEl>
                                          <p:spTgt spid="6"/>
                                        </p:tgtEl>
                                      </p:cBhvr>
                                    </p:animEffect>
                                    <p:anim calcmode="lin" valueType="num">
                                      <p:cBhvr>
                                        <p:cTn id="88" dur="1000" fill="hold"/>
                                        <p:tgtEl>
                                          <p:spTgt spid="6"/>
                                        </p:tgtEl>
                                        <p:attrNameLst>
                                          <p:attrName>ppt_x</p:attrName>
                                        </p:attrNameLst>
                                      </p:cBhvr>
                                      <p:tavLst>
                                        <p:tav tm="0">
                                          <p:val>
                                            <p:strVal val="#ppt_x"/>
                                          </p:val>
                                        </p:tav>
                                        <p:tav tm="100000">
                                          <p:val>
                                            <p:strVal val="#ppt_x"/>
                                          </p:val>
                                        </p:tav>
                                      </p:tavLst>
                                    </p:anim>
                                    <p:anim calcmode="lin" valueType="num">
                                      <p:cBhvr>
                                        <p:cTn id="8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6">
                                            <p:txEl>
                                              <p:pRg st="0" end="0"/>
                                            </p:txEl>
                                          </p:spTgt>
                                        </p:tgtEl>
                                        <p:attrNameLst>
                                          <p:attrName>style.visibility</p:attrName>
                                        </p:attrNameLst>
                                      </p:cBhvr>
                                      <p:to>
                                        <p:strVal val="visible"/>
                                      </p:to>
                                    </p:set>
                                    <p:animEffect transition="in" filter="fade">
                                      <p:cBhvr>
                                        <p:cTn id="94" dur="1000"/>
                                        <p:tgtEl>
                                          <p:spTgt spid="6">
                                            <p:txEl>
                                              <p:pRg st="0" end="0"/>
                                            </p:txEl>
                                          </p:spTgt>
                                        </p:tgtEl>
                                      </p:cBhvr>
                                    </p:animEffect>
                                    <p:anim calcmode="lin" valueType="num">
                                      <p:cBhvr>
                                        <p:cTn id="9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6">
                                            <p:txEl>
                                              <p:pRg st="1" end="1"/>
                                            </p:txEl>
                                          </p:spTgt>
                                        </p:tgtEl>
                                        <p:attrNameLst>
                                          <p:attrName>style.visibility</p:attrName>
                                        </p:attrNameLst>
                                      </p:cBhvr>
                                      <p:to>
                                        <p:strVal val="visible"/>
                                      </p:to>
                                    </p:set>
                                    <p:animEffect transition="in" filter="fade">
                                      <p:cBhvr>
                                        <p:cTn id="101" dur="1000"/>
                                        <p:tgtEl>
                                          <p:spTgt spid="6">
                                            <p:txEl>
                                              <p:pRg st="1" end="1"/>
                                            </p:txEl>
                                          </p:spTgt>
                                        </p:tgtEl>
                                      </p:cBhvr>
                                    </p:animEffect>
                                    <p:anim calcmode="lin" valueType="num">
                                      <p:cBhvr>
                                        <p:cTn id="10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0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6">
                                            <p:txEl>
                                              <p:pRg st="2" end="2"/>
                                            </p:txEl>
                                          </p:spTgt>
                                        </p:tgtEl>
                                        <p:attrNameLst>
                                          <p:attrName>style.visibility</p:attrName>
                                        </p:attrNameLst>
                                      </p:cBhvr>
                                      <p:to>
                                        <p:strVal val="visible"/>
                                      </p:to>
                                    </p:set>
                                    <p:animEffect transition="in" filter="fade">
                                      <p:cBhvr>
                                        <p:cTn id="108" dur="1000"/>
                                        <p:tgtEl>
                                          <p:spTgt spid="6">
                                            <p:txEl>
                                              <p:pRg st="2" end="2"/>
                                            </p:txEl>
                                          </p:spTgt>
                                        </p:tgtEl>
                                      </p:cBhvr>
                                    </p:animEffect>
                                    <p:anim calcmode="lin" valueType="num">
                                      <p:cBhvr>
                                        <p:cTn id="10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1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fade">
                                      <p:cBhvr>
                                        <p:cTn id="115" dur="1000"/>
                                        <p:tgtEl>
                                          <p:spTgt spid="7"/>
                                        </p:tgtEl>
                                      </p:cBhvr>
                                    </p:animEffect>
                                    <p:anim calcmode="lin" valueType="num">
                                      <p:cBhvr>
                                        <p:cTn id="116" dur="1000" fill="hold"/>
                                        <p:tgtEl>
                                          <p:spTgt spid="7"/>
                                        </p:tgtEl>
                                        <p:attrNameLst>
                                          <p:attrName>ppt_x</p:attrName>
                                        </p:attrNameLst>
                                      </p:cBhvr>
                                      <p:tavLst>
                                        <p:tav tm="0">
                                          <p:val>
                                            <p:strVal val="#ppt_x"/>
                                          </p:val>
                                        </p:tav>
                                        <p:tav tm="100000">
                                          <p:val>
                                            <p:strVal val="#ppt_x"/>
                                          </p:val>
                                        </p:tav>
                                      </p:tavLst>
                                    </p:anim>
                                    <p:anim calcmode="lin" valueType="num">
                                      <p:cBhvr>
                                        <p:cTn id="1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7">
                                            <p:txEl>
                                              <p:pRg st="0" end="0"/>
                                            </p:txEl>
                                          </p:spTgt>
                                        </p:tgtEl>
                                        <p:attrNameLst>
                                          <p:attrName>style.visibility</p:attrName>
                                        </p:attrNameLst>
                                      </p:cBhvr>
                                      <p:to>
                                        <p:strVal val="visible"/>
                                      </p:to>
                                    </p:set>
                                    <p:animEffect transition="in" filter="fade">
                                      <p:cBhvr>
                                        <p:cTn id="122" dur="1000"/>
                                        <p:tgtEl>
                                          <p:spTgt spid="7">
                                            <p:txEl>
                                              <p:pRg st="0" end="0"/>
                                            </p:txEl>
                                          </p:spTgt>
                                        </p:tgtEl>
                                      </p:cBhvr>
                                    </p:animEffect>
                                    <p:anim calcmode="lin" valueType="num">
                                      <p:cBhvr>
                                        <p:cTn id="12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2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7">
                                            <p:txEl>
                                              <p:pRg st="1" end="1"/>
                                            </p:txEl>
                                          </p:spTgt>
                                        </p:tgtEl>
                                        <p:attrNameLst>
                                          <p:attrName>style.visibility</p:attrName>
                                        </p:attrNameLst>
                                      </p:cBhvr>
                                      <p:to>
                                        <p:strVal val="visible"/>
                                      </p:to>
                                    </p:set>
                                    <p:animEffect transition="in" filter="fade">
                                      <p:cBhvr>
                                        <p:cTn id="129" dur="1000"/>
                                        <p:tgtEl>
                                          <p:spTgt spid="7">
                                            <p:txEl>
                                              <p:pRg st="1" end="1"/>
                                            </p:txEl>
                                          </p:spTgt>
                                        </p:tgtEl>
                                      </p:cBhvr>
                                    </p:animEffect>
                                    <p:anim calcmode="lin" valueType="num">
                                      <p:cBhvr>
                                        <p:cTn id="13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3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8"/>
                                        </p:tgtEl>
                                        <p:attrNameLst>
                                          <p:attrName>style.visibility</p:attrName>
                                        </p:attrNameLst>
                                      </p:cBhvr>
                                      <p:to>
                                        <p:strVal val="visible"/>
                                      </p:to>
                                    </p:set>
                                    <p:animEffect transition="in" filter="fade">
                                      <p:cBhvr>
                                        <p:cTn id="136" dur="1000"/>
                                        <p:tgtEl>
                                          <p:spTgt spid="8"/>
                                        </p:tgtEl>
                                      </p:cBhvr>
                                    </p:animEffect>
                                    <p:anim calcmode="lin" valueType="num">
                                      <p:cBhvr>
                                        <p:cTn id="137" dur="1000" fill="hold"/>
                                        <p:tgtEl>
                                          <p:spTgt spid="8"/>
                                        </p:tgtEl>
                                        <p:attrNameLst>
                                          <p:attrName>ppt_x</p:attrName>
                                        </p:attrNameLst>
                                      </p:cBhvr>
                                      <p:tavLst>
                                        <p:tav tm="0">
                                          <p:val>
                                            <p:strVal val="#ppt_x"/>
                                          </p:val>
                                        </p:tav>
                                        <p:tav tm="100000">
                                          <p:val>
                                            <p:strVal val="#ppt_x"/>
                                          </p:val>
                                        </p:tav>
                                      </p:tavLst>
                                    </p:anim>
                                    <p:anim calcmode="lin" valueType="num">
                                      <p:cBhvr>
                                        <p:cTn id="1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31" y="579549"/>
            <a:ext cx="10006884" cy="5731099"/>
          </a:xfrm>
          <a:prstGeom prst="rect">
            <a:avLst/>
          </a:prstGeom>
        </p:spPr>
      </p:pic>
    </p:spTree>
    <p:extLst>
      <p:ext uri="{BB962C8B-B14F-4D97-AF65-F5344CB8AC3E}">
        <p14:creationId xmlns:p14="http://schemas.microsoft.com/office/powerpoint/2010/main" val="2588989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1087</Words>
  <Application>Microsoft Office PowerPoint</Application>
  <PresentationFormat>Widescreen</PresentationFormat>
  <Paragraphs>161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BINARY LOGIC AND LOGICAL CONNECTIVES</vt:lpstr>
      <vt:lpstr>In Binary Logic questions, you find people answer a question in two or three different statements. Some of these statements are true while others are false. Based on the given data, you need to figure out the actual category of persons. Generally, there are three types of people:</vt:lpstr>
      <vt:lpstr>PowerPoint Presentation</vt:lpstr>
      <vt:lpstr>PowerPoint Presentation</vt:lpstr>
      <vt:lpstr>PowerPoint Presentation</vt:lpstr>
      <vt:lpstr>LOGICAL CONNECTIVES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LOGIC AND LOGICAL CONNECTIVES</dc:title>
  <dc:creator>Admin</dc:creator>
  <cp:lastModifiedBy>WELCOME</cp:lastModifiedBy>
  <cp:revision>25</cp:revision>
  <dcterms:created xsi:type="dcterms:W3CDTF">2021-03-16T06:10:45Z</dcterms:created>
  <dcterms:modified xsi:type="dcterms:W3CDTF">2021-03-21T17:37:24Z</dcterms:modified>
</cp:coreProperties>
</file>