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9" r:id="rId3"/>
    <p:sldId id="257" r:id="rId4"/>
    <p:sldId id="258" r:id="rId5"/>
    <p:sldId id="261" r:id="rId6"/>
    <p:sldId id="262" r:id="rId7"/>
    <p:sldId id="263" r:id="rId8"/>
    <p:sldId id="264" r:id="rId9"/>
    <p:sldId id="266" r:id="rId10"/>
    <p:sldId id="267" r:id="rId11"/>
    <p:sldId id="265" r:id="rId12"/>
    <p:sldId id="268" r:id="rId13"/>
    <p:sldId id="269" r:id="rId14"/>
    <p:sldId id="282" r:id="rId15"/>
    <p:sldId id="273" r:id="rId16"/>
    <p:sldId id="274" r:id="rId17"/>
    <p:sldId id="275" r:id="rId18"/>
    <p:sldId id="276" r:id="rId19"/>
    <p:sldId id="272" r:id="rId20"/>
    <p:sldId id="271" r:id="rId21"/>
    <p:sldId id="270" r:id="rId22"/>
    <p:sldId id="277" r:id="rId23"/>
    <p:sldId id="279" r:id="rId24"/>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ganesh" initials="J" lastIdx="1" clrIdx="0">
    <p:extLst>
      <p:ext uri="{19B8F6BF-5375-455C-9EA6-DF929625EA0E}">
        <p15:presenceInfo xmlns:p15="http://schemas.microsoft.com/office/powerpoint/2012/main" userId="Jayaga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8D2DAF-64E9-47B9-B661-45B5AEADE8FD}"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112682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D2DAF-64E9-47B9-B661-45B5AEADE8FD}"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423694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D2DAF-64E9-47B9-B661-45B5AEADE8FD}"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330992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D2DAF-64E9-47B9-B661-45B5AEADE8FD}"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335060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D2DAF-64E9-47B9-B661-45B5AEADE8FD}"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231871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8D2DAF-64E9-47B9-B661-45B5AEADE8FD}"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232770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D2DAF-64E9-47B9-B661-45B5AEADE8FD}"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11193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8D2DAF-64E9-47B9-B661-45B5AEADE8FD}"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295082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D2DAF-64E9-47B9-B661-45B5AEADE8FD}"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62275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8D2DAF-64E9-47B9-B661-45B5AEADE8FD}"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403589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8D2DAF-64E9-47B9-B661-45B5AEADE8FD}"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197DD-996C-46CB-95E5-9C4A4C445E84}" type="slidenum">
              <a:rPr lang="en-IN" smtClean="0"/>
              <a:t>‹#›</a:t>
            </a:fld>
            <a:endParaRPr lang="en-IN"/>
          </a:p>
        </p:txBody>
      </p:sp>
    </p:spTree>
    <p:extLst>
      <p:ext uri="{BB962C8B-B14F-4D97-AF65-F5344CB8AC3E}">
        <p14:creationId xmlns:p14="http://schemas.microsoft.com/office/powerpoint/2010/main" val="195995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2DAF-64E9-47B9-B661-45B5AEADE8FD}" type="datetimeFigureOut">
              <a:rPr lang="en-IN" smtClean="0"/>
              <a:t>05-01-2022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97DD-996C-46CB-95E5-9C4A4C445E84}" type="slidenum">
              <a:rPr lang="en-IN" smtClean="0"/>
              <a:t>‹#›</a:t>
            </a:fld>
            <a:endParaRPr lang="en-IN"/>
          </a:p>
        </p:txBody>
      </p:sp>
    </p:spTree>
    <p:extLst>
      <p:ext uri="{BB962C8B-B14F-4D97-AF65-F5344CB8AC3E}">
        <p14:creationId xmlns:p14="http://schemas.microsoft.com/office/powerpoint/2010/main" val="36024139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0" y="0"/>
            <a:ext cx="12192000" cy="52014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b="1" dirty="0" smtClean="0">
                <a:solidFill>
                  <a:schemeClr val="bg1"/>
                </a:solidFill>
                <a:latin typeface="Times New Roman" panose="02020603050405020304" pitchFamily="18" charset="0"/>
                <a:cs typeface="Times New Roman" panose="02020603050405020304" pitchFamily="18" charset="0"/>
              </a:rPr>
              <a:t>Pre Diagnostic Quiz:</a:t>
            </a:r>
          </a:p>
          <a:p>
            <a:pPr marL="514350" indent="-514350">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When </a:t>
            </a:r>
            <a:r>
              <a:rPr lang="en-IN" sz="2800" dirty="0">
                <a:solidFill>
                  <a:schemeClr val="bg1"/>
                </a:solidFill>
                <a:latin typeface="Times New Roman" panose="02020603050405020304" pitchFamily="18" charset="0"/>
                <a:cs typeface="Times New Roman" panose="02020603050405020304" pitchFamily="18" charset="0"/>
              </a:rPr>
              <a:t>will 1947 calendar </a:t>
            </a:r>
            <a:r>
              <a:rPr lang="en-IN" sz="2800" dirty="0" smtClean="0">
                <a:solidFill>
                  <a:schemeClr val="bg1"/>
                </a:solidFill>
                <a:latin typeface="Times New Roman" panose="02020603050405020304" pitchFamily="18" charset="0"/>
                <a:cs typeface="Times New Roman" panose="02020603050405020304" pitchFamily="18" charset="0"/>
              </a:rPr>
              <a:t>repeat?</a:t>
            </a:r>
          </a:p>
          <a:p>
            <a:pPr marL="514350" indent="-514350">
              <a:buFontTx/>
              <a:buAutoNum type="arabicPeriod"/>
            </a:pPr>
            <a:r>
              <a:rPr lang="en-US" sz="280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If 1</a:t>
            </a:r>
            <a:r>
              <a:rPr lang="en-IN" sz="2800" baseline="30000" dirty="0">
                <a:solidFill>
                  <a:schemeClr val="bg1"/>
                </a:solidFill>
                <a:latin typeface="Times New Roman" panose="02020603050405020304" pitchFamily="18" charset="0"/>
                <a:cs typeface="Times New Roman" panose="02020603050405020304" pitchFamily="18" charset="0"/>
              </a:rPr>
              <a:t>st</a:t>
            </a:r>
            <a:r>
              <a:rPr lang="en-IN" sz="2800" dirty="0">
                <a:solidFill>
                  <a:schemeClr val="bg1"/>
                </a:solidFill>
                <a:latin typeface="Times New Roman" panose="02020603050405020304" pitchFamily="18" charset="0"/>
                <a:cs typeface="Times New Roman" panose="02020603050405020304" pitchFamily="18" charset="0"/>
              </a:rPr>
              <a:t> day is Wednesday . Then what will be 240</a:t>
            </a:r>
            <a:r>
              <a:rPr lang="en-IN" sz="2800" baseline="30000" dirty="0">
                <a:solidFill>
                  <a:schemeClr val="bg1"/>
                </a:solidFill>
                <a:latin typeface="Times New Roman" panose="02020603050405020304" pitchFamily="18" charset="0"/>
                <a:cs typeface="Times New Roman" panose="02020603050405020304" pitchFamily="18" charset="0"/>
              </a:rPr>
              <a:t>th</a:t>
            </a:r>
            <a:r>
              <a:rPr lang="en-IN" sz="2800" dirty="0">
                <a:solidFill>
                  <a:schemeClr val="bg1"/>
                </a:solidFill>
                <a:latin typeface="Times New Roman" panose="02020603050405020304" pitchFamily="18" charset="0"/>
                <a:cs typeface="Times New Roman" panose="02020603050405020304" pitchFamily="18" charset="0"/>
              </a:rPr>
              <a:t> </a:t>
            </a:r>
            <a:r>
              <a:rPr lang="en-IN" sz="2800" dirty="0" smtClean="0">
                <a:solidFill>
                  <a:schemeClr val="bg1"/>
                </a:solidFill>
                <a:latin typeface="Times New Roman" panose="02020603050405020304" pitchFamily="18" charset="0"/>
                <a:cs typeface="Times New Roman" panose="02020603050405020304" pitchFamily="18" charset="0"/>
              </a:rPr>
              <a:t>day?</a:t>
            </a:r>
          </a:p>
          <a:p>
            <a:pPr marL="514350" indent="-514350">
              <a:buFontTx/>
              <a:buAutoNum type="arabicPeriod"/>
            </a:pPr>
            <a:r>
              <a:rPr lang="en-US" sz="280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If 1</a:t>
            </a:r>
            <a:r>
              <a:rPr lang="en-IN" sz="2800" baseline="30000" dirty="0">
                <a:solidFill>
                  <a:schemeClr val="bg1"/>
                </a:solidFill>
                <a:latin typeface="Times New Roman" panose="02020603050405020304" pitchFamily="18" charset="0"/>
                <a:cs typeface="Times New Roman" panose="02020603050405020304" pitchFamily="18" charset="0"/>
              </a:rPr>
              <a:t>st</a:t>
            </a:r>
            <a:r>
              <a:rPr lang="en-IN" sz="2800" dirty="0">
                <a:solidFill>
                  <a:schemeClr val="bg1"/>
                </a:solidFill>
                <a:latin typeface="Times New Roman" panose="02020603050405020304" pitchFamily="18" charset="0"/>
                <a:cs typeface="Times New Roman" panose="02020603050405020304" pitchFamily="18" charset="0"/>
              </a:rPr>
              <a:t> April 2020 is Saturday. Then what will be the day on 26</a:t>
            </a:r>
            <a:r>
              <a:rPr lang="en-IN" sz="2800" baseline="30000" dirty="0">
                <a:solidFill>
                  <a:schemeClr val="bg1"/>
                </a:solidFill>
                <a:latin typeface="Times New Roman" panose="02020603050405020304" pitchFamily="18" charset="0"/>
                <a:cs typeface="Times New Roman" panose="02020603050405020304" pitchFamily="18" charset="0"/>
              </a:rPr>
              <a:t>th</a:t>
            </a:r>
            <a:r>
              <a:rPr lang="en-IN" sz="2800" dirty="0">
                <a:solidFill>
                  <a:schemeClr val="bg1"/>
                </a:solidFill>
                <a:latin typeface="Times New Roman" panose="02020603050405020304" pitchFamily="18" charset="0"/>
                <a:cs typeface="Times New Roman" panose="02020603050405020304" pitchFamily="18" charset="0"/>
              </a:rPr>
              <a:t> august </a:t>
            </a:r>
            <a:r>
              <a:rPr lang="en-IN" sz="2800" dirty="0" smtClean="0">
                <a:solidFill>
                  <a:schemeClr val="bg1"/>
                </a:solidFill>
                <a:latin typeface="Times New Roman" panose="02020603050405020304" pitchFamily="18" charset="0"/>
                <a:cs typeface="Times New Roman" panose="02020603050405020304" pitchFamily="18" charset="0"/>
              </a:rPr>
              <a:t>2020?</a:t>
            </a:r>
          </a:p>
          <a:p>
            <a:pPr marL="514350" indent="-514350">
              <a:buFontTx/>
              <a:buAutoNum type="arabicPeriod"/>
            </a:pPr>
            <a:r>
              <a:rPr lang="en-US" sz="2800" dirty="0">
                <a:solidFill>
                  <a:schemeClr val="bg1"/>
                </a:solidFill>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On what day did  </a:t>
            </a:r>
            <a:r>
              <a:rPr lang="en-IN" sz="2800" dirty="0" err="1">
                <a:solidFill>
                  <a:schemeClr val="bg1"/>
                </a:solidFill>
                <a:latin typeface="Times New Roman" panose="02020603050405020304" pitchFamily="18" charset="0"/>
                <a:cs typeface="Times New Roman" panose="02020603050405020304" pitchFamily="18" charset="0"/>
              </a:rPr>
              <a:t>Dr.</a:t>
            </a:r>
            <a:r>
              <a:rPr lang="en-IN" sz="2800" dirty="0">
                <a:solidFill>
                  <a:schemeClr val="bg1"/>
                </a:solidFill>
                <a:latin typeface="Times New Roman" panose="02020603050405020304" pitchFamily="18" charset="0"/>
                <a:cs typeface="Times New Roman" panose="02020603050405020304" pitchFamily="18" charset="0"/>
              </a:rPr>
              <a:t> A.P.J Abdul </a:t>
            </a:r>
            <a:r>
              <a:rPr lang="en-IN" sz="2800" dirty="0" err="1">
                <a:solidFill>
                  <a:schemeClr val="bg1"/>
                </a:solidFill>
                <a:latin typeface="Times New Roman" panose="02020603050405020304" pitchFamily="18" charset="0"/>
                <a:cs typeface="Times New Roman" panose="02020603050405020304" pitchFamily="18" charset="0"/>
              </a:rPr>
              <a:t>Kalam</a:t>
            </a:r>
            <a:r>
              <a:rPr lang="en-IN" sz="2800" dirty="0">
                <a:solidFill>
                  <a:schemeClr val="bg1"/>
                </a:solidFill>
                <a:latin typeface="Times New Roman" panose="02020603050405020304" pitchFamily="18" charset="0"/>
                <a:cs typeface="Times New Roman" panose="02020603050405020304" pitchFamily="18" charset="0"/>
              </a:rPr>
              <a:t> was born. (date of birth: 15.10.1931</a:t>
            </a:r>
            <a:r>
              <a:rPr lang="en-IN" sz="2800" dirty="0" smtClean="0">
                <a:solidFill>
                  <a:schemeClr val="bg1"/>
                </a:solidFill>
                <a:latin typeface="Times New Roman" panose="02020603050405020304" pitchFamily="18" charset="0"/>
                <a:cs typeface="Times New Roman" panose="02020603050405020304" pitchFamily="18" charset="0"/>
              </a:rPr>
              <a:t>)</a:t>
            </a:r>
          </a:p>
          <a:p>
            <a:pPr marL="514350" indent="-514350">
              <a:buFontTx/>
              <a:buAutoNum type="arabicPeriod"/>
            </a:pPr>
            <a:r>
              <a:rPr lang="en-US" sz="2800" dirty="0">
                <a:solidFill>
                  <a:schemeClr val="bg1"/>
                </a:solidFill>
                <a:latin typeface="Times New Roman" panose="02020603050405020304" pitchFamily="18" charset="0"/>
                <a:cs typeface="Times New Roman" panose="02020603050405020304" pitchFamily="18" charset="0"/>
              </a:rPr>
              <a:t> India got independence on 15</a:t>
            </a:r>
            <a:r>
              <a:rPr lang="en-US" sz="2800" baseline="30000" dirty="0">
                <a:solidFill>
                  <a:schemeClr val="bg1"/>
                </a:solidFill>
                <a:latin typeface="Times New Roman" panose="02020603050405020304" pitchFamily="18" charset="0"/>
                <a:cs typeface="Times New Roman" panose="02020603050405020304" pitchFamily="18" charset="0"/>
              </a:rPr>
              <a:t>th</a:t>
            </a:r>
            <a:r>
              <a:rPr lang="en-US" sz="2800" dirty="0">
                <a:solidFill>
                  <a:schemeClr val="bg1"/>
                </a:solidFill>
                <a:latin typeface="Times New Roman" panose="02020603050405020304" pitchFamily="18" charset="0"/>
                <a:cs typeface="Times New Roman" panose="02020603050405020304" pitchFamily="18" charset="0"/>
              </a:rPr>
              <a:t> August 1947. On what day did it fall? </a:t>
            </a:r>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FontTx/>
              <a:buAutoNum type="arabicPeriod"/>
            </a:pPr>
            <a:endParaRPr lang="en-IN" sz="2800" dirty="0">
              <a:solidFill>
                <a:schemeClr val="bg1"/>
              </a:solidFill>
              <a:latin typeface="Times New Roman" panose="02020603050405020304" pitchFamily="18" charset="0"/>
              <a:cs typeface="Times New Roman" panose="02020603050405020304" pitchFamily="18" charset="0"/>
            </a:endParaRPr>
          </a:p>
          <a:p>
            <a:pPr marL="514350" indent="-514350">
              <a:buAutoNum type="arabicPeriod"/>
            </a:pPr>
            <a:endParaRPr lang="en-IN" sz="2800" dirty="0" smtClean="0">
              <a:solidFill>
                <a:schemeClr val="bg1"/>
              </a:solidFill>
              <a:latin typeface="Times New Roman" panose="02020603050405020304" pitchFamily="18" charset="0"/>
              <a:cs typeface="Times New Roman" panose="02020603050405020304" pitchFamily="18" charset="0"/>
            </a:endParaRPr>
          </a:p>
          <a:p>
            <a:endParaRPr lang="en-IN" sz="2800" b="1" dirty="0">
              <a:solidFill>
                <a:schemeClr val="bg1"/>
              </a:solidFill>
              <a:latin typeface="Times New Roman" panose="02020603050405020304" pitchFamily="18" charset="0"/>
              <a:cs typeface="Times New Roman" panose="02020603050405020304" pitchFamily="18" charset="0"/>
            </a:endParaRPr>
          </a:p>
          <a:p>
            <a:endParaRPr lang="en-US" sz="2800" dirty="0" smtClean="0">
              <a:solidFill>
                <a:schemeClr val="bg1"/>
              </a:solidFill>
              <a:latin typeface="Times New Roman" panose="02020603050405020304" pitchFamily="18" charset="0"/>
              <a:cs typeface="Times New Roman" panose="02020603050405020304" pitchFamily="18" charset="0"/>
            </a:endParaRPr>
          </a:p>
          <a:p>
            <a:endParaRPr lang="en-US" sz="4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9309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24" y="0"/>
            <a:ext cx="3702715" cy="37172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788" y="0"/>
            <a:ext cx="4867275" cy="4876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425" y="155713"/>
            <a:ext cx="4848225" cy="487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2096" y="1566285"/>
            <a:ext cx="6113191" cy="4709849"/>
          </a:xfrm>
          <a:prstGeom prst="rect">
            <a:avLst/>
          </a:prstGeom>
        </p:spPr>
      </p:pic>
    </p:spTree>
    <p:extLst>
      <p:ext uri="{BB962C8B-B14F-4D97-AF65-F5344CB8AC3E}">
        <p14:creationId xmlns:p14="http://schemas.microsoft.com/office/powerpoint/2010/main" val="4403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80">
                                          <p:stCondLst>
                                            <p:cond delay="0"/>
                                          </p:stCondLst>
                                        </p:cTn>
                                        <p:tgtEl>
                                          <p:spTgt spid="6"/>
                                        </p:tgtEl>
                                      </p:cBhvr>
                                    </p:animEffect>
                                    <p:anim calcmode="lin" valueType="num">
                                      <p:cBhvr>
                                        <p:cTn id="5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7" dur="26">
                                          <p:stCondLst>
                                            <p:cond delay="650"/>
                                          </p:stCondLst>
                                        </p:cTn>
                                        <p:tgtEl>
                                          <p:spTgt spid="6"/>
                                        </p:tgtEl>
                                      </p:cBhvr>
                                      <p:to x="100000" y="60000"/>
                                    </p:animScale>
                                    <p:animScale>
                                      <p:cBhvr>
                                        <p:cTn id="58" dur="166" decel="50000">
                                          <p:stCondLst>
                                            <p:cond delay="676"/>
                                          </p:stCondLst>
                                        </p:cTn>
                                        <p:tgtEl>
                                          <p:spTgt spid="6"/>
                                        </p:tgtEl>
                                      </p:cBhvr>
                                      <p:to x="100000" y="100000"/>
                                    </p:animScale>
                                    <p:animScale>
                                      <p:cBhvr>
                                        <p:cTn id="59" dur="26">
                                          <p:stCondLst>
                                            <p:cond delay="1312"/>
                                          </p:stCondLst>
                                        </p:cTn>
                                        <p:tgtEl>
                                          <p:spTgt spid="6"/>
                                        </p:tgtEl>
                                      </p:cBhvr>
                                      <p:to x="100000" y="80000"/>
                                    </p:animScale>
                                    <p:animScale>
                                      <p:cBhvr>
                                        <p:cTn id="60" dur="166" decel="50000">
                                          <p:stCondLst>
                                            <p:cond delay="1338"/>
                                          </p:stCondLst>
                                        </p:cTn>
                                        <p:tgtEl>
                                          <p:spTgt spid="6"/>
                                        </p:tgtEl>
                                      </p:cBhvr>
                                      <p:to x="100000" y="100000"/>
                                    </p:animScale>
                                    <p:animScale>
                                      <p:cBhvr>
                                        <p:cTn id="61" dur="26">
                                          <p:stCondLst>
                                            <p:cond delay="1642"/>
                                          </p:stCondLst>
                                        </p:cTn>
                                        <p:tgtEl>
                                          <p:spTgt spid="6"/>
                                        </p:tgtEl>
                                      </p:cBhvr>
                                      <p:to x="100000" y="90000"/>
                                    </p:animScale>
                                    <p:animScale>
                                      <p:cBhvr>
                                        <p:cTn id="62" dur="166" decel="50000">
                                          <p:stCondLst>
                                            <p:cond delay="1668"/>
                                          </p:stCondLst>
                                        </p:cTn>
                                        <p:tgtEl>
                                          <p:spTgt spid="6"/>
                                        </p:tgtEl>
                                      </p:cBhvr>
                                      <p:to x="100000" y="100000"/>
                                    </p:animScale>
                                    <p:animScale>
                                      <p:cBhvr>
                                        <p:cTn id="63" dur="26">
                                          <p:stCondLst>
                                            <p:cond delay="1808"/>
                                          </p:stCondLst>
                                        </p:cTn>
                                        <p:tgtEl>
                                          <p:spTgt spid="6"/>
                                        </p:tgtEl>
                                      </p:cBhvr>
                                      <p:to x="100000" y="95000"/>
                                    </p:animScale>
                                    <p:animScale>
                                      <p:cBhvr>
                                        <p:cTn id="6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8417" y="0"/>
            <a:ext cx="11767931" cy="461665"/>
          </a:xfrm>
          <a:prstGeom prst="rect">
            <a:avLst/>
          </a:prstGeom>
          <a:noFill/>
        </p:spPr>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When will 1947 calendar repeat</a:t>
            </a:r>
            <a:endParaRPr lang="en-IN"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62248898"/>
              </p:ext>
            </p:extLst>
          </p:nvPr>
        </p:nvGraphicFramePr>
        <p:xfrm>
          <a:off x="258417" y="1106748"/>
          <a:ext cx="10893289" cy="3017520"/>
        </p:xfrm>
        <a:graphic>
          <a:graphicData uri="http://schemas.openxmlformats.org/drawingml/2006/table">
            <a:tbl>
              <a:tblPr firstRow="1" bandRow="1">
                <a:tableStyleId>{7DF18680-E054-41AD-8BC1-D1AEF772440D}</a:tableStyleId>
              </a:tblPr>
              <a:tblGrid>
                <a:gridCol w="1685185">
                  <a:extLst>
                    <a:ext uri="{9D8B030D-6E8A-4147-A177-3AD203B41FA5}">
                      <a16:colId xmlns:a16="http://schemas.microsoft.com/office/drawing/2014/main" val="213726029"/>
                    </a:ext>
                  </a:extLst>
                </a:gridCol>
                <a:gridCol w="1945912">
                  <a:extLst>
                    <a:ext uri="{9D8B030D-6E8A-4147-A177-3AD203B41FA5}">
                      <a16:colId xmlns:a16="http://schemas.microsoft.com/office/drawing/2014/main" val="3673047545"/>
                    </a:ext>
                  </a:extLst>
                </a:gridCol>
                <a:gridCol w="1815548">
                  <a:extLst>
                    <a:ext uri="{9D8B030D-6E8A-4147-A177-3AD203B41FA5}">
                      <a16:colId xmlns:a16="http://schemas.microsoft.com/office/drawing/2014/main" val="3502974075"/>
                    </a:ext>
                  </a:extLst>
                </a:gridCol>
                <a:gridCol w="1815548">
                  <a:extLst>
                    <a:ext uri="{9D8B030D-6E8A-4147-A177-3AD203B41FA5}">
                      <a16:colId xmlns:a16="http://schemas.microsoft.com/office/drawing/2014/main" val="2316835546"/>
                    </a:ext>
                  </a:extLst>
                </a:gridCol>
                <a:gridCol w="1815548">
                  <a:extLst>
                    <a:ext uri="{9D8B030D-6E8A-4147-A177-3AD203B41FA5}">
                      <a16:colId xmlns:a16="http://schemas.microsoft.com/office/drawing/2014/main" val="2812235455"/>
                    </a:ext>
                  </a:extLst>
                </a:gridCol>
                <a:gridCol w="1815548">
                  <a:extLst>
                    <a:ext uri="{9D8B030D-6E8A-4147-A177-3AD203B41FA5}">
                      <a16:colId xmlns:a16="http://schemas.microsoft.com/office/drawing/2014/main" val="153446431"/>
                    </a:ext>
                  </a:extLst>
                </a:gridCol>
              </a:tblGrid>
              <a:tr h="370840">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808523"/>
                  </a:ext>
                </a:extLst>
              </a:tr>
              <a:tr h="370840">
                <a:tc>
                  <a:txBody>
                    <a:bodyPr/>
                    <a:lstStyle/>
                    <a:p>
                      <a:r>
                        <a:rPr lang="en-IN" sz="2800" b="1" dirty="0" smtClean="0">
                          <a:latin typeface="Times New Roman" panose="02020603050405020304" pitchFamily="18" charset="0"/>
                          <a:cs typeface="Times New Roman" panose="02020603050405020304" pitchFamily="18" charset="0"/>
                        </a:rPr>
                        <a:t>1947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1955</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703917"/>
                  </a:ext>
                </a:extLst>
              </a:tr>
              <a:tr h="370840">
                <a:tc>
                  <a:txBody>
                    <a:bodyPr/>
                    <a:lstStyle/>
                    <a:p>
                      <a:r>
                        <a:rPr lang="en-IN" sz="2800" b="1" dirty="0" smtClean="0">
                          <a:latin typeface="Times New Roman" panose="02020603050405020304" pitchFamily="18" charset="0"/>
                          <a:cs typeface="Times New Roman" panose="02020603050405020304" pitchFamily="18" charset="0"/>
                        </a:rPr>
                        <a:t>1948</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1956</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122621"/>
                  </a:ext>
                </a:extLst>
              </a:tr>
              <a:tr h="370840">
                <a:tc>
                  <a:txBody>
                    <a:bodyPr/>
                    <a:lstStyle/>
                    <a:p>
                      <a:r>
                        <a:rPr lang="en-IN" sz="2800" b="1" dirty="0" smtClean="0">
                          <a:latin typeface="Times New Roman" panose="02020603050405020304" pitchFamily="18" charset="0"/>
                          <a:cs typeface="Times New Roman" panose="02020603050405020304" pitchFamily="18" charset="0"/>
                        </a:rPr>
                        <a:t>1949</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1953</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239967"/>
                  </a:ext>
                </a:extLst>
              </a:tr>
              <a:tr h="370840">
                <a:tc>
                  <a:txBody>
                    <a:bodyPr/>
                    <a:lstStyle/>
                    <a:p>
                      <a:r>
                        <a:rPr lang="en-IN" sz="2800" b="1" dirty="0" smtClean="0">
                          <a:latin typeface="Times New Roman" panose="02020603050405020304" pitchFamily="18" charset="0"/>
                          <a:cs typeface="Times New Roman" panose="02020603050405020304" pitchFamily="18" charset="0"/>
                        </a:rPr>
                        <a:t>1950</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1954</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Sum of odd days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14(0)</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4437410"/>
                  </a:ext>
                </a:extLst>
              </a:tr>
            </a:tbl>
          </a:graphicData>
        </a:graphic>
      </p:graphicFrame>
      <p:sp>
        <p:nvSpPr>
          <p:cNvPr id="8" name="TextBox 7"/>
          <p:cNvSpPr txBox="1"/>
          <p:nvPr/>
        </p:nvSpPr>
        <p:spPr>
          <a:xfrm>
            <a:off x="477078" y="4790661"/>
            <a:ext cx="8363764" cy="584775"/>
          </a:xfrm>
          <a:prstGeom prst="rect">
            <a:avLst/>
          </a:prstGeom>
          <a:noFill/>
        </p:spPr>
        <p:txBody>
          <a:bodyPr wrap="none" rtlCol="0">
            <a:spAutoFit/>
          </a:bodyPr>
          <a:lstStyle/>
          <a:p>
            <a:r>
              <a:rPr lang="en-IN" sz="3200" b="1" dirty="0" smtClean="0">
                <a:solidFill>
                  <a:schemeClr val="bg1"/>
                </a:solidFill>
                <a:latin typeface="Times New Roman" panose="02020603050405020304" pitchFamily="18" charset="0"/>
                <a:cs typeface="Times New Roman" panose="02020603050405020304" pitchFamily="18" charset="0"/>
              </a:rPr>
              <a:t>so </a:t>
            </a:r>
            <a:r>
              <a:rPr lang="en-IN" sz="3200" b="1" u="sng" dirty="0" smtClean="0">
                <a:solidFill>
                  <a:srgbClr val="FF0000"/>
                </a:solidFill>
                <a:latin typeface="Times New Roman" panose="02020603050405020304" pitchFamily="18" charset="0"/>
                <a:cs typeface="Times New Roman" panose="02020603050405020304" pitchFamily="18" charset="0"/>
              </a:rPr>
              <a:t>1947</a:t>
            </a:r>
            <a:r>
              <a:rPr lang="en-IN" sz="3200" b="1" dirty="0" smtClean="0">
                <a:solidFill>
                  <a:schemeClr val="bg1"/>
                </a:solidFill>
                <a:latin typeface="Times New Roman" panose="02020603050405020304" pitchFamily="18" charset="0"/>
                <a:cs typeface="Times New Roman" panose="02020603050405020304" pitchFamily="18" charset="0"/>
              </a:rPr>
              <a:t> calendar will be same as </a:t>
            </a:r>
            <a:r>
              <a:rPr lang="en-IN" sz="3200" b="1" u="sng" dirty="0" smtClean="0">
                <a:solidFill>
                  <a:srgbClr val="FF0000"/>
                </a:solidFill>
                <a:latin typeface="Times New Roman" panose="02020603050405020304" pitchFamily="18" charset="0"/>
                <a:cs typeface="Times New Roman" panose="02020603050405020304" pitchFamily="18" charset="0"/>
              </a:rPr>
              <a:t>1958 </a:t>
            </a:r>
            <a:r>
              <a:rPr lang="en-IN" sz="3200" b="1" dirty="0" smtClean="0">
                <a:solidFill>
                  <a:schemeClr val="bg1"/>
                </a:solidFill>
                <a:latin typeface="Times New Roman" panose="02020603050405020304" pitchFamily="18" charset="0"/>
                <a:cs typeface="Times New Roman" panose="02020603050405020304" pitchFamily="18" charset="0"/>
              </a:rPr>
              <a:t>calendar</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817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68" y="752061"/>
            <a:ext cx="4829175" cy="4876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876" y="752061"/>
            <a:ext cx="4571622" cy="4650863"/>
          </a:xfrm>
          <a:prstGeom prst="rect">
            <a:avLst/>
          </a:prstGeom>
        </p:spPr>
      </p:pic>
    </p:spTree>
    <p:extLst>
      <p:ext uri="{BB962C8B-B14F-4D97-AF65-F5344CB8AC3E}">
        <p14:creationId xmlns:p14="http://schemas.microsoft.com/office/powerpoint/2010/main" val="2325737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496956" y="988763"/>
            <a:ext cx="8459111" cy="461665"/>
          </a:xfrm>
          <a:prstGeom prst="rect">
            <a:avLst/>
          </a:prstGeom>
          <a:noFill/>
        </p:spPr>
        <p:txBody>
          <a:bodyPr wrap="non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Example: If 1</a:t>
            </a:r>
            <a:r>
              <a:rPr lang="en-IN" sz="2400" b="1" baseline="30000" dirty="0" smtClean="0">
                <a:solidFill>
                  <a:schemeClr val="bg1"/>
                </a:solidFill>
                <a:latin typeface="Times New Roman" panose="02020603050405020304" pitchFamily="18" charset="0"/>
                <a:cs typeface="Times New Roman" panose="02020603050405020304" pitchFamily="18" charset="0"/>
              </a:rPr>
              <a:t>st</a:t>
            </a:r>
            <a:r>
              <a:rPr lang="en-IN" sz="2400" b="1" dirty="0" smtClean="0">
                <a:solidFill>
                  <a:schemeClr val="bg1"/>
                </a:solidFill>
                <a:latin typeface="Times New Roman" panose="02020603050405020304" pitchFamily="18" charset="0"/>
                <a:cs typeface="Times New Roman" panose="02020603050405020304" pitchFamily="18" charset="0"/>
              </a:rPr>
              <a:t> day is Wednesday . Then what will be 240</a:t>
            </a:r>
            <a:r>
              <a:rPr lang="en-IN" sz="2400" b="1" baseline="30000" dirty="0" smtClean="0">
                <a:solidFill>
                  <a:schemeClr val="bg1"/>
                </a:solidFill>
                <a:latin typeface="Times New Roman" panose="02020603050405020304" pitchFamily="18" charset="0"/>
                <a:cs typeface="Times New Roman" panose="02020603050405020304" pitchFamily="18" charset="0"/>
              </a:rPr>
              <a:t>th</a:t>
            </a:r>
            <a:r>
              <a:rPr lang="en-IN" sz="2400" b="1" dirty="0" smtClean="0">
                <a:solidFill>
                  <a:schemeClr val="bg1"/>
                </a:solidFill>
                <a:latin typeface="Times New Roman" panose="02020603050405020304" pitchFamily="18" charset="0"/>
                <a:cs typeface="Times New Roman" panose="02020603050405020304" pitchFamily="18" charset="0"/>
              </a:rPr>
              <a:t> day.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96957" y="1345095"/>
            <a:ext cx="8103500" cy="830997"/>
          </a:xfrm>
          <a:prstGeom prst="rect">
            <a:avLst/>
          </a:prstGeom>
          <a:noFill/>
        </p:spPr>
        <p:txBody>
          <a:bodyPr wrap="non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Solution: </a:t>
            </a:r>
            <a:r>
              <a:rPr lang="en-IN" sz="2400" b="1" dirty="0" err="1" smtClean="0">
                <a:solidFill>
                  <a:schemeClr val="bg1"/>
                </a:solidFill>
                <a:latin typeface="Times New Roman" panose="02020603050405020304" pitchFamily="18" charset="0"/>
                <a:cs typeface="Times New Roman" panose="02020603050405020304" pitchFamily="18" charset="0"/>
              </a:rPr>
              <a:t>No.of</a:t>
            </a:r>
            <a:r>
              <a:rPr lang="en-IN" sz="2400" b="1" dirty="0" smtClean="0">
                <a:solidFill>
                  <a:schemeClr val="bg1"/>
                </a:solidFill>
                <a:latin typeface="Times New Roman" panose="02020603050405020304" pitchFamily="18" charset="0"/>
                <a:cs typeface="Times New Roman" panose="02020603050405020304" pitchFamily="18" charset="0"/>
              </a:rPr>
              <a:t> odd days = 240-1 = 239 = 239/7 = (1 odd day)</a:t>
            </a:r>
          </a:p>
          <a:p>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smtClean="0">
                <a:solidFill>
                  <a:schemeClr val="bg1"/>
                </a:solidFill>
                <a:latin typeface="Times New Roman" panose="02020603050405020304" pitchFamily="18" charset="0"/>
                <a:cs typeface="Times New Roman" panose="02020603050405020304" pitchFamily="18" charset="0"/>
              </a:rPr>
              <a:t>             Answer: Thursday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6956" y="2842591"/>
            <a:ext cx="10913165" cy="830997"/>
          </a:xfrm>
          <a:prstGeom prst="rect">
            <a:avLst/>
          </a:prstGeom>
          <a:noFill/>
        </p:spPr>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Example: If 1</a:t>
            </a:r>
            <a:r>
              <a:rPr lang="en-IN" sz="2400" b="1" baseline="30000" dirty="0" smtClean="0">
                <a:solidFill>
                  <a:schemeClr val="bg1"/>
                </a:solidFill>
                <a:latin typeface="Times New Roman" panose="02020603050405020304" pitchFamily="18" charset="0"/>
                <a:cs typeface="Times New Roman" panose="02020603050405020304" pitchFamily="18" charset="0"/>
              </a:rPr>
              <a:t>st</a:t>
            </a:r>
            <a:r>
              <a:rPr lang="en-IN" sz="2400" b="1" dirty="0" smtClean="0">
                <a:solidFill>
                  <a:schemeClr val="bg1"/>
                </a:solidFill>
                <a:latin typeface="Times New Roman" panose="02020603050405020304" pitchFamily="18" charset="0"/>
                <a:cs typeface="Times New Roman" panose="02020603050405020304" pitchFamily="18" charset="0"/>
              </a:rPr>
              <a:t> April 2020 is Saturday. Then what will be the day on 26</a:t>
            </a:r>
            <a:r>
              <a:rPr lang="en-IN" sz="2400" b="1" baseline="30000" dirty="0" smtClean="0">
                <a:solidFill>
                  <a:schemeClr val="bg1"/>
                </a:solidFill>
                <a:latin typeface="Times New Roman" panose="02020603050405020304" pitchFamily="18" charset="0"/>
                <a:cs typeface="Times New Roman" panose="02020603050405020304" pitchFamily="18" charset="0"/>
              </a:rPr>
              <a:t>th</a:t>
            </a:r>
            <a:r>
              <a:rPr lang="en-IN" sz="2400" b="1" dirty="0" smtClean="0">
                <a:solidFill>
                  <a:schemeClr val="bg1"/>
                </a:solidFill>
                <a:latin typeface="Times New Roman" panose="02020603050405020304" pitchFamily="18" charset="0"/>
                <a:cs typeface="Times New Roman" panose="02020603050405020304" pitchFamily="18" charset="0"/>
              </a:rPr>
              <a:t> august 2020.</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52568" y="3555256"/>
            <a:ext cx="10066987" cy="3046988"/>
          </a:xfrm>
          <a:prstGeom prst="rect">
            <a:avLst/>
          </a:prstGeom>
          <a:noFill/>
        </p:spPr>
        <p:txBody>
          <a:bodyPr wrap="non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Solution: </a:t>
            </a:r>
            <a:r>
              <a:rPr lang="en-IN" sz="2400" b="1" dirty="0" err="1" smtClean="0">
                <a:solidFill>
                  <a:schemeClr val="bg1"/>
                </a:solidFill>
                <a:latin typeface="Times New Roman" panose="02020603050405020304" pitchFamily="18" charset="0"/>
                <a:cs typeface="Times New Roman" panose="02020603050405020304" pitchFamily="18" charset="0"/>
              </a:rPr>
              <a:t>No.of</a:t>
            </a:r>
            <a:r>
              <a:rPr lang="en-IN" sz="2400" b="1" dirty="0" smtClean="0">
                <a:solidFill>
                  <a:schemeClr val="bg1"/>
                </a:solidFill>
                <a:latin typeface="Times New Roman" panose="02020603050405020304" pitchFamily="18" charset="0"/>
                <a:cs typeface="Times New Roman" panose="02020603050405020304" pitchFamily="18" charset="0"/>
              </a:rPr>
              <a:t> odd days </a:t>
            </a:r>
          </a:p>
          <a:p>
            <a:r>
              <a:rPr lang="en-IN" sz="2400" b="1" dirty="0" smtClean="0">
                <a:solidFill>
                  <a:schemeClr val="bg1"/>
                </a:solidFill>
                <a:latin typeface="Times New Roman" panose="02020603050405020304" pitchFamily="18" charset="0"/>
                <a:cs typeface="Times New Roman" panose="02020603050405020304" pitchFamily="18" charset="0"/>
              </a:rPr>
              <a:t>April – 1</a:t>
            </a:r>
          </a:p>
          <a:p>
            <a:r>
              <a:rPr lang="en-IN" sz="2400" b="1" dirty="0" smtClean="0">
                <a:solidFill>
                  <a:schemeClr val="bg1"/>
                </a:solidFill>
                <a:latin typeface="Times New Roman" panose="02020603050405020304" pitchFamily="18" charset="0"/>
                <a:cs typeface="Times New Roman" panose="02020603050405020304" pitchFamily="18" charset="0"/>
              </a:rPr>
              <a:t>May – 3</a:t>
            </a:r>
          </a:p>
          <a:p>
            <a:r>
              <a:rPr lang="en-IN" sz="2400" b="1" dirty="0" smtClean="0">
                <a:solidFill>
                  <a:schemeClr val="bg1"/>
                </a:solidFill>
                <a:latin typeface="Times New Roman" panose="02020603050405020304" pitchFamily="18" charset="0"/>
                <a:cs typeface="Times New Roman" panose="02020603050405020304" pitchFamily="18" charset="0"/>
              </a:rPr>
              <a:t>June – 2</a:t>
            </a:r>
          </a:p>
          <a:p>
            <a:r>
              <a:rPr lang="en-IN" sz="2400" b="1" dirty="0" smtClean="0">
                <a:solidFill>
                  <a:schemeClr val="bg1"/>
                </a:solidFill>
                <a:latin typeface="Times New Roman" panose="02020603050405020304" pitchFamily="18" charset="0"/>
                <a:cs typeface="Times New Roman" panose="02020603050405020304" pitchFamily="18" charset="0"/>
              </a:rPr>
              <a:t>July – 3</a:t>
            </a:r>
          </a:p>
          <a:p>
            <a:r>
              <a:rPr lang="en-IN" sz="2400" b="1" dirty="0" smtClean="0">
                <a:solidFill>
                  <a:schemeClr val="bg1"/>
                </a:solidFill>
                <a:latin typeface="Times New Roman" panose="02020603050405020304" pitchFamily="18" charset="0"/>
                <a:cs typeface="Times New Roman" panose="02020603050405020304" pitchFamily="18" charset="0"/>
              </a:rPr>
              <a:t>August – 26 – 5</a:t>
            </a:r>
          </a:p>
          <a:p>
            <a:r>
              <a:rPr lang="en-IN" sz="2400" b="1" dirty="0" smtClean="0">
                <a:solidFill>
                  <a:schemeClr val="bg1"/>
                </a:solidFill>
                <a:latin typeface="Times New Roman" panose="02020603050405020304" pitchFamily="18" charset="0"/>
                <a:cs typeface="Times New Roman" panose="02020603050405020304" pitchFamily="18" charset="0"/>
              </a:rPr>
              <a:t>Total odd days = 1+3+2+3+5 = 14 ( 0 odd day) . So the same day will repeat.</a:t>
            </a:r>
          </a:p>
          <a:p>
            <a:r>
              <a:rPr lang="en-IN" sz="2400" b="1" dirty="0" smtClean="0">
                <a:solidFill>
                  <a:schemeClr val="bg1"/>
                </a:solidFill>
                <a:latin typeface="Times New Roman" panose="02020603050405020304" pitchFamily="18" charset="0"/>
                <a:cs typeface="Times New Roman" panose="02020603050405020304" pitchFamily="18" charset="0"/>
              </a:rPr>
              <a:t>Answer: Saturday</a:t>
            </a:r>
          </a:p>
        </p:txBody>
      </p:sp>
      <p:sp>
        <p:nvSpPr>
          <p:cNvPr id="8" name="TextBox 7"/>
          <p:cNvSpPr txBox="1"/>
          <p:nvPr/>
        </p:nvSpPr>
        <p:spPr>
          <a:xfrm>
            <a:off x="437321" y="200438"/>
            <a:ext cx="9446369" cy="584775"/>
          </a:xfrm>
          <a:prstGeom prst="rect">
            <a:avLst/>
          </a:prstGeom>
          <a:noFill/>
        </p:spPr>
        <p:txBody>
          <a:bodyPr wrap="none" rtlCol="0">
            <a:spAutoFit/>
          </a:bodyPr>
          <a:lstStyle/>
          <a:p>
            <a:r>
              <a:rPr lang="en-IN" sz="3200" b="1" u="sng" dirty="0" smtClean="0">
                <a:solidFill>
                  <a:schemeClr val="bg1"/>
                </a:solidFill>
                <a:latin typeface="Times New Roman" panose="02020603050405020304" pitchFamily="18" charset="0"/>
                <a:cs typeface="Times New Roman" panose="02020603050405020304" pitchFamily="18" charset="0"/>
              </a:rPr>
              <a:t>Predicting the future day based on the given </a:t>
            </a:r>
            <a:r>
              <a:rPr lang="en-IN" sz="3200" b="1" u="sng" dirty="0" err="1" smtClean="0">
                <a:solidFill>
                  <a:schemeClr val="bg1"/>
                </a:solidFill>
                <a:latin typeface="Times New Roman" panose="02020603050405020304" pitchFamily="18" charset="0"/>
                <a:cs typeface="Times New Roman" panose="02020603050405020304" pitchFamily="18" charset="0"/>
              </a:rPr>
              <a:t>scenerio</a:t>
            </a:r>
            <a:endParaRPr lang="en-IN" sz="32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3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496956" y="988763"/>
            <a:ext cx="97346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Example: If 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March 2021 is </a:t>
            </a:r>
            <a:r>
              <a:rPr kumimoji="0" lang="en-IN" sz="24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sunday</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 Then what will be 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March 2024.</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496957" y="1345095"/>
            <a:ext cx="9014647"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Solution: 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March 2022 – Monday	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March 2023 – Tuesday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2400" b="1" i="0" u="sng"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US"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March 2024 - Thursday</a:t>
            </a:r>
            <a:endParaRPr kumimoji="0" lang="en-IN"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496956" y="2842591"/>
            <a:ext cx="109131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Example: If  21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Jan 2016 is Saturday. Then what will be the day on 26</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th</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Jan 2020.</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852568" y="3555256"/>
            <a:ext cx="8965147"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Solution: 21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Jan  2017 – Monday		21</a:t>
            </a:r>
            <a:r>
              <a:rPr kumimoji="0" lang="en-IN"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I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Jan 2018 – Tuesday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21</a:t>
            </a:r>
            <a:r>
              <a:rPr kumimoji="0" lang="en-US" sz="2400" b="1" i="0" u="none"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Jan 2019 – Wednesday	</a:t>
            </a:r>
            <a:r>
              <a:rPr kumimoji="0" lang="en-US"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21</a:t>
            </a:r>
            <a:r>
              <a:rPr kumimoji="0" lang="en-US" sz="2400" b="1" i="0" u="sng" strike="noStrike" kern="1200" cap="none" spc="0" normalizeH="0" baseline="30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US"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a:t>
            </a:r>
            <a:r>
              <a:rPr kumimoji="0" lang="en-US"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an 2020 - Thursday</a:t>
            </a:r>
            <a:endParaRPr kumimoji="0" lang="en-IN" sz="24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437321" y="200438"/>
            <a:ext cx="944636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sng"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Predicting the future day based on the given </a:t>
            </a:r>
            <a:r>
              <a:rPr kumimoji="0" lang="en-IN" sz="3200" b="1" i="0" u="sng"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scenerio</a:t>
            </a:r>
            <a:endParaRPr kumimoji="0" lang="en-IN" sz="32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0220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4192655"/>
              </p:ext>
            </p:extLst>
          </p:nvPr>
        </p:nvGraphicFramePr>
        <p:xfrm>
          <a:off x="496957" y="2916342"/>
          <a:ext cx="5943600" cy="2680404"/>
        </p:xfrm>
        <a:graphic>
          <a:graphicData uri="http://schemas.openxmlformats.org/drawingml/2006/table">
            <a:tbl>
              <a:tblPr firstRow="1" bandRow="1">
                <a:tableStyleId>{5C22544A-7EE6-4342-B048-85BDC9FD1C3A}</a:tableStyleId>
              </a:tblPr>
              <a:tblGrid>
                <a:gridCol w="2387421">
                  <a:extLst>
                    <a:ext uri="{9D8B030D-6E8A-4147-A177-3AD203B41FA5}">
                      <a16:colId xmlns:a16="http://schemas.microsoft.com/office/drawing/2014/main" val="3879936438"/>
                    </a:ext>
                  </a:extLst>
                </a:gridCol>
                <a:gridCol w="3556179">
                  <a:extLst>
                    <a:ext uri="{9D8B030D-6E8A-4147-A177-3AD203B41FA5}">
                      <a16:colId xmlns:a16="http://schemas.microsoft.com/office/drawing/2014/main" val="1449511346"/>
                    </a:ext>
                  </a:extLst>
                </a:gridCol>
              </a:tblGrid>
              <a:tr h="851604">
                <a:tc>
                  <a:txBody>
                    <a:bodyPr/>
                    <a:lstStyle/>
                    <a:p>
                      <a:r>
                        <a:rPr lang="en-US" sz="3200" dirty="0" smtClean="0">
                          <a:latin typeface="Arial Black" panose="020B0A04020102020204" pitchFamily="34" charset="0"/>
                        </a:rPr>
                        <a:t>Year</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bl>
          </a:graphicData>
        </a:graphic>
      </p:graphicFrame>
      <p:sp>
        <p:nvSpPr>
          <p:cNvPr id="3" name="TextBox 2"/>
          <p:cNvSpPr txBox="1"/>
          <p:nvPr/>
        </p:nvSpPr>
        <p:spPr>
          <a:xfrm>
            <a:off x="496957" y="596348"/>
            <a:ext cx="6960239" cy="646331"/>
          </a:xfrm>
          <a:prstGeom prst="rect">
            <a:avLst/>
          </a:prstGeom>
          <a:noFill/>
        </p:spPr>
        <p:txBody>
          <a:bodyPr wrap="none" rtlCol="0">
            <a:spAutoFit/>
          </a:bodyPr>
          <a:lstStyle/>
          <a:p>
            <a:r>
              <a:rPr lang="en-IN" sz="3600" b="1" u="sng"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the day for the given date.</a:t>
            </a:r>
            <a:endParaRPr lang="en-IN" sz="36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496957" y="1848678"/>
            <a:ext cx="9263113" cy="461665"/>
          </a:xfrm>
          <a:prstGeom prst="rect">
            <a:avLst/>
          </a:prstGeom>
          <a:noFill/>
        </p:spPr>
        <p:txBody>
          <a:bodyPr wrap="non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India got independence on 15</a:t>
            </a:r>
            <a:r>
              <a:rPr lang="en-US" sz="2400" b="1" baseline="30000" dirty="0" smtClean="0">
                <a:solidFill>
                  <a:schemeClr val="bg1"/>
                </a:solidFill>
                <a:latin typeface="Times New Roman" panose="02020603050405020304" pitchFamily="18" charset="0"/>
                <a:cs typeface="Times New Roman" panose="02020603050405020304" pitchFamily="18" charset="0"/>
              </a:rPr>
              <a:t>th</a:t>
            </a:r>
            <a:r>
              <a:rPr lang="en-US" sz="2400" b="1" dirty="0" smtClean="0">
                <a:solidFill>
                  <a:schemeClr val="bg1"/>
                </a:solidFill>
                <a:latin typeface="Times New Roman" panose="02020603050405020304" pitchFamily="18" charset="0"/>
                <a:cs typeface="Times New Roman" panose="02020603050405020304" pitchFamily="18" charset="0"/>
              </a:rPr>
              <a:t> August 1947. On what day did it fall?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543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4337432"/>
              </p:ext>
            </p:extLst>
          </p:nvPr>
        </p:nvGraphicFramePr>
        <p:xfrm>
          <a:off x="755374" y="695741"/>
          <a:ext cx="2842591" cy="4267200"/>
        </p:xfrm>
        <a:graphic>
          <a:graphicData uri="http://schemas.openxmlformats.org/drawingml/2006/table">
            <a:tbl>
              <a:tblPr firstRow="1" bandRow="1">
                <a:tableStyleId>{5C22544A-7EE6-4342-B048-85BDC9FD1C3A}</a:tableStyleId>
              </a:tblPr>
              <a:tblGrid>
                <a:gridCol w="1141810">
                  <a:extLst>
                    <a:ext uri="{9D8B030D-6E8A-4147-A177-3AD203B41FA5}">
                      <a16:colId xmlns:a16="http://schemas.microsoft.com/office/drawing/2014/main" val="3879936438"/>
                    </a:ext>
                  </a:extLst>
                </a:gridCol>
                <a:gridCol w="1700781">
                  <a:extLst>
                    <a:ext uri="{9D8B030D-6E8A-4147-A177-3AD203B41FA5}">
                      <a16:colId xmlns:a16="http://schemas.microsoft.com/office/drawing/2014/main" val="1449511346"/>
                    </a:ext>
                  </a:extLst>
                </a:gridCol>
              </a:tblGrid>
              <a:tr h="999630">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Sunday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Monday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Tuesday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445298">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Wednesday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Thursday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685744"/>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Friday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086842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6</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Saturday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6119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27297261"/>
              </p:ext>
            </p:extLst>
          </p:nvPr>
        </p:nvGraphicFramePr>
        <p:xfrm>
          <a:off x="3860799" y="218665"/>
          <a:ext cx="8127999" cy="6431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39369281"/>
                    </a:ext>
                  </a:extLst>
                </a:gridCol>
                <a:gridCol w="2709333">
                  <a:extLst>
                    <a:ext uri="{9D8B030D-6E8A-4147-A177-3AD203B41FA5}">
                      <a16:colId xmlns:a16="http://schemas.microsoft.com/office/drawing/2014/main" val="3009832697"/>
                    </a:ext>
                  </a:extLst>
                </a:gridCol>
                <a:gridCol w="2709333">
                  <a:extLst>
                    <a:ext uri="{9D8B030D-6E8A-4147-A177-3AD203B41FA5}">
                      <a16:colId xmlns:a16="http://schemas.microsoft.com/office/drawing/2014/main" val="2981105982"/>
                    </a:ext>
                  </a:extLst>
                </a:gridCol>
              </a:tblGrid>
              <a:tr h="370840">
                <a:tc>
                  <a:txBody>
                    <a:bodyPr/>
                    <a:lstStyle/>
                    <a:p>
                      <a:r>
                        <a:rPr lang="en-US" sz="2800" dirty="0" smtClean="0">
                          <a:latin typeface="Arial Black" panose="020B0A04020102020204" pitchFamily="34" charset="0"/>
                        </a:rPr>
                        <a:t>Month</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No.of.days</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No.of.odd days</a:t>
                      </a:r>
                      <a:endParaRPr lang="en-IN" sz="2800" dirty="0">
                        <a:latin typeface="Arial Black" panose="020B0A04020102020204" pitchFamily="34" charset="0"/>
                      </a:endParaRPr>
                    </a:p>
                  </a:txBody>
                  <a:tcPr/>
                </a:tc>
                <a:extLst>
                  <a:ext uri="{0D108BD9-81ED-4DB2-BD59-A6C34878D82A}">
                    <a16:rowId xmlns:a16="http://schemas.microsoft.com/office/drawing/2014/main" val="3424382302"/>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January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67750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February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28/29</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0/1</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2848589"/>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March</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219479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April</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6464316"/>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318474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June</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8559793"/>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July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6175681"/>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August</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510147"/>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September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94314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October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9087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November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587335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December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296022"/>
                  </a:ext>
                </a:extLst>
              </a:tr>
            </a:tbl>
          </a:graphicData>
        </a:graphic>
      </p:graphicFrame>
    </p:spTree>
    <p:extLst>
      <p:ext uri="{BB962C8B-B14F-4D97-AF65-F5344CB8AC3E}">
        <p14:creationId xmlns:p14="http://schemas.microsoft.com/office/powerpoint/2010/main" val="400897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77091" y="429491"/>
            <a:ext cx="11914909" cy="6647974"/>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Steps to be followed:</a:t>
            </a:r>
            <a:r>
              <a:rPr lang="en-US" dirty="0" smtClean="0">
                <a:solidFill>
                  <a:schemeClr val="bg1"/>
                </a:solidFill>
                <a:latin typeface="Times New Roman" panose="02020603050405020304" pitchFamily="18" charset="0"/>
                <a:cs typeface="Times New Roman" panose="02020603050405020304" pitchFamily="18" charset="0"/>
              </a:rPr>
              <a:t> </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Find odd days separately for day, month and year. For our question Day-15, Month August(8), Year – 1947</a:t>
            </a:r>
          </a:p>
          <a:p>
            <a:r>
              <a:rPr lang="en-US" b="1" dirty="0" smtClean="0">
                <a:solidFill>
                  <a:schemeClr val="bg1"/>
                </a:solidFill>
                <a:latin typeface="Times New Roman" panose="02020603050405020304" pitchFamily="18" charset="0"/>
                <a:cs typeface="Times New Roman" panose="02020603050405020304" pitchFamily="18" charset="0"/>
              </a:rPr>
              <a:t>1. Odd days for year:</a:t>
            </a: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Always consider only the fully completed year – here 1947 is still not completed. Completed year – 1946</a:t>
            </a: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Splitting the year in three cases </a:t>
            </a:r>
            <a:r>
              <a:rPr lang="en-US" sz="2800" b="1" dirty="0" smtClean="0">
                <a:solidFill>
                  <a:srgbClr val="FF0000"/>
                </a:solidFill>
                <a:latin typeface="Times New Roman" panose="02020603050405020304" pitchFamily="18" charset="0"/>
                <a:cs typeface="Times New Roman" panose="02020603050405020304" pitchFamily="18" charset="0"/>
              </a:rPr>
              <a:t>[1600+300+46]</a:t>
            </a: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Then we know every 400 years the calendar will repeat (or) 400 years has 0 odd days. So remove the nearest </a:t>
            </a:r>
          </a:p>
          <a:p>
            <a:r>
              <a:rPr lang="en-US" dirty="0" smtClean="0">
                <a:solidFill>
                  <a:schemeClr val="bg1"/>
                </a:solidFill>
                <a:latin typeface="Times New Roman" panose="02020603050405020304" pitchFamily="18" charset="0"/>
                <a:cs typeface="Times New Roman" panose="02020603050405020304" pitchFamily="18" charset="0"/>
              </a:rPr>
              <a:t>Multiple of 400 from the above year. </a:t>
            </a:r>
            <a:r>
              <a:rPr lang="en-US" dirty="0">
                <a:solidFill>
                  <a:schemeClr val="bg1"/>
                </a:solidFill>
                <a:latin typeface="Times New Roman" panose="02020603050405020304" pitchFamily="18" charset="0"/>
                <a:cs typeface="Times New Roman" panose="02020603050405020304" pitchFamily="18" charset="0"/>
              </a:rPr>
              <a:t>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Then we know odd days for 100,200,300 years so separate will the nearest known value.</a:t>
            </a: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Third case 46 denotes the year from 1901 – 1946 . In that 46 years there are leap years as well as ordinary year so we </a:t>
            </a:r>
          </a:p>
          <a:p>
            <a:r>
              <a:rPr lang="en-US" dirty="0" smtClean="0">
                <a:solidFill>
                  <a:schemeClr val="bg1"/>
                </a:solidFill>
                <a:latin typeface="Times New Roman" panose="02020603050405020304" pitchFamily="18" charset="0"/>
                <a:cs typeface="Times New Roman" panose="02020603050405020304" pitchFamily="18" charset="0"/>
              </a:rPr>
              <a:t>must separate leap and non leap years. In order to find the leap years just divide the last two values by 4 and take the integer </a:t>
            </a:r>
          </a:p>
          <a:p>
            <a:r>
              <a:rPr lang="en-US" dirty="0" smtClean="0">
                <a:solidFill>
                  <a:schemeClr val="bg1"/>
                </a:solidFill>
                <a:latin typeface="Times New Roman" panose="02020603050405020304" pitchFamily="18" charset="0"/>
                <a:cs typeface="Times New Roman" panose="02020603050405020304" pitchFamily="18" charset="0"/>
              </a:rPr>
              <a:t>Value of the quotient.</a:t>
            </a:r>
          </a:p>
          <a:p>
            <a:r>
              <a:rPr lang="en-US" dirty="0" smtClean="0">
                <a:solidFill>
                  <a:schemeClr val="bg1"/>
                </a:solidFill>
                <a:latin typeface="Times New Roman" panose="02020603050405020304" pitchFamily="18" charset="0"/>
                <a:cs typeface="Times New Roman" panose="02020603050405020304" pitchFamily="18" charset="0"/>
              </a:rPr>
              <a:t>46/4 = 11 is the integer quotient so 11 leap years and 35 non leap years. Leap year = 2 odd days, ordinary year – 1 odd day</a:t>
            </a:r>
          </a:p>
          <a:p>
            <a:r>
              <a:rPr lang="en-US" dirty="0" smtClean="0">
                <a:solidFill>
                  <a:schemeClr val="bg1"/>
                </a:solidFill>
                <a:latin typeface="Times New Roman" panose="02020603050405020304" pitchFamily="18" charset="0"/>
                <a:cs typeface="Times New Roman" panose="02020603050405020304" pitchFamily="18" charset="0"/>
              </a:rPr>
              <a:t>So the odd days in this case = 11*2+35*1 = 57 = 57/7 = 1</a:t>
            </a:r>
          </a:p>
          <a:p>
            <a:r>
              <a:rPr lang="en-US" dirty="0" smtClean="0">
                <a:solidFill>
                  <a:schemeClr val="bg1"/>
                </a:solidFill>
                <a:latin typeface="Times New Roman" panose="02020603050405020304" pitchFamily="18" charset="0"/>
                <a:cs typeface="Times New Roman" panose="02020603050405020304" pitchFamily="18" charset="0"/>
              </a:rPr>
              <a:t>So now odd days for 1600=0</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300 = 1</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46 = 1 Total odd days for years = 0+1+1 = </a:t>
            </a:r>
            <a:r>
              <a:rPr lang="en-US" sz="2800" b="1" dirty="0" smtClean="0">
                <a:solidFill>
                  <a:srgbClr val="FF0000"/>
                </a:solidFill>
                <a:latin typeface="Times New Roman" panose="02020603050405020304" pitchFamily="18" charset="0"/>
                <a:cs typeface="Times New Roman" panose="02020603050405020304" pitchFamily="18" charset="0"/>
              </a:rPr>
              <a:t>2 odd days</a:t>
            </a:r>
          </a:p>
          <a:p>
            <a:r>
              <a:rPr lang="en-US" b="1" dirty="0" smtClean="0">
                <a:solidFill>
                  <a:schemeClr val="bg1"/>
                </a:solidFill>
                <a:latin typeface="Times New Roman" panose="02020603050405020304" pitchFamily="18" charset="0"/>
                <a:cs typeface="Times New Roman" panose="02020603050405020304" pitchFamily="18" charset="0"/>
              </a:rPr>
              <a:t>2. Odd days for month:</a:t>
            </a: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Month = August (8) so 7 months are completed (January to July)</a:t>
            </a:r>
          </a:p>
          <a:p>
            <a:r>
              <a:rPr lang="en-US" dirty="0" smtClean="0">
                <a:solidFill>
                  <a:schemeClr val="bg1"/>
                </a:solidFill>
                <a:latin typeface="Times New Roman" panose="02020603050405020304" pitchFamily="18" charset="0"/>
                <a:cs typeface="Times New Roman" panose="02020603050405020304" pitchFamily="18" charset="0"/>
              </a:rPr>
              <a:t>Calculate odd days from January to July = 3+0+3+2+3+2+3 = 16 = 16/7 = </a:t>
            </a:r>
            <a:r>
              <a:rPr lang="en-US" sz="2800" b="1" dirty="0" smtClean="0">
                <a:solidFill>
                  <a:srgbClr val="FF0000"/>
                </a:solidFill>
                <a:latin typeface="Times New Roman" panose="02020603050405020304" pitchFamily="18" charset="0"/>
                <a:cs typeface="Times New Roman" panose="02020603050405020304" pitchFamily="18" charset="0"/>
              </a:rPr>
              <a:t>2 odd days </a:t>
            </a: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581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77091" y="429491"/>
            <a:ext cx="11914909" cy="923330"/>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 </a:t>
            </a: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04952673"/>
              </p:ext>
            </p:extLst>
          </p:nvPr>
        </p:nvGraphicFramePr>
        <p:xfrm>
          <a:off x="9206647" y="2427559"/>
          <a:ext cx="2842591" cy="4267200"/>
        </p:xfrm>
        <a:graphic>
          <a:graphicData uri="http://schemas.openxmlformats.org/drawingml/2006/table">
            <a:tbl>
              <a:tblPr firstRow="1" bandRow="1">
                <a:tableStyleId>{5C22544A-7EE6-4342-B048-85BDC9FD1C3A}</a:tableStyleId>
              </a:tblPr>
              <a:tblGrid>
                <a:gridCol w="1141810">
                  <a:extLst>
                    <a:ext uri="{9D8B030D-6E8A-4147-A177-3AD203B41FA5}">
                      <a16:colId xmlns:a16="http://schemas.microsoft.com/office/drawing/2014/main" val="3879936438"/>
                    </a:ext>
                  </a:extLst>
                </a:gridCol>
                <a:gridCol w="1700781">
                  <a:extLst>
                    <a:ext uri="{9D8B030D-6E8A-4147-A177-3AD203B41FA5}">
                      <a16:colId xmlns:a16="http://schemas.microsoft.com/office/drawing/2014/main" val="1449511346"/>
                    </a:ext>
                  </a:extLst>
                </a:gridCol>
              </a:tblGrid>
              <a:tr h="999630">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Sunday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Monday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Tuesday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445298">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Wednesday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Thursday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685744"/>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Friday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086842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6</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Saturday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611927"/>
                  </a:ext>
                </a:extLst>
              </a:tr>
            </a:tbl>
          </a:graphicData>
        </a:graphic>
      </p:graphicFrame>
      <p:sp>
        <p:nvSpPr>
          <p:cNvPr id="4" name="TextBox 3"/>
          <p:cNvSpPr txBox="1"/>
          <p:nvPr/>
        </p:nvSpPr>
        <p:spPr>
          <a:xfrm flipH="1">
            <a:off x="433646" y="429492"/>
            <a:ext cx="8294718"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latin typeface="Times New Roman" panose="02020603050405020304" pitchFamily="18" charset="0"/>
                <a:cs typeface="Times New Roman" panose="02020603050405020304" pitchFamily="18" charset="0"/>
              </a:rPr>
              <a:t>3. Odd days for day:</a:t>
            </a:r>
          </a:p>
          <a:p>
            <a:r>
              <a:rPr lang="en-US" dirty="0" smtClean="0">
                <a:latin typeface="Times New Roman" panose="02020603050405020304" pitchFamily="18" charset="0"/>
                <a:cs typeface="Times New Roman" panose="02020603050405020304" pitchFamily="18" charset="0"/>
              </a:rPr>
              <a:t>Take the day directly and find the number of odd days.</a:t>
            </a:r>
          </a:p>
          <a:p>
            <a:r>
              <a:rPr lang="en-US" dirty="0" smtClean="0">
                <a:latin typeface="Times New Roman" panose="02020603050405020304" pitchFamily="18" charset="0"/>
                <a:cs typeface="Times New Roman" panose="02020603050405020304" pitchFamily="18" charset="0"/>
              </a:rPr>
              <a:t>Here day = 15 so 15 odd days = 15/7 = </a:t>
            </a:r>
            <a:r>
              <a:rPr lang="en-US" sz="2400" b="1" dirty="0" smtClean="0">
                <a:solidFill>
                  <a:srgbClr val="FF0000"/>
                </a:solidFill>
                <a:latin typeface="Times New Roman" panose="02020603050405020304" pitchFamily="18" charset="0"/>
                <a:cs typeface="Times New Roman" panose="02020603050405020304" pitchFamily="18" charset="0"/>
              </a:rPr>
              <a:t>1 odd day</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Finally find the sum of all the odd days of day,month and year.</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2+2+1 = </a:t>
            </a:r>
            <a:r>
              <a:rPr lang="en-US" sz="2400" b="1" dirty="0" smtClean="0">
                <a:solidFill>
                  <a:srgbClr val="FF0000"/>
                </a:solidFill>
                <a:latin typeface="Times New Roman" panose="02020603050405020304" pitchFamily="18" charset="0"/>
                <a:cs typeface="Times New Roman" panose="02020603050405020304" pitchFamily="18" charset="0"/>
              </a:rPr>
              <a:t>5 odd days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 Represents - </a:t>
            </a:r>
            <a:r>
              <a:rPr lang="en-US" sz="2400" b="1" dirty="0" smtClean="0">
                <a:solidFill>
                  <a:srgbClr val="FF0000"/>
                </a:solidFill>
                <a:latin typeface="Times New Roman" panose="02020603050405020304" pitchFamily="18" charset="0"/>
                <a:cs typeface="Times New Roman" panose="02020603050405020304" pitchFamily="18" charset="0"/>
              </a:rPr>
              <a:t>Friday</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52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4192655"/>
              </p:ext>
            </p:extLst>
          </p:nvPr>
        </p:nvGraphicFramePr>
        <p:xfrm>
          <a:off x="496957" y="2916342"/>
          <a:ext cx="5943600" cy="2680404"/>
        </p:xfrm>
        <a:graphic>
          <a:graphicData uri="http://schemas.openxmlformats.org/drawingml/2006/table">
            <a:tbl>
              <a:tblPr firstRow="1" bandRow="1">
                <a:tableStyleId>{5C22544A-7EE6-4342-B048-85BDC9FD1C3A}</a:tableStyleId>
              </a:tblPr>
              <a:tblGrid>
                <a:gridCol w="2387421">
                  <a:extLst>
                    <a:ext uri="{9D8B030D-6E8A-4147-A177-3AD203B41FA5}">
                      <a16:colId xmlns:a16="http://schemas.microsoft.com/office/drawing/2014/main" val="3879936438"/>
                    </a:ext>
                  </a:extLst>
                </a:gridCol>
                <a:gridCol w="3556179">
                  <a:extLst>
                    <a:ext uri="{9D8B030D-6E8A-4147-A177-3AD203B41FA5}">
                      <a16:colId xmlns:a16="http://schemas.microsoft.com/office/drawing/2014/main" val="1449511346"/>
                    </a:ext>
                  </a:extLst>
                </a:gridCol>
              </a:tblGrid>
              <a:tr h="851604">
                <a:tc>
                  <a:txBody>
                    <a:bodyPr/>
                    <a:lstStyle/>
                    <a:p>
                      <a:r>
                        <a:rPr lang="en-US" sz="3200" dirty="0" smtClean="0">
                          <a:latin typeface="Arial Black" panose="020B0A04020102020204" pitchFamily="34" charset="0"/>
                        </a:rPr>
                        <a:t>Year</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bl>
          </a:graphicData>
        </a:graphic>
      </p:graphicFrame>
      <p:sp>
        <p:nvSpPr>
          <p:cNvPr id="3" name="TextBox 2"/>
          <p:cNvSpPr txBox="1"/>
          <p:nvPr/>
        </p:nvSpPr>
        <p:spPr>
          <a:xfrm>
            <a:off x="496957" y="596348"/>
            <a:ext cx="6960239" cy="646331"/>
          </a:xfrm>
          <a:prstGeom prst="rect">
            <a:avLst/>
          </a:prstGeom>
          <a:noFill/>
        </p:spPr>
        <p:txBody>
          <a:bodyPr wrap="none" rtlCol="0">
            <a:spAutoFit/>
          </a:bodyPr>
          <a:lstStyle/>
          <a:p>
            <a:r>
              <a:rPr lang="en-IN" sz="3600" b="1" u="sng"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the day for the given date.</a:t>
            </a:r>
            <a:endParaRPr lang="en-IN" sz="36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496957" y="1848678"/>
            <a:ext cx="10391819" cy="461665"/>
          </a:xfrm>
          <a:prstGeom prst="rect">
            <a:avLst/>
          </a:prstGeom>
          <a:noFill/>
        </p:spPr>
        <p:txBody>
          <a:bodyPr wrap="non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On what day did  </a:t>
            </a:r>
            <a:r>
              <a:rPr lang="en-IN" sz="2400" b="1" dirty="0" err="1" smtClean="0">
                <a:solidFill>
                  <a:schemeClr val="bg1"/>
                </a:solidFill>
                <a:latin typeface="Times New Roman" panose="02020603050405020304" pitchFamily="18" charset="0"/>
                <a:cs typeface="Times New Roman" panose="02020603050405020304" pitchFamily="18" charset="0"/>
              </a:rPr>
              <a:t>Dr.</a:t>
            </a:r>
            <a:r>
              <a:rPr lang="en-IN" sz="2400" b="1" dirty="0" smtClean="0">
                <a:solidFill>
                  <a:schemeClr val="bg1"/>
                </a:solidFill>
                <a:latin typeface="Times New Roman" panose="02020603050405020304" pitchFamily="18" charset="0"/>
                <a:cs typeface="Times New Roman" panose="02020603050405020304" pitchFamily="18" charset="0"/>
              </a:rPr>
              <a:t> A.P.J Abdul </a:t>
            </a:r>
            <a:r>
              <a:rPr lang="en-IN" sz="2400" b="1" dirty="0" err="1" smtClean="0">
                <a:solidFill>
                  <a:schemeClr val="bg1"/>
                </a:solidFill>
                <a:latin typeface="Times New Roman" panose="02020603050405020304" pitchFamily="18" charset="0"/>
                <a:cs typeface="Times New Roman" panose="02020603050405020304" pitchFamily="18" charset="0"/>
              </a:rPr>
              <a:t>Kalam</a:t>
            </a:r>
            <a:r>
              <a:rPr lang="en-IN" sz="2400" b="1" dirty="0" smtClean="0">
                <a:solidFill>
                  <a:schemeClr val="bg1"/>
                </a:solidFill>
                <a:latin typeface="Times New Roman" panose="02020603050405020304" pitchFamily="18" charset="0"/>
                <a:cs typeface="Times New Roman" panose="02020603050405020304" pitchFamily="18" charset="0"/>
              </a:rPr>
              <a:t> was born. (date of birth: 15.10.1931)</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25255"/>
            <a:ext cx="2445026" cy="1627054"/>
          </a:xfrm>
          <a:prstGeom prst="rect">
            <a:avLst/>
          </a:prstGeom>
        </p:spPr>
      </p:pic>
    </p:spTree>
    <p:extLst>
      <p:ext uri="{BB962C8B-B14F-4D97-AF65-F5344CB8AC3E}">
        <p14:creationId xmlns:p14="http://schemas.microsoft.com/office/powerpoint/2010/main" val="1389656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0" y="0"/>
            <a:ext cx="12192000" cy="2308324"/>
          </a:xfrm>
          <a:prstGeom prst="rect">
            <a:avLst/>
          </a:prstGeom>
          <a:blipFill dpi="0" rotWithShape="1">
            <a:blip r:embed="rId3">
              <a:alphaModFix amt="52000"/>
            </a:blip>
            <a:srcRect/>
            <a:stretch>
              <a:fillRect/>
            </a:stretch>
          </a:blipFill>
          <a:ln>
            <a:solidFill>
              <a:schemeClr val="tx2">
                <a:lumMod val="2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b="1" dirty="0" smtClean="0">
                <a:latin typeface="Times New Roman" panose="02020603050405020304" pitchFamily="18" charset="0"/>
                <a:cs typeface="Times New Roman" panose="02020603050405020304" pitchFamily="18" charset="0"/>
              </a:rPr>
              <a:t>SECTION: </a:t>
            </a:r>
            <a:r>
              <a:rPr lang="en-US" sz="3600" dirty="0" smtClean="0">
                <a:latin typeface="Times New Roman" panose="02020603050405020304" pitchFamily="18" charset="0"/>
                <a:cs typeface="Times New Roman" panose="02020603050405020304" pitchFamily="18" charset="0"/>
              </a:rPr>
              <a:t>NUMERICAL APTITUDE</a:t>
            </a:r>
          </a:p>
          <a:p>
            <a:r>
              <a:rPr lang="en-US" sz="3600" b="1" dirty="0" smtClean="0">
                <a:latin typeface="Times New Roman" panose="02020603050405020304" pitchFamily="18" charset="0"/>
                <a:cs typeface="Times New Roman" panose="02020603050405020304" pitchFamily="18" charset="0"/>
              </a:rPr>
              <a:t>TOPIC : </a:t>
            </a:r>
            <a:r>
              <a:rPr lang="en-US" sz="3600" dirty="0" smtClean="0">
                <a:latin typeface="Times New Roman" panose="02020603050405020304" pitchFamily="18" charset="0"/>
                <a:cs typeface="Times New Roman" panose="02020603050405020304" pitchFamily="18" charset="0"/>
              </a:rPr>
              <a:t>CALENDARS</a:t>
            </a:r>
          </a:p>
          <a:p>
            <a:r>
              <a:rPr lang="en-US" sz="3600" b="1"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THIS CAN BE A PART OF APTITUDE </a:t>
            </a:r>
          </a:p>
          <a:p>
            <a:r>
              <a:rPr lang="en-US" sz="3600" dirty="0" smtClean="0">
                <a:latin typeface="Times New Roman" panose="02020603050405020304" pitchFamily="18" charset="0"/>
                <a:cs typeface="Times New Roman" panose="02020603050405020304" pitchFamily="18" charset="0"/>
              </a:rPr>
              <a:t>&amp; LOGICAL REASONING</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2723322"/>
            <a:ext cx="12192000"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sz="4000" dirty="0" smtClean="0">
                <a:solidFill>
                  <a:schemeClr val="bg1"/>
                </a:solidFill>
                <a:latin typeface="Times New Roman" panose="02020603050405020304" pitchFamily="18" charset="0"/>
                <a:cs typeface="Times New Roman" panose="02020603050405020304" pitchFamily="18" charset="0"/>
              </a:rPr>
              <a:t>Concept of calendars.</a:t>
            </a:r>
          </a:p>
          <a:p>
            <a:pPr marL="342900" indent="-342900">
              <a:buAutoNum type="arabicPeriod"/>
            </a:pPr>
            <a:r>
              <a:rPr lang="en-US" sz="4000" dirty="0" smtClean="0">
                <a:solidFill>
                  <a:schemeClr val="bg1"/>
                </a:solidFill>
                <a:latin typeface="Times New Roman" panose="02020603050405020304" pitchFamily="18" charset="0"/>
                <a:cs typeface="Times New Roman" panose="02020603050405020304" pitchFamily="18" charset="0"/>
              </a:rPr>
              <a:t>Year repetition.</a:t>
            </a:r>
          </a:p>
          <a:p>
            <a:pPr marL="342900" indent="-342900">
              <a:buAutoNum type="arabicPeriod"/>
            </a:pPr>
            <a:r>
              <a:rPr lang="en-US" sz="4000" dirty="0" smtClean="0">
                <a:solidFill>
                  <a:schemeClr val="bg1"/>
                </a:solidFill>
                <a:latin typeface="Times New Roman" panose="02020603050405020304" pitchFamily="18" charset="0"/>
                <a:cs typeface="Times New Roman" panose="02020603050405020304" pitchFamily="18" charset="0"/>
              </a:rPr>
              <a:t>Predicting the future day based on the given scenario.</a:t>
            </a:r>
          </a:p>
          <a:p>
            <a:pPr marL="342900" indent="-342900">
              <a:buAutoNum type="arabicPeriod"/>
            </a:pPr>
            <a:r>
              <a:rPr lang="en-US" sz="4000" dirty="0" smtClean="0">
                <a:solidFill>
                  <a:schemeClr val="bg1"/>
                </a:solidFill>
                <a:latin typeface="Times New Roman" panose="02020603050405020304" pitchFamily="18" charset="0"/>
                <a:cs typeface="Times New Roman" panose="02020603050405020304" pitchFamily="18" charset="0"/>
              </a:rPr>
              <a:t>Finding  the day for a given date.</a:t>
            </a:r>
          </a:p>
          <a:p>
            <a:pPr marL="342900" indent="-342900">
              <a:buAutoNum type="arabicPeriod"/>
            </a:pPr>
            <a:r>
              <a:rPr lang="en-US" sz="4000" dirty="0" smtClean="0">
                <a:solidFill>
                  <a:schemeClr val="bg1"/>
                </a:solidFill>
                <a:latin typeface="Times New Roman" panose="02020603050405020304" pitchFamily="18" charset="0"/>
                <a:cs typeface="Times New Roman" panose="02020603050405020304" pitchFamily="18" charset="0"/>
              </a:rPr>
              <a:t>Facts about calendars.</a:t>
            </a:r>
            <a:endParaRPr lang="en-IN"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8822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4337432"/>
              </p:ext>
            </p:extLst>
          </p:nvPr>
        </p:nvGraphicFramePr>
        <p:xfrm>
          <a:off x="755374" y="695741"/>
          <a:ext cx="2842591" cy="4267200"/>
        </p:xfrm>
        <a:graphic>
          <a:graphicData uri="http://schemas.openxmlformats.org/drawingml/2006/table">
            <a:tbl>
              <a:tblPr firstRow="1" bandRow="1">
                <a:tableStyleId>{5C22544A-7EE6-4342-B048-85BDC9FD1C3A}</a:tableStyleId>
              </a:tblPr>
              <a:tblGrid>
                <a:gridCol w="1141810">
                  <a:extLst>
                    <a:ext uri="{9D8B030D-6E8A-4147-A177-3AD203B41FA5}">
                      <a16:colId xmlns:a16="http://schemas.microsoft.com/office/drawing/2014/main" val="3879936438"/>
                    </a:ext>
                  </a:extLst>
                </a:gridCol>
                <a:gridCol w="1700781">
                  <a:extLst>
                    <a:ext uri="{9D8B030D-6E8A-4147-A177-3AD203B41FA5}">
                      <a16:colId xmlns:a16="http://schemas.microsoft.com/office/drawing/2014/main" val="1449511346"/>
                    </a:ext>
                  </a:extLst>
                </a:gridCol>
              </a:tblGrid>
              <a:tr h="999630">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Sunday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Monday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Tuesday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445298">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Wednesday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Thursday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685744"/>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Friday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086842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6</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Saturday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6119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27297261"/>
              </p:ext>
            </p:extLst>
          </p:nvPr>
        </p:nvGraphicFramePr>
        <p:xfrm>
          <a:off x="3860799" y="218665"/>
          <a:ext cx="8127999" cy="6431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39369281"/>
                    </a:ext>
                  </a:extLst>
                </a:gridCol>
                <a:gridCol w="2709333">
                  <a:extLst>
                    <a:ext uri="{9D8B030D-6E8A-4147-A177-3AD203B41FA5}">
                      <a16:colId xmlns:a16="http://schemas.microsoft.com/office/drawing/2014/main" val="3009832697"/>
                    </a:ext>
                  </a:extLst>
                </a:gridCol>
                <a:gridCol w="2709333">
                  <a:extLst>
                    <a:ext uri="{9D8B030D-6E8A-4147-A177-3AD203B41FA5}">
                      <a16:colId xmlns:a16="http://schemas.microsoft.com/office/drawing/2014/main" val="2981105982"/>
                    </a:ext>
                  </a:extLst>
                </a:gridCol>
              </a:tblGrid>
              <a:tr h="370840">
                <a:tc>
                  <a:txBody>
                    <a:bodyPr/>
                    <a:lstStyle/>
                    <a:p>
                      <a:r>
                        <a:rPr lang="en-US" sz="2800" dirty="0" smtClean="0">
                          <a:latin typeface="Arial Black" panose="020B0A04020102020204" pitchFamily="34" charset="0"/>
                        </a:rPr>
                        <a:t>Month</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No.of.days</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No.of.odd days</a:t>
                      </a:r>
                      <a:endParaRPr lang="en-IN" sz="2800" dirty="0">
                        <a:latin typeface="Arial Black" panose="020B0A04020102020204" pitchFamily="34" charset="0"/>
                      </a:endParaRPr>
                    </a:p>
                  </a:txBody>
                  <a:tcPr/>
                </a:tc>
                <a:extLst>
                  <a:ext uri="{0D108BD9-81ED-4DB2-BD59-A6C34878D82A}">
                    <a16:rowId xmlns:a16="http://schemas.microsoft.com/office/drawing/2014/main" val="3424382302"/>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January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67750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February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28/29</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0/1</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2848589"/>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March</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219479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April</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6464316"/>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318474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June</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8559793"/>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July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6175681"/>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August</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510147"/>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September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94314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October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9087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November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587335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December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296022"/>
                  </a:ext>
                </a:extLst>
              </a:tr>
            </a:tbl>
          </a:graphicData>
        </a:graphic>
      </p:graphicFrame>
    </p:spTree>
    <p:extLst>
      <p:ext uri="{BB962C8B-B14F-4D97-AF65-F5344CB8AC3E}">
        <p14:creationId xmlns:p14="http://schemas.microsoft.com/office/powerpoint/2010/main" val="1441441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flipH="1">
            <a:off x="377684" y="0"/>
            <a:ext cx="11184662" cy="1323439"/>
          </a:xfrm>
          <a:prstGeom prst="rect">
            <a:avLst/>
          </a:prstGeom>
          <a:noFill/>
        </p:spPr>
        <p:txBody>
          <a:bodyPr wrap="square" rtlCol="0">
            <a:spAutoFit/>
          </a:bodyPr>
          <a:lstStyle/>
          <a:p>
            <a:r>
              <a:rPr lang="en-IN" sz="8000" b="1" dirty="0" smtClean="0">
                <a:solidFill>
                  <a:schemeClr val="bg1"/>
                </a:solidFill>
                <a:latin typeface="Bahnschrift SemiBold SemiConden" panose="020B0502040204020203" pitchFamily="34" charset="0"/>
              </a:rPr>
              <a:t>15.             10.                1931             </a:t>
            </a:r>
            <a:endParaRPr lang="en-IN" sz="8000" b="1" dirty="0">
              <a:solidFill>
                <a:schemeClr val="bg1"/>
              </a:solidFill>
              <a:latin typeface="Bahnschrift SemiBold SemiConden" panose="020B0502040204020203" pitchFamily="34" charset="0"/>
            </a:endParaRPr>
          </a:p>
        </p:txBody>
      </p:sp>
      <p:sp>
        <p:nvSpPr>
          <p:cNvPr id="3" name="TextBox 2"/>
          <p:cNvSpPr txBox="1"/>
          <p:nvPr/>
        </p:nvSpPr>
        <p:spPr>
          <a:xfrm>
            <a:off x="9382539" y="1391479"/>
            <a:ext cx="1539204" cy="1200329"/>
          </a:xfrm>
          <a:prstGeom prst="rect">
            <a:avLst/>
          </a:prstGeom>
          <a:noFill/>
        </p:spPr>
        <p:txBody>
          <a:bodyPr wrap="none" rtlCol="0">
            <a:spAutoFit/>
          </a:bodyPr>
          <a:lstStyle/>
          <a:p>
            <a:r>
              <a:rPr lang="en-IN" sz="7200" b="1" dirty="0" smtClean="0">
                <a:solidFill>
                  <a:srgbClr val="FF0000"/>
                </a:solidFill>
                <a:latin typeface="Bahnschrift SemiBold Condensed" panose="020B0502040204020203" pitchFamily="34" charset="0"/>
              </a:rPr>
              <a:t>1930</a:t>
            </a:r>
            <a:endParaRPr lang="en-IN" sz="7200" b="1" dirty="0">
              <a:solidFill>
                <a:srgbClr val="FF0000"/>
              </a:solidFill>
              <a:latin typeface="Bahnschrift SemiBold Condensed" panose="020B0502040204020203" pitchFamily="34" charset="0"/>
            </a:endParaRPr>
          </a:p>
        </p:txBody>
      </p:sp>
      <p:sp>
        <p:nvSpPr>
          <p:cNvPr id="4" name="TextBox 3"/>
          <p:cNvSpPr txBox="1"/>
          <p:nvPr/>
        </p:nvSpPr>
        <p:spPr>
          <a:xfrm flipH="1">
            <a:off x="7136292" y="2842591"/>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1600</a:t>
            </a:r>
            <a:endParaRPr lang="en-IN" sz="5400" b="1" dirty="0">
              <a:solidFill>
                <a:srgbClr val="C00000"/>
              </a:solidFill>
              <a:latin typeface="Bahnschrift Light" panose="020B0502040204020203" pitchFamily="34" charset="0"/>
            </a:endParaRPr>
          </a:p>
        </p:txBody>
      </p:sp>
      <p:sp>
        <p:nvSpPr>
          <p:cNvPr id="5" name="TextBox 4"/>
          <p:cNvSpPr txBox="1"/>
          <p:nvPr/>
        </p:nvSpPr>
        <p:spPr>
          <a:xfrm flipH="1">
            <a:off x="8865702" y="2842591"/>
            <a:ext cx="1490871" cy="923330"/>
          </a:xfrm>
          <a:prstGeom prst="rect">
            <a:avLst/>
          </a:prstGeom>
          <a:noFill/>
        </p:spPr>
        <p:txBody>
          <a:bodyPr wrap="square" rtlCol="0">
            <a:spAutoFit/>
          </a:bodyPr>
          <a:lstStyle/>
          <a:p>
            <a:r>
              <a:rPr lang="en-IN" sz="5400" b="1" dirty="0">
                <a:solidFill>
                  <a:srgbClr val="C00000"/>
                </a:solidFill>
                <a:latin typeface="Bahnschrift Light" panose="020B0502040204020203" pitchFamily="34" charset="0"/>
              </a:rPr>
              <a:t>3</a:t>
            </a:r>
            <a:r>
              <a:rPr lang="en-IN" sz="5400" b="1" dirty="0" smtClean="0">
                <a:solidFill>
                  <a:srgbClr val="C00000"/>
                </a:solidFill>
                <a:latin typeface="Bahnschrift Light" panose="020B0502040204020203" pitchFamily="34" charset="0"/>
              </a:rPr>
              <a:t>00</a:t>
            </a:r>
            <a:endParaRPr lang="en-IN" sz="5400" b="1" dirty="0">
              <a:solidFill>
                <a:srgbClr val="C00000"/>
              </a:solidFill>
              <a:latin typeface="Bahnschrift Light" panose="020B0502040204020203" pitchFamily="34" charset="0"/>
            </a:endParaRPr>
          </a:p>
        </p:txBody>
      </p:sp>
      <p:sp>
        <p:nvSpPr>
          <p:cNvPr id="6" name="TextBox 5"/>
          <p:cNvSpPr txBox="1"/>
          <p:nvPr/>
        </p:nvSpPr>
        <p:spPr>
          <a:xfrm flipH="1">
            <a:off x="10462589" y="2842591"/>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30</a:t>
            </a:r>
            <a:endParaRPr lang="en-IN" sz="5400" b="1" dirty="0">
              <a:solidFill>
                <a:srgbClr val="C00000"/>
              </a:solidFill>
              <a:latin typeface="Bahnschrift Light" panose="020B0502040204020203" pitchFamily="34" charset="0"/>
            </a:endParaRPr>
          </a:p>
        </p:txBody>
      </p:sp>
      <p:sp>
        <p:nvSpPr>
          <p:cNvPr id="7" name="TextBox 6"/>
          <p:cNvSpPr txBox="1"/>
          <p:nvPr/>
        </p:nvSpPr>
        <p:spPr>
          <a:xfrm flipH="1">
            <a:off x="7189300" y="3765921"/>
            <a:ext cx="1729411" cy="923330"/>
          </a:xfrm>
          <a:prstGeom prst="rect">
            <a:avLst/>
          </a:prstGeom>
          <a:noFill/>
        </p:spPr>
        <p:txBody>
          <a:bodyPr wrap="square" rtlCol="0">
            <a:spAutoFit/>
          </a:bodyPr>
          <a:lstStyle/>
          <a:p>
            <a:r>
              <a:rPr lang="en-IN" sz="5400" b="1" dirty="0">
                <a:solidFill>
                  <a:srgbClr val="C00000"/>
                </a:solidFill>
                <a:latin typeface="Bahnschrift Light" panose="020B0502040204020203" pitchFamily="34" charset="0"/>
              </a:rPr>
              <a:t>[</a:t>
            </a:r>
            <a:r>
              <a:rPr lang="en-IN" sz="5400" b="1" dirty="0" smtClean="0">
                <a:solidFill>
                  <a:srgbClr val="C00000"/>
                </a:solidFill>
                <a:latin typeface="Bahnschrift Light" panose="020B0502040204020203" pitchFamily="34" charset="0"/>
              </a:rPr>
              <a:t>0]</a:t>
            </a:r>
            <a:endParaRPr lang="en-IN" sz="5400" b="1" dirty="0">
              <a:solidFill>
                <a:srgbClr val="C00000"/>
              </a:solidFill>
              <a:latin typeface="Bahnschrift Light" panose="020B0502040204020203" pitchFamily="34" charset="0"/>
            </a:endParaRPr>
          </a:p>
        </p:txBody>
      </p:sp>
      <p:sp>
        <p:nvSpPr>
          <p:cNvPr id="8" name="TextBox 7"/>
          <p:cNvSpPr txBox="1"/>
          <p:nvPr/>
        </p:nvSpPr>
        <p:spPr>
          <a:xfrm flipH="1">
            <a:off x="8971719" y="3765921"/>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[1]</a:t>
            </a:r>
            <a:endParaRPr lang="en-IN" sz="5400" b="1" dirty="0">
              <a:solidFill>
                <a:srgbClr val="C00000"/>
              </a:solidFill>
              <a:latin typeface="Bahnschrift Light" panose="020B0502040204020203" pitchFamily="34" charset="0"/>
            </a:endParaRPr>
          </a:p>
        </p:txBody>
      </p:sp>
      <p:sp>
        <p:nvSpPr>
          <p:cNvPr id="9" name="TextBox 8"/>
          <p:cNvSpPr txBox="1"/>
          <p:nvPr/>
        </p:nvSpPr>
        <p:spPr>
          <a:xfrm flipH="1">
            <a:off x="10462588" y="3765921"/>
            <a:ext cx="1729411" cy="461665"/>
          </a:xfrm>
          <a:prstGeom prst="rect">
            <a:avLst/>
          </a:prstGeom>
          <a:noFill/>
        </p:spPr>
        <p:txBody>
          <a:bodyPr wrap="square" rtlCol="0">
            <a:spAutoFit/>
          </a:bodyPr>
          <a:lstStyle/>
          <a:p>
            <a:r>
              <a:rPr lang="en-IN" sz="2400" b="1" dirty="0" smtClean="0">
                <a:solidFill>
                  <a:srgbClr val="C00000"/>
                </a:solidFill>
                <a:latin typeface="Bahnschrift Light" panose="020B0502040204020203" pitchFamily="34" charset="0"/>
              </a:rPr>
              <a:t>[1901-1930]</a:t>
            </a:r>
            <a:endParaRPr lang="en-IN" sz="2400" b="1" dirty="0">
              <a:solidFill>
                <a:srgbClr val="C00000"/>
              </a:solidFill>
              <a:latin typeface="Bahnschrift Light" panose="020B0502040204020203" pitchFamily="34" charset="0"/>
            </a:endParaRPr>
          </a:p>
        </p:txBody>
      </p:sp>
      <p:sp>
        <p:nvSpPr>
          <p:cNvPr id="10" name="TextBox 9"/>
          <p:cNvSpPr txBox="1"/>
          <p:nvPr/>
        </p:nvSpPr>
        <p:spPr>
          <a:xfrm flipH="1">
            <a:off x="10356573" y="4420030"/>
            <a:ext cx="1729411" cy="923330"/>
          </a:xfrm>
          <a:prstGeom prst="rect">
            <a:avLst/>
          </a:prstGeom>
          <a:noFill/>
        </p:spPr>
        <p:txBody>
          <a:bodyPr wrap="square" rtlCol="0">
            <a:spAutoFit/>
          </a:bodyPr>
          <a:lstStyle/>
          <a:p>
            <a:r>
              <a:rPr lang="en-IN" b="1" dirty="0" smtClean="0">
                <a:solidFill>
                  <a:srgbClr val="C00000"/>
                </a:solidFill>
                <a:latin typeface="Bahnschrift Light" panose="020B0502040204020203" pitchFamily="34" charset="0"/>
              </a:rPr>
              <a:t>7 – leap years</a:t>
            </a:r>
          </a:p>
          <a:p>
            <a:r>
              <a:rPr lang="en-IN" b="1" dirty="0" smtClean="0">
                <a:solidFill>
                  <a:srgbClr val="C00000"/>
                </a:solidFill>
                <a:latin typeface="Bahnschrift Light" panose="020B0502040204020203" pitchFamily="34" charset="0"/>
              </a:rPr>
              <a:t>23 – non leap years</a:t>
            </a:r>
            <a:endParaRPr lang="en-IN" b="1" dirty="0">
              <a:solidFill>
                <a:srgbClr val="C00000"/>
              </a:solidFill>
              <a:latin typeface="Bahnschrift Light" panose="020B0502040204020203" pitchFamily="34" charset="0"/>
            </a:endParaRPr>
          </a:p>
        </p:txBody>
      </p:sp>
      <p:cxnSp>
        <p:nvCxnSpPr>
          <p:cNvPr id="12" name="Elbow Connector 11"/>
          <p:cNvCxnSpPr/>
          <p:nvPr/>
        </p:nvCxnSpPr>
        <p:spPr>
          <a:xfrm rot="5400000">
            <a:off x="10353266" y="5463008"/>
            <a:ext cx="1136953" cy="541004"/>
          </a:xfrm>
          <a:prstGeom prst="bentConnector3">
            <a:avLst>
              <a:gd name="adj1" fmla="val 3776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flipH="1">
            <a:off x="184860" y="5165033"/>
            <a:ext cx="9992809"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000" b="1" dirty="0" smtClean="0">
                <a:latin typeface="Times New Roman" panose="02020603050405020304" pitchFamily="18" charset="0"/>
                <a:cs typeface="Times New Roman" panose="02020603050405020304" pitchFamily="18" charset="0"/>
              </a:rPr>
              <a:t>To split the third part divide the value by 4 and take the quotient to find the leap years. .</a:t>
            </a:r>
          </a:p>
          <a:p>
            <a:r>
              <a:rPr lang="en-IN" sz="2000" b="1" dirty="0" smtClean="0">
                <a:latin typeface="Times New Roman" panose="02020603050405020304" pitchFamily="18" charset="0"/>
                <a:cs typeface="Times New Roman" panose="02020603050405020304" pitchFamily="18" charset="0"/>
              </a:rPr>
              <a:t>30/4 </a:t>
            </a:r>
            <a:r>
              <a:rPr lang="en-IN" sz="20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IN" sz="20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Quotient – 7 </a:t>
            </a:r>
            <a:r>
              <a:rPr lang="en-IN" sz="2000" b="1" dirty="0" smtClean="0">
                <a:latin typeface="Times New Roman" panose="02020603050405020304" pitchFamily="18" charset="0"/>
                <a:cs typeface="Times New Roman" panose="02020603050405020304" pitchFamily="18" charset="0"/>
                <a:sym typeface="Wingdings" panose="05000000000000000000" pitchFamily="2" charset="2"/>
              </a:rPr>
              <a:t>, Remainder- 2 </a:t>
            </a:r>
            <a:r>
              <a:rPr lang="en-IN" sz="2000" b="1" dirty="0" smtClean="0">
                <a:latin typeface="Times New Roman" panose="02020603050405020304" pitchFamily="18" charset="0"/>
                <a:cs typeface="Times New Roman" panose="02020603050405020304" pitchFamily="18" charset="0"/>
              </a:rPr>
              <a:t> </a:t>
            </a:r>
          </a:p>
          <a:p>
            <a:r>
              <a:rPr lang="en-IN" sz="2000" b="1" dirty="0" smtClean="0">
                <a:latin typeface="Times New Roman" panose="02020603050405020304" pitchFamily="18" charset="0"/>
                <a:cs typeface="Times New Roman" panose="02020603050405020304" pitchFamily="18" charset="0"/>
              </a:rPr>
              <a:t>So 7 will be the </a:t>
            </a:r>
            <a:r>
              <a:rPr lang="en-IN" sz="2000" b="1" dirty="0" err="1" smtClean="0">
                <a:latin typeface="Times New Roman" panose="02020603050405020304" pitchFamily="18" charset="0"/>
                <a:cs typeface="Times New Roman" panose="02020603050405020304" pitchFamily="18" charset="0"/>
              </a:rPr>
              <a:t>no.of</a:t>
            </a:r>
            <a:r>
              <a:rPr lang="en-IN" sz="2000" b="1" dirty="0" smtClean="0">
                <a:latin typeface="Times New Roman" panose="02020603050405020304" pitchFamily="18" charset="0"/>
                <a:cs typeface="Times New Roman" panose="02020603050405020304" pitchFamily="18" charset="0"/>
              </a:rPr>
              <a:t> leap years, 30-7 = 23 will be the number of non leap years. </a:t>
            </a:r>
          </a:p>
          <a:p>
            <a:r>
              <a:rPr lang="en-IN" sz="2000" b="1" dirty="0" smtClean="0">
                <a:latin typeface="Times New Roman" panose="02020603050405020304" pitchFamily="18" charset="0"/>
                <a:cs typeface="Times New Roman" panose="02020603050405020304" pitchFamily="18" charset="0"/>
              </a:rPr>
              <a:t>Odd days = 7*2+23*1 =14+23 = 37 = 37/7 = R(2)=2 odd days</a:t>
            </a:r>
            <a:endParaRPr lang="en-IN"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flipH="1">
            <a:off x="10651240" y="5725342"/>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[2]</a:t>
            </a:r>
            <a:endParaRPr lang="en-IN" sz="5400" b="1" dirty="0">
              <a:solidFill>
                <a:srgbClr val="C00000"/>
              </a:solidFill>
              <a:latin typeface="Bahnschrift Light" panose="020B0502040204020203" pitchFamily="34" charset="0"/>
            </a:endParaRPr>
          </a:p>
        </p:txBody>
      </p:sp>
      <p:sp>
        <p:nvSpPr>
          <p:cNvPr id="16" name="TextBox 15"/>
          <p:cNvSpPr txBox="1"/>
          <p:nvPr/>
        </p:nvSpPr>
        <p:spPr>
          <a:xfrm flipH="1">
            <a:off x="10701130" y="378175"/>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a:t>
            </a:r>
            <a:r>
              <a:rPr lang="en-IN" sz="5400" b="1" dirty="0">
                <a:solidFill>
                  <a:srgbClr val="C00000"/>
                </a:solidFill>
                <a:latin typeface="Bahnschrift Light" panose="020B0502040204020203" pitchFamily="34" charset="0"/>
              </a:rPr>
              <a:t>3</a:t>
            </a:r>
            <a:r>
              <a:rPr lang="en-IN" sz="5400" b="1" dirty="0" smtClean="0">
                <a:solidFill>
                  <a:srgbClr val="C00000"/>
                </a:solidFill>
                <a:latin typeface="Bahnschrift Light" panose="020B0502040204020203" pitchFamily="34" charset="0"/>
              </a:rPr>
              <a:t>]</a:t>
            </a:r>
            <a:endParaRPr lang="en-IN" sz="5400" b="1" dirty="0">
              <a:solidFill>
                <a:srgbClr val="C00000"/>
              </a:solidFill>
              <a:latin typeface="Bahnschrift Light" panose="020B0502040204020203" pitchFamily="34" charset="0"/>
            </a:endParaRPr>
          </a:p>
        </p:txBody>
      </p:sp>
      <p:sp>
        <p:nvSpPr>
          <p:cNvPr id="17" name="TextBox 16"/>
          <p:cNvSpPr txBox="1"/>
          <p:nvPr/>
        </p:nvSpPr>
        <p:spPr>
          <a:xfrm flipH="1">
            <a:off x="2331719" y="1789043"/>
            <a:ext cx="4804572" cy="1631216"/>
          </a:xfrm>
          <a:prstGeom prst="rect">
            <a:avLst/>
          </a:prstGeom>
          <a:noFill/>
        </p:spPr>
        <p:txBody>
          <a:bodyPr wrap="square" rtlCol="0">
            <a:spAutoFit/>
          </a:bodyPr>
          <a:lstStyle/>
          <a:p>
            <a:r>
              <a:rPr lang="en-IN" sz="2000" b="1" dirty="0" smtClean="0">
                <a:solidFill>
                  <a:schemeClr val="bg1"/>
                </a:solidFill>
                <a:latin typeface="Times New Roman" panose="02020603050405020304" pitchFamily="18" charset="0"/>
                <a:cs typeface="Times New Roman" panose="02020603050405020304" pitchFamily="18" charset="0"/>
              </a:rPr>
              <a:t>Since the month is October . Add all the  odd days of  each month </a:t>
            </a:r>
          </a:p>
          <a:p>
            <a:r>
              <a:rPr lang="en-IN" sz="2000" b="1" dirty="0" smtClean="0">
                <a:solidFill>
                  <a:schemeClr val="bg1"/>
                </a:solidFill>
                <a:latin typeface="Times New Roman" panose="02020603050405020304" pitchFamily="18" charset="0"/>
                <a:cs typeface="Times New Roman" panose="02020603050405020304" pitchFamily="18" charset="0"/>
              </a:rPr>
              <a:t>From </a:t>
            </a:r>
            <a:r>
              <a:rPr lang="en-IN" sz="2000" b="1" dirty="0" err="1" smtClean="0">
                <a:solidFill>
                  <a:schemeClr val="bg1"/>
                </a:solidFill>
                <a:latin typeface="Times New Roman" panose="02020603050405020304" pitchFamily="18" charset="0"/>
                <a:cs typeface="Times New Roman" panose="02020603050405020304" pitchFamily="18" charset="0"/>
              </a:rPr>
              <a:t>january</a:t>
            </a:r>
            <a:r>
              <a:rPr lang="en-IN" sz="2000" b="1" dirty="0" smtClean="0">
                <a:solidFill>
                  <a:schemeClr val="bg1"/>
                </a:solidFill>
                <a:latin typeface="Times New Roman" panose="02020603050405020304" pitchFamily="18" charset="0"/>
                <a:cs typeface="Times New Roman" panose="02020603050405020304" pitchFamily="18" charset="0"/>
              </a:rPr>
              <a:t> to September </a:t>
            </a:r>
          </a:p>
          <a:p>
            <a:r>
              <a:rPr lang="en-IN" sz="2000" b="1" dirty="0" smtClean="0">
                <a:solidFill>
                  <a:schemeClr val="bg1"/>
                </a:solidFill>
                <a:latin typeface="Times New Roman" panose="02020603050405020304" pitchFamily="18" charset="0"/>
                <a:cs typeface="Times New Roman" panose="02020603050405020304" pitchFamily="18" charset="0"/>
              </a:rPr>
              <a:t>Odd days = 3+0+3+2+3+2+3+3+2 = 21 = 0 odd day.</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flipH="1">
            <a:off x="6102625" y="166157"/>
            <a:ext cx="1729411" cy="923330"/>
          </a:xfrm>
          <a:prstGeom prst="rect">
            <a:avLst/>
          </a:prstGeom>
          <a:noFill/>
        </p:spPr>
        <p:txBody>
          <a:bodyPr wrap="square" rtlCol="0">
            <a:spAutoFit/>
          </a:bodyPr>
          <a:lstStyle/>
          <a:p>
            <a:r>
              <a:rPr lang="en-IN" sz="5400" b="1" dirty="0">
                <a:solidFill>
                  <a:srgbClr val="C00000"/>
                </a:solidFill>
                <a:latin typeface="Bahnschrift Light" panose="020B0502040204020203" pitchFamily="34" charset="0"/>
              </a:rPr>
              <a:t>[</a:t>
            </a:r>
            <a:r>
              <a:rPr lang="en-IN" sz="5400" b="1" dirty="0" smtClean="0">
                <a:solidFill>
                  <a:srgbClr val="C00000"/>
                </a:solidFill>
                <a:latin typeface="Bahnschrift Light" panose="020B0502040204020203" pitchFamily="34" charset="0"/>
              </a:rPr>
              <a:t>0]</a:t>
            </a:r>
            <a:endParaRPr lang="en-IN" sz="5400" b="1" dirty="0">
              <a:solidFill>
                <a:srgbClr val="C00000"/>
              </a:solidFill>
              <a:latin typeface="Bahnschrift Light" panose="020B0502040204020203" pitchFamily="34" charset="0"/>
            </a:endParaRPr>
          </a:p>
        </p:txBody>
      </p:sp>
      <p:sp>
        <p:nvSpPr>
          <p:cNvPr id="19" name="TextBox 18"/>
          <p:cNvSpPr txBox="1"/>
          <p:nvPr/>
        </p:nvSpPr>
        <p:spPr>
          <a:xfrm>
            <a:off x="200491" y="1391479"/>
            <a:ext cx="1829347" cy="923330"/>
          </a:xfrm>
          <a:prstGeom prst="rect">
            <a:avLst/>
          </a:prstGeom>
          <a:noFill/>
        </p:spPr>
        <p:txBody>
          <a:bodyPr wrap="none" rtlCol="0">
            <a:spAutoFit/>
          </a:bodyPr>
          <a:lstStyle/>
          <a:p>
            <a:r>
              <a:rPr lang="en-IN" b="1" dirty="0" smtClean="0">
                <a:solidFill>
                  <a:schemeClr val="bg1"/>
                </a:solidFill>
                <a:latin typeface="Times New Roman" panose="02020603050405020304" pitchFamily="18" charset="0"/>
                <a:cs typeface="Times New Roman" panose="02020603050405020304" pitchFamily="18" charset="0"/>
              </a:rPr>
              <a:t>15 days </a:t>
            </a:r>
          </a:p>
          <a:p>
            <a:r>
              <a:rPr lang="en-IN" b="1" dirty="0" smtClean="0">
                <a:solidFill>
                  <a:schemeClr val="bg1"/>
                </a:solidFill>
                <a:latin typeface="Times New Roman" panose="02020603050405020304" pitchFamily="18" charset="0"/>
                <a:cs typeface="Times New Roman" panose="02020603050405020304" pitchFamily="18" charset="0"/>
              </a:rPr>
              <a:t>Odd days = 15/7</a:t>
            </a:r>
          </a:p>
          <a:p>
            <a:r>
              <a:rPr lang="en-IN" b="1" dirty="0" smtClean="0">
                <a:solidFill>
                  <a:schemeClr val="bg1"/>
                </a:solidFill>
                <a:latin typeface="Times New Roman" panose="02020603050405020304" pitchFamily="18" charset="0"/>
                <a:cs typeface="Times New Roman" panose="02020603050405020304" pitchFamily="18" charset="0"/>
              </a:rPr>
              <a:t>R(1) = 1 odd day</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0" name="TextBox 19"/>
          <p:cNvSpPr txBox="1"/>
          <p:nvPr/>
        </p:nvSpPr>
        <p:spPr>
          <a:xfrm flipH="1">
            <a:off x="1467013" y="151392"/>
            <a:ext cx="1729411" cy="923330"/>
          </a:xfrm>
          <a:prstGeom prst="rect">
            <a:avLst/>
          </a:prstGeom>
          <a:noFill/>
        </p:spPr>
        <p:txBody>
          <a:bodyPr wrap="square" rtlCol="0">
            <a:spAutoFit/>
          </a:bodyPr>
          <a:lstStyle/>
          <a:p>
            <a:r>
              <a:rPr lang="en-IN" sz="5400" b="1" dirty="0" smtClean="0">
                <a:solidFill>
                  <a:srgbClr val="C00000"/>
                </a:solidFill>
                <a:latin typeface="Bahnschrift Light" panose="020B0502040204020203" pitchFamily="34" charset="0"/>
              </a:rPr>
              <a:t>[</a:t>
            </a:r>
            <a:r>
              <a:rPr lang="en-IN" sz="5400" b="1" dirty="0">
                <a:solidFill>
                  <a:srgbClr val="C00000"/>
                </a:solidFill>
                <a:latin typeface="Bahnschrift Light" panose="020B0502040204020203" pitchFamily="34" charset="0"/>
              </a:rPr>
              <a:t>1</a:t>
            </a:r>
            <a:r>
              <a:rPr lang="en-IN" sz="5400" b="1" dirty="0" smtClean="0">
                <a:solidFill>
                  <a:srgbClr val="C00000"/>
                </a:solidFill>
                <a:latin typeface="Bahnschrift Light" panose="020B0502040204020203" pitchFamily="34" charset="0"/>
              </a:rPr>
              <a:t>]</a:t>
            </a:r>
            <a:endParaRPr lang="en-IN" sz="5400" b="1" dirty="0">
              <a:solidFill>
                <a:srgbClr val="C00000"/>
              </a:solidFill>
              <a:latin typeface="Bahnschrift Light" panose="020B0502040204020203" pitchFamily="34" charset="0"/>
            </a:endParaRPr>
          </a:p>
        </p:txBody>
      </p:sp>
    </p:spTree>
    <p:extLst>
      <p:ext uri="{BB962C8B-B14F-4D97-AF65-F5344CB8AC3E}">
        <p14:creationId xmlns:p14="http://schemas.microsoft.com/office/powerpoint/2010/main" val="11237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4" grpId="0" animBg="1"/>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4337432"/>
              </p:ext>
            </p:extLst>
          </p:nvPr>
        </p:nvGraphicFramePr>
        <p:xfrm>
          <a:off x="755374" y="695741"/>
          <a:ext cx="2842591" cy="4267200"/>
        </p:xfrm>
        <a:graphic>
          <a:graphicData uri="http://schemas.openxmlformats.org/drawingml/2006/table">
            <a:tbl>
              <a:tblPr firstRow="1" bandRow="1">
                <a:tableStyleId>{5C22544A-7EE6-4342-B048-85BDC9FD1C3A}</a:tableStyleId>
              </a:tblPr>
              <a:tblGrid>
                <a:gridCol w="1141810">
                  <a:extLst>
                    <a:ext uri="{9D8B030D-6E8A-4147-A177-3AD203B41FA5}">
                      <a16:colId xmlns:a16="http://schemas.microsoft.com/office/drawing/2014/main" val="3879936438"/>
                    </a:ext>
                  </a:extLst>
                </a:gridCol>
                <a:gridCol w="1700781">
                  <a:extLst>
                    <a:ext uri="{9D8B030D-6E8A-4147-A177-3AD203B41FA5}">
                      <a16:colId xmlns:a16="http://schemas.microsoft.com/office/drawing/2014/main" val="1449511346"/>
                    </a:ext>
                  </a:extLst>
                </a:gridCol>
              </a:tblGrid>
              <a:tr h="999630">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Sunday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Monday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Tuesday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445298">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Wednesday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Thursday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685744"/>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Friday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086842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6</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Saturday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611927"/>
                  </a:ext>
                </a:extLst>
              </a:tr>
            </a:tbl>
          </a:graphicData>
        </a:graphic>
      </p:graphicFrame>
    </p:spTree>
    <p:extLst>
      <p:ext uri="{BB962C8B-B14F-4D97-AF65-F5344CB8AC3E}">
        <p14:creationId xmlns:p14="http://schemas.microsoft.com/office/powerpoint/2010/main" val="179668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387927" y="554182"/>
            <a:ext cx="1122218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Few Facts about Calendars:</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Last day of the century year cannot be Tuesday , Thursday or Saturday.</a:t>
            </a:r>
          </a:p>
          <a:p>
            <a:pPr marL="342900" indent="-342900">
              <a:buAutoNum type="arabicPeriod"/>
            </a:pPr>
            <a:r>
              <a:rPr lang="en-US" sz="2000" dirty="0">
                <a:latin typeface="Times New Roman" panose="02020603050405020304" pitchFamily="18" charset="0"/>
                <a:cs typeface="Times New Roman" panose="02020603050405020304" pitchFamily="18" charset="0"/>
              </a:rPr>
              <a:t> April &amp; July for all years and January and October for non-leap years have the same calendar</a:t>
            </a:r>
            <a:r>
              <a:rPr lang="en-US" sz="2000" dirty="0" smtClean="0">
                <a:latin typeface="Times New Roman" panose="02020603050405020304" pitchFamily="18" charset="0"/>
                <a:cs typeface="Times New Roman" panose="02020603050405020304" pitchFamily="18" charset="0"/>
              </a:rPr>
              <a:t>.</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March and November though it has 31 and 30 days respectively the day from 1 to 30 will be exactly same during all the year.</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Calendar year of a Non Leap year repeats either after 6 years or 11 years.</a:t>
            </a:r>
          </a:p>
          <a:p>
            <a:pPr marL="342900" indent="-342900">
              <a:buAutoNum type="arabicPeriod"/>
            </a:pPr>
            <a:r>
              <a:rPr lang="en-US" sz="2000" dirty="0" smtClean="0">
                <a:latin typeface="Times New Roman" panose="02020603050405020304" pitchFamily="18" charset="0"/>
                <a:cs typeface="Times New Roman" panose="02020603050405020304" pitchFamily="18" charset="0"/>
              </a:rPr>
              <a:t>Calendar year of a Leap year repeats after 28 years. </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8" y="2980892"/>
            <a:ext cx="1607127" cy="1614302"/>
          </a:xfrm>
          <a:prstGeom prst="rect">
            <a:avLst/>
          </a:prstGeom>
        </p:spPr>
      </p:pic>
    </p:spTree>
    <p:extLst>
      <p:ext uri="{BB962C8B-B14F-4D97-AF65-F5344CB8AC3E}">
        <p14:creationId xmlns:p14="http://schemas.microsoft.com/office/powerpoint/2010/main" val="2812055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Grp="1" noChangeAspect="1"/>
          </p:cNvPicPr>
          <p:nvPr isPhoto="1"/>
        </p:nvPicPr>
        <p:blipFill>
          <a:blip r:embed="rId2">
            <a:extLst>
              <a:ext uri="{28A0092B-C50C-407E-A947-70E740481C1C}">
                <a14:useLocalDpi xmlns:a14="http://schemas.microsoft.com/office/drawing/2010/main" val="0"/>
              </a:ext>
            </a:extLst>
          </a:blip>
          <a:stretch>
            <a:fillRect/>
          </a:stretch>
        </p:blipFill>
        <p:spPr>
          <a:xfrm>
            <a:off x="2893400" y="1266400"/>
            <a:ext cx="7206813" cy="4839286"/>
          </a:xfrm>
          <a:prstGeom prst="rect">
            <a:avLst/>
          </a:prstGeom>
          <a:effectLst>
            <a:outerShdw blurRad="50800" dist="50800" dir="5400000" algn="ctr" rotWithShape="0">
              <a:schemeClr val="tx1">
                <a:lumMod val="95000"/>
              </a:schemeClr>
            </a:outerShdw>
          </a:effectLst>
        </p:spPr>
      </p:pic>
      <p:sp>
        <p:nvSpPr>
          <p:cNvPr id="4" name="Rectangle 3"/>
          <p:cNvSpPr/>
          <p:nvPr/>
        </p:nvSpPr>
        <p:spPr>
          <a:xfrm rot="21276101">
            <a:off x="3202711" y="1286301"/>
            <a:ext cx="5248134" cy="923330"/>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effectLst>
              </a:rPr>
              <a:t>CALENDARS</a:t>
            </a:r>
            <a:endParaRPr lang="en-US" sz="5400" b="1" cap="none" spc="0" dirty="0">
              <a:ln w="13462">
                <a:solidFill>
                  <a:schemeClr val="bg1"/>
                </a:solidFill>
                <a:prstDash val="solid"/>
              </a:ln>
              <a:solidFill>
                <a:schemeClr val="tx1">
                  <a:lumMod val="85000"/>
                  <a:lumOff val="15000"/>
                </a:schemeClr>
              </a:solidFill>
              <a:effectLst>
                <a:glow rad="139700">
                  <a:schemeClr val="accent1">
                    <a:satMod val="175000"/>
                    <a:alpha val="40000"/>
                  </a:schemeClr>
                </a:glow>
                <a:outerShdw dist="38100" dir="2640000" algn="bl" rotWithShape="0">
                  <a:schemeClr val="tx2">
                    <a:lumMod val="75000"/>
                  </a:schemeClr>
                </a:outerShdw>
              </a:effectLst>
            </a:endParaRPr>
          </a:p>
        </p:txBody>
      </p:sp>
      <p:sp>
        <p:nvSpPr>
          <p:cNvPr id="5" name="TextBox 4"/>
          <p:cNvSpPr txBox="1"/>
          <p:nvPr/>
        </p:nvSpPr>
        <p:spPr>
          <a:xfrm>
            <a:off x="8792308" y="1378634"/>
            <a:ext cx="184731" cy="369332"/>
          </a:xfrm>
          <a:prstGeom prst="rect">
            <a:avLst/>
          </a:prstGeom>
          <a:noFill/>
        </p:spPr>
        <p:txBody>
          <a:bodyPr wrap="none" rtlCol="0">
            <a:spAutoFit/>
          </a:bodyPr>
          <a:lstStyle/>
          <a:p>
            <a:endParaRPr lang="en-IN" dirty="0">
              <a:solidFill>
                <a:schemeClr val="bg1"/>
              </a:solidFill>
            </a:endParaRPr>
          </a:p>
        </p:txBody>
      </p:sp>
      <p:sp>
        <p:nvSpPr>
          <p:cNvPr id="8" name="TextBox 7"/>
          <p:cNvSpPr txBox="1"/>
          <p:nvPr/>
        </p:nvSpPr>
        <p:spPr>
          <a:xfrm rot="18829484">
            <a:off x="968265" y="2166730"/>
            <a:ext cx="902811"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600" b="1" dirty="0" smtClean="0">
                <a:solidFill>
                  <a:schemeClr val="bg2">
                    <a:lumMod val="75000"/>
                  </a:schemeClr>
                </a:solidFill>
                <a:latin typeface="Times New Roman" panose="02020603050405020304" pitchFamily="18" charset="0"/>
                <a:cs typeface="Times New Roman" panose="02020603050405020304" pitchFamily="18" charset="0"/>
              </a:rPr>
              <a:t>day</a:t>
            </a:r>
            <a:endParaRPr lang="en-IN" sz="3600" b="1"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rot="489309">
            <a:off x="3876260" y="214705"/>
            <a:ext cx="1752403" cy="769441"/>
          </a:xfrm>
          <a:prstGeom prst="rect">
            <a:avLst/>
          </a:prstGeom>
          <a:noFill/>
        </p:spPr>
        <p:txBody>
          <a:bodyPr wrap="none" rtlCol="0">
            <a:spAutoFit/>
          </a:bodyPr>
          <a:lstStyle/>
          <a:p>
            <a:r>
              <a:rPr lang="en-US" sz="4400" b="1" i="1" dirty="0" smtClean="0">
                <a:solidFill>
                  <a:schemeClr val="bg2">
                    <a:lumMod val="75000"/>
                  </a:schemeClr>
                </a:solidFill>
                <a:latin typeface="Times New Roman" panose="02020603050405020304" pitchFamily="18" charset="0"/>
                <a:cs typeface="Times New Roman" panose="02020603050405020304" pitchFamily="18" charset="0"/>
              </a:rPr>
              <a:t>month</a:t>
            </a:r>
            <a:endParaRPr lang="en-IN" sz="4400" b="1" i="1"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rot="2918668">
            <a:off x="9919252" y="1378634"/>
            <a:ext cx="1398140" cy="769441"/>
          </a:xfrm>
          <a:prstGeom prst="rect">
            <a:avLst/>
          </a:prstGeom>
          <a:noFill/>
        </p:spPr>
        <p:txBody>
          <a:bodyPr wrap="none" rtlCol="0">
            <a:spAutoFit/>
          </a:bodyPr>
          <a:lstStyle/>
          <a:p>
            <a:r>
              <a:rPr lang="en-US" sz="4400" b="1" dirty="0" smtClean="0">
                <a:solidFill>
                  <a:schemeClr val="bg2">
                    <a:lumMod val="75000"/>
                  </a:schemeClr>
                </a:solidFill>
                <a:effectLst>
                  <a:outerShdw blurRad="38100" dist="38100" dir="2700000" algn="tl">
                    <a:srgbClr val="000000">
                      <a:alpha val="43137"/>
                    </a:srgbClr>
                  </a:outerShdw>
                </a:effectLst>
                <a:latin typeface="Comic Sans MS" panose="030F0702030302020204" pitchFamily="66" charset="0"/>
              </a:rPr>
              <a:t>year</a:t>
            </a:r>
            <a:endParaRPr lang="en-IN" sz="4400" b="1" dirty="0">
              <a:solidFill>
                <a:schemeClr val="bg2">
                  <a:lumMod val="75000"/>
                </a:schemeClr>
              </a:solidFill>
              <a:effectLst>
                <a:outerShdw blurRad="38100" dist="38100" dir="2700000" algn="tl">
                  <a:srgbClr val="000000">
                    <a:alpha val="43137"/>
                  </a:srgbClr>
                </a:outerShdw>
              </a:effectLst>
              <a:latin typeface="Comic Sans MS" panose="030F0702030302020204" pitchFamily="66" charset="0"/>
            </a:endParaRPr>
          </a:p>
        </p:txBody>
      </p:sp>
      <p:sp>
        <p:nvSpPr>
          <p:cNvPr id="11" name="Rectangle 10"/>
          <p:cNvSpPr/>
          <p:nvPr/>
        </p:nvSpPr>
        <p:spPr>
          <a:xfrm rot="18735934">
            <a:off x="1204800" y="4365885"/>
            <a:ext cx="1015663" cy="1585049"/>
          </a:xfrm>
          <a:prstGeom prst="rect">
            <a:avLst/>
          </a:prstGeom>
          <a:noFill/>
        </p:spPr>
        <p:txBody>
          <a:bodyPr vert="vert"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week</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Rectangle 11"/>
          <p:cNvSpPr/>
          <p:nvPr/>
        </p:nvSpPr>
        <p:spPr>
          <a:xfrm>
            <a:off x="7779169" y="5482170"/>
            <a:ext cx="2953309"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2700">
                  <a:solidFill>
                    <a:schemeClr val="accent3">
                      <a:lumMod val="50000"/>
                    </a:schemeClr>
                  </a:solidFill>
                  <a:prstDash val="solid"/>
                </a:ln>
                <a:solidFill>
                  <a:schemeClr val="bg2">
                    <a:lumMod val="60000"/>
                    <a:lumOff val="40000"/>
                  </a:schemeClr>
                </a:solidFill>
                <a:effectLst>
                  <a:innerShdw blurRad="177800">
                    <a:schemeClr val="accent3">
                      <a:lumMod val="50000"/>
                    </a:schemeClr>
                  </a:innerShdw>
                </a:effectLst>
              </a:rPr>
              <a:t>Leap year</a:t>
            </a:r>
            <a:endParaRPr lang="en-US" sz="5400" b="1" cap="none" spc="0" dirty="0">
              <a:ln w="12700">
                <a:solidFill>
                  <a:schemeClr val="accent3">
                    <a:lumMod val="50000"/>
                  </a:schemeClr>
                </a:solidFill>
                <a:prstDash val="solid"/>
              </a:ln>
              <a:solidFill>
                <a:schemeClr val="bg2">
                  <a:lumMod val="60000"/>
                  <a:lumOff val="40000"/>
                </a:schemeClr>
              </a:solidFill>
              <a:effectLst>
                <a:innerShdw blurRad="177800">
                  <a:schemeClr val="accent3">
                    <a:lumMod val="50000"/>
                  </a:schemeClr>
                </a:innerShdw>
              </a:effectLst>
            </a:endParaRPr>
          </a:p>
        </p:txBody>
      </p:sp>
    </p:spTree>
    <p:extLst>
      <p:ext uri="{BB962C8B-B14F-4D97-AF65-F5344CB8AC3E}">
        <p14:creationId xmlns:p14="http://schemas.microsoft.com/office/powerpoint/2010/main" val="116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flipH="1">
            <a:off x="642067" y="496957"/>
            <a:ext cx="10648786" cy="3108543"/>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Current calendar </a:t>
            </a:r>
            <a:r>
              <a:rPr lang="en-US" sz="2800" dirty="0" smtClean="0">
                <a:solidFill>
                  <a:schemeClr val="bg1"/>
                </a:solidFill>
                <a:latin typeface="Times New Roman" panose="02020603050405020304" pitchFamily="18" charset="0"/>
                <a:cs typeface="Times New Roman" panose="02020603050405020304" pitchFamily="18" charset="0"/>
              </a:rPr>
              <a:t>:  Gregorian Calendar   </a:t>
            </a:r>
          </a:p>
          <a:p>
            <a:r>
              <a:rPr lang="en-US" sz="2800" dirty="0" smtClean="0">
                <a:solidFill>
                  <a:schemeClr val="bg1"/>
                </a:solidFill>
                <a:latin typeface="Times New Roman" panose="02020603050405020304" pitchFamily="18" charset="0"/>
                <a:cs typeface="Times New Roman" panose="02020603050405020304" pitchFamily="18" charset="0"/>
              </a:rPr>
              <a:t>The Gregorian calendar is today's internationally accepted civil calendar and is also known as the Western or Christian calendar.          </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smtClean="0">
                <a:solidFill>
                  <a:schemeClr val="bg1"/>
                </a:solidFill>
                <a:latin typeface="Times New Roman" panose="02020603050405020304" pitchFamily="18" charset="0"/>
                <a:cs typeface="Times New Roman" panose="02020603050405020304" pitchFamily="18" charset="0"/>
              </a:rPr>
              <a:t>One normal year = 365 days (52 weeks + 1 day)</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leap year = 366 days (52 weeks + 2 day) </a:t>
            </a:r>
          </a:p>
          <a:p>
            <a:r>
              <a:rPr lang="en-US" sz="2800" dirty="0" smtClean="0">
                <a:solidFill>
                  <a:schemeClr val="bg1"/>
                </a:solidFill>
                <a:latin typeface="Times New Roman" panose="02020603050405020304" pitchFamily="18" charset="0"/>
                <a:cs typeface="Times New Roman" panose="02020603050405020304" pitchFamily="18" charset="0"/>
              </a:rPr>
              <a:t>The leap year occurs once in 4 years. </a:t>
            </a:r>
          </a:p>
          <a:p>
            <a:r>
              <a:rPr lang="en-US" sz="2800" dirty="0" smtClean="0">
                <a:solidFill>
                  <a:schemeClr val="bg1"/>
                </a:solidFill>
                <a:latin typeface="Times New Roman" panose="02020603050405020304" pitchFamily="18" charset="0"/>
                <a:cs typeface="Times New Roman" panose="02020603050405020304" pitchFamily="18" charset="0"/>
              </a:rPr>
              <a:t>  </a:t>
            </a:r>
          </a:p>
        </p:txBody>
      </p:sp>
      <p:sp>
        <p:nvSpPr>
          <p:cNvPr id="5" name="TextBox 4"/>
          <p:cNvSpPr txBox="1"/>
          <p:nvPr/>
        </p:nvSpPr>
        <p:spPr>
          <a:xfrm>
            <a:off x="318053" y="3717234"/>
            <a:ext cx="11569148" cy="3539430"/>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To find the leap year:</a:t>
            </a:r>
            <a:r>
              <a:rPr lang="en-US" sz="2800" dirty="0" smtClean="0">
                <a:solidFill>
                  <a:schemeClr val="bg1"/>
                </a:solidFill>
                <a:latin typeface="Times New Roman" panose="02020603050405020304" pitchFamily="18" charset="0"/>
                <a:cs typeface="Times New Roman" panose="02020603050405020304" pitchFamily="18" charset="0"/>
              </a:rPr>
              <a:t>  </a:t>
            </a:r>
          </a:p>
          <a:p>
            <a:r>
              <a:rPr lang="en-US" sz="2800" b="1" dirty="0" smtClean="0">
                <a:solidFill>
                  <a:schemeClr val="bg1"/>
                </a:solidFill>
                <a:latin typeface="Times New Roman" panose="02020603050405020304" pitchFamily="18" charset="0"/>
                <a:cs typeface="Times New Roman" panose="02020603050405020304" pitchFamily="18" charset="0"/>
              </a:rPr>
              <a:t>Case 1:</a:t>
            </a:r>
            <a:r>
              <a:rPr lang="en-US" sz="2800" dirty="0" smtClean="0">
                <a:solidFill>
                  <a:schemeClr val="bg1"/>
                </a:solidFill>
                <a:latin typeface="Times New Roman" panose="02020603050405020304" pitchFamily="18" charset="0"/>
                <a:cs typeface="Times New Roman" panose="02020603050405020304" pitchFamily="18" charset="0"/>
              </a:rPr>
              <a:t> if the year is not a century year </a:t>
            </a:r>
          </a:p>
          <a:p>
            <a:pPr marL="514350" indent="-514350">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Divide the last two digits of the year by 4 . If it is exactly divisible it is a leap year else it is not a leap year.</a:t>
            </a:r>
          </a:p>
          <a:p>
            <a:r>
              <a:rPr lang="en-US" sz="2800" b="1" dirty="0" smtClean="0">
                <a:solidFill>
                  <a:schemeClr val="bg1"/>
                </a:solidFill>
                <a:latin typeface="Times New Roman" panose="02020603050405020304" pitchFamily="18" charset="0"/>
                <a:cs typeface="Times New Roman" panose="02020603050405020304" pitchFamily="18" charset="0"/>
              </a:rPr>
              <a:t>Case 2:</a:t>
            </a:r>
            <a:r>
              <a:rPr lang="en-US" sz="2800" dirty="0" smtClean="0">
                <a:solidFill>
                  <a:schemeClr val="bg1"/>
                </a:solidFill>
                <a:latin typeface="Times New Roman" panose="02020603050405020304" pitchFamily="18" charset="0"/>
                <a:cs typeface="Times New Roman" panose="02020603050405020304" pitchFamily="18" charset="0"/>
              </a:rPr>
              <a:t> If it is a century year (</a:t>
            </a:r>
            <a:r>
              <a:rPr lang="en-US" sz="2800" dirty="0" err="1" smtClean="0">
                <a:solidFill>
                  <a:schemeClr val="bg1"/>
                </a:solidFill>
                <a:latin typeface="Times New Roman" panose="02020603050405020304" pitchFamily="18" charset="0"/>
                <a:cs typeface="Times New Roman" panose="02020603050405020304" pitchFamily="18" charset="0"/>
              </a:rPr>
              <a:t>eg</a:t>
            </a:r>
            <a:r>
              <a:rPr lang="en-US" sz="2800" dirty="0" smtClean="0">
                <a:solidFill>
                  <a:schemeClr val="bg1"/>
                </a:solidFill>
                <a:latin typeface="Times New Roman" panose="02020603050405020304" pitchFamily="18" charset="0"/>
                <a:cs typeface="Times New Roman" panose="02020603050405020304" pitchFamily="18" charset="0"/>
              </a:rPr>
              <a:t>: 800,1100,1200.,)</a:t>
            </a:r>
          </a:p>
          <a:p>
            <a:r>
              <a:rPr lang="en-US" sz="2800" dirty="0" smtClean="0">
                <a:solidFill>
                  <a:schemeClr val="bg1"/>
                </a:solidFill>
                <a:latin typeface="Times New Roman" panose="02020603050405020304" pitchFamily="18" charset="0"/>
                <a:cs typeface="Times New Roman" panose="02020603050405020304" pitchFamily="18" charset="0"/>
              </a:rPr>
              <a:t>1. Divide the year by 400 . If it is exactly divisible it is a leap year else it is not a leap year.</a:t>
            </a:r>
          </a:p>
          <a:p>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90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39149" y="377687"/>
            <a:ext cx="11767930" cy="5693866"/>
          </a:xfrm>
          <a:prstGeom prst="rect">
            <a:avLst/>
          </a:prstGeom>
          <a:noFill/>
        </p:spPr>
        <p:txBody>
          <a:bodyPr wrap="squar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Concept of  Calendars:</a:t>
            </a:r>
          </a:p>
          <a:p>
            <a:r>
              <a:rPr lang="en-US" sz="2800" dirty="0" smtClean="0">
                <a:solidFill>
                  <a:schemeClr val="bg1"/>
                </a:solidFill>
                <a:latin typeface="Times New Roman" panose="02020603050405020304" pitchFamily="18" charset="0"/>
                <a:cs typeface="Times New Roman" panose="02020603050405020304" pitchFamily="18" charset="0"/>
              </a:rPr>
              <a:t>The concept of Calendars can be understood by calculating the “</a:t>
            </a:r>
            <a:r>
              <a:rPr lang="en-US" sz="2800" b="1" dirty="0" smtClean="0">
                <a:solidFill>
                  <a:schemeClr val="bg1"/>
                </a:solidFill>
                <a:latin typeface="Times New Roman" panose="02020603050405020304" pitchFamily="18" charset="0"/>
                <a:cs typeface="Times New Roman" panose="02020603050405020304" pitchFamily="18" charset="0"/>
              </a:rPr>
              <a:t>odd days</a:t>
            </a:r>
            <a:r>
              <a:rPr lang="en-US" sz="2800" dirty="0" smtClean="0">
                <a:solidFill>
                  <a:schemeClr val="bg1"/>
                </a:solidFill>
                <a:latin typeface="Times New Roman" panose="02020603050405020304" pitchFamily="18" charset="0"/>
                <a:cs typeface="Times New Roman" panose="02020603050405020304" pitchFamily="18" charset="0"/>
              </a:rPr>
              <a:t>”.</a:t>
            </a:r>
          </a:p>
          <a:p>
            <a:r>
              <a:rPr lang="en-US" sz="2800" b="1" dirty="0" smtClean="0">
                <a:solidFill>
                  <a:schemeClr val="bg1"/>
                </a:solidFill>
                <a:latin typeface="Times New Roman" panose="02020603050405020304" pitchFamily="18" charset="0"/>
                <a:cs typeface="Times New Roman" panose="02020603050405020304" pitchFamily="18" charset="0"/>
              </a:rPr>
              <a:t>Odd days:</a:t>
            </a:r>
          </a:p>
          <a:p>
            <a:r>
              <a:rPr lang="en-US" sz="2800" dirty="0" smtClean="0">
                <a:solidFill>
                  <a:schemeClr val="bg1"/>
                </a:solidFill>
                <a:latin typeface="Times New Roman" panose="02020603050405020304" pitchFamily="18" charset="0"/>
                <a:cs typeface="Times New Roman" panose="02020603050405020304" pitchFamily="18" charset="0"/>
              </a:rPr>
              <a:t>The odd days are calculated by taking the days which are left over after the complete week(s).</a:t>
            </a:r>
          </a:p>
          <a:p>
            <a:r>
              <a:rPr lang="en-US" sz="2800" dirty="0" smtClean="0">
                <a:solidFill>
                  <a:schemeClr val="bg1"/>
                </a:solidFill>
                <a:latin typeface="Times New Roman" panose="02020603050405020304" pitchFamily="18" charset="0"/>
                <a:cs typeface="Times New Roman" panose="02020603050405020304" pitchFamily="18" charset="0"/>
              </a:rPr>
              <a:t>One week = 7 days</a:t>
            </a:r>
          </a:p>
          <a:p>
            <a:r>
              <a:rPr lang="en-US" sz="2800" dirty="0" smtClean="0">
                <a:solidFill>
                  <a:schemeClr val="bg1"/>
                </a:solidFill>
                <a:latin typeface="Times New Roman" panose="02020603050405020304" pitchFamily="18" charset="0"/>
                <a:cs typeface="Times New Roman" panose="02020603050405020304" pitchFamily="18" charset="0"/>
              </a:rPr>
              <a:t>So if there are 50 days – it has 7 complete weeks + </a:t>
            </a:r>
            <a:r>
              <a:rPr lang="en-US" sz="2800" dirty="0" smtClean="0">
                <a:solidFill>
                  <a:srgbClr val="FF0000"/>
                </a:solidFill>
                <a:latin typeface="Times New Roman" panose="02020603050405020304" pitchFamily="18" charset="0"/>
                <a:cs typeface="Times New Roman" panose="02020603050405020304" pitchFamily="18" charset="0"/>
              </a:rPr>
              <a:t>1 day  </a:t>
            </a:r>
            <a:r>
              <a:rPr lang="en-US" sz="2800" dirty="0" smtClean="0">
                <a:solidFill>
                  <a:schemeClr val="bg1"/>
                </a:solidFill>
                <a:latin typeface="Times New Roman" panose="02020603050405020304" pitchFamily="18" charset="0"/>
                <a:cs typeface="Times New Roman" panose="02020603050405020304" pitchFamily="18" charset="0"/>
              </a:rPr>
              <a:t>so 1 odd day</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i.e</a:t>
            </a:r>
            <a:r>
              <a:rPr lang="en-US" sz="2800" dirty="0" smtClean="0">
                <a:solidFill>
                  <a:schemeClr val="bg1"/>
                </a:solidFill>
                <a:latin typeface="Times New Roman" panose="02020603050405020304" pitchFamily="18" charset="0"/>
                <a:cs typeface="Times New Roman" panose="02020603050405020304" pitchFamily="18" charset="0"/>
              </a:rPr>
              <a:t> to find the number of odd days we need to divide the value by 7 and take the remainder.</a:t>
            </a:r>
          </a:p>
          <a:p>
            <a:r>
              <a:rPr lang="en-US" sz="2800" dirty="0" smtClean="0">
                <a:solidFill>
                  <a:schemeClr val="bg1"/>
                </a:solidFill>
                <a:latin typeface="Times New Roman" panose="02020603050405020304" pitchFamily="18" charset="0"/>
                <a:cs typeface="Times New Roman" panose="02020603050405020304" pitchFamily="18" charset="0"/>
              </a:rPr>
              <a:t>For 150 days – 150/7 – Remainder = 3 so 3 odd days.</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smtClean="0">
                <a:solidFill>
                  <a:schemeClr val="bg1"/>
                </a:solidFill>
                <a:latin typeface="Times New Roman" panose="02020603050405020304" pitchFamily="18" charset="0"/>
                <a:cs typeface="Times New Roman" panose="02020603050405020304" pitchFamily="18" charset="0"/>
              </a:rPr>
              <a:t>*Calculating odd days will play a major role in the concept of Calendars. </a:t>
            </a:r>
            <a:endParaRPr lang="en-US" sz="2800" dirty="0" smtClean="0">
              <a:solidFill>
                <a:srgbClr val="FF0000"/>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995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4337432"/>
              </p:ext>
            </p:extLst>
          </p:nvPr>
        </p:nvGraphicFramePr>
        <p:xfrm>
          <a:off x="755374" y="695741"/>
          <a:ext cx="2842591" cy="4267200"/>
        </p:xfrm>
        <a:graphic>
          <a:graphicData uri="http://schemas.openxmlformats.org/drawingml/2006/table">
            <a:tbl>
              <a:tblPr firstRow="1" bandRow="1">
                <a:tableStyleId>{5C22544A-7EE6-4342-B048-85BDC9FD1C3A}</a:tableStyleId>
              </a:tblPr>
              <a:tblGrid>
                <a:gridCol w="1141810">
                  <a:extLst>
                    <a:ext uri="{9D8B030D-6E8A-4147-A177-3AD203B41FA5}">
                      <a16:colId xmlns:a16="http://schemas.microsoft.com/office/drawing/2014/main" val="3879936438"/>
                    </a:ext>
                  </a:extLst>
                </a:gridCol>
                <a:gridCol w="1700781">
                  <a:extLst>
                    <a:ext uri="{9D8B030D-6E8A-4147-A177-3AD203B41FA5}">
                      <a16:colId xmlns:a16="http://schemas.microsoft.com/office/drawing/2014/main" val="1449511346"/>
                    </a:ext>
                  </a:extLst>
                </a:gridCol>
              </a:tblGrid>
              <a:tr h="999630">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Sunday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Monday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Tuesday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445298">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Wednesday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Thursday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685744"/>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Friday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0868428"/>
                  </a:ext>
                </a:extLst>
              </a:tr>
              <a:tr h="428413">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6</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Saturday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6119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27297261"/>
              </p:ext>
            </p:extLst>
          </p:nvPr>
        </p:nvGraphicFramePr>
        <p:xfrm>
          <a:off x="3860799" y="218665"/>
          <a:ext cx="8127999" cy="6431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39369281"/>
                    </a:ext>
                  </a:extLst>
                </a:gridCol>
                <a:gridCol w="2709333">
                  <a:extLst>
                    <a:ext uri="{9D8B030D-6E8A-4147-A177-3AD203B41FA5}">
                      <a16:colId xmlns:a16="http://schemas.microsoft.com/office/drawing/2014/main" val="3009832697"/>
                    </a:ext>
                  </a:extLst>
                </a:gridCol>
                <a:gridCol w="2709333">
                  <a:extLst>
                    <a:ext uri="{9D8B030D-6E8A-4147-A177-3AD203B41FA5}">
                      <a16:colId xmlns:a16="http://schemas.microsoft.com/office/drawing/2014/main" val="2981105982"/>
                    </a:ext>
                  </a:extLst>
                </a:gridCol>
              </a:tblGrid>
              <a:tr h="370840">
                <a:tc>
                  <a:txBody>
                    <a:bodyPr/>
                    <a:lstStyle/>
                    <a:p>
                      <a:r>
                        <a:rPr lang="en-US" sz="2800" dirty="0" smtClean="0">
                          <a:latin typeface="Arial Black" panose="020B0A04020102020204" pitchFamily="34" charset="0"/>
                        </a:rPr>
                        <a:t>Month</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No.of.days</a:t>
                      </a:r>
                      <a:endParaRPr lang="en-IN" sz="2800" dirty="0">
                        <a:latin typeface="Arial Black" panose="020B0A04020102020204" pitchFamily="34" charset="0"/>
                      </a:endParaRPr>
                    </a:p>
                  </a:txBody>
                  <a:tcPr/>
                </a:tc>
                <a:tc>
                  <a:txBody>
                    <a:bodyPr/>
                    <a:lstStyle/>
                    <a:p>
                      <a:r>
                        <a:rPr lang="en-US" sz="2800" dirty="0" smtClean="0">
                          <a:latin typeface="Arial Black" panose="020B0A04020102020204" pitchFamily="34" charset="0"/>
                        </a:rPr>
                        <a:t>No.of.odd days</a:t>
                      </a:r>
                      <a:endParaRPr lang="en-IN" sz="2800" dirty="0">
                        <a:latin typeface="Arial Black" panose="020B0A04020102020204" pitchFamily="34" charset="0"/>
                      </a:endParaRPr>
                    </a:p>
                  </a:txBody>
                  <a:tcPr/>
                </a:tc>
                <a:extLst>
                  <a:ext uri="{0D108BD9-81ED-4DB2-BD59-A6C34878D82A}">
                    <a16:rowId xmlns:a16="http://schemas.microsoft.com/office/drawing/2014/main" val="3424382302"/>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January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67750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February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28/29</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0/1</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2848589"/>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March</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219479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April</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6464316"/>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May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318474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June</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8559793"/>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July</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6175681"/>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August</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510147"/>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September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943148"/>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October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90872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November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5873350"/>
                  </a:ext>
                </a:extLst>
              </a:tr>
              <a:tr h="370840">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December</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31</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296022"/>
                  </a:ext>
                </a:extLst>
              </a:tr>
            </a:tbl>
          </a:graphicData>
        </a:graphic>
      </p:graphicFrame>
    </p:spTree>
    <p:extLst>
      <p:ext uri="{BB962C8B-B14F-4D97-AF65-F5344CB8AC3E}">
        <p14:creationId xmlns:p14="http://schemas.microsoft.com/office/powerpoint/2010/main" val="3540999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4498000"/>
              </p:ext>
            </p:extLst>
          </p:nvPr>
        </p:nvGraphicFramePr>
        <p:xfrm>
          <a:off x="536714" y="357811"/>
          <a:ext cx="5943600" cy="2680404"/>
        </p:xfrm>
        <a:graphic>
          <a:graphicData uri="http://schemas.openxmlformats.org/drawingml/2006/table">
            <a:tbl>
              <a:tblPr firstRow="1" bandRow="1">
                <a:tableStyleId>{5C22544A-7EE6-4342-B048-85BDC9FD1C3A}</a:tableStyleId>
              </a:tblPr>
              <a:tblGrid>
                <a:gridCol w="2387421">
                  <a:extLst>
                    <a:ext uri="{9D8B030D-6E8A-4147-A177-3AD203B41FA5}">
                      <a16:colId xmlns:a16="http://schemas.microsoft.com/office/drawing/2014/main" val="3879936438"/>
                    </a:ext>
                  </a:extLst>
                </a:gridCol>
                <a:gridCol w="3556179">
                  <a:extLst>
                    <a:ext uri="{9D8B030D-6E8A-4147-A177-3AD203B41FA5}">
                      <a16:colId xmlns:a16="http://schemas.microsoft.com/office/drawing/2014/main" val="1449511346"/>
                    </a:ext>
                  </a:extLst>
                </a:gridCol>
              </a:tblGrid>
              <a:tr h="851604">
                <a:tc>
                  <a:txBody>
                    <a:bodyPr/>
                    <a:lstStyle/>
                    <a:p>
                      <a:r>
                        <a:rPr lang="en-US" sz="3200" dirty="0" smtClean="0">
                          <a:latin typeface="Arial Black" panose="020B0A04020102020204" pitchFamily="34" charset="0"/>
                        </a:rPr>
                        <a:t>Year</a:t>
                      </a:r>
                      <a:endParaRPr lang="en-IN" sz="3200" dirty="0">
                        <a:latin typeface="Arial Black" panose="020B0A04020102020204" pitchFamily="34" charset="0"/>
                      </a:endParaRPr>
                    </a:p>
                  </a:txBody>
                  <a:tcPr/>
                </a:tc>
                <a:tc>
                  <a:txBody>
                    <a:bodyPr/>
                    <a:lstStyle/>
                    <a:p>
                      <a:r>
                        <a:rPr lang="en-US" sz="3200" dirty="0" smtClean="0">
                          <a:latin typeface="Arial Black" panose="020B0A04020102020204" pitchFamily="34" charset="0"/>
                        </a:rPr>
                        <a:t>Odd Day</a:t>
                      </a:r>
                      <a:endParaRPr lang="en-IN" sz="3200" dirty="0">
                        <a:latin typeface="Arial Black" panose="020B0A04020102020204" pitchFamily="34" charset="0"/>
                      </a:endParaRPr>
                    </a:p>
                  </a:txBody>
                  <a:tcPr/>
                </a:tc>
                <a:extLst>
                  <a:ext uri="{0D108BD9-81ED-4DB2-BD59-A6C34878D82A}">
                    <a16:rowId xmlns:a16="http://schemas.microsoft.com/office/drawing/2014/main" val="1973944596"/>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5</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573029"/>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200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a:t>
                      </a:r>
                      <a:r>
                        <a:rPr lang="en-US" sz="2400" b="1" baseline="0" dirty="0" smtClean="0">
                          <a:solidFill>
                            <a:srgbClr val="FF0000"/>
                          </a:solidFill>
                          <a:latin typeface="Times New Roman" panose="02020603050405020304" pitchFamily="18" charset="0"/>
                          <a:cs typeface="Times New Roman" panose="02020603050405020304" pitchFamily="18" charset="0"/>
                        </a:rPr>
                        <a:t> odd days</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037600"/>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300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1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0746375"/>
                  </a:ext>
                </a:extLst>
              </a:tr>
              <a:tr h="389497">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400</a:t>
                      </a:r>
                      <a:r>
                        <a:rPr lang="en-US" sz="2400" b="1" baseline="0" dirty="0" smtClean="0">
                          <a:solidFill>
                            <a:srgbClr val="FF0000"/>
                          </a:solidFill>
                          <a:latin typeface="Times New Roman" panose="02020603050405020304" pitchFamily="18" charset="0"/>
                          <a:cs typeface="Times New Roman" panose="02020603050405020304" pitchFamily="18" charset="0"/>
                        </a:rPr>
                        <a:t> years</a:t>
                      </a:r>
                      <a:endParaRPr lang="en-IN" sz="24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400" b="1" dirty="0" smtClean="0">
                          <a:solidFill>
                            <a:srgbClr val="FF0000"/>
                          </a:solidFill>
                          <a:latin typeface="Times New Roman" panose="02020603050405020304" pitchFamily="18" charset="0"/>
                          <a:cs typeface="Times New Roman" panose="02020603050405020304" pitchFamily="18" charset="0"/>
                        </a:rPr>
                        <a:t>0 odd day</a:t>
                      </a:r>
                      <a:endParaRPr lang="en-IN" sz="2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499768"/>
                  </a:ext>
                </a:extLst>
              </a:tr>
            </a:tbl>
          </a:graphicData>
        </a:graphic>
      </p:graphicFrame>
      <p:sp>
        <p:nvSpPr>
          <p:cNvPr id="2" name="TextBox 1"/>
          <p:cNvSpPr txBox="1"/>
          <p:nvPr/>
        </p:nvSpPr>
        <p:spPr>
          <a:xfrm>
            <a:off x="536714" y="3279913"/>
            <a:ext cx="10595112" cy="3416320"/>
          </a:xfrm>
          <a:prstGeom prst="rect">
            <a:avLst/>
          </a:prstGeom>
          <a:noFill/>
          <a:ln>
            <a:solidFill>
              <a:schemeClr val="bg1"/>
            </a:solidFill>
          </a:ln>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How do we arrive at the odd days?</a:t>
            </a:r>
          </a:p>
          <a:p>
            <a:r>
              <a:rPr lang="en-US" sz="2400" dirty="0" smtClean="0">
                <a:solidFill>
                  <a:schemeClr val="bg1"/>
                </a:solidFill>
                <a:latin typeface="Times New Roman" panose="02020603050405020304" pitchFamily="18" charset="0"/>
                <a:cs typeface="Times New Roman" panose="02020603050405020304" pitchFamily="18" charset="0"/>
              </a:rPr>
              <a:t>100 years means – 1 to 100  there are </a:t>
            </a:r>
            <a:r>
              <a:rPr lang="en-US" sz="2400" b="1" dirty="0" smtClean="0">
                <a:solidFill>
                  <a:schemeClr val="bg1"/>
                </a:solidFill>
                <a:latin typeface="Times New Roman" panose="02020603050405020304" pitchFamily="18" charset="0"/>
                <a:cs typeface="Times New Roman" panose="02020603050405020304" pitchFamily="18" charset="0"/>
              </a:rPr>
              <a:t>24 leap years and 76 non leap years </a:t>
            </a:r>
          </a:p>
          <a:p>
            <a:r>
              <a:rPr lang="en-US" sz="2400" dirty="0" smtClean="0">
                <a:solidFill>
                  <a:schemeClr val="bg1"/>
                </a:solidFill>
                <a:latin typeface="Times New Roman" panose="02020603050405020304" pitchFamily="18" charset="0"/>
                <a:cs typeface="Times New Roman" panose="02020603050405020304" pitchFamily="18" charset="0"/>
              </a:rPr>
              <a:t>We know leap year = 2 odd days, ordinary year = 1 odd day</a:t>
            </a:r>
          </a:p>
          <a:p>
            <a:r>
              <a:rPr lang="en-US" sz="2400" dirty="0" smtClean="0">
                <a:solidFill>
                  <a:schemeClr val="bg1"/>
                </a:solidFill>
                <a:latin typeface="Times New Roman" panose="02020603050405020304" pitchFamily="18" charset="0"/>
                <a:cs typeface="Times New Roman" panose="02020603050405020304" pitchFamily="18" charset="0"/>
              </a:rPr>
              <a:t>So 24*2+76*1 = 76+48 = </a:t>
            </a:r>
            <a:r>
              <a:rPr lang="en-US" sz="2400" b="1" dirty="0" smtClean="0">
                <a:solidFill>
                  <a:schemeClr val="bg1"/>
                </a:solidFill>
                <a:latin typeface="Times New Roman" panose="02020603050405020304" pitchFamily="18" charset="0"/>
                <a:cs typeface="Times New Roman" panose="02020603050405020304" pitchFamily="18" charset="0"/>
              </a:rPr>
              <a:t>124 days </a:t>
            </a:r>
          </a:p>
          <a:p>
            <a:r>
              <a:rPr lang="en-US" sz="2400" dirty="0" smtClean="0">
                <a:solidFill>
                  <a:schemeClr val="bg1"/>
                </a:solidFill>
                <a:latin typeface="Times New Roman" panose="02020603050405020304" pitchFamily="18" charset="0"/>
                <a:cs typeface="Times New Roman" panose="02020603050405020304" pitchFamily="18" charset="0"/>
              </a:rPr>
              <a:t>If we convert it to odd days = 124/7 = Remainder=5 therefore </a:t>
            </a:r>
            <a:r>
              <a:rPr lang="en-US" sz="2400" b="1" dirty="0" smtClean="0">
                <a:solidFill>
                  <a:schemeClr val="bg1"/>
                </a:solidFill>
                <a:latin typeface="Times New Roman" panose="02020603050405020304" pitchFamily="18" charset="0"/>
                <a:cs typeface="Times New Roman" panose="02020603050405020304" pitchFamily="18" charset="0"/>
              </a:rPr>
              <a:t>5 odd days</a:t>
            </a:r>
            <a:r>
              <a:rPr lang="en-US" sz="2400" dirty="0" smtClean="0">
                <a:solidFill>
                  <a:schemeClr val="bg1"/>
                </a:solidFill>
                <a:latin typeface="Times New Roman" panose="02020603050405020304" pitchFamily="18" charset="0"/>
                <a:cs typeface="Times New Roman" panose="02020603050405020304" pitchFamily="18" charset="0"/>
              </a:rPr>
              <a:t>.</a:t>
            </a:r>
          </a:p>
          <a:p>
            <a:r>
              <a:rPr lang="en-US" sz="2400" dirty="0" smtClean="0">
                <a:solidFill>
                  <a:schemeClr val="bg1"/>
                </a:solidFill>
                <a:latin typeface="Times New Roman" panose="02020603050405020304" pitchFamily="18" charset="0"/>
                <a:cs typeface="Times New Roman" panose="02020603050405020304" pitchFamily="18" charset="0"/>
              </a:rPr>
              <a:t>200 years = 5 + 5 =10 days = 10/7 = R(3) </a:t>
            </a:r>
            <a:r>
              <a:rPr lang="en-US" sz="2400" b="1" dirty="0" smtClean="0">
                <a:solidFill>
                  <a:schemeClr val="bg1"/>
                </a:solidFill>
                <a:latin typeface="Times New Roman" panose="02020603050405020304" pitchFamily="18" charset="0"/>
                <a:cs typeface="Times New Roman" panose="02020603050405020304" pitchFamily="18" charset="0"/>
              </a:rPr>
              <a:t>= 3 odd days</a:t>
            </a:r>
          </a:p>
          <a:p>
            <a:r>
              <a:rPr lang="en-US" sz="2400" dirty="0" smtClean="0">
                <a:solidFill>
                  <a:schemeClr val="bg1"/>
                </a:solidFill>
                <a:latin typeface="Times New Roman" panose="02020603050405020304" pitchFamily="18" charset="0"/>
                <a:cs typeface="Times New Roman" panose="02020603050405020304" pitchFamily="18" charset="0"/>
              </a:rPr>
              <a:t>300 years = 3+5 = 8 days = 8/7 = R(1) = </a:t>
            </a:r>
            <a:r>
              <a:rPr lang="en-US" sz="2400" b="1" dirty="0" smtClean="0">
                <a:solidFill>
                  <a:schemeClr val="bg1"/>
                </a:solidFill>
                <a:latin typeface="Times New Roman" panose="02020603050405020304" pitchFamily="18" charset="0"/>
                <a:cs typeface="Times New Roman" panose="02020603050405020304" pitchFamily="18" charset="0"/>
              </a:rPr>
              <a:t>1 odd day</a:t>
            </a:r>
          </a:p>
          <a:p>
            <a:r>
              <a:rPr lang="en-US" sz="2400" dirty="0" smtClean="0">
                <a:solidFill>
                  <a:schemeClr val="bg1"/>
                </a:solidFill>
                <a:latin typeface="Times New Roman" panose="02020603050405020304" pitchFamily="18" charset="0"/>
                <a:cs typeface="Times New Roman" panose="02020603050405020304" pitchFamily="18" charset="0"/>
              </a:rPr>
              <a:t>400 years = 1+5+1 = 7 = </a:t>
            </a:r>
            <a:r>
              <a:rPr lang="en-US" sz="2400" b="1" dirty="0" smtClean="0">
                <a:solidFill>
                  <a:schemeClr val="bg1"/>
                </a:solidFill>
                <a:latin typeface="Times New Roman" panose="02020603050405020304" pitchFamily="18" charset="0"/>
                <a:cs typeface="Times New Roman" panose="02020603050405020304" pitchFamily="18" charset="0"/>
              </a:rPr>
              <a:t>0 odd day </a:t>
            </a:r>
            <a:r>
              <a:rPr lang="en-US" sz="2400" dirty="0" smtClean="0">
                <a:solidFill>
                  <a:schemeClr val="bg1"/>
                </a:solidFill>
                <a:latin typeface="Times New Roman" panose="02020603050405020304" pitchFamily="18" charset="0"/>
                <a:cs typeface="Times New Roman" panose="02020603050405020304" pitchFamily="18" charset="0"/>
              </a:rPr>
              <a:t> (since 400 is a leap year 1 is added extra)</a:t>
            </a:r>
          </a:p>
          <a:p>
            <a:r>
              <a:rPr lang="en-US" sz="2400" dirty="0" smtClean="0">
                <a:solidFill>
                  <a:schemeClr val="bg1"/>
                </a:solidFill>
                <a:latin typeface="Times New Roman" panose="02020603050405020304" pitchFamily="18" charset="0"/>
                <a:cs typeface="Times New Roman" panose="02020603050405020304" pitchFamily="18" charset="0"/>
              </a:rPr>
              <a:t>It means Calendar repeats every 400 years.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880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flipH="1">
            <a:off x="324015" y="178904"/>
            <a:ext cx="11324646"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200" b="1" dirty="0" smtClean="0">
                <a:latin typeface="Times New Roman" panose="02020603050405020304" pitchFamily="18" charset="0"/>
                <a:cs typeface="Times New Roman" panose="02020603050405020304" pitchFamily="18" charset="0"/>
              </a:rPr>
              <a:t>Year Repetition: </a:t>
            </a:r>
            <a:r>
              <a:rPr lang="en-IN" sz="2200" dirty="0" smtClean="0">
                <a:latin typeface="Times New Roman" panose="02020603050405020304" pitchFamily="18" charset="0"/>
                <a:cs typeface="Times New Roman" panose="02020603050405020304" pitchFamily="18" charset="0"/>
              </a:rPr>
              <a:t>  Hope everyone would have remembered the scenario during world cup 2011 as there was a saying </a:t>
            </a:r>
            <a:r>
              <a:rPr lang="en-IN" sz="2200" dirty="0">
                <a:latin typeface="Times New Roman" panose="02020603050405020304" pitchFamily="18" charset="0"/>
                <a:cs typeface="Times New Roman" panose="02020603050405020304" pitchFamily="18" charset="0"/>
              </a:rPr>
              <a:t>I</a:t>
            </a:r>
            <a:r>
              <a:rPr lang="en-IN" sz="2200" dirty="0" smtClean="0">
                <a:latin typeface="Times New Roman" panose="02020603050405020304" pitchFamily="18" charset="0"/>
                <a:cs typeface="Times New Roman" panose="02020603050405020304" pitchFamily="18" charset="0"/>
              </a:rPr>
              <a:t>ndia previously won the world cup during 1983  and the calendar year for both the year is same so </a:t>
            </a:r>
            <a:r>
              <a:rPr lang="en-IN" sz="2200" dirty="0" err="1" smtClean="0">
                <a:latin typeface="Times New Roman" panose="02020603050405020304" pitchFamily="18" charset="0"/>
                <a:cs typeface="Times New Roman" panose="02020603050405020304" pitchFamily="18" charset="0"/>
              </a:rPr>
              <a:t>india</a:t>
            </a:r>
            <a:r>
              <a:rPr lang="en-IN" sz="2200" dirty="0" smtClean="0">
                <a:latin typeface="Times New Roman" panose="02020603050405020304" pitchFamily="18" charset="0"/>
                <a:cs typeface="Times New Roman" panose="02020603050405020304" pitchFamily="18" charset="0"/>
              </a:rPr>
              <a:t> will win the world cup was the most circulated message during those time. Is it true?  If that is true how can we find the year repetition after how many years will it repeat?</a:t>
            </a: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15" y="2227977"/>
            <a:ext cx="5148469" cy="43041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2261" y="2227977"/>
            <a:ext cx="5486399" cy="4304117"/>
          </a:xfrm>
          <a:prstGeom prst="rect">
            <a:avLst/>
          </a:prstGeom>
        </p:spPr>
      </p:pic>
    </p:spTree>
    <p:extLst>
      <p:ext uri="{BB962C8B-B14F-4D97-AF65-F5344CB8AC3E}">
        <p14:creationId xmlns:p14="http://schemas.microsoft.com/office/powerpoint/2010/main" val="628596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8417" y="0"/>
            <a:ext cx="11767931" cy="461665"/>
          </a:xfrm>
          <a:prstGeom prst="rect">
            <a:avLst/>
          </a:prstGeom>
          <a:noFill/>
        </p:spPr>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Let us assume </a:t>
            </a:r>
            <a:r>
              <a:rPr lang="en-IN" sz="2400" b="1" dirty="0" err="1" smtClean="0">
                <a:solidFill>
                  <a:schemeClr val="bg1"/>
                </a:solidFill>
                <a:latin typeface="Times New Roman" panose="02020603050405020304" pitchFamily="18" charset="0"/>
                <a:cs typeface="Times New Roman" panose="02020603050405020304" pitchFamily="18" charset="0"/>
              </a:rPr>
              <a:t>jan</a:t>
            </a:r>
            <a:r>
              <a:rPr lang="en-IN" sz="2400" b="1" dirty="0" smtClean="0">
                <a:solidFill>
                  <a:schemeClr val="bg1"/>
                </a:solidFill>
                <a:latin typeface="Times New Roman" panose="02020603050405020304" pitchFamily="18" charset="0"/>
                <a:cs typeface="Times New Roman" panose="02020603050405020304" pitchFamily="18" charset="0"/>
              </a:rPr>
              <a:t> 1 1983 is Monday</a:t>
            </a:r>
            <a:endParaRPr lang="en-IN"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31988173"/>
              </p:ext>
            </p:extLst>
          </p:nvPr>
        </p:nvGraphicFramePr>
        <p:xfrm>
          <a:off x="258417" y="1106748"/>
          <a:ext cx="11131825" cy="5181600"/>
        </p:xfrm>
        <a:graphic>
          <a:graphicData uri="http://schemas.openxmlformats.org/drawingml/2006/table">
            <a:tbl>
              <a:tblPr firstRow="1" bandRow="1">
                <a:tableStyleId>{7DF18680-E054-41AD-8BC1-D1AEF772440D}</a:tableStyleId>
              </a:tblPr>
              <a:tblGrid>
                <a:gridCol w="1291565">
                  <a:extLst>
                    <a:ext uri="{9D8B030D-6E8A-4147-A177-3AD203B41FA5}">
                      <a16:colId xmlns:a16="http://schemas.microsoft.com/office/drawing/2014/main" val="213726029"/>
                    </a:ext>
                  </a:extLst>
                </a:gridCol>
                <a:gridCol w="1491392">
                  <a:extLst>
                    <a:ext uri="{9D8B030D-6E8A-4147-A177-3AD203B41FA5}">
                      <a16:colId xmlns:a16="http://schemas.microsoft.com/office/drawing/2014/main" val="3673047545"/>
                    </a:ext>
                  </a:extLst>
                </a:gridCol>
                <a:gridCol w="1391478">
                  <a:extLst>
                    <a:ext uri="{9D8B030D-6E8A-4147-A177-3AD203B41FA5}">
                      <a16:colId xmlns:a16="http://schemas.microsoft.com/office/drawing/2014/main" val="3502974075"/>
                    </a:ext>
                  </a:extLst>
                </a:gridCol>
                <a:gridCol w="1391478">
                  <a:extLst>
                    <a:ext uri="{9D8B030D-6E8A-4147-A177-3AD203B41FA5}">
                      <a16:colId xmlns:a16="http://schemas.microsoft.com/office/drawing/2014/main" val="2316835546"/>
                    </a:ext>
                  </a:extLst>
                </a:gridCol>
                <a:gridCol w="1391478">
                  <a:extLst>
                    <a:ext uri="{9D8B030D-6E8A-4147-A177-3AD203B41FA5}">
                      <a16:colId xmlns:a16="http://schemas.microsoft.com/office/drawing/2014/main" val="2812235455"/>
                    </a:ext>
                  </a:extLst>
                </a:gridCol>
                <a:gridCol w="1391478">
                  <a:extLst>
                    <a:ext uri="{9D8B030D-6E8A-4147-A177-3AD203B41FA5}">
                      <a16:colId xmlns:a16="http://schemas.microsoft.com/office/drawing/2014/main" val="153446431"/>
                    </a:ext>
                  </a:extLst>
                </a:gridCol>
                <a:gridCol w="1391478">
                  <a:extLst>
                    <a:ext uri="{9D8B030D-6E8A-4147-A177-3AD203B41FA5}">
                      <a16:colId xmlns:a16="http://schemas.microsoft.com/office/drawing/2014/main" val="945741335"/>
                    </a:ext>
                  </a:extLst>
                </a:gridCol>
                <a:gridCol w="1391478">
                  <a:extLst>
                    <a:ext uri="{9D8B030D-6E8A-4147-A177-3AD203B41FA5}">
                      <a16:colId xmlns:a16="http://schemas.microsoft.com/office/drawing/2014/main" val="3222483033"/>
                    </a:ext>
                  </a:extLst>
                </a:gridCol>
              </a:tblGrid>
              <a:tr h="370840">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Year</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Day</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808523"/>
                  </a:ext>
                </a:extLst>
              </a:tr>
              <a:tr h="370840">
                <a:tc>
                  <a:txBody>
                    <a:bodyPr/>
                    <a:lstStyle/>
                    <a:p>
                      <a:r>
                        <a:rPr lang="en-IN" sz="2800" b="1" dirty="0" smtClean="0">
                          <a:latin typeface="Times New Roman" panose="02020603050405020304" pitchFamily="18" charset="0"/>
                          <a:cs typeface="Times New Roman" panose="02020603050405020304" pitchFamily="18" charset="0"/>
                        </a:rPr>
                        <a:t>1984</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1993</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Mon</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703917"/>
                  </a:ext>
                </a:extLst>
              </a:tr>
              <a:tr h="370840">
                <a:tc>
                  <a:txBody>
                    <a:bodyPr/>
                    <a:lstStyle/>
                    <a:p>
                      <a:r>
                        <a:rPr lang="en-IN" sz="2800" b="1" dirty="0" smtClean="0">
                          <a:latin typeface="Times New Roman" panose="02020603050405020304" pitchFamily="18" charset="0"/>
                          <a:cs typeface="Times New Roman" panose="02020603050405020304" pitchFamily="18" charset="0"/>
                        </a:rPr>
                        <a:t>1985</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1994</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Mon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2003</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Fri</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122621"/>
                  </a:ext>
                </a:extLst>
              </a:tr>
              <a:tr h="370840">
                <a:tc>
                  <a:txBody>
                    <a:bodyPr/>
                    <a:lstStyle/>
                    <a:p>
                      <a:r>
                        <a:rPr lang="en-IN" sz="2800" b="1" dirty="0" smtClean="0">
                          <a:latin typeface="Times New Roman" panose="02020603050405020304" pitchFamily="18" charset="0"/>
                          <a:cs typeface="Times New Roman" panose="02020603050405020304" pitchFamily="18" charset="0"/>
                        </a:rPr>
                        <a:t>1986</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Fri</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1995</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2004</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Sat</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2013</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239967"/>
                  </a:ext>
                </a:extLst>
              </a:tr>
              <a:tr h="370840">
                <a:tc>
                  <a:txBody>
                    <a:bodyPr/>
                    <a:lstStyle/>
                    <a:p>
                      <a:r>
                        <a:rPr lang="en-IN" sz="2800" b="1" dirty="0" smtClean="0">
                          <a:latin typeface="Times New Roman" panose="02020603050405020304" pitchFamily="18" charset="0"/>
                          <a:cs typeface="Times New Roman" panose="02020603050405020304" pitchFamily="18" charset="0"/>
                        </a:rPr>
                        <a:t>1987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Sat</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1996</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Wed</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2005</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Mon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2014</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Fri</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4437410"/>
                  </a:ext>
                </a:extLst>
              </a:tr>
              <a:tr h="370840">
                <a:tc>
                  <a:txBody>
                    <a:bodyPr/>
                    <a:lstStyle/>
                    <a:p>
                      <a:r>
                        <a:rPr lang="en-IN" sz="2800" b="1" dirty="0" smtClean="0">
                          <a:latin typeface="Times New Roman" panose="02020603050405020304" pitchFamily="18" charset="0"/>
                          <a:cs typeface="Times New Roman" panose="02020603050405020304" pitchFamily="18" charset="0"/>
                        </a:rPr>
                        <a:t>1988</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Fri</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2006</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2015</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Sat</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9077503"/>
                  </a:ext>
                </a:extLst>
              </a:tr>
              <a:tr h="370840">
                <a:tc>
                  <a:txBody>
                    <a:bodyPr/>
                    <a:lstStyle/>
                    <a:p>
                      <a:r>
                        <a:rPr lang="en-IN" sz="2800" b="1" dirty="0" smtClean="0">
                          <a:latin typeface="Times New Roman" panose="02020603050405020304" pitchFamily="18" charset="0"/>
                          <a:cs typeface="Times New Roman" panose="02020603050405020304" pitchFamily="18" charset="0"/>
                        </a:rPr>
                        <a:t>1989</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1998</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Sat</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Wed</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2016</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Sun</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0226726"/>
                  </a:ext>
                </a:extLst>
              </a:tr>
              <a:tr h="370840">
                <a:tc>
                  <a:txBody>
                    <a:bodyPr/>
                    <a:lstStyle/>
                    <a:p>
                      <a:r>
                        <a:rPr lang="en-IN" sz="2800" b="1" dirty="0" smtClean="0">
                          <a:latin typeface="Times New Roman" panose="02020603050405020304" pitchFamily="18" charset="0"/>
                          <a:cs typeface="Times New Roman" panose="02020603050405020304" pitchFamily="18" charset="0"/>
                        </a:rPr>
                        <a:t>1990</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Wed</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1999</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2008</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2017</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Tues</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4839360"/>
                  </a:ext>
                </a:extLst>
              </a:tr>
              <a:tr h="370840">
                <a:tc>
                  <a:txBody>
                    <a:bodyPr/>
                    <a:lstStyle/>
                    <a:p>
                      <a:r>
                        <a:rPr lang="en-IN" sz="2800" b="1" dirty="0" smtClean="0">
                          <a:latin typeface="Times New Roman" panose="02020603050405020304" pitchFamily="18" charset="0"/>
                          <a:cs typeface="Times New Roman" panose="02020603050405020304" pitchFamily="18" charset="0"/>
                        </a:rPr>
                        <a:t>1991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2000</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Mon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2009</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Sat</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2018</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Wed</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8719872"/>
                  </a:ext>
                </a:extLst>
              </a:tr>
              <a:tr h="370840">
                <a:tc>
                  <a:txBody>
                    <a:bodyPr/>
                    <a:lstStyle/>
                    <a:p>
                      <a:r>
                        <a:rPr lang="en-IN" sz="2800" b="1" dirty="0" smtClean="0">
                          <a:latin typeface="Times New Roman" panose="02020603050405020304" pitchFamily="18" charset="0"/>
                          <a:cs typeface="Times New Roman" panose="02020603050405020304" pitchFamily="18" charset="0"/>
                        </a:rPr>
                        <a:t>1992</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Fri</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2001</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Wed</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2010</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Sun</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2019</a:t>
                      </a:r>
                      <a:endParaRPr lang="en-IN" sz="2800" b="1" dirty="0">
                        <a:latin typeface="Times New Roman" panose="02020603050405020304" pitchFamily="18" charset="0"/>
                        <a:cs typeface="Times New Roman" panose="02020603050405020304" pitchFamily="18" charset="0"/>
                      </a:endParaRPr>
                    </a:p>
                  </a:txBody>
                  <a:tcPr/>
                </a:tc>
                <a:tc>
                  <a:txBody>
                    <a:bodyPr/>
                    <a:lstStyle/>
                    <a:p>
                      <a:r>
                        <a:rPr lang="en-IN" sz="2800" b="1" dirty="0" smtClean="0">
                          <a:latin typeface="Times New Roman" panose="02020603050405020304" pitchFamily="18" charset="0"/>
                          <a:cs typeface="Times New Roman" panose="02020603050405020304" pitchFamily="18" charset="0"/>
                        </a:rPr>
                        <a:t>Thurs</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7725117"/>
                  </a:ext>
                </a:extLst>
              </a:tr>
            </a:tbl>
          </a:graphicData>
        </a:graphic>
      </p:graphicFrame>
    </p:spTree>
    <p:extLst>
      <p:ext uri="{BB962C8B-B14F-4D97-AF65-F5344CB8AC3E}">
        <p14:creationId xmlns:p14="http://schemas.microsoft.com/office/powerpoint/2010/main" val="2985152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1067</TotalTime>
  <Words>1800</Words>
  <Application>Microsoft Office PowerPoint</Application>
  <PresentationFormat>Widescreen</PresentationFormat>
  <Paragraphs>481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Arial Black</vt:lpstr>
      <vt:lpstr>Bahnschrift Light</vt:lpstr>
      <vt:lpstr>Bahnschrift SemiBold Condensed</vt:lpstr>
      <vt:lpstr>Bahnschrift SemiBold SemiConden</vt:lpstr>
      <vt:lpstr>Calibri</vt:lpstr>
      <vt:lpstr>Calibri Light</vt:lpstr>
      <vt:lpstr>Comic Sans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Jayaganesh</dc:creator>
  <cp:lastModifiedBy>Jayaganesh</cp:lastModifiedBy>
  <cp:revision>27</cp:revision>
  <dcterms:created xsi:type="dcterms:W3CDTF">2020-04-26T08:36:39Z</dcterms:created>
  <dcterms:modified xsi:type="dcterms:W3CDTF">2022-01-05T09:42:02Z</dcterms:modified>
</cp:coreProperties>
</file>