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AC9-2CFE-48DE-84A3-2AA823D75D5A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68F7-DF30-40B1-BED4-BE3500C3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72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AC9-2CFE-48DE-84A3-2AA823D75D5A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68F7-DF30-40B1-BED4-BE3500C3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6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AC9-2CFE-48DE-84A3-2AA823D75D5A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68F7-DF30-40B1-BED4-BE3500C3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412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AC9-2CFE-48DE-84A3-2AA823D75D5A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68F7-DF30-40B1-BED4-BE3500C3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854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AC9-2CFE-48DE-84A3-2AA823D75D5A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68F7-DF30-40B1-BED4-BE3500C3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092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AC9-2CFE-48DE-84A3-2AA823D75D5A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68F7-DF30-40B1-BED4-BE3500C3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741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AC9-2CFE-48DE-84A3-2AA823D75D5A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68F7-DF30-40B1-BED4-BE3500C3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53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AC9-2CFE-48DE-84A3-2AA823D75D5A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68F7-DF30-40B1-BED4-BE3500C3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601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AC9-2CFE-48DE-84A3-2AA823D75D5A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68F7-DF30-40B1-BED4-BE3500C3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63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AC9-2CFE-48DE-84A3-2AA823D75D5A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EAE68F7-DF30-40B1-BED4-BE3500C3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71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AC9-2CFE-48DE-84A3-2AA823D75D5A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68F7-DF30-40B1-BED4-BE3500C3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5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AC9-2CFE-48DE-84A3-2AA823D75D5A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68F7-DF30-40B1-BED4-BE3500C3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84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AC9-2CFE-48DE-84A3-2AA823D75D5A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68F7-DF30-40B1-BED4-BE3500C3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37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AC9-2CFE-48DE-84A3-2AA823D75D5A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68F7-DF30-40B1-BED4-BE3500C3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9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AC9-2CFE-48DE-84A3-2AA823D75D5A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68F7-DF30-40B1-BED4-BE3500C3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90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AC9-2CFE-48DE-84A3-2AA823D75D5A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68F7-DF30-40B1-BED4-BE3500C3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8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AC9-2CFE-48DE-84A3-2AA823D75D5A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68F7-DF30-40B1-BED4-BE3500C3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39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EAFAC9-2CFE-48DE-84A3-2AA823D75D5A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AE68F7-DF30-40B1-BED4-BE3500C3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51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CLOCKS-CONCEPT &amp; PROBLEM SOLVING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5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1750"/>
            <a:ext cx="2099418" cy="825500"/>
          </a:xfrm>
        </p:spPr>
        <p:txBody>
          <a:bodyPr/>
          <a:lstStyle/>
          <a:p>
            <a:r>
              <a:rPr lang="en-US" dirty="0" smtClean="0"/>
              <a:t>Cubes</a:t>
            </a:r>
            <a:endParaRPr lang="en-IN" dirty="0"/>
          </a:p>
        </p:txBody>
      </p:sp>
      <p:sp>
        <p:nvSpPr>
          <p:cNvPr id="5" name="AutoShape 2" descr="Cubes Reasoning Questions and Solutions - Logical Reasoning | Test"/>
          <p:cNvSpPr>
            <a:spLocks noChangeAspect="1" noChangeArrowheads="1"/>
          </p:cNvSpPr>
          <p:nvPr/>
        </p:nvSpPr>
        <p:spPr bwMode="auto">
          <a:xfrm>
            <a:off x="155575" y="-639763"/>
            <a:ext cx="340995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84310" y="990601"/>
            <a:ext cx="10018713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 cube of each side 4 cm has been </a:t>
            </a:r>
            <a:r>
              <a:rPr lang="en-US" sz="1800" dirty="0" smtClean="0"/>
              <a:t>painted black</a:t>
            </a:r>
            <a:r>
              <a:rPr lang="en-US" sz="1800" dirty="0"/>
              <a:t>, red and green on pairs of opposite </a:t>
            </a:r>
            <a:r>
              <a:rPr lang="en-US" sz="1800" dirty="0" smtClean="0"/>
              <a:t>faces. It </a:t>
            </a:r>
            <a:r>
              <a:rPr lang="en-US" sz="1800" dirty="0"/>
              <a:t>is then cut into small cubes of each side 1 </a:t>
            </a:r>
            <a:r>
              <a:rPr lang="en-US" sz="1800" dirty="0" smtClean="0"/>
              <a:t>cm. </a:t>
            </a:r>
            <a:r>
              <a:rPr lang="en-IN" sz="1800" dirty="0" smtClean="0"/>
              <a:t>Then find </a:t>
            </a:r>
          </a:p>
          <a:p>
            <a:pPr marL="0" indent="0">
              <a:buNone/>
            </a:pPr>
            <a:r>
              <a:rPr lang="en-US" sz="1800" dirty="0" smtClean="0"/>
              <a:t>1</a:t>
            </a:r>
            <a:r>
              <a:rPr lang="en-US" sz="1800" dirty="0"/>
              <a:t>. How many small cubes will be there?</a:t>
            </a:r>
          </a:p>
          <a:p>
            <a:pPr marL="0" indent="0">
              <a:buNone/>
            </a:pPr>
            <a:r>
              <a:rPr lang="en-US" sz="1800" dirty="0"/>
              <a:t>2. How many small cube will have </a:t>
            </a:r>
            <a:r>
              <a:rPr lang="en-US" sz="1800" dirty="0" smtClean="0"/>
              <a:t>three </a:t>
            </a:r>
            <a:r>
              <a:rPr lang="en-IN" sz="1800" dirty="0" smtClean="0"/>
              <a:t>faces </a:t>
            </a:r>
            <a:r>
              <a:rPr lang="en-IN" sz="1800" dirty="0"/>
              <a:t>painted?</a:t>
            </a:r>
          </a:p>
          <a:p>
            <a:pPr marL="0" indent="0">
              <a:buNone/>
            </a:pPr>
            <a:r>
              <a:rPr lang="en-US" sz="1800" dirty="0"/>
              <a:t>3. How many small cubes will have no </a:t>
            </a:r>
            <a:r>
              <a:rPr lang="en-US" sz="1800" dirty="0" smtClean="0"/>
              <a:t>faces </a:t>
            </a:r>
            <a:r>
              <a:rPr lang="en-IN" sz="1800" dirty="0" smtClean="0"/>
              <a:t>painted</a:t>
            </a:r>
            <a:r>
              <a:rPr lang="en-IN" sz="1800" dirty="0"/>
              <a:t>?</a:t>
            </a:r>
          </a:p>
          <a:p>
            <a:pPr marL="0" indent="0">
              <a:buNone/>
            </a:pPr>
            <a:r>
              <a:rPr lang="en-US" sz="1800" dirty="0"/>
              <a:t>4. How many small cubes will have only </a:t>
            </a:r>
            <a:r>
              <a:rPr lang="en-US" sz="1800" dirty="0" smtClean="0"/>
              <a:t>one </a:t>
            </a:r>
            <a:r>
              <a:rPr lang="en-IN" sz="1800" dirty="0" smtClean="0"/>
              <a:t>faces </a:t>
            </a:r>
            <a:r>
              <a:rPr lang="en-IN" sz="1800" dirty="0"/>
              <a:t>painted?</a:t>
            </a:r>
          </a:p>
          <a:p>
            <a:pPr marL="0" indent="0">
              <a:buNone/>
            </a:pPr>
            <a:r>
              <a:rPr lang="en-US" sz="1800" dirty="0"/>
              <a:t>5. How many small cubes will have only </a:t>
            </a:r>
            <a:r>
              <a:rPr lang="en-US" sz="1800" dirty="0" smtClean="0"/>
              <a:t>two </a:t>
            </a:r>
            <a:r>
              <a:rPr lang="en-IN" sz="1800" dirty="0" smtClean="0"/>
              <a:t>faces </a:t>
            </a:r>
            <a:r>
              <a:rPr lang="en-IN" sz="1800" dirty="0"/>
              <a:t>painted?</a:t>
            </a:r>
          </a:p>
          <a:p>
            <a:pPr marL="0" indent="0">
              <a:buNone/>
            </a:pPr>
            <a:r>
              <a:rPr lang="en-US" sz="1800" dirty="0"/>
              <a:t>6. How many small cubes will have only </a:t>
            </a:r>
            <a:r>
              <a:rPr lang="en-US" sz="1800" dirty="0" smtClean="0"/>
              <a:t>two faces </a:t>
            </a:r>
            <a:r>
              <a:rPr lang="en-US" sz="1800" dirty="0"/>
              <a:t>painted black and green and all </a:t>
            </a:r>
            <a:r>
              <a:rPr lang="en-US" sz="1800" dirty="0" smtClean="0"/>
              <a:t>other </a:t>
            </a:r>
            <a:r>
              <a:rPr lang="en-IN" sz="1800" dirty="0" smtClean="0"/>
              <a:t>faces </a:t>
            </a:r>
            <a:r>
              <a:rPr lang="en-IN" sz="1800" dirty="0"/>
              <a:t>unpainted?</a:t>
            </a:r>
          </a:p>
          <a:p>
            <a:pPr marL="0" indent="0">
              <a:buNone/>
            </a:pPr>
            <a:r>
              <a:rPr lang="en-US" sz="1800" dirty="0"/>
              <a:t>7. How many small cubes will have only </a:t>
            </a:r>
            <a:r>
              <a:rPr lang="en-US" sz="1800" dirty="0" smtClean="0"/>
              <a:t>two faces </a:t>
            </a:r>
            <a:r>
              <a:rPr lang="en-US" sz="1800" dirty="0"/>
              <a:t>painted green and red?</a:t>
            </a:r>
          </a:p>
          <a:p>
            <a:pPr marL="0" indent="0">
              <a:buNone/>
            </a:pPr>
            <a:r>
              <a:rPr lang="en-US" sz="1800" dirty="0"/>
              <a:t>8. How many small cubes will be only </a:t>
            </a:r>
            <a:r>
              <a:rPr lang="en-US" sz="1800" dirty="0" smtClean="0"/>
              <a:t>black </a:t>
            </a:r>
            <a:r>
              <a:rPr lang="en-IN" sz="1800" dirty="0" smtClean="0"/>
              <a:t>painted</a:t>
            </a:r>
            <a:r>
              <a:rPr lang="en-IN" sz="1800" dirty="0"/>
              <a:t>?</a:t>
            </a:r>
          </a:p>
          <a:p>
            <a:pPr marL="0" indent="0">
              <a:buNone/>
            </a:pPr>
            <a:r>
              <a:rPr lang="en-US" sz="1800" dirty="0"/>
              <a:t>9. How many small cubes will have at </a:t>
            </a:r>
            <a:r>
              <a:rPr lang="en-US" sz="1800" dirty="0" smtClean="0"/>
              <a:t>least </a:t>
            </a:r>
            <a:r>
              <a:rPr lang="en-IN" sz="1800" dirty="0" smtClean="0"/>
              <a:t>two </a:t>
            </a:r>
            <a:r>
              <a:rPr lang="en-IN" sz="1800" dirty="0"/>
              <a:t>faces painted?</a:t>
            </a:r>
          </a:p>
          <a:p>
            <a:pPr marL="0" indent="0">
              <a:buNone/>
            </a:pPr>
            <a:r>
              <a:rPr lang="en-US" sz="1800" dirty="0"/>
              <a:t>10. How many small cubes will have at </a:t>
            </a:r>
            <a:r>
              <a:rPr lang="en-US" sz="1800" dirty="0" smtClean="0"/>
              <a:t>least </a:t>
            </a:r>
            <a:r>
              <a:rPr lang="en-IN" sz="1800" dirty="0" smtClean="0"/>
              <a:t>one </a:t>
            </a:r>
            <a:r>
              <a:rPr lang="en-IN" sz="1800" dirty="0"/>
              <a:t>face painted?</a:t>
            </a:r>
          </a:p>
        </p:txBody>
      </p:sp>
    </p:spTree>
    <p:extLst>
      <p:ext uri="{BB962C8B-B14F-4D97-AF65-F5344CB8AC3E}">
        <p14:creationId xmlns:p14="http://schemas.microsoft.com/office/powerpoint/2010/main" val="28645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68" y="502269"/>
            <a:ext cx="3568617" cy="33445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3126" y="502269"/>
            <a:ext cx="58714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4*4*4 = 64</a:t>
            </a:r>
          </a:p>
          <a:p>
            <a:pPr marL="342900" indent="-342900">
              <a:buAutoNum type="arabicPeriod"/>
            </a:pPr>
            <a:r>
              <a:rPr lang="en-US" dirty="0" smtClean="0"/>
              <a:t> 8 – corners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(n-2)^3  = (4-2)^3 = 2^3 = 8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6(n-2)^2 = 6*4 = 24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12(n-2) = 12*2 = 24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8 (refer image)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8 (refer image)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8 (refer image)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atleast</a:t>
            </a:r>
            <a:r>
              <a:rPr lang="en-US" dirty="0" smtClean="0"/>
              <a:t> 2 faces painted </a:t>
            </a:r>
          </a:p>
          <a:p>
            <a:r>
              <a:rPr lang="en-US" dirty="0" smtClean="0"/>
              <a:t>       so 2 faces painted + 3 faces painted</a:t>
            </a:r>
          </a:p>
          <a:p>
            <a:r>
              <a:rPr lang="en-US" dirty="0"/>
              <a:t> </a:t>
            </a:r>
            <a:r>
              <a:rPr lang="en-US" dirty="0" smtClean="0"/>
              <a:t>   = 24+8 = 32</a:t>
            </a:r>
          </a:p>
          <a:p>
            <a:r>
              <a:rPr lang="en-US" dirty="0" smtClean="0"/>
              <a:t>10. Total cubes – 0 faces painted</a:t>
            </a:r>
          </a:p>
          <a:p>
            <a:r>
              <a:rPr lang="en-US" dirty="0"/>
              <a:t> </a:t>
            </a:r>
            <a:r>
              <a:rPr lang="en-US" dirty="0" smtClean="0"/>
              <a:t>   64 – 8 = 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1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508001"/>
            <a:ext cx="10018713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cube is painted in such a way that a </a:t>
            </a:r>
            <a:r>
              <a:rPr lang="en-US" dirty="0" smtClean="0"/>
              <a:t>pair of </a:t>
            </a:r>
            <a:r>
              <a:rPr lang="en-US" dirty="0"/>
              <a:t>adjacent faces is painted in green; a </a:t>
            </a:r>
            <a:r>
              <a:rPr lang="en-US" dirty="0" smtClean="0"/>
              <a:t>pair of </a:t>
            </a:r>
            <a:r>
              <a:rPr lang="en-US" dirty="0"/>
              <a:t>opposite faces is painted in </a:t>
            </a:r>
            <a:r>
              <a:rPr lang="en-US" dirty="0" smtClean="0"/>
              <a:t>white</a:t>
            </a:r>
            <a:r>
              <a:rPr lang="en-US" dirty="0" smtClean="0"/>
              <a:t> </a:t>
            </a:r>
            <a:r>
              <a:rPr lang="en-US" dirty="0" smtClean="0"/>
              <a:t>and another </a:t>
            </a:r>
            <a:r>
              <a:rPr lang="en-US" dirty="0"/>
              <a:t>pair of adjacent faces is painted </a:t>
            </a:r>
            <a:r>
              <a:rPr lang="en-US" dirty="0" smtClean="0"/>
              <a:t>in red</a:t>
            </a:r>
            <a:r>
              <a:rPr lang="en-US" dirty="0"/>
              <a:t>. This cube is now cut into 125 </a:t>
            </a:r>
            <a:r>
              <a:rPr lang="en-US" dirty="0" smtClean="0"/>
              <a:t>small but </a:t>
            </a:r>
            <a:r>
              <a:rPr lang="en-US" dirty="0"/>
              <a:t>identical cubes.</a:t>
            </a:r>
          </a:p>
          <a:p>
            <a:pPr marL="0" indent="0">
              <a:buNone/>
            </a:pPr>
            <a:r>
              <a:rPr lang="en-US" dirty="0"/>
              <a:t>11. How many of the small cubes do </a:t>
            </a:r>
            <a:r>
              <a:rPr lang="en-US" dirty="0" smtClean="0"/>
              <a:t>not have </a:t>
            </a:r>
            <a:r>
              <a:rPr lang="en-US" dirty="0"/>
              <a:t>green </a:t>
            </a:r>
            <a:r>
              <a:rPr lang="en-US" dirty="0" err="1"/>
              <a:t>colour</a:t>
            </a:r>
            <a:r>
              <a:rPr lang="en-US" dirty="0"/>
              <a:t> but have </a:t>
            </a:r>
            <a:r>
              <a:rPr lang="en-US" dirty="0" smtClean="0"/>
              <a:t>white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/>
              <a:t>red </a:t>
            </a:r>
            <a:r>
              <a:rPr lang="en-US" dirty="0" err="1" smtClean="0"/>
              <a:t>colours</a:t>
            </a:r>
            <a:r>
              <a:rPr lang="en-US" dirty="0" smtClean="0"/>
              <a:t> </a:t>
            </a:r>
            <a:r>
              <a:rPr lang="en-US" dirty="0"/>
              <a:t>on them?</a:t>
            </a:r>
          </a:p>
          <a:p>
            <a:pPr marL="0" indent="0">
              <a:buNone/>
            </a:pPr>
            <a:r>
              <a:rPr lang="en-US" dirty="0"/>
              <a:t>A. </a:t>
            </a:r>
            <a:r>
              <a:rPr lang="en-US" dirty="0" smtClean="0"/>
              <a:t>40	B</a:t>
            </a:r>
            <a:r>
              <a:rPr lang="en-US" dirty="0"/>
              <a:t>. </a:t>
            </a:r>
            <a:r>
              <a:rPr lang="en-US" dirty="0" smtClean="0"/>
              <a:t>75	C</a:t>
            </a:r>
            <a:r>
              <a:rPr lang="en-US" dirty="0"/>
              <a:t>. </a:t>
            </a:r>
            <a:r>
              <a:rPr lang="en-US" dirty="0" smtClean="0"/>
              <a:t>80	D</a:t>
            </a:r>
            <a:r>
              <a:rPr lang="en-US" dirty="0"/>
              <a:t>. 53</a:t>
            </a:r>
          </a:p>
          <a:p>
            <a:pPr marL="0" indent="0">
              <a:buNone/>
            </a:pPr>
            <a:r>
              <a:rPr lang="en-US" dirty="0"/>
              <a:t>12. How many small cubes have exactly </a:t>
            </a:r>
            <a:r>
              <a:rPr lang="en-US" dirty="0" smtClean="0"/>
              <a:t>two painted </a:t>
            </a:r>
            <a:r>
              <a:rPr lang="en-US" dirty="0"/>
              <a:t>face and have exactly two </a:t>
            </a:r>
            <a:r>
              <a:rPr lang="en-US" dirty="0" err="1" smtClean="0"/>
              <a:t>colours</a:t>
            </a:r>
            <a:r>
              <a:rPr lang="en-US" dirty="0" smtClean="0"/>
              <a:t> on </a:t>
            </a:r>
            <a:r>
              <a:rPr lang="en-US" dirty="0"/>
              <a:t>them?</a:t>
            </a:r>
          </a:p>
          <a:p>
            <a:pPr marL="0" indent="0">
              <a:buNone/>
            </a:pPr>
            <a:r>
              <a:rPr lang="en-US" dirty="0"/>
              <a:t>A. </a:t>
            </a:r>
            <a:r>
              <a:rPr lang="en-US" dirty="0" smtClean="0"/>
              <a:t>36	B</a:t>
            </a:r>
            <a:r>
              <a:rPr lang="en-US" dirty="0"/>
              <a:t>. </a:t>
            </a:r>
            <a:r>
              <a:rPr lang="en-US" dirty="0" smtClean="0"/>
              <a:t>30	C</a:t>
            </a:r>
            <a:r>
              <a:rPr lang="en-US" dirty="0"/>
              <a:t>. </a:t>
            </a:r>
            <a:r>
              <a:rPr lang="en-US" dirty="0" smtClean="0"/>
              <a:t>24	D</a:t>
            </a:r>
            <a:r>
              <a:rPr lang="en-US" dirty="0"/>
              <a:t>. 34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912" y="4391526"/>
            <a:ext cx="2266900" cy="22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9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8" y="1479884"/>
            <a:ext cx="4331368" cy="34380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9873" y="982904"/>
            <a:ext cx="4343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Speed of Minute hand = 6</a:t>
            </a:r>
            <a:r>
              <a:rPr lang="en-US" b="1" baseline="30000" dirty="0" smtClean="0"/>
              <a:t>o  </a:t>
            </a:r>
            <a:r>
              <a:rPr lang="en-US" b="1" dirty="0" smtClean="0"/>
              <a:t>/ minute</a:t>
            </a:r>
          </a:p>
          <a:p>
            <a:r>
              <a:rPr lang="en-US" dirty="0" smtClean="0"/>
              <a:t>*Minute hand covers 360 degrees in 60 minutes </a:t>
            </a:r>
            <a:r>
              <a:rPr lang="en-US" baseline="30000" dirty="0" smtClean="0"/>
              <a:t> </a:t>
            </a:r>
          </a:p>
          <a:p>
            <a:endParaRPr lang="en-US" baseline="30000" dirty="0"/>
          </a:p>
          <a:p>
            <a:r>
              <a:rPr lang="en-US" b="1" dirty="0" smtClean="0"/>
              <a:t>Speed of hour hand = 0.5</a:t>
            </a:r>
            <a:r>
              <a:rPr lang="en-US" b="1" baseline="30000" dirty="0" smtClean="0"/>
              <a:t>o  </a:t>
            </a:r>
            <a:r>
              <a:rPr lang="en-US" b="1" dirty="0" smtClean="0"/>
              <a:t>/minute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Hour hand covers 30 degrees in 60 minutes </a:t>
            </a:r>
          </a:p>
          <a:p>
            <a:endParaRPr lang="en-US" dirty="0"/>
          </a:p>
          <a:p>
            <a:r>
              <a:rPr lang="en-US" dirty="0" smtClean="0"/>
              <a:t>To Calculate angle between minute and hour hand </a:t>
            </a:r>
          </a:p>
          <a:p>
            <a:r>
              <a:rPr lang="en-US" dirty="0" smtClean="0"/>
              <a:t>Degree(</a:t>
            </a:r>
            <a:r>
              <a:rPr lang="el-GR" dirty="0" smtClean="0"/>
              <a:t>θ</a:t>
            </a:r>
            <a:r>
              <a:rPr lang="en-US" dirty="0" smtClean="0"/>
              <a:t>) = 11/2 (M) – 30</a:t>
            </a:r>
            <a:r>
              <a:rPr lang="en-US" baseline="30000" dirty="0" smtClean="0"/>
              <a:t>o</a:t>
            </a:r>
            <a:r>
              <a:rPr lang="en-US" dirty="0" smtClean="0"/>
              <a:t> (H)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or</a:t>
            </a:r>
          </a:p>
          <a:p>
            <a:r>
              <a:rPr lang="en-US" dirty="0" smtClean="0"/>
              <a:t>Degree(</a:t>
            </a:r>
            <a:r>
              <a:rPr lang="el-GR" dirty="0" smtClean="0"/>
              <a:t>θ</a:t>
            </a:r>
            <a:r>
              <a:rPr lang="en-US" dirty="0" smtClean="0"/>
              <a:t>) = 30</a:t>
            </a:r>
            <a:r>
              <a:rPr lang="en-US" baseline="30000" dirty="0" smtClean="0"/>
              <a:t>o</a:t>
            </a:r>
            <a:r>
              <a:rPr lang="en-US" dirty="0" smtClean="0"/>
              <a:t> (H) – 11/2 (M)</a:t>
            </a:r>
          </a:p>
          <a:p>
            <a:r>
              <a:rPr lang="en-US" dirty="0" smtClean="0"/>
              <a:t>Where,</a:t>
            </a:r>
          </a:p>
          <a:p>
            <a:r>
              <a:rPr lang="en-US" dirty="0" smtClean="0"/>
              <a:t>M -</a:t>
            </a:r>
            <a:r>
              <a:rPr lang="en-US" dirty="0" smtClean="0">
                <a:sym typeface="Wingdings" panose="05000000000000000000" pitchFamily="2" charset="2"/>
              </a:rPr>
              <a:t> minutes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  hours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2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9747" y="649705"/>
                <a:ext cx="9313276" cy="51414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Coincidence of hands in clock- [ 0</a:t>
                </a:r>
                <a:r>
                  <a:rPr lang="en-US" baseline="30000" dirty="0" smtClean="0"/>
                  <a:t>0</a:t>
                </a:r>
                <a:r>
                  <a:rPr lang="en-US" dirty="0" smtClean="0"/>
                  <a:t> or 360</a:t>
                </a:r>
                <a:r>
                  <a:rPr lang="en-US" baseline="30000" dirty="0" smtClean="0"/>
                  <a:t>0</a:t>
                </a:r>
                <a:r>
                  <a:rPr lang="en-US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The hour hand and minutes hand coincides every 65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/>
                  <a:t>minutes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12:00, 1.05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</m:oMath>
                </a14:m>
                <a:r>
                  <a:rPr lang="en-US" dirty="0" smtClean="0"/>
                  <a:t> , 2.10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</m:oMath>
                </a14:m>
                <a:r>
                  <a:rPr lang="en-US" dirty="0" smtClean="0"/>
                  <a:t> , 3.15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</m:oMath>
                </a14:m>
                <a:r>
                  <a:rPr lang="en-US" dirty="0" smtClean="0"/>
                  <a:t>, . . . . . . . . . . . . . . , 10.50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hands of the clock coincides 11 times in 12 hours , 22 times in 24 hours.</a:t>
                </a: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9747" y="649705"/>
                <a:ext cx="9313276" cy="5141495"/>
              </a:xfrm>
              <a:blipFill>
                <a:blip r:embed="rId2"/>
                <a:stretch>
                  <a:fillRect l="-851" t="-18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95" y="1911768"/>
            <a:ext cx="2238375" cy="2047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53" y="2020052"/>
            <a:ext cx="2540291" cy="2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0</a:t>
            </a:r>
            <a:r>
              <a:rPr lang="en-US" dirty="0" smtClean="0"/>
              <a:t> to 359</a:t>
            </a:r>
            <a:r>
              <a:rPr lang="en-US" baseline="30000" dirty="0" smtClean="0"/>
              <a:t>o </a:t>
            </a:r>
            <a:r>
              <a:rPr lang="en-US" dirty="0" smtClean="0"/>
              <a:t>– It occurs 22 times in 12 hours and 44 times in 24 hours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40" y="2746137"/>
            <a:ext cx="1714500" cy="1714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58" y="2438399"/>
            <a:ext cx="2022238" cy="202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770" y="433138"/>
            <a:ext cx="10047202" cy="562275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/>
              <a:t>How many degrees does an hour </a:t>
            </a:r>
            <a:r>
              <a:rPr lang="en-US" dirty="0" smtClean="0"/>
              <a:t>hand </a:t>
            </a:r>
            <a:r>
              <a:rPr lang="en-IN" dirty="0" smtClean="0"/>
              <a:t>move </a:t>
            </a:r>
            <a:r>
              <a:rPr lang="en-IN" dirty="0"/>
              <a:t>in 54 minutes?</a:t>
            </a:r>
          </a:p>
          <a:p>
            <a:pPr marL="0" indent="0">
              <a:buNone/>
            </a:pPr>
            <a:r>
              <a:rPr lang="en-IN" dirty="0" smtClean="0"/>
              <a:t>         A</a:t>
            </a:r>
            <a:r>
              <a:rPr lang="en-IN" dirty="0"/>
              <a:t>. </a:t>
            </a:r>
            <a:r>
              <a:rPr lang="en-IN" dirty="0" smtClean="0"/>
              <a:t>304 	B</a:t>
            </a:r>
            <a:r>
              <a:rPr lang="en-IN" dirty="0"/>
              <a:t>. </a:t>
            </a:r>
            <a:r>
              <a:rPr lang="en-IN" dirty="0" smtClean="0"/>
              <a:t>108 		C</a:t>
            </a:r>
            <a:r>
              <a:rPr lang="en-IN" dirty="0"/>
              <a:t>. </a:t>
            </a:r>
            <a:r>
              <a:rPr lang="en-IN" dirty="0" smtClean="0"/>
              <a:t>27          D</a:t>
            </a:r>
            <a:r>
              <a:rPr lang="en-IN" dirty="0"/>
              <a:t>. 54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54 * 0.5 = 27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/>
              <a:t>How many degrees does the minute </a:t>
            </a:r>
            <a:r>
              <a:rPr lang="en-US" dirty="0" smtClean="0"/>
              <a:t>hand move </a:t>
            </a:r>
            <a:r>
              <a:rPr lang="en-US" dirty="0"/>
              <a:t>in the same time in which an </a:t>
            </a:r>
            <a:r>
              <a:rPr lang="en-US" dirty="0" smtClean="0"/>
              <a:t>hour </a:t>
            </a:r>
            <a:r>
              <a:rPr lang="en-IN" dirty="0" smtClean="0"/>
              <a:t>hand </a:t>
            </a:r>
            <a:r>
              <a:rPr lang="en-IN" dirty="0"/>
              <a:t>moves by </a:t>
            </a:r>
            <a:r>
              <a:rPr lang="en-IN" dirty="0" smtClean="0"/>
              <a:t>18 degree?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A. 108 		B</a:t>
            </a:r>
            <a:r>
              <a:rPr lang="en-IN" dirty="0"/>
              <a:t>. </a:t>
            </a:r>
            <a:r>
              <a:rPr lang="en-IN" dirty="0" smtClean="0"/>
              <a:t>9	</a:t>
            </a:r>
            <a:r>
              <a:rPr lang="en-IN" dirty="0" smtClean="0"/>
              <a:t>   C</a:t>
            </a:r>
            <a:r>
              <a:rPr lang="en-IN" dirty="0"/>
              <a:t>. </a:t>
            </a:r>
            <a:r>
              <a:rPr lang="en-IN" dirty="0" smtClean="0"/>
              <a:t>256		D</a:t>
            </a:r>
            <a:r>
              <a:rPr lang="en-IN" dirty="0"/>
              <a:t>. </a:t>
            </a:r>
            <a:r>
              <a:rPr lang="en-IN" dirty="0" smtClean="0"/>
              <a:t>216</a:t>
            </a:r>
          </a:p>
          <a:p>
            <a:pPr marL="0" indent="0">
              <a:buNone/>
            </a:pPr>
            <a:r>
              <a:rPr lang="en-US" dirty="0" smtClean="0"/>
              <a:t>To move 18 degree hour hand will take 36 minutes</a:t>
            </a:r>
          </a:p>
          <a:p>
            <a:pPr marL="0" indent="0">
              <a:buNone/>
            </a:pPr>
            <a:r>
              <a:rPr lang="en-US" dirty="0" smtClean="0"/>
              <a:t>In that 36 minutes minute hand will cover 36*6 = 216 degree.</a:t>
            </a:r>
            <a:endParaRPr lang="en-IN" dirty="0" smtClean="0"/>
          </a:p>
          <a:p>
            <a:pPr marL="0" indent="0">
              <a:buNone/>
            </a:pPr>
            <a:r>
              <a:rPr lang="en-US" dirty="0"/>
              <a:t>3. If a clock is kept on the table in such a </a:t>
            </a:r>
            <a:r>
              <a:rPr lang="en-US" dirty="0" smtClean="0"/>
              <a:t>way that </a:t>
            </a:r>
            <a:r>
              <a:rPr lang="en-US" dirty="0"/>
              <a:t>at 3:10 pm the hour hand points </a:t>
            </a:r>
            <a:r>
              <a:rPr lang="en-US" dirty="0" smtClean="0"/>
              <a:t>south, after </a:t>
            </a:r>
            <a:r>
              <a:rPr lang="en-US" dirty="0"/>
              <a:t>how much time will the minute hand</a:t>
            </a:r>
          </a:p>
          <a:p>
            <a:pPr marL="0" indent="0">
              <a:buNone/>
            </a:pPr>
            <a:r>
              <a:rPr lang="en-US" dirty="0"/>
              <a:t>point east?</a:t>
            </a:r>
          </a:p>
          <a:p>
            <a:pPr marL="0" indent="0">
              <a:buNone/>
            </a:pPr>
            <a:r>
              <a:rPr lang="en-US" dirty="0" smtClean="0"/>
              <a:t>A. 20 </a:t>
            </a:r>
            <a:r>
              <a:rPr lang="en-US" dirty="0" smtClean="0"/>
              <a:t>minutes 	B</a:t>
            </a:r>
            <a:r>
              <a:rPr lang="en-US" dirty="0"/>
              <a:t>. 35 </a:t>
            </a:r>
            <a:r>
              <a:rPr lang="en-US" dirty="0" smtClean="0"/>
              <a:t>minutes	C</a:t>
            </a:r>
            <a:r>
              <a:rPr lang="en-US" dirty="0"/>
              <a:t>. 50 </a:t>
            </a:r>
            <a:r>
              <a:rPr lang="en-US" dirty="0" smtClean="0"/>
              <a:t>minutes		D</a:t>
            </a:r>
            <a:r>
              <a:rPr lang="en-US" dirty="0"/>
              <a:t>. 90 </a:t>
            </a:r>
            <a:r>
              <a:rPr lang="en-US" dirty="0" smtClean="0"/>
              <a:t>minutes</a:t>
            </a:r>
          </a:p>
          <a:p>
            <a:pPr marL="0" indent="0">
              <a:buNone/>
            </a:pPr>
            <a:r>
              <a:rPr lang="en-US" dirty="0" smtClean="0"/>
              <a:t>If hour hand points south which means 3 – south , 9 will be north, 12 will be east, 6 will be west</a:t>
            </a:r>
          </a:p>
          <a:p>
            <a:pPr marL="0" indent="0">
              <a:buNone/>
            </a:pPr>
            <a:r>
              <a:rPr lang="en-US" dirty="0" smtClean="0"/>
              <a:t>To move from 2 to 12  minute hand will take 50 minutes.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1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6900" y="469900"/>
            <a:ext cx="98171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The mirror reflection of a clock shows 3.30 hrs. After two hours, what time the mirror</a:t>
            </a:r>
          </a:p>
          <a:p>
            <a:r>
              <a:rPr lang="en-US" dirty="0" smtClean="0"/>
              <a:t>reflection of the clock will show?</a:t>
            </a:r>
          </a:p>
          <a:p>
            <a:pPr marL="342900" indent="-342900">
              <a:buAutoNum type="alphaUcPeriod"/>
            </a:pPr>
            <a:r>
              <a:rPr lang="en-US" dirty="0" smtClean="0"/>
              <a:t>8.30 	B. 5.30	C. 2.30	D. </a:t>
            </a:r>
            <a:r>
              <a:rPr lang="en-US" dirty="0" smtClean="0"/>
              <a:t>1.30</a:t>
            </a:r>
          </a:p>
          <a:p>
            <a:r>
              <a:rPr lang="en-US" dirty="0" smtClean="0"/>
              <a:t>Mirror reflection means left will become right and right will become left . So 3.30 is the mirror image means correct time will be 8.30 . After 2 hours 10:30 corresponding mirror image will be 1:30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5</a:t>
            </a:r>
            <a:r>
              <a:rPr lang="en-US" dirty="0"/>
              <a:t>. There is a clock hanging on the wall. </a:t>
            </a:r>
            <a:r>
              <a:rPr lang="en-US" dirty="0" smtClean="0"/>
              <a:t>The reflection </a:t>
            </a:r>
            <a:r>
              <a:rPr lang="en-US" dirty="0"/>
              <a:t>of the clock in a mirror </a:t>
            </a:r>
            <a:r>
              <a:rPr lang="en-US" dirty="0" smtClean="0"/>
              <a:t>shows exactly </a:t>
            </a:r>
            <a:r>
              <a:rPr lang="en-US" dirty="0"/>
              <a:t>the same time as the clock. </a:t>
            </a:r>
            <a:r>
              <a:rPr lang="en-US" dirty="0" smtClean="0"/>
              <a:t>How many </a:t>
            </a:r>
            <a:r>
              <a:rPr lang="en-US" dirty="0"/>
              <a:t>times does this happen in 6 days?</a:t>
            </a:r>
          </a:p>
          <a:p>
            <a:pPr marL="342900" indent="-342900">
              <a:buAutoNum type="alphaUcPeriod"/>
            </a:pPr>
            <a:r>
              <a:rPr lang="en-IN" dirty="0" smtClean="0"/>
              <a:t>11	B</a:t>
            </a:r>
            <a:r>
              <a:rPr lang="en-IN" dirty="0"/>
              <a:t>. </a:t>
            </a:r>
            <a:r>
              <a:rPr lang="en-IN" dirty="0" smtClean="0"/>
              <a:t>12	C</a:t>
            </a:r>
            <a:r>
              <a:rPr lang="en-IN" dirty="0"/>
              <a:t>. </a:t>
            </a:r>
            <a:r>
              <a:rPr lang="en-IN" dirty="0" smtClean="0"/>
              <a:t>22	D</a:t>
            </a:r>
            <a:r>
              <a:rPr lang="en-IN" dirty="0"/>
              <a:t>. </a:t>
            </a:r>
            <a:r>
              <a:rPr lang="en-IN" dirty="0" smtClean="0"/>
              <a:t>24</a:t>
            </a:r>
          </a:p>
          <a:p>
            <a:r>
              <a:rPr lang="en-US" dirty="0" smtClean="0"/>
              <a:t>Mirror image &amp; actual time will be same at 12:00 &amp; 6:00 . In a day 12 will occur twice and 6 will occur twice. Total 4 times in a day. So in 6 hours it will be 24 times.</a:t>
            </a:r>
            <a:endParaRPr lang="en-IN" dirty="0" smtClean="0"/>
          </a:p>
          <a:p>
            <a:endParaRPr lang="en-IN" dirty="0"/>
          </a:p>
          <a:p>
            <a:r>
              <a:rPr lang="en-US" dirty="0"/>
              <a:t>6. What is the reflex angle when the time </a:t>
            </a:r>
            <a:r>
              <a:rPr lang="en-US" dirty="0" smtClean="0"/>
              <a:t>is  </a:t>
            </a:r>
            <a:r>
              <a:rPr lang="en-IN" dirty="0" smtClean="0"/>
              <a:t>1:30</a:t>
            </a:r>
            <a:r>
              <a:rPr lang="en-IN" dirty="0"/>
              <a:t>?</a:t>
            </a:r>
          </a:p>
          <a:p>
            <a:pPr marL="342900" indent="-342900">
              <a:buAutoNum type="alphaUcPeriod"/>
            </a:pPr>
            <a:r>
              <a:rPr lang="en-IN" dirty="0" smtClean="0"/>
              <a:t>225	B</a:t>
            </a:r>
            <a:r>
              <a:rPr lang="en-IN" dirty="0"/>
              <a:t>. </a:t>
            </a:r>
            <a:r>
              <a:rPr lang="en-IN" dirty="0" smtClean="0"/>
              <a:t>135	C</a:t>
            </a:r>
            <a:r>
              <a:rPr lang="en-IN" dirty="0"/>
              <a:t>. </a:t>
            </a:r>
            <a:r>
              <a:rPr lang="en-IN" dirty="0" smtClean="0"/>
              <a:t>150	D</a:t>
            </a:r>
            <a:r>
              <a:rPr lang="en-IN" dirty="0"/>
              <a:t>. </a:t>
            </a:r>
            <a:r>
              <a:rPr lang="en-IN" dirty="0" smtClean="0"/>
              <a:t>175</a:t>
            </a:r>
          </a:p>
          <a:p>
            <a:r>
              <a:rPr lang="en-US" dirty="0" smtClean="0"/>
              <a:t>Degree(x) = 11/2 (30) – 30(1) = 165 – 30 = 135 </a:t>
            </a:r>
          </a:p>
          <a:p>
            <a:r>
              <a:rPr lang="en-US" dirty="0" smtClean="0"/>
              <a:t>Reflex angle = 360-135 = 225</a:t>
            </a:r>
            <a:endParaRPr lang="en-US" dirty="0"/>
          </a:p>
          <a:p>
            <a:r>
              <a:rPr lang="en-US" dirty="0" smtClean="0"/>
              <a:t>7. </a:t>
            </a:r>
            <a:r>
              <a:rPr lang="en-US" dirty="0"/>
              <a:t>An accurate clock shows 8 O’clock in </a:t>
            </a:r>
            <a:r>
              <a:rPr lang="en-US" dirty="0" smtClean="0"/>
              <a:t>the morning</a:t>
            </a:r>
            <a:r>
              <a:rPr lang="en-US" dirty="0"/>
              <a:t>. Through how many degrees </a:t>
            </a:r>
            <a:r>
              <a:rPr lang="en-US" dirty="0" smtClean="0"/>
              <a:t>will the </a:t>
            </a:r>
            <a:r>
              <a:rPr lang="en-US" dirty="0"/>
              <a:t>hour hand rotate when the clock </a:t>
            </a:r>
            <a:r>
              <a:rPr lang="en-US" dirty="0" smtClean="0"/>
              <a:t>shows 2 </a:t>
            </a:r>
            <a:r>
              <a:rPr lang="en-US" dirty="0"/>
              <a:t>O’clock in the afternoon?</a:t>
            </a:r>
          </a:p>
          <a:p>
            <a:pPr marL="342900" indent="-342900">
              <a:buAutoNum type="alphaUcPeriod"/>
            </a:pPr>
            <a:r>
              <a:rPr lang="en-IN" dirty="0" smtClean="0"/>
              <a:t>180 	B</a:t>
            </a:r>
            <a:r>
              <a:rPr lang="en-IN" dirty="0"/>
              <a:t>. </a:t>
            </a:r>
            <a:r>
              <a:rPr lang="en-IN" dirty="0" smtClean="0"/>
              <a:t>150	C</a:t>
            </a:r>
            <a:r>
              <a:rPr lang="en-IN" dirty="0"/>
              <a:t>. </a:t>
            </a:r>
            <a:r>
              <a:rPr lang="en-IN" dirty="0" smtClean="0"/>
              <a:t>120	D</a:t>
            </a:r>
            <a:r>
              <a:rPr lang="en-IN" dirty="0"/>
              <a:t>. </a:t>
            </a:r>
            <a:r>
              <a:rPr lang="en-IN" dirty="0" smtClean="0"/>
              <a:t>270</a:t>
            </a:r>
          </a:p>
          <a:p>
            <a:r>
              <a:rPr lang="en-US" dirty="0" smtClean="0"/>
              <a:t>6 * 30 = 180</a:t>
            </a:r>
            <a:endParaRPr lang="en-IN" dirty="0"/>
          </a:p>
          <a:p>
            <a:r>
              <a:rPr lang="en-US" dirty="0"/>
              <a:t>8. What is the angle between the two </a:t>
            </a:r>
            <a:r>
              <a:rPr lang="en-US" dirty="0" smtClean="0"/>
              <a:t>hands of </a:t>
            </a:r>
            <a:r>
              <a:rPr lang="en-US" dirty="0"/>
              <a:t>a clock when time is 20 minutes past 5?</a:t>
            </a:r>
          </a:p>
          <a:p>
            <a:pPr marL="342900" indent="-342900">
              <a:buAutoNum type="alphaUcPeriod"/>
            </a:pPr>
            <a:r>
              <a:rPr lang="en-IN" dirty="0" smtClean="0"/>
              <a:t>0</a:t>
            </a:r>
            <a:r>
              <a:rPr lang="en-IN" dirty="0" smtClean="0"/>
              <a:t>	B</a:t>
            </a:r>
            <a:r>
              <a:rPr lang="en-IN" dirty="0"/>
              <a:t>. </a:t>
            </a:r>
            <a:r>
              <a:rPr lang="en-IN" dirty="0" smtClean="0"/>
              <a:t>40	C</a:t>
            </a:r>
            <a:r>
              <a:rPr lang="en-IN" dirty="0"/>
              <a:t>. </a:t>
            </a:r>
            <a:r>
              <a:rPr lang="en-IN" dirty="0" smtClean="0"/>
              <a:t>30	D</a:t>
            </a:r>
            <a:r>
              <a:rPr lang="en-IN" dirty="0"/>
              <a:t>. </a:t>
            </a:r>
            <a:r>
              <a:rPr lang="en-IN" dirty="0" smtClean="0"/>
              <a:t>15</a:t>
            </a:r>
          </a:p>
          <a:p>
            <a:r>
              <a:rPr lang="en-US" dirty="0" smtClean="0"/>
              <a:t>B – 40 (using the formula)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7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6900" y="469900"/>
            <a:ext cx="98171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 </a:t>
            </a:r>
            <a:r>
              <a:rPr lang="en-US" dirty="0"/>
              <a:t>At what time between 8 p.m. and 9 </a:t>
            </a:r>
            <a:r>
              <a:rPr lang="en-US" dirty="0" smtClean="0"/>
              <a:t>p.m. will </a:t>
            </a:r>
            <a:r>
              <a:rPr lang="en-US" dirty="0"/>
              <a:t>the minute hand coincide with </a:t>
            </a:r>
            <a:r>
              <a:rPr lang="en-US" dirty="0" smtClean="0"/>
              <a:t>the </a:t>
            </a:r>
            <a:r>
              <a:rPr lang="en-IN" dirty="0" smtClean="0"/>
              <a:t>hour </a:t>
            </a:r>
            <a:r>
              <a:rPr lang="en-IN" dirty="0"/>
              <a:t>hand?</a:t>
            </a:r>
          </a:p>
          <a:p>
            <a:pPr marL="342900" indent="-342900">
              <a:buAutoNum type="alphaUcPeriod"/>
            </a:pPr>
            <a:r>
              <a:rPr lang="en-IN" dirty="0" smtClean="0"/>
              <a:t>43 7/11 </a:t>
            </a:r>
            <a:r>
              <a:rPr lang="en-IN" dirty="0"/>
              <a:t>past </a:t>
            </a:r>
            <a:r>
              <a:rPr lang="en-IN" dirty="0" smtClean="0"/>
              <a:t>8	B</a:t>
            </a:r>
            <a:r>
              <a:rPr lang="en-IN" dirty="0"/>
              <a:t>. 47 </a:t>
            </a:r>
            <a:r>
              <a:rPr lang="en-IN" dirty="0" smtClean="0"/>
              <a:t>7/11 </a:t>
            </a:r>
            <a:r>
              <a:rPr lang="en-IN" dirty="0"/>
              <a:t>past </a:t>
            </a:r>
            <a:r>
              <a:rPr lang="en-IN" dirty="0" smtClean="0"/>
              <a:t>8	C</a:t>
            </a:r>
            <a:r>
              <a:rPr lang="en-IN" dirty="0"/>
              <a:t>. 40 past </a:t>
            </a:r>
            <a:r>
              <a:rPr lang="en-IN" dirty="0" smtClean="0"/>
              <a:t>8	D</a:t>
            </a:r>
            <a:r>
              <a:rPr lang="en-IN" dirty="0"/>
              <a:t>. 42 </a:t>
            </a:r>
            <a:r>
              <a:rPr lang="en-IN" dirty="0" smtClean="0"/>
              <a:t>7/11 </a:t>
            </a:r>
            <a:r>
              <a:rPr lang="en-IN" dirty="0"/>
              <a:t>past </a:t>
            </a:r>
            <a:r>
              <a:rPr lang="en-IN" dirty="0" smtClean="0"/>
              <a:t>8</a:t>
            </a:r>
          </a:p>
          <a:p>
            <a:r>
              <a:rPr lang="en-US" dirty="0" smtClean="0"/>
              <a:t>0 = 11/2(M) – 30(8) </a:t>
            </a:r>
          </a:p>
          <a:p>
            <a:r>
              <a:rPr lang="en-US" dirty="0" smtClean="0"/>
              <a:t>240 = 11/2 (M)</a:t>
            </a:r>
          </a:p>
          <a:p>
            <a:r>
              <a:rPr lang="en-US" dirty="0" smtClean="0"/>
              <a:t>M = 480/11</a:t>
            </a:r>
          </a:p>
          <a:p>
            <a:r>
              <a:rPr lang="en-IN" dirty="0"/>
              <a:t>43 7/11 past 8</a:t>
            </a:r>
            <a:endParaRPr lang="en-IN" dirty="0" smtClean="0"/>
          </a:p>
          <a:p>
            <a:endParaRPr lang="en-IN" dirty="0"/>
          </a:p>
          <a:p>
            <a:r>
              <a:rPr lang="en-US" dirty="0"/>
              <a:t>10. At what time between 5 O’clock and </a:t>
            </a:r>
            <a:r>
              <a:rPr lang="en-US" dirty="0" smtClean="0"/>
              <a:t>6 O’clock </a:t>
            </a:r>
            <a:r>
              <a:rPr lang="en-US" dirty="0"/>
              <a:t>will the hands of a watch be </a:t>
            </a:r>
            <a:r>
              <a:rPr lang="en-US" dirty="0" smtClean="0"/>
              <a:t>at </a:t>
            </a:r>
            <a:r>
              <a:rPr lang="en-IN" dirty="0" smtClean="0"/>
              <a:t>right </a:t>
            </a:r>
            <a:r>
              <a:rPr lang="en-IN" dirty="0"/>
              <a:t>angles?</a:t>
            </a:r>
          </a:p>
          <a:p>
            <a:pPr marL="342900" indent="-342900">
              <a:buAutoNum type="alphaUcPeriod"/>
            </a:pPr>
            <a:r>
              <a:rPr lang="en-IN" dirty="0" smtClean="0"/>
              <a:t>10 10 /11 </a:t>
            </a:r>
            <a:r>
              <a:rPr lang="en-IN" dirty="0"/>
              <a:t>past </a:t>
            </a:r>
            <a:r>
              <a:rPr lang="en-IN" dirty="0" smtClean="0"/>
              <a:t>5	B</a:t>
            </a:r>
            <a:r>
              <a:rPr lang="en-IN" dirty="0"/>
              <a:t>. 43 </a:t>
            </a:r>
            <a:r>
              <a:rPr lang="en-IN" dirty="0" smtClean="0"/>
              <a:t>7/11 </a:t>
            </a:r>
            <a:r>
              <a:rPr lang="en-IN" dirty="0"/>
              <a:t>past </a:t>
            </a:r>
            <a:r>
              <a:rPr lang="en-IN" dirty="0" smtClean="0"/>
              <a:t>5	C</a:t>
            </a:r>
            <a:r>
              <a:rPr lang="en-IN" dirty="0"/>
              <a:t>. Both A &amp; </a:t>
            </a:r>
            <a:r>
              <a:rPr lang="en-IN" dirty="0" smtClean="0"/>
              <a:t>B	D</a:t>
            </a:r>
            <a:r>
              <a:rPr lang="en-IN" dirty="0"/>
              <a:t>. None of </a:t>
            </a:r>
            <a:r>
              <a:rPr lang="en-IN" dirty="0" smtClean="0"/>
              <a:t>these</a:t>
            </a:r>
          </a:p>
          <a:p>
            <a:endParaRPr lang="en-IN" dirty="0" smtClean="0"/>
          </a:p>
          <a:p>
            <a:r>
              <a:rPr lang="en-US" dirty="0" smtClean="0"/>
              <a:t>90 </a:t>
            </a:r>
            <a:r>
              <a:rPr lang="en-US" dirty="0"/>
              <a:t>= 11/2(M) – </a:t>
            </a:r>
            <a:r>
              <a:rPr lang="en-US" dirty="0" smtClean="0"/>
              <a:t>30(5) 	240 </a:t>
            </a:r>
            <a:r>
              <a:rPr lang="en-US" dirty="0"/>
              <a:t>= 11/2 (</a:t>
            </a:r>
            <a:r>
              <a:rPr lang="en-US" dirty="0" smtClean="0"/>
              <a:t>M)	M </a:t>
            </a:r>
            <a:r>
              <a:rPr lang="en-US" dirty="0"/>
              <a:t>= </a:t>
            </a:r>
            <a:r>
              <a:rPr lang="en-US" dirty="0" smtClean="0"/>
              <a:t>480/11	</a:t>
            </a:r>
            <a:r>
              <a:rPr lang="en-IN" dirty="0" smtClean="0"/>
              <a:t>43 </a:t>
            </a:r>
            <a:r>
              <a:rPr lang="en-IN" dirty="0"/>
              <a:t>7/11 past 5</a:t>
            </a:r>
            <a:endParaRPr lang="en-IN" dirty="0" smtClean="0"/>
          </a:p>
          <a:p>
            <a:endParaRPr lang="en-US" dirty="0"/>
          </a:p>
          <a:p>
            <a:r>
              <a:rPr lang="en-US" dirty="0" smtClean="0"/>
              <a:t>90 = 30(5) – 11/2(M)	60 = 11/2 (M)	M = 120/11	</a:t>
            </a:r>
            <a:r>
              <a:rPr lang="en-IN" dirty="0"/>
              <a:t> 10 10 /11 past </a:t>
            </a:r>
            <a:r>
              <a:rPr lang="en-IN" dirty="0" smtClean="0"/>
              <a:t>5</a:t>
            </a:r>
          </a:p>
          <a:p>
            <a:endParaRPr lang="en-US" dirty="0"/>
          </a:p>
          <a:p>
            <a:r>
              <a:rPr lang="en-US" dirty="0" smtClean="0"/>
              <a:t>Answer: Both A &amp; B</a:t>
            </a:r>
            <a:endParaRPr lang="en-IN" dirty="0" smtClean="0"/>
          </a:p>
          <a:p>
            <a:endParaRPr lang="en-US" dirty="0"/>
          </a:p>
          <a:p>
            <a:r>
              <a:rPr lang="en-US" dirty="0" smtClean="0"/>
              <a:t>11. </a:t>
            </a:r>
            <a:r>
              <a:rPr lang="en-US" dirty="0"/>
              <a:t>Find the time between 3 and 4 O’clock </a:t>
            </a:r>
            <a:r>
              <a:rPr lang="en-US" dirty="0" smtClean="0"/>
              <a:t>at which </a:t>
            </a:r>
            <a:r>
              <a:rPr lang="en-US" dirty="0"/>
              <a:t>the minute hand and the hour </a:t>
            </a:r>
            <a:r>
              <a:rPr lang="en-US" dirty="0" smtClean="0"/>
              <a:t>hand make </a:t>
            </a:r>
            <a:r>
              <a:rPr lang="en-US" dirty="0"/>
              <a:t>an angle 60 with each other.</a:t>
            </a:r>
          </a:p>
          <a:p>
            <a:pPr marL="342900" indent="-342900">
              <a:buAutoNum type="alphaUcPeriod"/>
            </a:pPr>
            <a:r>
              <a:rPr lang="en-IN" dirty="0" smtClean="0"/>
              <a:t>5 5/11 </a:t>
            </a:r>
            <a:r>
              <a:rPr lang="en-IN" dirty="0"/>
              <a:t>past </a:t>
            </a:r>
            <a:r>
              <a:rPr lang="en-IN" dirty="0" smtClean="0"/>
              <a:t>3	B</a:t>
            </a:r>
            <a:r>
              <a:rPr lang="en-IN" dirty="0"/>
              <a:t>. 27 </a:t>
            </a:r>
            <a:r>
              <a:rPr lang="en-IN" dirty="0" smtClean="0"/>
              <a:t>3/11 </a:t>
            </a:r>
            <a:r>
              <a:rPr lang="en-IN" dirty="0"/>
              <a:t>past </a:t>
            </a:r>
            <a:r>
              <a:rPr lang="en-IN" dirty="0" smtClean="0"/>
              <a:t>3	C</a:t>
            </a:r>
            <a:r>
              <a:rPr lang="en-IN" dirty="0"/>
              <a:t>. Both A &amp; </a:t>
            </a:r>
            <a:r>
              <a:rPr lang="en-IN" dirty="0" smtClean="0"/>
              <a:t>B	D</a:t>
            </a:r>
            <a:r>
              <a:rPr lang="en-IN" dirty="0"/>
              <a:t>. None of </a:t>
            </a:r>
            <a:r>
              <a:rPr lang="en-IN" dirty="0" smtClean="0"/>
              <a:t>these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8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6900" y="469900"/>
            <a:ext cx="9817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12. </a:t>
            </a:r>
            <a:r>
              <a:rPr lang="en-US" dirty="0" smtClean="0"/>
              <a:t>A mechanical grandfather clock is at present showing 7 </a:t>
            </a:r>
            <a:r>
              <a:rPr lang="en-US" dirty="0" err="1" smtClean="0"/>
              <a:t>hrs</a:t>
            </a:r>
            <a:r>
              <a:rPr lang="en-US" dirty="0" smtClean="0"/>
              <a:t> 40 min 6 sec. Assuming</a:t>
            </a:r>
          </a:p>
          <a:p>
            <a:r>
              <a:rPr lang="en-US" dirty="0" smtClean="0"/>
              <a:t>that it loses 4 sec in every hour, what time will it show after exactly 6 1/2 </a:t>
            </a:r>
            <a:r>
              <a:rPr lang="en-IN" dirty="0" smtClean="0"/>
              <a:t>hours? </a:t>
            </a:r>
          </a:p>
          <a:p>
            <a:r>
              <a:rPr lang="en-IN" dirty="0" smtClean="0"/>
              <a:t>A. 2 hr 9 min 40 sec		</a:t>
            </a:r>
            <a:r>
              <a:rPr lang="sv-SE" dirty="0" smtClean="0"/>
              <a:t>B. 2 hr 10 min 6 sec		C. 14 hr 9 min 34 sec</a:t>
            </a:r>
          </a:p>
          <a:p>
            <a:r>
              <a:rPr lang="sv-SE" dirty="0" smtClean="0"/>
              <a:t>D. 14 hr 10 min 32 sec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95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7190" y="31750"/>
            <a:ext cx="3353376" cy="160646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8- corners</a:t>
            </a:r>
            <a:br>
              <a:rPr lang="en-US" dirty="0" smtClean="0"/>
            </a:br>
            <a:r>
              <a:rPr lang="en-US" dirty="0" smtClean="0"/>
              <a:t>6- faces</a:t>
            </a:r>
            <a:br>
              <a:rPr lang="en-US" dirty="0" smtClean="0"/>
            </a:br>
            <a:r>
              <a:rPr lang="en-US" dirty="0" smtClean="0"/>
              <a:t>12- edges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3124199"/>
            <a:ext cx="3634632" cy="3124200"/>
          </a:xfrm>
        </p:spPr>
      </p:pic>
      <p:sp>
        <p:nvSpPr>
          <p:cNvPr id="5" name="AutoShape 2" descr="Cubes Reasoning Questions and Solutions - Logical Reasoning | Test"/>
          <p:cNvSpPr>
            <a:spLocks noChangeAspect="1" noChangeArrowheads="1"/>
          </p:cNvSpPr>
          <p:nvPr/>
        </p:nvSpPr>
        <p:spPr bwMode="auto">
          <a:xfrm>
            <a:off x="155575" y="-639763"/>
            <a:ext cx="340995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982" y="4162424"/>
            <a:ext cx="5302584" cy="2085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0" y="279399"/>
            <a:ext cx="2565399" cy="256539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460382" y="431800"/>
            <a:ext cx="1741144" cy="7793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Cubes</a:t>
            </a:r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39277" y="1758029"/>
            <a:ext cx="5303828" cy="2404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 smtClean="0"/>
              <a:t>3 faces painted- corners (8)</a:t>
            </a:r>
            <a:br>
              <a:rPr lang="en-US" sz="2800" dirty="0" smtClean="0"/>
            </a:br>
            <a:r>
              <a:rPr lang="en-US" sz="2800" dirty="0" smtClean="0"/>
              <a:t>2 faces painted- 12(n-2)</a:t>
            </a:r>
            <a:br>
              <a:rPr lang="en-US" sz="2800" dirty="0" smtClean="0"/>
            </a:br>
            <a:r>
              <a:rPr lang="en-US" sz="2800" dirty="0" smtClean="0"/>
              <a:t>1 face painted- 6(n-2)</a:t>
            </a:r>
            <a:r>
              <a:rPr lang="en-US" sz="2800" baseline="30000" dirty="0" smtClean="0"/>
              <a:t>2</a:t>
            </a:r>
          </a:p>
          <a:p>
            <a:pPr algn="l"/>
            <a:r>
              <a:rPr lang="en-US" sz="2800" dirty="0" smtClean="0"/>
              <a:t>0 faces painted - </a:t>
            </a:r>
            <a:r>
              <a:rPr lang="en-US" sz="2800" dirty="0"/>
              <a:t>(</a:t>
            </a:r>
            <a:r>
              <a:rPr lang="en-US" sz="2800" dirty="0" smtClean="0"/>
              <a:t>n-2)</a:t>
            </a:r>
            <a:r>
              <a:rPr lang="en-US" sz="2800" baseline="30000" dirty="0" smtClean="0"/>
              <a:t>3</a:t>
            </a:r>
          </a:p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n- inch/cm</a:t>
            </a:r>
          </a:p>
          <a:p>
            <a:pPr algn="l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928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151</TotalTime>
  <Words>585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Corbel</vt:lpstr>
      <vt:lpstr>Wingdings</vt:lpstr>
      <vt:lpstr>Parallax</vt:lpstr>
      <vt:lpstr>CLOCKS-CONCEPT &amp; PROBLEM SOLVING</vt:lpstr>
      <vt:lpstr>PowerPoint Presentation</vt:lpstr>
      <vt:lpstr>PowerPoint Presentation</vt:lpstr>
      <vt:lpstr>10 to 359o – It occurs 22 times in 12 hours and 44 times in 24 hours</vt:lpstr>
      <vt:lpstr>PowerPoint Presentation</vt:lpstr>
      <vt:lpstr>PowerPoint Presentation</vt:lpstr>
      <vt:lpstr>PowerPoint Presentation</vt:lpstr>
      <vt:lpstr>PowerPoint Presentation</vt:lpstr>
      <vt:lpstr>8- corners 6- faces 12- edges</vt:lpstr>
      <vt:lpstr>Cubes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CLOCKS-CONCEPT &amp; PROBLEM SOLVING</dc:title>
  <dc:creator>Jayaganesh</dc:creator>
  <cp:lastModifiedBy>Jayaganesh</cp:lastModifiedBy>
  <cp:revision>16</cp:revision>
  <dcterms:created xsi:type="dcterms:W3CDTF">2021-04-28T17:17:10Z</dcterms:created>
  <dcterms:modified xsi:type="dcterms:W3CDTF">2021-05-04T17:32:45Z</dcterms:modified>
</cp:coreProperties>
</file>