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5D5847-1A7B-4E50-8BDC-80BF1286A616}"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199657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5D5847-1A7B-4E50-8BDC-80BF1286A616}"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215352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5D5847-1A7B-4E50-8BDC-80BF1286A616}"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3713559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5D5847-1A7B-4E50-8BDC-80BF1286A616}"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3583-18C8-4694-970E-66F4CA2D154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849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5D5847-1A7B-4E50-8BDC-80BF1286A616}"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264726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D5D5847-1A7B-4E50-8BDC-80BF1286A616}" type="datetimeFigureOut">
              <a:rPr lang="en-IN" smtClean="0"/>
              <a:t>11-11-2020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1082735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D5D5847-1A7B-4E50-8BDC-80BF1286A616}" type="datetimeFigureOut">
              <a:rPr lang="en-IN" smtClean="0"/>
              <a:t>11-11-2020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1798330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5D5847-1A7B-4E50-8BDC-80BF1286A616}"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3284668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5D5847-1A7B-4E50-8BDC-80BF1286A616}"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422483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5D5847-1A7B-4E50-8BDC-80BF1286A616}"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335822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5D5847-1A7B-4E50-8BDC-80BF1286A616}"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224736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5D5847-1A7B-4E50-8BDC-80BF1286A616}"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374645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5D5847-1A7B-4E50-8BDC-80BF1286A616}" type="datetimeFigureOut">
              <a:rPr lang="en-IN" smtClean="0"/>
              <a:t>11-11-2020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275088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5D5847-1A7B-4E50-8BDC-80BF1286A616}" type="datetimeFigureOut">
              <a:rPr lang="en-IN" smtClean="0"/>
              <a:t>11-11-2020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300327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D5D5847-1A7B-4E50-8BDC-80BF1286A616}" type="datetimeFigureOut">
              <a:rPr lang="en-IN" smtClean="0"/>
              <a:t>11-11-2020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229821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5D5847-1A7B-4E50-8BDC-80BF1286A616}"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101657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5D5847-1A7B-4E50-8BDC-80BF1286A616}"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3583-18C8-4694-970E-66F4CA2D154F}" type="slidenum">
              <a:rPr lang="en-IN" smtClean="0"/>
              <a:t>‹#›</a:t>
            </a:fld>
            <a:endParaRPr lang="en-IN"/>
          </a:p>
        </p:txBody>
      </p:sp>
    </p:spTree>
    <p:extLst>
      <p:ext uri="{BB962C8B-B14F-4D97-AF65-F5344CB8AC3E}">
        <p14:creationId xmlns:p14="http://schemas.microsoft.com/office/powerpoint/2010/main" val="46719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D5D5847-1A7B-4E50-8BDC-80BF1286A616}" type="datetimeFigureOut">
              <a:rPr lang="en-IN" smtClean="0"/>
              <a:t>11-11-2020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4253583-18C8-4694-970E-66F4CA2D154F}" type="slidenum">
              <a:rPr lang="en-IN" smtClean="0"/>
              <a:t>‹#›</a:t>
            </a:fld>
            <a:endParaRPr lang="en-IN"/>
          </a:p>
        </p:txBody>
      </p:sp>
    </p:spTree>
    <p:extLst>
      <p:ext uri="{BB962C8B-B14F-4D97-AF65-F5344CB8AC3E}">
        <p14:creationId xmlns:p14="http://schemas.microsoft.com/office/powerpoint/2010/main" val="7092038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INTERPRETATION</a:t>
            </a:r>
            <a:endParaRPr lang="en-IN" dirty="0"/>
          </a:p>
        </p:txBody>
      </p:sp>
    </p:spTree>
    <p:extLst>
      <p:ext uri="{BB962C8B-B14F-4D97-AF65-F5344CB8AC3E}">
        <p14:creationId xmlns:p14="http://schemas.microsoft.com/office/powerpoint/2010/main" val="224100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538" y="304801"/>
            <a:ext cx="10364451" cy="1690254"/>
          </a:xfrm>
        </p:spPr>
        <p:txBody>
          <a:bodyPr>
            <a:normAutofit/>
          </a:bodyPr>
          <a:lstStyle/>
          <a:p>
            <a:pPr algn="l"/>
            <a:r>
              <a:rPr lang="en-US" sz="2000" dirty="0">
                <a:latin typeface="Times New Roman" panose="02020603050405020304" pitchFamily="18" charset="0"/>
                <a:cs typeface="Times New Roman" panose="02020603050405020304" pitchFamily="18" charset="0"/>
              </a:rPr>
              <a:t>In case of which of the following countries, the difference between the runs scored in ODI and T20 is the second lowest?</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a:t>
            </a:r>
            <a:r>
              <a:rPr lang="en-US" sz="2000" dirty="0" err="1" smtClean="0">
                <a:latin typeface="Times New Roman" panose="02020603050405020304" pitchFamily="18" charset="0"/>
                <a:cs typeface="Times New Roman" panose="02020603050405020304" pitchFamily="18" charset="0"/>
              </a:rPr>
              <a:t>Srilanka</a:t>
            </a:r>
            <a:r>
              <a:rPr lang="en-US" sz="2000" dirty="0" smtClean="0">
                <a:latin typeface="Times New Roman" panose="02020603050405020304" pitchFamily="18" charset="0"/>
                <a:cs typeface="Times New Roman" panose="02020603050405020304" pitchFamily="18" charset="0"/>
              </a:rPr>
              <a:t>	B. Pakistan	C. South Africa	D. West Indies 	E. None of the above</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705956" y="1995055"/>
            <a:ext cx="10363826" cy="4227672"/>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Solution:</a:t>
            </a:r>
          </a:p>
          <a:p>
            <a:pPr marL="0" indent="0">
              <a:buNone/>
            </a:pPr>
            <a:r>
              <a:rPr lang="en-US" dirty="0"/>
              <a:t>The difference between the runs scored in ODI and T20 against</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Second lowest : South Africa</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12538" y="3151628"/>
            <a:ext cx="7239000" cy="1914525"/>
          </a:xfrm>
          <a:prstGeom prst="rect">
            <a:avLst/>
          </a:prstGeom>
        </p:spPr>
      </p:pic>
    </p:spTree>
    <p:extLst>
      <p:ext uri="{BB962C8B-B14F-4D97-AF65-F5344CB8AC3E}">
        <p14:creationId xmlns:p14="http://schemas.microsoft.com/office/powerpoint/2010/main" val="352827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538" y="304801"/>
            <a:ext cx="10364451" cy="1690254"/>
          </a:xfrm>
        </p:spPr>
        <p:txBody>
          <a:bodyPr>
            <a:normAutofit/>
          </a:bodyPr>
          <a:lstStyle/>
          <a:p>
            <a:pPr algn="l"/>
            <a:r>
              <a:rPr lang="en-US" sz="2000" dirty="0">
                <a:latin typeface="Times New Roman" panose="02020603050405020304" pitchFamily="18" charset="0"/>
                <a:cs typeface="Times New Roman" panose="02020603050405020304" pitchFamily="18" charset="0"/>
              </a:rPr>
              <a:t>The runs scored by the batsman against WI in T20 is </a:t>
            </a:r>
            <a:r>
              <a:rPr lang="en-US" sz="2000" dirty="0" err="1">
                <a:latin typeface="Times New Roman" panose="02020603050405020304" pitchFamily="18" charset="0"/>
                <a:cs typeface="Times New Roman" panose="02020603050405020304" pitchFamily="18" charset="0"/>
              </a:rPr>
              <a:t>approximatelywhat</a:t>
            </a:r>
            <a:r>
              <a:rPr lang="en-US" sz="2000" dirty="0">
                <a:latin typeface="Times New Roman" panose="02020603050405020304" pitchFamily="18" charset="0"/>
                <a:cs typeface="Times New Roman" panose="02020603050405020304" pitchFamily="18" charset="0"/>
              </a:rPr>
              <a:t> percent of the runs scored against Australia in ODI</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71%	B. 75%	C. 73%	D. 69%  	E. None of the above</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05956" y="1995055"/>
                <a:ext cx="10363826" cy="4227672"/>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Solution: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Required Percentage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360</m:t>
                        </m:r>
                      </m:num>
                      <m:den>
                        <m:r>
                          <a:rPr lang="en-US" b="0" i="1" smtClean="0">
                            <a:latin typeface="Cambria Math" panose="02040503050406030204" pitchFamily="18" charset="0"/>
                            <a:cs typeface="Times New Roman" panose="02020603050405020304" pitchFamily="18" charset="0"/>
                          </a:rPr>
                          <m:t>490</m:t>
                        </m:r>
                      </m:den>
                    </m:f>
                  </m:oMath>
                </a14:m>
                <a:r>
                  <a:rPr lang="en-US" dirty="0">
                    <a:latin typeface="Times New Roman" panose="02020603050405020304" pitchFamily="18" charset="0"/>
                    <a:cs typeface="Times New Roman" panose="02020603050405020304" pitchFamily="18" charset="0"/>
                  </a:rPr>
                  <a:t>   * 100 = </a:t>
                </a:r>
                <a:r>
                  <a:rPr lang="en-US" dirty="0" smtClean="0">
                    <a:latin typeface="Times New Roman" panose="02020603050405020304" pitchFamily="18" charset="0"/>
                    <a:cs typeface="Times New Roman" panose="02020603050405020304" pitchFamily="18" charset="0"/>
                  </a:rPr>
                  <a:t>73%</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05956" y="1995055"/>
                <a:ext cx="10363826" cy="4227672"/>
              </a:xfrm>
              <a:blipFill>
                <a:blip r:embed="rId2"/>
                <a:stretch>
                  <a:fillRect l="-647"/>
                </a:stretch>
              </a:blipFill>
            </p:spPr>
            <p:txBody>
              <a:bodyPr/>
              <a:lstStyle/>
              <a:p>
                <a:r>
                  <a:rPr lang="en-IN">
                    <a:noFill/>
                  </a:rPr>
                  <a:t> </a:t>
                </a:r>
              </a:p>
            </p:txBody>
          </p:sp>
        </mc:Fallback>
      </mc:AlternateContent>
    </p:spTree>
    <p:extLst>
      <p:ext uri="{BB962C8B-B14F-4D97-AF65-F5344CB8AC3E}">
        <p14:creationId xmlns:p14="http://schemas.microsoft.com/office/powerpoint/2010/main" val="3389955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283" y="526474"/>
            <a:ext cx="10364451" cy="1690254"/>
          </a:xfrm>
        </p:spPr>
        <p:txBody>
          <a:bodyPr>
            <a:normAutofit/>
          </a:bodyPr>
          <a:lstStyle/>
          <a:p>
            <a:pPr algn="l"/>
            <a:r>
              <a:rPr lang="en-US" sz="2000" dirty="0">
                <a:latin typeface="Times New Roman" panose="02020603050405020304" pitchFamily="18" charset="0"/>
                <a:cs typeface="Times New Roman" panose="02020603050405020304" pitchFamily="18" charset="0"/>
              </a:rPr>
              <a:t>If the batsman had scored 280 runs against Pakistan in T20 matches, What </a:t>
            </a:r>
            <a:r>
              <a:rPr lang="en-US" sz="2000" dirty="0" smtClean="0">
                <a:latin typeface="Times New Roman" panose="02020603050405020304" pitchFamily="18" charset="0"/>
                <a:cs typeface="Times New Roman" panose="02020603050405020304" pitchFamily="18" charset="0"/>
              </a:rPr>
              <a:t>would have  </a:t>
            </a:r>
            <a:r>
              <a:rPr lang="en-US" sz="2000" dirty="0">
                <a:latin typeface="Times New Roman" panose="02020603050405020304" pitchFamily="18" charset="0"/>
                <a:cs typeface="Times New Roman" panose="02020603050405020304" pitchFamily="18" charset="0"/>
              </a:rPr>
              <a:t>been its percentage in the T20 match, if the total runs scored in T20 remains the same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12%	B. 16%	C. 14%	D. 10%  	E. None of the above</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705956" y="1995055"/>
            <a:ext cx="10363826" cy="4227672"/>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Solution: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3"/>
              <p:cNvSpPr/>
              <p:nvPr/>
            </p:nvSpPr>
            <p:spPr>
              <a:xfrm>
                <a:off x="4095292" y="3186241"/>
                <a:ext cx="4099199" cy="485774"/>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Required Percentage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8</m:t>
                        </m:r>
                        <m:r>
                          <a:rPr lang="en-US" i="1">
                            <a:latin typeface="Cambria Math" panose="02040503050406030204" pitchFamily="18" charset="0"/>
                            <a:cs typeface="Times New Roman" panose="02020603050405020304" pitchFamily="18" charset="0"/>
                          </a:rPr>
                          <m:t>0</m:t>
                        </m:r>
                      </m:num>
                      <m:den>
                        <m:r>
                          <a:rPr lang="en-US"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000</m:t>
                        </m:r>
                      </m:den>
                    </m:f>
                  </m:oMath>
                </a14:m>
                <a:r>
                  <a:rPr lang="en-US" dirty="0">
                    <a:latin typeface="Times New Roman" panose="02020603050405020304" pitchFamily="18" charset="0"/>
                    <a:cs typeface="Times New Roman" panose="02020603050405020304" pitchFamily="18" charset="0"/>
                  </a:rPr>
                  <a:t>   * 100 = </a:t>
                </a:r>
                <a:r>
                  <a:rPr lang="en-US" dirty="0" smtClean="0">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4095292" y="3186241"/>
                <a:ext cx="4099199" cy="485774"/>
              </a:xfrm>
              <a:prstGeom prst="rect">
                <a:avLst/>
              </a:prstGeom>
              <a:blipFill>
                <a:blip r:embed="rId2"/>
                <a:stretch>
                  <a:fillRect l="-1339" r="-595" b="-7595"/>
                </a:stretch>
              </a:blipFill>
            </p:spPr>
            <p:txBody>
              <a:bodyPr/>
              <a:lstStyle/>
              <a:p>
                <a:r>
                  <a:rPr lang="en-IN">
                    <a:noFill/>
                  </a:rPr>
                  <a:t> </a:t>
                </a:r>
              </a:p>
            </p:txBody>
          </p:sp>
        </mc:Fallback>
      </mc:AlternateContent>
    </p:spTree>
    <p:extLst>
      <p:ext uri="{BB962C8B-B14F-4D97-AF65-F5344CB8AC3E}">
        <p14:creationId xmlns:p14="http://schemas.microsoft.com/office/powerpoint/2010/main" val="385292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 Production of Major Minerals and Metals (Million </a:t>
            </a:r>
            <a:r>
              <a:rPr lang="en-US" dirty="0" err="1"/>
              <a:t>Tonnes</a:t>
            </a:r>
            <a:r>
              <a:rPr lang="en-US" dirty="0"/>
              <a:t>)</a:t>
            </a:r>
            <a:endParaRPr lang="en-IN" dirty="0"/>
          </a:p>
        </p:txBody>
      </p:sp>
      <p:pic>
        <p:nvPicPr>
          <p:cNvPr id="4" name="Content Placeholder 3"/>
          <p:cNvPicPr>
            <a:picLocks noGrp="1" noChangeAspect="1"/>
          </p:cNvPicPr>
          <p:nvPr>
            <p:ph sz="quarter" idx="13"/>
          </p:nvPr>
        </p:nvPicPr>
        <p:blipFill>
          <a:blip r:embed="rId2"/>
          <a:stretch>
            <a:fillRect/>
          </a:stretch>
        </p:blipFill>
        <p:spPr>
          <a:xfrm>
            <a:off x="2161309" y="2452255"/>
            <a:ext cx="7273636" cy="3713017"/>
          </a:xfrm>
          <a:prstGeom prst="rect">
            <a:avLst/>
          </a:prstGeom>
        </p:spPr>
      </p:pic>
    </p:spTree>
    <p:extLst>
      <p:ext uri="{BB962C8B-B14F-4D97-AF65-F5344CB8AC3E}">
        <p14:creationId xmlns:p14="http://schemas.microsoft.com/office/powerpoint/2010/main" val="327301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27156"/>
          </a:xfrm>
        </p:spPr>
        <p:txBody>
          <a:bodyPr>
            <a:normAutofit/>
          </a:bodyPr>
          <a:lstStyle/>
          <a:p>
            <a:pPr algn="l"/>
            <a:r>
              <a:rPr lang="en-US" sz="2400" dirty="0">
                <a:latin typeface="Times New Roman" panose="02020603050405020304" pitchFamily="18" charset="0"/>
                <a:cs typeface="Times New Roman" panose="02020603050405020304" pitchFamily="18" charset="0"/>
              </a:rPr>
              <a:t>Which mineral/metal witnessed highest growth rate in production from 2005 to 2011?</a:t>
            </a:r>
            <a:br>
              <a:rPr lang="en-US"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 Iron </a:t>
            </a:r>
            <a:r>
              <a:rPr lang="en-IN" sz="2400" dirty="0" smtClean="0">
                <a:latin typeface="Times New Roman" panose="02020603050405020304" pitchFamily="18" charset="0"/>
                <a:cs typeface="Times New Roman" panose="02020603050405020304" pitchFamily="18" charset="0"/>
              </a:rPr>
              <a:t>Ore  B</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Aluminium C</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Gold D</a:t>
            </a:r>
            <a:r>
              <a:rPr lang="en-IN" sz="2400" dirty="0">
                <a:latin typeface="Times New Roman" panose="02020603050405020304" pitchFamily="18" charset="0"/>
                <a:cs typeface="Times New Roman" panose="02020603050405020304" pitchFamily="18" charset="0"/>
              </a:rPr>
              <a:t>. Copper</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89083" y="1745674"/>
                <a:ext cx="10363826" cy="4227672"/>
              </a:xfrm>
            </p:spPr>
            <p:txBody>
              <a:bodyPr>
                <a:normAutofit fontScale="25000" lnSpcReduction="20000"/>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6200" dirty="0" smtClean="0">
                    <a:latin typeface="Times New Roman" panose="02020603050405020304" pitchFamily="18" charset="0"/>
                    <a:cs typeface="Times New Roman" panose="02020603050405020304" pitchFamily="18" charset="0"/>
                  </a:rPr>
                  <a:t>The growth rate in production from 2005 to 2011</a:t>
                </a:r>
              </a:p>
              <a:p>
                <a:pPr marL="0" indent="0">
                  <a:buNone/>
                </a:pPr>
                <a:r>
                  <a:rPr lang="en-US" sz="6200" dirty="0" smtClean="0">
                    <a:latin typeface="Times New Roman" panose="02020603050405020304" pitchFamily="18" charset="0"/>
                    <a:cs typeface="Times New Roman" panose="02020603050405020304" pitchFamily="18" charset="0"/>
                  </a:rPr>
                  <a:t>Iron ore = </a:t>
                </a:r>
                <a14:m>
                  <m:oMath xmlns:m="http://schemas.openxmlformats.org/officeDocument/2006/math">
                    <m:f>
                      <m:fPr>
                        <m:ctrlPr>
                          <a:rPr lang="en-US" sz="6200" i="1" smtClean="0">
                            <a:latin typeface="Cambria Math" panose="02040503050406030204" pitchFamily="18" charset="0"/>
                            <a:cs typeface="Times New Roman" panose="02020603050405020304" pitchFamily="18" charset="0"/>
                          </a:rPr>
                        </m:ctrlPr>
                      </m:fPr>
                      <m:num>
                        <m:r>
                          <a:rPr lang="en-US" sz="6200" b="0" i="1" smtClean="0">
                            <a:latin typeface="Cambria Math" panose="02040503050406030204" pitchFamily="18" charset="0"/>
                            <a:cs typeface="Times New Roman" panose="02020603050405020304" pitchFamily="18" charset="0"/>
                          </a:rPr>
                          <m:t>163−100</m:t>
                        </m:r>
                      </m:num>
                      <m:den>
                        <m:r>
                          <a:rPr lang="en-US" sz="6200" i="1" smtClean="0">
                            <a:latin typeface="Cambria Math" panose="02040503050406030204" pitchFamily="18" charset="0"/>
                            <a:cs typeface="Times New Roman" panose="02020603050405020304" pitchFamily="18" charset="0"/>
                          </a:rPr>
                          <m:t>1</m:t>
                        </m:r>
                        <m:r>
                          <a:rPr lang="en-US" sz="6200" b="0" i="1" smtClean="0">
                            <a:latin typeface="Cambria Math" panose="02040503050406030204" pitchFamily="18" charset="0"/>
                            <a:cs typeface="Times New Roman" panose="02020603050405020304" pitchFamily="18" charset="0"/>
                          </a:rPr>
                          <m:t>00</m:t>
                        </m:r>
                      </m:den>
                    </m:f>
                    <m:r>
                      <a:rPr lang="en-US" sz="6200" b="0" i="1" smtClean="0">
                        <a:latin typeface="Cambria Math" panose="02040503050406030204" pitchFamily="18" charset="0"/>
                        <a:cs typeface="Times New Roman" panose="02020603050405020304" pitchFamily="18" charset="0"/>
                      </a:rPr>
                      <m:t> ∗100=63%</m:t>
                    </m:r>
                  </m:oMath>
                </a14:m>
                <a:endParaRPr lang="en-US" sz="6200" b="0" dirty="0" smtClean="0">
                  <a:latin typeface="Times New Roman" panose="02020603050405020304" pitchFamily="18" charset="0"/>
                  <a:cs typeface="Times New Roman" panose="02020603050405020304" pitchFamily="18" charset="0"/>
                </a:endParaRPr>
              </a:p>
              <a:p>
                <a:pPr marL="0" indent="0">
                  <a:buNone/>
                </a:pPr>
                <a:endParaRPr lang="en-US" sz="6200" dirty="0" smtClean="0">
                  <a:latin typeface="Times New Roman" panose="02020603050405020304" pitchFamily="18" charset="0"/>
                  <a:cs typeface="Times New Roman" panose="02020603050405020304" pitchFamily="18" charset="0"/>
                </a:endParaRPr>
              </a:p>
              <a:p>
                <a:pPr marL="0" indent="0">
                  <a:buNone/>
                </a:pPr>
                <a:r>
                  <a:rPr lang="en-US" sz="6200" dirty="0" err="1" smtClean="0">
                    <a:latin typeface="Times New Roman" panose="02020603050405020304" pitchFamily="18" charset="0"/>
                    <a:cs typeface="Times New Roman" panose="02020603050405020304" pitchFamily="18" charset="0"/>
                  </a:rPr>
                  <a:t>Aluminium</a:t>
                </a:r>
                <a:r>
                  <a:rPr lang="en-US" sz="62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sz="6200" i="1" smtClean="0">
                            <a:latin typeface="Cambria Math" panose="02040503050406030204" pitchFamily="18" charset="0"/>
                            <a:cs typeface="Times New Roman" panose="02020603050405020304" pitchFamily="18" charset="0"/>
                          </a:rPr>
                        </m:ctrlPr>
                      </m:fPr>
                      <m:num>
                        <m:r>
                          <a:rPr lang="en-US" sz="6200" b="0" i="1" smtClean="0">
                            <a:latin typeface="Cambria Math" panose="02040503050406030204" pitchFamily="18" charset="0"/>
                            <a:cs typeface="Times New Roman" panose="02020603050405020304" pitchFamily="18" charset="0"/>
                          </a:rPr>
                          <m:t>36</m:t>
                        </m:r>
                      </m:num>
                      <m:den>
                        <m:r>
                          <a:rPr lang="en-US" sz="6200" b="0" i="1" smtClean="0">
                            <a:latin typeface="Cambria Math" panose="02040503050406030204" pitchFamily="18" charset="0"/>
                            <a:cs typeface="Times New Roman" panose="02020603050405020304" pitchFamily="18" charset="0"/>
                          </a:rPr>
                          <m:t>69</m:t>
                        </m:r>
                      </m:den>
                    </m:f>
                    <m:r>
                      <a:rPr lang="en-US" sz="6200" b="0" i="1" smtClean="0">
                        <a:latin typeface="Cambria Math" panose="02040503050406030204" pitchFamily="18" charset="0"/>
                        <a:cs typeface="Times New Roman" panose="02020603050405020304" pitchFamily="18" charset="0"/>
                      </a:rPr>
                      <m:t> ∗100=52%</m:t>
                    </m:r>
                  </m:oMath>
                </a14:m>
                <a:r>
                  <a:rPr lang="en-US" sz="6200" dirty="0" smtClean="0">
                    <a:latin typeface="Times New Roman" panose="02020603050405020304" pitchFamily="18" charset="0"/>
                    <a:cs typeface="Times New Roman" panose="02020603050405020304" pitchFamily="18" charset="0"/>
                  </a:rPr>
                  <a:t> (</a:t>
                </a:r>
                <a:r>
                  <a:rPr lang="en-US" sz="6200" dirty="0" err="1" smtClean="0">
                    <a:latin typeface="Times New Roman" panose="02020603050405020304" pitchFamily="18" charset="0"/>
                    <a:cs typeface="Times New Roman" panose="02020603050405020304" pitchFamily="18" charset="0"/>
                  </a:rPr>
                  <a:t>approx</a:t>
                </a:r>
                <a:r>
                  <a:rPr lang="en-US" sz="6200" dirty="0" smtClean="0">
                    <a:latin typeface="Times New Roman" panose="02020603050405020304" pitchFamily="18" charset="0"/>
                    <a:cs typeface="Times New Roman" panose="02020603050405020304" pitchFamily="18" charset="0"/>
                  </a:rPr>
                  <a:t>)</a:t>
                </a: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r>
                  <a:rPr lang="en-US" sz="6200" dirty="0" smtClean="0">
                    <a:latin typeface="Times New Roman" panose="02020603050405020304" pitchFamily="18" charset="0"/>
                    <a:cs typeface="Times New Roman" panose="02020603050405020304" pitchFamily="18" charset="0"/>
                  </a:rPr>
                  <a:t>Gold=  </a:t>
                </a:r>
                <a14:m>
                  <m:oMath xmlns:m="http://schemas.openxmlformats.org/officeDocument/2006/math">
                    <m:f>
                      <m:fPr>
                        <m:ctrlPr>
                          <a:rPr lang="en-US" sz="6200" i="1" smtClean="0">
                            <a:latin typeface="Cambria Math" panose="02040503050406030204" pitchFamily="18" charset="0"/>
                            <a:cs typeface="Times New Roman" panose="02020603050405020304" pitchFamily="18" charset="0"/>
                          </a:rPr>
                        </m:ctrlPr>
                      </m:fPr>
                      <m:num>
                        <m:r>
                          <a:rPr lang="en-US" sz="6200" b="0" i="1" smtClean="0">
                            <a:latin typeface="Cambria Math" panose="02040503050406030204" pitchFamily="18" charset="0"/>
                            <a:cs typeface="Times New Roman" panose="02020603050405020304" pitchFamily="18" charset="0"/>
                          </a:rPr>
                          <m:t>10</m:t>
                        </m:r>
                      </m:num>
                      <m:den>
                        <m:r>
                          <a:rPr lang="en-US" sz="6200" i="1" smtClean="0">
                            <a:latin typeface="Cambria Math" panose="02040503050406030204" pitchFamily="18" charset="0"/>
                            <a:cs typeface="Times New Roman" panose="02020603050405020304" pitchFamily="18" charset="0"/>
                          </a:rPr>
                          <m:t>1</m:t>
                        </m:r>
                        <m:r>
                          <a:rPr lang="en-US" sz="6200" b="0" i="1" smtClean="0">
                            <a:latin typeface="Cambria Math" panose="02040503050406030204" pitchFamily="18" charset="0"/>
                            <a:cs typeface="Times New Roman" panose="02020603050405020304" pitchFamily="18" charset="0"/>
                          </a:rPr>
                          <m:t>5</m:t>
                        </m:r>
                      </m:den>
                    </m:f>
                    <m:r>
                      <a:rPr lang="en-US" sz="6200" b="0" i="1" smtClean="0">
                        <a:latin typeface="Cambria Math" panose="02040503050406030204" pitchFamily="18" charset="0"/>
                        <a:cs typeface="Times New Roman" panose="02020603050405020304" pitchFamily="18" charset="0"/>
                      </a:rPr>
                      <m:t> ∗100=66.66%</m:t>
                    </m:r>
                  </m:oMath>
                </a14:m>
                <a:endParaRPr lang="en-US" sz="6200" b="0" dirty="0" smtClean="0">
                  <a:latin typeface="Times New Roman" panose="02020603050405020304" pitchFamily="18" charset="0"/>
                  <a:cs typeface="Times New Roman" panose="02020603050405020304" pitchFamily="18" charset="0"/>
                </a:endParaRPr>
              </a:p>
              <a:p>
                <a:pPr marL="0" indent="0">
                  <a:buNone/>
                </a:pPr>
                <a:endParaRPr lang="en-US" sz="6200" dirty="0" smtClean="0">
                  <a:latin typeface="Times New Roman" panose="02020603050405020304" pitchFamily="18" charset="0"/>
                  <a:cs typeface="Times New Roman" panose="02020603050405020304" pitchFamily="18" charset="0"/>
                </a:endParaRPr>
              </a:p>
              <a:p>
                <a:pPr marL="0" indent="0">
                  <a:buNone/>
                </a:pPr>
                <a:r>
                  <a:rPr lang="en-US" sz="6200" dirty="0" smtClean="0">
                    <a:latin typeface="Times New Roman" panose="02020603050405020304" pitchFamily="18" charset="0"/>
                    <a:cs typeface="Times New Roman" panose="02020603050405020304" pitchFamily="18" charset="0"/>
                  </a:rPr>
                  <a:t>Copper =  </a:t>
                </a:r>
                <a14:m>
                  <m:oMath xmlns:m="http://schemas.openxmlformats.org/officeDocument/2006/math">
                    <m:f>
                      <m:fPr>
                        <m:ctrlPr>
                          <a:rPr lang="en-US" sz="6200" i="1" smtClean="0">
                            <a:latin typeface="Cambria Math" panose="02040503050406030204" pitchFamily="18" charset="0"/>
                            <a:cs typeface="Times New Roman" panose="02020603050405020304" pitchFamily="18" charset="0"/>
                          </a:rPr>
                        </m:ctrlPr>
                      </m:fPr>
                      <m:num>
                        <m:r>
                          <a:rPr lang="en-US" sz="6200" b="0" i="1" smtClean="0">
                            <a:latin typeface="Cambria Math" panose="02040503050406030204" pitchFamily="18" charset="0"/>
                            <a:cs typeface="Times New Roman" panose="02020603050405020304" pitchFamily="18" charset="0"/>
                          </a:rPr>
                          <m:t>32</m:t>
                        </m:r>
                      </m:num>
                      <m:den>
                        <m:r>
                          <a:rPr lang="en-US" sz="6200" b="0" i="1" smtClean="0">
                            <a:latin typeface="Cambria Math" panose="02040503050406030204" pitchFamily="18" charset="0"/>
                            <a:cs typeface="Times New Roman" panose="02020603050405020304" pitchFamily="18" charset="0"/>
                          </a:rPr>
                          <m:t>71</m:t>
                        </m:r>
                      </m:den>
                    </m:f>
                    <m:r>
                      <a:rPr lang="en-US" sz="6200" b="0" i="1" smtClean="0">
                        <a:latin typeface="Cambria Math" panose="02040503050406030204" pitchFamily="18" charset="0"/>
                        <a:cs typeface="Times New Roman" panose="02020603050405020304" pitchFamily="18" charset="0"/>
                      </a:rPr>
                      <m:t> ∗100=45% (</m:t>
                    </m:r>
                    <m:r>
                      <a:rPr lang="en-US" sz="6200" b="0" i="1" smtClean="0">
                        <a:latin typeface="Cambria Math" panose="02040503050406030204" pitchFamily="18" charset="0"/>
                        <a:cs typeface="Times New Roman" panose="02020603050405020304" pitchFamily="18" charset="0"/>
                      </a:rPr>
                      <m:t>𝑎𝑝𝑝𝑟𝑜𝑥</m:t>
                    </m:r>
                    <m:r>
                      <a:rPr lang="en-US" sz="6200" b="0" i="1" smtClean="0">
                        <a:latin typeface="Cambria Math" panose="02040503050406030204" pitchFamily="18" charset="0"/>
                        <a:cs typeface="Times New Roman" panose="02020603050405020304" pitchFamily="18" charset="0"/>
                      </a:rPr>
                      <m:t>)</m:t>
                    </m:r>
                  </m:oMath>
                </a14:m>
                <a:endParaRPr lang="en-US" sz="6200" dirty="0" smtClean="0">
                  <a:latin typeface="Times New Roman" panose="02020603050405020304" pitchFamily="18" charset="0"/>
                  <a:cs typeface="Times New Roman" panose="02020603050405020304" pitchFamily="18" charset="0"/>
                </a:endParaRPr>
              </a:p>
              <a:p>
                <a:pPr marL="0" indent="0">
                  <a:buNone/>
                </a:pPr>
                <a:r>
                  <a:rPr lang="en-US" sz="6200" dirty="0" smtClean="0">
                    <a:latin typeface="Times New Roman" panose="02020603050405020304" pitchFamily="18" charset="0"/>
                    <a:cs typeface="Times New Roman" panose="02020603050405020304" pitchFamily="18" charset="0"/>
                  </a:rPr>
                  <a:t>Answer:  Gold</a:t>
                </a:r>
                <a:endParaRPr lang="en-US" sz="62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89083" y="1745674"/>
                <a:ext cx="10363826" cy="4227672"/>
              </a:xfrm>
              <a:blipFill>
                <a:blip r:embed="rId2"/>
                <a:stretch>
                  <a:fillRect l="-294"/>
                </a:stretch>
              </a:blipFill>
            </p:spPr>
            <p:txBody>
              <a:bodyPr/>
              <a:lstStyle/>
              <a:p>
                <a:r>
                  <a:rPr lang="en-IN">
                    <a:noFill/>
                  </a:rPr>
                  <a:t> </a:t>
                </a:r>
              </a:p>
            </p:txBody>
          </p:sp>
        </mc:Fallback>
      </mc:AlternateContent>
    </p:spTree>
    <p:extLst>
      <p:ext uri="{BB962C8B-B14F-4D97-AF65-F5344CB8AC3E}">
        <p14:creationId xmlns:p14="http://schemas.microsoft.com/office/powerpoint/2010/main" val="16279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27156"/>
          </a:xfrm>
        </p:spPr>
        <p:txBody>
          <a:bodyPr>
            <a:normAutofit fontScale="90000"/>
          </a:bodyPr>
          <a:lstStyle/>
          <a:p>
            <a:pPr algn="l"/>
            <a:r>
              <a:rPr lang="en-US" sz="2400" dirty="0">
                <a:latin typeface="Times New Roman" panose="02020603050405020304" pitchFamily="18" charset="0"/>
                <a:cs typeface="Times New Roman" panose="02020603050405020304" pitchFamily="18" charset="0"/>
              </a:rPr>
              <a:t>Which year has witnessed highest absolute increase in total production of minerals and metals?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2006		B</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2008		C</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2011	        D</a:t>
            </a:r>
            <a:r>
              <a:rPr lang="en-US" sz="2400" dirty="0">
                <a:latin typeface="Times New Roman" panose="02020603050405020304" pitchFamily="18" charset="0"/>
                <a:cs typeface="Times New Roman" panose="02020603050405020304" pitchFamily="18" charset="0"/>
              </a:rPr>
              <a:t>. None of the above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789083" y="1745674"/>
            <a:ext cx="10363826" cy="4227672"/>
          </a:xfrm>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Solution:</a:t>
            </a:r>
          </a:p>
          <a:p>
            <a:pPr marL="0" indent="0">
              <a:buNone/>
            </a:pPr>
            <a:r>
              <a:rPr lang="en-US" sz="2000" dirty="0" smtClean="0">
                <a:latin typeface="Times New Roman" panose="02020603050405020304" pitchFamily="18" charset="0"/>
                <a:cs typeface="Times New Roman" panose="02020603050405020304" pitchFamily="18" charset="0"/>
              </a:rPr>
              <a:t>The year wise total production of minerals &amp; Metals:</a:t>
            </a:r>
          </a:p>
          <a:p>
            <a:pPr marL="0" indent="0">
              <a:buNone/>
            </a:pPr>
            <a:r>
              <a:rPr lang="en-US" dirty="0" smtClean="0">
                <a:latin typeface="Times New Roman" panose="02020603050405020304" pitchFamily="18" charset="0"/>
                <a:cs typeface="Times New Roman" panose="02020603050405020304" pitchFamily="18" charset="0"/>
              </a:rPr>
              <a:t>2005 = 69+91+71+15+100 = 346       2006= 75+88+75+18+120=376    2007=81+97+79+21+102=380           2008= 98+107+88+25+131=449</a:t>
            </a:r>
          </a:p>
          <a:p>
            <a:pPr marL="0" indent="0">
              <a:buNone/>
            </a:pPr>
            <a:r>
              <a:rPr lang="en-US" dirty="0" smtClean="0">
                <a:latin typeface="Times New Roman" panose="02020603050405020304" pitchFamily="18" charset="0"/>
                <a:cs typeface="Times New Roman" panose="02020603050405020304" pitchFamily="18" charset="0"/>
              </a:rPr>
              <a:t>2009= 93+110+92+24+143=462	   2010= 99+116+97+20+154 = 462</a:t>
            </a:r>
          </a:p>
          <a:p>
            <a:pPr marL="0" indent="0">
              <a:buNone/>
            </a:pPr>
            <a:r>
              <a:rPr lang="en-US" dirty="0" smtClean="0">
                <a:latin typeface="Times New Roman" panose="02020603050405020304" pitchFamily="18" charset="0"/>
                <a:cs typeface="Times New Roman" panose="02020603050405020304" pitchFamily="18" charset="0"/>
              </a:rPr>
              <a:t>2011= 105+122+103+125+103=518</a:t>
            </a:r>
          </a:p>
          <a:p>
            <a:pPr marL="0" indent="0">
              <a:buNone/>
            </a:pPr>
            <a:r>
              <a:rPr lang="en-US" dirty="0" smtClean="0">
                <a:latin typeface="Times New Roman" panose="02020603050405020304" pitchFamily="18" charset="0"/>
                <a:cs typeface="Times New Roman" panose="02020603050405020304" pitchFamily="18" charset="0"/>
              </a:rPr>
              <a:t>Year to year increase </a:t>
            </a:r>
          </a:p>
          <a:p>
            <a:pPr marL="0" indent="0">
              <a:buNone/>
            </a:pPr>
            <a:r>
              <a:rPr lang="en-US" dirty="0" smtClean="0">
                <a:latin typeface="Times New Roman" panose="02020603050405020304" pitchFamily="18" charset="0"/>
                <a:cs typeface="Times New Roman" panose="02020603050405020304" pitchFamily="18" charset="0"/>
              </a:rPr>
              <a:t>2006= 376-346=30        2007= 380-376=4           2008= 449-380=69       2009=462-449=13</a:t>
            </a:r>
          </a:p>
          <a:p>
            <a:pPr marL="0" indent="0">
              <a:buNone/>
            </a:pPr>
            <a:r>
              <a:rPr lang="en-US" dirty="0" smtClean="0">
                <a:latin typeface="Times New Roman" panose="02020603050405020304" pitchFamily="18" charset="0"/>
                <a:cs typeface="Times New Roman" panose="02020603050405020304" pitchFamily="18" charset="0"/>
              </a:rPr>
              <a:t>2010= 486-462= 24         2011 = 518-486=32</a:t>
            </a:r>
          </a:p>
          <a:p>
            <a:pPr marL="0" indent="0">
              <a:buNone/>
            </a:pPr>
            <a:r>
              <a:rPr lang="en-US" b="1" dirty="0" smtClean="0">
                <a:latin typeface="Times New Roman" panose="02020603050405020304" pitchFamily="18" charset="0"/>
                <a:cs typeface="Times New Roman" panose="02020603050405020304" pitchFamily="18" charset="0"/>
              </a:rPr>
              <a:t>Thus 2008 witnessed the highest increase.</a:t>
            </a:r>
            <a:endParaRPr lang="en-US" b="1" dirty="0" smtClean="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471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27156"/>
          </a:xfrm>
        </p:spPr>
        <p:txBody>
          <a:bodyPr>
            <a:normAutofit/>
          </a:bodyPr>
          <a:lstStyle/>
          <a:p>
            <a:pPr algn="l"/>
            <a:r>
              <a:rPr lang="en-US" sz="2000" dirty="0">
                <a:latin typeface="Times New Roman" panose="02020603050405020304" pitchFamily="18" charset="0"/>
                <a:cs typeface="Times New Roman" panose="02020603050405020304" pitchFamily="18" charset="0"/>
              </a:rPr>
              <a:t>Highest annual growth rate in production is recorded in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Iron Ore in </a:t>
            </a:r>
            <a:r>
              <a:rPr lang="en-US" sz="2000" dirty="0" smtClean="0">
                <a:latin typeface="Times New Roman" panose="02020603050405020304" pitchFamily="18" charset="0"/>
                <a:cs typeface="Times New Roman" panose="02020603050405020304" pitchFamily="18" charset="0"/>
              </a:rPr>
              <a:t>2008  B</a:t>
            </a:r>
            <a:r>
              <a:rPr lang="en-US" sz="2000" dirty="0">
                <a:latin typeface="Times New Roman" panose="02020603050405020304" pitchFamily="18" charset="0"/>
                <a:cs typeface="Times New Roman" panose="02020603050405020304" pitchFamily="18" charset="0"/>
              </a:rPr>
              <a:t>. Gold in </a:t>
            </a:r>
            <a:r>
              <a:rPr lang="en-US" sz="2000" dirty="0" smtClean="0">
                <a:latin typeface="Times New Roman" panose="02020603050405020304" pitchFamily="18" charset="0"/>
                <a:cs typeface="Times New Roman" panose="02020603050405020304" pitchFamily="18" charset="0"/>
              </a:rPr>
              <a:t>2011   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Aluminium</a:t>
            </a:r>
            <a:r>
              <a:rPr lang="en-US" sz="2000" dirty="0">
                <a:latin typeface="Times New Roman" panose="02020603050405020304" pitchFamily="18" charset="0"/>
                <a:cs typeface="Times New Roman" panose="02020603050405020304" pitchFamily="18" charset="0"/>
              </a:rPr>
              <a:t> in </a:t>
            </a:r>
            <a:r>
              <a:rPr lang="en-US" sz="2000" dirty="0" smtClean="0">
                <a:latin typeface="Times New Roman" panose="02020603050405020304" pitchFamily="18" charset="0"/>
                <a:cs typeface="Times New Roman" panose="02020603050405020304" pitchFamily="18" charset="0"/>
              </a:rPr>
              <a:t>2008             D</a:t>
            </a:r>
            <a:r>
              <a:rPr lang="en-US" sz="2000" dirty="0">
                <a:latin typeface="Times New Roman" panose="02020603050405020304" pitchFamily="18" charset="0"/>
                <a:cs typeface="Times New Roman" panose="02020603050405020304" pitchFamily="18" charset="0"/>
              </a:rPr>
              <a:t>. Gold in 2006</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89083" y="1745674"/>
                <a:ext cx="10363826" cy="4227672"/>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Solution:</a:t>
                </a:r>
              </a:p>
              <a:p>
                <a:pPr marL="0" indent="0">
                  <a:buNone/>
                </a:pPr>
                <a:r>
                  <a:rPr lang="en-US" dirty="0" smtClean="0">
                    <a:latin typeface="Times New Roman" panose="02020603050405020304" pitchFamily="18" charset="0"/>
                    <a:cs typeface="Times New Roman" panose="02020603050405020304" pitchFamily="18" charset="0"/>
                  </a:rPr>
                  <a:t>Iron ore in 2008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31</m:t>
                        </m:r>
                        <m:r>
                          <a:rPr lang="en-US" i="1">
                            <a:latin typeface="Cambria Math" panose="02040503050406030204" pitchFamily="18" charset="0"/>
                            <a:cs typeface="Times New Roman" panose="02020603050405020304" pitchFamily="18" charset="0"/>
                          </a:rPr>
                          <m:t>−10</m:t>
                        </m:r>
                        <m:r>
                          <a:rPr lang="en-US" b="0" i="1" smtClean="0">
                            <a:latin typeface="Cambria Math" panose="02040503050406030204" pitchFamily="18" charset="0"/>
                            <a:cs typeface="Times New Roman" panose="02020603050405020304" pitchFamily="18" charset="0"/>
                          </a:rPr>
                          <m:t>2</m:t>
                        </m:r>
                      </m:num>
                      <m:den>
                        <m:r>
                          <a:rPr lang="en-US" i="1">
                            <a:latin typeface="Cambria Math" panose="02040503050406030204" pitchFamily="18" charset="0"/>
                            <a:cs typeface="Times New Roman" panose="02020603050405020304" pitchFamily="18" charset="0"/>
                          </a:rPr>
                          <m:t>10</m:t>
                        </m:r>
                        <m:r>
                          <a:rPr lang="en-US" b="0" i="1" smtClean="0">
                            <a:latin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 ∗100=</m:t>
                    </m:r>
                    <m:r>
                      <a:rPr lang="en-US" b="0" i="1" smtClean="0">
                        <a:latin typeface="Cambria Math" panose="02040503050406030204" pitchFamily="18" charset="0"/>
                        <a:cs typeface="Times New Roman" panose="02020603050405020304" pitchFamily="18" charset="0"/>
                      </a:rPr>
                      <m:t>28.43</m:t>
                    </m:r>
                    <m:r>
                      <a:rPr lang="en-US" i="1">
                        <a:latin typeface="Cambria Math" panose="02040503050406030204" pitchFamily="18" charset="0"/>
                        <a:cs typeface="Times New Roman" panose="02020603050405020304" pitchFamily="18" charset="0"/>
                      </a:rPr>
                      <m:t>%</m:t>
                    </m:r>
                  </m:oMath>
                </a14:m>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Gold in 2011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25</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20</m:t>
                        </m:r>
                      </m:num>
                      <m:den>
                        <m:r>
                          <a:rPr lang="en-US" b="0" i="1" smtClean="0">
                            <a:latin typeface="Cambria Math" panose="02040503050406030204" pitchFamily="18" charset="0"/>
                            <a:cs typeface="Times New Roman" panose="02020603050405020304" pitchFamily="18" charset="0"/>
                          </a:rPr>
                          <m:t>20</m:t>
                        </m:r>
                      </m:den>
                    </m:f>
                    <m:r>
                      <a:rPr lang="en-US" i="1">
                        <a:latin typeface="Cambria Math" panose="02040503050406030204" pitchFamily="18" charset="0"/>
                        <a:cs typeface="Times New Roman" panose="02020603050405020304" pitchFamily="18" charset="0"/>
                      </a:rPr>
                      <m:t> ∗100=</m:t>
                    </m:r>
                    <m:r>
                      <a:rPr lang="en-US" b="0" i="1" smtClean="0">
                        <a:latin typeface="Cambria Math" panose="02040503050406030204" pitchFamily="18" charset="0"/>
                        <a:cs typeface="Times New Roman" panose="02020603050405020304" pitchFamily="18" charset="0"/>
                      </a:rPr>
                      <m:t>25%</m:t>
                    </m:r>
                  </m:oMath>
                </a14:m>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Aluminium</a:t>
                </a:r>
                <a:r>
                  <a:rPr lang="en-US" dirty="0" smtClean="0">
                    <a:latin typeface="Times New Roman" panose="02020603050405020304" pitchFamily="18" charset="0"/>
                    <a:cs typeface="Times New Roman" panose="02020603050405020304" pitchFamily="18" charset="0"/>
                  </a:rPr>
                  <a:t> in 2008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98</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81</m:t>
                        </m:r>
                      </m:num>
                      <m:den>
                        <m:r>
                          <a:rPr lang="en-US" b="0" i="1" smtClean="0">
                            <a:latin typeface="Cambria Math" panose="02040503050406030204" pitchFamily="18" charset="0"/>
                            <a:cs typeface="Times New Roman" panose="02020603050405020304" pitchFamily="18" charset="0"/>
                          </a:rPr>
                          <m:t>81</m:t>
                        </m:r>
                      </m:den>
                    </m:f>
                    <m:r>
                      <a:rPr lang="en-US" i="1">
                        <a:latin typeface="Cambria Math" panose="02040503050406030204" pitchFamily="18" charset="0"/>
                        <a:cs typeface="Times New Roman" panose="02020603050405020304" pitchFamily="18" charset="0"/>
                      </a:rPr>
                      <m:t> ∗100=</m:t>
                    </m:r>
                    <m:r>
                      <a:rPr lang="en-US" b="0" i="1" smtClean="0">
                        <a:latin typeface="Cambria Math" panose="02040503050406030204" pitchFamily="18" charset="0"/>
                        <a:cs typeface="Times New Roman" panose="02020603050405020304" pitchFamily="18" charset="0"/>
                      </a:rPr>
                      <m:t>21%</m:t>
                    </m:r>
                  </m:oMath>
                </a14:m>
                <a:endParaRPr lang="en-US" b="0"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Gold in 2006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8</m:t>
                        </m:r>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5</m:t>
                        </m:r>
                      </m:num>
                      <m:den>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5</m:t>
                        </m:r>
                      </m:den>
                    </m:f>
                    <m:r>
                      <a:rPr lang="en-US" i="1">
                        <a:latin typeface="Cambria Math" panose="02040503050406030204" pitchFamily="18" charset="0"/>
                        <a:cs typeface="Times New Roman" panose="02020603050405020304" pitchFamily="18" charset="0"/>
                      </a:rPr>
                      <m:t> ∗100=</m:t>
                    </m:r>
                    <m:r>
                      <a:rPr lang="en-US" b="0" i="1" smtClean="0">
                        <a:latin typeface="Cambria Math" panose="02040503050406030204" pitchFamily="18" charset="0"/>
                        <a:cs typeface="Times New Roman" panose="02020603050405020304" pitchFamily="18" charset="0"/>
                      </a:rPr>
                      <m:t>20</m:t>
                    </m:r>
                    <m:r>
                      <a:rPr lang="en-US" i="1">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Answer: Iron ore in 2008</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89083" y="1745674"/>
                <a:ext cx="10363826" cy="4227672"/>
              </a:xfrm>
              <a:blipFill>
                <a:blip r:embed="rId2"/>
                <a:stretch>
                  <a:fillRect l="-529" t="-576"/>
                </a:stretch>
              </a:blipFill>
            </p:spPr>
            <p:txBody>
              <a:bodyPr/>
              <a:lstStyle/>
              <a:p>
                <a:r>
                  <a:rPr lang="en-IN">
                    <a:noFill/>
                  </a:rPr>
                  <a:t> </a:t>
                </a:r>
              </a:p>
            </p:txBody>
          </p:sp>
        </mc:Fallback>
      </mc:AlternateContent>
    </p:spTree>
    <p:extLst>
      <p:ext uri="{BB962C8B-B14F-4D97-AF65-F5344CB8AC3E}">
        <p14:creationId xmlns:p14="http://schemas.microsoft.com/office/powerpoint/2010/main" val="3205629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538" y="304801"/>
            <a:ext cx="10364451" cy="1690254"/>
          </a:xfrm>
        </p:spPr>
        <p:txBody>
          <a:bodyPr>
            <a:normAutofit fontScale="90000"/>
          </a:bodyPr>
          <a:lstStyle/>
          <a:p>
            <a:pPr algn="l"/>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annual average growth rate in production exhibited during 2006 to 2011 continues for </a:t>
            </a:r>
            <a:r>
              <a:rPr lang="en-US" sz="2000" dirty="0" smtClean="0">
                <a:latin typeface="Times New Roman" panose="02020603050405020304" pitchFamily="18" charset="0"/>
                <a:cs typeface="Times New Roman" panose="02020603050405020304" pitchFamily="18" charset="0"/>
              </a:rPr>
              <a:t>next 4 </a:t>
            </a:r>
            <a:r>
              <a:rPr lang="en-US" sz="2000" dirty="0">
                <a:latin typeface="Times New Roman" panose="02020603050405020304" pitchFamily="18" charset="0"/>
                <a:cs typeface="Times New Roman" panose="02020603050405020304" pitchFamily="18" charset="0"/>
              </a:rPr>
              <a:t>years, then what will be the approximate production of </a:t>
            </a:r>
            <a:r>
              <a:rPr lang="en-US" sz="2000" dirty="0" err="1">
                <a:latin typeface="Times New Roman" panose="02020603050405020304" pitchFamily="18" charset="0"/>
                <a:cs typeface="Times New Roman" panose="02020603050405020304" pitchFamily="18" charset="0"/>
              </a:rPr>
              <a:t>aluminium</a:t>
            </a:r>
            <a:r>
              <a:rPr lang="en-US" sz="2000" dirty="0">
                <a:latin typeface="Times New Roman" panose="02020603050405020304" pitchFamily="18" charset="0"/>
                <a:cs typeface="Times New Roman" panose="02020603050405020304" pitchFamily="18" charset="0"/>
              </a:rPr>
              <a:t> in the year 2015</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125 million </a:t>
            </a:r>
            <a:r>
              <a:rPr lang="en-US" sz="2000" dirty="0" err="1" smtClean="0">
                <a:latin typeface="Times New Roman" panose="02020603050405020304" pitchFamily="18" charset="0"/>
                <a:cs typeface="Times New Roman" panose="02020603050405020304" pitchFamily="18" charset="0"/>
              </a:rPr>
              <a:t>tonnes</a:t>
            </a:r>
            <a:r>
              <a:rPr lang="en-US" sz="2000" dirty="0" smtClean="0">
                <a:latin typeface="Times New Roman" panose="02020603050405020304" pitchFamily="18" charset="0"/>
                <a:cs typeface="Times New Roman" panose="02020603050405020304" pitchFamily="18" charset="0"/>
              </a:rPr>
              <a:t>   B</a:t>
            </a:r>
            <a:r>
              <a:rPr lang="en-US" sz="2000" dirty="0">
                <a:latin typeface="Times New Roman" panose="02020603050405020304" pitchFamily="18" charset="0"/>
                <a:cs typeface="Times New Roman" panose="02020603050405020304" pitchFamily="18" charset="0"/>
              </a:rPr>
              <a:t>. 140 million </a:t>
            </a:r>
            <a:r>
              <a:rPr lang="en-US" sz="2000" dirty="0" err="1" smtClean="0">
                <a:latin typeface="Times New Roman" panose="02020603050405020304" pitchFamily="18" charset="0"/>
                <a:cs typeface="Times New Roman" panose="02020603050405020304" pitchFamily="18" charset="0"/>
              </a:rPr>
              <a:t>tonnes</a:t>
            </a:r>
            <a:r>
              <a:rPr lang="en-US" sz="2000" dirty="0" smtClean="0">
                <a:latin typeface="Times New Roman" panose="02020603050405020304" pitchFamily="18" charset="0"/>
                <a:cs typeface="Times New Roman" panose="02020603050405020304" pitchFamily="18" charset="0"/>
              </a:rPr>
              <a:t>     C</a:t>
            </a:r>
            <a:r>
              <a:rPr lang="en-US" sz="2000" dirty="0">
                <a:latin typeface="Times New Roman" panose="02020603050405020304" pitchFamily="18" charset="0"/>
                <a:cs typeface="Times New Roman" panose="02020603050405020304" pitchFamily="18" charset="0"/>
              </a:rPr>
              <a:t>. 155 million </a:t>
            </a:r>
            <a:r>
              <a:rPr lang="en-US" sz="2000" dirty="0" err="1" smtClean="0">
                <a:latin typeface="Times New Roman" panose="02020603050405020304" pitchFamily="18" charset="0"/>
                <a:cs typeface="Times New Roman" panose="02020603050405020304" pitchFamily="18" charset="0"/>
              </a:rPr>
              <a:t>tonnes</a:t>
            </a:r>
            <a:r>
              <a:rPr lang="en-US" sz="2000" dirty="0" smtClean="0">
                <a:latin typeface="Times New Roman" panose="02020603050405020304" pitchFamily="18" charset="0"/>
                <a:cs typeface="Times New Roman" panose="02020603050405020304" pitchFamily="18" charset="0"/>
              </a:rPr>
              <a:t>     D</a:t>
            </a:r>
            <a:r>
              <a:rPr lang="en-US" sz="2000" dirty="0">
                <a:latin typeface="Times New Roman" panose="02020603050405020304" pitchFamily="18" charset="0"/>
                <a:cs typeface="Times New Roman" panose="02020603050405020304" pitchFamily="18" charset="0"/>
              </a:rPr>
              <a:t>. 160 </a:t>
            </a:r>
            <a:r>
              <a:rPr lang="en-US" sz="2000" dirty="0" smtClean="0">
                <a:latin typeface="Times New Roman" panose="02020603050405020304" pitchFamily="18" charset="0"/>
                <a:cs typeface="Times New Roman" panose="02020603050405020304" pitchFamily="18" charset="0"/>
              </a:rPr>
              <a:t>million</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05956" y="1995055"/>
                <a:ext cx="10363826" cy="4227672"/>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Solution:</a:t>
                </a:r>
              </a:p>
              <a:p>
                <a:pPr marL="0" indent="0">
                  <a:buNone/>
                </a:pPr>
                <a:r>
                  <a:rPr lang="en-US" dirty="0" smtClean="0">
                    <a:latin typeface="Times New Roman" panose="02020603050405020304" pitchFamily="18" charset="0"/>
                    <a:cs typeface="Times New Roman" panose="02020603050405020304" pitchFamily="18" charset="0"/>
                  </a:rPr>
                  <a:t>Growth rate on an average from 2006-2011 for </a:t>
                </a:r>
                <a:r>
                  <a:rPr lang="en-US" dirty="0" err="1" smtClean="0">
                    <a:latin typeface="Times New Roman" panose="02020603050405020304" pitchFamily="18" charset="0"/>
                    <a:cs typeface="Times New Roman" panose="02020603050405020304" pitchFamily="18" charset="0"/>
                  </a:rPr>
                  <a:t>aluminium</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30</m:t>
                        </m:r>
                      </m:num>
                      <m:den>
                        <m:r>
                          <a:rPr lang="en-US" b="0" i="1" smtClean="0">
                            <a:latin typeface="Cambria Math" panose="02040503050406030204" pitchFamily="18" charset="0"/>
                            <a:cs typeface="Times New Roman" panose="02020603050405020304" pitchFamily="18" charset="0"/>
                          </a:rPr>
                          <m:t>75</m:t>
                        </m:r>
                      </m:den>
                    </m:f>
                    <m:r>
                      <a:rPr lang="en-US" i="1">
                        <a:latin typeface="Cambria Math" panose="02040503050406030204" pitchFamily="18" charset="0"/>
                        <a:cs typeface="Times New Roman" panose="02020603050405020304" pitchFamily="18" charset="0"/>
                      </a:rPr>
                      <m:t> ∗100</m:t>
                    </m:r>
                  </m:oMath>
                </a14:m>
                <a:r>
                  <a:rPr lang="en-US" dirty="0" smtClean="0">
                    <a:latin typeface="Times New Roman" panose="02020603050405020304" pitchFamily="18" charset="0"/>
                    <a:cs typeface="Times New Roman" panose="02020603050405020304" pitchFamily="18" charset="0"/>
                  </a:rPr>
                  <a:t> = 40% (for 5 years) , So for 1 year = 8%</a:t>
                </a:r>
              </a:p>
              <a:p>
                <a:pPr marL="0" indent="0">
                  <a:buNone/>
                </a:pPr>
                <a:r>
                  <a:rPr lang="en-US" dirty="0" smtClean="0">
                    <a:latin typeface="Times New Roman" panose="02020603050405020304" pitchFamily="18" charset="0"/>
                    <a:cs typeface="Times New Roman" panose="02020603050405020304" pitchFamily="18" charset="0"/>
                  </a:rPr>
                  <a:t>Approximate production in 2015 (4 years = 32% increase)</a:t>
                </a:r>
              </a:p>
              <a:p>
                <a:pPr marL="0" indent="0">
                  <a:buNone/>
                </a:pPr>
                <a:r>
                  <a:rPr lang="en-US" dirty="0" smtClean="0">
                    <a:latin typeface="Times New Roman" panose="02020603050405020304" pitchFamily="18" charset="0"/>
                    <a:cs typeface="Times New Roman" panose="02020603050405020304" pitchFamily="18" charset="0"/>
                  </a:rPr>
                  <a:t>132% of 105 = 140 (</a:t>
                </a:r>
                <a:r>
                  <a:rPr lang="en-US" dirty="0" err="1" smtClean="0">
                    <a:latin typeface="Times New Roman" panose="02020603050405020304" pitchFamily="18" charset="0"/>
                    <a:cs typeface="Times New Roman" panose="02020603050405020304" pitchFamily="18" charset="0"/>
                  </a:rPr>
                  <a:t>approx</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05956" y="1995055"/>
                <a:ext cx="10363826" cy="4227672"/>
              </a:xfrm>
              <a:blipFill>
                <a:blip r:embed="rId2"/>
                <a:stretch>
                  <a:fillRect l="-647"/>
                </a:stretch>
              </a:blipFill>
            </p:spPr>
            <p:txBody>
              <a:bodyPr/>
              <a:lstStyle/>
              <a:p>
                <a:r>
                  <a:rPr lang="en-IN">
                    <a:noFill/>
                  </a:rPr>
                  <a:t> </a:t>
                </a:r>
              </a:p>
            </p:txBody>
          </p:sp>
        </mc:Fallback>
      </mc:AlternateContent>
    </p:spTree>
    <p:extLst>
      <p:ext uri="{BB962C8B-B14F-4D97-AF65-F5344CB8AC3E}">
        <p14:creationId xmlns:p14="http://schemas.microsoft.com/office/powerpoint/2010/main" val="652853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95599" y="210372"/>
            <a:ext cx="7841673" cy="1200329"/>
          </a:xfrm>
          <a:prstGeom prst="rect">
            <a:avLst/>
          </a:prstGeom>
        </p:spPr>
        <p:txBody>
          <a:bodyPr wrap="square">
            <a:spAutoFit/>
          </a:bodyPr>
          <a:lstStyle/>
          <a:p>
            <a:r>
              <a:rPr lang="en-US" dirty="0">
                <a:latin typeface="Arial" panose="020B0604020202020204" pitchFamily="34" charset="0"/>
              </a:rPr>
              <a:t>The following pie-charts show the run scored by a batsman against different countries in one-day internationals (ODI) and Twenty (T20) world cup matches. Runs scored by the batsman in ODI and T20 are 2800 and 2000 respectively.</a:t>
            </a:r>
            <a:endParaRPr lang="en-IN" dirty="0"/>
          </a:p>
        </p:txBody>
      </p:sp>
      <p:pic>
        <p:nvPicPr>
          <p:cNvPr id="8" name="Picture 7"/>
          <p:cNvPicPr>
            <a:picLocks noChangeAspect="1"/>
          </p:cNvPicPr>
          <p:nvPr/>
        </p:nvPicPr>
        <p:blipFill>
          <a:blip r:embed="rId2"/>
          <a:stretch>
            <a:fillRect/>
          </a:stretch>
        </p:blipFill>
        <p:spPr>
          <a:xfrm>
            <a:off x="775855" y="1620982"/>
            <a:ext cx="10335490" cy="4461163"/>
          </a:xfrm>
          <a:prstGeom prst="rect">
            <a:avLst/>
          </a:prstGeom>
        </p:spPr>
      </p:pic>
    </p:spTree>
    <p:extLst>
      <p:ext uri="{BB962C8B-B14F-4D97-AF65-F5344CB8AC3E}">
        <p14:creationId xmlns:p14="http://schemas.microsoft.com/office/powerpoint/2010/main" val="2402989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538" y="304801"/>
            <a:ext cx="10364451" cy="1690254"/>
          </a:xfrm>
        </p:spPr>
        <p:txBody>
          <a:bodyPr>
            <a:normAutofit/>
          </a:bodyPr>
          <a:lstStyle/>
          <a:p>
            <a:pPr algn="l"/>
            <a:r>
              <a:rPr lang="en-US" sz="2000" dirty="0">
                <a:latin typeface="Times New Roman" panose="02020603050405020304" pitchFamily="18" charset="0"/>
                <a:cs typeface="Times New Roman" panose="02020603050405020304" pitchFamily="18" charset="0"/>
              </a:rPr>
              <a:t>If the batsman played 14 innings against Sri </a:t>
            </a:r>
            <a:r>
              <a:rPr lang="en-US" sz="2000" dirty="0" err="1">
                <a:latin typeface="Times New Roman" panose="02020603050405020304" pitchFamily="18" charset="0"/>
                <a:cs typeface="Times New Roman" panose="02020603050405020304" pitchFamily="18" charset="0"/>
              </a:rPr>
              <a:t>lanka</a:t>
            </a:r>
            <a:r>
              <a:rPr lang="en-US" sz="2000" dirty="0">
                <a:latin typeface="Times New Roman" panose="02020603050405020304" pitchFamily="18" charset="0"/>
                <a:cs typeface="Times New Roman" panose="02020603050405020304" pitchFamily="18" charset="0"/>
              </a:rPr>
              <a:t> in ODI and remained not out in 5 innings. Find his average runs scored against Sri </a:t>
            </a:r>
            <a:r>
              <a:rPr lang="en-US" sz="2000" dirty="0" err="1">
                <a:latin typeface="Times New Roman" panose="02020603050405020304" pitchFamily="18" charset="0"/>
                <a:cs typeface="Times New Roman" panose="02020603050405020304" pitchFamily="18" charset="0"/>
              </a:rPr>
              <a:t>lanka</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28	B. 24	C. 26 	D. 22 	E. None of the above</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05956" y="1995055"/>
                <a:ext cx="10363826" cy="4227672"/>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Solution: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Required Percentage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252</m:t>
                        </m:r>
                      </m:num>
                      <m:den>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4−5</m:t>
                        </m:r>
                      </m:den>
                    </m:f>
                  </m:oMath>
                </a14:m>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252</m:t>
                        </m:r>
                      </m:num>
                      <m:den>
                        <m:r>
                          <a:rPr lang="en-US" b="0" i="1" smtClean="0">
                            <a:latin typeface="Cambria Math" panose="02040503050406030204" pitchFamily="18" charset="0"/>
                            <a:cs typeface="Times New Roman" panose="02020603050405020304" pitchFamily="18" charset="0"/>
                          </a:rPr>
                          <m:t>9</m:t>
                        </m:r>
                      </m:den>
                    </m:f>
                  </m:oMath>
                </a14:m>
                <a:r>
                  <a:rPr lang="en-US" dirty="0" smtClean="0">
                    <a:latin typeface="Times New Roman" panose="02020603050405020304" pitchFamily="18" charset="0"/>
                    <a:cs typeface="Times New Roman" panose="02020603050405020304" pitchFamily="18" charset="0"/>
                  </a:rPr>
                  <a:t>     = 28</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05956" y="1995055"/>
                <a:ext cx="10363826" cy="4227672"/>
              </a:xfrm>
              <a:blipFill>
                <a:blip r:embed="rId2"/>
                <a:stretch>
                  <a:fillRect l="-647"/>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5278582" y="1669905"/>
            <a:ext cx="6613814" cy="4030807"/>
          </a:xfrm>
          <a:prstGeom prst="rect">
            <a:avLst/>
          </a:prstGeom>
        </p:spPr>
      </p:pic>
    </p:spTree>
    <p:extLst>
      <p:ext uri="{BB962C8B-B14F-4D97-AF65-F5344CB8AC3E}">
        <p14:creationId xmlns:p14="http://schemas.microsoft.com/office/powerpoint/2010/main" val="1785790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538" y="304801"/>
            <a:ext cx="10364451" cy="1690254"/>
          </a:xfrm>
        </p:spPr>
        <p:txBody>
          <a:bodyPr>
            <a:normAutofit/>
          </a:bodyPr>
          <a:lstStyle/>
          <a:p>
            <a:pPr algn="l"/>
            <a:r>
              <a:rPr lang="en-US" sz="2000" dirty="0">
                <a:latin typeface="Times New Roman" panose="02020603050405020304" pitchFamily="18" charset="0"/>
                <a:cs typeface="Times New Roman" panose="02020603050405020304" pitchFamily="18" charset="0"/>
              </a:rPr>
              <a:t>Runs scored by the batsman against New Zealand in T20 </a:t>
            </a:r>
            <a:r>
              <a:rPr lang="en-US" sz="2000" dirty="0" err="1">
                <a:latin typeface="Times New Roman" panose="02020603050405020304" pitchFamily="18" charset="0"/>
                <a:cs typeface="Times New Roman" panose="02020603050405020304" pitchFamily="18" charset="0"/>
              </a:rPr>
              <a:t>matchesare</a:t>
            </a:r>
            <a:r>
              <a:rPr lang="en-US" sz="2000" dirty="0">
                <a:latin typeface="Times New Roman" panose="02020603050405020304" pitchFamily="18" charset="0"/>
                <a:cs typeface="Times New Roman" panose="02020603050405020304" pitchFamily="18" charset="0"/>
              </a:rPr>
              <a:t> approximately what percent of the runs scored against Pakistan in ODI</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64%	B. 66%	C. 62%	D. 68% 	E. None of the above</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05956" y="1995055"/>
                <a:ext cx="10363826" cy="4227672"/>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Required Percentage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00</m:t>
                        </m:r>
                      </m:num>
                      <m:den>
                        <m:r>
                          <a:rPr lang="en-US" b="0" i="1" smtClean="0">
                            <a:latin typeface="Cambria Math" panose="02040503050406030204" pitchFamily="18" charset="0"/>
                            <a:cs typeface="Times New Roman" panose="02020603050405020304" pitchFamily="18" charset="0"/>
                          </a:rPr>
                          <m:t>294</m:t>
                        </m:r>
                      </m:den>
                    </m:f>
                  </m:oMath>
                </a14:m>
                <a:r>
                  <a:rPr lang="en-US" dirty="0" smtClean="0">
                    <a:latin typeface="Times New Roman" panose="02020603050405020304" pitchFamily="18" charset="0"/>
                    <a:cs typeface="Times New Roman" panose="02020603050405020304" pitchFamily="18" charset="0"/>
                  </a:rPr>
                  <a:t>   * 100 = 68%</a:t>
                </a:r>
                <a:endParaRPr lang="en-US"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05956" y="1995055"/>
                <a:ext cx="10363826" cy="4227672"/>
              </a:xfrm>
              <a:blipFill>
                <a:blip r:embed="rId2"/>
                <a:stretch>
                  <a:fillRect l="-647"/>
                </a:stretch>
              </a:blipFill>
            </p:spPr>
            <p:txBody>
              <a:bodyPr/>
              <a:lstStyle/>
              <a:p>
                <a:r>
                  <a:rPr lang="en-IN">
                    <a:noFill/>
                  </a:rPr>
                  <a:t> </a:t>
                </a:r>
              </a:p>
            </p:txBody>
          </p:sp>
        </mc:Fallback>
      </mc:AlternateContent>
    </p:spTree>
    <p:extLst>
      <p:ext uri="{BB962C8B-B14F-4D97-AF65-F5344CB8AC3E}">
        <p14:creationId xmlns:p14="http://schemas.microsoft.com/office/powerpoint/2010/main" val="1116024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106</TotalTime>
  <Words>355</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Times New Roman</vt:lpstr>
      <vt:lpstr>Tw Cen MT</vt:lpstr>
      <vt:lpstr>Droplet</vt:lpstr>
      <vt:lpstr>DATA INTERPRETATION</vt:lpstr>
      <vt:lpstr>Table : Production of Major Minerals and Metals (Million Tonnes)</vt:lpstr>
      <vt:lpstr>Which mineral/metal witnessed highest growth rate in production from 2005 to 2011? A. Iron Ore  B. Aluminium C. Gold D. Copper</vt:lpstr>
      <vt:lpstr>Which year has witnessed highest absolute increase in total production of minerals and metals? A. 2006  B. 2008  C. 2011         D. None of the above</vt:lpstr>
      <vt:lpstr>Highest annual growth rate in production is recorded in A. Iron Ore in 2008  B. Gold in 2011   C. Aluminium in 2008             D. Gold in 2006</vt:lpstr>
      <vt:lpstr>If annual average growth rate in production exhibited during 2006 to 2011 continues for next 4 years, then what will be the approximate production of aluminium in the year 2015?  A. 125 million tonnes   B. 140 million tonnes     C. 155 million tonnes     D. 160 million</vt:lpstr>
      <vt:lpstr>PowerPoint Presentation</vt:lpstr>
      <vt:lpstr>If the batsman played 14 innings against Sri lanka in ODI and remained not out in 5 innings. Find his average runs scored against Sri lanka. A. 28 B. 24 C. 26  D. 22  E. None of the above </vt:lpstr>
      <vt:lpstr>Runs scored by the batsman against New Zealand in T20 matchesare approximately what percent of the runs scored against Pakistan in ODI? A. 64% B. 66% C. 62% D. 68%  E. None of the above </vt:lpstr>
      <vt:lpstr>In case of which of the following countries, the difference between the runs scored in ODI and T20 is the second lowest? A. Srilanka B. Pakistan C. South Africa D. West Indies  E. None of the above </vt:lpstr>
      <vt:lpstr>The runs scored by the batsman against WI in T20 is approximatelywhat percent of the runs scored against Australia in ODI? A. 71% B. 75% C. 73% D. 69%   E. None of the above </vt:lpstr>
      <vt:lpstr>If the batsman had scored 280 runs against Pakistan in T20 matches, What would have  been its percentage in the T20 match, if the total runs scored in T20 remains the same? A. 12% B. 16% C. 14% D. 10%   E. None of the above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INTERPRETATION</dc:title>
  <dc:creator>Jayaganesh</dc:creator>
  <cp:lastModifiedBy>Jayaganesh</cp:lastModifiedBy>
  <cp:revision>16</cp:revision>
  <dcterms:created xsi:type="dcterms:W3CDTF">2020-11-10T18:31:39Z</dcterms:created>
  <dcterms:modified xsi:type="dcterms:W3CDTF">2020-11-11T05:30:14Z</dcterms:modified>
</cp:coreProperties>
</file>