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63" r:id="rId5"/>
    <p:sldId id="264" r:id="rId6"/>
    <p:sldId id="265" r:id="rId7"/>
    <p:sldId id="266" r:id="rId8"/>
    <p:sldId id="261"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DD7C5D6-4714-421E-B7F9-B4D376FE25CE}"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C42861-7B68-47CD-AD4C-11FD20412CAB}" type="slidenum">
              <a:rPr lang="en-IN" smtClean="0"/>
              <a:t>‹#›</a:t>
            </a:fld>
            <a:endParaRPr lang="en-IN"/>
          </a:p>
        </p:txBody>
      </p:sp>
    </p:spTree>
    <p:extLst>
      <p:ext uri="{BB962C8B-B14F-4D97-AF65-F5344CB8AC3E}">
        <p14:creationId xmlns:p14="http://schemas.microsoft.com/office/powerpoint/2010/main" val="3669761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D7C5D6-4714-421E-B7F9-B4D376FE25CE}"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C42861-7B68-47CD-AD4C-11FD20412CAB}" type="slidenum">
              <a:rPr lang="en-IN" smtClean="0"/>
              <a:t>‹#›</a:t>
            </a:fld>
            <a:endParaRPr lang="en-IN"/>
          </a:p>
        </p:txBody>
      </p:sp>
    </p:spTree>
    <p:extLst>
      <p:ext uri="{BB962C8B-B14F-4D97-AF65-F5344CB8AC3E}">
        <p14:creationId xmlns:p14="http://schemas.microsoft.com/office/powerpoint/2010/main" val="161278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D7C5D6-4714-421E-B7F9-B4D376FE25CE}"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C42861-7B68-47CD-AD4C-11FD20412CAB}" type="slidenum">
              <a:rPr lang="en-IN" smtClean="0"/>
              <a:t>‹#›</a:t>
            </a:fld>
            <a:endParaRPr lang="en-IN"/>
          </a:p>
        </p:txBody>
      </p:sp>
    </p:spTree>
    <p:extLst>
      <p:ext uri="{BB962C8B-B14F-4D97-AF65-F5344CB8AC3E}">
        <p14:creationId xmlns:p14="http://schemas.microsoft.com/office/powerpoint/2010/main" val="92368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D7C5D6-4714-421E-B7F9-B4D376FE25CE}"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C42861-7B68-47CD-AD4C-11FD20412CAB}" type="slidenum">
              <a:rPr lang="en-IN" smtClean="0"/>
              <a:t>‹#›</a:t>
            </a:fld>
            <a:endParaRPr lang="en-IN"/>
          </a:p>
        </p:txBody>
      </p:sp>
    </p:spTree>
    <p:extLst>
      <p:ext uri="{BB962C8B-B14F-4D97-AF65-F5344CB8AC3E}">
        <p14:creationId xmlns:p14="http://schemas.microsoft.com/office/powerpoint/2010/main" val="290435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D7C5D6-4714-421E-B7F9-B4D376FE25CE}"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C42861-7B68-47CD-AD4C-11FD20412CAB}" type="slidenum">
              <a:rPr lang="en-IN" smtClean="0"/>
              <a:t>‹#›</a:t>
            </a:fld>
            <a:endParaRPr lang="en-IN"/>
          </a:p>
        </p:txBody>
      </p:sp>
    </p:spTree>
    <p:extLst>
      <p:ext uri="{BB962C8B-B14F-4D97-AF65-F5344CB8AC3E}">
        <p14:creationId xmlns:p14="http://schemas.microsoft.com/office/powerpoint/2010/main" val="180020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DD7C5D6-4714-421E-B7F9-B4D376FE25CE}" type="datetimeFigureOut">
              <a:rPr lang="en-IN" smtClean="0"/>
              <a:t>12-10-2020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C42861-7B68-47CD-AD4C-11FD20412CAB}" type="slidenum">
              <a:rPr lang="en-IN" smtClean="0"/>
              <a:t>‹#›</a:t>
            </a:fld>
            <a:endParaRPr lang="en-IN"/>
          </a:p>
        </p:txBody>
      </p:sp>
    </p:spTree>
    <p:extLst>
      <p:ext uri="{BB962C8B-B14F-4D97-AF65-F5344CB8AC3E}">
        <p14:creationId xmlns:p14="http://schemas.microsoft.com/office/powerpoint/2010/main" val="126155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DD7C5D6-4714-421E-B7F9-B4D376FE25CE}" type="datetimeFigureOut">
              <a:rPr lang="en-IN" smtClean="0"/>
              <a:t>12-10-2020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C42861-7B68-47CD-AD4C-11FD20412CAB}" type="slidenum">
              <a:rPr lang="en-IN" smtClean="0"/>
              <a:t>‹#›</a:t>
            </a:fld>
            <a:endParaRPr lang="en-IN"/>
          </a:p>
        </p:txBody>
      </p:sp>
    </p:spTree>
    <p:extLst>
      <p:ext uri="{BB962C8B-B14F-4D97-AF65-F5344CB8AC3E}">
        <p14:creationId xmlns:p14="http://schemas.microsoft.com/office/powerpoint/2010/main" val="3412916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DD7C5D6-4714-421E-B7F9-B4D376FE25CE}" type="datetimeFigureOut">
              <a:rPr lang="en-IN" smtClean="0"/>
              <a:t>12-10-2020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C42861-7B68-47CD-AD4C-11FD20412CAB}" type="slidenum">
              <a:rPr lang="en-IN" smtClean="0"/>
              <a:t>‹#›</a:t>
            </a:fld>
            <a:endParaRPr lang="en-IN"/>
          </a:p>
        </p:txBody>
      </p:sp>
    </p:spTree>
    <p:extLst>
      <p:ext uri="{BB962C8B-B14F-4D97-AF65-F5344CB8AC3E}">
        <p14:creationId xmlns:p14="http://schemas.microsoft.com/office/powerpoint/2010/main" val="3443048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D7C5D6-4714-421E-B7F9-B4D376FE25CE}" type="datetimeFigureOut">
              <a:rPr lang="en-IN" smtClean="0"/>
              <a:t>12-10-2020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C42861-7B68-47CD-AD4C-11FD20412CAB}" type="slidenum">
              <a:rPr lang="en-IN" smtClean="0"/>
              <a:t>‹#›</a:t>
            </a:fld>
            <a:endParaRPr lang="en-IN"/>
          </a:p>
        </p:txBody>
      </p:sp>
    </p:spTree>
    <p:extLst>
      <p:ext uri="{BB962C8B-B14F-4D97-AF65-F5344CB8AC3E}">
        <p14:creationId xmlns:p14="http://schemas.microsoft.com/office/powerpoint/2010/main" val="16085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D7C5D6-4714-421E-B7F9-B4D376FE25CE}" type="datetimeFigureOut">
              <a:rPr lang="en-IN" smtClean="0"/>
              <a:t>12-10-2020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C42861-7B68-47CD-AD4C-11FD20412CAB}" type="slidenum">
              <a:rPr lang="en-IN" smtClean="0"/>
              <a:t>‹#›</a:t>
            </a:fld>
            <a:endParaRPr lang="en-IN"/>
          </a:p>
        </p:txBody>
      </p:sp>
    </p:spTree>
    <p:extLst>
      <p:ext uri="{BB962C8B-B14F-4D97-AF65-F5344CB8AC3E}">
        <p14:creationId xmlns:p14="http://schemas.microsoft.com/office/powerpoint/2010/main" val="150685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D7C5D6-4714-421E-B7F9-B4D376FE25CE}" type="datetimeFigureOut">
              <a:rPr lang="en-IN" smtClean="0"/>
              <a:t>12-10-2020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C42861-7B68-47CD-AD4C-11FD20412CAB}" type="slidenum">
              <a:rPr lang="en-IN" smtClean="0"/>
              <a:t>‹#›</a:t>
            </a:fld>
            <a:endParaRPr lang="en-IN"/>
          </a:p>
        </p:txBody>
      </p:sp>
    </p:spTree>
    <p:extLst>
      <p:ext uri="{BB962C8B-B14F-4D97-AF65-F5344CB8AC3E}">
        <p14:creationId xmlns:p14="http://schemas.microsoft.com/office/powerpoint/2010/main" val="2106287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7C5D6-4714-421E-B7F9-B4D376FE25CE}" type="datetimeFigureOut">
              <a:rPr lang="en-IN" smtClean="0"/>
              <a:t>12-10-2020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C42861-7B68-47CD-AD4C-11FD20412CAB}" type="slidenum">
              <a:rPr lang="en-IN" smtClean="0"/>
              <a:t>‹#›</a:t>
            </a:fld>
            <a:endParaRPr lang="en-IN"/>
          </a:p>
        </p:txBody>
      </p:sp>
    </p:spTree>
    <p:extLst>
      <p:ext uri="{BB962C8B-B14F-4D97-AF65-F5344CB8AC3E}">
        <p14:creationId xmlns:p14="http://schemas.microsoft.com/office/powerpoint/2010/main" val="2054430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g"/><Relationship Id="rId7" Type="http://schemas.microsoft.com/office/2007/relationships/hdphoto" Target="../media/hdphoto2.wdp"/><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microsoft.com/office/2007/relationships/hdphoto" Target="../media/hdphoto3.wdp"/></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7" Type="http://schemas.microsoft.com/office/2007/relationships/hdphoto" Target="../media/hdphoto5.wdp"/><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8.png"/><Relationship Id="rId5" Type="http://schemas.microsoft.com/office/2007/relationships/hdphoto" Target="../media/hdphoto4.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hyperlink" Target="https://2.bp.blogspot.com/-HMWIttDZR_s/VZqyaF9Yc-I/AAAAAAAAA9o/5Loo9s-pONU/s1600/1.png" TargetMode="External"/><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hyperlink" Target="https://2.bp.blogspot.com/-HMWIttDZR_s/VZqyaF9Yc-I/AAAAAAAAA9o/5Loo9s-pONU/s1600/1.png" TargetMode="External"/><Relationship Id="rId5" Type="http://schemas.openxmlformats.org/officeDocument/2006/relationships/image" Target="../media/image15.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2.bp.blogspot.com/-HMWIttDZR_s/VZqyaF9Yc-I/AAAAAAAAA9o/5Loo9s-pONU/s1600/1.png" TargetMode="Externa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1.jpeg"/><Relationship Id="rId4" Type="http://schemas.openxmlformats.org/officeDocument/2006/relationships/hyperlink" Target="https://2.bp.blogspot.com/-HMWIttDZR_s/VZqyaF9Yc-I/AAAAAAAAA9o/5Loo9s-pONU/s1600/1.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9.pn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hyperlink" Target="https://2.bp.blogspot.com/-HMWIttDZR_s/VZqyaF9Yc-I/AAAAAAAAA9o/5Loo9s-pONU/s1600/1.png" TargetMode="Externa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02" y="-96982"/>
            <a:ext cx="12191999" cy="6954982"/>
          </a:xfrm>
          <a:prstGeom prst="rect">
            <a:avLst/>
          </a:prstGeom>
        </p:spPr>
      </p:pic>
      <p:sp>
        <p:nvSpPr>
          <p:cNvPr id="5" name="Rectangle 4"/>
          <p:cNvSpPr/>
          <p:nvPr/>
        </p:nvSpPr>
        <p:spPr>
          <a:xfrm>
            <a:off x="-57902" y="1995055"/>
            <a:ext cx="6181611" cy="2119745"/>
          </a:xfrm>
          <a:prstGeom prst="rect">
            <a:avLst/>
          </a:prstGeom>
          <a:ln/>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sp3d extrusionH="57150">
              <a:bevelT w="38100" h="38100"/>
            </a:sp3d>
          </a:bodyPr>
          <a:lstStyle/>
          <a:p>
            <a:pPr algn="ctr"/>
            <a:r>
              <a:rPr lang="en-IN" sz="4400" b="1" dirty="0" smtClean="0">
                <a:ln/>
                <a:solidFill>
                  <a:schemeClr val="accent6">
                    <a:lumMod val="75000"/>
                  </a:schemeClr>
                </a:solidFill>
                <a:latin typeface="Bell MT" panose="02020503060305020303" pitchFamily="18" charset="0"/>
                <a:cs typeface="Times New Roman" panose="02020603050405020304" pitchFamily="18" charset="0"/>
              </a:rPr>
              <a:t>Interest Calculations - I</a:t>
            </a:r>
            <a:endParaRPr lang="en-IN" sz="4400" dirty="0">
              <a:solidFill>
                <a:schemeClr val="accent6">
                  <a:lumMod val="75000"/>
                </a:schemeClr>
              </a:solidFill>
              <a:latin typeface="Bell MT" panose="02020503060305020303"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3773" y="4367645"/>
            <a:ext cx="2376054" cy="2376054"/>
          </a:xfrm>
          <a:prstGeom prst="rect">
            <a:avLst/>
          </a:prstGeom>
          <a:ln>
            <a:noFill/>
          </a:ln>
          <a:effectLst>
            <a:softEdge rad="112500"/>
          </a:effectLst>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backgroundRemoval t="0" b="100000" l="9804" r="100000"/>
                    </a14:imgEffect>
                  </a14:imgLayer>
                </a14:imgProps>
              </a:ext>
              <a:ext uri="{28A0092B-C50C-407E-A947-70E740481C1C}">
                <a14:useLocalDpi xmlns:a14="http://schemas.microsoft.com/office/drawing/2010/main" val="0"/>
              </a:ext>
            </a:extLst>
          </a:blip>
          <a:stretch>
            <a:fillRect/>
          </a:stretch>
        </p:blipFill>
        <p:spPr>
          <a:xfrm>
            <a:off x="9386888" y="5685578"/>
            <a:ext cx="1362732" cy="1058121"/>
          </a:xfrm>
          <a:prstGeom prst="rect">
            <a:avLst/>
          </a:prstGeom>
        </p:spPr>
      </p:pic>
      <p:pic>
        <p:nvPicPr>
          <p:cNvPr id="9" name="Picture 8"/>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228941" y="2871788"/>
            <a:ext cx="2116595" cy="1828800"/>
          </a:xfrm>
          <a:prstGeom prst="rect">
            <a:avLst/>
          </a:prstGeom>
          <a:ln>
            <a:noFill/>
          </a:ln>
          <a:effectLst>
            <a:softEdge rad="112500"/>
          </a:effectLst>
        </p:spPr>
      </p:pic>
      <p:pic>
        <p:nvPicPr>
          <p:cNvPr id="10" name="Picture 9"/>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21814" y="1557337"/>
            <a:ext cx="1497589" cy="1497589"/>
          </a:xfrm>
          <a:prstGeom prst="rect">
            <a:avLst/>
          </a:prstGeom>
        </p:spPr>
      </p:pic>
    </p:spTree>
    <p:extLst>
      <p:ext uri="{BB962C8B-B14F-4D97-AF65-F5344CB8AC3E}">
        <p14:creationId xmlns:p14="http://schemas.microsoft.com/office/powerpoint/2010/main" val="1772131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639" y="0"/>
            <a:ext cx="13101639" cy="8245478"/>
          </a:xfrm>
          <a:prstGeom prst="rect">
            <a:avLst/>
          </a:prstGeom>
        </p:spPr>
        <p:style>
          <a:lnRef idx="2">
            <a:schemeClr val="dk1"/>
          </a:lnRef>
          <a:fillRef idx="1">
            <a:schemeClr val="lt1"/>
          </a:fillRef>
          <a:effectRef idx="0">
            <a:schemeClr val="dk1"/>
          </a:effectRef>
          <a:fontRef idx="minor">
            <a:schemeClr val="dk1"/>
          </a:fontRef>
        </p:style>
      </p:pic>
      <p:sp>
        <p:nvSpPr>
          <p:cNvPr id="5" name="Rectangle 4"/>
          <p:cNvSpPr/>
          <p:nvPr/>
        </p:nvSpPr>
        <p:spPr>
          <a:xfrm>
            <a:off x="324716" y="142875"/>
            <a:ext cx="11141570" cy="6715125"/>
          </a:xfrm>
          <a:prstGeom prst="rect">
            <a:avLst/>
          </a:prstGeom>
          <a:blipFill>
            <a:blip r:embed="rId3"/>
            <a:tile tx="0" ty="0" sx="100000" sy="100000" flip="none" algn="tl"/>
          </a:blipFill>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dk1"/>
          </a:lnRef>
          <a:fillRef idx="1">
            <a:schemeClr val="lt1"/>
          </a:fillRef>
          <a:effectRef idx="0">
            <a:schemeClr val="dk1"/>
          </a:effectRef>
          <a:fontRef idx="minor">
            <a:schemeClr val="dk1"/>
          </a:fontRef>
        </p:style>
        <p:txBody>
          <a:bodyPr rtlCol="0" anchor="ctr"/>
          <a:lstStyle/>
          <a:p>
            <a:endParaRPr lang="en-IN" dirty="0"/>
          </a:p>
        </p:txBody>
      </p:sp>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backgroundRemoval t="3500" b="96250" l="5889" r="90000"/>
                    </a14:imgEffect>
                  </a14:imgLayer>
                </a14:imgProps>
              </a:ext>
              <a:ext uri="{28A0092B-C50C-407E-A947-70E740481C1C}">
                <a14:useLocalDpi xmlns:a14="http://schemas.microsoft.com/office/drawing/2010/main" val="0"/>
              </a:ext>
            </a:extLst>
          </a:blip>
          <a:stretch>
            <a:fillRect/>
          </a:stretch>
        </p:blipFill>
        <p:spPr>
          <a:xfrm>
            <a:off x="784625" y="3251201"/>
            <a:ext cx="4057649" cy="3606799"/>
          </a:xfrm>
          <a:prstGeom prst="rect">
            <a:avLst/>
          </a:prstGeom>
        </p:spPr>
      </p:pic>
      <p:pic>
        <p:nvPicPr>
          <p:cNvPr id="11" name="Picture 10"/>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06644" y="83231"/>
            <a:ext cx="10377714" cy="4410528"/>
          </a:xfrm>
          <a:prstGeom prst="rect">
            <a:avLst/>
          </a:prstGeom>
        </p:spPr>
      </p:pic>
    </p:spTree>
    <p:extLst>
      <p:ext uri="{BB962C8B-B14F-4D97-AF65-F5344CB8AC3E}">
        <p14:creationId xmlns:p14="http://schemas.microsoft.com/office/powerpoint/2010/main" val="296792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639" y="0"/>
            <a:ext cx="13101639" cy="8245478"/>
          </a:xfrm>
          <a:prstGeom prst="rect">
            <a:avLst/>
          </a:prstGeom>
        </p:spPr>
        <p:style>
          <a:lnRef idx="2">
            <a:schemeClr val="dk1"/>
          </a:lnRef>
          <a:fillRef idx="1">
            <a:schemeClr val="lt1"/>
          </a:fillRef>
          <a:effectRef idx="0">
            <a:schemeClr val="dk1"/>
          </a:effectRef>
          <a:fontRef idx="minor">
            <a:schemeClr val="dk1"/>
          </a:fontRef>
        </p:style>
      </p:pic>
      <p:sp>
        <p:nvSpPr>
          <p:cNvPr id="5" name="Rectangle 4"/>
          <p:cNvSpPr/>
          <p:nvPr/>
        </p:nvSpPr>
        <p:spPr>
          <a:xfrm>
            <a:off x="324716" y="142875"/>
            <a:ext cx="10129839" cy="6715125"/>
          </a:xfrm>
          <a:prstGeom prst="rect">
            <a:avLst/>
          </a:prstGeom>
          <a:blipFill>
            <a:blip r:embed="rId3"/>
            <a:tile tx="0" ty="0" sx="100000" sy="100000" flip="none" algn="tl"/>
          </a:blipFill>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dk1"/>
          </a:lnRef>
          <a:fillRef idx="1">
            <a:schemeClr val="lt1"/>
          </a:fillRef>
          <a:effectRef idx="0">
            <a:schemeClr val="dk1"/>
          </a:effectRef>
          <a:fontRef idx="minor">
            <a:schemeClr val="dk1"/>
          </a:fontRef>
        </p:style>
        <p:txBody>
          <a:bodyPr rtlCol="0" anchor="ctr"/>
          <a:lstStyle/>
          <a:p>
            <a:endParaRPr lang="en-IN" dirty="0"/>
          </a:p>
        </p:txBody>
      </p:sp>
      <p:sp>
        <p:nvSpPr>
          <p:cNvPr id="2" name="Rectangle 1"/>
          <p:cNvSpPr/>
          <p:nvPr/>
        </p:nvSpPr>
        <p:spPr>
          <a:xfrm>
            <a:off x="827805" y="625618"/>
            <a:ext cx="4253346" cy="5749637"/>
          </a:xfrm>
          <a:prstGeom prst="rect">
            <a:avLst/>
          </a:prstGeom>
          <a:blipFill>
            <a:blip r:embed="rId4"/>
            <a:tile tx="0" ty="0" sx="100000" sy="100000" flip="none" algn="tl"/>
          </a:blipFill>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r>
              <a:rPr lang="en-US" sz="2000" dirty="0">
                <a:latin typeface="Times New Roman" panose="02020603050405020304" pitchFamily="18" charset="0"/>
                <a:cs typeface="Times New Roman" panose="02020603050405020304" pitchFamily="18" charset="0"/>
              </a:rPr>
              <a:t>If the interest on a sum borrowed is reckoned uniformly, for a certain period, then it is called as simple interest</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5735994" y="439665"/>
            <a:ext cx="4253346" cy="6052273"/>
          </a:xfrm>
          <a:prstGeom prst="rect">
            <a:avLst/>
          </a:prstGeom>
          <a:blipFill>
            <a:blip r:embed="rId4"/>
            <a:tile tx="0" ty="0" sx="100000" sy="100000" flip="none" algn="tl"/>
          </a:blipFill>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extBox 2"/>
          <p:cNvSpPr txBox="1"/>
          <p:nvPr/>
        </p:nvSpPr>
        <p:spPr>
          <a:xfrm>
            <a:off x="1021769" y="762000"/>
            <a:ext cx="3865418" cy="461665"/>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SIMPLE INTEREST</a:t>
            </a:r>
            <a:endParaRPr lang="en-IN" sz="24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1190" y="5007339"/>
            <a:ext cx="2210810" cy="206432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54555" y="142875"/>
            <a:ext cx="1737445" cy="1796761"/>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1021769" y="2614530"/>
                <a:ext cx="3519054" cy="70455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2800" dirty="0" smtClean="0">
                    <a:latin typeface="Times New Roman" panose="02020603050405020304" pitchFamily="18" charset="0"/>
                    <a:cs typeface="Times New Roman" panose="02020603050405020304" pitchFamily="18" charset="0"/>
                  </a:rPr>
                  <a:t> Interest (S.I)</a:t>
                </a:r>
                <a14:m>
                  <m:oMath xmlns:m="http://schemas.openxmlformats.org/officeDocument/2006/math">
                    <m:r>
                      <a:rPr lang="en-IN" sz="2800" i="1" smtClean="0">
                        <a:latin typeface="Cambria Math" panose="02040503050406030204" pitchFamily="18" charset="0"/>
                      </a:rPr>
                      <m:t>=</m:t>
                    </m:r>
                    <m:f>
                      <m:fPr>
                        <m:ctrlPr>
                          <a:rPr lang="en-IN" sz="2800" i="1" smtClean="0">
                            <a:latin typeface="Cambria Math" panose="02040503050406030204" pitchFamily="18" charset="0"/>
                          </a:rPr>
                        </m:ctrlPr>
                      </m:fPr>
                      <m:num>
                        <m:r>
                          <a:rPr lang="en-US" sz="2800" b="0" i="1" smtClean="0">
                            <a:latin typeface="Cambria Math" panose="02040503050406030204" pitchFamily="18" charset="0"/>
                          </a:rPr>
                          <m:t>𝑃</m:t>
                        </m:r>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i="1">
                            <a:latin typeface="Cambria Math" panose="02040503050406030204" pitchFamily="18" charset="0"/>
                          </a:rPr>
                          <m:t>×</m:t>
                        </m:r>
                        <m:r>
                          <a:rPr lang="en-US" sz="2800" b="0" i="1" smtClean="0">
                            <a:latin typeface="Cambria Math" panose="02040503050406030204" pitchFamily="18" charset="0"/>
                          </a:rPr>
                          <m:t>𝑅</m:t>
                        </m:r>
                      </m:num>
                      <m:den>
                        <m:r>
                          <a:rPr lang="en-IN" sz="2800" i="1" smtClean="0">
                            <a:latin typeface="Cambria Math" panose="02040503050406030204" pitchFamily="18" charset="0"/>
                          </a:rPr>
                          <m:t>1</m:t>
                        </m:r>
                        <m:r>
                          <a:rPr lang="en-US" sz="2800" b="0" i="1" smtClean="0">
                            <a:latin typeface="Cambria Math" panose="02040503050406030204" pitchFamily="18" charset="0"/>
                          </a:rPr>
                          <m:t>00</m:t>
                        </m:r>
                      </m:den>
                    </m:f>
                  </m:oMath>
                </a14:m>
                <a:endParaRPr lang="en-IN" sz="2800" dirty="0">
                  <a:latin typeface="Times New Roman" panose="020206030504050203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021769" y="2614530"/>
                <a:ext cx="3519054" cy="704552"/>
              </a:xfrm>
              <a:prstGeom prst="rect">
                <a:avLst/>
              </a:prstGeom>
              <a:blipFill>
                <a:blip r:embed="rId7"/>
                <a:stretch>
                  <a:fillRect l="-864" b="-9402"/>
                </a:stretch>
              </a:blipFill>
              <a:ln w="9525" cap="flat" cmpd="sng" algn="ctr">
                <a:solidFill>
                  <a:schemeClr val="dk1"/>
                </a:solidFill>
                <a:prstDash val="solid"/>
                <a:round/>
                <a:headEnd type="none" w="med" len="med"/>
                <a:tailEnd type="none" w="med" len="med"/>
              </a:ln>
            </p:spPr>
            <p:txBody>
              <a:bodyPr/>
              <a:lstStyle/>
              <a:p>
                <a:r>
                  <a:rPr lang="en-IN">
                    <a:noFill/>
                  </a:rPr>
                  <a:t> </a:t>
                </a:r>
              </a:p>
            </p:txBody>
          </p:sp>
        </mc:Fallback>
      </mc:AlternateContent>
      <p:sp>
        <p:nvSpPr>
          <p:cNvPr id="7" name="Rectangle 6"/>
          <p:cNvSpPr/>
          <p:nvPr/>
        </p:nvSpPr>
        <p:spPr>
          <a:xfrm>
            <a:off x="5954605" y="551740"/>
            <a:ext cx="3699164" cy="56323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Principal (P): </a:t>
            </a:r>
            <a:r>
              <a:rPr lang="en-US" sz="2000" dirty="0">
                <a:latin typeface="Times New Roman" panose="02020603050405020304" pitchFamily="18" charset="0"/>
                <a:cs typeface="Times New Roman" panose="02020603050405020304" pitchFamily="18" charset="0"/>
              </a:rPr>
              <a:t>It is the money borrowed or lent out for a certain period of time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Interest (R): </a:t>
            </a:r>
            <a:r>
              <a:rPr lang="en-US" sz="2000" dirty="0">
                <a:latin typeface="Times New Roman" panose="02020603050405020304" pitchFamily="18" charset="0"/>
                <a:cs typeface="Times New Roman" panose="02020603050405020304" pitchFamily="18" charset="0"/>
              </a:rPr>
              <a:t>Rate of money paid regularly for using money on lent. The extra money paid by the borrower to the lender is called the interest. Interest is defined as rate (R) per cent per annum (</a:t>
            </a:r>
            <a:r>
              <a:rPr lang="en-US" sz="2000" dirty="0" err="1">
                <a:latin typeface="Times New Roman" panose="02020603050405020304" pitchFamily="18" charset="0"/>
                <a:cs typeface="Times New Roman" panose="02020603050405020304" pitchFamily="18" charset="0"/>
              </a:rPr>
              <a:t>p.c.p.a</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Time period (T</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duration for which the money is </a:t>
            </a:r>
            <a:r>
              <a:rPr lang="en-US" sz="2000" dirty="0" smtClean="0">
                <a:latin typeface="Times New Roman" panose="02020603050405020304" pitchFamily="18" charset="0"/>
                <a:cs typeface="Times New Roman" panose="02020603050405020304" pitchFamily="18" charset="0"/>
              </a:rPr>
              <a:t>borrowed / deposited</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is calculated per year , if months is given divide by 12, if days is given divide by 365. </a:t>
            </a: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Total amount (A) : </a:t>
            </a:r>
            <a:r>
              <a:rPr lang="en-US" sz="2000" dirty="0">
                <a:latin typeface="Times New Roman" panose="02020603050405020304" pitchFamily="18" charset="0"/>
                <a:cs typeface="Times New Roman" panose="02020603050405020304" pitchFamily="18" charset="0"/>
              </a:rPr>
              <a:t>Sum of principal and simple interest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3" name="Rectangle 1"/>
          <p:cNvSpPr>
            <a:spLocks noChangeArrowheads="1"/>
          </p:cNvSpPr>
          <p:nvPr/>
        </p:nvSpPr>
        <p:spPr bwMode="auto">
          <a:xfrm>
            <a:off x="65804" y="9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1587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Georgia" panose="02040502050405020303" pitchFamily="18" charset="0"/>
              </a:rPr>
              <a:t>A = P + S.I</a:t>
            </a:r>
            <a:endParaRPr kumimoji="0" lang="en-US" alt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Georgia" panose="02040502050405020303" pitchFamily="18" charset="0"/>
                <a:hlinkClick r:id="rId8"/>
              </a:rPr>
              <a:t>  </a:t>
            </a:r>
            <a:endParaRPr kumimoji="0" lang="en-US" altLang="en-US" sz="7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smtClean="0">
                <a:ln>
                  <a:noFill/>
                </a:ln>
                <a:solidFill>
                  <a:schemeClr val="tx1"/>
                </a:solidFill>
                <a:effectLst/>
                <a:latin typeface="Georgia" panose="02040502050405020303" pitchFamily="18" charset="0"/>
              </a:rPr>
              <a:t/>
            </a:r>
            <a:br>
              <a:rPr kumimoji="0" lang="en-US" altLang="en-US" sz="7200" b="0" i="0" u="none" strike="noStrike" cap="none" normalizeH="0" baseline="0" smtClean="0">
                <a:ln>
                  <a:noFill/>
                </a:ln>
                <a:solidFill>
                  <a:schemeClr val="tx1"/>
                </a:solidFill>
                <a:effectLst/>
                <a:latin typeface="Georgia" panose="02040502050405020303" pitchFamily="18" charset="0"/>
              </a:rPr>
            </a:br>
            <a:endParaRPr kumimoji="0" lang="en-US" altLang="en-US" sz="7200" b="0" i="0" u="none" strike="noStrike" cap="none" normalizeH="0" baseline="0" smtClean="0">
              <a:ln>
                <a:noFill/>
              </a:ln>
              <a:solidFill>
                <a:schemeClr val="tx1"/>
              </a:solidFill>
              <a:effectLst/>
              <a:latin typeface="Georgia" panose="02040502050405020303" pitchFamily="18" charset="0"/>
            </a:endParaRPr>
          </a:p>
        </p:txBody>
      </p:sp>
      <mc:AlternateContent xmlns:mc="http://schemas.openxmlformats.org/markup-compatibility/2006" xmlns:a14="http://schemas.microsoft.com/office/drawing/2010/main">
        <mc:Choice Requires="a14">
          <p:sp>
            <p:nvSpPr>
              <p:cNvPr id="15" name="TextBox 14"/>
              <p:cNvSpPr txBox="1"/>
              <p:nvPr/>
            </p:nvSpPr>
            <p:spPr>
              <a:xfrm>
                <a:off x="1021769" y="3515481"/>
                <a:ext cx="3519054" cy="26094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2800" dirty="0" smtClean="0">
                    <a:latin typeface="Times New Roman" panose="02020603050405020304" pitchFamily="18" charset="0"/>
                    <a:cs typeface="Times New Roman" panose="02020603050405020304" pitchFamily="18" charset="0"/>
                  </a:rPr>
                  <a:t> Amount </a:t>
                </a:r>
                <a14:m>
                  <m:oMath xmlns:m="http://schemas.openxmlformats.org/officeDocument/2006/math">
                    <m:r>
                      <a:rPr lang="en-IN" sz="2800" i="1" smtClean="0">
                        <a:latin typeface="Cambria Math" panose="02040503050406030204" pitchFamily="18" charset="0"/>
                      </a:rPr>
                      <m:t>=</m:t>
                    </m:r>
                  </m:oMath>
                </a14:m>
                <a:r>
                  <a:rPr lang="en-IN" sz="2800" dirty="0" smtClean="0">
                    <a:latin typeface="Times New Roman" panose="02020603050405020304" pitchFamily="18" charset="0"/>
                    <a:cs typeface="Times New Roman" panose="02020603050405020304" pitchFamily="18" charset="0"/>
                  </a:rPr>
                  <a:t> P + S.I</a:t>
                </a:r>
              </a:p>
              <a:p>
                <a:endParaRPr lang="en-IN"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 P + </a:t>
                </a:r>
                <a14:m>
                  <m:oMath xmlns:m="http://schemas.openxmlformats.org/officeDocument/2006/math">
                    <m:f>
                      <m:fPr>
                        <m:ctrlPr>
                          <a:rPr lang="en-IN" sz="2800" i="1">
                            <a:latin typeface="Cambria Math" panose="02040503050406030204" pitchFamily="18" charset="0"/>
                          </a:rPr>
                        </m:ctrlPr>
                      </m:fPr>
                      <m:num>
                        <m:r>
                          <a:rPr lang="en-US" sz="2800" i="1">
                            <a:latin typeface="Cambria Math" panose="02040503050406030204" pitchFamily="18" charset="0"/>
                          </a:rPr>
                          <m:t>𝑃</m:t>
                        </m:r>
                        <m:r>
                          <a:rPr lang="en-US" sz="2800" i="1">
                            <a:latin typeface="Cambria Math" panose="02040503050406030204" pitchFamily="18" charset="0"/>
                          </a:rPr>
                          <m:t> ×</m:t>
                        </m:r>
                        <m:r>
                          <a:rPr lang="en-US" sz="2800" i="1">
                            <a:latin typeface="Cambria Math" panose="02040503050406030204" pitchFamily="18" charset="0"/>
                          </a:rPr>
                          <m:t>𝑇</m:t>
                        </m:r>
                        <m:r>
                          <a:rPr lang="en-US" sz="2800" i="1">
                            <a:latin typeface="Cambria Math" panose="02040503050406030204" pitchFamily="18" charset="0"/>
                          </a:rPr>
                          <m:t>×</m:t>
                        </m:r>
                        <m:r>
                          <a:rPr lang="en-US" sz="2800" i="1">
                            <a:latin typeface="Cambria Math" panose="02040503050406030204" pitchFamily="18" charset="0"/>
                          </a:rPr>
                          <m:t>𝑅</m:t>
                        </m:r>
                      </m:num>
                      <m:den>
                        <m:r>
                          <a:rPr lang="en-IN" sz="2800" i="1">
                            <a:latin typeface="Cambria Math" panose="02040503050406030204" pitchFamily="18" charset="0"/>
                          </a:rPr>
                          <m:t>1</m:t>
                        </m:r>
                        <m:r>
                          <a:rPr lang="en-US" sz="2800" i="1">
                            <a:latin typeface="Cambria Math" panose="02040503050406030204" pitchFamily="18" charset="0"/>
                          </a:rPr>
                          <m:t>00</m:t>
                        </m:r>
                      </m:den>
                    </m:f>
                  </m:oMath>
                </a14:m>
                <a:endParaRPr lang="en-IN" sz="2800" dirty="0" smtClean="0">
                  <a:latin typeface="Times New Roman" panose="02020603050405020304" pitchFamily="18" charset="0"/>
                  <a:cs typeface="Times New Roman" panose="02020603050405020304" pitchFamily="18" charset="0"/>
                </a:endParaRPr>
              </a:p>
              <a:p>
                <a:endParaRPr lang="en-IN"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 P (1+</a:t>
                </a:r>
                <a14:m>
                  <m:oMath xmlns:m="http://schemas.openxmlformats.org/officeDocument/2006/math">
                    <m:f>
                      <m:fPr>
                        <m:ctrlPr>
                          <a:rPr lang="en-IN" sz="2800" i="1">
                            <a:latin typeface="Cambria Math" panose="02040503050406030204" pitchFamily="18" charset="0"/>
                          </a:rPr>
                        </m:ctrlPr>
                      </m:fPr>
                      <m:num>
                        <m:r>
                          <a:rPr lang="en-US" sz="2800" i="1">
                            <a:latin typeface="Cambria Math" panose="02040503050406030204" pitchFamily="18" charset="0"/>
                          </a:rPr>
                          <m:t>𝑇</m:t>
                        </m:r>
                        <m:r>
                          <a:rPr lang="en-US" sz="2800" i="1">
                            <a:latin typeface="Cambria Math" panose="02040503050406030204" pitchFamily="18" charset="0"/>
                          </a:rPr>
                          <m:t>×</m:t>
                        </m:r>
                        <m:r>
                          <a:rPr lang="en-US" sz="2800" i="1">
                            <a:latin typeface="Cambria Math" panose="02040503050406030204" pitchFamily="18" charset="0"/>
                          </a:rPr>
                          <m:t>𝑅</m:t>
                        </m:r>
                      </m:num>
                      <m:den>
                        <m:r>
                          <a:rPr lang="en-IN" sz="2800" i="1">
                            <a:latin typeface="Cambria Math" panose="02040503050406030204" pitchFamily="18" charset="0"/>
                          </a:rPr>
                          <m:t>1</m:t>
                        </m:r>
                        <m:r>
                          <a:rPr lang="en-US" sz="2800" i="1">
                            <a:latin typeface="Cambria Math" panose="02040503050406030204" pitchFamily="18" charset="0"/>
                          </a:rPr>
                          <m:t>00</m:t>
                        </m:r>
                      </m:den>
                    </m:f>
                  </m:oMath>
                </a14:m>
                <a:r>
                  <a:rPr lang="en-IN"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021769" y="3515481"/>
                <a:ext cx="3519054" cy="2609432"/>
              </a:xfrm>
              <a:prstGeom prst="rect">
                <a:avLst/>
              </a:prstGeom>
              <a:blipFill>
                <a:blip r:embed="rId9"/>
                <a:stretch>
                  <a:fillRect l="-1554" t="-2326" b="-1628"/>
                </a:stretch>
              </a:blipFill>
              <a:ln w="9525" cap="flat" cmpd="sng" algn="ctr">
                <a:solidFill>
                  <a:schemeClr val="dk1"/>
                </a:solidFill>
                <a:prstDash val="solid"/>
                <a:round/>
                <a:headEnd type="none" w="med" len="med"/>
                <a:tailEnd type="none" w="med" len="med"/>
              </a:ln>
            </p:spPr>
            <p:txBody>
              <a:bodyPr/>
              <a:lstStyle/>
              <a:p>
                <a:r>
                  <a:rPr lang="en-IN">
                    <a:noFill/>
                  </a:rPr>
                  <a:t> </a:t>
                </a:r>
              </a:p>
            </p:txBody>
          </p:sp>
        </mc:Fallback>
      </mc:AlternateContent>
    </p:spTree>
    <p:extLst>
      <p:ext uri="{BB962C8B-B14F-4D97-AF65-F5344CB8AC3E}">
        <p14:creationId xmlns:p14="http://schemas.microsoft.com/office/powerpoint/2010/main" val="3590164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639" y="0"/>
            <a:ext cx="13101639" cy="8245478"/>
          </a:xfrm>
          <a:prstGeom prst="rect">
            <a:avLst/>
          </a:prstGeom>
        </p:spPr>
        <p:style>
          <a:lnRef idx="2">
            <a:schemeClr val="dk1"/>
          </a:lnRef>
          <a:fillRef idx="1">
            <a:schemeClr val="lt1"/>
          </a:fillRef>
          <a:effectRef idx="0">
            <a:schemeClr val="dk1"/>
          </a:effectRef>
          <a:fontRef idx="minor">
            <a:schemeClr val="dk1"/>
          </a:fontRef>
        </p:style>
      </p:pic>
      <p:sp>
        <p:nvSpPr>
          <p:cNvPr id="5" name="Rectangle 4"/>
          <p:cNvSpPr/>
          <p:nvPr/>
        </p:nvSpPr>
        <p:spPr>
          <a:xfrm>
            <a:off x="324716" y="142875"/>
            <a:ext cx="10129839" cy="6715125"/>
          </a:xfrm>
          <a:prstGeom prst="rect">
            <a:avLst/>
          </a:prstGeom>
          <a:blipFill>
            <a:blip r:embed="rId3"/>
            <a:tile tx="0" ty="0" sx="100000" sy="100000" flip="none" algn="tl"/>
          </a:blipFill>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dk1"/>
          </a:lnRef>
          <a:fillRef idx="1">
            <a:schemeClr val="lt1"/>
          </a:fillRef>
          <a:effectRef idx="0">
            <a:schemeClr val="dk1"/>
          </a:effectRef>
          <a:fontRef idx="minor">
            <a:schemeClr val="dk1"/>
          </a:fontRef>
        </p:style>
        <p:txBody>
          <a:bodyPr rtlCol="0" anchor="ctr"/>
          <a:lstStyle/>
          <a:p>
            <a:endParaRPr lang="en-IN" dirty="0"/>
          </a:p>
        </p:txBody>
      </p:sp>
      <p:sp>
        <p:nvSpPr>
          <p:cNvPr id="2" name="Rectangle 1"/>
          <p:cNvSpPr/>
          <p:nvPr/>
        </p:nvSpPr>
        <p:spPr>
          <a:xfrm>
            <a:off x="827805" y="625618"/>
            <a:ext cx="4253346" cy="5749637"/>
          </a:xfrm>
          <a:prstGeom prst="rect">
            <a:avLst/>
          </a:prstGeom>
          <a:blipFill>
            <a:blip r:embed="rId4"/>
            <a:tile tx="0" ty="0" sx="100000" sy="100000" flip="none" algn="tl"/>
          </a:blipFill>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r>
              <a:rPr lang="en-US" sz="2000" b="1" u="sng" dirty="0" smtClean="0">
                <a:latin typeface="Times New Roman" panose="02020603050405020304" pitchFamily="18" charset="0"/>
                <a:cs typeface="Times New Roman" panose="02020603050405020304" pitchFamily="18" charset="0"/>
              </a:rPr>
              <a:t>Example: </a:t>
            </a:r>
          </a:p>
          <a:p>
            <a:r>
              <a:rPr lang="en-US" sz="2000" dirty="0" smtClean="0">
                <a:latin typeface="Times New Roman" panose="02020603050405020304" pitchFamily="18" charset="0"/>
                <a:cs typeface="Times New Roman" panose="02020603050405020304" pitchFamily="18" charset="0"/>
              </a:rPr>
              <a:t>If Ramesh invests Rs.10,000 in a bank for simple interest at the rate of       10% p.a . What will be the interest after 6 years.</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u="sng" dirty="0" smtClean="0">
                <a:latin typeface="Times New Roman" panose="02020603050405020304" pitchFamily="18" charset="0"/>
                <a:cs typeface="Times New Roman" panose="02020603050405020304" pitchFamily="18" charset="0"/>
              </a:rPr>
              <a:t>S.I = 6000</a:t>
            </a:r>
          </a:p>
          <a:p>
            <a:r>
              <a:rPr lang="en-US"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5618816" y="625618"/>
                <a:ext cx="4253346" cy="5749637"/>
              </a:xfrm>
              <a:prstGeom prst="rect">
                <a:avLst/>
              </a:prstGeom>
              <a:blipFill>
                <a:blip r:embed="rId4"/>
                <a:tile tx="0" ty="0" sx="100000" sy="100000" flip="none" algn="tl"/>
              </a:blipFill>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r>
                  <a:rPr lang="en-US" sz="2000"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IN" sz="2000" i="1">
                            <a:latin typeface="Cambria Math" panose="02040503050406030204" pitchFamily="18" charset="0"/>
                          </a:rPr>
                        </m:ctrlPr>
                      </m:fPr>
                      <m:num>
                        <m:r>
                          <a:rPr lang="en-US" sz="2000" b="0" i="1" smtClean="0">
                            <a:latin typeface="Cambria Math" panose="02040503050406030204" pitchFamily="18" charset="0"/>
                          </a:rPr>
                          <m:t>10000</m:t>
                        </m:r>
                        <m:r>
                          <a:rPr lang="en-US" sz="2000" i="1">
                            <a:latin typeface="Cambria Math" panose="02040503050406030204" pitchFamily="18" charset="0"/>
                          </a:rPr>
                          <m:t> ×</m:t>
                        </m:r>
                        <m:r>
                          <a:rPr lang="en-US" sz="2000" b="0" i="1" smtClean="0">
                            <a:latin typeface="Cambria Math" panose="02040503050406030204" pitchFamily="18" charset="0"/>
                          </a:rPr>
                          <m:t>6</m:t>
                        </m:r>
                        <m:r>
                          <a:rPr lang="en-US" sz="2000" i="1">
                            <a:latin typeface="Cambria Math" panose="02040503050406030204" pitchFamily="18" charset="0"/>
                          </a:rPr>
                          <m:t>×</m:t>
                        </m:r>
                        <m:r>
                          <a:rPr lang="en-US" sz="2000" b="0" i="1" smtClean="0">
                            <a:latin typeface="Cambria Math" panose="02040503050406030204" pitchFamily="18" charset="0"/>
                          </a:rPr>
                          <m:t>10</m:t>
                        </m:r>
                      </m:num>
                      <m:den>
                        <m:r>
                          <a:rPr lang="en-IN" sz="2000" i="1">
                            <a:latin typeface="Cambria Math" panose="02040503050406030204" pitchFamily="18" charset="0"/>
                          </a:rPr>
                          <m:t>1</m:t>
                        </m:r>
                        <m:r>
                          <a:rPr lang="en-US" sz="2000" i="1">
                            <a:latin typeface="Cambria Math" panose="02040503050406030204" pitchFamily="18" charset="0"/>
                          </a:rPr>
                          <m:t>00</m:t>
                        </m:r>
                      </m:den>
                    </m:f>
                  </m:oMath>
                </a14:m>
                <a:r>
                  <a:rPr lang="en-US" sz="2000" dirty="0" smtClean="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6000 </a:t>
                </a:r>
              </a:p>
              <a:p>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(Or)</a:t>
                </a:r>
              </a:p>
              <a:p>
                <a:pPr algn="ctr"/>
                <a:r>
                  <a:rPr lang="en-US" sz="2000" b="1" u="sng" dirty="0" smtClean="0">
                    <a:latin typeface="Times New Roman" panose="02020603050405020304" pitchFamily="18" charset="0"/>
                    <a:cs typeface="Times New Roman" panose="02020603050405020304" pitchFamily="18" charset="0"/>
                  </a:rPr>
                  <a:t>Percentage method</a:t>
                </a:r>
                <a:endParaRPr lang="en-US" sz="2000" b="1" u="sng" dirty="0">
                  <a:latin typeface="Times New Roman" panose="02020603050405020304" pitchFamily="18" charset="0"/>
                  <a:cs typeface="Times New Roman" panose="02020603050405020304" pitchFamily="18" charset="0"/>
                </a:endParaRPr>
              </a:p>
              <a:p>
                <a:pPr algn="ct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R = 10%  T = 6 years which is equal to 60% </a:t>
                </a:r>
              </a:p>
              <a:p>
                <a:r>
                  <a:rPr lang="en-US" sz="2000" dirty="0" smtClean="0">
                    <a:latin typeface="Times New Roman" panose="02020603050405020304" pitchFamily="18" charset="0"/>
                    <a:cs typeface="Times New Roman" panose="02020603050405020304" pitchFamily="18" charset="0"/>
                  </a:rPr>
                  <a:t>So 60% of 10000 = 6000  </a:t>
                </a:r>
                <a:endParaRPr lang="en-IN" sz="2000" dirty="0">
                  <a:latin typeface="Times New Roman" panose="02020603050405020304" pitchFamily="18"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5618816" y="625618"/>
                <a:ext cx="4253346" cy="5749637"/>
              </a:xfrm>
              <a:prstGeom prst="rect">
                <a:avLst/>
              </a:prstGeom>
              <a:blipFill>
                <a:blip r:embed="rId5"/>
                <a:stretch>
                  <a:fillRect l="-993"/>
                </a:stretch>
              </a:blipFill>
            </p:spPr>
            <p:txBody>
              <a:bodyPr/>
              <a:lstStyle/>
              <a:p>
                <a:r>
                  <a:rPr lang="en-IN">
                    <a:noFill/>
                  </a:rPr>
                  <a:t> </a:t>
                </a:r>
              </a:p>
            </p:txBody>
          </p:sp>
        </mc:Fallback>
      </mc:AlternateContent>
      <p:sp>
        <p:nvSpPr>
          <p:cNvPr id="3" name="TextBox 2"/>
          <p:cNvSpPr txBox="1"/>
          <p:nvPr/>
        </p:nvSpPr>
        <p:spPr>
          <a:xfrm>
            <a:off x="1950324" y="2527474"/>
            <a:ext cx="2845627" cy="4001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000" b="1" dirty="0" smtClean="0">
                <a:latin typeface="Times New Roman" panose="02020603050405020304" pitchFamily="18" charset="0"/>
                <a:cs typeface="Times New Roman" panose="02020603050405020304" pitchFamily="18" charset="0"/>
              </a:rPr>
              <a:t>Principal – 10,000</a:t>
            </a:r>
            <a:endParaRPr lang="en-IN" sz="2000" b="1" dirty="0">
              <a:latin typeface="Times New Roman" panose="02020603050405020304" pitchFamily="18" charset="0"/>
              <a:cs typeface="Times New Roman" panose="02020603050405020304" pitchFamily="18"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346752444"/>
              </p:ext>
            </p:extLst>
          </p:nvPr>
        </p:nvGraphicFramePr>
        <p:xfrm>
          <a:off x="1170557" y="3050468"/>
          <a:ext cx="3567842" cy="2377440"/>
        </p:xfrm>
        <a:graphic>
          <a:graphicData uri="http://schemas.openxmlformats.org/drawingml/2006/table">
            <a:tbl>
              <a:tblPr>
                <a:effectLst>
                  <a:innerShdw blurRad="63500" dist="50800" dir="5400000">
                    <a:prstClr val="black">
                      <a:alpha val="50000"/>
                    </a:prstClr>
                  </a:innerShdw>
                </a:effectLst>
                <a:tableStyleId>{5C22544A-7EE6-4342-B048-85BDC9FD1C3A}</a:tableStyleId>
              </a:tblPr>
              <a:tblGrid>
                <a:gridCol w="1783921">
                  <a:extLst>
                    <a:ext uri="{9D8B030D-6E8A-4147-A177-3AD203B41FA5}">
                      <a16:colId xmlns:a16="http://schemas.microsoft.com/office/drawing/2014/main" val="1095642759"/>
                    </a:ext>
                  </a:extLst>
                </a:gridCol>
                <a:gridCol w="1783921">
                  <a:extLst>
                    <a:ext uri="{9D8B030D-6E8A-4147-A177-3AD203B41FA5}">
                      <a16:colId xmlns:a16="http://schemas.microsoft.com/office/drawing/2014/main" val="3407277701"/>
                    </a:ext>
                  </a:extLst>
                </a:gridCol>
              </a:tblGrid>
              <a:tr h="370840">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10%</a:t>
                      </a:r>
                      <a:r>
                        <a:rPr lang="en-US" sz="2000" baseline="0" dirty="0" smtClean="0">
                          <a:solidFill>
                            <a:schemeClr val="tx1"/>
                          </a:solidFill>
                          <a:latin typeface="Times New Roman" panose="02020603050405020304" pitchFamily="18" charset="0"/>
                          <a:cs typeface="Times New Roman" panose="02020603050405020304" pitchFamily="18" charset="0"/>
                        </a:rPr>
                        <a:t>  of 10000</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1000</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09710174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Times New Roman" panose="02020603050405020304" pitchFamily="18" charset="0"/>
                          <a:cs typeface="Times New Roman" panose="02020603050405020304" pitchFamily="18" charset="0"/>
                        </a:rPr>
                        <a:t>10%</a:t>
                      </a:r>
                      <a:r>
                        <a:rPr lang="en-US" sz="2000" baseline="0" dirty="0" smtClean="0">
                          <a:solidFill>
                            <a:schemeClr val="tx1"/>
                          </a:solidFill>
                          <a:latin typeface="Times New Roman" panose="02020603050405020304" pitchFamily="18" charset="0"/>
                          <a:cs typeface="Times New Roman" panose="02020603050405020304" pitchFamily="18" charset="0"/>
                        </a:rPr>
                        <a:t>  of 10000</a:t>
                      </a:r>
                      <a:endParaRPr lang="en-IN" sz="20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1000</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67000719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Times New Roman" panose="02020603050405020304" pitchFamily="18" charset="0"/>
                          <a:cs typeface="Times New Roman" panose="02020603050405020304" pitchFamily="18" charset="0"/>
                        </a:rPr>
                        <a:t>10%</a:t>
                      </a:r>
                      <a:r>
                        <a:rPr lang="en-US" sz="2000" baseline="0" dirty="0" smtClean="0">
                          <a:solidFill>
                            <a:schemeClr val="tx1"/>
                          </a:solidFill>
                          <a:latin typeface="Times New Roman" panose="02020603050405020304" pitchFamily="18" charset="0"/>
                          <a:cs typeface="Times New Roman" panose="02020603050405020304" pitchFamily="18" charset="0"/>
                        </a:rPr>
                        <a:t>  of 10000</a:t>
                      </a:r>
                      <a:endParaRPr lang="en-IN" sz="20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1000</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82237153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Times New Roman" panose="02020603050405020304" pitchFamily="18" charset="0"/>
                          <a:cs typeface="Times New Roman" panose="02020603050405020304" pitchFamily="18" charset="0"/>
                        </a:rPr>
                        <a:t>10%</a:t>
                      </a:r>
                      <a:r>
                        <a:rPr lang="en-US" sz="2000" baseline="0" dirty="0" smtClean="0">
                          <a:solidFill>
                            <a:schemeClr val="tx1"/>
                          </a:solidFill>
                          <a:latin typeface="Times New Roman" panose="02020603050405020304" pitchFamily="18" charset="0"/>
                          <a:cs typeface="Times New Roman" panose="02020603050405020304" pitchFamily="18" charset="0"/>
                        </a:rPr>
                        <a:t>  of 10000</a:t>
                      </a:r>
                      <a:endParaRPr lang="en-IN" sz="20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1000</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84455702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Times New Roman" panose="02020603050405020304" pitchFamily="18" charset="0"/>
                          <a:cs typeface="Times New Roman" panose="02020603050405020304" pitchFamily="18" charset="0"/>
                        </a:rPr>
                        <a:t>10%</a:t>
                      </a:r>
                      <a:r>
                        <a:rPr lang="en-US" sz="2000" baseline="0" dirty="0" smtClean="0">
                          <a:solidFill>
                            <a:schemeClr val="tx1"/>
                          </a:solidFill>
                          <a:latin typeface="Times New Roman" panose="02020603050405020304" pitchFamily="18" charset="0"/>
                          <a:cs typeface="Times New Roman" panose="02020603050405020304" pitchFamily="18" charset="0"/>
                        </a:rPr>
                        <a:t>  of 10000</a:t>
                      </a:r>
                      <a:endParaRPr lang="en-IN" sz="20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1000</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6970928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Times New Roman" panose="02020603050405020304" pitchFamily="18" charset="0"/>
                          <a:cs typeface="Times New Roman" panose="02020603050405020304" pitchFamily="18" charset="0"/>
                        </a:rPr>
                        <a:t>10%</a:t>
                      </a:r>
                      <a:r>
                        <a:rPr lang="en-US" sz="2000" baseline="0" dirty="0" smtClean="0">
                          <a:solidFill>
                            <a:schemeClr val="tx1"/>
                          </a:solidFill>
                          <a:latin typeface="Times New Roman" panose="02020603050405020304" pitchFamily="18" charset="0"/>
                          <a:cs typeface="Times New Roman" panose="02020603050405020304" pitchFamily="18" charset="0"/>
                        </a:rPr>
                        <a:t>  of 10000</a:t>
                      </a:r>
                      <a:endParaRPr lang="en-IN" sz="20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2000" dirty="0" smtClean="0">
                          <a:solidFill>
                            <a:schemeClr val="tx1"/>
                          </a:solidFill>
                          <a:latin typeface="Times New Roman" panose="02020603050405020304" pitchFamily="18" charset="0"/>
                          <a:cs typeface="Times New Roman" panose="02020603050405020304" pitchFamily="18" charset="0"/>
                        </a:rPr>
                        <a:t>1000</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545596387"/>
                  </a:ext>
                </a:extLst>
              </a:tr>
            </a:tbl>
          </a:graphicData>
        </a:graphic>
      </p:graphicFrame>
      <mc:AlternateContent xmlns:mc="http://schemas.openxmlformats.org/markup-compatibility/2006" xmlns:a14="http://schemas.microsoft.com/office/drawing/2010/main">
        <mc:Choice Requires="a14">
          <p:sp>
            <p:nvSpPr>
              <p:cNvPr id="18" name="TextBox 17"/>
              <p:cNvSpPr txBox="1"/>
              <p:nvPr/>
            </p:nvSpPr>
            <p:spPr>
              <a:xfrm>
                <a:off x="5829301" y="882711"/>
                <a:ext cx="3519054" cy="70455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2800" dirty="0" smtClean="0">
                    <a:latin typeface="Times New Roman" panose="02020603050405020304" pitchFamily="18" charset="0"/>
                    <a:cs typeface="Times New Roman" panose="02020603050405020304" pitchFamily="18" charset="0"/>
                  </a:rPr>
                  <a:t> Interest (S.I)</a:t>
                </a:r>
                <a14:m>
                  <m:oMath xmlns:m="http://schemas.openxmlformats.org/officeDocument/2006/math">
                    <m:r>
                      <a:rPr lang="en-IN" sz="2800" i="1" smtClean="0">
                        <a:latin typeface="Cambria Math" panose="02040503050406030204" pitchFamily="18" charset="0"/>
                      </a:rPr>
                      <m:t>=</m:t>
                    </m:r>
                    <m:f>
                      <m:fPr>
                        <m:ctrlPr>
                          <a:rPr lang="en-IN" sz="2800" i="1" smtClean="0">
                            <a:latin typeface="Cambria Math" panose="02040503050406030204" pitchFamily="18" charset="0"/>
                          </a:rPr>
                        </m:ctrlPr>
                      </m:fPr>
                      <m:num>
                        <m:r>
                          <a:rPr lang="en-US" sz="2800" b="0" i="1" smtClean="0">
                            <a:latin typeface="Cambria Math" panose="02040503050406030204" pitchFamily="18" charset="0"/>
                          </a:rPr>
                          <m:t>𝑃</m:t>
                        </m:r>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i="1">
                            <a:latin typeface="Cambria Math" panose="02040503050406030204" pitchFamily="18" charset="0"/>
                          </a:rPr>
                          <m:t>×</m:t>
                        </m:r>
                        <m:r>
                          <a:rPr lang="en-US" sz="2800" b="0" i="1" smtClean="0">
                            <a:latin typeface="Cambria Math" panose="02040503050406030204" pitchFamily="18" charset="0"/>
                          </a:rPr>
                          <m:t>𝑅</m:t>
                        </m:r>
                      </m:num>
                      <m:den>
                        <m:r>
                          <a:rPr lang="en-IN" sz="2800" i="1" smtClean="0">
                            <a:latin typeface="Cambria Math" panose="02040503050406030204" pitchFamily="18" charset="0"/>
                          </a:rPr>
                          <m:t>1</m:t>
                        </m:r>
                        <m:r>
                          <a:rPr lang="en-US" sz="2800" b="0" i="1" smtClean="0">
                            <a:latin typeface="Cambria Math" panose="02040503050406030204" pitchFamily="18" charset="0"/>
                          </a:rPr>
                          <m:t>00</m:t>
                        </m:r>
                      </m:den>
                    </m:f>
                  </m:oMath>
                </a14:m>
                <a:endParaRPr lang="en-IN" sz="2800" dirty="0">
                  <a:latin typeface="Times New Roman" panose="02020603050405020304" pitchFamily="18" charset="0"/>
                  <a:cs typeface="Times New Roman" panose="02020603050405020304" pitchFamily="18"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5829301" y="882711"/>
                <a:ext cx="3519054" cy="704552"/>
              </a:xfrm>
              <a:prstGeom prst="rect">
                <a:avLst/>
              </a:prstGeom>
              <a:blipFill>
                <a:blip r:embed="rId6"/>
                <a:stretch>
                  <a:fillRect l="-690" b="-9402"/>
                </a:stretch>
              </a:blipFill>
              <a:ln w="9525" cap="flat" cmpd="sng" algn="ctr">
                <a:solidFill>
                  <a:schemeClr val="dk1"/>
                </a:solidFill>
                <a:prstDash val="solid"/>
                <a:round/>
                <a:headEnd type="none" w="med" len="med"/>
                <a:tailEnd type="none" w="med" len="med"/>
              </a:ln>
            </p:spPr>
            <p:txBody>
              <a:bodyPr/>
              <a:lstStyle/>
              <a:p>
                <a:r>
                  <a:rPr lang="en-IN">
                    <a:noFill/>
                  </a:rPr>
                  <a:t> </a:t>
                </a:r>
              </a:p>
            </p:txBody>
          </p:sp>
        </mc:Fallback>
      </mc:AlternateContent>
    </p:spTree>
    <p:extLst>
      <p:ext uri="{BB962C8B-B14F-4D97-AF65-F5344CB8AC3E}">
        <p14:creationId xmlns:p14="http://schemas.microsoft.com/office/powerpoint/2010/main" val="191198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
                                            <p:txEl>
                                              <p:pRg st="13" end="13"/>
                                            </p:txEl>
                                          </p:spTgt>
                                        </p:tgtEl>
                                        <p:attrNameLst>
                                          <p:attrName>style.visibility</p:attrName>
                                        </p:attrNameLst>
                                      </p:cBhvr>
                                      <p:to>
                                        <p:strVal val="visible"/>
                                      </p:to>
                                    </p:set>
                                    <p:anim calcmode="lin" valueType="num">
                                      <p:cBhvr additive="base">
                                        <p:cTn id="30"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 calcmode="lin" valueType="num">
                                      <p:cBhvr additive="base">
                                        <p:cTn id="36"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 calcmode="lin" valueType="num">
                                      <p:cBhvr additive="base">
                                        <p:cTn id="4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
                                            <p:txEl>
                                              <p:pRg st="2" end="2"/>
                                            </p:txEl>
                                          </p:spTgt>
                                        </p:tgtEl>
                                        <p:attrNameLst>
                                          <p:attrName>style.visibility</p:attrName>
                                        </p:attrNameLst>
                                      </p:cBhvr>
                                      <p:to>
                                        <p:strVal val="visible"/>
                                      </p:to>
                                    </p:set>
                                    <p:anim calcmode="lin" valueType="num">
                                      <p:cBhvr additive="base">
                                        <p:cTn id="4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6">
                                            <p:txEl>
                                              <p:pRg st="4" end="4"/>
                                            </p:txEl>
                                          </p:spTgt>
                                        </p:tgtEl>
                                        <p:attrNameLst>
                                          <p:attrName>style.visibility</p:attrName>
                                        </p:attrNameLst>
                                      </p:cBhvr>
                                      <p:to>
                                        <p:strVal val="visible"/>
                                      </p:to>
                                    </p:set>
                                    <p:anim calcmode="lin" valueType="num">
                                      <p:cBhvr additive="base">
                                        <p:cTn id="5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6">
                                            <p:txEl>
                                              <p:pRg st="4" end="4"/>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 calcmode="lin" valueType="num">
                                      <p:cBhvr additive="base">
                                        <p:cTn id="5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7" end="7"/>
                                            </p:txEl>
                                          </p:spTgt>
                                        </p:tgtEl>
                                        <p:attrNameLst>
                                          <p:attrName>style.visibility</p:attrName>
                                        </p:attrNameLst>
                                      </p:cBhvr>
                                      <p:to>
                                        <p:strVal val="visible"/>
                                      </p:to>
                                    </p:set>
                                    <p:anim calcmode="lin" valueType="num">
                                      <p:cBhvr additive="base">
                                        <p:cTn id="64"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7" end="7"/>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6">
                                            <p:txEl>
                                              <p:pRg st="8" end="8"/>
                                            </p:txEl>
                                          </p:spTgt>
                                        </p:tgtEl>
                                        <p:attrNameLst>
                                          <p:attrName>style.visibility</p:attrName>
                                        </p:attrNameLst>
                                      </p:cBhvr>
                                      <p:to>
                                        <p:strVal val="visible"/>
                                      </p:to>
                                    </p:set>
                                    <p:anim calcmode="lin" valueType="num">
                                      <p:cBhvr additive="base">
                                        <p:cTn id="68"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535194" y="778018"/>
            <a:ext cx="5566060" cy="5749637"/>
          </a:xfrm>
          <a:prstGeom prst="rect">
            <a:avLst/>
          </a:prstGeom>
          <a:blipFill>
            <a:blip r:embed="rId2"/>
            <a:tile tx="0" ty="0" sx="100000" sy="100000" flip="none" algn="tl"/>
          </a:blipFill>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r>
              <a:rPr lang="en-US" sz="2000" dirty="0">
                <a:latin typeface="Times New Roman" panose="02020603050405020304" pitchFamily="18" charset="0"/>
                <a:cs typeface="Times New Roman" panose="02020603050405020304" pitchFamily="18" charset="0"/>
              </a:rPr>
              <a:t>Compound Interest is the interest calculated on the initial principal and the accumulated interest of previous periods of a deposit or loan. In easy words, it can be said as </a:t>
            </a:r>
            <a:r>
              <a:rPr lang="en-US" sz="2000" b="1" dirty="0">
                <a:latin typeface="Times New Roman" panose="02020603050405020304" pitchFamily="18" charset="0"/>
                <a:cs typeface="Times New Roman" panose="02020603050405020304" pitchFamily="18" charset="0"/>
              </a:rPr>
              <a:t>"interest on interest"</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639" y="0"/>
            <a:ext cx="13101639" cy="8245478"/>
          </a:xfrm>
          <a:prstGeom prst="rect">
            <a:avLst/>
          </a:prstGeom>
        </p:spPr>
        <p:style>
          <a:lnRef idx="2">
            <a:schemeClr val="dk1"/>
          </a:lnRef>
          <a:fillRef idx="1">
            <a:schemeClr val="lt1"/>
          </a:fillRef>
          <a:effectRef idx="0">
            <a:schemeClr val="dk1"/>
          </a:effectRef>
          <a:fontRef idx="minor">
            <a:schemeClr val="dk1"/>
          </a:fontRef>
        </p:style>
      </p:pic>
      <p:sp>
        <p:nvSpPr>
          <p:cNvPr id="5" name="Rectangle 4"/>
          <p:cNvSpPr/>
          <p:nvPr/>
        </p:nvSpPr>
        <p:spPr>
          <a:xfrm>
            <a:off x="540327" y="142875"/>
            <a:ext cx="11446234" cy="6715125"/>
          </a:xfrm>
          <a:prstGeom prst="rect">
            <a:avLst/>
          </a:prstGeom>
          <a:blipFill>
            <a:blip r:embed="rId4"/>
            <a:tile tx="0" ty="0" sx="100000" sy="100000" flip="none" algn="tl"/>
          </a:blipFill>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dk1"/>
          </a:lnRef>
          <a:fillRef idx="1">
            <a:schemeClr val="lt1"/>
          </a:fillRef>
          <a:effectRef idx="0">
            <a:schemeClr val="dk1"/>
          </a:effectRef>
          <a:fontRef idx="minor">
            <a:schemeClr val="dk1"/>
          </a:fontRef>
        </p:style>
        <p:txBody>
          <a:bodyPr rtlCol="0" anchor="ctr"/>
          <a:lstStyle/>
          <a:p>
            <a:endParaRPr lang="en-IN" dirty="0"/>
          </a:p>
        </p:txBody>
      </p:sp>
      <p:sp>
        <p:nvSpPr>
          <p:cNvPr id="2" name="Rectangle 1"/>
          <p:cNvSpPr/>
          <p:nvPr/>
        </p:nvSpPr>
        <p:spPr>
          <a:xfrm>
            <a:off x="1305786" y="590982"/>
            <a:ext cx="5566060" cy="5749637"/>
          </a:xfrm>
          <a:prstGeom prst="rect">
            <a:avLst/>
          </a:prstGeom>
          <a:blipFill>
            <a:blip r:embed="rId2"/>
            <a:tile tx="0" ty="0" sx="100000" sy="100000" flip="none" algn="tl"/>
          </a:blipFill>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r>
              <a:rPr lang="en-US" sz="2000" dirty="0">
                <a:latin typeface="Times New Roman" panose="02020603050405020304" pitchFamily="18" charset="0"/>
                <a:cs typeface="Times New Roman" panose="02020603050405020304" pitchFamily="18" charset="0"/>
              </a:rPr>
              <a:t>Compound Interest is the interest calculated on the initial principal and the accumulated interest of previous periods of a deposit or loan. In easy words, it can be said as </a:t>
            </a:r>
            <a:r>
              <a:rPr lang="en-US" sz="2000" b="1" dirty="0">
                <a:latin typeface="Times New Roman" panose="02020603050405020304" pitchFamily="18" charset="0"/>
                <a:cs typeface="Times New Roman" panose="02020603050405020304" pitchFamily="18" charset="0"/>
              </a:rPr>
              <a:t>"interest on interest"</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351806" y="765387"/>
            <a:ext cx="3865418" cy="461665"/>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COMPOUND INTEREST</a:t>
            </a:r>
            <a:endParaRPr lang="en-IN"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p:cNvSpPr txBox="1"/>
              <p:nvPr/>
            </p:nvSpPr>
            <p:spPr>
              <a:xfrm>
                <a:off x="1730738" y="2704019"/>
                <a:ext cx="4790205" cy="347402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2400" dirty="0" smtClean="0">
                    <a:latin typeface="Times New Roman" panose="02020603050405020304" pitchFamily="18" charset="0"/>
                    <a:cs typeface="Times New Roman" panose="02020603050405020304" pitchFamily="18" charset="0"/>
                  </a:rPr>
                  <a:t> Amount </a:t>
                </a:r>
                <a14:m>
                  <m:oMath xmlns:m="http://schemas.openxmlformats.org/officeDocument/2006/math">
                    <m:r>
                      <a:rPr lang="en-IN" sz="240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f>
                          <m:fPr>
                            <m:ctrlPr>
                              <a:rPr lang="en-IN" sz="2400" i="1" smtClean="0">
                                <a:latin typeface="Cambria Math" panose="02040503050406030204" pitchFamily="18" charset="0"/>
                              </a:rPr>
                            </m:ctrlPr>
                          </m:fPr>
                          <m:num>
                            <m:r>
                              <a:rPr lang="en-US" sz="2400" b="0" i="1" smtClean="0">
                                <a:latin typeface="Cambria Math" panose="02040503050406030204" pitchFamily="18" charset="0"/>
                              </a:rPr>
                              <m:t>𝑅</m:t>
                            </m:r>
                          </m:num>
                          <m:den>
                            <m:r>
                              <a:rPr lang="en-IN" sz="2400" i="1" smtClean="0">
                                <a:latin typeface="Cambria Math" panose="02040503050406030204" pitchFamily="18" charset="0"/>
                              </a:rPr>
                              <m:t>1</m:t>
                            </m:r>
                            <m:r>
                              <a:rPr lang="en-US" sz="2400" b="0" i="1" smtClean="0">
                                <a:latin typeface="Cambria Math" panose="02040503050406030204" pitchFamily="18" charset="0"/>
                              </a:rPr>
                              <m:t>00</m:t>
                            </m:r>
                          </m:den>
                        </m:f>
                        <m:r>
                          <a:rPr lang="en-US" sz="2400" b="0" i="1" smtClean="0">
                            <a:latin typeface="Cambria Math" panose="02040503050406030204" pitchFamily="18" charset="0"/>
                          </a:rPr>
                          <m:t> </m:t>
                        </m:r>
                      </m:e>
                    </m:d>
                    <m:r>
                      <a:rPr lang="en-US" sz="2400" b="0" i="1" baseline="90000" smtClean="0">
                        <a:latin typeface="Cambria Math" panose="02040503050406030204" pitchFamily="18" charset="0"/>
                      </a:rPr>
                      <m:t>𝑛</m:t>
                    </m:r>
                  </m:oMath>
                </a14:m>
                <a:r>
                  <a:rPr lang="en-IN" sz="2400" baseline="90000" dirty="0" smtClean="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endParaRPr lang="en-US" sz="2400" baseline="900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Compound Interest (C.I</a:t>
                </a:r>
                <a:r>
                  <a:rPr lang="en-IN" sz="2400" dirty="0">
                    <a:latin typeface="Times New Roman" panose="02020603050405020304" pitchFamily="18" charset="0"/>
                    <a:cs typeface="Times New Roman" panose="02020603050405020304" pitchFamily="18" charset="0"/>
                  </a:rPr>
                  <a:t>)</a:t>
                </a:r>
                <a14:m>
                  <m:oMath xmlns:m="http://schemas.openxmlformats.org/officeDocument/2006/math">
                    <m:r>
                      <a:rPr lang="en-IN" sz="2400" i="1">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𝑃</m:t>
                    </m:r>
                  </m:oMath>
                </a14:m>
                <a:endParaRPr lang="en-US" sz="2400" b="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1+</m:t>
                        </m:r>
                        <m:f>
                          <m:fPr>
                            <m:ctrlPr>
                              <a:rPr lang="en-IN" sz="2400" i="1">
                                <a:latin typeface="Cambria Math" panose="02040503050406030204" pitchFamily="18" charset="0"/>
                              </a:rPr>
                            </m:ctrlPr>
                          </m:fPr>
                          <m:num>
                            <m:r>
                              <a:rPr lang="en-US" sz="2400" i="1">
                                <a:latin typeface="Cambria Math" panose="02040503050406030204" pitchFamily="18" charset="0"/>
                              </a:rPr>
                              <m:t>𝑅</m:t>
                            </m:r>
                          </m:num>
                          <m:den>
                            <m:r>
                              <a:rPr lang="en-IN" sz="2400" i="1">
                                <a:latin typeface="Cambria Math" panose="02040503050406030204" pitchFamily="18" charset="0"/>
                              </a:rPr>
                              <m:t>1</m:t>
                            </m:r>
                            <m:r>
                              <a:rPr lang="en-US" sz="2400" i="1">
                                <a:latin typeface="Cambria Math" panose="02040503050406030204" pitchFamily="18" charset="0"/>
                              </a:rPr>
                              <m:t>00</m:t>
                            </m:r>
                          </m:den>
                        </m:f>
                        <m:r>
                          <a:rPr lang="en-US" sz="2400" i="1">
                            <a:latin typeface="Cambria Math" panose="02040503050406030204" pitchFamily="18" charset="0"/>
                          </a:rPr>
                          <m:t> </m:t>
                        </m:r>
                      </m:e>
                    </m:d>
                    <m:r>
                      <a:rPr lang="en-US" sz="2400" i="1" baseline="90000">
                        <a:latin typeface="Cambria Math" panose="02040503050406030204" pitchFamily="18" charset="0"/>
                      </a:rPr>
                      <m:t>𝑛</m:t>
                    </m:r>
                  </m:oMath>
                </a14:m>
                <a:r>
                  <a:rPr lang="en-IN" sz="2400" baseline="90000" dirty="0">
                    <a:latin typeface="Times New Roman" panose="02020603050405020304" pitchFamily="18" charset="0"/>
                    <a:cs typeface="Times New Roman" panose="02020603050405020304" pitchFamily="18" charset="0"/>
                  </a:rPr>
                  <a:t> </a:t>
                </a:r>
                <a:r>
                  <a:rPr lang="en-IN" sz="2400" baseline="900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 P</a:t>
                </a:r>
              </a:p>
              <a:p>
                <a:r>
                  <a:rPr lang="en-US" sz="2400" dirty="0" smtClean="0">
                    <a:latin typeface="Times New Roman" panose="02020603050405020304" pitchFamily="18" charset="0"/>
                    <a:cs typeface="Times New Roman" panose="02020603050405020304" pitchFamily="18" charset="0"/>
                  </a:rPr>
                  <a:t>= P[(</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1+</m:t>
                        </m:r>
                        <m:f>
                          <m:fPr>
                            <m:ctrlPr>
                              <a:rPr lang="en-IN" sz="2400" i="1">
                                <a:latin typeface="Cambria Math" panose="02040503050406030204" pitchFamily="18" charset="0"/>
                              </a:rPr>
                            </m:ctrlPr>
                          </m:fPr>
                          <m:num>
                            <m:r>
                              <a:rPr lang="en-US" sz="2400" i="1">
                                <a:latin typeface="Cambria Math" panose="02040503050406030204" pitchFamily="18" charset="0"/>
                              </a:rPr>
                              <m:t>𝑅</m:t>
                            </m:r>
                          </m:num>
                          <m:den>
                            <m:r>
                              <a:rPr lang="en-IN" sz="2400" i="1">
                                <a:latin typeface="Cambria Math" panose="02040503050406030204" pitchFamily="18" charset="0"/>
                              </a:rPr>
                              <m:t>1</m:t>
                            </m:r>
                            <m:r>
                              <a:rPr lang="en-US" sz="2400" i="1">
                                <a:latin typeface="Cambria Math" panose="02040503050406030204" pitchFamily="18" charset="0"/>
                              </a:rPr>
                              <m:t>00</m:t>
                            </m:r>
                          </m:den>
                        </m:f>
                        <m:r>
                          <a:rPr lang="en-US" sz="2400" i="1">
                            <a:latin typeface="Cambria Math" panose="02040503050406030204" pitchFamily="18" charset="0"/>
                          </a:rPr>
                          <m:t> </m:t>
                        </m:r>
                      </m:e>
                    </m:d>
                    <m:r>
                      <a:rPr lang="en-US" sz="2400" i="1" baseline="90000">
                        <a:latin typeface="Cambria Math" panose="02040503050406030204" pitchFamily="18" charset="0"/>
                      </a:rPr>
                      <m:t>𝑛</m:t>
                    </m:r>
                  </m:oMath>
                </a14:m>
                <a:r>
                  <a:rPr lang="en-IN" sz="2400" dirty="0" smtClean="0">
                    <a:latin typeface="Times New Roman" panose="02020603050405020304" pitchFamily="18" charset="0"/>
                    <a:cs typeface="Times New Roman" panose="02020603050405020304" pitchFamily="18" charset="0"/>
                  </a:rPr>
                  <a:t>) – 1]</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730738" y="2704019"/>
                <a:ext cx="4790205" cy="3474028"/>
              </a:xfrm>
              <a:prstGeom prst="rect">
                <a:avLst/>
              </a:prstGeom>
              <a:blipFill>
                <a:blip r:embed="rId5"/>
                <a:stretch>
                  <a:fillRect l="-1904"/>
                </a:stretch>
              </a:blipFill>
              <a:ln w="9525" cap="flat" cmpd="sng" algn="ctr">
                <a:solidFill>
                  <a:schemeClr val="dk1"/>
                </a:solidFill>
                <a:prstDash val="solid"/>
                <a:round/>
                <a:headEnd type="none" w="med" len="med"/>
                <a:tailEnd type="none" w="med" len="med"/>
              </a:ln>
            </p:spPr>
            <p:txBody>
              <a:bodyPr/>
              <a:lstStyle/>
              <a:p>
                <a:r>
                  <a:rPr lang="en-IN">
                    <a:noFill/>
                  </a:rPr>
                  <a:t> </a:t>
                </a:r>
              </a:p>
            </p:txBody>
          </p:sp>
        </mc:Fallback>
      </mc:AlternateContent>
      <p:sp>
        <p:nvSpPr>
          <p:cNvPr id="13" name="Rectangle 1"/>
          <p:cNvSpPr>
            <a:spLocks noChangeArrowheads="1"/>
          </p:cNvSpPr>
          <p:nvPr/>
        </p:nvSpPr>
        <p:spPr bwMode="auto">
          <a:xfrm>
            <a:off x="65804" y="9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1587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Georgia" panose="02040502050405020303" pitchFamily="18" charset="0"/>
              </a:rPr>
              <a:t>A = P + S.I</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Georgia" panose="02040502050405020303" pitchFamily="18" charset="0"/>
                <a:hlinkClick r:id="rId6"/>
              </a:rPr>
              <a:t>  </a:t>
            </a:r>
            <a:endParaRPr kumimoji="0" lang="en-US" altLang="en-US" sz="7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dirty="0" smtClean="0">
                <a:ln>
                  <a:noFill/>
                </a:ln>
                <a:solidFill>
                  <a:schemeClr val="tx1"/>
                </a:solidFill>
                <a:effectLst/>
                <a:latin typeface="Georgia" panose="02040502050405020303" pitchFamily="18" charset="0"/>
              </a:rPr>
              <a:t/>
            </a:r>
            <a:br>
              <a:rPr kumimoji="0" lang="en-US" altLang="en-US" sz="7200" b="0" i="0" u="none" strike="noStrike" cap="none" normalizeH="0" baseline="0" dirty="0" smtClean="0">
                <a:ln>
                  <a:noFill/>
                </a:ln>
                <a:solidFill>
                  <a:schemeClr val="tx1"/>
                </a:solidFill>
                <a:effectLst/>
                <a:latin typeface="Georgia" panose="02040502050405020303" pitchFamily="18" charset="0"/>
              </a:rPr>
            </a:br>
            <a:endParaRPr kumimoji="0" lang="en-US" altLang="en-US" sz="7200" b="0" i="0" u="none" strike="noStrike" cap="none" normalizeH="0" baseline="0" dirty="0" smtClean="0">
              <a:ln>
                <a:noFill/>
              </a:ln>
              <a:solidFill>
                <a:schemeClr val="tx1"/>
              </a:solidFill>
              <a:effectLst/>
              <a:latin typeface="Georgia" panose="02040502050405020303" pitchFamily="18" charset="0"/>
            </a:endParaRPr>
          </a:p>
        </p:txBody>
      </p:sp>
      <p:sp>
        <p:nvSpPr>
          <p:cNvPr id="16" name="Rectangle 15"/>
          <p:cNvSpPr/>
          <p:nvPr/>
        </p:nvSpPr>
        <p:spPr>
          <a:xfrm>
            <a:off x="7147810" y="439663"/>
            <a:ext cx="4655127" cy="6052273"/>
          </a:xfrm>
          <a:prstGeom prst="rect">
            <a:avLst/>
          </a:prstGeom>
          <a:blipFill>
            <a:blip r:embed="rId2"/>
            <a:tile tx="0" ty="0" sx="100000" sy="100000" flip="none" algn="tl"/>
          </a:blipFill>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 name="Rectangle 16"/>
          <p:cNvSpPr/>
          <p:nvPr/>
        </p:nvSpPr>
        <p:spPr>
          <a:xfrm>
            <a:off x="7245926" y="551740"/>
            <a:ext cx="4225637" cy="53245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Principal (P): </a:t>
            </a:r>
            <a:r>
              <a:rPr lang="en-US" sz="2000" dirty="0">
                <a:latin typeface="Times New Roman" panose="02020603050405020304" pitchFamily="18" charset="0"/>
                <a:cs typeface="Times New Roman" panose="02020603050405020304" pitchFamily="18" charset="0"/>
              </a:rPr>
              <a:t>It is the money borrowed or lent out for a certain period of time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Interest (R): </a:t>
            </a:r>
            <a:r>
              <a:rPr lang="en-US" sz="2000" dirty="0">
                <a:latin typeface="Times New Roman" panose="02020603050405020304" pitchFamily="18" charset="0"/>
                <a:cs typeface="Times New Roman" panose="02020603050405020304" pitchFamily="18" charset="0"/>
              </a:rPr>
              <a:t>Rate of money paid regularly for using money on lent. The extra money paid by the borrower to the lender is called the interest. Interest is defined as rate (R) per cent per annum (</a:t>
            </a:r>
            <a:r>
              <a:rPr lang="en-US" sz="2000" dirty="0" err="1">
                <a:latin typeface="Times New Roman" panose="02020603050405020304" pitchFamily="18" charset="0"/>
                <a:cs typeface="Times New Roman" panose="02020603050405020304" pitchFamily="18" charset="0"/>
              </a:rPr>
              <a:t>p.c.p.a</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Time period (T</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duration for which the money is </a:t>
            </a:r>
            <a:r>
              <a:rPr lang="en-US" sz="2000" dirty="0" smtClean="0">
                <a:latin typeface="Times New Roman" panose="02020603050405020304" pitchFamily="18" charset="0"/>
                <a:cs typeface="Times New Roman" panose="02020603050405020304" pitchFamily="18" charset="0"/>
              </a:rPr>
              <a:t>borrowed / deposited</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is calculated per year , if months is given divide by 12, if days is given divide by 365. </a:t>
            </a: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Total amount (A) : </a:t>
            </a:r>
            <a:r>
              <a:rPr lang="en-US" sz="2000" dirty="0">
                <a:latin typeface="Times New Roman" panose="02020603050405020304" pitchFamily="18" charset="0"/>
                <a:cs typeface="Times New Roman" panose="02020603050405020304" pitchFamily="18" charset="0"/>
              </a:rPr>
              <a:t>Sum of principal and simple interest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0072" y="4724401"/>
            <a:ext cx="2210810" cy="2064325"/>
          </a:xfrm>
          <a:prstGeom prst="rect">
            <a:avLst/>
          </a:prstGeom>
        </p:spPr>
      </p:pic>
    </p:spTree>
    <p:extLst>
      <p:ext uri="{BB962C8B-B14F-4D97-AF65-F5344CB8AC3E}">
        <p14:creationId xmlns:p14="http://schemas.microsoft.com/office/powerpoint/2010/main" val="455616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535194" y="778018"/>
            <a:ext cx="5566060" cy="5749637"/>
          </a:xfrm>
          <a:prstGeom prst="rect">
            <a:avLst/>
          </a:prstGeom>
          <a:blipFill>
            <a:blip r:embed="rId2"/>
            <a:tile tx="0" ty="0" sx="100000" sy="100000" flip="none" algn="tl"/>
          </a:blipFill>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r>
              <a:rPr lang="en-US" sz="2000" dirty="0">
                <a:latin typeface="Times New Roman" panose="02020603050405020304" pitchFamily="18" charset="0"/>
                <a:cs typeface="Times New Roman" panose="02020603050405020304" pitchFamily="18" charset="0"/>
              </a:rPr>
              <a:t>Compound Interest is the interest calculated on the initial principal and the accumulated interest of previous periods of a deposit or loan. In easy words, it can be said as </a:t>
            </a:r>
            <a:r>
              <a:rPr lang="en-US" sz="2000" b="1" dirty="0">
                <a:latin typeface="Times New Roman" panose="02020603050405020304" pitchFamily="18" charset="0"/>
                <a:cs typeface="Times New Roman" panose="02020603050405020304" pitchFamily="18" charset="0"/>
              </a:rPr>
              <a:t>"interest on interest"</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639" y="0"/>
            <a:ext cx="13101639" cy="8245478"/>
          </a:xfrm>
          <a:prstGeom prst="rect">
            <a:avLst/>
          </a:prstGeom>
        </p:spPr>
        <p:style>
          <a:lnRef idx="2">
            <a:schemeClr val="dk1"/>
          </a:lnRef>
          <a:fillRef idx="1">
            <a:schemeClr val="lt1"/>
          </a:fillRef>
          <a:effectRef idx="0">
            <a:schemeClr val="dk1"/>
          </a:effectRef>
          <a:fontRef idx="minor">
            <a:schemeClr val="dk1"/>
          </a:fontRef>
        </p:style>
      </p:pic>
      <p:sp>
        <p:nvSpPr>
          <p:cNvPr id="5" name="Rectangle 4"/>
          <p:cNvSpPr/>
          <p:nvPr/>
        </p:nvSpPr>
        <p:spPr>
          <a:xfrm>
            <a:off x="-704202" y="142875"/>
            <a:ext cx="12690763" cy="6715125"/>
          </a:xfrm>
          <a:prstGeom prst="rect">
            <a:avLst/>
          </a:prstGeom>
          <a:blipFill>
            <a:blip r:embed="rId4"/>
            <a:tile tx="0" ty="0" sx="100000" sy="100000" flip="none" algn="tl"/>
          </a:blipFill>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dk1"/>
          </a:lnRef>
          <a:fillRef idx="1">
            <a:schemeClr val="lt1"/>
          </a:fillRef>
          <a:effectRef idx="0">
            <a:schemeClr val="dk1"/>
          </a:effectRef>
          <a:fontRef idx="minor">
            <a:schemeClr val="dk1"/>
          </a:fontRef>
        </p:style>
        <p:txBody>
          <a:bodyPr rtlCol="0" anchor="ctr"/>
          <a:lstStyle/>
          <a:p>
            <a:endParaRPr lang="en-IN" dirty="0"/>
          </a:p>
        </p:txBody>
      </p:sp>
      <p:sp>
        <p:nvSpPr>
          <p:cNvPr id="3" name="TextBox 2"/>
          <p:cNvSpPr txBox="1"/>
          <p:nvPr/>
        </p:nvSpPr>
        <p:spPr>
          <a:xfrm>
            <a:off x="1291770" y="1225666"/>
            <a:ext cx="4368865" cy="400110"/>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SIMPLE INTEREST       Rs.25000</a:t>
            </a:r>
            <a:endParaRPr lang="en-IN" sz="2000" b="1" dirty="0">
              <a:latin typeface="Times New Roman" panose="02020603050405020304" pitchFamily="18" charset="0"/>
              <a:cs typeface="Times New Roman" panose="02020603050405020304" pitchFamily="18" charset="0"/>
            </a:endParaRPr>
          </a:p>
        </p:txBody>
      </p:sp>
      <p:sp>
        <p:nvSpPr>
          <p:cNvPr id="13" name="Rectangle 1"/>
          <p:cNvSpPr>
            <a:spLocks noChangeArrowheads="1"/>
          </p:cNvSpPr>
          <p:nvPr/>
        </p:nvSpPr>
        <p:spPr bwMode="auto">
          <a:xfrm>
            <a:off x="65804" y="9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1587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Georgia" panose="02040502050405020303" pitchFamily="18" charset="0"/>
              </a:rPr>
              <a:t>A = P + S.I</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Georgia" panose="02040502050405020303" pitchFamily="18" charset="0"/>
                <a:hlinkClick r:id="rId5"/>
              </a:rPr>
              <a:t>  </a:t>
            </a:r>
            <a:endParaRPr kumimoji="0" lang="en-US" altLang="en-US" sz="7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dirty="0" smtClean="0">
                <a:ln>
                  <a:noFill/>
                </a:ln>
                <a:solidFill>
                  <a:schemeClr val="tx1"/>
                </a:solidFill>
                <a:effectLst/>
                <a:latin typeface="Georgia" panose="02040502050405020303" pitchFamily="18" charset="0"/>
              </a:rPr>
              <a:t/>
            </a:r>
            <a:br>
              <a:rPr kumimoji="0" lang="en-US" altLang="en-US" sz="7200" b="0" i="0" u="none" strike="noStrike" cap="none" normalizeH="0" baseline="0" dirty="0" smtClean="0">
                <a:ln>
                  <a:noFill/>
                </a:ln>
                <a:solidFill>
                  <a:schemeClr val="tx1"/>
                </a:solidFill>
                <a:effectLst/>
                <a:latin typeface="Georgia" panose="02040502050405020303" pitchFamily="18" charset="0"/>
              </a:rPr>
            </a:br>
            <a:endParaRPr kumimoji="0" lang="en-US" altLang="en-US" sz="7200" b="0" i="0" u="none" strike="noStrike" cap="none" normalizeH="0" baseline="0" dirty="0" smtClean="0">
              <a:ln>
                <a:noFill/>
              </a:ln>
              <a:solidFill>
                <a:schemeClr val="tx1"/>
              </a:solidFill>
              <a:effectLst/>
              <a:latin typeface="Georgia" panose="02040502050405020303" pitchFamily="18" charset="0"/>
            </a:endParaRPr>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9607" y="5215665"/>
            <a:ext cx="2210810" cy="2064325"/>
          </a:xfrm>
          <a:prstGeom prst="rect">
            <a:avLst/>
          </a:prstGeom>
        </p:spPr>
      </p:pic>
      <p:sp>
        <p:nvSpPr>
          <p:cNvPr id="12" name="TextBox 11"/>
          <p:cNvSpPr txBox="1"/>
          <p:nvPr/>
        </p:nvSpPr>
        <p:spPr>
          <a:xfrm>
            <a:off x="6545943" y="1226961"/>
            <a:ext cx="4555311" cy="707886"/>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COMPOUND INTEREST          Rs.25000</a:t>
            </a:r>
            <a:endParaRPr lang="en-IN" sz="2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48145" y="229170"/>
            <a:ext cx="10557164"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dirty="0" smtClean="0">
                <a:latin typeface="Times New Roman" panose="02020603050405020304" pitchFamily="18" charset="0"/>
                <a:cs typeface="Times New Roman" panose="02020603050405020304" pitchFamily="18" charset="0"/>
              </a:rPr>
              <a:t>If 25,000 is deposited under simple interest and compound interest at 10% </a:t>
            </a:r>
            <a:r>
              <a:rPr lang="en-US" sz="2400" dirty="0" err="1" smtClean="0">
                <a:latin typeface="Times New Roman" panose="02020603050405020304" pitchFamily="18" charset="0"/>
                <a:cs typeface="Times New Roman" panose="02020603050405020304" pitchFamily="18" charset="0"/>
              </a:rPr>
              <a:t>p.a</a:t>
            </a:r>
            <a:r>
              <a:rPr lang="en-US" sz="2400" dirty="0" smtClean="0">
                <a:latin typeface="Times New Roman" panose="02020603050405020304" pitchFamily="18" charset="0"/>
                <a:cs typeface="Times New Roman" panose="02020603050405020304" pitchFamily="18" charset="0"/>
              </a:rPr>
              <a:t> for 4 years. What will be difference between  their interest?</a:t>
            </a:r>
            <a:endParaRPr lang="en-IN" sz="2400"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551475105"/>
              </p:ext>
            </p:extLst>
          </p:nvPr>
        </p:nvGraphicFramePr>
        <p:xfrm>
          <a:off x="748145" y="1864448"/>
          <a:ext cx="10353109" cy="4754880"/>
        </p:xfrm>
        <a:graphic>
          <a:graphicData uri="http://schemas.openxmlformats.org/drawingml/2006/table">
            <a:tbl>
              <a:tblPr>
                <a:effectLst>
                  <a:innerShdw blurRad="63500" dist="50800" dir="5400000">
                    <a:prstClr val="black">
                      <a:alpha val="50000"/>
                    </a:prstClr>
                  </a:innerShdw>
                </a:effectLst>
                <a:tableStyleId>{5C22544A-7EE6-4342-B048-85BDC9FD1C3A}</a:tableStyleId>
              </a:tblPr>
              <a:tblGrid>
                <a:gridCol w="688434">
                  <a:extLst>
                    <a:ext uri="{9D8B030D-6E8A-4147-A177-3AD203B41FA5}">
                      <a16:colId xmlns:a16="http://schemas.microsoft.com/office/drawing/2014/main" val="2894076187"/>
                    </a:ext>
                  </a:extLst>
                </a:gridCol>
                <a:gridCol w="2127404">
                  <a:extLst>
                    <a:ext uri="{9D8B030D-6E8A-4147-A177-3AD203B41FA5}">
                      <a16:colId xmlns:a16="http://schemas.microsoft.com/office/drawing/2014/main" val="168523532"/>
                    </a:ext>
                  </a:extLst>
                </a:gridCol>
                <a:gridCol w="7537271">
                  <a:extLst>
                    <a:ext uri="{9D8B030D-6E8A-4147-A177-3AD203B41FA5}">
                      <a16:colId xmlns:a16="http://schemas.microsoft.com/office/drawing/2014/main" val="3069130652"/>
                    </a:ext>
                  </a:extLst>
                </a:gridCol>
              </a:tblGrid>
              <a:tr h="340562">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Year</a:t>
                      </a:r>
                      <a:endParaRPr lang="en-IN"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Interest</a:t>
                      </a:r>
                      <a:endParaRPr lang="en-IN"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Interest </a:t>
                      </a:r>
                      <a:endParaRPr lang="en-IN"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142635685"/>
                  </a:ext>
                </a:extLst>
              </a:tr>
              <a:tr h="595984">
                <a:tc>
                  <a:txBody>
                    <a:bodyPr/>
                    <a:lstStyle/>
                    <a:p>
                      <a:r>
                        <a:rPr lang="en-US" sz="1800" b="1" dirty="0" smtClean="0">
                          <a:latin typeface="Times New Roman" panose="02020603050405020304" pitchFamily="18" charset="0"/>
                          <a:cs typeface="Times New Roman" panose="02020603050405020304" pitchFamily="18" charset="0"/>
                        </a:rPr>
                        <a:t>I</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800" dirty="0" smtClean="0">
                          <a:latin typeface="Times New Roman" panose="02020603050405020304" pitchFamily="18" charset="0"/>
                          <a:cs typeface="Times New Roman" panose="02020603050405020304" pitchFamily="18" charset="0"/>
                        </a:rPr>
                        <a:t>10% of 25000</a:t>
                      </a:r>
                      <a:r>
                        <a:rPr lang="en-US" sz="1800" baseline="0" dirty="0" smtClean="0">
                          <a:latin typeface="Times New Roman" panose="02020603050405020304" pitchFamily="18" charset="0"/>
                          <a:cs typeface="Times New Roman" panose="02020603050405020304" pitchFamily="18" charset="0"/>
                        </a:rPr>
                        <a:t> = 2500</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800" dirty="0" smtClean="0">
                          <a:latin typeface="Times New Roman" panose="02020603050405020304" pitchFamily="18" charset="0"/>
                          <a:cs typeface="Times New Roman" panose="02020603050405020304" pitchFamily="18" charset="0"/>
                        </a:rPr>
                        <a:t>10%</a:t>
                      </a:r>
                      <a:r>
                        <a:rPr lang="en-US" sz="1800" baseline="0" dirty="0" smtClean="0">
                          <a:latin typeface="Times New Roman" panose="02020603050405020304" pitchFamily="18" charset="0"/>
                          <a:cs typeface="Times New Roman" panose="02020603050405020304" pitchFamily="18" charset="0"/>
                        </a:rPr>
                        <a:t> of 25000 = </a:t>
                      </a:r>
                      <a:r>
                        <a:rPr lang="en-US" sz="1800" b="1" baseline="0" dirty="0" smtClean="0">
                          <a:solidFill>
                            <a:srgbClr val="FF0000"/>
                          </a:solidFill>
                          <a:latin typeface="Times New Roman" panose="02020603050405020304" pitchFamily="18" charset="0"/>
                          <a:cs typeface="Times New Roman" panose="02020603050405020304" pitchFamily="18" charset="0"/>
                        </a:rPr>
                        <a:t>2500</a:t>
                      </a:r>
                      <a:endParaRPr lang="en-IN" sz="1800" b="1"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6936787"/>
                  </a:ext>
                </a:extLst>
              </a:tr>
              <a:tr h="595984">
                <a:tc>
                  <a:txBody>
                    <a:bodyPr/>
                    <a:lstStyle/>
                    <a:p>
                      <a:r>
                        <a:rPr lang="en-US" sz="1800" b="1" dirty="0" smtClean="0">
                          <a:latin typeface="Times New Roman" panose="02020603050405020304" pitchFamily="18" charset="0"/>
                          <a:cs typeface="Times New Roman" panose="02020603050405020304" pitchFamily="18" charset="0"/>
                        </a:rPr>
                        <a:t>II</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800" dirty="0" smtClean="0">
                          <a:latin typeface="Times New Roman" panose="02020603050405020304" pitchFamily="18" charset="0"/>
                          <a:cs typeface="Times New Roman" panose="02020603050405020304" pitchFamily="18" charset="0"/>
                        </a:rPr>
                        <a:t>10% of 25000</a:t>
                      </a:r>
                      <a:r>
                        <a:rPr lang="en-US" sz="1800" baseline="0" dirty="0" smtClean="0">
                          <a:latin typeface="Times New Roman" panose="02020603050405020304" pitchFamily="18" charset="0"/>
                          <a:cs typeface="Times New Roman" panose="02020603050405020304" pitchFamily="18" charset="0"/>
                        </a:rPr>
                        <a:t> = 2500</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800" dirty="0" smtClean="0">
                          <a:latin typeface="Times New Roman" panose="02020603050405020304" pitchFamily="18" charset="0"/>
                          <a:cs typeface="Times New Roman" panose="02020603050405020304" pitchFamily="18" charset="0"/>
                        </a:rPr>
                        <a:t>10% of 25000 + 10% of 2500 = 2500+250 = </a:t>
                      </a:r>
                      <a:r>
                        <a:rPr lang="en-US" sz="1800" b="1" dirty="0" smtClean="0">
                          <a:solidFill>
                            <a:srgbClr val="FF0000"/>
                          </a:solidFill>
                          <a:latin typeface="Times New Roman" panose="02020603050405020304" pitchFamily="18" charset="0"/>
                          <a:cs typeface="Times New Roman" panose="02020603050405020304" pitchFamily="18" charset="0"/>
                        </a:rPr>
                        <a:t>2750</a:t>
                      </a:r>
                      <a:endParaRPr lang="en-IN" sz="1800" b="1"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417017801"/>
                  </a:ext>
                </a:extLst>
              </a:tr>
              <a:tr h="851406">
                <a:tc>
                  <a:txBody>
                    <a:bodyPr/>
                    <a:lstStyle/>
                    <a:p>
                      <a:r>
                        <a:rPr lang="en-US" sz="1800" b="1" dirty="0" smtClean="0">
                          <a:latin typeface="Times New Roman" panose="02020603050405020304" pitchFamily="18" charset="0"/>
                          <a:cs typeface="Times New Roman" panose="02020603050405020304" pitchFamily="18" charset="0"/>
                        </a:rPr>
                        <a:t>III</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800" dirty="0" smtClean="0">
                          <a:latin typeface="Times New Roman" panose="02020603050405020304" pitchFamily="18" charset="0"/>
                          <a:cs typeface="Times New Roman" panose="02020603050405020304" pitchFamily="18" charset="0"/>
                        </a:rPr>
                        <a:t>10% of 25000</a:t>
                      </a:r>
                      <a:r>
                        <a:rPr lang="en-US" sz="1800" baseline="0" dirty="0" smtClean="0">
                          <a:latin typeface="Times New Roman" panose="02020603050405020304" pitchFamily="18" charset="0"/>
                          <a:cs typeface="Times New Roman" panose="02020603050405020304" pitchFamily="18" charset="0"/>
                        </a:rPr>
                        <a:t> = 2500</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800" dirty="0" smtClean="0">
                          <a:latin typeface="Times New Roman" panose="02020603050405020304" pitchFamily="18" charset="0"/>
                          <a:cs typeface="Times New Roman" panose="02020603050405020304" pitchFamily="18" charset="0"/>
                        </a:rPr>
                        <a:t>10% of 25000 + 10% of</a:t>
                      </a:r>
                      <a:r>
                        <a:rPr lang="en-US" sz="1800" baseline="0" dirty="0" smtClean="0">
                          <a:latin typeface="Times New Roman" panose="02020603050405020304" pitchFamily="18" charset="0"/>
                          <a:cs typeface="Times New Roman" panose="02020603050405020304" pitchFamily="18" charset="0"/>
                        </a:rPr>
                        <a:t> 2500 +10% of 2500+ 10% of 250 </a:t>
                      </a:r>
                    </a:p>
                    <a:p>
                      <a:r>
                        <a:rPr lang="en-US" sz="1800" baseline="0" dirty="0" smtClean="0">
                          <a:latin typeface="Times New Roman" panose="02020603050405020304" pitchFamily="18" charset="0"/>
                          <a:cs typeface="Times New Roman" panose="02020603050405020304" pitchFamily="18" charset="0"/>
                        </a:rPr>
                        <a:t>= 2500+250+250+25 </a:t>
                      </a:r>
                    </a:p>
                    <a:p>
                      <a:r>
                        <a:rPr lang="en-US" sz="1800" baseline="0" dirty="0" smtClean="0">
                          <a:latin typeface="Times New Roman" panose="02020603050405020304" pitchFamily="18" charset="0"/>
                          <a:cs typeface="Times New Roman" panose="02020603050405020304" pitchFamily="18" charset="0"/>
                        </a:rPr>
                        <a:t>=    </a:t>
                      </a:r>
                      <a:r>
                        <a:rPr lang="en-US" sz="1800" b="1" baseline="0" dirty="0" smtClean="0">
                          <a:solidFill>
                            <a:srgbClr val="FF0000"/>
                          </a:solidFill>
                          <a:latin typeface="Times New Roman" panose="02020603050405020304" pitchFamily="18" charset="0"/>
                          <a:cs typeface="Times New Roman" panose="02020603050405020304" pitchFamily="18" charset="0"/>
                        </a:rPr>
                        <a:t>3025</a:t>
                      </a:r>
                      <a:endParaRPr lang="en-IN" sz="1800" b="1"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684211319"/>
                  </a:ext>
                </a:extLst>
              </a:tr>
              <a:tr h="1106827">
                <a:tc>
                  <a:txBody>
                    <a:bodyPr/>
                    <a:lstStyle/>
                    <a:p>
                      <a:r>
                        <a:rPr lang="en-US" sz="1800" b="1" dirty="0" smtClean="0">
                          <a:latin typeface="Times New Roman" panose="02020603050405020304" pitchFamily="18" charset="0"/>
                          <a:cs typeface="Times New Roman" panose="02020603050405020304" pitchFamily="18" charset="0"/>
                        </a:rPr>
                        <a:t>IV</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800" dirty="0" smtClean="0">
                          <a:latin typeface="Times New Roman" panose="02020603050405020304" pitchFamily="18" charset="0"/>
                          <a:cs typeface="Times New Roman" panose="02020603050405020304" pitchFamily="18" charset="0"/>
                        </a:rPr>
                        <a:t>10% of 25000</a:t>
                      </a:r>
                      <a:r>
                        <a:rPr lang="en-US" sz="1800" baseline="0" dirty="0" smtClean="0">
                          <a:latin typeface="Times New Roman" panose="02020603050405020304" pitchFamily="18" charset="0"/>
                          <a:cs typeface="Times New Roman" panose="02020603050405020304" pitchFamily="18" charset="0"/>
                        </a:rPr>
                        <a:t> = 2500</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800" dirty="0" smtClean="0">
                          <a:latin typeface="Times New Roman" panose="02020603050405020304" pitchFamily="18" charset="0"/>
                          <a:cs typeface="Times New Roman" panose="02020603050405020304" pitchFamily="18" charset="0"/>
                        </a:rPr>
                        <a:t>10% of 25000</a:t>
                      </a:r>
                      <a:r>
                        <a:rPr lang="en-US" sz="1800" baseline="0" dirty="0" smtClean="0">
                          <a:latin typeface="Times New Roman" panose="02020603050405020304" pitchFamily="18" charset="0"/>
                          <a:cs typeface="Times New Roman" panose="02020603050405020304" pitchFamily="18" charset="0"/>
                        </a:rPr>
                        <a:t> +  10% of 2500 + 10% of 2500 + 10% of 2500 + </a:t>
                      </a:r>
                    </a:p>
                    <a:p>
                      <a:r>
                        <a:rPr lang="en-US" sz="1800" baseline="0" dirty="0" smtClean="0">
                          <a:latin typeface="Times New Roman" panose="02020603050405020304" pitchFamily="18" charset="0"/>
                          <a:cs typeface="Times New Roman" panose="02020603050405020304" pitchFamily="18" charset="0"/>
                        </a:rPr>
                        <a:t>10% of 250+ 10% of 250 + 10% of 250+ 10% of 25 </a:t>
                      </a:r>
                    </a:p>
                    <a:p>
                      <a:r>
                        <a:rPr lang="en-US" sz="1800" baseline="0" dirty="0" smtClean="0">
                          <a:latin typeface="Times New Roman" panose="02020603050405020304" pitchFamily="18" charset="0"/>
                          <a:cs typeface="Times New Roman" panose="02020603050405020304" pitchFamily="18" charset="0"/>
                        </a:rPr>
                        <a:t>= 2500+250+250+250+25+25+25+2.5</a:t>
                      </a:r>
                    </a:p>
                    <a:p>
                      <a:r>
                        <a:rPr lang="en-US" sz="1800" baseline="0" dirty="0" smtClean="0">
                          <a:latin typeface="Times New Roman" panose="02020603050405020304" pitchFamily="18" charset="0"/>
                          <a:cs typeface="Times New Roman" panose="02020603050405020304" pitchFamily="18" charset="0"/>
                        </a:rPr>
                        <a:t> = </a:t>
                      </a:r>
                      <a:r>
                        <a:rPr lang="en-US" sz="1800" b="1" baseline="0" dirty="0" smtClean="0">
                          <a:solidFill>
                            <a:srgbClr val="FF0000"/>
                          </a:solidFill>
                          <a:latin typeface="Times New Roman" panose="02020603050405020304" pitchFamily="18" charset="0"/>
                          <a:cs typeface="Times New Roman" panose="02020603050405020304" pitchFamily="18" charset="0"/>
                        </a:rPr>
                        <a:t>3327.5</a:t>
                      </a:r>
                      <a:endParaRPr lang="en-IN" sz="1800" b="1"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562552729"/>
                  </a:ext>
                </a:extLst>
              </a:tr>
              <a:tr h="340562">
                <a:tc>
                  <a:txBody>
                    <a:bodyPr/>
                    <a:lstStyle/>
                    <a:p>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800" dirty="0" smtClean="0">
                          <a:latin typeface="Times New Roman" panose="02020603050405020304" pitchFamily="18" charset="0"/>
                          <a:cs typeface="Times New Roman" panose="02020603050405020304" pitchFamily="18" charset="0"/>
                        </a:rPr>
                        <a:t>2500+2750+3025+3327.5 = 11602.5</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15822246"/>
                  </a:ext>
                </a:extLst>
              </a:tr>
              <a:tr h="595984">
                <a:tc>
                  <a:txBody>
                    <a:bodyPr/>
                    <a:lstStyle/>
                    <a:p>
                      <a:r>
                        <a:rPr lang="en-US" sz="1800" b="1" dirty="0" smtClean="0">
                          <a:latin typeface="Times New Roman" panose="02020603050405020304" pitchFamily="18" charset="0"/>
                          <a:cs typeface="Times New Roman" panose="02020603050405020304" pitchFamily="18" charset="0"/>
                        </a:rPr>
                        <a:t>Total</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800" dirty="0" smtClean="0">
                          <a:latin typeface="Times New Roman" panose="02020603050405020304" pitchFamily="18" charset="0"/>
                          <a:cs typeface="Times New Roman" panose="02020603050405020304" pitchFamily="18" charset="0"/>
                        </a:rPr>
                        <a:t>40% of 25000 </a:t>
                      </a:r>
                    </a:p>
                    <a:p>
                      <a:r>
                        <a:rPr lang="en-US" sz="1800" dirty="0" smtClean="0">
                          <a:latin typeface="Times New Roman" panose="02020603050405020304" pitchFamily="18" charset="0"/>
                          <a:cs typeface="Times New Roman" panose="02020603050405020304" pitchFamily="18" charset="0"/>
                        </a:rPr>
                        <a:t>= Rs.</a:t>
                      </a:r>
                      <a:r>
                        <a:rPr lang="en-US" sz="1800" baseline="0" dirty="0" smtClean="0">
                          <a:latin typeface="Times New Roman" panose="02020603050405020304" pitchFamily="18" charset="0"/>
                          <a:cs typeface="Times New Roman" panose="02020603050405020304" pitchFamily="18" charset="0"/>
                        </a:rPr>
                        <a:t>10000</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800" dirty="0" smtClean="0">
                          <a:latin typeface="Times New Roman" panose="02020603050405020304" pitchFamily="18" charset="0"/>
                          <a:cs typeface="Times New Roman" panose="02020603050405020304" pitchFamily="18" charset="0"/>
                        </a:rPr>
                        <a:t>Rs.</a:t>
                      </a:r>
                      <a:r>
                        <a:rPr lang="en-US" sz="1800" b="1" dirty="0" smtClean="0">
                          <a:solidFill>
                            <a:srgbClr val="FF0000"/>
                          </a:solidFill>
                          <a:latin typeface="Times New Roman" panose="02020603050405020304" pitchFamily="18" charset="0"/>
                          <a:cs typeface="Times New Roman" panose="02020603050405020304" pitchFamily="18" charset="0"/>
                        </a:rPr>
                        <a:t>11602.50</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approx</a:t>
                      </a:r>
                      <a:r>
                        <a:rPr lang="en-US" sz="1800" baseline="0" dirty="0" smtClean="0">
                          <a:latin typeface="Times New Roman" panose="02020603050405020304" pitchFamily="18" charset="0"/>
                          <a:cs typeface="Times New Roman" panose="02020603050405020304" pitchFamily="18" charset="0"/>
                        </a:rPr>
                        <a:t> 46.41%)</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263062583"/>
                  </a:ext>
                </a:extLst>
              </a:tr>
            </a:tbl>
          </a:graphicData>
        </a:graphic>
      </p:graphicFrame>
    </p:spTree>
    <p:extLst>
      <p:ext uri="{BB962C8B-B14F-4D97-AF65-F5344CB8AC3E}">
        <p14:creationId xmlns:p14="http://schemas.microsoft.com/office/powerpoint/2010/main" val="31603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535194" y="778018"/>
            <a:ext cx="5566060" cy="5749637"/>
          </a:xfrm>
          <a:prstGeom prst="rect">
            <a:avLst/>
          </a:prstGeom>
          <a:blipFill>
            <a:blip r:embed="rId2"/>
            <a:tile tx="0" ty="0" sx="100000" sy="100000" flip="none" algn="tl"/>
          </a:blipFill>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r>
              <a:rPr lang="en-US" sz="2000" dirty="0">
                <a:latin typeface="Times New Roman" panose="02020603050405020304" pitchFamily="18" charset="0"/>
                <a:cs typeface="Times New Roman" panose="02020603050405020304" pitchFamily="18" charset="0"/>
              </a:rPr>
              <a:t>Compound Interest is the interest calculated on the initial principal and the accumulated interest of previous periods of a deposit or loan. In easy words, it can be said as </a:t>
            </a:r>
            <a:r>
              <a:rPr lang="en-US" sz="2000" b="1" dirty="0">
                <a:latin typeface="Times New Roman" panose="02020603050405020304" pitchFamily="18" charset="0"/>
                <a:cs typeface="Times New Roman" panose="02020603050405020304" pitchFamily="18" charset="0"/>
              </a:rPr>
              <a:t>"interest on interest"</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0" y="9525"/>
            <a:ext cx="12192000" cy="6848475"/>
          </a:xfrm>
          <a:prstGeom prst="rect">
            <a:avLst/>
          </a:prstGeom>
          <a:blipFill>
            <a:blip r:embed="rId3"/>
            <a:tile tx="0" ty="0" sx="100000" sy="100000" flip="none" algn="tl"/>
          </a:blipFill>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dk1"/>
          </a:lnRef>
          <a:fillRef idx="1">
            <a:schemeClr val="lt1"/>
          </a:fillRef>
          <a:effectRef idx="0">
            <a:schemeClr val="dk1"/>
          </a:effectRef>
          <a:fontRef idx="minor">
            <a:schemeClr val="dk1"/>
          </a:fontRef>
        </p:style>
        <p:txBody>
          <a:bodyPr rtlCol="0" anchor="ctr"/>
          <a:lstStyle/>
          <a:p>
            <a:endParaRPr lang="en-IN" dirty="0"/>
          </a:p>
        </p:txBody>
      </p:sp>
      <p:sp>
        <p:nvSpPr>
          <p:cNvPr id="13" name="Rectangle 1"/>
          <p:cNvSpPr>
            <a:spLocks noChangeArrowheads="1"/>
          </p:cNvSpPr>
          <p:nvPr/>
        </p:nvSpPr>
        <p:spPr bwMode="auto">
          <a:xfrm>
            <a:off x="65804" y="9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1587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Georgia" panose="02040502050405020303" pitchFamily="18" charset="0"/>
              </a:rPr>
              <a:t>A = P + S.I</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Georgia" panose="02040502050405020303" pitchFamily="18" charset="0"/>
                <a:hlinkClick r:id="rId4"/>
              </a:rPr>
              <a:t>  </a:t>
            </a:r>
            <a:endParaRPr kumimoji="0" lang="en-US" altLang="en-US" sz="7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dirty="0" smtClean="0">
                <a:ln>
                  <a:noFill/>
                </a:ln>
                <a:solidFill>
                  <a:schemeClr val="tx1"/>
                </a:solidFill>
                <a:effectLst/>
                <a:latin typeface="Georgia" panose="02040502050405020303" pitchFamily="18" charset="0"/>
              </a:rPr>
              <a:t/>
            </a:r>
            <a:br>
              <a:rPr kumimoji="0" lang="en-US" altLang="en-US" sz="7200" b="0" i="0" u="none" strike="noStrike" cap="none" normalizeH="0" baseline="0" dirty="0" smtClean="0">
                <a:ln>
                  <a:noFill/>
                </a:ln>
                <a:solidFill>
                  <a:schemeClr val="tx1"/>
                </a:solidFill>
                <a:effectLst/>
                <a:latin typeface="Georgia" panose="02040502050405020303" pitchFamily="18" charset="0"/>
              </a:rPr>
            </a:br>
            <a:endParaRPr kumimoji="0" lang="en-US" altLang="en-US" sz="7200" b="0" i="0" u="none" strike="noStrike" cap="none" normalizeH="0" baseline="0" dirty="0" smtClean="0">
              <a:ln>
                <a:noFill/>
              </a:ln>
              <a:solidFill>
                <a:schemeClr val="tx1"/>
              </a:solidFill>
              <a:effectLst/>
              <a:latin typeface="Georgia" panose="02040502050405020303" pitchFamily="18" charset="0"/>
            </a:endParaRPr>
          </a:p>
        </p:txBody>
      </p:sp>
      <p:sp>
        <p:nvSpPr>
          <p:cNvPr id="6" name="TextBox 5"/>
          <p:cNvSpPr txBox="1"/>
          <p:nvPr/>
        </p:nvSpPr>
        <p:spPr>
          <a:xfrm>
            <a:off x="748145" y="229170"/>
            <a:ext cx="10557164"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dirty="0" smtClean="0">
                <a:latin typeface="Times New Roman" panose="02020603050405020304" pitchFamily="18" charset="0"/>
                <a:cs typeface="Times New Roman" panose="02020603050405020304" pitchFamily="18" charset="0"/>
              </a:rPr>
              <a:t>Some important formulae:</a:t>
            </a:r>
            <a:endParaRPr lang="en-I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377371" y="1175657"/>
                <a:ext cx="11422743" cy="4972643"/>
              </a:xfrm>
              <a:prstGeom prst="rect">
                <a:avLst/>
              </a:prstGeom>
              <a:blipFill>
                <a:blip r:embed="rId5"/>
                <a:tile tx="0" ty="0" sx="100000" sy="100000" flip="none" algn="tl"/>
              </a:blip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If a sum of money becomes x-times of itself in T-years @ R% p.a. S.I. then                      </a:t>
                </a:r>
                <a:r>
                  <a:rPr lang="en-US" sz="2400" dirty="0">
                    <a:latin typeface="Times New Roman" panose="02020603050405020304" pitchFamily="18" charset="0"/>
                    <a:cs typeface="Times New Roman" panose="02020603050405020304" pitchFamily="18" charset="0"/>
                  </a:rPr>
                  <a:t>(x -1)100 = T×R </a:t>
                </a: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a sum of money becomes </a:t>
                </a:r>
                <a:r>
                  <a:rPr lang="en-US" sz="2400" dirty="0" smtClean="0">
                    <a:latin typeface="Times New Roman" panose="02020603050405020304" pitchFamily="18" charset="0"/>
                    <a:cs typeface="Times New Roman" panose="02020603050405020304" pitchFamily="18" charset="0"/>
                  </a:rPr>
                  <a:t>“X</a:t>
                </a:r>
                <a:r>
                  <a:rPr lang="en-US" sz="2400" baseline="-250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 -times </a:t>
                </a:r>
                <a:r>
                  <a:rPr lang="en-US" sz="2400" dirty="0">
                    <a:latin typeface="Times New Roman" panose="02020603050405020304" pitchFamily="18" charset="0"/>
                    <a:cs typeface="Times New Roman" panose="02020603050405020304" pitchFamily="18" charset="0"/>
                  </a:rPr>
                  <a:t>of itself in a time of </a:t>
                </a:r>
                <a:r>
                  <a:rPr lang="en-US" sz="2400" dirty="0" smtClean="0">
                    <a:latin typeface="Times New Roman" panose="02020603050405020304" pitchFamily="18" charset="0"/>
                    <a:cs typeface="Times New Roman" panose="02020603050405020304" pitchFamily="18" charset="0"/>
                  </a:rPr>
                  <a:t>“ T</a:t>
                </a:r>
                <a:r>
                  <a:rPr lang="en-US" sz="2400" baseline="-250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 years @ “R</a:t>
                </a:r>
                <a:r>
                  <a:rPr lang="en-US" sz="2400" baseline="-250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 </a:t>
                </a:r>
                <a:r>
                  <a:rPr lang="en-US" sz="2400" dirty="0" smtClean="0">
                    <a:latin typeface="Times New Roman" panose="02020603050405020304" pitchFamily="18" charset="0"/>
                    <a:cs typeface="Times New Roman" panose="02020603050405020304" pitchFamily="18" charset="0"/>
                  </a:rPr>
                  <a:t>S.I and  It becomes </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X</a:t>
                </a:r>
                <a:r>
                  <a:rPr lang="en-US" sz="2400" baseline="-25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times </a:t>
                </a:r>
                <a:r>
                  <a:rPr lang="en-US" sz="2400" dirty="0">
                    <a:latin typeface="Times New Roman" panose="02020603050405020304" pitchFamily="18" charset="0"/>
                    <a:cs typeface="Times New Roman" panose="02020603050405020304" pitchFamily="18" charset="0"/>
                  </a:rPr>
                  <a:t>of itself in “ </a:t>
                </a:r>
                <a:r>
                  <a:rPr lang="en-US" sz="2400" dirty="0" smtClean="0">
                    <a:latin typeface="Times New Roman" panose="02020603050405020304" pitchFamily="18" charset="0"/>
                    <a:cs typeface="Times New Roman" panose="02020603050405020304" pitchFamily="18" charset="0"/>
                  </a:rPr>
                  <a:t>T</a:t>
                </a:r>
                <a:r>
                  <a:rPr lang="en-US" sz="2400" baseline="-25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years </a:t>
                </a:r>
                <a:r>
                  <a:rPr lang="en-US" sz="2400" dirty="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R</a:t>
                </a:r>
                <a:r>
                  <a:rPr lang="en-US" sz="2400" baseline="-25000" dirty="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p.a. S.I. </a:t>
                </a:r>
                <a:r>
                  <a:rPr lang="en-US" sz="2400" dirty="0" smtClean="0">
                    <a:latin typeface="Times New Roman" panose="02020603050405020304" pitchFamily="18" charset="0"/>
                    <a:cs typeface="Times New Roman" panose="02020603050405020304" pitchFamily="18" charset="0"/>
                  </a:rPr>
                  <a:t>then</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IN" sz="2400" i="1">
                            <a:latin typeface="Cambria Math" panose="02040503050406030204" pitchFamily="18" charset="0"/>
                          </a:rPr>
                        </m:ctrlPr>
                      </m:fPr>
                      <m:num>
                        <m:r>
                          <m:rPr>
                            <m:nor/>
                          </m:rPr>
                          <a:rPr lang="en-US" sz="2400" dirty="0">
                            <a:latin typeface="Times New Roman" panose="02020603050405020304" pitchFamily="18" charset="0"/>
                            <a:cs typeface="Times New Roman" panose="02020603050405020304" pitchFamily="18" charset="0"/>
                          </a:rPr>
                          <m:t>X</m:t>
                        </m:r>
                        <m:r>
                          <m:rPr>
                            <m:nor/>
                          </m:rPr>
                          <a:rPr lang="en-US" sz="2400" baseline="-25000" dirty="0">
                            <a:latin typeface="Times New Roman" panose="02020603050405020304" pitchFamily="18" charset="0"/>
                            <a:cs typeface="Times New Roman" panose="02020603050405020304" pitchFamily="18" charset="0"/>
                          </a:rPr>
                          <m:t>1</m:t>
                        </m:r>
                        <m:r>
                          <a:rPr lang="en-US" sz="2400" b="0" i="1" dirty="0" smtClean="0">
                            <a:latin typeface="Cambria Math" panose="02040503050406030204" pitchFamily="18" charset="0"/>
                            <a:cs typeface="Times New Roman" panose="02020603050405020304" pitchFamily="18" charset="0"/>
                          </a:rPr>
                          <m:t>−1</m:t>
                        </m:r>
                        <m:r>
                          <a:rPr lang="en-US" sz="2400" b="0" i="1" baseline="-25000" dirty="0" smtClean="0">
                            <a:latin typeface="Cambria Math" panose="02040503050406030204" pitchFamily="18" charset="0"/>
                            <a:cs typeface="Times New Roman" panose="02020603050405020304" pitchFamily="18" charset="0"/>
                          </a:rPr>
                          <m:t> </m:t>
                        </m:r>
                      </m:num>
                      <m:den>
                        <m:r>
                          <m:rPr>
                            <m:nor/>
                          </m:rPr>
                          <a:rPr lang="en-US" sz="2400" dirty="0">
                            <a:latin typeface="Times New Roman" panose="02020603050405020304" pitchFamily="18" charset="0"/>
                            <a:cs typeface="Times New Roman" panose="02020603050405020304" pitchFamily="18" charset="0"/>
                          </a:rPr>
                          <m:t>X</m:t>
                        </m:r>
                        <m:r>
                          <m:rPr>
                            <m:nor/>
                          </m:rPr>
                          <a:rPr lang="en-US" sz="2400" b="0" i="1" baseline="-25000" dirty="0" smtClean="0">
                            <a:latin typeface="Times New Roman" panose="02020603050405020304" pitchFamily="18" charset="0"/>
                            <a:cs typeface="Times New Roman" panose="02020603050405020304" pitchFamily="18" charset="0"/>
                          </a:rPr>
                          <m:t>2</m:t>
                        </m:r>
                        <m:r>
                          <m:rPr>
                            <m:nor/>
                          </m:rPr>
                          <a:rPr lang="en-US" sz="2400" b="0" i="1" dirty="0" smtClean="0">
                            <a:latin typeface="Times New Roman" panose="02020603050405020304" pitchFamily="18" charset="0"/>
                            <a:cs typeface="Times New Roman" panose="02020603050405020304" pitchFamily="18" charset="0"/>
                          </a:rPr>
                          <m:t> − 1</m:t>
                        </m:r>
                      </m:den>
                    </m:f>
                  </m:oMath>
                </a14:m>
                <a:r>
                  <a:rPr lang="en-US" sz="2400"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IN" sz="2400" i="1">
                            <a:latin typeface="Cambria Math" panose="02040503050406030204" pitchFamily="18" charset="0"/>
                          </a:rPr>
                        </m:ctrlPr>
                      </m:fPr>
                      <m:num>
                        <m:r>
                          <a:rPr lang="en-US" sz="2400" i="1">
                            <a:latin typeface="Cambria Math" panose="02040503050406030204" pitchFamily="18" charset="0"/>
                          </a:rPr>
                          <m:t>𝑇</m:t>
                        </m:r>
                        <m:r>
                          <a:rPr lang="en-US" sz="2400" b="0" i="1" baseline="-25000" smtClean="0">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𝑅</m:t>
                        </m:r>
                        <m:r>
                          <a:rPr lang="en-US" sz="2400" b="0" i="1" baseline="-25000" smtClean="0">
                            <a:latin typeface="Cambria Math" panose="02040503050406030204" pitchFamily="18" charset="0"/>
                          </a:rPr>
                          <m:t>1</m:t>
                        </m:r>
                      </m:num>
                      <m:den>
                        <m:r>
                          <a:rPr lang="en-US" sz="2400" i="1">
                            <a:latin typeface="Cambria Math" panose="02040503050406030204" pitchFamily="18" charset="0"/>
                          </a:rPr>
                          <m:t>𝑇</m:t>
                        </m:r>
                        <m:r>
                          <a:rPr lang="en-US" sz="2400" b="0" i="1" baseline="-25000" smtClean="0">
                            <a:latin typeface="Cambria Math" panose="02040503050406030204" pitchFamily="18" charset="0"/>
                          </a:rPr>
                          <m:t>2</m:t>
                        </m:r>
                        <m:r>
                          <a:rPr lang="en-US" sz="2400" i="1">
                            <a:latin typeface="Cambria Math" panose="02040503050406030204" pitchFamily="18" charset="0"/>
                          </a:rPr>
                          <m:t>×</m:t>
                        </m:r>
                        <m:r>
                          <a:rPr lang="en-US" sz="2400" i="1">
                            <a:latin typeface="Cambria Math" panose="02040503050406030204" pitchFamily="18" charset="0"/>
                          </a:rPr>
                          <m:t>𝑅</m:t>
                        </m:r>
                        <m:r>
                          <a:rPr lang="en-US" sz="2400" b="0" i="1" baseline="-25000" smtClean="0">
                            <a:latin typeface="Cambria Math" panose="02040503050406030204" pitchFamily="18" charset="0"/>
                          </a:rPr>
                          <m:t>2</m:t>
                        </m:r>
                      </m:den>
                    </m:f>
                  </m:oMath>
                </a14:m>
                <a:r>
                  <a:rPr lang="en-US" sz="2400" dirty="0" smtClean="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 sum (P) of money becomes an amount of “A</a:t>
                </a:r>
                <a:r>
                  <a:rPr lang="en-US" sz="2400" baseline="-250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 T</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years </a:t>
                </a:r>
                <a:r>
                  <a:rPr lang="en-US" sz="2400" dirty="0" smtClean="0">
                    <a:latin typeface="Times New Roman" panose="02020603050405020304" pitchFamily="18" charset="0"/>
                    <a:cs typeface="Times New Roman" panose="02020603050405020304" pitchFamily="18" charset="0"/>
                  </a:rPr>
                  <a:t>at a certain rate and the same sum becomes an amount of </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A</a:t>
                </a:r>
                <a:r>
                  <a:rPr lang="en-US" sz="2400" baseline="-25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 T</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years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T</a:t>
                </a:r>
                <a:r>
                  <a:rPr lang="en-US" sz="2400" baseline="-250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 . Then</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P =  </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400" i="1">
                            <a:latin typeface="Cambria Math" panose="02040503050406030204" pitchFamily="18" charset="0"/>
                          </a:rPr>
                        </m:ctrlPr>
                      </m:fPr>
                      <m:num>
                        <m:r>
                          <m:rPr>
                            <m:nor/>
                          </m:rPr>
                          <a:rPr lang="en-US" sz="2400" b="0" i="0" smtClean="0">
                            <a:latin typeface="Cambria Math" panose="02040503050406030204" pitchFamily="18" charset="0"/>
                          </a:rPr>
                          <m:t>A</m:t>
                        </m:r>
                        <m:r>
                          <m:rPr>
                            <m:nor/>
                          </m:rPr>
                          <a:rPr lang="en-US" sz="2400" baseline="-25000" dirty="0">
                            <a:latin typeface="Times New Roman" panose="02020603050405020304" pitchFamily="18" charset="0"/>
                            <a:cs typeface="Times New Roman" panose="02020603050405020304" pitchFamily="18" charset="0"/>
                          </a:rPr>
                          <m:t>1</m:t>
                        </m:r>
                        <m:r>
                          <m:rPr>
                            <m:nor/>
                          </m:rPr>
                          <a:rPr lang="en-US" sz="2400" dirty="0">
                            <a:latin typeface="Times New Roman" panose="02020603050405020304" pitchFamily="18" charset="0"/>
                            <a:cs typeface="Times New Roman" panose="02020603050405020304" pitchFamily="18" charset="0"/>
                          </a:rPr>
                          <m:t>T</m:t>
                        </m:r>
                        <m:r>
                          <m:rPr>
                            <m:nor/>
                          </m:rPr>
                          <a:rPr lang="en-US" sz="2400" baseline="-25000" dirty="0">
                            <a:latin typeface="Times New Roman" panose="02020603050405020304" pitchFamily="18" charset="0"/>
                            <a:cs typeface="Times New Roman" panose="02020603050405020304" pitchFamily="18" charset="0"/>
                          </a:rPr>
                          <m:t>2</m:t>
                        </m:r>
                        <m:r>
                          <m:rPr>
                            <m:nor/>
                          </m:rPr>
                          <a:rPr lang="en-US" sz="2400" b="0" i="0" baseline="-25000" dirty="0" smtClean="0">
                            <a:latin typeface="Times New Roman" panose="02020603050405020304" pitchFamily="18" charset="0"/>
                            <a:cs typeface="Times New Roman" panose="02020603050405020304" pitchFamily="18" charset="0"/>
                          </a:rPr>
                          <m:t> </m:t>
                        </m:r>
                        <m:r>
                          <m:rPr>
                            <m:nor/>
                          </m:rPr>
                          <a:rPr lang="en-US" sz="2400" b="0" i="0" dirty="0" smtClean="0">
                            <a:latin typeface="Times New Roman" panose="02020603050405020304" pitchFamily="18" charset="0"/>
                            <a:cs typeface="Times New Roman" panose="02020603050405020304" pitchFamily="18" charset="0"/>
                          </a:rPr>
                          <m:t> − </m:t>
                        </m:r>
                        <m:r>
                          <m:rPr>
                            <m:nor/>
                          </m:rPr>
                          <a:rPr lang="en-US" sz="2400">
                            <a:latin typeface="Cambria Math" panose="02040503050406030204" pitchFamily="18" charset="0"/>
                          </a:rPr>
                          <m:t>A</m:t>
                        </m:r>
                        <m:r>
                          <m:rPr>
                            <m:nor/>
                          </m:rPr>
                          <a:rPr lang="en-US" sz="2400" b="0" i="0" baseline="-25000" smtClean="0">
                            <a:latin typeface="Cambria Math" panose="02040503050406030204" pitchFamily="18" charset="0"/>
                          </a:rPr>
                          <m:t>2</m:t>
                        </m:r>
                        <m:r>
                          <m:rPr>
                            <m:nor/>
                          </m:rPr>
                          <a:rPr lang="en-US" sz="2400" dirty="0">
                            <a:latin typeface="Times New Roman" panose="02020603050405020304" pitchFamily="18" charset="0"/>
                            <a:cs typeface="Times New Roman" panose="02020603050405020304" pitchFamily="18" charset="0"/>
                          </a:rPr>
                          <m:t>T</m:t>
                        </m:r>
                        <m:r>
                          <m:rPr>
                            <m:nor/>
                          </m:rPr>
                          <a:rPr lang="en-US" sz="2400" b="0" i="0" baseline="-25000" dirty="0" smtClean="0">
                            <a:latin typeface="Times New Roman" panose="02020603050405020304" pitchFamily="18" charset="0"/>
                            <a:cs typeface="Times New Roman" panose="02020603050405020304" pitchFamily="18" charset="0"/>
                          </a:rPr>
                          <m:t>1</m:t>
                        </m:r>
                      </m:num>
                      <m:den>
                        <m:r>
                          <m:rPr>
                            <m:nor/>
                          </m:rPr>
                          <a:rPr lang="en-US" sz="2400" dirty="0">
                            <a:latin typeface="Times New Roman" panose="02020603050405020304" pitchFamily="18" charset="0"/>
                            <a:cs typeface="Times New Roman" panose="02020603050405020304" pitchFamily="18" charset="0"/>
                          </a:rPr>
                          <m:t>T</m:t>
                        </m:r>
                        <m:r>
                          <m:rPr>
                            <m:nor/>
                          </m:rPr>
                          <a:rPr lang="en-US" sz="2400" baseline="-25000" dirty="0">
                            <a:latin typeface="Times New Roman" panose="02020603050405020304" pitchFamily="18" charset="0"/>
                            <a:cs typeface="Times New Roman" panose="02020603050405020304" pitchFamily="18" charset="0"/>
                          </a:rPr>
                          <m:t>2</m:t>
                        </m:r>
                        <m:r>
                          <a:rPr lang="en-US" sz="2400" b="0" i="1" baseline="-25000" dirty="0" smtClean="0">
                            <a:latin typeface="Cambria Math" panose="02040503050406030204" pitchFamily="18" charset="0"/>
                            <a:cs typeface="Times New Roman" panose="02020603050405020304" pitchFamily="18" charset="0"/>
                          </a:rPr>
                          <m:t>  </m:t>
                        </m:r>
                        <m:r>
                          <a:rPr lang="en-US" sz="2400" b="0" i="1" dirty="0" smtClean="0">
                            <a:latin typeface="Cambria Math" panose="02040503050406030204" pitchFamily="18" charset="0"/>
                            <a:cs typeface="Times New Roman" panose="02020603050405020304" pitchFamily="18" charset="0"/>
                          </a:rPr>
                          <m:t>−</m:t>
                        </m:r>
                        <m:r>
                          <m:rPr>
                            <m:nor/>
                          </m:rPr>
                          <a:rPr lang="en-US" sz="2400" dirty="0">
                            <a:latin typeface="Times New Roman" panose="02020603050405020304" pitchFamily="18" charset="0"/>
                            <a:cs typeface="Times New Roman" panose="02020603050405020304" pitchFamily="18" charset="0"/>
                          </a:rPr>
                          <m:t>T</m:t>
                        </m:r>
                        <m:r>
                          <m:rPr>
                            <m:nor/>
                          </m:rPr>
                          <a:rPr lang="en-US" sz="2400" baseline="-25000" dirty="0">
                            <a:latin typeface="Times New Roman" panose="02020603050405020304" pitchFamily="18" charset="0"/>
                            <a:cs typeface="Times New Roman" panose="02020603050405020304" pitchFamily="18" charset="0"/>
                          </a:rPr>
                          <m:t>1</m:t>
                        </m:r>
                      </m:den>
                    </m:f>
                  </m:oMath>
                </a14:m>
                <a:r>
                  <a:rPr lang="en-US" sz="2400" dirty="0" smtClean="0">
                    <a:latin typeface="Times New Roman" panose="02020603050405020304" pitchFamily="18" charset="0"/>
                    <a:cs typeface="Times New Roman" panose="02020603050405020304" pitchFamily="18" charset="0"/>
                  </a:rPr>
                  <a:t>          and the rate      R </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400" i="1">
                            <a:latin typeface="Cambria Math" panose="02040503050406030204" pitchFamily="18" charset="0"/>
                          </a:rPr>
                        </m:ctrlPr>
                      </m:fPr>
                      <m:num>
                        <m:r>
                          <m:rPr>
                            <m:nor/>
                          </m:rPr>
                          <a:rPr lang="en-US" sz="2400" b="0" i="0" smtClean="0">
                            <a:latin typeface="Cambria Math" panose="02040503050406030204" pitchFamily="18" charset="0"/>
                          </a:rPr>
                          <m:t>(</m:t>
                        </m:r>
                        <m:r>
                          <m:rPr>
                            <m:nor/>
                          </m:rPr>
                          <a:rPr lang="en-US" sz="2400">
                            <a:latin typeface="Cambria Math" panose="02040503050406030204" pitchFamily="18" charset="0"/>
                          </a:rPr>
                          <m:t>A</m:t>
                        </m:r>
                        <m:r>
                          <m:rPr>
                            <m:nor/>
                          </m:rPr>
                          <a:rPr lang="en-US" sz="2400" baseline="-25000" dirty="0">
                            <a:latin typeface="Times New Roman" panose="02020603050405020304" pitchFamily="18" charset="0"/>
                            <a:cs typeface="Times New Roman" panose="02020603050405020304" pitchFamily="18" charset="0"/>
                          </a:rPr>
                          <m:t>1 </m:t>
                        </m:r>
                        <m:r>
                          <m:rPr>
                            <m:nor/>
                          </m:rPr>
                          <a:rPr lang="en-US" sz="2400" dirty="0">
                            <a:latin typeface="Times New Roman" panose="02020603050405020304" pitchFamily="18" charset="0"/>
                            <a:cs typeface="Times New Roman" panose="02020603050405020304" pitchFamily="18" charset="0"/>
                          </a:rPr>
                          <m:t> − </m:t>
                        </m:r>
                        <m:r>
                          <m:rPr>
                            <m:nor/>
                          </m:rPr>
                          <a:rPr lang="en-US" sz="2400" b="0" i="1" dirty="0" smtClean="0">
                            <a:latin typeface="Times New Roman" panose="02020603050405020304" pitchFamily="18" charset="0"/>
                            <a:cs typeface="Times New Roman" panose="02020603050405020304" pitchFamily="18" charset="0"/>
                          </a:rPr>
                          <m:t>P</m:t>
                        </m:r>
                        <m:r>
                          <m:rPr>
                            <m:nor/>
                          </m:rPr>
                          <a:rPr lang="en-US" sz="2400" b="0" i="1" dirty="0" smtClean="0">
                            <a:latin typeface="Times New Roman" panose="02020603050405020304" pitchFamily="18" charset="0"/>
                            <a:cs typeface="Times New Roman" panose="02020603050405020304" pitchFamily="18" charset="0"/>
                          </a:rPr>
                          <m:t>)</m:t>
                        </m:r>
                      </m:num>
                      <m:den>
                        <m:r>
                          <m:rPr>
                            <m:nor/>
                          </m:rPr>
                          <a:rPr lang="en-US" sz="2400" b="0" i="0" dirty="0" smtClean="0">
                            <a:latin typeface="Cambria Math" panose="02040503050406030204" pitchFamily="18" charset="0"/>
                            <a:cs typeface="Times New Roman" panose="02020603050405020304" pitchFamily="18" charset="0"/>
                          </a:rPr>
                          <m:t>P</m:t>
                        </m:r>
                        <m:r>
                          <m:rPr>
                            <m:nor/>
                          </m:rPr>
                          <a:rPr lang="en-US" sz="2400" dirty="0">
                            <a:latin typeface="Times New Roman" panose="02020603050405020304" pitchFamily="18" charset="0"/>
                            <a:cs typeface="Times New Roman" panose="02020603050405020304" pitchFamily="18" charset="0"/>
                          </a:rPr>
                          <m:t>T</m:t>
                        </m:r>
                        <m:r>
                          <m:rPr>
                            <m:nor/>
                          </m:rPr>
                          <a:rPr lang="en-US" sz="2400" baseline="-25000" dirty="0">
                            <a:latin typeface="Times New Roman" panose="02020603050405020304" pitchFamily="18" charset="0"/>
                            <a:cs typeface="Times New Roman" panose="02020603050405020304" pitchFamily="18" charset="0"/>
                          </a:rPr>
                          <m:t>1</m:t>
                        </m:r>
                      </m:den>
                    </m:f>
                  </m:oMath>
                </a14:m>
                <a:r>
                  <a:rPr lang="en-US" sz="24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rPr>
                      <m:t>×</m:t>
                    </m:r>
                  </m:oMath>
                </a14:m>
                <a:r>
                  <a:rPr lang="en-US" sz="2400" dirty="0" smtClean="0">
                    <a:latin typeface="Times New Roman" panose="02020603050405020304" pitchFamily="18" charset="0"/>
                    <a:cs typeface="Times New Roman" panose="02020603050405020304" pitchFamily="18" charset="0"/>
                  </a:rPr>
                  <a:t> 100</a:t>
                </a: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77371" y="1175657"/>
                <a:ext cx="11422743" cy="4972643"/>
              </a:xfrm>
              <a:prstGeom prst="rect">
                <a:avLst/>
              </a:prstGeom>
              <a:blipFill>
                <a:blip r:embed="rId6"/>
                <a:stretch>
                  <a:fillRect l="-693" t="-856"/>
                </a:stretch>
              </a:blipFill>
              <a:ln w="9525" cap="flat" cmpd="sng" algn="ctr">
                <a:solidFill>
                  <a:schemeClr val="dk1"/>
                </a:solidFill>
                <a:prstDash val="solid"/>
                <a:round/>
                <a:headEnd type="none" w="med" len="med"/>
                <a:tailEnd type="none" w="med" len="med"/>
              </a:ln>
            </p:spPr>
            <p:txBody>
              <a:bodyPr/>
              <a:lstStyle/>
              <a:p>
                <a:r>
                  <a:rPr lang="en-IN">
                    <a:noFill/>
                  </a:rPr>
                  <a:t> </a:t>
                </a:r>
              </a:p>
            </p:txBody>
          </p:sp>
        </mc:Fallback>
      </mc:AlternateContent>
      <p:sp>
        <p:nvSpPr>
          <p:cNvPr id="8" name="Rectangle 7"/>
          <p:cNvSpPr/>
          <p:nvPr/>
        </p:nvSpPr>
        <p:spPr>
          <a:xfrm>
            <a:off x="522514" y="4601029"/>
            <a:ext cx="2554515" cy="94342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 name="Rectangle 9"/>
          <p:cNvSpPr/>
          <p:nvPr/>
        </p:nvSpPr>
        <p:spPr>
          <a:xfrm>
            <a:off x="5268686" y="4601029"/>
            <a:ext cx="2989943" cy="104502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2370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 calcmode="lin" valueType="num">
                                      <p:cBhvr additive="base">
                                        <p:cTn id="2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870857" y="2206171"/>
            <a:ext cx="9681029" cy="1901372"/>
          </a:xfrm>
          <a:prstGeom prst="roundRect">
            <a:avLst/>
          </a:prstGeom>
          <a:blipFill>
            <a:blip r:embed="rId2"/>
            <a:tile tx="0" ty="0" sx="100000" sy="100000" flip="none" algn="tl"/>
          </a:blipFill>
          <a:ln w="9525" cap="flat" cmpd="sng" algn="ctr">
            <a:solidFill>
              <a:schemeClr val="tx1"/>
            </a:solidFill>
            <a:prstDash val="sysDot"/>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 name="Rectangle 13"/>
          <p:cNvSpPr/>
          <p:nvPr/>
        </p:nvSpPr>
        <p:spPr>
          <a:xfrm>
            <a:off x="5535194" y="778018"/>
            <a:ext cx="5566060" cy="5749637"/>
          </a:xfrm>
          <a:prstGeom prst="rect">
            <a:avLst/>
          </a:prstGeom>
          <a:blipFill>
            <a:blip r:embed="rId3"/>
            <a:tile tx="0" ty="0" sx="100000" sy="100000" flip="none" algn="tl"/>
          </a:blipFill>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r>
              <a:rPr lang="en-US" sz="2000" dirty="0">
                <a:latin typeface="Times New Roman" panose="02020603050405020304" pitchFamily="18" charset="0"/>
                <a:cs typeface="Times New Roman" panose="02020603050405020304" pitchFamily="18" charset="0"/>
              </a:rPr>
              <a:t>Compound Interest is the interest calculated on the initial principal and the accumulated interest of previous periods of a deposit or loan. In easy words, it can be said as </a:t>
            </a:r>
            <a:r>
              <a:rPr lang="en-US" sz="2000" b="1" dirty="0">
                <a:latin typeface="Times New Roman" panose="02020603050405020304" pitchFamily="18" charset="0"/>
                <a:cs typeface="Times New Roman" panose="02020603050405020304" pitchFamily="18" charset="0"/>
              </a:rPr>
              <a:t>"interest on interest"</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0" y="9525"/>
            <a:ext cx="12192000" cy="6848475"/>
          </a:xfrm>
          <a:prstGeom prst="rect">
            <a:avLst/>
          </a:prstGeom>
          <a:blipFill>
            <a:blip r:embed="rId4"/>
            <a:tile tx="0" ty="0" sx="100000" sy="100000" flip="none" algn="tl"/>
          </a:blipFill>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dk1"/>
          </a:lnRef>
          <a:fillRef idx="1">
            <a:schemeClr val="lt1"/>
          </a:fillRef>
          <a:effectRef idx="0">
            <a:schemeClr val="dk1"/>
          </a:effectRef>
          <a:fontRef idx="minor">
            <a:schemeClr val="dk1"/>
          </a:fontRef>
        </p:style>
        <p:txBody>
          <a:bodyPr rtlCol="0" anchor="ctr"/>
          <a:lstStyle/>
          <a:p>
            <a:endParaRPr lang="en-IN" dirty="0"/>
          </a:p>
        </p:txBody>
      </p:sp>
      <p:sp>
        <p:nvSpPr>
          <p:cNvPr id="13" name="Rectangle 1"/>
          <p:cNvSpPr>
            <a:spLocks noChangeArrowheads="1"/>
          </p:cNvSpPr>
          <p:nvPr/>
        </p:nvSpPr>
        <p:spPr bwMode="auto">
          <a:xfrm>
            <a:off x="65804" y="9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1587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Georgia" panose="02040502050405020303" pitchFamily="18" charset="0"/>
              </a:rPr>
              <a:t>A = P + S.I</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Georgia" panose="02040502050405020303" pitchFamily="18" charset="0"/>
                <a:hlinkClick r:id="rId5"/>
              </a:rPr>
              <a:t>  </a:t>
            </a:r>
            <a:endParaRPr kumimoji="0" lang="en-US" altLang="en-US" sz="7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dirty="0" smtClean="0">
                <a:ln>
                  <a:noFill/>
                </a:ln>
                <a:solidFill>
                  <a:schemeClr val="tx1"/>
                </a:solidFill>
                <a:effectLst/>
                <a:latin typeface="Georgia" panose="02040502050405020303" pitchFamily="18" charset="0"/>
              </a:rPr>
              <a:t/>
            </a:r>
            <a:br>
              <a:rPr kumimoji="0" lang="en-US" altLang="en-US" sz="7200" b="0" i="0" u="none" strike="noStrike" cap="none" normalizeH="0" baseline="0" dirty="0" smtClean="0">
                <a:ln>
                  <a:noFill/>
                </a:ln>
                <a:solidFill>
                  <a:schemeClr val="tx1"/>
                </a:solidFill>
                <a:effectLst/>
                <a:latin typeface="Georgia" panose="02040502050405020303" pitchFamily="18" charset="0"/>
              </a:rPr>
            </a:br>
            <a:endParaRPr kumimoji="0" lang="en-US" altLang="en-US" sz="7200" b="0" i="0" u="none" strike="noStrike" cap="none" normalizeH="0" baseline="0" dirty="0" smtClean="0">
              <a:ln>
                <a:noFill/>
              </a:ln>
              <a:solidFill>
                <a:schemeClr val="tx1"/>
              </a:solidFill>
              <a:effectLst/>
              <a:latin typeface="Georgia" panose="02040502050405020303"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261257" y="246743"/>
                <a:ext cx="11422743" cy="6408293"/>
              </a:xfrm>
              <a:prstGeom prst="rect">
                <a:avLst/>
              </a:prstGeom>
              <a:blipFill>
                <a:blip r:embed="rId6"/>
                <a:tile tx="0" ty="0" sx="100000" sy="100000" flip="none" algn="tl"/>
              </a:blip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If the rates of compound interest are R</a:t>
                </a:r>
                <a:r>
                  <a:rPr lang="en-US" sz="2400" baseline="-250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a:t>
                </a:r>
                <a:r>
                  <a:rPr lang="en-US" sz="2400" baseline="-25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a:t>
                </a:r>
                <a:r>
                  <a:rPr lang="en-US" sz="2400" baseline="-25000" dirty="0" smtClean="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a:t>
                </a:r>
                <a:r>
                  <a:rPr lang="en-US" sz="2400" baseline="-25000" dirty="0"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for </a:t>
                </a:r>
                <a:r>
                  <a:rPr lang="en-US" sz="2400" dirty="0">
                    <a:latin typeface="Times New Roman" panose="02020603050405020304" pitchFamily="18" charset="0"/>
                    <a:cs typeface="Times New Roman" panose="02020603050405020304" pitchFamily="18" charset="0"/>
                  </a:rPr>
                  <a:t>n-successive years </a:t>
                </a:r>
                <a:r>
                  <a:rPr lang="en-US" sz="2400" dirty="0" smtClean="0">
                    <a:latin typeface="Times New Roman" panose="02020603050405020304" pitchFamily="18" charset="0"/>
                    <a:cs typeface="Times New Roman" panose="02020603050405020304" pitchFamily="18" charset="0"/>
                  </a:rPr>
                  <a:t>then,</a:t>
                </a:r>
              </a:p>
              <a:p>
                <a:r>
                  <a:rPr lang="en-IN" sz="2400" dirty="0">
                    <a:latin typeface="Times New Roman" panose="02020603050405020304" pitchFamily="18" charset="0"/>
                    <a:cs typeface="Times New Roman" panose="02020603050405020304" pitchFamily="18" charset="0"/>
                  </a:rPr>
                  <a:t>Amount </a:t>
                </a:r>
                <a:r>
                  <a:rPr lang="en-IN" sz="2400" dirty="0" smtClean="0">
                    <a:latin typeface="Times New Roman" panose="02020603050405020304" pitchFamily="18" charset="0"/>
                    <a:cs typeface="Times New Roman" panose="02020603050405020304" pitchFamily="18" charset="0"/>
                  </a:rPr>
                  <a:t>(A) </a:t>
                </a:r>
                <a14:m>
                  <m:oMath xmlns:m="http://schemas.openxmlformats.org/officeDocument/2006/math">
                    <m:r>
                      <a:rPr lang="en-IN" sz="2400" i="1">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1+</m:t>
                        </m:r>
                        <m:f>
                          <m:fPr>
                            <m:ctrlPr>
                              <a:rPr lang="en-IN" sz="2400" i="1">
                                <a:latin typeface="Cambria Math" panose="02040503050406030204" pitchFamily="18" charset="0"/>
                              </a:rPr>
                            </m:ctrlPr>
                          </m:fPr>
                          <m:num>
                            <m:r>
                              <m:rPr>
                                <m:nor/>
                              </m:rPr>
                              <a:rPr lang="en-US" sz="2400" dirty="0">
                                <a:latin typeface="Times New Roman" panose="02020603050405020304" pitchFamily="18" charset="0"/>
                                <a:cs typeface="Times New Roman" panose="02020603050405020304" pitchFamily="18" charset="0"/>
                              </a:rPr>
                              <m:t>R</m:t>
                            </m:r>
                            <m:r>
                              <m:rPr>
                                <m:nor/>
                              </m:rPr>
                              <a:rPr lang="en-US" sz="2400" baseline="-25000" dirty="0">
                                <a:latin typeface="Times New Roman" panose="02020603050405020304" pitchFamily="18" charset="0"/>
                                <a:cs typeface="Times New Roman" panose="02020603050405020304" pitchFamily="18" charset="0"/>
                              </a:rPr>
                              <m:t>1</m:t>
                            </m:r>
                          </m:num>
                          <m:den>
                            <m:r>
                              <a:rPr lang="en-IN" sz="2400" i="1">
                                <a:latin typeface="Cambria Math" panose="02040503050406030204" pitchFamily="18" charset="0"/>
                              </a:rPr>
                              <m:t>1</m:t>
                            </m:r>
                            <m:r>
                              <a:rPr lang="en-US" sz="2400" i="1">
                                <a:latin typeface="Cambria Math" panose="02040503050406030204" pitchFamily="18" charset="0"/>
                              </a:rPr>
                              <m:t>00</m:t>
                            </m:r>
                          </m:den>
                        </m:f>
                        <m:r>
                          <a:rPr lang="en-US" sz="2400" i="1">
                            <a:latin typeface="Cambria Math" panose="02040503050406030204" pitchFamily="18" charset="0"/>
                          </a:rPr>
                          <m:t> </m:t>
                        </m:r>
                      </m:e>
                    </m:d>
                    <m:d>
                      <m:dPr>
                        <m:ctrlPr>
                          <a:rPr lang="en-US" sz="2400" i="1">
                            <a:latin typeface="Cambria Math" panose="02040503050406030204" pitchFamily="18" charset="0"/>
                          </a:rPr>
                        </m:ctrlPr>
                      </m:dPr>
                      <m:e>
                        <m:r>
                          <a:rPr lang="en-US" sz="2400" i="1">
                            <a:latin typeface="Cambria Math" panose="02040503050406030204" pitchFamily="18" charset="0"/>
                          </a:rPr>
                          <m:t>1+</m:t>
                        </m:r>
                        <m:f>
                          <m:fPr>
                            <m:ctrlPr>
                              <a:rPr lang="en-IN" sz="2400" i="1">
                                <a:latin typeface="Cambria Math" panose="02040503050406030204" pitchFamily="18" charset="0"/>
                              </a:rPr>
                            </m:ctrlPr>
                          </m:fPr>
                          <m:num>
                            <m:r>
                              <m:rPr>
                                <m:nor/>
                              </m:rPr>
                              <a:rPr lang="en-US" sz="2400" dirty="0">
                                <a:latin typeface="Times New Roman" panose="02020603050405020304" pitchFamily="18" charset="0"/>
                                <a:cs typeface="Times New Roman" panose="02020603050405020304" pitchFamily="18" charset="0"/>
                              </a:rPr>
                              <m:t>R</m:t>
                            </m:r>
                            <m:r>
                              <m:rPr>
                                <m:nor/>
                              </m:rPr>
                              <a:rPr lang="en-US" sz="2400" b="0" i="1" baseline="-25000" dirty="0" smtClean="0">
                                <a:latin typeface="Times New Roman" panose="02020603050405020304" pitchFamily="18" charset="0"/>
                                <a:cs typeface="Times New Roman" panose="02020603050405020304" pitchFamily="18" charset="0"/>
                              </a:rPr>
                              <m:t>2</m:t>
                            </m:r>
                          </m:num>
                          <m:den>
                            <m:r>
                              <a:rPr lang="en-IN" sz="2400" i="1">
                                <a:latin typeface="Cambria Math" panose="02040503050406030204" pitchFamily="18" charset="0"/>
                              </a:rPr>
                              <m:t>1</m:t>
                            </m:r>
                            <m:r>
                              <a:rPr lang="en-US" sz="2400" i="1">
                                <a:latin typeface="Cambria Math" panose="02040503050406030204" pitchFamily="18" charset="0"/>
                              </a:rPr>
                              <m:t>00</m:t>
                            </m:r>
                          </m:den>
                        </m:f>
                        <m:r>
                          <a:rPr lang="en-US" sz="2400" i="1">
                            <a:latin typeface="Cambria Math" panose="02040503050406030204" pitchFamily="18" charset="0"/>
                          </a:rPr>
                          <m:t> </m:t>
                        </m:r>
                      </m:e>
                    </m:d>
                    <m:d>
                      <m:dPr>
                        <m:ctrlPr>
                          <a:rPr lang="en-US" sz="2400" i="1">
                            <a:latin typeface="Cambria Math" panose="02040503050406030204" pitchFamily="18" charset="0"/>
                          </a:rPr>
                        </m:ctrlPr>
                      </m:dPr>
                      <m:e>
                        <m:r>
                          <a:rPr lang="en-US" sz="2400" i="1">
                            <a:latin typeface="Cambria Math" panose="02040503050406030204" pitchFamily="18" charset="0"/>
                          </a:rPr>
                          <m:t>1+</m:t>
                        </m:r>
                        <m:f>
                          <m:fPr>
                            <m:ctrlPr>
                              <a:rPr lang="en-IN" sz="2400" i="1">
                                <a:latin typeface="Cambria Math" panose="02040503050406030204" pitchFamily="18" charset="0"/>
                              </a:rPr>
                            </m:ctrlPr>
                          </m:fPr>
                          <m:num>
                            <m:r>
                              <m:rPr>
                                <m:nor/>
                              </m:rPr>
                              <a:rPr lang="en-US" sz="2400" dirty="0">
                                <a:latin typeface="Times New Roman" panose="02020603050405020304" pitchFamily="18" charset="0"/>
                                <a:cs typeface="Times New Roman" panose="02020603050405020304" pitchFamily="18" charset="0"/>
                              </a:rPr>
                              <m:t>R</m:t>
                            </m:r>
                            <m:r>
                              <m:rPr>
                                <m:nor/>
                              </m:rPr>
                              <a:rPr lang="en-US" sz="2400" b="0" i="0" baseline="-25000" dirty="0" smtClean="0">
                                <a:latin typeface="Times New Roman" panose="02020603050405020304" pitchFamily="18" charset="0"/>
                                <a:cs typeface="Times New Roman" panose="02020603050405020304" pitchFamily="18" charset="0"/>
                              </a:rPr>
                              <m:t>3</m:t>
                            </m:r>
                          </m:num>
                          <m:den>
                            <m:r>
                              <a:rPr lang="en-IN" sz="2400" i="1">
                                <a:latin typeface="Cambria Math" panose="02040503050406030204" pitchFamily="18" charset="0"/>
                              </a:rPr>
                              <m:t>1</m:t>
                            </m:r>
                            <m:r>
                              <a:rPr lang="en-US" sz="2400" i="1">
                                <a:latin typeface="Cambria Math" panose="02040503050406030204" pitchFamily="18" charset="0"/>
                              </a:rPr>
                              <m:t>00</m:t>
                            </m:r>
                          </m:den>
                        </m:f>
                        <m:r>
                          <a:rPr lang="en-US" sz="2400" i="1">
                            <a:latin typeface="Cambria Math" panose="02040503050406030204" pitchFamily="18" charset="0"/>
                          </a:rPr>
                          <m:t> </m:t>
                        </m:r>
                      </m:e>
                    </m:d>
                    <m:r>
                      <a:rPr lang="en-US" sz="2400" b="0" i="1" smtClean="0">
                        <a:latin typeface="Cambria Math" panose="02040503050406030204" pitchFamily="18" charset="0"/>
                      </a:rPr>
                      <m:t> </m:t>
                    </m:r>
                    <m:r>
                      <a:rPr lang="en-US" sz="2400" i="1">
                        <a:latin typeface="Cambria Math" panose="02040503050406030204" pitchFamily="18" charset="0"/>
                      </a:rPr>
                      <m:t>×</m:t>
                    </m:r>
                  </m:oMath>
                </a14:m>
                <a:r>
                  <a:rPr lang="en-US" sz="2400" dirty="0" smtClean="0">
                    <a:latin typeface="Times New Roman" panose="02020603050405020304" pitchFamily="18" charset="0"/>
                    <a:cs typeface="Times New Roman" panose="02020603050405020304" pitchFamily="18" charset="0"/>
                  </a:rPr>
                  <a:t>………….</a:t>
                </a:r>
                <a:r>
                  <a:rPr lang="en-US" sz="2400" dirty="0"/>
                  <a:t>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1+</m:t>
                        </m:r>
                        <m:f>
                          <m:fPr>
                            <m:ctrlPr>
                              <a:rPr lang="en-IN" sz="2400" i="1">
                                <a:latin typeface="Cambria Math" panose="02040503050406030204" pitchFamily="18" charset="0"/>
                              </a:rPr>
                            </m:ctrlPr>
                          </m:fPr>
                          <m:num>
                            <m:r>
                              <m:rPr>
                                <m:nor/>
                              </m:rPr>
                              <a:rPr lang="en-US" sz="2400" dirty="0">
                                <a:latin typeface="Times New Roman" panose="02020603050405020304" pitchFamily="18" charset="0"/>
                                <a:cs typeface="Times New Roman" panose="02020603050405020304" pitchFamily="18" charset="0"/>
                              </a:rPr>
                              <m:t>R</m:t>
                            </m:r>
                            <m:r>
                              <a:rPr lang="en-US" sz="2400" b="0" i="1" baseline="-25000" dirty="0" smtClean="0">
                                <a:latin typeface="Cambria Math" panose="02040503050406030204" pitchFamily="18" charset="0"/>
                                <a:cs typeface="Times New Roman" panose="02020603050405020304" pitchFamily="18" charset="0"/>
                              </a:rPr>
                              <m:t>𝑛</m:t>
                            </m:r>
                          </m:num>
                          <m:den>
                            <m:r>
                              <a:rPr lang="en-IN" sz="2400" i="1">
                                <a:latin typeface="Cambria Math" panose="02040503050406030204" pitchFamily="18" charset="0"/>
                              </a:rPr>
                              <m:t>1</m:t>
                            </m:r>
                            <m:r>
                              <a:rPr lang="en-US" sz="2400" i="1">
                                <a:latin typeface="Cambria Math" panose="02040503050406030204" pitchFamily="18" charset="0"/>
                              </a:rPr>
                              <m:t>00</m:t>
                            </m:r>
                          </m:den>
                        </m:f>
                        <m:r>
                          <a:rPr lang="en-US" sz="2400" i="1">
                            <a:latin typeface="Cambria Math" panose="02040503050406030204" pitchFamily="18" charset="0"/>
                          </a:rPr>
                          <m:t> </m:t>
                        </m:r>
                      </m:e>
                    </m:d>
                  </m:oMath>
                </a14:m>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If a sum of </a:t>
                </a:r>
                <a:r>
                  <a:rPr lang="en-US" sz="2400" dirty="0" err="1">
                    <a:latin typeface="Times New Roman" panose="02020603050405020304" pitchFamily="18" charset="0"/>
                    <a:cs typeface="Times New Roman" panose="02020603050405020304" pitchFamily="18" charset="0"/>
                  </a:rPr>
                  <a:t>Rs</a:t>
                </a:r>
                <a:r>
                  <a:rPr lang="en-US" sz="2400" dirty="0">
                    <a:latin typeface="Times New Roman" panose="02020603050405020304" pitchFamily="18" charset="0"/>
                    <a:cs typeface="Times New Roman" panose="02020603050405020304" pitchFamily="18" charset="0"/>
                  </a:rPr>
                  <a:t> P is lent out at R% p.a. compound interest for n-years then </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r>
                  <a:rPr lang="en-IN" sz="2400" b="1" dirty="0" smtClean="0">
                    <a:solidFill>
                      <a:schemeClr val="tx1"/>
                    </a:solidFill>
                    <a:latin typeface="Times New Roman" panose="02020603050405020304" pitchFamily="18" charset="0"/>
                    <a:cs typeface="Times New Roman" panose="02020603050405020304" pitchFamily="18" charset="0"/>
                  </a:rPr>
                  <a:t>Amount </a:t>
                </a:r>
                <a14:m>
                  <m:oMath xmlns:m="http://schemas.openxmlformats.org/officeDocument/2006/math">
                    <m:r>
                      <a:rPr lang="en-IN" sz="2400" b="1" i="1">
                        <a:solidFill>
                          <a:schemeClr val="tx1"/>
                        </a:solidFill>
                        <a:latin typeface="Cambria Math" panose="02040503050406030204" pitchFamily="18" charset="0"/>
                      </a:rPr>
                      <m:t>=</m:t>
                    </m:r>
                    <m:r>
                      <a:rPr lang="en-US" sz="2400" b="1" i="1">
                        <a:solidFill>
                          <a:schemeClr val="tx1"/>
                        </a:solidFill>
                        <a:latin typeface="Cambria Math" panose="02040503050406030204" pitchFamily="18" charset="0"/>
                      </a:rPr>
                      <m:t>𝑷</m:t>
                    </m:r>
                    <m:d>
                      <m:dPr>
                        <m:ctrlPr>
                          <a:rPr lang="en-US" sz="2400" b="1" i="1">
                            <a:solidFill>
                              <a:schemeClr val="tx1"/>
                            </a:solidFill>
                            <a:latin typeface="Cambria Math" panose="02040503050406030204" pitchFamily="18" charset="0"/>
                          </a:rPr>
                        </m:ctrlPr>
                      </m:dPr>
                      <m:e>
                        <m:r>
                          <a:rPr lang="en-US" sz="2400" b="1" i="1">
                            <a:solidFill>
                              <a:schemeClr val="tx1"/>
                            </a:solidFill>
                            <a:latin typeface="Cambria Math" panose="02040503050406030204" pitchFamily="18" charset="0"/>
                          </a:rPr>
                          <m:t>𝟏</m:t>
                        </m:r>
                        <m:r>
                          <a:rPr lang="en-US" sz="2400" b="1" i="1">
                            <a:solidFill>
                              <a:schemeClr val="tx1"/>
                            </a:solidFill>
                            <a:latin typeface="Cambria Math" panose="02040503050406030204" pitchFamily="18" charset="0"/>
                          </a:rPr>
                          <m:t>+</m:t>
                        </m:r>
                        <m:f>
                          <m:fPr>
                            <m:ctrlPr>
                              <a:rPr lang="en-IN" sz="2400" b="1" i="1">
                                <a:solidFill>
                                  <a:schemeClr val="tx1"/>
                                </a:solidFill>
                                <a:latin typeface="Cambria Math" panose="02040503050406030204" pitchFamily="18" charset="0"/>
                              </a:rPr>
                            </m:ctrlPr>
                          </m:fPr>
                          <m:num>
                            <m:r>
                              <a:rPr lang="en-US" sz="2400" b="1" i="1">
                                <a:solidFill>
                                  <a:schemeClr val="tx1"/>
                                </a:solidFill>
                                <a:latin typeface="Cambria Math" panose="02040503050406030204" pitchFamily="18" charset="0"/>
                              </a:rPr>
                              <m:t>𝑹</m:t>
                            </m:r>
                          </m:num>
                          <m:den>
                            <m:r>
                              <a:rPr lang="en-US" sz="2400" b="1" i="1" smtClean="0">
                                <a:solidFill>
                                  <a:schemeClr val="tx1"/>
                                </a:solidFill>
                                <a:latin typeface="Cambria Math" panose="02040503050406030204" pitchFamily="18" charset="0"/>
                              </a:rPr>
                              <m:t>𝟐</m:t>
                            </m:r>
                            <m:r>
                              <a:rPr lang="en-US" sz="2400" b="1" i="1">
                                <a:solidFill>
                                  <a:schemeClr val="tx1"/>
                                </a:solidFill>
                                <a:latin typeface="Cambria Math" panose="02040503050406030204" pitchFamily="18" charset="0"/>
                              </a:rPr>
                              <m:t>𝟎𝟎</m:t>
                            </m:r>
                          </m:den>
                        </m:f>
                        <m:r>
                          <a:rPr lang="en-US" sz="2400" b="1" i="1">
                            <a:solidFill>
                              <a:schemeClr val="tx1"/>
                            </a:solidFill>
                            <a:latin typeface="Cambria Math" panose="02040503050406030204" pitchFamily="18" charset="0"/>
                          </a:rPr>
                          <m:t> </m:t>
                        </m:r>
                      </m:e>
                    </m:d>
                    <m:r>
                      <a:rPr lang="en-US" sz="2400" b="1" i="1" baseline="90000" smtClean="0">
                        <a:solidFill>
                          <a:schemeClr val="tx1"/>
                        </a:solidFill>
                        <a:latin typeface="Cambria Math" panose="02040503050406030204" pitchFamily="18" charset="0"/>
                      </a:rPr>
                      <m:t>𝟐</m:t>
                    </m:r>
                    <m:r>
                      <a:rPr lang="en-US" sz="2400" b="1" i="1" baseline="90000" smtClean="0">
                        <a:solidFill>
                          <a:schemeClr val="tx1"/>
                        </a:solidFill>
                        <a:latin typeface="Cambria Math" panose="02040503050406030204" pitchFamily="18" charset="0"/>
                      </a:rPr>
                      <m:t>𝒏</m:t>
                    </m:r>
                  </m:oMath>
                </a14:m>
                <a:r>
                  <a:rPr lang="en-IN" sz="2400" b="1" baseline="90000" dirty="0">
                    <a:solidFill>
                      <a:schemeClr val="tx1"/>
                    </a:solidFill>
                    <a:latin typeface="Times New Roman" panose="02020603050405020304" pitchFamily="18" charset="0"/>
                    <a:cs typeface="Times New Roman" panose="02020603050405020304" pitchFamily="18" charset="0"/>
                  </a:rPr>
                  <a:t>  </a:t>
                </a:r>
                <a:r>
                  <a:rPr lang="en-IN" sz="2400" b="1" dirty="0" smtClean="0">
                    <a:solidFill>
                      <a:schemeClr val="tx1"/>
                    </a:solidFill>
                    <a:latin typeface="Times New Roman" panose="02020603050405020304" pitchFamily="18" charset="0"/>
                    <a:cs typeface="Times New Roman" panose="02020603050405020304" pitchFamily="18" charset="0"/>
                  </a:rPr>
                  <a:t>,  if the interest is compounded half yearly.</a:t>
                </a:r>
              </a:p>
              <a:p>
                <a:endParaRPr lang="en-US" sz="2400" b="1" dirty="0">
                  <a:solidFill>
                    <a:schemeClr val="tx1"/>
                  </a:solidFill>
                  <a:latin typeface="Times New Roman" panose="02020603050405020304" pitchFamily="18" charset="0"/>
                  <a:cs typeface="Times New Roman" panose="02020603050405020304" pitchFamily="18" charset="0"/>
                </a:endParaRPr>
              </a:p>
              <a:p>
                <a:r>
                  <a:rPr lang="en-IN" sz="2400" b="1" dirty="0" smtClean="0">
                    <a:solidFill>
                      <a:schemeClr val="tx1"/>
                    </a:solidFill>
                    <a:latin typeface="Times New Roman" panose="02020603050405020304" pitchFamily="18" charset="0"/>
                    <a:cs typeface="Times New Roman" panose="02020603050405020304" pitchFamily="18" charset="0"/>
                  </a:rPr>
                  <a:t>	Amount </a:t>
                </a:r>
                <a14:m>
                  <m:oMath xmlns:m="http://schemas.openxmlformats.org/officeDocument/2006/math">
                    <m:r>
                      <a:rPr lang="en-IN" sz="2400" b="1" i="1">
                        <a:solidFill>
                          <a:schemeClr val="tx1"/>
                        </a:solidFill>
                        <a:latin typeface="Cambria Math" panose="02040503050406030204" pitchFamily="18" charset="0"/>
                      </a:rPr>
                      <m:t>=</m:t>
                    </m:r>
                    <m:r>
                      <a:rPr lang="en-US" sz="2400" b="1" i="1">
                        <a:solidFill>
                          <a:schemeClr val="tx1"/>
                        </a:solidFill>
                        <a:latin typeface="Cambria Math" panose="02040503050406030204" pitchFamily="18" charset="0"/>
                      </a:rPr>
                      <m:t>𝑷</m:t>
                    </m:r>
                    <m:d>
                      <m:dPr>
                        <m:ctrlPr>
                          <a:rPr lang="en-US" sz="2400" b="1" i="1">
                            <a:solidFill>
                              <a:schemeClr val="tx1"/>
                            </a:solidFill>
                            <a:latin typeface="Cambria Math" panose="02040503050406030204" pitchFamily="18" charset="0"/>
                          </a:rPr>
                        </m:ctrlPr>
                      </m:dPr>
                      <m:e>
                        <m:r>
                          <a:rPr lang="en-US" sz="2400" b="1" i="1">
                            <a:solidFill>
                              <a:schemeClr val="tx1"/>
                            </a:solidFill>
                            <a:latin typeface="Cambria Math" panose="02040503050406030204" pitchFamily="18" charset="0"/>
                          </a:rPr>
                          <m:t>𝟏</m:t>
                        </m:r>
                        <m:r>
                          <a:rPr lang="en-US" sz="2400" b="1" i="1">
                            <a:solidFill>
                              <a:schemeClr val="tx1"/>
                            </a:solidFill>
                            <a:latin typeface="Cambria Math" panose="02040503050406030204" pitchFamily="18" charset="0"/>
                          </a:rPr>
                          <m:t>+</m:t>
                        </m:r>
                        <m:f>
                          <m:fPr>
                            <m:ctrlPr>
                              <a:rPr lang="en-IN" sz="2400" b="1" i="1">
                                <a:solidFill>
                                  <a:schemeClr val="tx1"/>
                                </a:solidFill>
                                <a:latin typeface="Cambria Math" panose="02040503050406030204" pitchFamily="18" charset="0"/>
                              </a:rPr>
                            </m:ctrlPr>
                          </m:fPr>
                          <m:num>
                            <m:r>
                              <a:rPr lang="en-US" sz="2400" b="1" i="1">
                                <a:solidFill>
                                  <a:schemeClr val="tx1"/>
                                </a:solidFill>
                                <a:latin typeface="Cambria Math" panose="02040503050406030204" pitchFamily="18" charset="0"/>
                              </a:rPr>
                              <m:t>𝑹</m:t>
                            </m:r>
                          </m:num>
                          <m:den>
                            <m:r>
                              <a:rPr lang="en-US" sz="2400" b="1" i="1" smtClean="0">
                                <a:solidFill>
                                  <a:schemeClr val="tx1"/>
                                </a:solidFill>
                                <a:latin typeface="Cambria Math" panose="02040503050406030204" pitchFamily="18" charset="0"/>
                              </a:rPr>
                              <m:t>𝟒</m:t>
                            </m:r>
                            <m:r>
                              <a:rPr lang="en-US" sz="2400" b="1" i="1">
                                <a:solidFill>
                                  <a:schemeClr val="tx1"/>
                                </a:solidFill>
                                <a:latin typeface="Cambria Math" panose="02040503050406030204" pitchFamily="18" charset="0"/>
                              </a:rPr>
                              <m:t>𝟎𝟎</m:t>
                            </m:r>
                          </m:den>
                        </m:f>
                        <m:r>
                          <a:rPr lang="en-US" sz="2400" b="1" i="1">
                            <a:solidFill>
                              <a:schemeClr val="tx1"/>
                            </a:solidFill>
                            <a:latin typeface="Cambria Math" panose="02040503050406030204" pitchFamily="18" charset="0"/>
                          </a:rPr>
                          <m:t> </m:t>
                        </m:r>
                      </m:e>
                    </m:d>
                    <m:r>
                      <a:rPr lang="en-US" sz="2400" b="1" i="1" baseline="90000" smtClean="0">
                        <a:solidFill>
                          <a:schemeClr val="tx1"/>
                        </a:solidFill>
                        <a:latin typeface="Cambria Math" panose="02040503050406030204" pitchFamily="18" charset="0"/>
                      </a:rPr>
                      <m:t>𝟒</m:t>
                    </m:r>
                    <m:r>
                      <a:rPr lang="en-US" sz="2400" b="1" i="1" baseline="90000" smtClean="0">
                        <a:solidFill>
                          <a:schemeClr val="tx1"/>
                        </a:solidFill>
                        <a:latin typeface="Cambria Math" panose="02040503050406030204" pitchFamily="18" charset="0"/>
                      </a:rPr>
                      <m:t>𝒏</m:t>
                    </m:r>
                  </m:oMath>
                </a14:m>
                <a:r>
                  <a:rPr lang="en-IN" sz="2400" b="1" baseline="90000" dirty="0">
                    <a:solidFill>
                      <a:schemeClr val="tx1"/>
                    </a:solidFill>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  if the interest is compounded </a:t>
                </a:r>
                <a:r>
                  <a:rPr lang="en-IN" sz="2400" b="1" dirty="0" smtClean="0">
                    <a:solidFill>
                      <a:schemeClr val="tx1"/>
                    </a:solidFill>
                    <a:latin typeface="Times New Roman" panose="02020603050405020304" pitchFamily="18" charset="0"/>
                    <a:cs typeface="Times New Roman" panose="02020603050405020304" pitchFamily="18" charset="0"/>
                  </a:rPr>
                  <a:t>Quarterly</a:t>
                </a:r>
                <a:r>
                  <a:rPr lang="en-IN"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difference between compound interest and simple interest on a sum of </a:t>
                </a:r>
                <a:r>
                  <a:rPr lang="en-US" sz="2400" dirty="0" err="1">
                    <a:latin typeface="Times New Roman" panose="02020603050405020304" pitchFamily="18" charset="0"/>
                    <a:cs typeface="Times New Roman" panose="02020603050405020304" pitchFamily="18" charset="0"/>
                  </a:rPr>
                  <a:t>Rs</a:t>
                </a:r>
                <a:r>
                  <a:rPr lang="en-US" sz="2400" dirty="0">
                    <a:latin typeface="Times New Roman" panose="02020603050405020304" pitchFamily="18" charset="0"/>
                    <a:cs typeface="Times New Roman" panose="02020603050405020304" pitchFamily="18" charset="0"/>
                  </a:rPr>
                  <a:t> P for 2-years at R% p.a. is given </a:t>
                </a:r>
                <a:r>
                  <a:rPr lang="en-US" sz="2400" dirty="0" smtClean="0">
                    <a:latin typeface="Times New Roman" panose="02020603050405020304" pitchFamily="18" charset="0"/>
                    <a:cs typeface="Times New Roman" panose="02020603050405020304" pitchFamily="18" charset="0"/>
                  </a:rPr>
                  <a:t>by </a:t>
                </a:r>
              </a:p>
              <a:p>
                <a:endParaRPr lang="en-IN" sz="2400" b="1" dirty="0" smtClean="0">
                  <a:solidFill>
                    <a:schemeClr val="tx1"/>
                  </a:solidFill>
                  <a:latin typeface="Times New Roman" panose="02020603050405020304" pitchFamily="18" charset="0"/>
                  <a:cs typeface="Times New Roman" panose="02020603050405020304" pitchFamily="18" charset="0"/>
                </a:endParaRPr>
              </a:p>
              <a:p>
                <a:pPr algn="ctr"/>
                <a:r>
                  <a:rPr lang="en-IN" sz="2400" b="1" dirty="0" smtClean="0">
                    <a:solidFill>
                      <a:schemeClr val="tx1"/>
                    </a:solidFill>
                    <a:latin typeface="Times New Roman" panose="02020603050405020304" pitchFamily="18" charset="0"/>
                    <a:cs typeface="Times New Roman" panose="02020603050405020304" pitchFamily="18" charset="0"/>
                  </a:rPr>
                  <a:t>Difference(D) </a:t>
                </a:r>
                <a14:m>
                  <m:oMath xmlns:m="http://schemas.openxmlformats.org/officeDocument/2006/math">
                    <m:r>
                      <a:rPr lang="en-IN" sz="2400" b="1" i="1">
                        <a:solidFill>
                          <a:schemeClr val="tx1"/>
                        </a:solidFill>
                        <a:latin typeface="Cambria Math" panose="02040503050406030204" pitchFamily="18" charset="0"/>
                      </a:rPr>
                      <m:t>=</m:t>
                    </m:r>
                    <m:r>
                      <a:rPr lang="en-US" sz="2400" b="1" i="1">
                        <a:solidFill>
                          <a:schemeClr val="tx1"/>
                        </a:solidFill>
                        <a:latin typeface="Cambria Math" panose="02040503050406030204" pitchFamily="18" charset="0"/>
                      </a:rPr>
                      <m:t>𝑷</m:t>
                    </m:r>
                    <m:d>
                      <m:dPr>
                        <m:ctrlPr>
                          <a:rPr lang="en-US" sz="2400" b="1" i="1">
                            <a:solidFill>
                              <a:schemeClr val="tx1"/>
                            </a:solidFill>
                            <a:latin typeface="Cambria Math" panose="02040503050406030204" pitchFamily="18" charset="0"/>
                          </a:rPr>
                        </m:ctrlPr>
                      </m:dPr>
                      <m:e>
                        <m:f>
                          <m:fPr>
                            <m:ctrlPr>
                              <a:rPr lang="en-IN" sz="2400" b="1" i="1">
                                <a:solidFill>
                                  <a:schemeClr val="tx1"/>
                                </a:solidFill>
                                <a:latin typeface="Cambria Math" panose="02040503050406030204" pitchFamily="18" charset="0"/>
                              </a:rPr>
                            </m:ctrlPr>
                          </m:fPr>
                          <m:num>
                            <m:r>
                              <a:rPr lang="en-US" sz="2400" b="1" i="1">
                                <a:solidFill>
                                  <a:schemeClr val="tx1"/>
                                </a:solidFill>
                                <a:latin typeface="Cambria Math" panose="02040503050406030204" pitchFamily="18" charset="0"/>
                              </a:rPr>
                              <m:t>𝑹</m:t>
                            </m:r>
                          </m:num>
                          <m:den>
                            <m:r>
                              <a:rPr lang="en-US" sz="2400" b="1" i="1" smtClean="0">
                                <a:solidFill>
                                  <a:schemeClr val="tx1"/>
                                </a:solidFill>
                                <a:latin typeface="Cambria Math" panose="02040503050406030204" pitchFamily="18" charset="0"/>
                              </a:rPr>
                              <m:t>𝟏</m:t>
                            </m:r>
                            <m:r>
                              <a:rPr lang="en-US" sz="2400" b="1" i="1">
                                <a:solidFill>
                                  <a:schemeClr val="tx1"/>
                                </a:solidFill>
                                <a:latin typeface="Cambria Math" panose="02040503050406030204" pitchFamily="18" charset="0"/>
                              </a:rPr>
                              <m:t>𝟎𝟎</m:t>
                            </m:r>
                          </m:den>
                        </m:f>
                        <m:r>
                          <a:rPr lang="en-US" sz="2400" b="1" i="1">
                            <a:solidFill>
                              <a:schemeClr val="tx1"/>
                            </a:solidFill>
                            <a:latin typeface="Cambria Math" panose="02040503050406030204" pitchFamily="18" charset="0"/>
                          </a:rPr>
                          <m:t> </m:t>
                        </m:r>
                      </m:e>
                    </m:d>
                    <m:r>
                      <a:rPr lang="en-US" sz="2400" b="1" i="1" baseline="90000">
                        <a:solidFill>
                          <a:schemeClr val="tx1"/>
                        </a:solidFill>
                        <a:latin typeface="Cambria Math" panose="02040503050406030204" pitchFamily="18" charset="0"/>
                      </a:rPr>
                      <m:t>𝟐</m:t>
                    </m:r>
                  </m:oMath>
                </a14:m>
                <a:endParaRPr lang="en-US" sz="2400" dirty="0" smtClean="0">
                  <a:latin typeface="Times New Roman" panose="02020603050405020304" pitchFamily="18" charset="0"/>
                  <a:cs typeface="Times New Roman" panose="02020603050405020304" pitchFamily="18" charset="0"/>
                </a:endParaRPr>
              </a:p>
              <a:p>
                <a:pPr algn="ct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61257" y="246743"/>
                <a:ext cx="11422743" cy="6408293"/>
              </a:xfrm>
              <a:prstGeom prst="rect">
                <a:avLst/>
              </a:prstGeom>
              <a:blipFill>
                <a:blip r:embed="rId7"/>
                <a:stretch>
                  <a:fillRect l="-800" t="-664"/>
                </a:stretch>
              </a:blipFill>
              <a:ln w="9525" cap="flat" cmpd="sng" algn="ctr">
                <a:solidFill>
                  <a:schemeClr val="dk1"/>
                </a:solidFill>
                <a:prstDash val="solid"/>
                <a:round/>
                <a:headEnd type="none" w="med" len="med"/>
                <a:tailEnd type="none" w="med" len="med"/>
              </a:ln>
            </p:spPr>
            <p:txBody>
              <a:bodyPr/>
              <a:lstStyle/>
              <a:p>
                <a:r>
                  <a:rPr lang="en-IN">
                    <a:noFill/>
                  </a:rPr>
                  <a:t> </a:t>
                </a:r>
              </a:p>
            </p:txBody>
          </p:sp>
        </mc:Fallback>
      </mc:AlternateContent>
      <p:sp>
        <p:nvSpPr>
          <p:cNvPr id="4" name="Rectangle 3"/>
          <p:cNvSpPr/>
          <p:nvPr/>
        </p:nvSpPr>
        <p:spPr>
          <a:xfrm>
            <a:off x="1074057" y="2206171"/>
            <a:ext cx="9477829" cy="1901372"/>
          </a:xfrm>
          <a:prstGeom prst="rect">
            <a:avLst/>
          </a:prstGeom>
          <a:noFill/>
          <a:ln w="9525" cap="flat" cmpd="sng" algn="ctr">
            <a:solidFill>
              <a:schemeClr val="dk1"/>
            </a:solidFill>
            <a:prstDash val="solid"/>
            <a:round/>
            <a:headEnd type="none" w="med" len="med"/>
            <a:tailEnd type="none" w="med" len="med"/>
          </a:ln>
          <a:scene3d>
            <a:camera prst="orthographicFront"/>
            <a:lightRig rig="threePt" dir="t"/>
          </a:scene3d>
          <a:sp3d>
            <a:bevelT prst="convex"/>
          </a:sp3d>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 name="Rounded Rectangle 6"/>
          <p:cNvSpPr/>
          <p:nvPr/>
        </p:nvSpPr>
        <p:spPr>
          <a:xfrm>
            <a:off x="3860800" y="4978400"/>
            <a:ext cx="4267200" cy="1190171"/>
          </a:xfrm>
          <a:prstGeom prst="roundRect">
            <a:avLst/>
          </a:prstGeom>
          <a:noFill/>
          <a:ln w="9525" cap="flat" cmpd="sng" algn="ctr">
            <a:solidFill>
              <a:schemeClr val="dk1"/>
            </a:solidFill>
            <a:prstDash val="solid"/>
            <a:round/>
            <a:headEnd type="none" w="med" len="med"/>
            <a:tailEnd type="none" w="med" len="med"/>
          </a:ln>
          <a:effectLst>
            <a:glow rad="63500">
              <a:schemeClr val="accent4">
                <a:satMod val="175000"/>
                <a:alpha val="40000"/>
              </a:schemeClr>
            </a:glow>
          </a:effectLst>
          <a:scene3d>
            <a:camera prst="perspectiveLeft"/>
            <a:lightRig rig="threePt" dir="t"/>
          </a:scene3d>
          <a:sp3d>
            <a:bevelT w="114300" prst="hardEdge"/>
          </a:sp3d>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7829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 calcmode="lin" valueType="num">
                                      <p:cBhvr additive="base">
                                        <p:cTn id="2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 calcmode="lin" valueType="num">
                                      <p:cBhvr additive="base">
                                        <p:cTn id="3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anim calcmode="lin" valueType="num">
                                      <p:cBhvr additive="base">
                                        <p:cTn id="39"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639" y="0"/>
            <a:ext cx="13101639" cy="8245478"/>
          </a:xfrm>
          <a:prstGeom prst="rect">
            <a:avLst/>
          </a:prstGeom>
        </p:spPr>
        <p:style>
          <a:lnRef idx="2">
            <a:schemeClr val="dk1"/>
          </a:lnRef>
          <a:fillRef idx="1">
            <a:schemeClr val="lt1"/>
          </a:fillRef>
          <a:effectRef idx="0">
            <a:schemeClr val="dk1"/>
          </a:effectRef>
          <a:fontRef idx="minor">
            <a:schemeClr val="dk1"/>
          </a:fontRef>
        </p:style>
      </p:pic>
      <p:sp>
        <p:nvSpPr>
          <p:cNvPr id="5" name="Rectangle 4"/>
          <p:cNvSpPr/>
          <p:nvPr/>
        </p:nvSpPr>
        <p:spPr>
          <a:xfrm>
            <a:off x="324716" y="142875"/>
            <a:ext cx="11141570" cy="6715125"/>
          </a:xfrm>
          <a:prstGeom prst="rect">
            <a:avLst/>
          </a:prstGeom>
          <a:blipFill>
            <a:blip r:embed="rId3"/>
            <a:tile tx="0" ty="0" sx="100000" sy="100000" flip="none" algn="tl"/>
          </a:blipFill>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dk1"/>
          </a:lnRef>
          <a:fillRef idx="1">
            <a:schemeClr val="lt1"/>
          </a:fillRef>
          <a:effectRef idx="0">
            <a:schemeClr val="dk1"/>
          </a:effectRef>
          <a:fontRef idx="minor">
            <a:schemeClr val="dk1"/>
          </a:fontRef>
        </p:style>
        <p:txBody>
          <a:bodyPr rtlCol="0" anchor="ctr"/>
          <a:lstStyle/>
          <a:p>
            <a:endParaRPr lang="en-IN" dirty="0"/>
          </a:p>
        </p:txBody>
      </p:sp>
      <p:sp>
        <p:nvSpPr>
          <p:cNvPr id="2" name="Rectangle 1"/>
          <p:cNvSpPr/>
          <p:nvPr/>
        </p:nvSpPr>
        <p:spPr>
          <a:xfrm>
            <a:off x="1277747" y="461528"/>
            <a:ext cx="5017693" cy="6107691"/>
          </a:xfrm>
          <a:prstGeom prst="rect">
            <a:avLst/>
          </a:prstGeom>
          <a:blipFill>
            <a:blip r:embed="rId4"/>
            <a:tile tx="0" ty="0" sx="100000" sy="100000" flip="none" algn="tl"/>
          </a:blipFill>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r>
              <a:rPr lang="en-US" sz="2000" b="1" u="sng" dirty="0" smtClean="0">
                <a:latin typeface="Times New Roman" panose="02020603050405020304" pitchFamily="18" charset="0"/>
                <a:cs typeface="Times New Roman" panose="02020603050405020304" pitchFamily="18" charset="0"/>
              </a:rPr>
              <a:t>Problems based on Doubling, Tripling , </a:t>
            </a:r>
            <a:r>
              <a:rPr lang="en-US" sz="2000" b="1" u="sng" dirty="0" err="1" smtClean="0">
                <a:latin typeface="Times New Roman" panose="02020603050405020304" pitchFamily="18" charset="0"/>
                <a:cs typeface="Times New Roman" panose="02020603050405020304" pitchFamily="18" charset="0"/>
              </a:rPr>
              <a:t>etc</a:t>
            </a:r>
            <a:r>
              <a:rPr lang="en-US" sz="2000" b="1" u="sng" dirty="0" smtClean="0">
                <a:latin typeface="Times New Roman" panose="02020603050405020304" pitchFamily="18" charset="0"/>
                <a:cs typeface="Times New Roman" panose="02020603050405020304" pitchFamily="18" charset="0"/>
              </a:rPr>
              <a:t> (SIMPLE INTEREST):</a:t>
            </a:r>
          </a:p>
          <a:p>
            <a:r>
              <a:rPr lang="en-US" sz="2000" b="1" u="sng" dirty="0" smtClean="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rPr>
              <a:t>A sum of money invested at simple interest triples itself in 8 years at simple interest. Find in </a:t>
            </a:r>
            <a:r>
              <a:rPr lang="en-US" dirty="0" smtClean="0">
                <a:latin typeface="Times New Roman" panose="02020603050405020304" pitchFamily="18" charset="0"/>
                <a:cs typeface="Times New Roman" panose="02020603050405020304" pitchFamily="18" charset="0"/>
              </a:rPr>
              <a:t>how many </a:t>
            </a:r>
            <a:r>
              <a:rPr lang="en-US" dirty="0">
                <a:latin typeface="Times New Roman" panose="02020603050405020304" pitchFamily="18" charset="0"/>
                <a:cs typeface="Times New Roman" panose="02020603050405020304" pitchFamily="18" charset="0"/>
              </a:rPr>
              <a:t>years will it become  </a:t>
            </a:r>
            <a:r>
              <a:rPr lang="en-US" dirty="0" smtClean="0">
                <a:latin typeface="Times New Roman" panose="02020603050405020304" pitchFamily="18" charset="0"/>
                <a:cs typeface="Times New Roman" panose="02020603050405020304" pitchFamily="18" charset="0"/>
              </a:rPr>
              <a:t>9 times </a:t>
            </a:r>
            <a:r>
              <a:rPr lang="en-US" dirty="0">
                <a:latin typeface="Times New Roman" panose="02020603050405020304" pitchFamily="18" charset="0"/>
                <a:cs typeface="Times New Roman" panose="02020603050405020304" pitchFamily="18" charset="0"/>
              </a:rPr>
              <a:t>itself at the same rate</a:t>
            </a:r>
            <a:r>
              <a:rPr lang="en-US" dirty="0" smtClean="0">
                <a:latin typeface="Times New Roman" panose="02020603050405020304" pitchFamily="18" charset="0"/>
                <a:cs typeface="Times New Roman" panose="02020603050405020304" pitchFamily="18" charset="0"/>
              </a:rPr>
              <a:t>?</a:t>
            </a: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smtClean="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smtClean="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smtClean="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b="1" u="sng"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6571212" y="476042"/>
            <a:ext cx="4253346" cy="6107691"/>
          </a:xfrm>
          <a:prstGeom prst="rect">
            <a:avLst/>
          </a:prstGeom>
          <a:blipFill>
            <a:blip r:embed="rId4"/>
            <a:tile tx="0" ty="0" sx="100000" sy="100000" flip="none" algn="tl"/>
          </a:blipFill>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Logical Explanation:</a:t>
            </a:r>
          </a:p>
          <a:p>
            <a:r>
              <a:rPr lang="en-US" sz="2000" dirty="0" smtClean="0">
                <a:latin typeface="Times New Roman" panose="02020603050405020304" pitchFamily="18" charset="0"/>
                <a:cs typeface="Times New Roman" panose="02020603050405020304" pitchFamily="18" charset="0"/>
              </a:rPr>
              <a:t>Let the amount invested be ‘P’.</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Amount = P + S.I</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799772" y="2627088"/>
            <a:ext cx="3643085" cy="369331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smtClean="0">
                <a:latin typeface="Times New Roman" panose="02020603050405020304" pitchFamily="18" charset="0"/>
                <a:cs typeface="Times New Roman" panose="02020603050405020304" pitchFamily="18" charset="0"/>
              </a:rPr>
              <a:t>Amount = P + S.I </a:t>
            </a:r>
          </a:p>
          <a:p>
            <a:r>
              <a:rPr lang="en-US" dirty="0" smtClean="0">
                <a:latin typeface="Times New Roman" panose="02020603050405020304" pitchFamily="18" charset="0"/>
                <a:cs typeface="Times New Roman" panose="02020603050405020304" pitchFamily="18" charset="0"/>
              </a:rPr>
              <a:t>Given Amount becomes triples in 8 years. so</a:t>
            </a:r>
          </a:p>
          <a:p>
            <a:r>
              <a:rPr lang="en-US" dirty="0" smtClean="0">
                <a:latin typeface="Times New Roman" panose="02020603050405020304" pitchFamily="18" charset="0"/>
                <a:cs typeface="Times New Roman" panose="02020603050405020304" pitchFamily="18" charset="0"/>
              </a:rPr>
              <a:t>A = 3P</a:t>
            </a:r>
          </a:p>
          <a:p>
            <a:r>
              <a:rPr lang="en-US" dirty="0" smtClean="0">
                <a:latin typeface="Times New Roman" panose="02020603050405020304" pitchFamily="18" charset="0"/>
                <a:cs typeface="Times New Roman" panose="02020603050405020304" pitchFamily="18" charset="0"/>
              </a:rPr>
              <a:t>3P = P + S.I</a:t>
            </a:r>
          </a:p>
          <a:p>
            <a:r>
              <a:rPr lang="en-US" dirty="0" smtClean="0">
                <a:latin typeface="Times New Roman" panose="02020603050405020304" pitchFamily="18" charset="0"/>
                <a:cs typeface="Times New Roman" panose="02020603050405020304" pitchFamily="18" charset="0"/>
              </a:rPr>
              <a:t>S.I = 2P  </a:t>
            </a:r>
          </a:p>
          <a:p>
            <a:r>
              <a:rPr lang="en-US" dirty="0" smtClean="0">
                <a:latin typeface="Times New Roman" panose="02020603050405020304" pitchFamily="18" charset="0"/>
                <a:cs typeface="Times New Roman" panose="02020603050405020304" pitchFamily="18" charset="0"/>
              </a:rPr>
              <a:t>So,</a:t>
            </a:r>
          </a:p>
          <a:p>
            <a:r>
              <a:rPr lang="en-US" dirty="0" smtClean="0">
                <a:latin typeface="Times New Roman" panose="02020603050405020304" pitchFamily="18" charset="0"/>
                <a:cs typeface="Times New Roman" panose="02020603050405020304" pitchFamily="18" charset="0"/>
              </a:rPr>
              <a:t>Since it becomes 2P in 8 years it will become 4P in 16 years , 6P in 24 years , 8P in 32 years.</a:t>
            </a:r>
          </a:p>
          <a:p>
            <a:r>
              <a:rPr lang="en-US" dirty="0" smtClean="0">
                <a:latin typeface="Times New Roman" panose="02020603050405020304" pitchFamily="18" charset="0"/>
                <a:cs typeface="Times New Roman" panose="02020603050405020304" pitchFamily="18" charset="0"/>
              </a:rPr>
              <a:t>If S.I = 8P then the amount will be 9P in 32 years.</a:t>
            </a:r>
          </a:p>
          <a:p>
            <a:endParaRPr lang="en-IN"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240305193"/>
              </p:ext>
            </p:extLst>
          </p:nvPr>
        </p:nvGraphicFramePr>
        <p:xfrm>
          <a:off x="6989305" y="2384671"/>
          <a:ext cx="3076578" cy="3078480"/>
        </p:xfrm>
        <a:graphic>
          <a:graphicData uri="http://schemas.openxmlformats.org/drawingml/2006/table">
            <a:tbl>
              <a:tblPr>
                <a:tableStyleId>{5C22544A-7EE6-4342-B048-85BDC9FD1C3A}</a:tableStyleId>
              </a:tblPr>
              <a:tblGrid>
                <a:gridCol w="1020247">
                  <a:extLst>
                    <a:ext uri="{9D8B030D-6E8A-4147-A177-3AD203B41FA5}">
                      <a16:colId xmlns:a16="http://schemas.microsoft.com/office/drawing/2014/main" val="843285542"/>
                    </a:ext>
                  </a:extLst>
                </a:gridCol>
                <a:gridCol w="986972">
                  <a:extLst>
                    <a:ext uri="{9D8B030D-6E8A-4147-A177-3AD203B41FA5}">
                      <a16:colId xmlns:a16="http://schemas.microsoft.com/office/drawing/2014/main" val="1358192634"/>
                    </a:ext>
                  </a:extLst>
                </a:gridCol>
                <a:gridCol w="1069359">
                  <a:extLst>
                    <a:ext uri="{9D8B030D-6E8A-4147-A177-3AD203B41FA5}">
                      <a16:colId xmlns:a16="http://schemas.microsoft.com/office/drawing/2014/main" val="1356938038"/>
                    </a:ext>
                  </a:extLst>
                </a:gridCol>
              </a:tblGrid>
              <a:tr h="370840">
                <a:tc>
                  <a:txBody>
                    <a:bodyPr/>
                    <a:lstStyle/>
                    <a:p>
                      <a:r>
                        <a:rPr lang="en-US" sz="2000" dirty="0" smtClean="0">
                          <a:latin typeface="Times New Roman" panose="02020603050405020304" pitchFamily="18" charset="0"/>
                          <a:cs typeface="Times New Roman" panose="02020603050405020304" pitchFamily="18" charset="0"/>
                        </a:rPr>
                        <a:t>Years</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sz="2000" dirty="0" smtClean="0">
                          <a:latin typeface="Times New Roman" panose="02020603050405020304" pitchFamily="18" charset="0"/>
                          <a:cs typeface="Times New Roman" panose="02020603050405020304" pitchFamily="18" charset="0"/>
                        </a:rPr>
                        <a:t>Interest (S.I)</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sz="2000" dirty="0" smtClean="0">
                          <a:latin typeface="Times New Roman" panose="02020603050405020304" pitchFamily="18" charset="0"/>
                          <a:cs typeface="Times New Roman" panose="02020603050405020304" pitchFamily="18" charset="0"/>
                        </a:rPr>
                        <a:t>Amount (P+S.I)</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931472502"/>
                  </a:ext>
                </a:extLst>
              </a:tr>
              <a:tr h="370840">
                <a:tc>
                  <a:txBody>
                    <a:bodyPr/>
                    <a:lstStyle/>
                    <a:p>
                      <a:r>
                        <a:rPr lang="en-US" sz="2000" dirty="0" smtClean="0">
                          <a:latin typeface="Times New Roman" panose="02020603050405020304" pitchFamily="18" charset="0"/>
                          <a:cs typeface="Times New Roman" panose="02020603050405020304" pitchFamily="18" charset="0"/>
                        </a:rPr>
                        <a:t>8</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sz="2000" dirty="0" smtClean="0">
                          <a:latin typeface="Times New Roman" panose="02020603050405020304" pitchFamily="18" charset="0"/>
                          <a:cs typeface="Times New Roman" panose="02020603050405020304" pitchFamily="18" charset="0"/>
                        </a:rPr>
                        <a:t>2P</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sz="2000" dirty="0" smtClean="0">
                          <a:latin typeface="Times New Roman" panose="02020603050405020304" pitchFamily="18" charset="0"/>
                          <a:cs typeface="Times New Roman" panose="02020603050405020304" pitchFamily="18" charset="0"/>
                        </a:rPr>
                        <a:t>3P</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145095820"/>
                  </a:ext>
                </a:extLst>
              </a:tr>
              <a:tr h="370840">
                <a:tc>
                  <a:txBody>
                    <a:bodyPr/>
                    <a:lstStyle/>
                    <a:p>
                      <a:r>
                        <a:rPr lang="en-US" sz="2000" dirty="0" smtClean="0">
                          <a:latin typeface="Times New Roman" panose="02020603050405020304" pitchFamily="18" charset="0"/>
                          <a:cs typeface="Times New Roman" panose="02020603050405020304" pitchFamily="18" charset="0"/>
                        </a:rPr>
                        <a:t>16</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sz="2000" dirty="0" smtClean="0">
                          <a:latin typeface="Times New Roman" panose="02020603050405020304" pitchFamily="18" charset="0"/>
                          <a:cs typeface="Times New Roman" panose="02020603050405020304" pitchFamily="18" charset="0"/>
                        </a:rPr>
                        <a:t>4P</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sz="2000" dirty="0" smtClean="0">
                          <a:latin typeface="Times New Roman" panose="02020603050405020304" pitchFamily="18" charset="0"/>
                          <a:cs typeface="Times New Roman" panose="02020603050405020304" pitchFamily="18" charset="0"/>
                        </a:rPr>
                        <a:t>5P</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978603249"/>
                  </a:ext>
                </a:extLst>
              </a:tr>
              <a:tr h="370840">
                <a:tc>
                  <a:txBody>
                    <a:bodyPr/>
                    <a:lstStyle/>
                    <a:p>
                      <a:r>
                        <a:rPr lang="en-US" sz="2000" dirty="0" smtClean="0">
                          <a:latin typeface="Times New Roman" panose="02020603050405020304" pitchFamily="18" charset="0"/>
                          <a:cs typeface="Times New Roman" panose="02020603050405020304" pitchFamily="18" charset="0"/>
                        </a:rPr>
                        <a:t>24</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sz="2000" dirty="0" smtClean="0">
                          <a:latin typeface="Times New Roman" panose="02020603050405020304" pitchFamily="18" charset="0"/>
                          <a:cs typeface="Times New Roman" panose="02020603050405020304" pitchFamily="18" charset="0"/>
                        </a:rPr>
                        <a:t>6P</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sz="2000" dirty="0" smtClean="0">
                          <a:latin typeface="Times New Roman" panose="02020603050405020304" pitchFamily="18" charset="0"/>
                          <a:cs typeface="Times New Roman" panose="02020603050405020304" pitchFamily="18" charset="0"/>
                        </a:rPr>
                        <a:t>7P</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479146806"/>
                  </a:ext>
                </a:extLst>
              </a:tr>
              <a:tr h="370840">
                <a:tc>
                  <a:txBody>
                    <a:bodyPr/>
                    <a:lstStyle/>
                    <a:p>
                      <a:r>
                        <a:rPr lang="en-US" sz="2000" dirty="0" smtClean="0">
                          <a:latin typeface="Times New Roman" panose="02020603050405020304" pitchFamily="18" charset="0"/>
                          <a:cs typeface="Times New Roman" panose="02020603050405020304" pitchFamily="18" charset="0"/>
                        </a:rPr>
                        <a:t>32</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sz="2000" dirty="0" smtClean="0">
                          <a:latin typeface="Times New Roman" panose="02020603050405020304" pitchFamily="18" charset="0"/>
                          <a:cs typeface="Times New Roman" panose="02020603050405020304" pitchFamily="18" charset="0"/>
                        </a:rPr>
                        <a:t>8P</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sz="2000" dirty="0" smtClean="0">
                          <a:latin typeface="Times New Roman" panose="02020603050405020304" pitchFamily="18" charset="0"/>
                          <a:cs typeface="Times New Roman" panose="02020603050405020304" pitchFamily="18" charset="0"/>
                        </a:rPr>
                        <a:t>9P</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434046772"/>
                  </a:ext>
                </a:extLst>
              </a:tr>
              <a:tr h="370840">
                <a:tc>
                  <a:txBody>
                    <a:bodyPr/>
                    <a:lstStyle/>
                    <a:p>
                      <a:r>
                        <a:rPr lang="en-US" sz="2000" dirty="0" smtClean="0">
                          <a:latin typeface="Times New Roman" panose="02020603050405020304" pitchFamily="18" charset="0"/>
                          <a:cs typeface="Times New Roman" panose="02020603050405020304" pitchFamily="18" charset="0"/>
                        </a:rPr>
                        <a:t>40</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sz="2000" dirty="0" smtClean="0">
                          <a:latin typeface="Times New Roman" panose="02020603050405020304" pitchFamily="18" charset="0"/>
                          <a:cs typeface="Times New Roman" panose="02020603050405020304" pitchFamily="18" charset="0"/>
                        </a:rPr>
                        <a:t>10P</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sz="2000" dirty="0" smtClean="0">
                          <a:latin typeface="Times New Roman" panose="02020603050405020304" pitchFamily="18" charset="0"/>
                          <a:cs typeface="Times New Roman" panose="02020603050405020304" pitchFamily="18" charset="0"/>
                        </a:rPr>
                        <a:t>11P</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584606550"/>
                  </a:ext>
                </a:extLst>
              </a:tr>
              <a:tr h="370840">
                <a:tc>
                  <a:txBody>
                    <a:bodyPr/>
                    <a:lstStyle/>
                    <a:p>
                      <a:r>
                        <a:rPr lang="en-US" sz="2000" dirty="0" smtClean="0">
                          <a:latin typeface="Times New Roman" panose="02020603050405020304" pitchFamily="18" charset="0"/>
                          <a:cs typeface="Times New Roman" panose="02020603050405020304" pitchFamily="18" charset="0"/>
                        </a:rPr>
                        <a:t>48</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sz="2000" dirty="0" smtClean="0">
                          <a:latin typeface="Times New Roman" panose="02020603050405020304" pitchFamily="18" charset="0"/>
                          <a:cs typeface="Times New Roman" panose="02020603050405020304" pitchFamily="18" charset="0"/>
                        </a:rPr>
                        <a:t>12P</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sz="2000" dirty="0" smtClean="0">
                          <a:latin typeface="Times New Roman" panose="02020603050405020304" pitchFamily="18" charset="0"/>
                          <a:cs typeface="Times New Roman" panose="02020603050405020304" pitchFamily="18" charset="0"/>
                        </a:rPr>
                        <a:t>13P</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6193044"/>
                  </a:ext>
                </a:extLst>
              </a:tr>
            </a:tbl>
          </a:graphicData>
        </a:graphic>
      </p:graphicFrame>
    </p:spTree>
    <p:extLst>
      <p:ext uri="{BB962C8B-B14F-4D97-AF65-F5344CB8AC3E}">
        <p14:creationId xmlns:p14="http://schemas.microsoft.com/office/powerpoint/2010/main" val="358676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 calcmode="lin" valueType="num">
                                      <p:cBhvr additive="base">
                                        <p:cTn id="2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 calcmode="lin" valueType="num">
                                      <p:cBhvr additive="base">
                                        <p:cTn id="2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 calcmode="lin" valueType="num">
                                      <p:cBhvr additive="base">
                                        <p:cTn id="3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anim calcmode="lin" valueType="num">
                                      <p:cBhvr additive="base">
                                        <p:cTn id="3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anim calcmode="lin" valueType="num">
                                      <p:cBhvr additive="base">
                                        <p:cTn id="4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 calcmode="lin" valueType="num">
                                      <p:cBhvr additive="base">
                                        <p:cTn id="49"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6" end="6"/>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7" end="7"/>
                                            </p:txEl>
                                          </p:spTgt>
                                        </p:tgtEl>
                                        <p:attrNameLst>
                                          <p:attrName>style.visibility</p:attrName>
                                        </p:attrNameLst>
                                      </p:cBhvr>
                                      <p:to>
                                        <p:strVal val="visible"/>
                                      </p:to>
                                    </p:set>
                                    <p:anim calcmode="lin" valueType="num">
                                      <p:cBhvr additive="base">
                                        <p:cTn id="5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anim calcmode="lin" valueType="num">
                                      <p:cBhvr additive="base">
                                        <p:cTn id="5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txEl>
                                              <p:pRg st="1" end="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
                                            <p:txEl>
                                              <p:pRg st="2" end="2"/>
                                            </p:txEl>
                                          </p:spTgt>
                                        </p:tgtEl>
                                        <p:attrNameLst>
                                          <p:attrName>style.visibility</p:attrName>
                                        </p:attrNameLst>
                                      </p:cBhvr>
                                      <p:to>
                                        <p:strVal val="visible"/>
                                      </p:to>
                                    </p:set>
                                    <p:anim calcmode="lin" valueType="num">
                                      <p:cBhvr additive="base">
                                        <p:cTn id="6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 calcmode="lin" valueType="num">
                                      <p:cBhvr additive="base">
                                        <p:cTn id="6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639" y="0"/>
            <a:ext cx="13101639" cy="8245478"/>
          </a:xfrm>
          <a:prstGeom prst="rect">
            <a:avLst/>
          </a:prstGeom>
        </p:spPr>
        <p:style>
          <a:lnRef idx="2">
            <a:schemeClr val="dk1"/>
          </a:lnRef>
          <a:fillRef idx="1">
            <a:schemeClr val="lt1"/>
          </a:fillRef>
          <a:effectRef idx="0">
            <a:schemeClr val="dk1"/>
          </a:effectRef>
          <a:fontRef idx="minor">
            <a:schemeClr val="dk1"/>
          </a:fontRef>
        </p:style>
      </p:pic>
      <p:sp>
        <p:nvSpPr>
          <p:cNvPr id="5" name="Rectangle 4"/>
          <p:cNvSpPr/>
          <p:nvPr/>
        </p:nvSpPr>
        <p:spPr>
          <a:xfrm>
            <a:off x="324716" y="142875"/>
            <a:ext cx="11141570" cy="6715125"/>
          </a:xfrm>
          <a:prstGeom prst="rect">
            <a:avLst/>
          </a:prstGeom>
          <a:blipFill>
            <a:blip r:embed="rId3"/>
            <a:tile tx="0" ty="0" sx="100000" sy="100000" flip="none" algn="tl"/>
          </a:blipFill>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dk1"/>
          </a:lnRef>
          <a:fillRef idx="1">
            <a:schemeClr val="lt1"/>
          </a:fillRef>
          <a:effectRef idx="0">
            <a:schemeClr val="dk1"/>
          </a:effectRef>
          <a:fontRef idx="minor">
            <a:schemeClr val="dk1"/>
          </a:fontRef>
        </p:style>
        <p:txBody>
          <a:bodyPr rtlCol="0" anchor="ctr"/>
          <a:lstStyle/>
          <a:p>
            <a:endParaRPr lang="en-IN" dirty="0"/>
          </a:p>
        </p:txBody>
      </p:sp>
      <p:sp>
        <p:nvSpPr>
          <p:cNvPr id="2" name="Rectangle 1"/>
          <p:cNvSpPr/>
          <p:nvPr/>
        </p:nvSpPr>
        <p:spPr>
          <a:xfrm>
            <a:off x="1277747" y="461528"/>
            <a:ext cx="5017693" cy="6107691"/>
          </a:xfrm>
          <a:prstGeom prst="rect">
            <a:avLst/>
          </a:prstGeom>
          <a:blipFill>
            <a:blip r:embed="rId4"/>
            <a:tile tx="0" ty="0" sx="100000" sy="100000" flip="none" algn="tl"/>
          </a:blipFill>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r>
              <a:rPr lang="en-US" sz="2000" b="1" u="sng" dirty="0" smtClean="0">
                <a:latin typeface="Times New Roman" panose="02020603050405020304" pitchFamily="18" charset="0"/>
                <a:cs typeface="Times New Roman" panose="02020603050405020304" pitchFamily="18" charset="0"/>
              </a:rPr>
              <a:t>Problems based on Doubling, Tripling , </a:t>
            </a:r>
            <a:r>
              <a:rPr lang="en-US" sz="2000" b="1" u="sng" dirty="0" err="1" smtClean="0">
                <a:latin typeface="Times New Roman" panose="02020603050405020304" pitchFamily="18" charset="0"/>
                <a:cs typeface="Times New Roman" panose="02020603050405020304" pitchFamily="18" charset="0"/>
              </a:rPr>
              <a:t>etc</a:t>
            </a:r>
            <a:r>
              <a:rPr lang="en-US" sz="2000" b="1" u="sng" dirty="0" smtClean="0">
                <a:latin typeface="Times New Roman" panose="02020603050405020304" pitchFamily="18" charset="0"/>
                <a:cs typeface="Times New Roman" panose="02020603050405020304" pitchFamily="18" charset="0"/>
              </a:rPr>
              <a:t> (COMPOUND  INTEREST):</a:t>
            </a:r>
          </a:p>
          <a:p>
            <a:r>
              <a:rPr lang="en-US" sz="2000" b="1" u="sng" dirty="0" smtClean="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rPr>
              <a:t>A sum of money invested at </a:t>
            </a:r>
            <a:r>
              <a:rPr lang="en-US" dirty="0" smtClean="0">
                <a:latin typeface="Times New Roman" panose="02020603050405020304" pitchFamily="18" charset="0"/>
                <a:cs typeface="Times New Roman" panose="02020603050405020304" pitchFamily="18" charset="0"/>
              </a:rPr>
              <a:t>Compound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interest triples itself in 8 years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Find how many times will it become  at the end of 32 years at the same rate?</a:t>
            </a:r>
          </a:p>
          <a:p>
            <a:endParaRPr lang="en-US" dirty="0" smtClean="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smtClean="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smtClean="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smtClean="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b="1" u="sng"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6571212" y="461528"/>
            <a:ext cx="4253346" cy="6107691"/>
          </a:xfrm>
          <a:prstGeom prst="rect">
            <a:avLst/>
          </a:prstGeom>
          <a:blipFill>
            <a:blip r:embed="rId4"/>
            <a:tile tx="0" ty="0" sx="100000" sy="100000" flip="none" algn="tl"/>
          </a:blipFill>
          <a:scene3d>
            <a:camera prst="orthographicFront"/>
            <a:lightRig rig="threePt" dir="t"/>
          </a:scene3d>
          <a:sp3d>
            <a:bevelT w="139700" h="139700" prst="divot"/>
          </a:sp3d>
        </p:spPr>
        <p:style>
          <a:lnRef idx="2">
            <a:schemeClr val="dk1"/>
          </a:lnRef>
          <a:fillRef idx="1">
            <a:schemeClr val="lt1"/>
          </a:fillRef>
          <a:effectRef idx="0">
            <a:schemeClr val="dk1"/>
          </a:effectRef>
          <a:fontRef idx="minor">
            <a:schemeClr val="dk1"/>
          </a:fontRef>
        </p:style>
        <p:txBody>
          <a:bodyPr rtlCol="0" anchor="ctr"/>
          <a:lstStyle/>
          <a:p>
            <a:r>
              <a:rPr lang="en-US" sz="2000" b="1" u="sng" dirty="0">
                <a:latin typeface="Times New Roman" panose="02020603050405020304" pitchFamily="18" charset="0"/>
                <a:cs typeface="Times New Roman" panose="02020603050405020304" pitchFamily="18" charset="0"/>
              </a:rPr>
              <a:t>Problems based on Doubling, </a:t>
            </a:r>
            <a:r>
              <a:rPr lang="en-US" sz="2000" b="1" u="sng" dirty="0" smtClean="0">
                <a:latin typeface="Times New Roman" panose="02020603050405020304" pitchFamily="18" charset="0"/>
                <a:cs typeface="Times New Roman" panose="02020603050405020304" pitchFamily="18" charset="0"/>
              </a:rPr>
              <a:t>Tripling (COMPOUND  </a:t>
            </a:r>
            <a:r>
              <a:rPr lang="en-US" sz="2000" b="1" u="sng" dirty="0">
                <a:latin typeface="Times New Roman" panose="02020603050405020304" pitchFamily="18" charset="0"/>
                <a:cs typeface="Times New Roman" panose="02020603050405020304" pitchFamily="18" charset="0"/>
              </a:rPr>
              <a:t>INTEREST):</a:t>
            </a:r>
          </a:p>
          <a:p>
            <a:r>
              <a:rPr lang="en-US" sz="2000" b="1" u="sng" dirty="0">
                <a:latin typeface="Times New Roman" panose="02020603050405020304" pitchFamily="18" charset="0"/>
                <a:cs typeface="Times New Roman" panose="02020603050405020304" pitchFamily="18" charset="0"/>
              </a:rPr>
              <a:t>Example</a:t>
            </a:r>
            <a:r>
              <a:rPr lang="en-US" sz="2000" b="1" u="sng"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sum of money invested at </a:t>
            </a:r>
            <a:r>
              <a:rPr lang="en-US" sz="2000" dirty="0" smtClean="0">
                <a:latin typeface="Times New Roman" panose="02020603050405020304" pitchFamily="18" charset="0"/>
                <a:cs typeface="Times New Roman" panose="02020603050405020304" pitchFamily="18" charset="0"/>
              </a:rPr>
              <a:t>compound</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interest triples itself in 8 </a:t>
            </a:r>
            <a:r>
              <a:rPr lang="en-US" sz="2000" dirty="0" smtClean="0">
                <a:latin typeface="Times New Roman" panose="02020603050405020304" pitchFamily="18" charset="0"/>
                <a:cs typeface="Times New Roman" panose="02020603050405020304" pitchFamily="18" charset="0"/>
              </a:rPr>
              <a:t>years. </a:t>
            </a:r>
            <a:r>
              <a:rPr lang="en-US" sz="2000" dirty="0">
                <a:latin typeface="Times New Roman" panose="02020603050405020304" pitchFamily="18" charset="0"/>
                <a:cs typeface="Times New Roman" panose="02020603050405020304" pitchFamily="18" charset="0"/>
              </a:rPr>
              <a:t>Find </a:t>
            </a:r>
            <a:r>
              <a:rPr lang="en-US" sz="2000" dirty="0" smtClean="0">
                <a:latin typeface="Times New Roman" panose="02020603050405020304" pitchFamily="18" charset="0"/>
                <a:cs typeface="Times New Roman" panose="02020603050405020304" pitchFamily="18" charset="0"/>
              </a:rPr>
              <a:t>how many times will </a:t>
            </a:r>
            <a:r>
              <a:rPr lang="en-US" sz="2000" dirty="0">
                <a:latin typeface="Times New Roman" panose="02020603050405020304" pitchFamily="18" charset="0"/>
                <a:cs typeface="Times New Roman" panose="02020603050405020304" pitchFamily="18" charset="0"/>
              </a:rPr>
              <a:t>it become  </a:t>
            </a:r>
            <a:r>
              <a:rPr lang="en-US" sz="2000" dirty="0" smtClean="0">
                <a:latin typeface="Times New Roman" panose="02020603050405020304" pitchFamily="18" charset="0"/>
                <a:cs typeface="Times New Roman" panose="02020603050405020304" pitchFamily="18" charset="0"/>
              </a:rPr>
              <a:t>at the end of 32 years </a:t>
            </a:r>
            <a:r>
              <a:rPr lang="en-US" sz="2000" dirty="0">
                <a:latin typeface="Times New Roman" panose="02020603050405020304" pitchFamily="18" charset="0"/>
                <a:cs typeface="Times New Roman" panose="02020603050405020304" pitchFamily="18" charset="0"/>
              </a:rPr>
              <a:t>at the same rate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Let the amount invested be ‘P’.</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1524000" y="2627088"/>
                <a:ext cx="4405484" cy="35519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dirty="0" smtClean="0">
                    <a:latin typeface="Times New Roman" panose="02020603050405020304" pitchFamily="18" charset="0"/>
                    <a:cs typeface="Times New Roman" panose="02020603050405020304" pitchFamily="18" charset="0"/>
                  </a:rPr>
                  <a:t>Amount </a:t>
                </a:r>
                <a14:m>
                  <m:oMath xmlns:m="http://schemas.openxmlformats.org/officeDocument/2006/math">
                    <m:r>
                      <a:rPr lang="en-IN"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1+</m:t>
                        </m:r>
                        <m:f>
                          <m:fPr>
                            <m:ctrlPr>
                              <a:rPr lang="en-IN" i="1">
                                <a:latin typeface="Cambria Math" panose="02040503050406030204" pitchFamily="18" charset="0"/>
                              </a:rPr>
                            </m:ctrlPr>
                          </m:fPr>
                          <m:num>
                            <m:r>
                              <a:rPr lang="en-US" i="1">
                                <a:latin typeface="Cambria Math" panose="02040503050406030204" pitchFamily="18" charset="0"/>
                              </a:rPr>
                              <m:t>𝑅</m:t>
                            </m:r>
                          </m:num>
                          <m:den>
                            <m:r>
                              <a:rPr lang="en-IN" i="1">
                                <a:latin typeface="Cambria Math" panose="02040503050406030204" pitchFamily="18" charset="0"/>
                              </a:rPr>
                              <m:t>1</m:t>
                            </m:r>
                            <m:r>
                              <a:rPr lang="en-US" i="1">
                                <a:latin typeface="Cambria Math" panose="02040503050406030204" pitchFamily="18" charset="0"/>
                              </a:rPr>
                              <m:t>00</m:t>
                            </m:r>
                          </m:den>
                        </m:f>
                        <m:r>
                          <a:rPr lang="en-US" i="1">
                            <a:latin typeface="Cambria Math" panose="02040503050406030204" pitchFamily="18" charset="0"/>
                          </a:rPr>
                          <m:t> </m:t>
                        </m:r>
                      </m:e>
                    </m:d>
                    <m:r>
                      <a:rPr lang="en-US" i="1" baseline="90000">
                        <a:latin typeface="Cambria Math" panose="02040503050406030204" pitchFamily="18" charset="0"/>
                      </a:rPr>
                      <m:t>𝑛</m:t>
                    </m:r>
                  </m:oMath>
                </a14:m>
                <a:r>
                  <a:rPr lang="en-IN" baseline="900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3P = P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1+</m:t>
                        </m:r>
                        <m:f>
                          <m:fPr>
                            <m:ctrlPr>
                              <a:rPr lang="en-IN" i="1">
                                <a:latin typeface="Cambria Math" panose="02040503050406030204" pitchFamily="18" charset="0"/>
                              </a:rPr>
                            </m:ctrlPr>
                          </m:fPr>
                          <m:num>
                            <m:r>
                              <a:rPr lang="en-US" i="1">
                                <a:latin typeface="Cambria Math" panose="02040503050406030204" pitchFamily="18" charset="0"/>
                              </a:rPr>
                              <m:t>𝑅</m:t>
                            </m:r>
                          </m:num>
                          <m:den>
                            <m:r>
                              <a:rPr lang="en-IN" i="1">
                                <a:latin typeface="Cambria Math" panose="02040503050406030204" pitchFamily="18" charset="0"/>
                              </a:rPr>
                              <m:t>1</m:t>
                            </m:r>
                            <m:r>
                              <a:rPr lang="en-US" i="1">
                                <a:latin typeface="Cambria Math" panose="02040503050406030204" pitchFamily="18" charset="0"/>
                              </a:rPr>
                              <m:t>00</m:t>
                            </m:r>
                          </m:den>
                        </m:f>
                        <m:r>
                          <a:rPr lang="en-US" i="1">
                            <a:latin typeface="Cambria Math" panose="02040503050406030204" pitchFamily="18" charset="0"/>
                          </a:rPr>
                          <m:t> </m:t>
                        </m:r>
                      </m:e>
                    </m:d>
                  </m:oMath>
                </a14:m>
                <a:r>
                  <a:rPr lang="en-IN" baseline="90000" dirty="0" smtClean="0">
                    <a:latin typeface="Times New Roman" panose="02020603050405020304" pitchFamily="18" charset="0"/>
                    <a:cs typeface="Times New Roman" panose="02020603050405020304" pitchFamily="18" charset="0"/>
                  </a:rPr>
                  <a:t>8</a:t>
                </a:r>
              </a:p>
              <a:p>
                <a:endParaRPr lang="en-US" baseline="90000" dirty="0">
                  <a:latin typeface="Times New Roman" panose="02020603050405020304" pitchFamily="18" charset="0"/>
                  <a:cs typeface="Times New Roman" panose="02020603050405020304" pitchFamily="18" charset="0"/>
                </a:endParaRPr>
              </a:p>
              <a:p>
                <a:endParaRPr lang="en-US" baseline="90000" dirty="0" smtClean="0">
                  <a:latin typeface="Times New Roman" panose="02020603050405020304" pitchFamily="18" charset="0"/>
                  <a:cs typeface="Times New Roman" panose="02020603050405020304" pitchFamily="18" charset="0"/>
                </a:endParaRPr>
              </a:p>
              <a:p>
                <a:endParaRPr lang="en-US" baseline="900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(3P)</a:t>
                </a:r>
                <a:r>
                  <a:rPr lang="en-US" baseline="30000" dirty="0" smtClean="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1+</m:t>
                        </m:r>
                        <m:f>
                          <m:fPr>
                            <m:ctrlPr>
                              <a:rPr lang="en-IN" i="1">
                                <a:latin typeface="Cambria Math" panose="02040503050406030204" pitchFamily="18" charset="0"/>
                              </a:rPr>
                            </m:ctrlPr>
                          </m:fPr>
                          <m:num>
                            <m:r>
                              <a:rPr lang="en-US" i="1">
                                <a:latin typeface="Cambria Math" panose="02040503050406030204" pitchFamily="18" charset="0"/>
                              </a:rPr>
                              <m:t>𝑅</m:t>
                            </m:r>
                          </m:num>
                          <m:den>
                            <m:r>
                              <a:rPr lang="en-IN" i="1">
                                <a:latin typeface="Cambria Math" panose="02040503050406030204" pitchFamily="18" charset="0"/>
                              </a:rPr>
                              <m:t>1</m:t>
                            </m:r>
                            <m:r>
                              <a:rPr lang="en-US" i="1">
                                <a:latin typeface="Cambria Math" panose="02040503050406030204" pitchFamily="18" charset="0"/>
                              </a:rPr>
                              <m:t>00</m:t>
                            </m:r>
                          </m:den>
                        </m:f>
                        <m:r>
                          <a:rPr lang="en-US" i="1">
                            <a:latin typeface="Cambria Math" panose="02040503050406030204" pitchFamily="18" charset="0"/>
                          </a:rPr>
                          <m:t> </m:t>
                        </m:r>
                      </m:e>
                    </m:d>
                  </m:oMath>
                </a14:m>
                <a:r>
                  <a:rPr lang="en-IN" baseline="90000" dirty="0" smtClean="0">
                    <a:latin typeface="Times New Roman" panose="02020603050405020304" pitchFamily="18" charset="0"/>
                    <a:cs typeface="Times New Roman" panose="02020603050405020304" pitchFamily="18" charset="0"/>
                  </a:rPr>
                  <a:t>4*8</a:t>
                </a:r>
                <a:endParaRPr lang="en-IN" dirty="0">
                  <a:latin typeface="Times New Roman" panose="02020603050405020304" pitchFamily="18" charset="0"/>
                  <a:cs typeface="Times New Roman" panose="02020603050405020304" pitchFamily="18" charset="0"/>
                </a:endParaRPr>
              </a:p>
              <a:p>
                <a:endParaRPr lang="en-US" baseline="30000" dirty="0" smtClean="0">
                  <a:latin typeface="Times New Roman" panose="02020603050405020304" pitchFamily="18" charset="0"/>
                  <a:cs typeface="Times New Roman" panose="02020603050405020304" pitchFamily="18" charset="0"/>
                </a:endParaRPr>
              </a:p>
              <a:p>
                <a:endParaRPr lang="en-US" baseline="300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Therefore it becomes 81 times in 32 years.</a:t>
                </a:r>
                <a:endParaRPr lang="en-US" baseline="90000" dirty="0">
                  <a:latin typeface="Times New Roman" panose="02020603050405020304" pitchFamily="18" charset="0"/>
                  <a:cs typeface="Times New Roman" panose="02020603050405020304" pitchFamily="18" charset="0"/>
                </a:endParaRPr>
              </a:p>
              <a:p>
                <a:endParaRPr lang="en-US" baseline="90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524000" y="2627088"/>
                <a:ext cx="4405484" cy="3551934"/>
              </a:xfrm>
              <a:prstGeom prst="rect">
                <a:avLst/>
              </a:prstGeom>
              <a:blipFill>
                <a:blip r:embed="rId5"/>
                <a:stretch>
                  <a:fillRect l="-966"/>
                </a:stretch>
              </a:blipFill>
              <a:ln w="9525" cap="flat" cmpd="sng" algn="ctr">
                <a:solidFill>
                  <a:schemeClr val="dk1"/>
                </a:solidFill>
                <a:prstDash val="solid"/>
                <a:round/>
                <a:headEnd type="none" w="med" len="med"/>
                <a:tailEnd type="none" w="med" len="med"/>
              </a:ln>
            </p:spPr>
            <p:txBody>
              <a:bodyPr/>
              <a:lstStyle/>
              <a:p>
                <a:r>
                  <a:rPr lang="en-IN">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2449067867"/>
              </p:ext>
            </p:extLst>
          </p:nvPr>
        </p:nvGraphicFramePr>
        <p:xfrm>
          <a:off x="7082970" y="3825723"/>
          <a:ext cx="2888344" cy="1981200"/>
        </p:xfrm>
        <a:graphic>
          <a:graphicData uri="http://schemas.openxmlformats.org/drawingml/2006/table">
            <a:tbl>
              <a:tblPr>
                <a:tableStyleId>{5C22544A-7EE6-4342-B048-85BDC9FD1C3A}</a:tableStyleId>
              </a:tblPr>
              <a:tblGrid>
                <a:gridCol w="1444172">
                  <a:extLst>
                    <a:ext uri="{9D8B030D-6E8A-4147-A177-3AD203B41FA5}">
                      <a16:colId xmlns:a16="http://schemas.microsoft.com/office/drawing/2014/main" val="4150635017"/>
                    </a:ext>
                  </a:extLst>
                </a:gridCol>
                <a:gridCol w="1444172">
                  <a:extLst>
                    <a:ext uri="{9D8B030D-6E8A-4147-A177-3AD203B41FA5}">
                      <a16:colId xmlns:a16="http://schemas.microsoft.com/office/drawing/2014/main" val="1688170327"/>
                    </a:ext>
                  </a:extLst>
                </a:gridCol>
              </a:tblGrid>
              <a:tr h="370840">
                <a:tc>
                  <a:txBody>
                    <a:bodyPr/>
                    <a:lstStyle/>
                    <a:p>
                      <a:r>
                        <a:rPr lang="en-US" sz="2000" b="1" dirty="0" smtClean="0">
                          <a:latin typeface="Times New Roman" panose="02020603050405020304" pitchFamily="18" charset="0"/>
                          <a:cs typeface="Times New Roman" panose="02020603050405020304" pitchFamily="18" charset="0"/>
                        </a:rPr>
                        <a:t>Years</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r>
                        <a:rPr lang="en-US" sz="2000" b="1" dirty="0" smtClean="0">
                          <a:latin typeface="Times New Roman" panose="02020603050405020304" pitchFamily="18" charset="0"/>
                          <a:cs typeface="Times New Roman" panose="02020603050405020304" pitchFamily="18" charset="0"/>
                        </a:rPr>
                        <a:t>Amount</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3883131991"/>
                  </a:ext>
                </a:extLst>
              </a:tr>
              <a:tr h="370840">
                <a:tc>
                  <a:txBody>
                    <a:bodyPr/>
                    <a:lstStyle/>
                    <a:p>
                      <a:r>
                        <a:rPr lang="en-US" sz="2000" dirty="0" smtClean="0">
                          <a:latin typeface="Times New Roman" panose="02020603050405020304" pitchFamily="18" charset="0"/>
                          <a:cs typeface="Times New Roman" panose="02020603050405020304" pitchFamily="18" charset="0"/>
                        </a:rPr>
                        <a:t>8 years</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r>
                        <a:rPr lang="en-US" sz="2000" dirty="0" smtClean="0">
                          <a:latin typeface="Times New Roman" panose="02020603050405020304" pitchFamily="18" charset="0"/>
                          <a:cs typeface="Times New Roman" panose="02020603050405020304" pitchFamily="18" charset="0"/>
                        </a:rPr>
                        <a:t>3 times P</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447660154"/>
                  </a:ext>
                </a:extLst>
              </a:tr>
              <a:tr h="370840">
                <a:tc>
                  <a:txBody>
                    <a:bodyPr/>
                    <a:lstStyle/>
                    <a:p>
                      <a:r>
                        <a:rPr lang="en-US" sz="2000" dirty="0" smtClean="0">
                          <a:latin typeface="Times New Roman" panose="02020603050405020304" pitchFamily="18" charset="0"/>
                          <a:cs typeface="Times New Roman" panose="02020603050405020304" pitchFamily="18" charset="0"/>
                        </a:rPr>
                        <a:t>16 years</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r>
                        <a:rPr lang="en-US" sz="2000" dirty="0" smtClean="0">
                          <a:latin typeface="Times New Roman" panose="02020603050405020304" pitchFamily="18" charset="0"/>
                          <a:cs typeface="Times New Roman" panose="02020603050405020304" pitchFamily="18" charset="0"/>
                        </a:rPr>
                        <a:t>9 times P</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287396494"/>
                  </a:ext>
                </a:extLst>
              </a:tr>
              <a:tr h="370840">
                <a:tc>
                  <a:txBody>
                    <a:bodyPr/>
                    <a:lstStyle/>
                    <a:p>
                      <a:r>
                        <a:rPr lang="en-US" sz="2000" dirty="0" smtClean="0">
                          <a:latin typeface="Times New Roman" panose="02020603050405020304" pitchFamily="18" charset="0"/>
                          <a:cs typeface="Times New Roman" panose="02020603050405020304" pitchFamily="18" charset="0"/>
                        </a:rPr>
                        <a:t>24 years</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r>
                        <a:rPr lang="en-US" sz="2000" dirty="0" smtClean="0">
                          <a:latin typeface="Times New Roman" panose="02020603050405020304" pitchFamily="18" charset="0"/>
                          <a:cs typeface="Times New Roman" panose="02020603050405020304" pitchFamily="18" charset="0"/>
                        </a:rPr>
                        <a:t>27 times P</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4232761594"/>
                  </a:ext>
                </a:extLst>
              </a:tr>
              <a:tr h="370840">
                <a:tc>
                  <a:txBody>
                    <a:bodyPr/>
                    <a:lstStyle/>
                    <a:p>
                      <a:r>
                        <a:rPr lang="en-US" sz="2000" dirty="0" smtClean="0">
                          <a:latin typeface="Times New Roman" panose="02020603050405020304" pitchFamily="18" charset="0"/>
                          <a:cs typeface="Times New Roman" panose="02020603050405020304" pitchFamily="18" charset="0"/>
                        </a:rPr>
                        <a:t>32 Years</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r>
                        <a:rPr lang="en-US" sz="2000" dirty="0" smtClean="0">
                          <a:latin typeface="Times New Roman" panose="02020603050405020304" pitchFamily="18" charset="0"/>
                          <a:cs typeface="Times New Roman" panose="02020603050405020304" pitchFamily="18" charset="0"/>
                        </a:rPr>
                        <a:t>81 times  P</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2765831697"/>
                  </a:ext>
                </a:extLst>
              </a:tr>
            </a:tbl>
          </a:graphicData>
        </a:graphic>
      </p:graphicFrame>
    </p:spTree>
    <p:extLst>
      <p:ext uri="{BB962C8B-B14F-4D97-AF65-F5344CB8AC3E}">
        <p14:creationId xmlns:p14="http://schemas.microsoft.com/office/powerpoint/2010/main" val="270418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 calcmode="lin" valueType="num">
                                      <p:cBhvr additive="base">
                                        <p:cTn id="2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 calcmode="lin" valueType="num">
                                      <p:cBhvr additive="base">
                                        <p:cTn id="2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 calcmode="lin" valueType="num">
                                      <p:cBhvr additive="base">
                                        <p:cTn id="3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 calcmode="lin" valueType="num">
                                      <p:cBhvr additive="base">
                                        <p:cTn id="3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 calcmode="lin" valueType="num">
                                      <p:cBhvr additive="base">
                                        <p:cTn id="4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 calcmode="lin" valueType="num">
                                      <p:cBhvr additive="base">
                                        <p:cTn id="4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 end="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anim calcmode="lin" valueType="num">
                                      <p:cBhvr additive="base">
                                        <p:cTn id="5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 calcmode="lin" valueType="num">
                                      <p:cBhvr additive="base">
                                        <p:cTn id="5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additive="base">
                                        <p:cTn id="63" dur="500" fill="hold"/>
                                        <p:tgtEl>
                                          <p:spTgt spid="3"/>
                                        </p:tgtEl>
                                        <p:attrNameLst>
                                          <p:attrName>ppt_x</p:attrName>
                                        </p:attrNameLst>
                                      </p:cBhvr>
                                      <p:tavLst>
                                        <p:tav tm="0">
                                          <p:val>
                                            <p:strVal val="#ppt_x"/>
                                          </p:val>
                                        </p:tav>
                                        <p:tav tm="100000">
                                          <p:val>
                                            <p:strVal val="#ppt_x"/>
                                          </p:val>
                                        </p:tav>
                                      </p:tavLst>
                                    </p:anim>
                                    <p:anim calcmode="lin" valueType="num">
                                      <p:cBhvr additive="base">
                                        <p:cTn id="6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1137</Words>
  <Application>Microsoft Office PowerPoint</Application>
  <PresentationFormat>Widescreen</PresentationFormat>
  <Paragraphs>293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Bell MT</vt:lpstr>
      <vt:lpstr>Calibri</vt:lpstr>
      <vt:lpstr>Calibri Light</vt:lpstr>
      <vt:lpstr>Cambria Math</vt:lpstr>
      <vt:lpstr>Georgia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Jayaganesh</dc:creator>
  <cp:lastModifiedBy>Jayaganesh</cp:lastModifiedBy>
  <cp:revision>57</cp:revision>
  <dcterms:created xsi:type="dcterms:W3CDTF">2020-10-10T15:23:54Z</dcterms:created>
  <dcterms:modified xsi:type="dcterms:W3CDTF">2020-10-12T14:49:14Z</dcterms:modified>
</cp:coreProperties>
</file>