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316" r:id="rId3"/>
    <p:sldId id="294" r:id="rId4"/>
    <p:sldId id="303" r:id="rId5"/>
    <p:sldId id="299" r:id="rId6"/>
    <p:sldId id="304" r:id="rId7"/>
    <p:sldId id="305" r:id="rId8"/>
    <p:sldId id="306" r:id="rId9"/>
    <p:sldId id="307" r:id="rId10"/>
    <p:sldId id="308" r:id="rId11"/>
    <p:sldId id="309" r:id="rId12"/>
    <p:sldId id="310" r:id="rId13"/>
    <p:sldId id="284" r:id="rId14"/>
    <p:sldId id="311" r:id="rId15"/>
    <p:sldId id="283" r:id="rId16"/>
    <p:sldId id="312" r:id="rId17"/>
    <p:sldId id="313" r:id="rId18"/>
    <p:sldId id="314" r:id="rId19"/>
    <p:sldId id="315" r:id="rId20"/>
    <p:sldId id="285"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5FE57-E622-4127-B235-12D1FB72830F}" type="datetimeFigureOut">
              <a:rPr lang="en-IN" smtClean="0"/>
              <a:t>13-08-2020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75586B-63E8-4666-BE19-3F4AF546B414}" type="slidenum">
              <a:rPr lang="en-IN" smtClean="0"/>
              <a:t>‹#›</a:t>
            </a:fld>
            <a:endParaRPr lang="en-IN"/>
          </a:p>
        </p:txBody>
      </p:sp>
    </p:spTree>
    <p:extLst>
      <p:ext uri="{BB962C8B-B14F-4D97-AF65-F5344CB8AC3E}">
        <p14:creationId xmlns:p14="http://schemas.microsoft.com/office/powerpoint/2010/main" val="638782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675586B-63E8-4666-BE19-3F4AF546B414}" type="slidenum">
              <a:rPr lang="en-IN" smtClean="0"/>
              <a:t>7</a:t>
            </a:fld>
            <a:endParaRPr lang="en-IN"/>
          </a:p>
        </p:txBody>
      </p:sp>
    </p:spTree>
    <p:extLst>
      <p:ext uri="{BB962C8B-B14F-4D97-AF65-F5344CB8AC3E}">
        <p14:creationId xmlns:p14="http://schemas.microsoft.com/office/powerpoint/2010/main" val="128967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675586B-63E8-4666-BE19-3F4AF546B414}" type="slidenum">
              <a:rPr lang="en-IN" smtClean="0"/>
              <a:t>8</a:t>
            </a:fld>
            <a:endParaRPr lang="en-IN"/>
          </a:p>
        </p:txBody>
      </p:sp>
    </p:spTree>
    <p:extLst>
      <p:ext uri="{BB962C8B-B14F-4D97-AF65-F5344CB8AC3E}">
        <p14:creationId xmlns:p14="http://schemas.microsoft.com/office/powerpoint/2010/main" val="3769383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675586B-63E8-4666-BE19-3F4AF546B414}" type="slidenum">
              <a:rPr lang="en-IN" smtClean="0"/>
              <a:t>9</a:t>
            </a:fld>
            <a:endParaRPr lang="en-IN"/>
          </a:p>
        </p:txBody>
      </p:sp>
    </p:spTree>
    <p:extLst>
      <p:ext uri="{BB962C8B-B14F-4D97-AF65-F5344CB8AC3E}">
        <p14:creationId xmlns:p14="http://schemas.microsoft.com/office/powerpoint/2010/main" val="123659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675586B-63E8-4666-BE19-3F4AF546B414}" type="slidenum">
              <a:rPr lang="en-IN" smtClean="0"/>
              <a:t>10</a:t>
            </a:fld>
            <a:endParaRPr lang="en-IN"/>
          </a:p>
        </p:txBody>
      </p:sp>
    </p:spTree>
    <p:extLst>
      <p:ext uri="{BB962C8B-B14F-4D97-AF65-F5344CB8AC3E}">
        <p14:creationId xmlns:p14="http://schemas.microsoft.com/office/powerpoint/2010/main" val="2599922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675586B-63E8-4666-BE19-3F4AF546B414}" type="slidenum">
              <a:rPr lang="en-IN" smtClean="0"/>
              <a:t>11</a:t>
            </a:fld>
            <a:endParaRPr lang="en-IN"/>
          </a:p>
        </p:txBody>
      </p:sp>
    </p:spTree>
    <p:extLst>
      <p:ext uri="{BB962C8B-B14F-4D97-AF65-F5344CB8AC3E}">
        <p14:creationId xmlns:p14="http://schemas.microsoft.com/office/powerpoint/2010/main" val="1410302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675586B-63E8-4666-BE19-3F4AF546B414}" type="slidenum">
              <a:rPr lang="en-IN" smtClean="0"/>
              <a:t>12</a:t>
            </a:fld>
            <a:endParaRPr lang="en-IN"/>
          </a:p>
        </p:txBody>
      </p:sp>
    </p:spTree>
    <p:extLst>
      <p:ext uri="{BB962C8B-B14F-4D97-AF65-F5344CB8AC3E}">
        <p14:creationId xmlns:p14="http://schemas.microsoft.com/office/powerpoint/2010/main" val="523869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675586B-63E8-4666-BE19-3F4AF546B414}" type="slidenum">
              <a:rPr lang="en-IN" smtClean="0"/>
              <a:t>14</a:t>
            </a:fld>
            <a:endParaRPr lang="en-IN"/>
          </a:p>
        </p:txBody>
      </p:sp>
    </p:spTree>
    <p:extLst>
      <p:ext uri="{BB962C8B-B14F-4D97-AF65-F5344CB8AC3E}">
        <p14:creationId xmlns:p14="http://schemas.microsoft.com/office/powerpoint/2010/main" val="1645205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675586B-63E8-4666-BE19-3F4AF546B414}" type="slidenum">
              <a:rPr lang="en-IN" smtClean="0"/>
              <a:t>19</a:t>
            </a:fld>
            <a:endParaRPr lang="en-IN"/>
          </a:p>
        </p:txBody>
      </p:sp>
    </p:spTree>
    <p:extLst>
      <p:ext uri="{BB962C8B-B14F-4D97-AF65-F5344CB8AC3E}">
        <p14:creationId xmlns:p14="http://schemas.microsoft.com/office/powerpoint/2010/main" val="17391513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03478BE-F593-4901-B6E2-4BD1C93FE2FE}" type="datetimeFigureOut">
              <a:rPr lang="en-IN" smtClean="0"/>
              <a:t>13-08-2020</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0F36696-5611-49BD-89C6-E9F41937A60C}" type="slidenum">
              <a:rPr lang="en-IN" smtClean="0"/>
              <a:t>‹#›</a:t>
            </a:fld>
            <a:endParaRPr lang="en-IN"/>
          </a:p>
        </p:txBody>
      </p:sp>
    </p:spTree>
    <p:extLst>
      <p:ext uri="{BB962C8B-B14F-4D97-AF65-F5344CB8AC3E}">
        <p14:creationId xmlns:p14="http://schemas.microsoft.com/office/powerpoint/2010/main" val="2113659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03478BE-F593-4901-B6E2-4BD1C93FE2FE}" type="datetimeFigureOut">
              <a:rPr lang="en-IN" smtClean="0"/>
              <a:t>13-08-2020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0F36696-5611-49BD-89C6-E9F41937A60C}" type="slidenum">
              <a:rPr lang="en-IN" smtClean="0"/>
              <a:t>‹#›</a:t>
            </a:fld>
            <a:endParaRPr lang="en-IN"/>
          </a:p>
        </p:txBody>
      </p:sp>
    </p:spTree>
    <p:extLst>
      <p:ext uri="{BB962C8B-B14F-4D97-AF65-F5344CB8AC3E}">
        <p14:creationId xmlns:p14="http://schemas.microsoft.com/office/powerpoint/2010/main" val="2161257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03478BE-F593-4901-B6E2-4BD1C93FE2FE}"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F36696-5611-49BD-89C6-E9F41937A60C}" type="slidenum">
              <a:rPr lang="en-IN" smtClean="0"/>
              <a:t>‹#›</a:t>
            </a:fld>
            <a:endParaRPr lang="en-IN"/>
          </a:p>
        </p:txBody>
      </p:sp>
    </p:spTree>
    <p:extLst>
      <p:ext uri="{BB962C8B-B14F-4D97-AF65-F5344CB8AC3E}">
        <p14:creationId xmlns:p14="http://schemas.microsoft.com/office/powerpoint/2010/main" val="1264708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03478BE-F593-4901-B6E2-4BD1C93FE2FE}"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F36696-5611-49BD-89C6-E9F41937A60C}" type="slidenum">
              <a:rPr lang="en-IN" smtClean="0"/>
              <a:t>‹#›</a:t>
            </a:fld>
            <a:endParaRPr lang="en-IN"/>
          </a:p>
        </p:txBody>
      </p:sp>
    </p:spTree>
    <p:extLst>
      <p:ext uri="{BB962C8B-B14F-4D97-AF65-F5344CB8AC3E}">
        <p14:creationId xmlns:p14="http://schemas.microsoft.com/office/powerpoint/2010/main" val="3658138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3478BE-F593-4901-B6E2-4BD1C93FE2FE}"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F36696-5611-49BD-89C6-E9F41937A60C}" type="slidenum">
              <a:rPr lang="en-IN" smtClean="0"/>
              <a:t>‹#›</a:t>
            </a:fld>
            <a:endParaRPr lang="en-IN"/>
          </a:p>
        </p:txBody>
      </p:sp>
    </p:spTree>
    <p:extLst>
      <p:ext uri="{BB962C8B-B14F-4D97-AF65-F5344CB8AC3E}">
        <p14:creationId xmlns:p14="http://schemas.microsoft.com/office/powerpoint/2010/main" val="3186152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03478BE-F593-4901-B6E2-4BD1C93FE2FE}" type="datetimeFigureOut">
              <a:rPr lang="en-IN" smtClean="0"/>
              <a:t>13-08-2020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F36696-5611-49BD-89C6-E9F41937A60C}" type="slidenum">
              <a:rPr lang="en-IN" smtClean="0"/>
              <a:t>‹#›</a:t>
            </a:fld>
            <a:endParaRPr lang="en-IN"/>
          </a:p>
        </p:txBody>
      </p:sp>
    </p:spTree>
    <p:extLst>
      <p:ext uri="{BB962C8B-B14F-4D97-AF65-F5344CB8AC3E}">
        <p14:creationId xmlns:p14="http://schemas.microsoft.com/office/powerpoint/2010/main" val="3597762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03478BE-F593-4901-B6E2-4BD1C93FE2FE}" type="datetimeFigureOut">
              <a:rPr lang="en-IN" smtClean="0"/>
              <a:t>13-08-2020</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30F36696-5611-49BD-89C6-E9F41937A60C}" type="slidenum">
              <a:rPr lang="en-IN" smtClean="0"/>
              <a:t>‹#›</a:t>
            </a:fld>
            <a:endParaRPr lang="en-IN"/>
          </a:p>
        </p:txBody>
      </p:sp>
    </p:spTree>
    <p:extLst>
      <p:ext uri="{BB962C8B-B14F-4D97-AF65-F5344CB8AC3E}">
        <p14:creationId xmlns:p14="http://schemas.microsoft.com/office/powerpoint/2010/main" val="3283309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03478BE-F593-4901-B6E2-4BD1C93FE2FE}"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F36696-5611-49BD-89C6-E9F41937A60C}" type="slidenum">
              <a:rPr lang="en-IN" smtClean="0"/>
              <a:t>‹#›</a:t>
            </a:fld>
            <a:endParaRPr lang="en-IN"/>
          </a:p>
        </p:txBody>
      </p:sp>
    </p:spTree>
    <p:extLst>
      <p:ext uri="{BB962C8B-B14F-4D97-AF65-F5344CB8AC3E}">
        <p14:creationId xmlns:p14="http://schemas.microsoft.com/office/powerpoint/2010/main" val="2721438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03478BE-F593-4901-B6E2-4BD1C93FE2FE}"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F36696-5611-49BD-89C6-E9F41937A60C}" type="slidenum">
              <a:rPr lang="en-IN" smtClean="0"/>
              <a:t>‹#›</a:t>
            </a:fld>
            <a:endParaRPr lang="en-IN"/>
          </a:p>
        </p:txBody>
      </p:sp>
    </p:spTree>
    <p:extLst>
      <p:ext uri="{BB962C8B-B14F-4D97-AF65-F5344CB8AC3E}">
        <p14:creationId xmlns:p14="http://schemas.microsoft.com/office/powerpoint/2010/main" val="869160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3478BE-F593-4901-B6E2-4BD1C93FE2FE}"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F36696-5611-49BD-89C6-E9F41937A60C}" type="slidenum">
              <a:rPr lang="en-IN" smtClean="0"/>
              <a:t>‹#›</a:t>
            </a:fld>
            <a:endParaRPr lang="en-IN"/>
          </a:p>
        </p:txBody>
      </p:sp>
    </p:spTree>
    <p:extLst>
      <p:ext uri="{BB962C8B-B14F-4D97-AF65-F5344CB8AC3E}">
        <p14:creationId xmlns:p14="http://schemas.microsoft.com/office/powerpoint/2010/main" val="2465662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3478BE-F593-4901-B6E2-4BD1C93FE2FE}"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F36696-5611-49BD-89C6-E9F41937A60C}" type="slidenum">
              <a:rPr lang="en-IN" smtClean="0"/>
              <a:t>‹#›</a:t>
            </a:fld>
            <a:endParaRPr lang="en-IN"/>
          </a:p>
        </p:txBody>
      </p:sp>
    </p:spTree>
    <p:extLst>
      <p:ext uri="{BB962C8B-B14F-4D97-AF65-F5344CB8AC3E}">
        <p14:creationId xmlns:p14="http://schemas.microsoft.com/office/powerpoint/2010/main" val="1472771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03478BE-F593-4901-B6E2-4BD1C93FE2FE}" type="datetimeFigureOut">
              <a:rPr lang="en-IN" smtClean="0"/>
              <a:t>13-08-2020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F36696-5611-49BD-89C6-E9F41937A60C}" type="slidenum">
              <a:rPr lang="en-IN" smtClean="0"/>
              <a:t>‹#›</a:t>
            </a:fld>
            <a:endParaRPr lang="en-IN"/>
          </a:p>
        </p:txBody>
      </p:sp>
    </p:spTree>
    <p:extLst>
      <p:ext uri="{BB962C8B-B14F-4D97-AF65-F5344CB8AC3E}">
        <p14:creationId xmlns:p14="http://schemas.microsoft.com/office/powerpoint/2010/main" val="3299645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03478BE-F593-4901-B6E2-4BD1C93FE2FE}" type="datetimeFigureOut">
              <a:rPr lang="en-IN" smtClean="0"/>
              <a:t>13-08-2020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F36696-5611-49BD-89C6-E9F41937A60C}" type="slidenum">
              <a:rPr lang="en-IN" smtClean="0"/>
              <a:t>‹#›</a:t>
            </a:fld>
            <a:endParaRPr lang="en-IN"/>
          </a:p>
        </p:txBody>
      </p:sp>
    </p:spTree>
    <p:extLst>
      <p:ext uri="{BB962C8B-B14F-4D97-AF65-F5344CB8AC3E}">
        <p14:creationId xmlns:p14="http://schemas.microsoft.com/office/powerpoint/2010/main" val="1954072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03478BE-F593-4901-B6E2-4BD1C93FE2FE}" type="datetimeFigureOut">
              <a:rPr lang="en-IN" smtClean="0"/>
              <a:t>13-08-2020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F36696-5611-49BD-89C6-E9F41937A60C}" type="slidenum">
              <a:rPr lang="en-IN" smtClean="0"/>
              <a:t>‹#›</a:t>
            </a:fld>
            <a:endParaRPr lang="en-IN"/>
          </a:p>
        </p:txBody>
      </p:sp>
    </p:spTree>
    <p:extLst>
      <p:ext uri="{BB962C8B-B14F-4D97-AF65-F5344CB8AC3E}">
        <p14:creationId xmlns:p14="http://schemas.microsoft.com/office/powerpoint/2010/main" val="1957579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478BE-F593-4901-B6E2-4BD1C93FE2FE}" type="datetimeFigureOut">
              <a:rPr lang="en-IN" smtClean="0"/>
              <a:t>13-08-2020</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0F36696-5611-49BD-89C6-E9F41937A60C}" type="slidenum">
              <a:rPr lang="en-IN" smtClean="0"/>
              <a:t>‹#›</a:t>
            </a:fld>
            <a:endParaRPr lang="en-IN"/>
          </a:p>
        </p:txBody>
      </p:sp>
    </p:spTree>
    <p:extLst>
      <p:ext uri="{BB962C8B-B14F-4D97-AF65-F5344CB8AC3E}">
        <p14:creationId xmlns:p14="http://schemas.microsoft.com/office/powerpoint/2010/main" val="1388555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03478BE-F593-4901-B6E2-4BD1C93FE2FE}" type="datetimeFigureOut">
              <a:rPr lang="en-IN" smtClean="0"/>
              <a:t>13-08-2020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0F36696-5611-49BD-89C6-E9F41937A60C}" type="slidenum">
              <a:rPr lang="en-IN" smtClean="0"/>
              <a:t>‹#›</a:t>
            </a:fld>
            <a:endParaRPr lang="en-IN"/>
          </a:p>
        </p:txBody>
      </p:sp>
    </p:spTree>
    <p:extLst>
      <p:ext uri="{BB962C8B-B14F-4D97-AF65-F5344CB8AC3E}">
        <p14:creationId xmlns:p14="http://schemas.microsoft.com/office/powerpoint/2010/main" val="3879535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03478BE-F593-4901-B6E2-4BD1C93FE2FE}" type="datetimeFigureOut">
              <a:rPr lang="en-IN" smtClean="0"/>
              <a:t>13-08-2020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0F36696-5611-49BD-89C6-E9F41937A60C}" type="slidenum">
              <a:rPr lang="en-IN" smtClean="0"/>
              <a:t>‹#›</a:t>
            </a:fld>
            <a:endParaRPr lang="en-IN"/>
          </a:p>
        </p:txBody>
      </p:sp>
    </p:spTree>
    <p:extLst>
      <p:ext uri="{BB962C8B-B14F-4D97-AF65-F5344CB8AC3E}">
        <p14:creationId xmlns:p14="http://schemas.microsoft.com/office/powerpoint/2010/main" val="1988504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03478BE-F593-4901-B6E2-4BD1C93FE2FE}" type="datetimeFigureOut">
              <a:rPr lang="en-IN" smtClean="0"/>
              <a:t>13-08-2020</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0F36696-5611-49BD-89C6-E9F41937A60C}" type="slidenum">
              <a:rPr lang="en-IN" smtClean="0"/>
              <a:t>‹#›</a:t>
            </a:fld>
            <a:endParaRPr lang="en-IN"/>
          </a:p>
        </p:txBody>
      </p:sp>
    </p:spTree>
    <p:extLst>
      <p:ext uri="{BB962C8B-B14F-4D97-AF65-F5344CB8AC3E}">
        <p14:creationId xmlns:p14="http://schemas.microsoft.com/office/powerpoint/2010/main" val="29471711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hyperlink" Target="https://youtu.be/8_nnePBtr30"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709" y="254289"/>
            <a:ext cx="11173691" cy="2391929"/>
          </a:xfrm>
          <a:ln>
            <a:solidFill>
              <a:schemeClr val="accent2">
                <a:lumMod val="50000"/>
              </a:schemeClr>
            </a:solid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a:normAutofit/>
          </a:bodyPr>
          <a:lstStyle/>
          <a:p>
            <a:r>
              <a:rPr lang="en-US" b="1" dirty="0" smtClean="0"/>
              <a:t>Section</a:t>
            </a:r>
            <a:r>
              <a:rPr lang="en-US" dirty="0" smtClean="0"/>
              <a:t> : Numerical Aptitude</a:t>
            </a:r>
            <a:br>
              <a:rPr lang="en-US" dirty="0" smtClean="0"/>
            </a:br>
            <a:r>
              <a:rPr lang="en-US" b="1" dirty="0" smtClean="0"/>
              <a:t>Topic </a:t>
            </a:r>
            <a:r>
              <a:rPr lang="en-US" dirty="0" smtClean="0"/>
              <a:t>    : Number system</a:t>
            </a:r>
            <a:br>
              <a:rPr lang="en-US" dirty="0" smtClean="0"/>
            </a:br>
            <a:r>
              <a:rPr lang="en-US" b="1" dirty="0" smtClean="0"/>
              <a:t>Sub topic </a:t>
            </a:r>
            <a:r>
              <a:rPr lang="en-US" dirty="0" smtClean="0"/>
              <a:t>: Miscellaneous Problems &amp; Short cuts </a:t>
            </a:r>
            <a:endParaRPr lang="en-IN" dirty="0"/>
          </a:p>
        </p:txBody>
      </p:sp>
      <p:sp>
        <p:nvSpPr>
          <p:cNvPr id="3" name="TextBox 2"/>
          <p:cNvSpPr txBox="1"/>
          <p:nvPr/>
        </p:nvSpPr>
        <p:spPr>
          <a:xfrm>
            <a:off x="526473" y="2964874"/>
            <a:ext cx="10868891" cy="2246769"/>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Converting repeated decimals to fractions.</a:t>
            </a:r>
          </a:p>
          <a:p>
            <a:pPr marL="285750" indent="-285750">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 Short cut to find squares &amp; Square roots.</a:t>
            </a:r>
          </a:p>
          <a:p>
            <a:pPr marL="285750"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Short cut to find cubes &amp; cube roots.</a:t>
            </a:r>
            <a:endParaRPr lang="en-US" sz="2800" b="1" dirty="0">
              <a:latin typeface="Times New Roman" panose="02020603050405020304" pitchFamily="18" charset="0"/>
              <a:cs typeface="Times New Roman" panose="02020603050405020304" pitchFamily="18" charset="0"/>
            </a:endParaRPr>
          </a:p>
          <a:p>
            <a:r>
              <a:rPr lang="en-US" sz="2800" b="1" i="1" dirty="0" smtClean="0">
                <a:latin typeface="Times New Roman" panose="02020603050405020304" pitchFamily="18" charset="0"/>
                <a:cs typeface="Times New Roman" panose="02020603050405020304" pitchFamily="18" charset="0"/>
              </a:rPr>
              <a:t>Note: In this video we have dealt only few examples only if you practice more you can know the reason behind the logic. </a:t>
            </a:r>
            <a:r>
              <a:rPr lang="en-US" sz="2800" i="1"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684459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1213" y="410074"/>
            <a:ext cx="4457672" cy="3655291"/>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3360194" cy="1856509"/>
          </a:xfrm>
          <a:prstGeom prst="rect">
            <a:avLst/>
          </a:prstGeom>
        </p:spPr>
      </p:pic>
      <p:sp>
        <p:nvSpPr>
          <p:cNvPr id="9" name="TextBox 8"/>
          <p:cNvSpPr txBox="1"/>
          <p:nvPr/>
        </p:nvSpPr>
        <p:spPr>
          <a:xfrm>
            <a:off x="395288" y="2003895"/>
            <a:ext cx="10169237" cy="461665"/>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 To find the square of any two digit number: (Base method)</a:t>
            </a:r>
          </a:p>
        </p:txBody>
      </p:sp>
      <p:sp>
        <p:nvSpPr>
          <p:cNvPr id="6" name="TextBox 5"/>
          <p:cNvSpPr txBox="1"/>
          <p:nvPr/>
        </p:nvSpPr>
        <p:spPr>
          <a:xfrm flipH="1">
            <a:off x="3312170" y="314481"/>
            <a:ext cx="6091845" cy="1077218"/>
          </a:xfrm>
          <a:prstGeom prst="rect">
            <a:avLst/>
          </a:prstGeom>
          <a:noFill/>
        </p:spPr>
        <p:txBody>
          <a:bodyPr wrap="square" rtlCol="0">
            <a:spAutoFit/>
          </a:bodyPr>
          <a:lstStyle/>
          <a:p>
            <a:r>
              <a:rPr lang="en-US" sz="3200" dirty="0"/>
              <a:t>Miscellaneous Problems &amp; Short cuts</a:t>
            </a:r>
            <a:endParaRPr lang="en-IN" sz="3200" dirty="0"/>
          </a:p>
        </p:txBody>
      </p:sp>
      <p:sp>
        <p:nvSpPr>
          <p:cNvPr id="10" name="TextBox 9"/>
          <p:cNvSpPr txBox="1"/>
          <p:nvPr/>
        </p:nvSpPr>
        <p:spPr>
          <a:xfrm>
            <a:off x="359793" y="2670474"/>
            <a:ext cx="3248458" cy="4031873"/>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b="1" dirty="0" smtClean="0">
                <a:solidFill>
                  <a:srgbClr val="0070C0"/>
                </a:solidFill>
                <a:latin typeface="Times New Roman" panose="02020603050405020304" pitchFamily="18" charset="0"/>
                <a:cs typeface="Times New Roman" panose="02020603050405020304" pitchFamily="18" charset="0"/>
              </a:rPr>
              <a:t>37</a:t>
            </a:r>
            <a:r>
              <a:rPr lang="en-US" sz="3200" b="1" baseline="30000" dirty="0" smtClean="0">
                <a:solidFill>
                  <a:srgbClr val="0070C0"/>
                </a:solidFill>
                <a:latin typeface="Times New Roman" panose="02020603050405020304" pitchFamily="18" charset="0"/>
                <a:cs typeface="Times New Roman" panose="02020603050405020304" pitchFamily="18" charset="0"/>
              </a:rPr>
              <a:t>2</a:t>
            </a:r>
          </a:p>
          <a:p>
            <a:pPr algn="ctr"/>
            <a:r>
              <a:rPr lang="en-US" sz="3200" b="1" dirty="0">
                <a:solidFill>
                  <a:schemeClr val="tx1"/>
                </a:solidFill>
                <a:latin typeface="Times New Roman" panose="02020603050405020304" pitchFamily="18" charset="0"/>
                <a:cs typeface="Times New Roman" panose="02020603050405020304" pitchFamily="18" charset="0"/>
              </a:rPr>
              <a:t>5</a:t>
            </a:r>
            <a:r>
              <a:rPr lang="en-US" sz="3200" b="1" dirty="0" smtClean="0">
                <a:solidFill>
                  <a:schemeClr val="tx1"/>
                </a:solidFill>
                <a:latin typeface="Times New Roman" panose="02020603050405020304" pitchFamily="18" charset="0"/>
                <a:cs typeface="Times New Roman" panose="02020603050405020304" pitchFamily="18" charset="0"/>
              </a:rPr>
              <a:t>0</a:t>
            </a:r>
            <a:endParaRPr lang="en-US" sz="3200" b="1" dirty="0">
              <a:solidFill>
                <a:schemeClr val="tx1"/>
              </a:solidFill>
              <a:latin typeface="Times New Roman" panose="02020603050405020304" pitchFamily="18" charset="0"/>
              <a:cs typeface="Times New Roman" panose="02020603050405020304" pitchFamily="18" charset="0"/>
            </a:endParaRPr>
          </a:p>
          <a:p>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00B050"/>
                </a:solidFill>
                <a:latin typeface="Times New Roman" panose="02020603050405020304" pitchFamily="18" charset="0"/>
                <a:cs typeface="Times New Roman" panose="02020603050405020304" pitchFamily="18" charset="0"/>
              </a:rPr>
              <a:t>37</a:t>
            </a:r>
            <a:r>
              <a:rPr lang="en-US" sz="3200" b="1" dirty="0" smtClean="0">
                <a:solidFill>
                  <a:srgbClr val="FF0000"/>
                </a:solidFill>
                <a:latin typeface="Times New Roman" panose="02020603050405020304" pitchFamily="18" charset="0"/>
                <a:cs typeface="Times New Roman" panose="02020603050405020304" pitchFamily="18" charset="0"/>
              </a:rPr>
              <a:t>           -13</a:t>
            </a:r>
          </a:p>
          <a:p>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00B050"/>
                </a:solidFill>
                <a:latin typeface="Times New Roman" panose="02020603050405020304" pitchFamily="18" charset="0"/>
                <a:cs typeface="Times New Roman" panose="02020603050405020304" pitchFamily="18" charset="0"/>
              </a:rPr>
              <a:t> 37           </a:t>
            </a:r>
            <a:r>
              <a:rPr lang="en-US" sz="3200" b="1" dirty="0" smtClean="0">
                <a:solidFill>
                  <a:srgbClr val="FF0000"/>
                </a:solidFill>
                <a:latin typeface="Times New Roman" panose="02020603050405020304" pitchFamily="18" charset="0"/>
                <a:cs typeface="Times New Roman" panose="02020603050405020304" pitchFamily="18" charset="0"/>
              </a:rPr>
              <a:t>-13</a:t>
            </a:r>
          </a:p>
          <a:p>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00B050"/>
                </a:solidFill>
                <a:latin typeface="Times New Roman" panose="02020603050405020304" pitchFamily="18" charset="0"/>
                <a:cs typeface="Times New Roman" panose="02020603050405020304" pitchFamily="18" charset="0"/>
              </a:rPr>
              <a:t>24</a:t>
            </a:r>
            <a:r>
              <a:rPr lang="en-US" sz="3200" b="1" dirty="0" smtClean="0">
                <a:solidFill>
                  <a:srgbClr val="FF0000"/>
                </a:solidFill>
                <a:latin typeface="Times New Roman" panose="02020603050405020304" pitchFamily="18" charset="0"/>
                <a:cs typeface="Times New Roman" panose="02020603050405020304" pitchFamily="18" charset="0"/>
              </a:rPr>
              <a:t>           169</a:t>
            </a:r>
          </a:p>
          <a:p>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00B050"/>
                </a:solidFill>
                <a:latin typeface="Times New Roman" panose="02020603050405020304" pitchFamily="18" charset="0"/>
                <a:cs typeface="Times New Roman" panose="02020603050405020304" pitchFamily="18" charset="0"/>
              </a:rPr>
              <a:t>12</a:t>
            </a:r>
            <a:r>
              <a:rPr lang="en-US" sz="3200" b="1" dirty="0" smtClean="0">
                <a:solidFill>
                  <a:srgbClr val="FF0000"/>
                </a:solidFill>
                <a:latin typeface="Times New Roman" panose="02020603050405020304" pitchFamily="18" charset="0"/>
                <a:cs typeface="Times New Roman" panose="02020603050405020304" pitchFamily="18" charset="0"/>
              </a:rPr>
              <a:t>           169</a:t>
            </a:r>
          </a:p>
          <a:p>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00B050"/>
                </a:solidFill>
                <a:latin typeface="Times New Roman" panose="02020603050405020304" pitchFamily="18" charset="0"/>
                <a:cs typeface="Times New Roman" panose="02020603050405020304" pitchFamily="18" charset="0"/>
              </a:rPr>
              <a:t>13 </a:t>
            </a:r>
            <a:r>
              <a:rPr lang="en-US" sz="3200" b="1" dirty="0" smtClean="0">
                <a:solidFill>
                  <a:srgbClr val="FF0000"/>
                </a:solidFill>
                <a:latin typeface="Times New Roman" panose="02020603050405020304" pitchFamily="18" charset="0"/>
                <a:cs typeface="Times New Roman" panose="02020603050405020304" pitchFamily="18" charset="0"/>
              </a:rPr>
              <a:t>           69</a:t>
            </a:r>
          </a:p>
          <a:p>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0070C0"/>
                </a:solidFill>
                <a:latin typeface="Times New Roman" panose="02020603050405020304" pitchFamily="18" charset="0"/>
                <a:cs typeface="Times New Roman" panose="02020603050405020304" pitchFamily="18" charset="0"/>
              </a:rPr>
              <a:t>1369</a:t>
            </a:r>
          </a:p>
        </p:txBody>
      </p:sp>
      <p:sp>
        <p:nvSpPr>
          <p:cNvPr id="11" name="TextBox 10"/>
          <p:cNvSpPr txBox="1"/>
          <p:nvPr/>
        </p:nvSpPr>
        <p:spPr>
          <a:xfrm>
            <a:off x="4169796" y="2612946"/>
            <a:ext cx="3248458" cy="3539430"/>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b="1" dirty="0" smtClean="0">
                <a:solidFill>
                  <a:srgbClr val="0070C0"/>
                </a:solidFill>
                <a:latin typeface="Times New Roman" panose="02020603050405020304" pitchFamily="18" charset="0"/>
                <a:cs typeface="Times New Roman" panose="02020603050405020304" pitchFamily="18" charset="0"/>
              </a:rPr>
              <a:t>56</a:t>
            </a:r>
            <a:r>
              <a:rPr lang="en-US" sz="3200" b="1" baseline="30000" dirty="0" smtClean="0">
                <a:solidFill>
                  <a:srgbClr val="0070C0"/>
                </a:solidFill>
                <a:latin typeface="Times New Roman" panose="02020603050405020304" pitchFamily="18" charset="0"/>
                <a:cs typeface="Times New Roman" panose="02020603050405020304" pitchFamily="18" charset="0"/>
              </a:rPr>
              <a:t>2</a:t>
            </a:r>
          </a:p>
          <a:p>
            <a:pPr algn="ctr"/>
            <a:r>
              <a:rPr lang="en-US" sz="3200" b="1" dirty="0">
                <a:solidFill>
                  <a:schemeClr val="tx1"/>
                </a:solidFill>
                <a:latin typeface="Times New Roman" panose="02020603050405020304" pitchFamily="18" charset="0"/>
                <a:cs typeface="Times New Roman" panose="02020603050405020304" pitchFamily="18" charset="0"/>
              </a:rPr>
              <a:t>5</a:t>
            </a:r>
            <a:r>
              <a:rPr lang="en-US" sz="3200" b="1" dirty="0" smtClean="0">
                <a:solidFill>
                  <a:schemeClr val="tx1"/>
                </a:solidFill>
                <a:latin typeface="Times New Roman" panose="02020603050405020304" pitchFamily="18" charset="0"/>
                <a:cs typeface="Times New Roman" panose="02020603050405020304" pitchFamily="18" charset="0"/>
              </a:rPr>
              <a:t>0</a:t>
            </a:r>
            <a:endParaRPr lang="en-US" sz="3200" b="1" dirty="0">
              <a:solidFill>
                <a:schemeClr val="tx1"/>
              </a:solidFill>
              <a:latin typeface="Times New Roman" panose="02020603050405020304" pitchFamily="18" charset="0"/>
              <a:cs typeface="Times New Roman" panose="02020603050405020304" pitchFamily="18" charset="0"/>
            </a:endParaRPr>
          </a:p>
          <a:p>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00B050"/>
                </a:solidFill>
                <a:latin typeface="Times New Roman" panose="02020603050405020304" pitchFamily="18" charset="0"/>
                <a:cs typeface="Times New Roman" panose="02020603050405020304" pitchFamily="18" charset="0"/>
              </a:rPr>
              <a:t>56</a:t>
            </a:r>
            <a:r>
              <a:rPr lang="en-US" sz="3200" b="1" dirty="0" smtClean="0">
                <a:solidFill>
                  <a:srgbClr val="FF0000"/>
                </a:solidFill>
                <a:latin typeface="Times New Roman" panose="02020603050405020304" pitchFamily="18" charset="0"/>
                <a:cs typeface="Times New Roman" panose="02020603050405020304" pitchFamily="18" charset="0"/>
              </a:rPr>
              <a:t>           +6</a:t>
            </a:r>
          </a:p>
          <a:p>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00B050"/>
                </a:solidFill>
                <a:latin typeface="Times New Roman" panose="02020603050405020304" pitchFamily="18" charset="0"/>
                <a:cs typeface="Times New Roman" panose="02020603050405020304" pitchFamily="18" charset="0"/>
              </a:rPr>
              <a:t> 56           </a:t>
            </a:r>
            <a:r>
              <a:rPr lang="en-US" sz="3200" b="1" dirty="0" smtClean="0">
                <a:solidFill>
                  <a:srgbClr val="FF0000"/>
                </a:solidFill>
                <a:latin typeface="Times New Roman" panose="02020603050405020304" pitchFamily="18" charset="0"/>
                <a:cs typeface="Times New Roman" panose="02020603050405020304" pitchFamily="18" charset="0"/>
              </a:rPr>
              <a:t>+6</a:t>
            </a:r>
          </a:p>
          <a:p>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00B050"/>
                </a:solidFill>
                <a:latin typeface="Times New Roman" panose="02020603050405020304" pitchFamily="18" charset="0"/>
                <a:cs typeface="Times New Roman" panose="02020603050405020304" pitchFamily="18" charset="0"/>
              </a:rPr>
              <a:t>62</a:t>
            </a:r>
            <a:r>
              <a:rPr lang="en-US" sz="3200" b="1" dirty="0" smtClean="0">
                <a:solidFill>
                  <a:srgbClr val="FF0000"/>
                </a:solidFill>
                <a:latin typeface="Times New Roman" panose="02020603050405020304" pitchFamily="18" charset="0"/>
                <a:cs typeface="Times New Roman" panose="02020603050405020304" pitchFamily="18" charset="0"/>
              </a:rPr>
              <a:t>           36</a:t>
            </a:r>
          </a:p>
          <a:p>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00B050"/>
                </a:solidFill>
                <a:latin typeface="Times New Roman" panose="02020603050405020304" pitchFamily="18" charset="0"/>
                <a:cs typeface="Times New Roman" panose="02020603050405020304" pitchFamily="18" charset="0"/>
              </a:rPr>
              <a:t>31	          </a:t>
            </a:r>
            <a:r>
              <a:rPr lang="en-US" sz="3200" b="1" dirty="0" smtClean="0">
                <a:solidFill>
                  <a:srgbClr val="FF0000"/>
                </a:solidFill>
                <a:latin typeface="Times New Roman" panose="02020603050405020304" pitchFamily="18" charset="0"/>
                <a:cs typeface="Times New Roman" panose="02020603050405020304" pitchFamily="18" charset="0"/>
              </a:rPr>
              <a:t>36</a:t>
            </a:r>
          </a:p>
          <a:p>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0070C0"/>
                </a:solidFill>
                <a:latin typeface="Times New Roman" panose="02020603050405020304" pitchFamily="18" charset="0"/>
                <a:cs typeface="Times New Roman" panose="02020603050405020304" pitchFamily="18" charset="0"/>
              </a:rPr>
              <a:t>3136</a:t>
            </a:r>
            <a:endParaRPr lang="en-US" sz="3200" b="1" dirty="0" smtClean="0">
              <a:solidFill>
                <a:srgbClr val="FF000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8015295" y="3174731"/>
            <a:ext cx="3248458" cy="3539430"/>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b="1" dirty="0" smtClean="0">
                <a:solidFill>
                  <a:srgbClr val="0070C0"/>
                </a:solidFill>
                <a:latin typeface="Times New Roman" panose="02020603050405020304" pitchFamily="18" charset="0"/>
                <a:cs typeface="Times New Roman" panose="02020603050405020304" pitchFamily="18" charset="0"/>
              </a:rPr>
              <a:t>209</a:t>
            </a:r>
            <a:r>
              <a:rPr lang="en-US" sz="3200" b="1" baseline="30000" dirty="0" smtClean="0">
                <a:solidFill>
                  <a:srgbClr val="0070C0"/>
                </a:solidFill>
                <a:latin typeface="Times New Roman" panose="02020603050405020304" pitchFamily="18" charset="0"/>
                <a:cs typeface="Times New Roman" panose="02020603050405020304" pitchFamily="18" charset="0"/>
              </a:rPr>
              <a:t>2</a:t>
            </a:r>
          </a:p>
          <a:p>
            <a:pPr algn="ctr"/>
            <a:r>
              <a:rPr lang="en-US" sz="3200" b="1" dirty="0" smtClean="0">
                <a:solidFill>
                  <a:schemeClr val="tx1"/>
                </a:solidFill>
                <a:latin typeface="Times New Roman" panose="02020603050405020304" pitchFamily="18" charset="0"/>
                <a:cs typeface="Times New Roman" panose="02020603050405020304" pitchFamily="18" charset="0"/>
              </a:rPr>
              <a:t>200</a:t>
            </a:r>
            <a:endParaRPr lang="en-US" sz="3200" b="1" dirty="0">
              <a:solidFill>
                <a:schemeClr val="tx1"/>
              </a:solidFill>
              <a:latin typeface="Times New Roman" panose="02020603050405020304" pitchFamily="18" charset="0"/>
              <a:cs typeface="Times New Roman" panose="02020603050405020304" pitchFamily="18" charset="0"/>
            </a:endParaRPr>
          </a:p>
          <a:p>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00B050"/>
                </a:solidFill>
                <a:latin typeface="Times New Roman" panose="02020603050405020304" pitchFamily="18" charset="0"/>
                <a:cs typeface="Times New Roman" panose="02020603050405020304" pitchFamily="18" charset="0"/>
              </a:rPr>
              <a:t>209</a:t>
            </a:r>
            <a:r>
              <a:rPr lang="en-US" sz="3200" b="1" dirty="0" smtClean="0">
                <a:solidFill>
                  <a:srgbClr val="FF0000"/>
                </a:solidFill>
                <a:latin typeface="Times New Roman" panose="02020603050405020304" pitchFamily="18" charset="0"/>
                <a:cs typeface="Times New Roman" panose="02020603050405020304" pitchFamily="18" charset="0"/>
              </a:rPr>
              <a:t>          +9</a:t>
            </a:r>
          </a:p>
          <a:p>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00B050"/>
                </a:solidFill>
                <a:latin typeface="Times New Roman" panose="02020603050405020304" pitchFamily="18" charset="0"/>
                <a:cs typeface="Times New Roman" panose="02020603050405020304" pitchFamily="18" charset="0"/>
              </a:rPr>
              <a:t> 209          </a:t>
            </a:r>
            <a:r>
              <a:rPr lang="en-US" sz="3200" b="1" dirty="0" smtClean="0">
                <a:solidFill>
                  <a:srgbClr val="FF0000"/>
                </a:solidFill>
                <a:latin typeface="Times New Roman" panose="02020603050405020304" pitchFamily="18" charset="0"/>
                <a:cs typeface="Times New Roman" panose="02020603050405020304" pitchFamily="18" charset="0"/>
              </a:rPr>
              <a:t>+9</a:t>
            </a:r>
          </a:p>
          <a:p>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00B050"/>
                </a:solidFill>
                <a:latin typeface="Times New Roman" panose="02020603050405020304" pitchFamily="18" charset="0"/>
                <a:cs typeface="Times New Roman" panose="02020603050405020304" pitchFamily="18" charset="0"/>
              </a:rPr>
              <a:t>218</a:t>
            </a:r>
            <a:r>
              <a:rPr lang="en-US" sz="3200" b="1" dirty="0" smtClean="0">
                <a:solidFill>
                  <a:srgbClr val="FF0000"/>
                </a:solidFill>
                <a:latin typeface="Times New Roman" panose="02020603050405020304" pitchFamily="18" charset="0"/>
                <a:cs typeface="Times New Roman" panose="02020603050405020304" pitchFamily="18" charset="0"/>
              </a:rPr>
              <a:t>           81</a:t>
            </a:r>
          </a:p>
          <a:p>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00B050"/>
                </a:solidFill>
                <a:latin typeface="Times New Roman" panose="02020603050405020304" pitchFamily="18" charset="0"/>
                <a:cs typeface="Times New Roman" panose="02020603050405020304" pitchFamily="18" charset="0"/>
              </a:rPr>
              <a:t>436     </a:t>
            </a:r>
            <a:r>
              <a:rPr lang="en-US" sz="3200" b="1" dirty="0" smtClean="0">
                <a:solidFill>
                  <a:srgbClr val="FF0000"/>
                </a:solidFill>
                <a:latin typeface="Times New Roman" panose="02020603050405020304" pitchFamily="18" charset="0"/>
                <a:cs typeface="Times New Roman" panose="02020603050405020304" pitchFamily="18" charset="0"/>
              </a:rPr>
              <a:t>     81</a:t>
            </a:r>
          </a:p>
          <a:p>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0070C0"/>
                </a:solidFill>
                <a:latin typeface="Times New Roman" panose="02020603050405020304" pitchFamily="18" charset="0"/>
                <a:cs typeface="Times New Roman" panose="02020603050405020304" pitchFamily="18" charset="0"/>
              </a:rPr>
              <a:t>43681</a:t>
            </a:r>
            <a:endParaRPr lang="en-US" sz="3200" b="1"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25874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7971" y="314481"/>
            <a:ext cx="4457672" cy="3655291"/>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3360194" cy="1856509"/>
          </a:xfrm>
          <a:prstGeom prst="rect">
            <a:avLst/>
          </a:prstGeom>
        </p:spPr>
      </p:pic>
      <p:sp>
        <p:nvSpPr>
          <p:cNvPr id="9" name="TextBox 8"/>
          <p:cNvSpPr txBox="1"/>
          <p:nvPr/>
        </p:nvSpPr>
        <p:spPr>
          <a:xfrm>
            <a:off x="395288" y="2003895"/>
            <a:ext cx="10169237" cy="461665"/>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 To find the squares/square roots lets look into the table once again</a:t>
            </a:r>
          </a:p>
        </p:txBody>
      </p:sp>
      <p:sp>
        <p:nvSpPr>
          <p:cNvPr id="6" name="TextBox 5"/>
          <p:cNvSpPr txBox="1"/>
          <p:nvPr/>
        </p:nvSpPr>
        <p:spPr>
          <a:xfrm flipH="1">
            <a:off x="3312170" y="314481"/>
            <a:ext cx="6091845" cy="1077218"/>
          </a:xfrm>
          <a:prstGeom prst="rect">
            <a:avLst/>
          </a:prstGeom>
          <a:noFill/>
        </p:spPr>
        <p:txBody>
          <a:bodyPr wrap="square" rtlCol="0">
            <a:spAutoFit/>
          </a:bodyPr>
          <a:lstStyle/>
          <a:p>
            <a:r>
              <a:rPr lang="en-US" sz="3200" dirty="0"/>
              <a:t>Miscellaneous Problems &amp; Short cuts</a:t>
            </a:r>
            <a:endParaRPr lang="en-IN" sz="3200" dirty="0"/>
          </a:p>
        </p:txBody>
      </p:sp>
      <p:sp>
        <p:nvSpPr>
          <p:cNvPr id="10" name="TextBox 9"/>
          <p:cNvSpPr txBox="1"/>
          <p:nvPr/>
        </p:nvSpPr>
        <p:spPr>
          <a:xfrm>
            <a:off x="359793" y="2930102"/>
            <a:ext cx="3248458" cy="3785652"/>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smtClean="0">
                <a:solidFill>
                  <a:srgbClr val="00B050"/>
                </a:solidFill>
                <a:latin typeface="Times New Roman" panose="02020603050405020304" pitchFamily="18" charset="0"/>
                <a:cs typeface="Times New Roman" panose="02020603050405020304" pitchFamily="18" charset="0"/>
              </a:rPr>
              <a:t>1 	</a:t>
            </a:r>
            <a:r>
              <a:rPr lang="en-US" sz="2400" b="1" dirty="0" smtClean="0">
                <a:solidFill>
                  <a:srgbClr val="FF0000"/>
                </a:solidFill>
                <a:latin typeface="Times New Roman" panose="02020603050405020304" pitchFamily="18" charset="0"/>
                <a:cs typeface="Times New Roman" panose="02020603050405020304" pitchFamily="18" charset="0"/>
              </a:rPr>
              <a:t>1</a:t>
            </a:r>
            <a:endParaRPr lang="en-US" sz="2400" b="1" dirty="0" smtClean="0">
              <a:solidFill>
                <a:srgbClr val="00B050"/>
              </a:solidFill>
              <a:latin typeface="Times New Roman" panose="02020603050405020304" pitchFamily="18" charset="0"/>
              <a:cs typeface="Times New Roman" panose="02020603050405020304" pitchFamily="18" charset="0"/>
            </a:endParaRPr>
          </a:p>
          <a:p>
            <a:r>
              <a:rPr lang="en-US" sz="2400" b="1" dirty="0" smtClean="0">
                <a:solidFill>
                  <a:srgbClr val="00B050"/>
                </a:solidFill>
                <a:latin typeface="Times New Roman" panose="02020603050405020304" pitchFamily="18" charset="0"/>
                <a:cs typeface="Times New Roman" panose="02020603050405020304" pitchFamily="18" charset="0"/>
              </a:rPr>
              <a:t>2	</a:t>
            </a:r>
            <a:r>
              <a:rPr lang="en-US" sz="2400" b="1" dirty="0" smtClean="0">
                <a:solidFill>
                  <a:srgbClr val="FF0000"/>
                </a:solidFill>
                <a:latin typeface="Times New Roman" panose="02020603050405020304" pitchFamily="18" charset="0"/>
                <a:cs typeface="Times New Roman" panose="02020603050405020304" pitchFamily="18" charset="0"/>
              </a:rPr>
              <a:t>4</a:t>
            </a:r>
            <a:r>
              <a:rPr lang="en-US" sz="2400" b="1" dirty="0" smtClean="0">
                <a:solidFill>
                  <a:srgbClr val="00B050"/>
                </a:solidFill>
                <a:latin typeface="Times New Roman" panose="02020603050405020304" pitchFamily="18" charset="0"/>
                <a:cs typeface="Times New Roman" panose="02020603050405020304" pitchFamily="18" charset="0"/>
              </a:rPr>
              <a:t>	</a:t>
            </a:r>
          </a:p>
          <a:p>
            <a:r>
              <a:rPr lang="en-US" sz="2400" b="1" dirty="0" smtClean="0">
                <a:solidFill>
                  <a:srgbClr val="00B050"/>
                </a:solidFill>
                <a:latin typeface="Times New Roman" panose="02020603050405020304" pitchFamily="18" charset="0"/>
                <a:cs typeface="Times New Roman" panose="02020603050405020304" pitchFamily="18" charset="0"/>
              </a:rPr>
              <a:t>3	</a:t>
            </a:r>
            <a:r>
              <a:rPr lang="en-US" sz="2400" b="1" dirty="0" smtClean="0">
                <a:solidFill>
                  <a:srgbClr val="FF0000"/>
                </a:solidFill>
                <a:latin typeface="Times New Roman" panose="02020603050405020304" pitchFamily="18" charset="0"/>
                <a:cs typeface="Times New Roman" panose="02020603050405020304" pitchFamily="18" charset="0"/>
              </a:rPr>
              <a:t>9</a:t>
            </a:r>
          </a:p>
          <a:p>
            <a:r>
              <a:rPr lang="en-US" sz="2400" b="1" dirty="0" smtClean="0">
                <a:solidFill>
                  <a:srgbClr val="00B050"/>
                </a:solidFill>
                <a:latin typeface="Times New Roman" panose="02020603050405020304" pitchFamily="18" charset="0"/>
                <a:cs typeface="Times New Roman" panose="02020603050405020304" pitchFamily="18" charset="0"/>
              </a:rPr>
              <a:t>4	</a:t>
            </a:r>
            <a:r>
              <a:rPr lang="en-US" sz="2400" b="1" dirty="0" smtClean="0">
                <a:solidFill>
                  <a:srgbClr val="FF0000"/>
                </a:solidFill>
                <a:latin typeface="Times New Roman" panose="02020603050405020304" pitchFamily="18" charset="0"/>
                <a:cs typeface="Times New Roman" panose="02020603050405020304" pitchFamily="18" charset="0"/>
              </a:rPr>
              <a:t>16</a:t>
            </a:r>
          </a:p>
          <a:p>
            <a:r>
              <a:rPr lang="en-US" sz="2400" b="1" dirty="0" smtClean="0">
                <a:solidFill>
                  <a:srgbClr val="00B050"/>
                </a:solidFill>
                <a:latin typeface="Times New Roman" panose="02020603050405020304" pitchFamily="18" charset="0"/>
                <a:cs typeface="Times New Roman" panose="02020603050405020304" pitchFamily="18" charset="0"/>
              </a:rPr>
              <a:t>5	</a:t>
            </a:r>
            <a:r>
              <a:rPr lang="en-US" sz="2400" b="1" dirty="0" smtClean="0">
                <a:solidFill>
                  <a:srgbClr val="FF0000"/>
                </a:solidFill>
                <a:latin typeface="Times New Roman" panose="02020603050405020304" pitchFamily="18" charset="0"/>
                <a:cs typeface="Times New Roman" panose="02020603050405020304" pitchFamily="18" charset="0"/>
              </a:rPr>
              <a:t>25</a:t>
            </a:r>
          </a:p>
          <a:p>
            <a:r>
              <a:rPr lang="en-US" sz="2400" b="1" dirty="0" smtClean="0">
                <a:solidFill>
                  <a:srgbClr val="00B050"/>
                </a:solidFill>
                <a:latin typeface="Times New Roman" panose="02020603050405020304" pitchFamily="18" charset="0"/>
                <a:cs typeface="Times New Roman" panose="02020603050405020304" pitchFamily="18" charset="0"/>
              </a:rPr>
              <a:t>6	</a:t>
            </a:r>
            <a:r>
              <a:rPr lang="en-US" sz="2400" b="1" dirty="0" smtClean="0">
                <a:solidFill>
                  <a:srgbClr val="FF0000"/>
                </a:solidFill>
                <a:latin typeface="Times New Roman" panose="02020603050405020304" pitchFamily="18" charset="0"/>
                <a:cs typeface="Times New Roman" panose="02020603050405020304" pitchFamily="18" charset="0"/>
              </a:rPr>
              <a:t>36</a:t>
            </a:r>
          </a:p>
          <a:p>
            <a:r>
              <a:rPr lang="en-US" sz="2400" b="1" dirty="0" smtClean="0">
                <a:solidFill>
                  <a:srgbClr val="00B050"/>
                </a:solidFill>
                <a:latin typeface="Times New Roman" panose="02020603050405020304" pitchFamily="18" charset="0"/>
                <a:cs typeface="Times New Roman" panose="02020603050405020304" pitchFamily="18" charset="0"/>
              </a:rPr>
              <a:t>7	</a:t>
            </a:r>
            <a:r>
              <a:rPr lang="en-US" sz="2400" b="1" dirty="0" smtClean="0">
                <a:solidFill>
                  <a:srgbClr val="FF0000"/>
                </a:solidFill>
                <a:latin typeface="Times New Roman" panose="02020603050405020304" pitchFamily="18" charset="0"/>
                <a:cs typeface="Times New Roman" panose="02020603050405020304" pitchFamily="18" charset="0"/>
              </a:rPr>
              <a:t>49</a:t>
            </a:r>
          </a:p>
          <a:p>
            <a:r>
              <a:rPr lang="en-US" sz="2400" b="1" dirty="0" smtClean="0">
                <a:solidFill>
                  <a:srgbClr val="00B050"/>
                </a:solidFill>
                <a:latin typeface="Times New Roman" panose="02020603050405020304" pitchFamily="18" charset="0"/>
                <a:cs typeface="Times New Roman" panose="02020603050405020304" pitchFamily="18" charset="0"/>
              </a:rPr>
              <a:t>8	</a:t>
            </a:r>
            <a:r>
              <a:rPr lang="en-US" sz="2400" b="1" dirty="0" smtClean="0">
                <a:solidFill>
                  <a:srgbClr val="FF0000"/>
                </a:solidFill>
                <a:latin typeface="Times New Roman" panose="02020603050405020304" pitchFamily="18" charset="0"/>
                <a:cs typeface="Times New Roman" panose="02020603050405020304" pitchFamily="18" charset="0"/>
              </a:rPr>
              <a:t>64</a:t>
            </a:r>
          </a:p>
          <a:p>
            <a:r>
              <a:rPr lang="en-US" sz="2400" b="1" dirty="0" smtClean="0">
                <a:solidFill>
                  <a:srgbClr val="00B050"/>
                </a:solidFill>
                <a:latin typeface="Times New Roman" panose="02020603050405020304" pitchFamily="18" charset="0"/>
                <a:cs typeface="Times New Roman" panose="02020603050405020304" pitchFamily="18" charset="0"/>
              </a:rPr>
              <a:t>9	</a:t>
            </a:r>
            <a:r>
              <a:rPr lang="en-US" sz="2400" b="1" dirty="0" smtClean="0">
                <a:solidFill>
                  <a:srgbClr val="FF0000"/>
                </a:solidFill>
                <a:latin typeface="Times New Roman" panose="02020603050405020304" pitchFamily="18" charset="0"/>
                <a:cs typeface="Times New Roman" panose="02020603050405020304" pitchFamily="18" charset="0"/>
              </a:rPr>
              <a:t>81</a:t>
            </a:r>
          </a:p>
          <a:p>
            <a:r>
              <a:rPr lang="en-US" sz="2400" b="1" dirty="0" smtClean="0">
                <a:solidFill>
                  <a:srgbClr val="00B050"/>
                </a:solidFill>
                <a:latin typeface="Times New Roman" panose="02020603050405020304" pitchFamily="18" charset="0"/>
                <a:cs typeface="Times New Roman" panose="02020603050405020304" pitchFamily="18" charset="0"/>
              </a:rPr>
              <a:t>10	</a:t>
            </a:r>
            <a:r>
              <a:rPr lang="en-US" sz="2400" b="1" dirty="0" smtClean="0">
                <a:solidFill>
                  <a:srgbClr val="FF0000"/>
                </a:solidFill>
                <a:latin typeface="Times New Roman" panose="02020603050405020304" pitchFamily="18" charset="0"/>
                <a:cs typeface="Times New Roman" panose="02020603050405020304" pitchFamily="18" charset="0"/>
              </a:rPr>
              <a:t>100</a:t>
            </a:r>
          </a:p>
        </p:txBody>
      </p:sp>
      <p:sp>
        <p:nvSpPr>
          <p:cNvPr id="11" name="TextBox 10"/>
          <p:cNvSpPr txBox="1"/>
          <p:nvPr/>
        </p:nvSpPr>
        <p:spPr>
          <a:xfrm>
            <a:off x="3975830" y="2930097"/>
            <a:ext cx="3248458" cy="3785652"/>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smtClean="0">
                <a:solidFill>
                  <a:srgbClr val="00B050"/>
                </a:solidFill>
                <a:latin typeface="Times New Roman" panose="02020603050405020304" pitchFamily="18" charset="0"/>
                <a:cs typeface="Times New Roman" panose="02020603050405020304" pitchFamily="18" charset="0"/>
              </a:rPr>
              <a:t>11	</a:t>
            </a:r>
            <a:r>
              <a:rPr lang="en-US" sz="2400" b="1" dirty="0" smtClean="0">
                <a:solidFill>
                  <a:srgbClr val="FF0000"/>
                </a:solidFill>
                <a:latin typeface="Times New Roman" panose="02020603050405020304" pitchFamily="18" charset="0"/>
                <a:cs typeface="Times New Roman" panose="02020603050405020304" pitchFamily="18" charset="0"/>
              </a:rPr>
              <a:t>121</a:t>
            </a:r>
          </a:p>
          <a:p>
            <a:r>
              <a:rPr lang="en-US" sz="2400" b="1" dirty="0" smtClean="0">
                <a:solidFill>
                  <a:srgbClr val="00B050"/>
                </a:solidFill>
                <a:latin typeface="Times New Roman" panose="02020603050405020304" pitchFamily="18" charset="0"/>
                <a:cs typeface="Times New Roman" panose="02020603050405020304" pitchFamily="18" charset="0"/>
              </a:rPr>
              <a:t>12	</a:t>
            </a:r>
            <a:r>
              <a:rPr lang="en-US" sz="2400" b="1" dirty="0" smtClean="0">
                <a:solidFill>
                  <a:srgbClr val="FF0000"/>
                </a:solidFill>
                <a:latin typeface="Times New Roman" panose="02020603050405020304" pitchFamily="18" charset="0"/>
                <a:cs typeface="Times New Roman" panose="02020603050405020304" pitchFamily="18" charset="0"/>
              </a:rPr>
              <a:t>144</a:t>
            </a:r>
          </a:p>
          <a:p>
            <a:r>
              <a:rPr lang="en-US" sz="2400" b="1" dirty="0" smtClean="0">
                <a:solidFill>
                  <a:srgbClr val="00B050"/>
                </a:solidFill>
                <a:latin typeface="Times New Roman" panose="02020603050405020304" pitchFamily="18" charset="0"/>
                <a:cs typeface="Times New Roman" panose="02020603050405020304" pitchFamily="18" charset="0"/>
              </a:rPr>
              <a:t>13	</a:t>
            </a:r>
            <a:r>
              <a:rPr lang="en-US" sz="2400" b="1" dirty="0" smtClean="0">
                <a:solidFill>
                  <a:srgbClr val="FF0000"/>
                </a:solidFill>
                <a:latin typeface="Times New Roman" panose="02020603050405020304" pitchFamily="18" charset="0"/>
                <a:cs typeface="Times New Roman" panose="02020603050405020304" pitchFamily="18" charset="0"/>
              </a:rPr>
              <a:t>169</a:t>
            </a:r>
          </a:p>
          <a:p>
            <a:r>
              <a:rPr lang="en-US" sz="2400" b="1" dirty="0" smtClean="0">
                <a:solidFill>
                  <a:srgbClr val="00B050"/>
                </a:solidFill>
                <a:latin typeface="Times New Roman" panose="02020603050405020304" pitchFamily="18" charset="0"/>
                <a:cs typeface="Times New Roman" panose="02020603050405020304" pitchFamily="18" charset="0"/>
              </a:rPr>
              <a:t>14	</a:t>
            </a:r>
            <a:r>
              <a:rPr lang="en-US" sz="2400" b="1" dirty="0" smtClean="0">
                <a:solidFill>
                  <a:srgbClr val="FF0000"/>
                </a:solidFill>
                <a:latin typeface="Times New Roman" panose="02020603050405020304" pitchFamily="18" charset="0"/>
                <a:cs typeface="Times New Roman" panose="02020603050405020304" pitchFamily="18" charset="0"/>
              </a:rPr>
              <a:t>196</a:t>
            </a:r>
          </a:p>
          <a:p>
            <a:r>
              <a:rPr lang="en-US" sz="2400" b="1" dirty="0" smtClean="0">
                <a:solidFill>
                  <a:srgbClr val="00B050"/>
                </a:solidFill>
                <a:latin typeface="Times New Roman" panose="02020603050405020304" pitchFamily="18" charset="0"/>
                <a:cs typeface="Times New Roman" panose="02020603050405020304" pitchFamily="18" charset="0"/>
              </a:rPr>
              <a:t>15	</a:t>
            </a:r>
            <a:r>
              <a:rPr lang="en-US" sz="2400" b="1" dirty="0" smtClean="0">
                <a:solidFill>
                  <a:srgbClr val="FF0000"/>
                </a:solidFill>
                <a:latin typeface="Times New Roman" panose="02020603050405020304" pitchFamily="18" charset="0"/>
                <a:cs typeface="Times New Roman" panose="02020603050405020304" pitchFamily="18" charset="0"/>
              </a:rPr>
              <a:t>225</a:t>
            </a:r>
          </a:p>
          <a:p>
            <a:r>
              <a:rPr lang="en-US" sz="2400" b="1" dirty="0" smtClean="0">
                <a:solidFill>
                  <a:srgbClr val="00B050"/>
                </a:solidFill>
                <a:latin typeface="Times New Roman" panose="02020603050405020304" pitchFamily="18" charset="0"/>
                <a:cs typeface="Times New Roman" panose="02020603050405020304" pitchFamily="18" charset="0"/>
              </a:rPr>
              <a:t>16	</a:t>
            </a:r>
            <a:r>
              <a:rPr lang="en-US" sz="2400" b="1" dirty="0" smtClean="0">
                <a:solidFill>
                  <a:srgbClr val="FF0000"/>
                </a:solidFill>
                <a:latin typeface="Times New Roman" panose="02020603050405020304" pitchFamily="18" charset="0"/>
                <a:cs typeface="Times New Roman" panose="02020603050405020304" pitchFamily="18" charset="0"/>
              </a:rPr>
              <a:t>256</a:t>
            </a:r>
          </a:p>
          <a:p>
            <a:r>
              <a:rPr lang="en-US" sz="2400" b="1" dirty="0" smtClean="0">
                <a:solidFill>
                  <a:srgbClr val="00B050"/>
                </a:solidFill>
                <a:latin typeface="Times New Roman" panose="02020603050405020304" pitchFamily="18" charset="0"/>
                <a:cs typeface="Times New Roman" panose="02020603050405020304" pitchFamily="18" charset="0"/>
              </a:rPr>
              <a:t>17	</a:t>
            </a:r>
            <a:r>
              <a:rPr lang="en-US" sz="2400" b="1" dirty="0" smtClean="0">
                <a:solidFill>
                  <a:srgbClr val="FF0000"/>
                </a:solidFill>
                <a:latin typeface="Times New Roman" panose="02020603050405020304" pitchFamily="18" charset="0"/>
                <a:cs typeface="Times New Roman" panose="02020603050405020304" pitchFamily="18" charset="0"/>
              </a:rPr>
              <a:t>289</a:t>
            </a:r>
          </a:p>
          <a:p>
            <a:r>
              <a:rPr lang="en-US" sz="2400" b="1" dirty="0" smtClean="0">
                <a:solidFill>
                  <a:srgbClr val="00B050"/>
                </a:solidFill>
                <a:latin typeface="Times New Roman" panose="02020603050405020304" pitchFamily="18" charset="0"/>
                <a:cs typeface="Times New Roman" panose="02020603050405020304" pitchFamily="18" charset="0"/>
              </a:rPr>
              <a:t>18	</a:t>
            </a:r>
            <a:r>
              <a:rPr lang="en-US" sz="2400" b="1" dirty="0" smtClean="0">
                <a:solidFill>
                  <a:srgbClr val="FF0000"/>
                </a:solidFill>
                <a:latin typeface="Times New Roman" panose="02020603050405020304" pitchFamily="18" charset="0"/>
                <a:cs typeface="Times New Roman" panose="02020603050405020304" pitchFamily="18" charset="0"/>
              </a:rPr>
              <a:t>324</a:t>
            </a:r>
          </a:p>
          <a:p>
            <a:r>
              <a:rPr lang="en-US" sz="2400" b="1" dirty="0" smtClean="0">
                <a:solidFill>
                  <a:srgbClr val="00B050"/>
                </a:solidFill>
                <a:latin typeface="Times New Roman" panose="02020603050405020304" pitchFamily="18" charset="0"/>
                <a:cs typeface="Times New Roman" panose="02020603050405020304" pitchFamily="18" charset="0"/>
              </a:rPr>
              <a:t>19	</a:t>
            </a:r>
            <a:r>
              <a:rPr lang="en-US" sz="2400" b="1" dirty="0" smtClean="0">
                <a:solidFill>
                  <a:srgbClr val="FF0000"/>
                </a:solidFill>
                <a:latin typeface="Times New Roman" panose="02020603050405020304" pitchFamily="18" charset="0"/>
                <a:cs typeface="Times New Roman" panose="02020603050405020304" pitchFamily="18" charset="0"/>
              </a:rPr>
              <a:t>361</a:t>
            </a:r>
          </a:p>
          <a:p>
            <a:r>
              <a:rPr lang="en-US" sz="2400" b="1" dirty="0" smtClean="0">
                <a:solidFill>
                  <a:srgbClr val="00B050"/>
                </a:solidFill>
                <a:latin typeface="Times New Roman" panose="02020603050405020304" pitchFamily="18" charset="0"/>
                <a:cs typeface="Times New Roman" panose="02020603050405020304" pitchFamily="18" charset="0"/>
              </a:rPr>
              <a:t>20	</a:t>
            </a:r>
            <a:r>
              <a:rPr lang="en-US" sz="2400" b="1" dirty="0" smtClean="0">
                <a:solidFill>
                  <a:srgbClr val="FF0000"/>
                </a:solidFill>
                <a:latin typeface="Times New Roman" panose="02020603050405020304" pitchFamily="18" charset="0"/>
                <a:cs typeface="Times New Roman" panose="02020603050405020304" pitchFamily="18" charset="0"/>
              </a:rPr>
              <a:t>400</a:t>
            </a:r>
          </a:p>
        </p:txBody>
      </p:sp>
      <p:sp>
        <p:nvSpPr>
          <p:cNvPr id="12" name="TextBox 11"/>
          <p:cNvSpPr txBox="1"/>
          <p:nvPr/>
        </p:nvSpPr>
        <p:spPr>
          <a:xfrm>
            <a:off x="7522577" y="2943952"/>
            <a:ext cx="4489313" cy="3416320"/>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smtClean="0">
                <a:solidFill>
                  <a:srgbClr val="00B050"/>
                </a:solidFill>
                <a:latin typeface="Times New Roman" panose="02020603050405020304" pitchFamily="18" charset="0"/>
                <a:cs typeface="Times New Roman" panose="02020603050405020304" pitchFamily="18" charset="0"/>
              </a:rPr>
              <a:t>Unit          		   Possible   </a:t>
            </a:r>
          </a:p>
          <a:p>
            <a:r>
              <a:rPr lang="en-US" sz="2400" b="1" dirty="0" smtClean="0">
                <a:solidFill>
                  <a:srgbClr val="00B050"/>
                </a:solidFill>
                <a:latin typeface="Times New Roman" panose="02020603050405020304" pitchFamily="18" charset="0"/>
                <a:cs typeface="Times New Roman" panose="02020603050405020304" pitchFamily="18" charset="0"/>
              </a:rPr>
              <a:t>Digit       		square root 			      value</a:t>
            </a:r>
          </a:p>
          <a:p>
            <a:r>
              <a:rPr lang="en-US" sz="2400" b="1" dirty="0">
                <a:solidFill>
                  <a:srgbClr val="00B050"/>
                </a:solidFill>
                <a:latin typeface="Times New Roman" panose="02020603050405020304" pitchFamily="18" charset="0"/>
                <a:cs typeface="Times New Roman" panose="02020603050405020304" pitchFamily="18" charset="0"/>
              </a:rPr>
              <a:t> </a:t>
            </a:r>
            <a:r>
              <a:rPr lang="en-US" sz="2400" b="1" dirty="0" smtClean="0">
                <a:solidFill>
                  <a:srgbClr val="00B050"/>
                </a:solidFill>
                <a:latin typeface="Times New Roman" panose="02020603050405020304" pitchFamily="18" charset="0"/>
                <a:cs typeface="Times New Roman" panose="02020603050405020304" pitchFamily="18" charset="0"/>
              </a:rPr>
              <a:t>0                                          </a:t>
            </a:r>
            <a:r>
              <a:rPr lang="en-US" sz="2400" b="1" dirty="0" smtClean="0">
                <a:solidFill>
                  <a:srgbClr val="0070C0"/>
                </a:solidFill>
                <a:latin typeface="Times New Roman" panose="02020603050405020304" pitchFamily="18" charset="0"/>
                <a:cs typeface="Times New Roman" panose="02020603050405020304" pitchFamily="18" charset="0"/>
              </a:rPr>
              <a:t>0</a:t>
            </a:r>
          </a:p>
          <a:p>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smtClean="0">
                <a:solidFill>
                  <a:srgbClr val="00B050"/>
                </a:solidFill>
                <a:latin typeface="Times New Roman" panose="02020603050405020304" pitchFamily="18" charset="0"/>
                <a:cs typeface="Times New Roman" panose="02020603050405020304" pitchFamily="18" charset="0"/>
              </a:rPr>
              <a:t>1                                         </a:t>
            </a:r>
            <a:r>
              <a:rPr lang="en-US" sz="2400" b="1" dirty="0" smtClean="0">
                <a:solidFill>
                  <a:srgbClr val="0070C0"/>
                </a:solidFill>
                <a:latin typeface="Times New Roman" panose="02020603050405020304" pitchFamily="18" charset="0"/>
                <a:cs typeface="Times New Roman" panose="02020603050405020304" pitchFamily="18" charset="0"/>
              </a:rPr>
              <a:t>1/9</a:t>
            </a:r>
          </a:p>
          <a:p>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smtClean="0">
                <a:solidFill>
                  <a:srgbClr val="00B050"/>
                </a:solidFill>
                <a:latin typeface="Times New Roman" panose="02020603050405020304" pitchFamily="18" charset="0"/>
                <a:cs typeface="Times New Roman" panose="02020603050405020304" pitchFamily="18" charset="0"/>
              </a:rPr>
              <a:t>4</a:t>
            </a:r>
            <a:r>
              <a:rPr lang="en-US" sz="2400" b="1" dirty="0" smtClean="0">
                <a:solidFill>
                  <a:srgbClr val="0070C0"/>
                </a:solidFill>
                <a:latin typeface="Times New Roman" panose="02020603050405020304" pitchFamily="18" charset="0"/>
                <a:cs typeface="Times New Roman" panose="02020603050405020304" pitchFamily="18" charset="0"/>
              </a:rPr>
              <a:t>                                         2/8</a:t>
            </a:r>
          </a:p>
          <a:p>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smtClean="0">
                <a:solidFill>
                  <a:srgbClr val="00B050"/>
                </a:solidFill>
                <a:latin typeface="Times New Roman" panose="02020603050405020304" pitchFamily="18" charset="0"/>
                <a:cs typeface="Times New Roman" panose="02020603050405020304" pitchFamily="18" charset="0"/>
              </a:rPr>
              <a:t>5 </a:t>
            </a:r>
            <a:r>
              <a:rPr lang="en-US" sz="2400" b="1" dirty="0" smtClean="0">
                <a:solidFill>
                  <a:srgbClr val="0070C0"/>
                </a:solidFill>
                <a:latin typeface="Times New Roman" panose="02020603050405020304" pitchFamily="18" charset="0"/>
                <a:cs typeface="Times New Roman" panose="02020603050405020304" pitchFamily="18" charset="0"/>
              </a:rPr>
              <a:t>                                          5</a:t>
            </a:r>
          </a:p>
          <a:p>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smtClean="0">
                <a:solidFill>
                  <a:srgbClr val="00B050"/>
                </a:solidFill>
                <a:latin typeface="Times New Roman" panose="02020603050405020304" pitchFamily="18" charset="0"/>
                <a:cs typeface="Times New Roman" panose="02020603050405020304" pitchFamily="18" charset="0"/>
              </a:rPr>
              <a:t>6  </a:t>
            </a:r>
            <a:r>
              <a:rPr lang="en-US" sz="2400" b="1" dirty="0" smtClean="0">
                <a:solidFill>
                  <a:srgbClr val="0070C0"/>
                </a:solidFill>
                <a:latin typeface="Times New Roman" panose="02020603050405020304" pitchFamily="18" charset="0"/>
                <a:cs typeface="Times New Roman" panose="02020603050405020304" pitchFamily="18" charset="0"/>
              </a:rPr>
              <a:t>                                        4/6</a:t>
            </a:r>
          </a:p>
          <a:p>
            <a:r>
              <a:rPr lang="en-US" sz="2400" b="1" dirty="0">
                <a:solidFill>
                  <a:srgbClr val="00B050"/>
                </a:solidFill>
                <a:latin typeface="Times New Roman" panose="02020603050405020304" pitchFamily="18" charset="0"/>
                <a:cs typeface="Times New Roman" panose="02020603050405020304" pitchFamily="18" charset="0"/>
              </a:rPr>
              <a:t> </a:t>
            </a:r>
            <a:r>
              <a:rPr lang="en-US" sz="2400" b="1" dirty="0" smtClean="0">
                <a:solidFill>
                  <a:srgbClr val="00B050"/>
                </a:solidFill>
                <a:latin typeface="Times New Roman" panose="02020603050405020304" pitchFamily="18" charset="0"/>
                <a:cs typeface="Times New Roman" panose="02020603050405020304" pitchFamily="18" charset="0"/>
              </a:rPr>
              <a:t>9                                          </a:t>
            </a:r>
            <a:r>
              <a:rPr lang="en-US" sz="2400" b="1" dirty="0" smtClean="0">
                <a:solidFill>
                  <a:srgbClr val="0070C0"/>
                </a:solidFill>
                <a:latin typeface="Times New Roman" panose="02020603050405020304" pitchFamily="18" charset="0"/>
                <a:cs typeface="Times New Roman" panose="02020603050405020304" pitchFamily="18" charset="0"/>
              </a:rPr>
              <a:t>3/7</a:t>
            </a:r>
          </a:p>
        </p:txBody>
      </p:sp>
    </p:spTree>
    <p:extLst>
      <p:ext uri="{BB962C8B-B14F-4D97-AF65-F5344CB8AC3E}">
        <p14:creationId xmlns:p14="http://schemas.microsoft.com/office/powerpoint/2010/main" val="39169447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6482" y="1507009"/>
            <a:ext cx="4457672" cy="3655291"/>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3360194" cy="1856509"/>
          </a:xfrm>
          <a:prstGeom prst="rect">
            <a:avLst/>
          </a:prstGeom>
        </p:spPr>
      </p:pic>
      <p:sp>
        <p:nvSpPr>
          <p:cNvPr id="9" name="TextBox 8"/>
          <p:cNvSpPr txBox="1"/>
          <p:nvPr/>
        </p:nvSpPr>
        <p:spPr>
          <a:xfrm>
            <a:off x="644669" y="1540657"/>
            <a:ext cx="10169237" cy="461665"/>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 To find the square root for the perfect square numbers</a:t>
            </a:r>
          </a:p>
        </p:txBody>
      </p:sp>
      <p:sp>
        <p:nvSpPr>
          <p:cNvPr id="6" name="TextBox 5"/>
          <p:cNvSpPr txBox="1"/>
          <p:nvPr/>
        </p:nvSpPr>
        <p:spPr>
          <a:xfrm flipH="1">
            <a:off x="3312170" y="314481"/>
            <a:ext cx="6091845" cy="1077218"/>
          </a:xfrm>
          <a:prstGeom prst="rect">
            <a:avLst/>
          </a:prstGeom>
          <a:noFill/>
        </p:spPr>
        <p:txBody>
          <a:bodyPr wrap="square" rtlCol="0">
            <a:spAutoFit/>
          </a:bodyPr>
          <a:lstStyle/>
          <a:p>
            <a:r>
              <a:rPr lang="en-US" sz="3200" dirty="0"/>
              <a:t>Miscellaneous Problems &amp; Short cuts</a:t>
            </a:r>
            <a:endParaRPr lang="en-IN" sz="3200" dirty="0"/>
          </a:p>
        </p:txBody>
      </p:sp>
      <p:sp>
        <p:nvSpPr>
          <p:cNvPr id="10" name="TextBox 9"/>
          <p:cNvSpPr txBox="1"/>
          <p:nvPr/>
        </p:nvSpPr>
        <p:spPr>
          <a:xfrm>
            <a:off x="266396" y="2170990"/>
            <a:ext cx="3248458" cy="3785652"/>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buAutoNum type="arabicPeriod"/>
            </a:pPr>
            <a:r>
              <a:rPr lang="en-US" sz="2000" b="1" dirty="0" smtClean="0">
                <a:solidFill>
                  <a:srgbClr val="00B050"/>
                </a:solidFill>
                <a:latin typeface="Times New Roman" panose="02020603050405020304" pitchFamily="18" charset="0"/>
                <a:cs typeface="Times New Roman" panose="02020603050405020304" pitchFamily="18" charset="0"/>
              </a:rPr>
              <a:t>Square root of 5625</a:t>
            </a:r>
          </a:p>
          <a:p>
            <a:r>
              <a:rPr lang="en-US" sz="2000" b="1" dirty="0">
                <a:solidFill>
                  <a:srgbClr val="00B050"/>
                </a:solidFill>
                <a:latin typeface="Times New Roman" panose="02020603050405020304" pitchFamily="18" charset="0"/>
                <a:cs typeface="Times New Roman" panose="02020603050405020304" pitchFamily="18" charset="0"/>
              </a:rPr>
              <a:t> </a:t>
            </a:r>
            <a:r>
              <a:rPr lang="en-US" sz="2000" b="1" dirty="0" smtClean="0">
                <a:solidFill>
                  <a:srgbClr val="00B050"/>
                </a:solidFill>
                <a:latin typeface="Times New Roman" panose="02020603050405020304" pitchFamily="18" charset="0"/>
                <a:cs typeface="Times New Roman" panose="02020603050405020304" pitchFamily="18" charset="0"/>
              </a:rPr>
              <a:t>  </a:t>
            </a:r>
            <a:r>
              <a:rPr lang="en-US" sz="2000" b="1" dirty="0" smtClean="0">
                <a:solidFill>
                  <a:srgbClr val="FF0000"/>
                </a:solidFill>
                <a:latin typeface="Times New Roman" panose="02020603050405020304" pitchFamily="18" charset="0"/>
                <a:cs typeface="Times New Roman" panose="02020603050405020304" pitchFamily="18" charset="0"/>
              </a:rPr>
              <a:t>56</a:t>
            </a:r>
            <a:r>
              <a:rPr lang="en-US" sz="2000" b="1" dirty="0" smtClean="0">
                <a:solidFill>
                  <a:srgbClr val="00B050"/>
                </a:solidFill>
                <a:latin typeface="Times New Roman" panose="02020603050405020304" pitchFamily="18" charset="0"/>
                <a:cs typeface="Times New Roman" panose="02020603050405020304" pitchFamily="18" charset="0"/>
              </a:rPr>
              <a:t>,</a:t>
            </a:r>
            <a:r>
              <a:rPr lang="en-US" sz="2000" b="1" dirty="0" smtClean="0">
                <a:solidFill>
                  <a:srgbClr val="0070C0"/>
                </a:solidFill>
                <a:latin typeface="Times New Roman" panose="02020603050405020304" pitchFamily="18" charset="0"/>
                <a:cs typeface="Times New Roman" panose="02020603050405020304" pitchFamily="18" charset="0"/>
              </a:rPr>
              <a:t>25</a:t>
            </a:r>
          </a:p>
          <a:p>
            <a:r>
              <a:rPr lang="en-US" sz="2000" b="1" dirty="0">
                <a:solidFill>
                  <a:srgbClr val="00B050"/>
                </a:solidFill>
                <a:latin typeface="Times New Roman" panose="02020603050405020304" pitchFamily="18" charset="0"/>
                <a:cs typeface="Times New Roman" panose="02020603050405020304" pitchFamily="18" charset="0"/>
              </a:rPr>
              <a:t> </a:t>
            </a:r>
            <a:r>
              <a:rPr lang="en-US" sz="2000" b="1" dirty="0" smtClean="0">
                <a:solidFill>
                  <a:srgbClr val="00B050"/>
                </a:solidFill>
                <a:latin typeface="Times New Roman" panose="02020603050405020304" pitchFamily="18" charset="0"/>
                <a:cs typeface="Times New Roman" panose="02020603050405020304" pitchFamily="18" charset="0"/>
              </a:rPr>
              <a:t>  </a:t>
            </a:r>
            <a:r>
              <a:rPr lang="en-US" sz="2000" b="1" dirty="0" smtClean="0">
                <a:solidFill>
                  <a:srgbClr val="FF0000"/>
                </a:solidFill>
                <a:latin typeface="Times New Roman" panose="02020603050405020304" pitchFamily="18" charset="0"/>
                <a:cs typeface="Times New Roman" panose="02020603050405020304" pitchFamily="18" charset="0"/>
              </a:rPr>
              <a:t>56</a:t>
            </a:r>
            <a:r>
              <a:rPr lang="en-US" sz="2000" b="1" dirty="0" smtClean="0">
                <a:solidFill>
                  <a:srgbClr val="00B050"/>
                </a:solidFill>
                <a:latin typeface="Times New Roman" panose="02020603050405020304" pitchFamily="18" charset="0"/>
                <a:cs typeface="Times New Roman" panose="02020603050405020304" pitchFamily="18" charset="0"/>
              </a:rPr>
              <a:t>- 49 - </a:t>
            </a:r>
            <a:r>
              <a:rPr lang="en-US" sz="2000" b="1" dirty="0" smtClean="0">
                <a:solidFill>
                  <a:srgbClr val="FF0000"/>
                </a:solidFill>
                <a:latin typeface="Times New Roman" panose="02020603050405020304" pitchFamily="18" charset="0"/>
                <a:cs typeface="Times New Roman" panose="02020603050405020304" pitchFamily="18" charset="0"/>
              </a:rPr>
              <a:t>7</a:t>
            </a:r>
            <a:r>
              <a:rPr lang="en-US" sz="2000" b="1" dirty="0" smtClean="0">
                <a:solidFill>
                  <a:srgbClr val="00B050"/>
                </a:solidFill>
                <a:latin typeface="Times New Roman" panose="02020603050405020304" pitchFamily="18" charset="0"/>
                <a:cs typeface="Times New Roman" panose="02020603050405020304" pitchFamily="18" charset="0"/>
              </a:rPr>
              <a:t> </a:t>
            </a:r>
          </a:p>
          <a:p>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smtClean="0">
                <a:solidFill>
                  <a:srgbClr val="0070C0"/>
                </a:solidFill>
                <a:latin typeface="Times New Roman" panose="02020603050405020304" pitchFamily="18" charset="0"/>
                <a:cs typeface="Times New Roman" panose="02020603050405020304" pitchFamily="18" charset="0"/>
              </a:rPr>
              <a:t>  25 </a:t>
            </a:r>
            <a:r>
              <a:rPr lang="en-US" sz="2000" b="1" dirty="0" smtClean="0">
                <a:solidFill>
                  <a:srgbClr val="00B050"/>
                </a:solidFill>
                <a:latin typeface="Times New Roman" panose="02020603050405020304" pitchFamily="18" charset="0"/>
                <a:cs typeface="Times New Roman" panose="02020603050405020304" pitchFamily="18" charset="0"/>
              </a:rPr>
              <a:t>– 5 – </a:t>
            </a:r>
            <a:r>
              <a:rPr lang="en-US" sz="2000" b="1" dirty="0" smtClean="0">
                <a:solidFill>
                  <a:srgbClr val="0070C0"/>
                </a:solidFill>
                <a:latin typeface="Times New Roman" panose="02020603050405020304" pitchFamily="18" charset="0"/>
                <a:cs typeface="Times New Roman" panose="02020603050405020304" pitchFamily="18" charset="0"/>
              </a:rPr>
              <a:t>5</a:t>
            </a:r>
          </a:p>
          <a:p>
            <a:r>
              <a:rPr lang="en-US" sz="2000" b="1" dirty="0" smtClean="0">
                <a:solidFill>
                  <a:srgbClr val="00B050"/>
                </a:solidFill>
                <a:latin typeface="Times New Roman" panose="02020603050405020304" pitchFamily="18" charset="0"/>
                <a:cs typeface="Times New Roman" panose="02020603050405020304" pitchFamily="18" charset="0"/>
              </a:rPr>
              <a:t>Answer: </a:t>
            </a:r>
            <a:r>
              <a:rPr lang="en-US" sz="2000" b="1" u="sng" dirty="0" smtClean="0">
                <a:solidFill>
                  <a:schemeClr val="tx1"/>
                </a:solidFill>
                <a:latin typeface="Times New Roman" panose="02020603050405020304" pitchFamily="18" charset="0"/>
                <a:cs typeface="Times New Roman" panose="02020603050405020304" pitchFamily="18" charset="0"/>
              </a:rPr>
              <a:t>75</a:t>
            </a:r>
          </a:p>
          <a:p>
            <a:r>
              <a:rPr lang="en-US" sz="2000" b="1" dirty="0" smtClean="0">
                <a:solidFill>
                  <a:srgbClr val="00B050"/>
                </a:solidFill>
                <a:latin typeface="Times New Roman" panose="02020603050405020304" pitchFamily="18" charset="0"/>
                <a:cs typeface="Times New Roman" panose="02020603050405020304" pitchFamily="18" charset="0"/>
              </a:rPr>
              <a:t>2. Square root of 7744</a:t>
            </a:r>
          </a:p>
          <a:p>
            <a:r>
              <a:rPr lang="en-US" sz="2000" b="1" dirty="0" smtClean="0">
                <a:solidFill>
                  <a:srgbClr val="FF0000"/>
                </a:solidFill>
                <a:latin typeface="Times New Roman" panose="02020603050405020304" pitchFamily="18" charset="0"/>
                <a:cs typeface="Times New Roman" panose="02020603050405020304" pitchFamily="18" charset="0"/>
              </a:rPr>
              <a:t>77</a:t>
            </a:r>
            <a:r>
              <a:rPr lang="en-US" sz="2000" b="1" dirty="0" smtClean="0">
                <a:solidFill>
                  <a:srgbClr val="00B050"/>
                </a:solidFill>
                <a:latin typeface="Times New Roman" panose="02020603050405020304" pitchFamily="18" charset="0"/>
                <a:cs typeface="Times New Roman" panose="02020603050405020304" pitchFamily="18" charset="0"/>
              </a:rPr>
              <a:t>,</a:t>
            </a:r>
            <a:r>
              <a:rPr lang="en-US" sz="2000" b="1" dirty="0" smtClean="0">
                <a:solidFill>
                  <a:srgbClr val="0070C0"/>
                </a:solidFill>
                <a:latin typeface="Times New Roman" panose="02020603050405020304" pitchFamily="18" charset="0"/>
                <a:cs typeface="Times New Roman" panose="02020603050405020304" pitchFamily="18" charset="0"/>
              </a:rPr>
              <a:t>44</a:t>
            </a:r>
          </a:p>
          <a:p>
            <a:r>
              <a:rPr lang="en-US" sz="2000" b="1" dirty="0" smtClean="0">
                <a:solidFill>
                  <a:srgbClr val="FF0000"/>
                </a:solidFill>
                <a:latin typeface="Times New Roman" panose="02020603050405020304" pitchFamily="18" charset="0"/>
                <a:cs typeface="Times New Roman" panose="02020603050405020304" pitchFamily="18" charset="0"/>
              </a:rPr>
              <a:t>77</a:t>
            </a:r>
            <a:r>
              <a:rPr lang="en-US" sz="2000" b="1" dirty="0" smtClean="0">
                <a:solidFill>
                  <a:srgbClr val="00B050"/>
                </a:solidFill>
                <a:latin typeface="Times New Roman" panose="02020603050405020304" pitchFamily="18" charset="0"/>
                <a:cs typeface="Times New Roman" panose="02020603050405020304" pitchFamily="18" charset="0"/>
              </a:rPr>
              <a:t> – 64 – </a:t>
            </a:r>
            <a:r>
              <a:rPr lang="en-US" sz="2000" b="1" dirty="0" smtClean="0">
                <a:solidFill>
                  <a:srgbClr val="FF0000"/>
                </a:solidFill>
                <a:latin typeface="Times New Roman" panose="02020603050405020304" pitchFamily="18" charset="0"/>
                <a:cs typeface="Times New Roman" panose="02020603050405020304" pitchFamily="18" charset="0"/>
              </a:rPr>
              <a:t>8</a:t>
            </a:r>
          </a:p>
          <a:p>
            <a:r>
              <a:rPr lang="en-US" sz="2000" b="1" dirty="0" smtClean="0">
                <a:solidFill>
                  <a:srgbClr val="0070C0"/>
                </a:solidFill>
                <a:latin typeface="Times New Roman" panose="02020603050405020304" pitchFamily="18" charset="0"/>
                <a:cs typeface="Times New Roman" panose="02020603050405020304" pitchFamily="18" charset="0"/>
              </a:rPr>
              <a:t>44</a:t>
            </a:r>
            <a:r>
              <a:rPr lang="en-US" sz="2000" b="1" dirty="0" smtClean="0">
                <a:solidFill>
                  <a:srgbClr val="00B050"/>
                </a:solidFill>
                <a:latin typeface="Times New Roman" panose="02020603050405020304" pitchFamily="18" charset="0"/>
                <a:cs typeface="Times New Roman" panose="02020603050405020304" pitchFamily="18" charset="0"/>
              </a:rPr>
              <a:t> – 4 – </a:t>
            </a:r>
            <a:r>
              <a:rPr lang="en-US" sz="2000" b="1" dirty="0" smtClean="0">
                <a:solidFill>
                  <a:srgbClr val="0070C0"/>
                </a:solidFill>
                <a:latin typeface="Times New Roman" panose="02020603050405020304" pitchFamily="18" charset="0"/>
                <a:cs typeface="Times New Roman" panose="02020603050405020304" pitchFamily="18" charset="0"/>
              </a:rPr>
              <a:t>2/8 </a:t>
            </a:r>
          </a:p>
          <a:p>
            <a:r>
              <a:rPr lang="en-US" sz="2000" b="1" dirty="0" smtClean="0">
                <a:solidFill>
                  <a:srgbClr val="FF0000"/>
                </a:solidFill>
                <a:latin typeface="Times New Roman" panose="02020603050405020304" pitchFamily="18" charset="0"/>
                <a:cs typeface="Times New Roman" panose="02020603050405020304" pitchFamily="18" charset="0"/>
              </a:rPr>
              <a:t>77</a:t>
            </a:r>
            <a:r>
              <a:rPr lang="en-US" sz="2000" b="1" dirty="0" smtClean="0">
                <a:solidFill>
                  <a:srgbClr val="00B050"/>
                </a:solidFill>
                <a:latin typeface="Times New Roman" panose="02020603050405020304" pitchFamily="18" charset="0"/>
                <a:cs typeface="Times New Roman" panose="02020603050405020304" pitchFamily="18" charset="0"/>
              </a:rPr>
              <a:t> - </a:t>
            </a:r>
            <a:r>
              <a:rPr lang="en-US" sz="2000" b="1" dirty="0" smtClean="0">
                <a:solidFill>
                  <a:srgbClr val="FF0000"/>
                </a:solidFill>
                <a:latin typeface="Times New Roman" panose="02020603050405020304" pitchFamily="18" charset="0"/>
                <a:cs typeface="Times New Roman" panose="02020603050405020304" pitchFamily="18" charset="0"/>
              </a:rPr>
              <a:t>8*9</a:t>
            </a:r>
            <a:r>
              <a:rPr lang="en-US" sz="2000" b="1" dirty="0" smtClean="0">
                <a:solidFill>
                  <a:srgbClr val="00B050"/>
                </a:solidFill>
                <a:latin typeface="Times New Roman" panose="02020603050405020304" pitchFamily="18" charset="0"/>
                <a:cs typeface="Times New Roman" panose="02020603050405020304" pitchFamily="18" charset="0"/>
              </a:rPr>
              <a:t> = </a:t>
            </a:r>
            <a:r>
              <a:rPr lang="en-US" sz="2000" b="1" dirty="0" smtClean="0">
                <a:solidFill>
                  <a:srgbClr val="002060"/>
                </a:solidFill>
                <a:latin typeface="Times New Roman" panose="02020603050405020304" pitchFamily="18" charset="0"/>
                <a:cs typeface="Times New Roman" panose="02020603050405020304" pitchFamily="18" charset="0"/>
              </a:rPr>
              <a:t>72</a:t>
            </a:r>
          </a:p>
          <a:p>
            <a:r>
              <a:rPr lang="en-US" sz="2000" b="1" dirty="0" smtClean="0">
                <a:solidFill>
                  <a:srgbClr val="FF0000"/>
                </a:solidFill>
                <a:latin typeface="Times New Roman" panose="02020603050405020304" pitchFamily="18" charset="0"/>
                <a:cs typeface="Times New Roman" panose="02020603050405020304" pitchFamily="18" charset="0"/>
              </a:rPr>
              <a:t>77</a:t>
            </a:r>
            <a:r>
              <a:rPr lang="en-US" sz="2000" b="1" dirty="0" smtClean="0">
                <a:solidFill>
                  <a:srgbClr val="00B050"/>
                </a:solidFill>
                <a:latin typeface="Times New Roman" panose="02020603050405020304" pitchFamily="18" charset="0"/>
                <a:cs typeface="Times New Roman" panose="02020603050405020304" pitchFamily="18" charset="0"/>
              </a:rPr>
              <a:t> &gt; </a:t>
            </a:r>
            <a:r>
              <a:rPr lang="en-US" sz="2000" b="1" dirty="0" smtClean="0">
                <a:solidFill>
                  <a:srgbClr val="002060"/>
                </a:solidFill>
                <a:latin typeface="Times New Roman" panose="02020603050405020304" pitchFamily="18" charset="0"/>
                <a:cs typeface="Times New Roman" panose="02020603050405020304" pitchFamily="18" charset="0"/>
              </a:rPr>
              <a:t>72</a:t>
            </a:r>
            <a:r>
              <a:rPr lang="en-US" sz="2000" b="1" dirty="0" smtClean="0">
                <a:solidFill>
                  <a:srgbClr val="00B050"/>
                </a:solidFill>
                <a:latin typeface="Times New Roman" panose="02020603050405020304" pitchFamily="18" charset="0"/>
                <a:cs typeface="Times New Roman" panose="02020603050405020304" pitchFamily="18" charset="0"/>
              </a:rPr>
              <a:t> – so higher value -</a:t>
            </a:r>
            <a:r>
              <a:rPr lang="en-US" sz="2000" b="1" dirty="0" smtClean="0">
                <a:solidFill>
                  <a:srgbClr val="0070C0"/>
                </a:solidFill>
                <a:latin typeface="Times New Roman" panose="02020603050405020304" pitchFamily="18" charset="0"/>
                <a:cs typeface="Times New Roman" panose="02020603050405020304" pitchFamily="18" charset="0"/>
              </a:rPr>
              <a:t>8</a:t>
            </a:r>
          </a:p>
          <a:p>
            <a:r>
              <a:rPr lang="en-US" sz="2000" b="1" dirty="0" smtClean="0">
                <a:solidFill>
                  <a:srgbClr val="00B050"/>
                </a:solidFill>
                <a:latin typeface="Times New Roman" panose="02020603050405020304" pitchFamily="18" charset="0"/>
                <a:cs typeface="Times New Roman" panose="02020603050405020304" pitchFamily="18" charset="0"/>
              </a:rPr>
              <a:t>Answer: </a:t>
            </a:r>
            <a:r>
              <a:rPr lang="en-US" sz="2000" b="1" u="sng" dirty="0" smtClean="0">
                <a:solidFill>
                  <a:schemeClr val="tx1"/>
                </a:solidFill>
                <a:latin typeface="Times New Roman" panose="02020603050405020304" pitchFamily="18" charset="0"/>
                <a:cs typeface="Times New Roman" panose="02020603050405020304" pitchFamily="18" charset="0"/>
              </a:rPr>
              <a:t>88</a:t>
            </a:r>
            <a:r>
              <a:rPr lang="en-US" sz="2000" b="1" dirty="0" smtClean="0">
                <a:solidFill>
                  <a:srgbClr val="00B050"/>
                </a:solidFill>
                <a:latin typeface="Times New Roman" panose="02020603050405020304" pitchFamily="18" charset="0"/>
                <a:cs typeface="Times New Roman" panose="02020603050405020304" pitchFamily="18" charset="0"/>
              </a:rPr>
              <a:t>     </a:t>
            </a:r>
          </a:p>
        </p:txBody>
      </p:sp>
      <p:sp>
        <p:nvSpPr>
          <p:cNvPr id="11" name="TextBox 10"/>
          <p:cNvSpPr txBox="1"/>
          <p:nvPr/>
        </p:nvSpPr>
        <p:spPr>
          <a:xfrm>
            <a:off x="3884534" y="2149019"/>
            <a:ext cx="3194212" cy="4708981"/>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solidFill>
                  <a:srgbClr val="00B050"/>
                </a:solidFill>
                <a:latin typeface="Times New Roman" panose="02020603050405020304" pitchFamily="18" charset="0"/>
                <a:cs typeface="Times New Roman" panose="02020603050405020304" pitchFamily="18" charset="0"/>
              </a:rPr>
              <a:t>3. Square root of  10609   	</a:t>
            </a:r>
            <a:r>
              <a:rPr lang="en-US" sz="2000" b="1" dirty="0" smtClean="0">
                <a:solidFill>
                  <a:srgbClr val="FF0000"/>
                </a:solidFill>
                <a:latin typeface="Times New Roman" panose="02020603050405020304" pitchFamily="18" charset="0"/>
                <a:cs typeface="Times New Roman" panose="02020603050405020304" pitchFamily="18" charset="0"/>
              </a:rPr>
              <a:t>106</a:t>
            </a:r>
            <a:r>
              <a:rPr lang="en-US" sz="2000" b="1" dirty="0" smtClean="0">
                <a:solidFill>
                  <a:srgbClr val="00B050"/>
                </a:solidFill>
                <a:latin typeface="Times New Roman" panose="02020603050405020304" pitchFamily="18" charset="0"/>
                <a:cs typeface="Times New Roman" panose="02020603050405020304" pitchFamily="18" charset="0"/>
              </a:rPr>
              <a:t>,</a:t>
            </a:r>
            <a:r>
              <a:rPr lang="en-US" sz="2000" b="1" dirty="0" smtClean="0">
                <a:solidFill>
                  <a:srgbClr val="0070C0"/>
                </a:solidFill>
                <a:latin typeface="Times New Roman" panose="02020603050405020304" pitchFamily="18" charset="0"/>
                <a:cs typeface="Times New Roman" panose="02020603050405020304" pitchFamily="18" charset="0"/>
              </a:rPr>
              <a:t>09</a:t>
            </a:r>
          </a:p>
          <a:p>
            <a:r>
              <a:rPr lang="en-US" sz="2000" b="1" dirty="0" smtClean="0">
                <a:solidFill>
                  <a:srgbClr val="FF0000"/>
                </a:solidFill>
                <a:latin typeface="Times New Roman" panose="02020603050405020304" pitchFamily="18" charset="0"/>
                <a:cs typeface="Times New Roman" panose="02020603050405020304" pitchFamily="18" charset="0"/>
              </a:rPr>
              <a:t>106</a:t>
            </a:r>
            <a:r>
              <a:rPr lang="en-US" sz="2000" b="1" dirty="0" smtClean="0">
                <a:solidFill>
                  <a:srgbClr val="00B050"/>
                </a:solidFill>
                <a:latin typeface="Times New Roman" panose="02020603050405020304" pitchFamily="18" charset="0"/>
                <a:cs typeface="Times New Roman" panose="02020603050405020304" pitchFamily="18" charset="0"/>
              </a:rPr>
              <a:t> – 100 – </a:t>
            </a:r>
            <a:r>
              <a:rPr lang="en-US" sz="2000" b="1" dirty="0" smtClean="0">
                <a:solidFill>
                  <a:srgbClr val="FF0000"/>
                </a:solidFill>
                <a:latin typeface="Times New Roman" panose="02020603050405020304" pitchFamily="18" charset="0"/>
                <a:cs typeface="Times New Roman" panose="02020603050405020304" pitchFamily="18" charset="0"/>
              </a:rPr>
              <a:t>10</a:t>
            </a:r>
          </a:p>
          <a:p>
            <a:r>
              <a:rPr lang="en-US" sz="2000" b="1" dirty="0" smtClean="0">
                <a:solidFill>
                  <a:srgbClr val="0070C0"/>
                </a:solidFill>
                <a:latin typeface="Times New Roman" panose="02020603050405020304" pitchFamily="18" charset="0"/>
                <a:cs typeface="Times New Roman" panose="02020603050405020304" pitchFamily="18" charset="0"/>
              </a:rPr>
              <a:t>09</a:t>
            </a:r>
            <a:r>
              <a:rPr lang="en-US" sz="2000" b="1" dirty="0" smtClean="0">
                <a:solidFill>
                  <a:srgbClr val="00B050"/>
                </a:solidFill>
                <a:latin typeface="Times New Roman" panose="02020603050405020304" pitchFamily="18" charset="0"/>
                <a:cs typeface="Times New Roman" panose="02020603050405020304" pitchFamily="18" charset="0"/>
              </a:rPr>
              <a:t> – </a:t>
            </a:r>
            <a:r>
              <a:rPr lang="en-US" sz="2000" b="1" dirty="0" smtClean="0">
                <a:solidFill>
                  <a:srgbClr val="0070C0"/>
                </a:solidFill>
                <a:latin typeface="Times New Roman" panose="02020603050405020304" pitchFamily="18" charset="0"/>
                <a:cs typeface="Times New Roman" panose="02020603050405020304" pitchFamily="18" charset="0"/>
              </a:rPr>
              <a:t>3/7</a:t>
            </a:r>
          </a:p>
          <a:p>
            <a:r>
              <a:rPr lang="en-US" sz="2000" b="1" dirty="0" smtClean="0">
                <a:solidFill>
                  <a:srgbClr val="FF0000"/>
                </a:solidFill>
                <a:latin typeface="Times New Roman" panose="02020603050405020304" pitchFamily="18" charset="0"/>
                <a:cs typeface="Times New Roman" panose="02020603050405020304" pitchFamily="18" charset="0"/>
              </a:rPr>
              <a:t>106</a:t>
            </a:r>
            <a:r>
              <a:rPr lang="en-US" sz="2000" b="1" dirty="0" smtClean="0">
                <a:solidFill>
                  <a:srgbClr val="00B050"/>
                </a:solidFill>
                <a:latin typeface="Times New Roman" panose="02020603050405020304" pitchFamily="18" charset="0"/>
                <a:cs typeface="Times New Roman" panose="02020603050405020304" pitchFamily="18" charset="0"/>
              </a:rPr>
              <a:t>-</a:t>
            </a:r>
            <a:r>
              <a:rPr lang="en-US" sz="2000" b="1" dirty="0" smtClean="0">
                <a:solidFill>
                  <a:srgbClr val="FF0000"/>
                </a:solidFill>
                <a:latin typeface="Times New Roman" panose="02020603050405020304" pitchFamily="18" charset="0"/>
                <a:cs typeface="Times New Roman" panose="02020603050405020304" pitchFamily="18" charset="0"/>
              </a:rPr>
              <a:t>10*11</a:t>
            </a:r>
            <a:r>
              <a:rPr lang="en-US" sz="2000" b="1" dirty="0" smtClean="0">
                <a:solidFill>
                  <a:srgbClr val="00B050"/>
                </a:solidFill>
                <a:latin typeface="Times New Roman" panose="02020603050405020304" pitchFamily="18" charset="0"/>
                <a:cs typeface="Times New Roman" panose="02020603050405020304" pitchFamily="18" charset="0"/>
              </a:rPr>
              <a:t>-</a:t>
            </a:r>
            <a:r>
              <a:rPr lang="en-US" sz="2000" b="1" dirty="0" smtClean="0">
                <a:solidFill>
                  <a:schemeClr val="tx1"/>
                </a:solidFill>
                <a:latin typeface="Times New Roman" panose="02020603050405020304" pitchFamily="18" charset="0"/>
                <a:cs typeface="Times New Roman" panose="02020603050405020304" pitchFamily="18" charset="0"/>
              </a:rPr>
              <a:t>110</a:t>
            </a:r>
          </a:p>
          <a:p>
            <a:r>
              <a:rPr lang="en-US" sz="2000" b="1" dirty="0" smtClean="0">
                <a:solidFill>
                  <a:srgbClr val="FF0000"/>
                </a:solidFill>
                <a:latin typeface="Times New Roman" panose="02020603050405020304" pitchFamily="18" charset="0"/>
                <a:cs typeface="Times New Roman" panose="02020603050405020304" pitchFamily="18" charset="0"/>
              </a:rPr>
              <a:t>106</a:t>
            </a:r>
            <a:r>
              <a:rPr lang="en-US" sz="2000" b="1" dirty="0" smtClean="0">
                <a:solidFill>
                  <a:srgbClr val="00B050"/>
                </a:solidFill>
                <a:latin typeface="Times New Roman" panose="02020603050405020304" pitchFamily="18" charset="0"/>
                <a:cs typeface="Times New Roman" panose="02020603050405020304" pitchFamily="18" charset="0"/>
              </a:rPr>
              <a:t>&lt;</a:t>
            </a:r>
            <a:r>
              <a:rPr lang="en-US" sz="2000" b="1" dirty="0" smtClean="0">
                <a:solidFill>
                  <a:schemeClr val="tx1"/>
                </a:solidFill>
                <a:latin typeface="Times New Roman" panose="02020603050405020304" pitchFamily="18" charset="0"/>
                <a:cs typeface="Times New Roman" panose="02020603050405020304" pitchFamily="18" charset="0"/>
              </a:rPr>
              <a:t>110</a:t>
            </a:r>
            <a:r>
              <a:rPr lang="en-US" sz="2000" b="1" dirty="0" smtClean="0">
                <a:solidFill>
                  <a:srgbClr val="00B050"/>
                </a:solidFill>
                <a:latin typeface="Times New Roman" panose="02020603050405020304" pitchFamily="18" charset="0"/>
                <a:cs typeface="Times New Roman" panose="02020603050405020304" pitchFamily="18" charset="0"/>
              </a:rPr>
              <a:t> so smaller value – </a:t>
            </a:r>
            <a:r>
              <a:rPr lang="en-US" sz="2000" b="1" dirty="0" smtClean="0">
                <a:solidFill>
                  <a:srgbClr val="0070C0"/>
                </a:solidFill>
                <a:latin typeface="Times New Roman" panose="02020603050405020304" pitchFamily="18" charset="0"/>
                <a:cs typeface="Times New Roman" panose="02020603050405020304" pitchFamily="18" charset="0"/>
              </a:rPr>
              <a:t>3</a:t>
            </a:r>
          </a:p>
          <a:p>
            <a:r>
              <a:rPr lang="en-US" sz="2000" b="1" dirty="0" smtClean="0">
                <a:solidFill>
                  <a:srgbClr val="00B050"/>
                </a:solidFill>
                <a:latin typeface="Times New Roman" panose="02020603050405020304" pitchFamily="18" charset="0"/>
                <a:cs typeface="Times New Roman" panose="02020603050405020304" pitchFamily="18" charset="0"/>
              </a:rPr>
              <a:t>Answer: </a:t>
            </a:r>
            <a:r>
              <a:rPr lang="en-US" sz="2000" b="1" u="sng" dirty="0" smtClean="0">
                <a:solidFill>
                  <a:schemeClr val="tx1"/>
                </a:solidFill>
                <a:latin typeface="Times New Roman" panose="02020603050405020304" pitchFamily="18" charset="0"/>
                <a:cs typeface="Times New Roman" panose="02020603050405020304" pitchFamily="18" charset="0"/>
              </a:rPr>
              <a:t>103</a:t>
            </a:r>
          </a:p>
          <a:p>
            <a:r>
              <a:rPr lang="en-US" sz="2000" b="1" dirty="0" smtClean="0">
                <a:solidFill>
                  <a:srgbClr val="00B050"/>
                </a:solidFill>
                <a:latin typeface="Times New Roman" panose="02020603050405020304" pitchFamily="18" charset="0"/>
                <a:cs typeface="Times New Roman" panose="02020603050405020304" pitchFamily="18" charset="0"/>
              </a:rPr>
              <a:t>4. Square root of 46656</a:t>
            </a:r>
          </a:p>
          <a:p>
            <a:r>
              <a:rPr lang="en-US" sz="2000" b="1" dirty="0" smtClean="0">
                <a:solidFill>
                  <a:srgbClr val="FF0000"/>
                </a:solidFill>
                <a:latin typeface="Times New Roman" panose="02020603050405020304" pitchFamily="18" charset="0"/>
                <a:cs typeface="Times New Roman" panose="02020603050405020304" pitchFamily="18" charset="0"/>
              </a:rPr>
              <a:t>466</a:t>
            </a:r>
            <a:r>
              <a:rPr lang="en-US" sz="2000" b="1" dirty="0" smtClean="0">
                <a:solidFill>
                  <a:srgbClr val="00B050"/>
                </a:solidFill>
                <a:latin typeface="Times New Roman" panose="02020603050405020304" pitchFamily="18" charset="0"/>
                <a:cs typeface="Times New Roman" panose="02020603050405020304" pitchFamily="18" charset="0"/>
              </a:rPr>
              <a:t>,</a:t>
            </a:r>
            <a:r>
              <a:rPr lang="en-US" sz="2000" b="1" dirty="0" smtClean="0">
                <a:solidFill>
                  <a:srgbClr val="0070C0"/>
                </a:solidFill>
                <a:latin typeface="Times New Roman" panose="02020603050405020304" pitchFamily="18" charset="0"/>
                <a:cs typeface="Times New Roman" panose="02020603050405020304" pitchFamily="18" charset="0"/>
              </a:rPr>
              <a:t>56</a:t>
            </a:r>
          </a:p>
          <a:p>
            <a:r>
              <a:rPr lang="en-US" sz="2000" b="1" dirty="0" smtClean="0">
                <a:solidFill>
                  <a:srgbClr val="FF0000"/>
                </a:solidFill>
                <a:latin typeface="Times New Roman" panose="02020603050405020304" pitchFamily="18" charset="0"/>
                <a:cs typeface="Times New Roman" panose="02020603050405020304" pitchFamily="18" charset="0"/>
              </a:rPr>
              <a:t>466</a:t>
            </a:r>
            <a:r>
              <a:rPr lang="en-US" sz="2000" b="1" dirty="0" smtClean="0">
                <a:solidFill>
                  <a:srgbClr val="00B050"/>
                </a:solidFill>
                <a:latin typeface="Times New Roman" panose="02020603050405020304" pitchFamily="18" charset="0"/>
                <a:cs typeface="Times New Roman" panose="02020603050405020304" pitchFamily="18" charset="0"/>
              </a:rPr>
              <a:t>- 441 – </a:t>
            </a:r>
            <a:r>
              <a:rPr lang="en-US" sz="2000" b="1" dirty="0" smtClean="0">
                <a:solidFill>
                  <a:srgbClr val="FF0000"/>
                </a:solidFill>
                <a:latin typeface="Times New Roman" panose="02020603050405020304" pitchFamily="18" charset="0"/>
                <a:cs typeface="Times New Roman" panose="02020603050405020304" pitchFamily="18" charset="0"/>
              </a:rPr>
              <a:t>21</a:t>
            </a:r>
          </a:p>
          <a:p>
            <a:r>
              <a:rPr lang="en-US" sz="2000" b="1" dirty="0" smtClean="0">
                <a:solidFill>
                  <a:srgbClr val="0070C0"/>
                </a:solidFill>
                <a:latin typeface="Times New Roman" panose="02020603050405020304" pitchFamily="18" charset="0"/>
                <a:cs typeface="Times New Roman" panose="02020603050405020304" pitchFamily="18" charset="0"/>
              </a:rPr>
              <a:t>56</a:t>
            </a:r>
            <a:r>
              <a:rPr lang="en-US" sz="2000" b="1" dirty="0" smtClean="0">
                <a:solidFill>
                  <a:srgbClr val="00B050"/>
                </a:solidFill>
                <a:latin typeface="Times New Roman" panose="02020603050405020304" pitchFamily="18" charset="0"/>
                <a:cs typeface="Times New Roman" panose="02020603050405020304" pitchFamily="18" charset="0"/>
              </a:rPr>
              <a:t> – </a:t>
            </a:r>
            <a:r>
              <a:rPr lang="en-US" sz="2000" b="1" dirty="0" smtClean="0">
                <a:solidFill>
                  <a:srgbClr val="0070C0"/>
                </a:solidFill>
                <a:latin typeface="Times New Roman" panose="02020603050405020304" pitchFamily="18" charset="0"/>
                <a:cs typeface="Times New Roman" panose="02020603050405020304" pitchFamily="18" charset="0"/>
              </a:rPr>
              <a:t>4/6</a:t>
            </a:r>
          </a:p>
          <a:p>
            <a:r>
              <a:rPr lang="en-US" sz="2000" b="1" dirty="0" smtClean="0">
                <a:solidFill>
                  <a:srgbClr val="FF0000"/>
                </a:solidFill>
                <a:latin typeface="Times New Roman" panose="02020603050405020304" pitchFamily="18" charset="0"/>
                <a:cs typeface="Times New Roman" panose="02020603050405020304" pitchFamily="18" charset="0"/>
              </a:rPr>
              <a:t>466</a:t>
            </a:r>
            <a:r>
              <a:rPr lang="en-US" sz="2000" b="1" dirty="0" smtClean="0">
                <a:solidFill>
                  <a:srgbClr val="00B050"/>
                </a:solidFill>
                <a:latin typeface="Times New Roman" panose="02020603050405020304" pitchFamily="18" charset="0"/>
                <a:cs typeface="Times New Roman" panose="02020603050405020304" pitchFamily="18" charset="0"/>
              </a:rPr>
              <a:t>-21*22-</a:t>
            </a:r>
            <a:r>
              <a:rPr lang="en-US" sz="2000" b="1" dirty="0" smtClean="0">
                <a:solidFill>
                  <a:schemeClr val="tx1"/>
                </a:solidFill>
                <a:latin typeface="Times New Roman" panose="02020603050405020304" pitchFamily="18" charset="0"/>
                <a:cs typeface="Times New Roman" panose="02020603050405020304" pitchFamily="18" charset="0"/>
              </a:rPr>
              <a:t>462</a:t>
            </a:r>
          </a:p>
          <a:p>
            <a:r>
              <a:rPr lang="en-US" sz="2000" b="1" dirty="0" smtClean="0">
                <a:solidFill>
                  <a:srgbClr val="00B050"/>
                </a:solidFill>
                <a:latin typeface="Times New Roman" panose="02020603050405020304" pitchFamily="18" charset="0"/>
                <a:cs typeface="Times New Roman" panose="02020603050405020304" pitchFamily="18" charset="0"/>
              </a:rPr>
              <a:t>466&gt;462 so larger value </a:t>
            </a:r>
            <a:r>
              <a:rPr lang="en-US" sz="2000" b="1" dirty="0" smtClean="0">
                <a:solidFill>
                  <a:srgbClr val="0070C0"/>
                </a:solidFill>
                <a:latin typeface="Times New Roman" panose="02020603050405020304" pitchFamily="18" charset="0"/>
                <a:cs typeface="Times New Roman" panose="02020603050405020304" pitchFamily="18" charset="0"/>
              </a:rPr>
              <a:t>6</a:t>
            </a:r>
          </a:p>
          <a:p>
            <a:r>
              <a:rPr lang="en-US" sz="2000" b="1" dirty="0" smtClean="0">
                <a:solidFill>
                  <a:srgbClr val="00B050"/>
                </a:solidFill>
                <a:latin typeface="Times New Roman" panose="02020603050405020304" pitchFamily="18" charset="0"/>
                <a:cs typeface="Times New Roman" panose="02020603050405020304" pitchFamily="18" charset="0"/>
              </a:rPr>
              <a:t>Answer: </a:t>
            </a:r>
            <a:r>
              <a:rPr lang="en-US" sz="2000" b="1" u="sng" dirty="0" smtClean="0">
                <a:solidFill>
                  <a:schemeClr val="tx1"/>
                </a:solidFill>
                <a:latin typeface="Times New Roman" panose="02020603050405020304" pitchFamily="18" charset="0"/>
                <a:cs typeface="Times New Roman" panose="02020603050405020304" pitchFamily="18" charset="0"/>
              </a:rPr>
              <a:t>216</a:t>
            </a:r>
          </a:p>
        </p:txBody>
      </p:sp>
      <p:sp>
        <p:nvSpPr>
          <p:cNvPr id="12" name="TextBox 11"/>
          <p:cNvSpPr txBox="1"/>
          <p:nvPr/>
        </p:nvSpPr>
        <p:spPr>
          <a:xfrm>
            <a:off x="7529593" y="2943952"/>
            <a:ext cx="4482297" cy="3416320"/>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smtClean="0">
                <a:solidFill>
                  <a:srgbClr val="00B050"/>
                </a:solidFill>
                <a:latin typeface="Times New Roman" panose="02020603050405020304" pitchFamily="18" charset="0"/>
                <a:cs typeface="Times New Roman" panose="02020603050405020304" pitchFamily="18" charset="0"/>
              </a:rPr>
              <a:t>Unit          		   Possible   </a:t>
            </a:r>
          </a:p>
          <a:p>
            <a:r>
              <a:rPr lang="en-US" sz="2400" b="1" dirty="0" smtClean="0">
                <a:solidFill>
                  <a:srgbClr val="00B050"/>
                </a:solidFill>
                <a:latin typeface="Times New Roman" panose="02020603050405020304" pitchFamily="18" charset="0"/>
                <a:cs typeface="Times New Roman" panose="02020603050405020304" pitchFamily="18" charset="0"/>
              </a:rPr>
              <a:t>Digit       		square root 			      value</a:t>
            </a:r>
          </a:p>
          <a:p>
            <a:r>
              <a:rPr lang="en-US" sz="2400" b="1" dirty="0">
                <a:solidFill>
                  <a:srgbClr val="00B050"/>
                </a:solidFill>
                <a:latin typeface="Times New Roman" panose="02020603050405020304" pitchFamily="18" charset="0"/>
                <a:cs typeface="Times New Roman" panose="02020603050405020304" pitchFamily="18" charset="0"/>
              </a:rPr>
              <a:t> </a:t>
            </a:r>
            <a:r>
              <a:rPr lang="en-US" sz="2400" b="1" dirty="0" smtClean="0">
                <a:solidFill>
                  <a:srgbClr val="00B050"/>
                </a:solidFill>
                <a:latin typeface="Times New Roman" panose="02020603050405020304" pitchFamily="18" charset="0"/>
                <a:cs typeface="Times New Roman" panose="02020603050405020304" pitchFamily="18" charset="0"/>
              </a:rPr>
              <a:t>0                                          </a:t>
            </a:r>
            <a:r>
              <a:rPr lang="en-US" sz="2400" b="1" dirty="0" smtClean="0">
                <a:solidFill>
                  <a:srgbClr val="0070C0"/>
                </a:solidFill>
                <a:latin typeface="Times New Roman" panose="02020603050405020304" pitchFamily="18" charset="0"/>
                <a:cs typeface="Times New Roman" panose="02020603050405020304" pitchFamily="18" charset="0"/>
              </a:rPr>
              <a:t>0</a:t>
            </a:r>
          </a:p>
          <a:p>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smtClean="0">
                <a:solidFill>
                  <a:srgbClr val="00B050"/>
                </a:solidFill>
                <a:latin typeface="Times New Roman" panose="02020603050405020304" pitchFamily="18" charset="0"/>
                <a:cs typeface="Times New Roman" panose="02020603050405020304" pitchFamily="18" charset="0"/>
              </a:rPr>
              <a:t>1                                         </a:t>
            </a:r>
            <a:r>
              <a:rPr lang="en-US" sz="2400" b="1" dirty="0" smtClean="0">
                <a:solidFill>
                  <a:srgbClr val="0070C0"/>
                </a:solidFill>
                <a:latin typeface="Times New Roman" panose="02020603050405020304" pitchFamily="18" charset="0"/>
                <a:cs typeface="Times New Roman" panose="02020603050405020304" pitchFamily="18" charset="0"/>
              </a:rPr>
              <a:t>1/9</a:t>
            </a:r>
          </a:p>
          <a:p>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smtClean="0">
                <a:solidFill>
                  <a:srgbClr val="00B050"/>
                </a:solidFill>
                <a:latin typeface="Times New Roman" panose="02020603050405020304" pitchFamily="18" charset="0"/>
                <a:cs typeface="Times New Roman" panose="02020603050405020304" pitchFamily="18" charset="0"/>
              </a:rPr>
              <a:t>4</a:t>
            </a:r>
            <a:r>
              <a:rPr lang="en-US" sz="2400" b="1" dirty="0" smtClean="0">
                <a:solidFill>
                  <a:srgbClr val="0070C0"/>
                </a:solidFill>
                <a:latin typeface="Times New Roman" panose="02020603050405020304" pitchFamily="18" charset="0"/>
                <a:cs typeface="Times New Roman" panose="02020603050405020304" pitchFamily="18" charset="0"/>
              </a:rPr>
              <a:t>                                         2/8</a:t>
            </a:r>
          </a:p>
          <a:p>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smtClean="0">
                <a:solidFill>
                  <a:srgbClr val="00B050"/>
                </a:solidFill>
                <a:latin typeface="Times New Roman" panose="02020603050405020304" pitchFamily="18" charset="0"/>
                <a:cs typeface="Times New Roman" panose="02020603050405020304" pitchFamily="18" charset="0"/>
              </a:rPr>
              <a:t>5 </a:t>
            </a:r>
            <a:r>
              <a:rPr lang="en-US" sz="2400" b="1" dirty="0" smtClean="0">
                <a:solidFill>
                  <a:srgbClr val="0070C0"/>
                </a:solidFill>
                <a:latin typeface="Times New Roman" panose="02020603050405020304" pitchFamily="18" charset="0"/>
                <a:cs typeface="Times New Roman" panose="02020603050405020304" pitchFamily="18" charset="0"/>
              </a:rPr>
              <a:t>                                          5</a:t>
            </a:r>
          </a:p>
          <a:p>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smtClean="0">
                <a:solidFill>
                  <a:srgbClr val="00B050"/>
                </a:solidFill>
                <a:latin typeface="Times New Roman" panose="02020603050405020304" pitchFamily="18" charset="0"/>
                <a:cs typeface="Times New Roman" panose="02020603050405020304" pitchFamily="18" charset="0"/>
              </a:rPr>
              <a:t>6  </a:t>
            </a:r>
            <a:r>
              <a:rPr lang="en-US" sz="2400" b="1" dirty="0" smtClean="0">
                <a:solidFill>
                  <a:srgbClr val="0070C0"/>
                </a:solidFill>
                <a:latin typeface="Times New Roman" panose="02020603050405020304" pitchFamily="18" charset="0"/>
                <a:cs typeface="Times New Roman" panose="02020603050405020304" pitchFamily="18" charset="0"/>
              </a:rPr>
              <a:t>                                        4/6</a:t>
            </a:r>
          </a:p>
          <a:p>
            <a:r>
              <a:rPr lang="en-US" sz="2400" b="1" dirty="0">
                <a:solidFill>
                  <a:srgbClr val="00B050"/>
                </a:solidFill>
                <a:latin typeface="Times New Roman" panose="02020603050405020304" pitchFamily="18" charset="0"/>
                <a:cs typeface="Times New Roman" panose="02020603050405020304" pitchFamily="18" charset="0"/>
              </a:rPr>
              <a:t> </a:t>
            </a:r>
            <a:r>
              <a:rPr lang="en-US" sz="2400" b="1" dirty="0" smtClean="0">
                <a:solidFill>
                  <a:srgbClr val="00B050"/>
                </a:solidFill>
                <a:latin typeface="Times New Roman" panose="02020603050405020304" pitchFamily="18" charset="0"/>
                <a:cs typeface="Times New Roman" panose="02020603050405020304" pitchFamily="18" charset="0"/>
              </a:rPr>
              <a:t>9                                          </a:t>
            </a:r>
            <a:r>
              <a:rPr lang="en-US" sz="2400" b="1" dirty="0" smtClean="0">
                <a:solidFill>
                  <a:srgbClr val="0070C0"/>
                </a:solidFill>
                <a:latin typeface="Times New Roman" panose="02020603050405020304" pitchFamily="18" charset="0"/>
                <a:cs typeface="Times New Roman" panose="02020603050405020304" pitchFamily="18" charset="0"/>
              </a:rPr>
              <a:t>3/7</a:t>
            </a:r>
          </a:p>
        </p:txBody>
      </p:sp>
    </p:spTree>
    <p:extLst>
      <p:ext uri="{BB962C8B-B14F-4D97-AF65-F5344CB8AC3E}">
        <p14:creationId xmlns:p14="http://schemas.microsoft.com/office/powerpoint/2010/main" val="6739646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 calcmode="lin" valueType="num">
                                      <p:cBhvr additive="base">
                                        <p:cTn id="2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anim calcmode="lin" valueType="num">
                                      <p:cBhvr additive="base">
                                        <p:cTn id="3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2" end="2"/>
                                            </p:txEl>
                                          </p:spTgt>
                                        </p:tgtEl>
                                        <p:attrNameLst>
                                          <p:attrName>style.visibility</p:attrName>
                                        </p:attrNameLst>
                                      </p:cBhvr>
                                      <p:to>
                                        <p:strVal val="visible"/>
                                      </p:to>
                                    </p:set>
                                    <p:anim calcmode="lin" valueType="num">
                                      <p:cBhvr additive="base">
                                        <p:cTn id="3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xEl>
                                              <p:pRg st="3" end="3"/>
                                            </p:txEl>
                                          </p:spTgt>
                                        </p:tgtEl>
                                        <p:attrNameLst>
                                          <p:attrName>style.visibility</p:attrName>
                                        </p:attrNameLst>
                                      </p:cBhvr>
                                      <p:to>
                                        <p:strVal val="visible"/>
                                      </p:to>
                                    </p:set>
                                    <p:anim calcmode="lin" valueType="num">
                                      <p:cBhvr additive="base">
                                        <p:cTn id="43"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
                                            <p:txEl>
                                              <p:pRg st="4" end="4"/>
                                            </p:txEl>
                                          </p:spTgt>
                                        </p:tgtEl>
                                        <p:attrNameLst>
                                          <p:attrName>style.visibility</p:attrName>
                                        </p:attrNameLst>
                                      </p:cBhvr>
                                      <p:to>
                                        <p:strVal val="visible"/>
                                      </p:to>
                                    </p:set>
                                    <p:anim calcmode="lin" valueType="num">
                                      <p:cBhvr additive="base">
                                        <p:cTn id="49"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
                                            <p:txEl>
                                              <p:pRg st="5" end="5"/>
                                            </p:txEl>
                                          </p:spTgt>
                                        </p:tgtEl>
                                        <p:attrNameLst>
                                          <p:attrName>style.visibility</p:attrName>
                                        </p:attrNameLst>
                                      </p:cBhvr>
                                      <p:to>
                                        <p:strVal val="visible"/>
                                      </p:to>
                                    </p:set>
                                    <p:anim calcmode="lin" valueType="num">
                                      <p:cBhvr additive="base">
                                        <p:cTn id="55"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0">
                                            <p:txEl>
                                              <p:pRg st="6" end="6"/>
                                            </p:txEl>
                                          </p:spTgt>
                                        </p:tgtEl>
                                        <p:attrNameLst>
                                          <p:attrName>style.visibility</p:attrName>
                                        </p:attrNameLst>
                                      </p:cBhvr>
                                      <p:to>
                                        <p:strVal val="visible"/>
                                      </p:to>
                                    </p:set>
                                    <p:anim calcmode="lin" valueType="num">
                                      <p:cBhvr additive="base">
                                        <p:cTn id="61"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0">
                                            <p:txEl>
                                              <p:pRg st="7" end="7"/>
                                            </p:txEl>
                                          </p:spTgt>
                                        </p:tgtEl>
                                        <p:attrNameLst>
                                          <p:attrName>style.visibility</p:attrName>
                                        </p:attrNameLst>
                                      </p:cBhvr>
                                      <p:to>
                                        <p:strVal val="visible"/>
                                      </p:to>
                                    </p:set>
                                    <p:anim calcmode="lin" valueType="num">
                                      <p:cBhvr additive="base">
                                        <p:cTn id="67"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0">
                                            <p:txEl>
                                              <p:pRg st="8" end="8"/>
                                            </p:txEl>
                                          </p:spTgt>
                                        </p:tgtEl>
                                        <p:attrNameLst>
                                          <p:attrName>style.visibility</p:attrName>
                                        </p:attrNameLst>
                                      </p:cBhvr>
                                      <p:to>
                                        <p:strVal val="visible"/>
                                      </p:to>
                                    </p:set>
                                    <p:anim calcmode="lin" valueType="num">
                                      <p:cBhvr additive="base">
                                        <p:cTn id="73"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0">
                                            <p:txEl>
                                              <p:pRg st="9" end="9"/>
                                            </p:txEl>
                                          </p:spTgt>
                                        </p:tgtEl>
                                        <p:attrNameLst>
                                          <p:attrName>style.visibility</p:attrName>
                                        </p:attrNameLst>
                                      </p:cBhvr>
                                      <p:to>
                                        <p:strVal val="visible"/>
                                      </p:to>
                                    </p:set>
                                    <p:anim calcmode="lin" valueType="num">
                                      <p:cBhvr additive="base">
                                        <p:cTn id="79" dur="500" fill="hold"/>
                                        <p:tgtEl>
                                          <p:spTgt spid="10">
                                            <p:txEl>
                                              <p:pRg st="9" end="9"/>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0">
                                            <p:txEl>
                                              <p:pRg st="10" end="10"/>
                                            </p:txEl>
                                          </p:spTgt>
                                        </p:tgtEl>
                                        <p:attrNameLst>
                                          <p:attrName>style.visibility</p:attrName>
                                        </p:attrNameLst>
                                      </p:cBhvr>
                                      <p:to>
                                        <p:strVal val="visible"/>
                                      </p:to>
                                    </p:set>
                                    <p:anim calcmode="lin" valueType="num">
                                      <p:cBhvr additive="base">
                                        <p:cTn id="85"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0">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0">
                                            <p:txEl>
                                              <p:pRg st="11" end="11"/>
                                            </p:txEl>
                                          </p:spTgt>
                                        </p:tgtEl>
                                        <p:attrNameLst>
                                          <p:attrName>style.visibility</p:attrName>
                                        </p:attrNameLst>
                                      </p:cBhvr>
                                      <p:to>
                                        <p:strVal val="visible"/>
                                      </p:to>
                                    </p:set>
                                    <p:anim calcmode="lin" valueType="num">
                                      <p:cBhvr additive="base">
                                        <p:cTn id="91" dur="500" fill="hold"/>
                                        <p:tgtEl>
                                          <p:spTgt spid="10">
                                            <p:txEl>
                                              <p:pRg st="11" end="11"/>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0">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1">
                                            <p:txEl>
                                              <p:pRg st="0" end="0"/>
                                            </p:txEl>
                                          </p:spTgt>
                                        </p:tgtEl>
                                        <p:attrNameLst>
                                          <p:attrName>style.visibility</p:attrName>
                                        </p:attrNameLst>
                                      </p:cBhvr>
                                      <p:to>
                                        <p:strVal val="visible"/>
                                      </p:to>
                                    </p:set>
                                    <p:anim calcmode="lin" valueType="num">
                                      <p:cBhvr additive="base">
                                        <p:cTn id="9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1">
                                            <p:txEl>
                                              <p:pRg st="1" end="1"/>
                                            </p:txEl>
                                          </p:spTgt>
                                        </p:tgtEl>
                                        <p:attrNameLst>
                                          <p:attrName>style.visibility</p:attrName>
                                        </p:attrNameLst>
                                      </p:cBhvr>
                                      <p:to>
                                        <p:strVal val="visible"/>
                                      </p:to>
                                    </p:set>
                                    <p:anim calcmode="lin" valueType="num">
                                      <p:cBhvr additive="base">
                                        <p:cTn id="10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1">
                                            <p:txEl>
                                              <p:pRg st="2" end="2"/>
                                            </p:txEl>
                                          </p:spTgt>
                                        </p:tgtEl>
                                        <p:attrNameLst>
                                          <p:attrName>style.visibility</p:attrName>
                                        </p:attrNameLst>
                                      </p:cBhvr>
                                      <p:to>
                                        <p:strVal val="visible"/>
                                      </p:to>
                                    </p:set>
                                    <p:anim calcmode="lin" valueType="num">
                                      <p:cBhvr additive="base">
                                        <p:cTn id="10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1">
                                            <p:txEl>
                                              <p:pRg st="3" end="3"/>
                                            </p:txEl>
                                          </p:spTgt>
                                        </p:tgtEl>
                                        <p:attrNameLst>
                                          <p:attrName>style.visibility</p:attrName>
                                        </p:attrNameLst>
                                      </p:cBhvr>
                                      <p:to>
                                        <p:strVal val="visible"/>
                                      </p:to>
                                    </p:set>
                                    <p:anim calcmode="lin" valueType="num">
                                      <p:cBhvr additive="base">
                                        <p:cTn id="11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1">
                                            <p:txEl>
                                              <p:pRg st="4" end="4"/>
                                            </p:txEl>
                                          </p:spTgt>
                                        </p:tgtEl>
                                        <p:attrNameLst>
                                          <p:attrName>style.visibility</p:attrName>
                                        </p:attrNameLst>
                                      </p:cBhvr>
                                      <p:to>
                                        <p:strVal val="visible"/>
                                      </p:to>
                                    </p:set>
                                    <p:anim calcmode="lin" valueType="num">
                                      <p:cBhvr additive="base">
                                        <p:cTn id="12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11">
                                            <p:txEl>
                                              <p:pRg st="5" end="5"/>
                                            </p:txEl>
                                          </p:spTgt>
                                        </p:tgtEl>
                                        <p:attrNameLst>
                                          <p:attrName>style.visibility</p:attrName>
                                        </p:attrNameLst>
                                      </p:cBhvr>
                                      <p:to>
                                        <p:strVal val="visible"/>
                                      </p:to>
                                    </p:set>
                                    <p:anim calcmode="lin" valueType="num">
                                      <p:cBhvr additive="base">
                                        <p:cTn id="12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11">
                                            <p:txEl>
                                              <p:pRg st="6" end="6"/>
                                            </p:txEl>
                                          </p:spTgt>
                                        </p:tgtEl>
                                        <p:attrNameLst>
                                          <p:attrName>style.visibility</p:attrName>
                                        </p:attrNameLst>
                                      </p:cBhvr>
                                      <p:to>
                                        <p:strVal val="visible"/>
                                      </p:to>
                                    </p:set>
                                    <p:anim calcmode="lin" valueType="num">
                                      <p:cBhvr additive="base">
                                        <p:cTn id="13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11">
                                            <p:txEl>
                                              <p:pRg st="7" end="7"/>
                                            </p:txEl>
                                          </p:spTgt>
                                        </p:tgtEl>
                                        <p:attrNameLst>
                                          <p:attrName>style.visibility</p:attrName>
                                        </p:attrNameLst>
                                      </p:cBhvr>
                                      <p:to>
                                        <p:strVal val="visible"/>
                                      </p:to>
                                    </p:set>
                                    <p:anim calcmode="lin" valueType="num">
                                      <p:cBhvr additive="base">
                                        <p:cTn id="139"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11">
                                            <p:txEl>
                                              <p:pRg st="8" end="8"/>
                                            </p:txEl>
                                          </p:spTgt>
                                        </p:tgtEl>
                                        <p:attrNameLst>
                                          <p:attrName>style.visibility</p:attrName>
                                        </p:attrNameLst>
                                      </p:cBhvr>
                                      <p:to>
                                        <p:strVal val="visible"/>
                                      </p:to>
                                    </p:set>
                                    <p:anim calcmode="lin" valueType="num">
                                      <p:cBhvr additive="base">
                                        <p:cTn id="145"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11">
                                            <p:txEl>
                                              <p:pRg st="9" end="9"/>
                                            </p:txEl>
                                          </p:spTgt>
                                        </p:tgtEl>
                                        <p:attrNameLst>
                                          <p:attrName>style.visibility</p:attrName>
                                        </p:attrNameLst>
                                      </p:cBhvr>
                                      <p:to>
                                        <p:strVal val="visible"/>
                                      </p:to>
                                    </p:set>
                                    <p:anim calcmode="lin" valueType="num">
                                      <p:cBhvr additive="base">
                                        <p:cTn id="151"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152"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11">
                                            <p:txEl>
                                              <p:pRg st="10" end="10"/>
                                            </p:txEl>
                                          </p:spTgt>
                                        </p:tgtEl>
                                        <p:attrNameLst>
                                          <p:attrName>style.visibility</p:attrName>
                                        </p:attrNameLst>
                                      </p:cBhvr>
                                      <p:to>
                                        <p:strVal val="visible"/>
                                      </p:to>
                                    </p:set>
                                    <p:anim calcmode="lin" valueType="num">
                                      <p:cBhvr additive="base">
                                        <p:cTn id="157"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nodeType="clickEffect">
                                  <p:stCondLst>
                                    <p:cond delay="0"/>
                                  </p:stCondLst>
                                  <p:childTnLst>
                                    <p:set>
                                      <p:cBhvr>
                                        <p:cTn id="162" dur="1" fill="hold">
                                          <p:stCondLst>
                                            <p:cond delay="0"/>
                                          </p:stCondLst>
                                        </p:cTn>
                                        <p:tgtEl>
                                          <p:spTgt spid="11">
                                            <p:txEl>
                                              <p:pRg st="11" end="11"/>
                                            </p:txEl>
                                          </p:spTgt>
                                        </p:tgtEl>
                                        <p:attrNameLst>
                                          <p:attrName>style.visibility</p:attrName>
                                        </p:attrNameLst>
                                      </p:cBhvr>
                                      <p:to>
                                        <p:strVal val="visible"/>
                                      </p:to>
                                    </p:set>
                                    <p:anim calcmode="lin" valueType="num">
                                      <p:cBhvr additive="base">
                                        <p:cTn id="163"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164" dur="500" fill="hold"/>
                                        <p:tgtEl>
                                          <p:spTgt spid="11">
                                            <p:txEl>
                                              <p:pRg st="11" end="11"/>
                                            </p:txEl>
                                          </p:spTgt>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11">
                                            <p:txEl>
                                              <p:pRg st="12" end="12"/>
                                            </p:txEl>
                                          </p:spTgt>
                                        </p:tgtEl>
                                        <p:attrNameLst>
                                          <p:attrName>style.visibility</p:attrName>
                                        </p:attrNameLst>
                                      </p:cBhvr>
                                      <p:to>
                                        <p:strVal val="visible"/>
                                      </p:to>
                                    </p:set>
                                    <p:anim calcmode="lin" valueType="num">
                                      <p:cBhvr additive="base">
                                        <p:cTn id="167"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168" dur="500" fill="hold"/>
                                        <p:tgtEl>
                                          <p:spTgt spid="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8737" y="490528"/>
            <a:ext cx="4457672" cy="3655291"/>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360194" cy="1856509"/>
          </a:xfrm>
          <a:prstGeom prst="rect">
            <a:avLst/>
          </a:prstGeom>
        </p:spPr>
      </p:pic>
      <p:sp>
        <p:nvSpPr>
          <p:cNvPr id="9" name="TextBox 8"/>
          <p:cNvSpPr txBox="1"/>
          <p:nvPr/>
        </p:nvSpPr>
        <p:spPr>
          <a:xfrm>
            <a:off x="609600" y="1856509"/>
            <a:ext cx="10169237" cy="461665"/>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smtClean="0"/>
              <a:t>Find the square Root of 1234567654321</a:t>
            </a:r>
            <a:endParaRPr lang="en-US" sz="2400" dirty="0" smtClean="0"/>
          </a:p>
        </p:txBody>
      </p:sp>
      <p:sp>
        <p:nvSpPr>
          <p:cNvPr id="5" name="TextBox 4"/>
          <p:cNvSpPr txBox="1"/>
          <p:nvPr/>
        </p:nvSpPr>
        <p:spPr>
          <a:xfrm>
            <a:off x="609600" y="2484395"/>
            <a:ext cx="10169237" cy="3785652"/>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smtClean="0"/>
              <a:t>Solution: </a:t>
            </a:r>
          </a:p>
          <a:p>
            <a:r>
              <a:rPr lang="en-US" sz="2400" b="1" dirty="0" smtClean="0"/>
              <a:t>This is one of the most commonly asked questions under squares or square roots.</a:t>
            </a:r>
          </a:p>
          <a:p>
            <a:r>
              <a:rPr lang="en-US" sz="2400" b="1" dirty="0" smtClean="0"/>
              <a:t>1</a:t>
            </a:r>
            <a:r>
              <a:rPr lang="en-US" sz="2400" b="1" baseline="30000" dirty="0" smtClean="0"/>
              <a:t>2</a:t>
            </a:r>
            <a:r>
              <a:rPr lang="en-US" sz="2400" b="1" dirty="0" smtClean="0"/>
              <a:t> = 1</a:t>
            </a:r>
          </a:p>
          <a:p>
            <a:r>
              <a:rPr lang="en-US" sz="2400" b="1" dirty="0" smtClean="0"/>
              <a:t>11</a:t>
            </a:r>
            <a:r>
              <a:rPr lang="en-US" sz="2400" b="1" baseline="30000" dirty="0" smtClean="0"/>
              <a:t>2</a:t>
            </a:r>
            <a:r>
              <a:rPr lang="en-US" sz="2400" b="1" dirty="0" smtClean="0"/>
              <a:t> = 121</a:t>
            </a:r>
          </a:p>
          <a:p>
            <a:r>
              <a:rPr lang="en-US" sz="2400" b="1" dirty="0" smtClean="0"/>
              <a:t>111</a:t>
            </a:r>
            <a:r>
              <a:rPr lang="en-US" sz="2400" b="1" baseline="30000" dirty="0" smtClean="0"/>
              <a:t>2</a:t>
            </a:r>
            <a:r>
              <a:rPr lang="en-US" sz="2400" b="1" dirty="0" smtClean="0"/>
              <a:t>=12321</a:t>
            </a:r>
          </a:p>
          <a:p>
            <a:r>
              <a:rPr lang="en-US" sz="2400" b="1" dirty="0" smtClean="0"/>
              <a:t>1111</a:t>
            </a:r>
            <a:r>
              <a:rPr lang="en-US" sz="2400" b="1" baseline="30000" dirty="0" smtClean="0"/>
              <a:t>2</a:t>
            </a:r>
            <a:r>
              <a:rPr lang="en-US" sz="2400" b="1" dirty="0" smtClean="0"/>
              <a:t>=1234321</a:t>
            </a:r>
          </a:p>
          <a:p>
            <a:r>
              <a:rPr lang="en-US" sz="2400" b="1" dirty="0" smtClean="0"/>
              <a:t>……………</a:t>
            </a:r>
          </a:p>
          <a:p>
            <a:endParaRPr lang="en-US" sz="2400" b="1" dirty="0"/>
          </a:p>
          <a:p>
            <a:r>
              <a:rPr lang="en-US" sz="2400" b="1" dirty="0" smtClean="0"/>
              <a:t>From the pattern we can say the answer is </a:t>
            </a:r>
            <a:r>
              <a:rPr lang="en-US" sz="2400" b="1" u="sng" dirty="0" smtClean="0">
                <a:solidFill>
                  <a:srgbClr val="FF0000"/>
                </a:solidFill>
              </a:rPr>
              <a:t>1111111.</a:t>
            </a:r>
            <a:endParaRPr lang="en-US" sz="2400" b="1" u="sng" dirty="0">
              <a:solidFill>
                <a:srgbClr val="FF0000"/>
              </a:solidFill>
            </a:endParaRPr>
          </a:p>
        </p:txBody>
      </p:sp>
      <p:sp>
        <p:nvSpPr>
          <p:cNvPr id="6" name="TextBox 5"/>
          <p:cNvSpPr txBox="1"/>
          <p:nvPr/>
        </p:nvSpPr>
        <p:spPr>
          <a:xfrm flipH="1">
            <a:off x="3312170" y="314481"/>
            <a:ext cx="6091845" cy="1077218"/>
          </a:xfrm>
          <a:prstGeom prst="rect">
            <a:avLst/>
          </a:prstGeom>
          <a:noFill/>
        </p:spPr>
        <p:txBody>
          <a:bodyPr wrap="square" rtlCol="0">
            <a:spAutoFit/>
          </a:bodyPr>
          <a:lstStyle/>
          <a:p>
            <a:r>
              <a:rPr lang="en-US" sz="3200" dirty="0"/>
              <a:t>Miscellaneous Problems &amp; Short cuts</a:t>
            </a:r>
            <a:endParaRPr lang="en-IN" sz="3200" dirty="0"/>
          </a:p>
        </p:txBody>
      </p:sp>
    </p:spTree>
    <p:extLst>
      <p:ext uri="{BB962C8B-B14F-4D97-AF65-F5344CB8AC3E}">
        <p14:creationId xmlns:p14="http://schemas.microsoft.com/office/powerpoint/2010/main" val="9882464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 calcmode="lin" valueType="num">
                                      <p:cBhvr additive="base">
                                        <p:cTn id="3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793" y="2546327"/>
            <a:ext cx="4457672" cy="3655291"/>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3360194" cy="1856509"/>
          </a:xfrm>
          <a:prstGeom prst="rect">
            <a:avLst/>
          </a:prstGeom>
        </p:spPr>
      </p:pic>
      <p:sp>
        <p:nvSpPr>
          <p:cNvPr id="9" name="TextBox 8"/>
          <p:cNvSpPr txBox="1"/>
          <p:nvPr/>
        </p:nvSpPr>
        <p:spPr>
          <a:xfrm>
            <a:off x="359793" y="1771488"/>
            <a:ext cx="10169237" cy="830997"/>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 To find the cubes of any two digit number you must know cubes at least till 10</a:t>
            </a:r>
          </a:p>
        </p:txBody>
      </p:sp>
      <p:sp>
        <p:nvSpPr>
          <p:cNvPr id="6" name="TextBox 5"/>
          <p:cNvSpPr txBox="1"/>
          <p:nvPr/>
        </p:nvSpPr>
        <p:spPr>
          <a:xfrm flipH="1">
            <a:off x="3312170" y="314481"/>
            <a:ext cx="6091845" cy="1077218"/>
          </a:xfrm>
          <a:prstGeom prst="rect">
            <a:avLst/>
          </a:prstGeom>
          <a:noFill/>
        </p:spPr>
        <p:txBody>
          <a:bodyPr wrap="square" rtlCol="0">
            <a:spAutoFit/>
          </a:bodyPr>
          <a:lstStyle/>
          <a:p>
            <a:r>
              <a:rPr lang="en-US" sz="3200" dirty="0"/>
              <a:t>Miscellaneous Problems &amp; Short cuts</a:t>
            </a:r>
            <a:endParaRPr lang="en-IN" sz="3200" dirty="0"/>
          </a:p>
        </p:txBody>
      </p:sp>
      <p:sp>
        <p:nvSpPr>
          <p:cNvPr id="12" name="TextBox 11"/>
          <p:cNvSpPr txBox="1"/>
          <p:nvPr/>
        </p:nvSpPr>
        <p:spPr>
          <a:xfrm>
            <a:off x="6049018" y="2602485"/>
            <a:ext cx="3248458" cy="4154984"/>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smtClean="0">
                <a:solidFill>
                  <a:srgbClr val="00B050"/>
                </a:solidFill>
                <a:latin typeface="Times New Roman" panose="02020603050405020304" pitchFamily="18" charset="0"/>
                <a:cs typeface="Times New Roman" panose="02020603050405020304" pitchFamily="18" charset="0"/>
              </a:rPr>
              <a:t>Value  cube value</a:t>
            </a:r>
          </a:p>
          <a:p>
            <a:r>
              <a:rPr lang="en-US" sz="2400" b="1" dirty="0" smtClean="0">
                <a:solidFill>
                  <a:srgbClr val="00B050"/>
                </a:solidFill>
                <a:latin typeface="Times New Roman" panose="02020603050405020304" pitchFamily="18" charset="0"/>
                <a:cs typeface="Times New Roman" panose="02020603050405020304" pitchFamily="18" charset="0"/>
              </a:rPr>
              <a:t>1 	</a:t>
            </a:r>
            <a:r>
              <a:rPr lang="en-US" sz="2400" b="1" dirty="0" smtClean="0">
                <a:solidFill>
                  <a:srgbClr val="FF0000"/>
                </a:solidFill>
                <a:latin typeface="Times New Roman" panose="02020603050405020304" pitchFamily="18" charset="0"/>
                <a:cs typeface="Times New Roman" panose="02020603050405020304" pitchFamily="18" charset="0"/>
              </a:rPr>
              <a:t>1</a:t>
            </a:r>
            <a:endParaRPr lang="en-US" sz="2400" b="1" dirty="0" smtClean="0">
              <a:solidFill>
                <a:srgbClr val="00B050"/>
              </a:solidFill>
              <a:latin typeface="Times New Roman" panose="02020603050405020304" pitchFamily="18" charset="0"/>
              <a:cs typeface="Times New Roman" panose="02020603050405020304" pitchFamily="18" charset="0"/>
            </a:endParaRPr>
          </a:p>
          <a:p>
            <a:r>
              <a:rPr lang="en-US" sz="2400" b="1" dirty="0" smtClean="0">
                <a:solidFill>
                  <a:srgbClr val="00B050"/>
                </a:solidFill>
                <a:latin typeface="Times New Roman" panose="02020603050405020304" pitchFamily="18" charset="0"/>
                <a:cs typeface="Times New Roman" panose="02020603050405020304" pitchFamily="18" charset="0"/>
              </a:rPr>
              <a:t>2	</a:t>
            </a:r>
            <a:r>
              <a:rPr lang="en-US" sz="2400" b="1" dirty="0">
                <a:solidFill>
                  <a:srgbClr val="FF0000"/>
                </a:solidFill>
                <a:latin typeface="Times New Roman" panose="02020603050405020304" pitchFamily="18" charset="0"/>
                <a:cs typeface="Times New Roman" panose="02020603050405020304" pitchFamily="18" charset="0"/>
              </a:rPr>
              <a:t>8</a:t>
            </a:r>
            <a:r>
              <a:rPr lang="en-US" sz="2400" b="1" dirty="0" smtClean="0">
                <a:solidFill>
                  <a:srgbClr val="00B050"/>
                </a:solidFill>
                <a:latin typeface="Times New Roman" panose="02020603050405020304" pitchFamily="18" charset="0"/>
                <a:cs typeface="Times New Roman" panose="02020603050405020304" pitchFamily="18" charset="0"/>
              </a:rPr>
              <a:t>	</a:t>
            </a:r>
          </a:p>
          <a:p>
            <a:r>
              <a:rPr lang="en-US" sz="2400" b="1" dirty="0" smtClean="0">
                <a:solidFill>
                  <a:srgbClr val="00B050"/>
                </a:solidFill>
                <a:latin typeface="Times New Roman" panose="02020603050405020304" pitchFamily="18" charset="0"/>
                <a:cs typeface="Times New Roman" panose="02020603050405020304" pitchFamily="18" charset="0"/>
              </a:rPr>
              <a:t>3	</a:t>
            </a:r>
            <a:r>
              <a:rPr lang="en-US" sz="2400" b="1" dirty="0" smtClean="0">
                <a:solidFill>
                  <a:srgbClr val="FF0000"/>
                </a:solidFill>
                <a:latin typeface="Times New Roman" panose="02020603050405020304" pitchFamily="18" charset="0"/>
                <a:cs typeface="Times New Roman" panose="02020603050405020304" pitchFamily="18" charset="0"/>
              </a:rPr>
              <a:t>27</a:t>
            </a:r>
          </a:p>
          <a:p>
            <a:r>
              <a:rPr lang="en-US" sz="2400" b="1" dirty="0" smtClean="0">
                <a:solidFill>
                  <a:srgbClr val="00B050"/>
                </a:solidFill>
                <a:latin typeface="Times New Roman" panose="02020603050405020304" pitchFamily="18" charset="0"/>
                <a:cs typeface="Times New Roman" panose="02020603050405020304" pitchFamily="18" charset="0"/>
              </a:rPr>
              <a:t>4	</a:t>
            </a:r>
            <a:r>
              <a:rPr lang="en-US" sz="2400" b="1" dirty="0" smtClean="0">
                <a:solidFill>
                  <a:srgbClr val="FF0000"/>
                </a:solidFill>
                <a:latin typeface="Times New Roman" panose="02020603050405020304" pitchFamily="18" charset="0"/>
                <a:cs typeface="Times New Roman" panose="02020603050405020304" pitchFamily="18" charset="0"/>
              </a:rPr>
              <a:t>64</a:t>
            </a:r>
          </a:p>
          <a:p>
            <a:r>
              <a:rPr lang="en-US" sz="2400" b="1" dirty="0" smtClean="0">
                <a:solidFill>
                  <a:srgbClr val="00B050"/>
                </a:solidFill>
                <a:latin typeface="Times New Roman" panose="02020603050405020304" pitchFamily="18" charset="0"/>
                <a:cs typeface="Times New Roman" panose="02020603050405020304" pitchFamily="18" charset="0"/>
              </a:rPr>
              <a:t>5	</a:t>
            </a:r>
            <a:r>
              <a:rPr lang="en-US" sz="2400" b="1" dirty="0" smtClean="0">
                <a:solidFill>
                  <a:srgbClr val="FF0000"/>
                </a:solidFill>
                <a:latin typeface="Times New Roman" panose="02020603050405020304" pitchFamily="18" charset="0"/>
                <a:cs typeface="Times New Roman" panose="02020603050405020304" pitchFamily="18" charset="0"/>
              </a:rPr>
              <a:t>125</a:t>
            </a:r>
          </a:p>
          <a:p>
            <a:r>
              <a:rPr lang="en-US" sz="2400" b="1" dirty="0" smtClean="0">
                <a:solidFill>
                  <a:srgbClr val="00B050"/>
                </a:solidFill>
                <a:latin typeface="Times New Roman" panose="02020603050405020304" pitchFamily="18" charset="0"/>
                <a:cs typeface="Times New Roman" panose="02020603050405020304" pitchFamily="18" charset="0"/>
              </a:rPr>
              <a:t>6	</a:t>
            </a:r>
            <a:r>
              <a:rPr lang="en-US" sz="2400" b="1" dirty="0" smtClean="0">
                <a:solidFill>
                  <a:srgbClr val="FF0000"/>
                </a:solidFill>
                <a:latin typeface="Times New Roman" panose="02020603050405020304" pitchFamily="18" charset="0"/>
                <a:cs typeface="Times New Roman" panose="02020603050405020304" pitchFamily="18" charset="0"/>
              </a:rPr>
              <a:t>216</a:t>
            </a:r>
          </a:p>
          <a:p>
            <a:r>
              <a:rPr lang="en-US" sz="2400" b="1" dirty="0" smtClean="0">
                <a:solidFill>
                  <a:srgbClr val="00B050"/>
                </a:solidFill>
                <a:latin typeface="Times New Roman" panose="02020603050405020304" pitchFamily="18" charset="0"/>
                <a:cs typeface="Times New Roman" panose="02020603050405020304" pitchFamily="18" charset="0"/>
              </a:rPr>
              <a:t>7	</a:t>
            </a:r>
            <a:r>
              <a:rPr lang="en-US" sz="2400" b="1" dirty="0" smtClean="0">
                <a:solidFill>
                  <a:srgbClr val="FF0000"/>
                </a:solidFill>
                <a:latin typeface="Times New Roman" panose="02020603050405020304" pitchFamily="18" charset="0"/>
                <a:cs typeface="Times New Roman" panose="02020603050405020304" pitchFamily="18" charset="0"/>
              </a:rPr>
              <a:t>343</a:t>
            </a:r>
          </a:p>
          <a:p>
            <a:r>
              <a:rPr lang="en-US" sz="2400" b="1" dirty="0" smtClean="0">
                <a:solidFill>
                  <a:srgbClr val="00B050"/>
                </a:solidFill>
                <a:latin typeface="Times New Roman" panose="02020603050405020304" pitchFamily="18" charset="0"/>
                <a:cs typeface="Times New Roman" panose="02020603050405020304" pitchFamily="18" charset="0"/>
              </a:rPr>
              <a:t>8	</a:t>
            </a:r>
            <a:r>
              <a:rPr lang="en-US" sz="2400" b="1" dirty="0" smtClean="0">
                <a:solidFill>
                  <a:srgbClr val="FF0000"/>
                </a:solidFill>
                <a:latin typeface="Times New Roman" panose="02020603050405020304" pitchFamily="18" charset="0"/>
                <a:cs typeface="Times New Roman" panose="02020603050405020304" pitchFamily="18" charset="0"/>
              </a:rPr>
              <a:t>512</a:t>
            </a:r>
          </a:p>
          <a:p>
            <a:r>
              <a:rPr lang="en-US" sz="2400" b="1" dirty="0" smtClean="0">
                <a:solidFill>
                  <a:srgbClr val="00B050"/>
                </a:solidFill>
                <a:latin typeface="Times New Roman" panose="02020603050405020304" pitchFamily="18" charset="0"/>
                <a:cs typeface="Times New Roman" panose="02020603050405020304" pitchFamily="18" charset="0"/>
              </a:rPr>
              <a:t>9	</a:t>
            </a:r>
            <a:r>
              <a:rPr lang="en-US" sz="2400" b="1" dirty="0" smtClean="0">
                <a:solidFill>
                  <a:srgbClr val="FF0000"/>
                </a:solidFill>
                <a:latin typeface="Times New Roman" panose="02020603050405020304" pitchFamily="18" charset="0"/>
                <a:cs typeface="Times New Roman" panose="02020603050405020304" pitchFamily="18" charset="0"/>
              </a:rPr>
              <a:t>729</a:t>
            </a:r>
          </a:p>
          <a:p>
            <a:r>
              <a:rPr lang="en-US" sz="2400" b="1" dirty="0" smtClean="0">
                <a:solidFill>
                  <a:srgbClr val="00B050"/>
                </a:solidFill>
                <a:latin typeface="Times New Roman" panose="02020603050405020304" pitchFamily="18" charset="0"/>
                <a:cs typeface="Times New Roman" panose="02020603050405020304" pitchFamily="18" charset="0"/>
              </a:rPr>
              <a:t>10	</a:t>
            </a:r>
            <a:r>
              <a:rPr lang="en-US" sz="2400" b="1" dirty="0" smtClean="0">
                <a:solidFill>
                  <a:srgbClr val="FF0000"/>
                </a:solidFill>
                <a:latin typeface="Times New Roman" panose="02020603050405020304" pitchFamily="18" charset="0"/>
                <a:cs typeface="Times New Roman" panose="02020603050405020304" pitchFamily="18" charset="0"/>
              </a:rPr>
              <a:t>1000</a:t>
            </a:r>
          </a:p>
        </p:txBody>
      </p:sp>
    </p:spTree>
    <p:extLst>
      <p:ext uri="{BB962C8B-B14F-4D97-AF65-F5344CB8AC3E}">
        <p14:creationId xmlns:p14="http://schemas.microsoft.com/office/powerpoint/2010/main" val="14637566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60194" cy="1856509"/>
          </a:xfrm>
          <a:prstGeom prst="rect">
            <a:avLst/>
          </a:prstGeom>
        </p:spPr>
      </p:pic>
      <p:sp>
        <p:nvSpPr>
          <p:cNvPr id="5" name="TextBox 4"/>
          <p:cNvSpPr txBox="1"/>
          <p:nvPr/>
        </p:nvSpPr>
        <p:spPr>
          <a:xfrm>
            <a:off x="353725" y="2040465"/>
            <a:ext cx="3179185" cy="1323439"/>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latin typeface="Times New Roman" panose="02020603050405020304" pitchFamily="18" charset="0"/>
                <a:cs typeface="Times New Roman" panose="02020603050405020304" pitchFamily="18" charset="0"/>
              </a:rPr>
              <a:t>Case 1: Number starts at 1.</a:t>
            </a:r>
          </a:p>
          <a:p>
            <a:r>
              <a:rPr lang="en-US" sz="2000" dirty="0" smtClean="0">
                <a:latin typeface="Times New Roman" panose="02020603050405020304" pitchFamily="18" charset="0"/>
                <a:cs typeface="Times New Roman" panose="02020603050405020304" pitchFamily="18" charset="0"/>
              </a:rPr>
              <a:t>Case 2: Number ends at 1.</a:t>
            </a:r>
          </a:p>
          <a:p>
            <a:r>
              <a:rPr lang="en-US" sz="2000" dirty="0" smtClean="0">
                <a:latin typeface="Times New Roman" panose="02020603050405020304" pitchFamily="18" charset="0"/>
                <a:cs typeface="Times New Roman" panose="02020603050405020304" pitchFamily="18" charset="0"/>
              </a:rPr>
              <a:t>Case 3: Same Number.</a:t>
            </a:r>
          </a:p>
          <a:p>
            <a:r>
              <a:rPr lang="en-US" sz="2000" dirty="0" smtClean="0">
                <a:latin typeface="Times New Roman" panose="02020603050405020304" pitchFamily="18" charset="0"/>
                <a:cs typeface="Times New Roman" panose="02020603050405020304" pitchFamily="18" charset="0"/>
              </a:rPr>
              <a:t>Case 4: Different Number.</a:t>
            </a:r>
          </a:p>
        </p:txBody>
      </p:sp>
      <p:sp>
        <p:nvSpPr>
          <p:cNvPr id="7" name="TextBox 6"/>
          <p:cNvSpPr txBox="1"/>
          <p:nvPr/>
        </p:nvSpPr>
        <p:spPr>
          <a:xfrm flipH="1">
            <a:off x="3312170" y="314481"/>
            <a:ext cx="6091845" cy="1077218"/>
          </a:xfrm>
          <a:prstGeom prst="rect">
            <a:avLst/>
          </a:prstGeom>
          <a:noFill/>
        </p:spPr>
        <p:txBody>
          <a:bodyPr wrap="square" rtlCol="0">
            <a:spAutoFit/>
          </a:bodyPr>
          <a:lstStyle/>
          <a:p>
            <a:r>
              <a:rPr lang="en-US" sz="3200" dirty="0"/>
              <a:t>Miscellaneous Problems &amp; Short cuts</a:t>
            </a:r>
            <a:endParaRPr lang="en-IN" sz="3200" dirty="0"/>
          </a:p>
        </p:txBody>
      </p:sp>
      <p:sp>
        <p:nvSpPr>
          <p:cNvPr id="8" name="TextBox 7"/>
          <p:cNvSpPr txBox="1"/>
          <p:nvPr/>
        </p:nvSpPr>
        <p:spPr>
          <a:xfrm>
            <a:off x="4219143" y="1980873"/>
            <a:ext cx="5312784" cy="400110"/>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latin typeface="Times New Roman" panose="02020603050405020304" pitchFamily="18" charset="0"/>
                <a:cs typeface="Times New Roman" panose="02020603050405020304" pitchFamily="18" charset="0"/>
              </a:rPr>
              <a:t>1. Find the value of 13</a:t>
            </a:r>
            <a:r>
              <a:rPr lang="en-US" sz="2000" baseline="30000" dirty="0" smtClean="0">
                <a:latin typeface="Times New Roman" panose="02020603050405020304" pitchFamily="18" charset="0"/>
                <a:cs typeface="Times New Roman" panose="02020603050405020304" pitchFamily="18" charset="0"/>
              </a:rPr>
              <a:t>3</a:t>
            </a:r>
          </a:p>
        </p:txBody>
      </p:sp>
      <p:graphicFrame>
        <p:nvGraphicFramePr>
          <p:cNvPr id="10" name="Table 9"/>
          <p:cNvGraphicFramePr>
            <a:graphicFrameLocks noGrp="1"/>
          </p:cNvGraphicFramePr>
          <p:nvPr>
            <p:extLst>
              <p:ext uri="{D42A27DB-BD31-4B8C-83A1-F6EECF244321}">
                <p14:modId xmlns:p14="http://schemas.microsoft.com/office/powerpoint/2010/main" val="232606964"/>
              </p:ext>
            </p:extLst>
          </p:nvPr>
        </p:nvGraphicFramePr>
        <p:xfrm>
          <a:off x="4100946" y="3363904"/>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1</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53385605"/>
              </p:ext>
            </p:extLst>
          </p:nvPr>
        </p:nvGraphicFramePr>
        <p:xfrm>
          <a:off x="4973785" y="3363899"/>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3</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13491996"/>
              </p:ext>
            </p:extLst>
          </p:nvPr>
        </p:nvGraphicFramePr>
        <p:xfrm>
          <a:off x="5888190" y="3363895"/>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IN" sz="2000" dirty="0" smtClean="0">
                          <a:solidFill>
                            <a:schemeClr val="tx1"/>
                          </a:solidFill>
                          <a:latin typeface="Times New Roman" panose="02020603050405020304" pitchFamily="18" charset="0"/>
                          <a:cs typeface="Times New Roman" panose="02020603050405020304" pitchFamily="18" charset="0"/>
                        </a:rPr>
                        <a:t>9</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01574750"/>
              </p:ext>
            </p:extLst>
          </p:nvPr>
        </p:nvGraphicFramePr>
        <p:xfrm>
          <a:off x="6830298" y="3363894"/>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IN" sz="2000" dirty="0" smtClean="0">
                          <a:solidFill>
                            <a:schemeClr val="tx1"/>
                          </a:solidFill>
                          <a:latin typeface="Times New Roman" panose="02020603050405020304" pitchFamily="18" charset="0"/>
                          <a:cs typeface="Times New Roman" panose="02020603050405020304" pitchFamily="18" charset="0"/>
                        </a:rPr>
                        <a:t>27</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242817400"/>
              </p:ext>
            </p:extLst>
          </p:nvPr>
        </p:nvGraphicFramePr>
        <p:xfrm>
          <a:off x="4987635" y="4070489"/>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IN" sz="2000" dirty="0" smtClean="0">
                          <a:solidFill>
                            <a:schemeClr val="tx1"/>
                          </a:solidFill>
                          <a:latin typeface="Times New Roman" panose="02020603050405020304" pitchFamily="18" charset="0"/>
                          <a:cs typeface="Times New Roman" panose="02020603050405020304" pitchFamily="18" charset="0"/>
                        </a:rPr>
                        <a:t>6</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224306060"/>
              </p:ext>
            </p:extLst>
          </p:nvPr>
        </p:nvGraphicFramePr>
        <p:xfrm>
          <a:off x="5929751" y="4084336"/>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IN" sz="2000" dirty="0" smtClean="0">
                          <a:solidFill>
                            <a:schemeClr val="tx1"/>
                          </a:solidFill>
                          <a:latin typeface="Times New Roman" panose="02020603050405020304" pitchFamily="18" charset="0"/>
                          <a:cs typeface="Times New Roman" panose="02020603050405020304" pitchFamily="18" charset="0"/>
                        </a:rPr>
                        <a:t>18</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442521879"/>
              </p:ext>
            </p:extLst>
          </p:nvPr>
        </p:nvGraphicFramePr>
        <p:xfrm>
          <a:off x="4114796" y="4763214"/>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2</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97133194"/>
              </p:ext>
            </p:extLst>
          </p:nvPr>
        </p:nvGraphicFramePr>
        <p:xfrm>
          <a:off x="4987635" y="4763209"/>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1</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918071401"/>
              </p:ext>
            </p:extLst>
          </p:nvPr>
        </p:nvGraphicFramePr>
        <p:xfrm>
          <a:off x="5902040" y="4763205"/>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IN" sz="2000" dirty="0" smtClean="0">
                          <a:solidFill>
                            <a:schemeClr val="tx1"/>
                          </a:solidFill>
                          <a:latin typeface="Times New Roman" panose="02020603050405020304" pitchFamily="18" charset="0"/>
                          <a:cs typeface="Times New Roman" panose="02020603050405020304" pitchFamily="18" charset="0"/>
                        </a:rPr>
                        <a:t>9</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028997011"/>
              </p:ext>
            </p:extLst>
          </p:nvPr>
        </p:nvGraphicFramePr>
        <p:xfrm>
          <a:off x="6844148" y="4763204"/>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IN" sz="2000" dirty="0" smtClean="0">
                          <a:solidFill>
                            <a:schemeClr val="tx1"/>
                          </a:solidFill>
                          <a:latin typeface="Times New Roman" panose="02020603050405020304" pitchFamily="18" charset="0"/>
                          <a:cs typeface="Times New Roman" panose="02020603050405020304" pitchFamily="18" charset="0"/>
                        </a:rPr>
                        <a:t>7</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33834937"/>
              </p:ext>
            </p:extLst>
          </p:nvPr>
        </p:nvGraphicFramePr>
        <p:xfrm>
          <a:off x="5902035" y="2615750"/>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2</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2559313155"/>
              </p:ext>
            </p:extLst>
          </p:nvPr>
        </p:nvGraphicFramePr>
        <p:xfrm>
          <a:off x="4987628" y="2629600"/>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2</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2465151547"/>
              </p:ext>
            </p:extLst>
          </p:nvPr>
        </p:nvGraphicFramePr>
        <p:xfrm>
          <a:off x="4100937" y="2629600"/>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1</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spTree>
    <p:extLst>
      <p:ext uri="{BB962C8B-B14F-4D97-AF65-F5344CB8AC3E}">
        <p14:creationId xmlns:p14="http://schemas.microsoft.com/office/powerpoint/2010/main" val="12487043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fill="hold"/>
                                        <p:tgtEl>
                                          <p:spTgt spid="21"/>
                                        </p:tgtEl>
                                        <p:attrNameLst>
                                          <p:attrName>ppt_x</p:attrName>
                                        </p:attrNameLst>
                                      </p:cBhvr>
                                      <p:tavLst>
                                        <p:tav tm="0">
                                          <p:val>
                                            <p:strVal val="#ppt_x"/>
                                          </p:val>
                                        </p:tav>
                                        <p:tav tm="100000">
                                          <p:val>
                                            <p:strVal val="#ppt_x"/>
                                          </p:val>
                                        </p:tav>
                                      </p:tavLst>
                                    </p:anim>
                                    <p:anim calcmode="lin" valueType="num">
                                      <p:cBhvr additive="base">
                                        <p:cTn id="6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additive="base">
                                        <p:cTn id="73" dur="500" fill="hold"/>
                                        <p:tgtEl>
                                          <p:spTgt spid="24"/>
                                        </p:tgtEl>
                                        <p:attrNameLst>
                                          <p:attrName>ppt_x</p:attrName>
                                        </p:attrNameLst>
                                      </p:cBhvr>
                                      <p:tavLst>
                                        <p:tav tm="0">
                                          <p:val>
                                            <p:strVal val="#ppt_x"/>
                                          </p:val>
                                        </p:tav>
                                        <p:tav tm="100000">
                                          <p:val>
                                            <p:strVal val="#ppt_x"/>
                                          </p:val>
                                        </p:tav>
                                      </p:tavLst>
                                    </p:anim>
                                    <p:anim calcmode="lin" valueType="num">
                                      <p:cBhvr additive="base">
                                        <p:cTn id="7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additive="base">
                                        <p:cTn id="79" dur="500" fill="hold"/>
                                        <p:tgtEl>
                                          <p:spTgt spid="18"/>
                                        </p:tgtEl>
                                        <p:attrNameLst>
                                          <p:attrName>ppt_x</p:attrName>
                                        </p:attrNameLst>
                                      </p:cBhvr>
                                      <p:tavLst>
                                        <p:tav tm="0">
                                          <p:val>
                                            <p:strVal val="#ppt_x"/>
                                          </p:val>
                                        </p:tav>
                                        <p:tav tm="100000">
                                          <p:val>
                                            <p:strVal val="#ppt_x"/>
                                          </p:val>
                                        </p:tav>
                                      </p:tavLst>
                                    </p:anim>
                                    <p:anim calcmode="lin" valueType="num">
                                      <p:cBhvr additive="base">
                                        <p:cTn id="8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5"/>
                                        </p:tgtEl>
                                        <p:attrNameLst>
                                          <p:attrName>style.visibility</p:attrName>
                                        </p:attrNameLst>
                                      </p:cBhvr>
                                      <p:to>
                                        <p:strVal val="visible"/>
                                      </p:to>
                                    </p:set>
                                    <p:anim calcmode="lin" valueType="num">
                                      <p:cBhvr additive="base">
                                        <p:cTn id="85" dur="500" fill="hold"/>
                                        <p:tgtEl>
                                          <p:spTgt spid="25"/>
                                        </p:tgtEl>
                                        <p:attrNameLst>
                                          <p:attrName>ppt_x</p:attrName>
                                        </p:attrNameLst>
                                      </p:cBhvr>
                                      <p:tavLst>
                                        <p:tav tm="0">
                                          <p:val>
                                            <p:strVal val="#ppt_x"/>
                                          </p:val>
                                        </p:tav>
                                        <p:tav tm="100000">
                                          <p:val>
                                            <p:strVal val="#ppt_x"/>
                                          </p:val>
                                        </p:tav>
                                      </p:tavLst>
                                    </p:anim>
                                    <p:anim calcmode="lin" valueType="num">
                                      <p:cBhvr additive="base">
                                        <p:cTn id="8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7"/>
                                        </p:tgtEl>
                                        <p:attrNameLst>
                                          <p:attrName>style.visibility</p:attrName>
                                        </p:attrNameLst>
                                      </p:cBhvr>
                                      <p:to>
                                        <p:strVal val="visible"/>
                                      </p:to>
                                    </p:set>
                                    <p:anim calcmode="lin" valueType="num">
                                      <p:cBhvr additive="base">
                                        <p:cTn id="91" dur="500" fill="hold"/>
                                        <p:tgtEl>
                                          <p:spTgt spid="17"/>
                                        </p:tgtEl>
                                        <p:attrNameLst>
                                          <p:attrName>ppt_x</p:attrName>
                                        </p:attrNameLst>
                                      </p:cBhvr>
                                      <p:tavLst>
                                        <p:tav tm="0">
                                          <p:val>
                                            <p:strVal val="#ppt_x"/>
                                          </p:val>
                                        </p:tav>
                                        <p:tav tm="100000">
                                          <p:val>
                                            <p:strVal val="#ppt_x"/>
                                          </p:val>
                                        </p:tav>
                                      </p:tavLst>
                                    </p:anim>
                                    <p:anim calcmode="lin" valueType="num">
                                      <p:cBhvr additive="base">
                                        <p:cTn id="9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60194" cy="1856509"/>
          </a:xfrm>
          <a:prstGeom prst="rect">
            <a:avLst/>
          </a:prstGeom>
        </p:spPr>
      </p:pic>
      <p:sp>
        <p:nvSpPr>
          <p:cNvPr id="5" name="TextBox 4"/>
          <p:cNvSpPr txBox="1"/>
          <p:nvPr/>
        </p:nvSpPr>
        <p:spPr>
          <a:xfrm>
            <a:off x="353725" y="2040465"/>
            <a:ext cx="3179185" cy="1323439"/>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latin typeface="Times New Roman" panose="02020603050405020304" pitchFamily="18" charset="0"/>
                <a:cs typeface="Times New Roman" panose="02020603050405020304" pitchFamily="18" charset="0"/>
              </a:rPr>
              <a:t>Case 1: Number starts at 1.</a:t>
            </a:r>
          </a:p>
          <a:p>
            <a:r>
              <a:rPr lang="en-US" sz="2000" dirty="0" smtClean="0">
                <a:latin typeface="Times New Roman" panose="02020603050405020304" pitchFamily="18" charset="0"/>
                <a:cs typeface="Times New Roman" panose="02020603050405020304" pitchFamily="18" charset="0"/>
              </a:rPr>
              <a:t>Case 2: Number ends at 1.</a:t>
            </a:r>
          </a:p>
          <a:p>
            <a:r>
              <a:rPr lang="en-US" sz="2000" dirty="0" smtClean="0">
                <a:latin typeface="Times New Roman" panose="02020603050405020304" pitchFamily="18" charset="0"/>
                <a:cs typeface="Times New Roman" panose="02020603050405020304" pitchFamily="18" charset="0"/>
              </a:rPr>
              <a:t>Case 3: Same Number.</a:t>
            </a:r>
          </a:p>
          <a:p>
            <a:r>
              <a:rPr lang="en-US" sz="2000" dirty="0" smtClean="0">
                <a:latin typeface="Times New Roman" panose="02020603050405020304" pitchFamily="18" charset="0"/>
                <a:cs typeface="Times New Roman" panose="02020603050405020304" pitchFamily="18" charset="0"/>
              </a:rPr>
              <a:t>Case 4: Different Number.</a:t>
            </a:r>
          </a:p>
        </p:txBody>
      </p:sp>
      <p:sp>
        <p:nvSpPr>
          <p:cNvPr id="7" name="TextBox 6"/>
          <p:cNvSpPr txBox="1"/>
          <p:nvPr/>
        </p:nvSpPr>
        <p:spPr>
          <a:xfrm flipH="1">
            <a:off x="3312170" y="314481"/>
            <a:ext cx="6091845" cy="1077218"/>
          </a:xfrm>
          <a:prstGeom prst="rect">
            <a:avLst/>
          </a:prstGeom>
          <a:noFill/>
        </p:spPr>
        <p:txBody>
          <a:bodyPr wrap="square" rtlCol="0">
            <a:spAutoFit/>
          </a:bodyPr>
          <a:lstStyle/>
          <a:p>
            <a:r>
              <a:rPr lang="en-US" sz="3200" dirty="0"/>
              <a:t>Miscellaneous Problems &amp; Short cuts</a:t>
            </a:r>
            <a:endParaRPr lang="en-IN" sz="3200" dirty="0"/>
          </a:p>
        </p:txBody>
      </p:sp>
      <p:sp>
        <p:nvSpPr>
          <p:cNvPr id="8" name="TextBox 7"/>
          <p:cNvSpPr txBox="1"/>
          <p:nvPr/>
        </p:nvSpPr>
        <p:spPr>
          <a:xfrm>
            <a:off x="4219143" y="1980873"/>
            <a:ext cx="5312784" cy="400110"/>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latin typeface="Times New Roman" panose="02020603050405020304" pitchFamily="18" charset="0"/>
                <a:cs typeface="Times New Roman" panose="02020603050405020304" pitchFamily="18" charset="0"/>
              </a:rPr>
              <a:t>2. Find the value of 51</a:t>
            </a:r>
            <a:r>
              <a:rPr lang="en-US" sz="2000" baseline="30000" dirty="0" smtClean="0">
                <a:latin typeface="Times New Roman" panose="02020603050405020304" pitchFamily="18" charset="0"/>
                <a:cs typeface="Times New Roman" panose="02020603050405020304" pitchFamily="18" charset="0"/>
              </a:rPr>
              <a:t>3</a:t>
            </a:r>
          </a:p>
        </p:txBody>
      </p:sp>
      <p:graphicFrame>
        <p:nvGraphicFramePr>
          <p:cNvPr id="10" name="Table 9"/>
          <p:cNvGraphicFramePr>
            <a:graphicFrameLocks noGrp="1"/>
          </p:cNvGraphicFramePr>
          <p:nvPr>
            <p:extLst>
              <p:ext uri="{D42A27DB-BD31-4B8C-83A1-F6EECF244321}">
                <p14:modId xmlns:p14="http://schemas.microsoft.com/office/powerpoint/2010/main" val="4043625796"/>
              </p:ext>
            </p:extLst>
          </p:nvPr>
        </p:nvGraphicFramePr>
        <p:xfrm>
          <a:off x="4100946" y="3363904"/>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125</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293960901"/>
              </p:ext>
            </p:extLst>
          </p:nvPr>
        </p:nvGraphicFramePr>
        <p:xfrm>
          <a:off x="4973785" y="3363899"/>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25</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800614340"/>
              </p:ext>
            </p:extLst>
          </p:nvPr>
        </p:nvGraphicFramePr>
        <p:xfrm>
          <a:off x="5888190" y="3363895"/>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5</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0264670"/>
              </p:ext>
            </p:extLst>
          </p:nvPr>
        </p:nvGraphicFramePr>
        <p:xfrm>
          <a:off x="6830298" y="3363894"/>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1</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7086911"/>
              </p:ext>
            </p:extLst>
          </p:nvPr>
        </p:nvGraphicFramePr>
        <p:xfrm>
          <a:off x="4987635" y="4070489"/>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50</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230562073"/>
              </p:ext>
            </p:extLst>
          </p:nvPr>
        </p:nvGraphicFramePr>
        <p:xfrm>
          <a:off x="5929751" y="4084336"/>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IN" sz="2000" dirty="0" smtClean="0">
                          <a:solidFill>
                            <a:schemeClr val="tx1"/>
                          </a:solidFill>
                          <a:latin typeface="Times New Roman" panose="02020603050405020304" pitchFamily="18" charset="0"/>
                          <a:cs typeface="Times New Roman" panose="02020603050405020304" pitchFamily="18" charset="0"/>
                        </a:rPr>
                        <a:t>10</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542750498"/>
              </p:ext>
            </p:extLst>
          </p:nvPr>
        </p:nvGraphicFramePr>
        <p:xfrm>
          <a:off x="4114796" y="4763214"/>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132</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759903492"/>
              </p:ext>
            </p:extLst>
          </p:nvPr>
        </p:nvGraphicFramePr>
        <p:xfrm>
          <a:off x="4987635" y="4763209"/>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IN" sz="2000" dirty="0" smtClean="0">
                          <a:solidFill>
                            <a:schemeClr val="tx1"/>
                          </a:solidFill>
                          <a:latin typeface="Times New Roman" panose="02020603050405020304" pitchFamily="18" charset="0"/>
                          <a:cs typeface="Times New Roman" panose="02020603050405020304" pitchFamily="18" charset="0"/>
                        </a:rPr>
                        <a:t>6</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32536196"/>
              </p:ext>
            </p:extLst>
          </p:nvPr>
        </p:nvGraphicFramePr>
        <p:xfrm>
          <a:off x="5902040" y="4763205"/>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5</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670692535"/>
              </p:ext>
            </p:extLst>
          </p:nvPr>
        </p:nvGraphicFramePr>
        <p:xfrm>
          <a:off x="6844148" y="4763204"/>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1</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662018829"/>
              </p:ext>
            </p:extLst>
          </p:nvPr>
        </p:nvGraphicFramePr>
        <p:xfrm>
          <a:off x="5902035" y="2615750"/>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933656880"/>
              </p:ext>
            </p:extLst>
          </p:nvPr>
        </p:nvGraphicFramePr>
        <p:xfrm>
          <a:off x="4987628" y="2629600"/>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1</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2897406981"/>
              </p:ext>
            </p:extLst>
          </p:nvPr>
        </p:nvGraphicFramePr>
        <p:xfrm>
          <a:off x="4100937" y="2629600"/>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7</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spTree>
    <p:extLst>
      <p:ext uri="{BB962C8B-B14F-4D97-AF65-F5344CB8AC3E}">
        <p14:creationId xmlns:p14="http://schemas.microsoft.com/office/powerpoint/2010/main" val="14852331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fill="hold"/>
                                        <p:tgtEl>
                                          <p:spTgt spid="21"/>
                                        </p:tgtEl>
                                        <p:attrNameLst>
                                          <p:attrName>ppt_x</p:attrName>
                                        </p:attrNameLst>
                                      </p:cBhvr>
                                      <p:tavLst>
                                        <p:tav tm="0">
                                          <p:val>
                                            <p:strVal val="#ppt_x"/>
                                          </p:val>
                                        </p:tav>
                                        <p:tav tm="100000">
                                          <p:val>
                                            <p:strVal val="#ppt_x"/>
                                          </p:val>
                                        </p:tav>
                                      </p:tavLst>
                                    </p:anim>
                                    <p:anim calcmode="lin" valueType="num">
                                      <p:cBhvr additive="base">
                                        <p:cTn id="6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additive="base">
                                        <p:cTn id="73" dur="500" fill="hold"/>
                                        <p:tgtEl>
                                          <p:spTgt spid="24"/>
                                        </p:tgtEl>
                                        <p:attrNameLst>
                                          <p:attrName>ppt_x</p:attrName>
                                        </p:attrNameLst>
                                      </p:cBhvr>
                                      <p:tavLst>
                                        <p:tav tm="0">
                                          <p:val>
                                            <p:strVal val="#ppt_x"/>
                                          </p:val>
                                        </p:tav>
                                        <p:tav tm="100000">
                                          <p:val>
                                            <p:strVal val="#ppt_x"/>
                                          </p:val>
                                        </p:tav>
                                      </p:tavLst>
                                    </p:anim>
                                    <p:anim calcmode="lin" valueType="num">
                                      <p:cBhvr additive="base">
                                        <p:cTn id="7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additive="base">
                                        <p:cTn id="79" dur="500" fill="hold"/>
                                        <p:tgtEl>
                                          <p:spTgt spid="18"/>
                                        </p:tgtEl>
                                        <p:attrNameLst>
                                          <p:attrName>ppt_x</p:attrName>
                                        </p:attrNameLst>
                                      </p:cBhvr>
                                      <p:tavLst>
                                        <p:tav tm="0">
                                          <p:val>
                                            <p:strVal val="#ppt_x"/>
                                          </p:val>
                                        </p:tav>
                                        <p:tav tm="100000">
                                          <p:val>
                                            <p:strVal val="#ppt_x"/>
                                          </p:val>
                                        </p:tav>
                                      </p:tavLst>
                                    </p:anim>
                                    <p:anim calcmode="lin" valueType="num">
                                      <p:cBhvr additive="base">
                                        <p:cTn id="8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5"/>
                                        </p:tgtEl>
                                        <p:attrNameLst>
                                          <p:attrName>style.visibility</p:attrName>
                                        </p:attrNameLst>
                                      </p:cBhvr>
                                      <p:to>
                                        <p:strVal val="visible"/>
                                      </p:to>
                                    </p:set>
                                    <p:anim calcmode="lin" valueType="num">
                                      <p:cBhvr additive="base">
                                        <p:cTn id="85" dur="500" fill="hold"/>
                                        <p:tgtEl>
                                          <p:spTgt spid="25"/>
                                        </p:tgtEl>
                                        <p:attrNameLst>
                                          <p:attrName>ppt_x</p:attrName>
                                        </p:attrNameLst>
                                      </p:cBhvr>
                                      <p:tavLst>
                                        <p:tav tm="0">
                                          <p:val>
                                            <p:strVal val="#ppt_x"/>
                                          </p:val>
                                        </p:tav>
                                        <p:tav tm="100000">
                                          <p:val>
                                            <p:strVal val="#ppt_x"/>
                                          </p:val>
                                        </p:tav>
                                      </p:tavLst>
                                    </p:anim>
                                    <p:anim calcmode="lin" valueType="num">
                                      <p:cBhvr additive="base">
                                        <p:cTn id="8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7"/>
                                        </p:tgtEl>
                                        <p:attrNameLst>
                                          <p:attrName>style.visibility</p:attrName>
                                        </p:attrNameLst>
                                      </p:cBhvr>
                                      <p:to>
                                        <p:strVal val="visible"/>
                                      </p:to>
                                    </p:set>
                                    <p:anim calcmode="lin" valueType="num">
                                      <p:cBhvr additive="base">
                                        <p:cTn id="91" dur="500" fill="hold"/>
                                        <p:tgtEl>
                                          <p:spTgt spid="17"/>
                                        </p:tgtEl>
                                        <p:attrNameLst>
                                          <p:attrName>ppt_x</p:attrName>
                                        </p:attrNameLst>
                                      </p:cBhvr>
                                      <p:tavLst>
                                        <p:tav tm="0">
                                          <p:val>
                                            <p:strVal val="#ppt_x"/>
                                          </p:val>
                                        </p:tav>
                                        <p:tav tm="100000">
                                          <p:val>
                                            <p:strVal val="#ppt_x"/>
                                          </p:val>
                                        </p:tav>
                                      </p:tavLst>
                                    </p:anim>
                                    <p:anim calcmode="lin" valueType="num">
                                      <p:cBhvr additive="base">
                                        <p:cTn id="9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60194" cy="1856509"/>
          </a:xfrm>
          <a:prstGeom prst="rect">
            <a:avLst/>
          </a:prstGeom>
        </p:spPr>
      </p:pic>
      <p:sp>
        <p:nvSpPr>
          <p:cNvPr id="5" name="TextBox 4"/>
          <p:cNvSpPr txBox="1"/>
          <p:nvPr/>
        </p:nvSpPr>
        <p:spPr>
          <a:xfrm>
            <a:off x="353725" y="2040465"/>
            <a:ext cx="3179185" cy="1323439"/>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latin typeface="Times New Roman" panose="02020603050405020304" pitchFamily="18" charset="0"/>
                <a:cs typeface="Times New Roman" panose="02020603050405020304" pitchFamily="18" charset="0"/>
              </a:rPr>
              <a:t>Case 1: Number starts at 1.</a:t>
            </a:r>
          </a:p>
          <a:p>
            <a:r>
              <a:rPr lang="en-US" sz="2000" dirty="0" smtClean="0">
                <a:latin typeface="Times New Roman" panose="02020603050405020304" pitchFamily="18" charset="0"/>
                <a:cs typeface="Times New Roman" panose="02020603050405020304" pitchFamily="18" charset="0"/>
              </a:rPr>
              <a:t>Case 2: Number ends at 1.</a:t>
            </a:r>
          </a:p>
          <a:p>
            <a:r>
              <a:rPr lang="en-US" sz="2000" dirty="0" smtClean="0">
                <a:latin typeface="Times New Roman" panose="02020603050405020304" pitchFamily="18" charset="0"/>
                <a:cs typeface="Times New Roman" panose="02020603050405020304" pitchFamily="18" charset="0"/>
              </a:rPr>
              <a:t>Case 3: Same Number.</a:t>
            </a:r>
          </a:p>
          <a:p>
            <a:r>
              <a:rPr lang="en-US" sz="2000" dirty="0" smtClean="0">
                <a:latin typeface="Times New Roman" panose="02020603050405020304" pitchFamily="18" charset="0"/>
                <a:cs typeface="Times New Roman" panose="02020603050405020304" pitchFamily="18" charset="0"/>
              </a:rPr>
              <a:t>Case 4: Different Number.</a:t>
            </a:r>
          </a:p>
        </p:txBody>
      </p:sp>
      <p:sp>
        <p:nvSpPr>
          <p:cNvPr id="7" name="TextBox 6"/>
          <p:cNvSpPr txBox="1"/>
          <p:nvPr/>
        </p:nvSpPr>
        <p:spPr>
          <a:xfrm flipH="1">
            <a:off x="3312170" y="314481"/>
            <a:ext cx="6091845" cy="1077218"/>
          </a:xfrm>
          <a:prstGeom prst="rect">
            <a:avLst/>
          </a:prstGeom>
          <a:noFill/>
        </p:spPr>
        <p:txBody>
          <a:bodyPr wrap="square" rtlCol="0">
            <a:spAutoFit/>
          </a:bodyPr>
          <a:lstStyle/>
          <a:p>
            <a:r>
              <a:rPr lang="en-US" sz="3200" dirty="0"/>
              <a:t>Miscellaneous Problems &amp; Short cuts</a:t>
            </a:r>
            <a:endParaRPr lang="en-IN" sz="3200" dirty="0"/>
          </a:p>
        </p:txBody>
      </p:sp>
      <p:sp>
        <p:nvSpPr>
          <p:cNvPr id="8" name="TextBox 7"/>
          <p:cNvSpPr txBox="1"/>
          <p:nvPr/>
        </p:nvSpPr>
        <p:spPr>
          <a:xfrm>
            <a:off x="4219143" y="1980873"/>
            <a:ext cx="5312784" cy="400110"/>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latin typeface="Times New Roman" panose="02020603050405020304" pitchFamily="18" charset="0"/>
                <a:cs typeface="Times New Roman" panose="02020603050405020304" pitchFamily="18" charset="0"/>
              </a:rPr>
              <a:t>3</a:t>
            </a:r>
            <a:r>
              <a:rPr lang="en-US" sz="2000" dirty="0" smtClean="0">
                <a:latin typeface="Times New Roman" panose="02020603050405020304" pitchFamily="18" charset="0"/>
                <a:cs typeface="Times New Roman" panose="02020603050405020304" pitchFamily="18" charset="0"/>
              </a:rPr>
              <a:t>. Find the value of 44</a:t>
            </a:r>
            <a:r>
              <a:rPr lang="en-US" sz="2000" baseline="30000" dirty="0" smtClean="0">
                <a:latin typeface="Times New Roman" panose="02020603050405020304" pitchFamily="18" charset="0"/>
                <a:cs typeface="Times New Roman" panose="02020603050405020304" pitchFamily="18" charset="0"/>
              </a:rPr>
              <a:t>3</a:t>
            </a:r>
          </a:p>
        </p:txBody>
      </p:sp>
      <p:graphicFrame>
        <p:nvGraphicFramePr>
          <p:cNvPr id="10" name="Table 9"/>
          <p:cNvGraphicFramePr>
            <a:graphicFrameLocks noGrp="1"/>
          </p:cNvGraphicFramePr>
          <p:nvPr>
            <p:extLst>
              <p:ext uri="{D42A27DB-BD31-4B8C-83A1-F6EECF244321}">
                <p14:modId xmlns:p14="http://schemas.microsoft.com/office/powerpoint/2010/main" val="2418666739"/>
              </p:ext>
            </p:extLst>
          </p:nvPr>
        </p:nvGraphicFramePr>
        <p:xfrm>
          <a:off x="4100946" y="3363904"/>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64</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556352855"/>
              </p:ext>
            </p:extLst>
          </p:nvPr>
        </p:nvGraphicFramePr>
        <p:xfrm>
          <a:off x="4973785" y="3363899"/>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64</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233230060"/>
              </p:ext>
            </p:extLst>
          </p:nvPr>
        </p:nvGraphicFramePr>
        <p:xfrm>
          <a:off x="5888190" y="3363895"/>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64</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377148208"/>
              </p:ext>
            </p:extLst>
          </p:nvPr>
        </p:nvGraphicFramePr>
        <p:xfrm>
          <a:off x="6830298" y="3363894"/>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64</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742066581"/>
              </p:ext>
            </p:extLst>
          </p:nvPr>
        </p:nvGraphicFramePr>
        <p:xfrm>
          <a:off x="4987635" y="4070489"/>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128</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653255687"/>
              </p:ext>
            </p:extLst>
          </p:nvPr>
        </p:nvGraphicFramePr>
        <p:xfrm>
          <a:off x="5929751" y="4084336"/>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IN" sz="2000" dirty="0" smtClean="0">
                          <a:solidFill>
                            <a:schemeClr val="tx1"/>
                          </a:solidFill>
                          <a:latin typeface="Times New Roman" panose="02020603050405020304" pitchFamily="18" charset="0"/>
                          <a:cs typeface="Times New Roman" panose="02020603050405020304" pitchFamily="18" charset="0"/>
                        </a:rPr>
                        <a:t>128</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586485753"/>
              </p:ext>
            </p:extLst>
          </p:nvPr>
        </p:nvGraphicFramePr>
        <p:xfrm>
          <a:off x="4114796" y="4763214"/>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85</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899563044"/>
              </p:ext>
            </p:extLst>
          </p:nvPr>
        </p:nvGraphicFramePr>
        <p:xfrm>
          <a:off x="4987635" y="4763209"/>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IN" sz="2000" dirty="0" smtClean="0">
                          <a:solidFill>
                            <a:schemeClr val="tx1"/>
                          </a:solidFill>
                          <a:latin typeface="Times New Roman" panose="02020603050405020304" pitchFamily="18" charset="0"/>
                          <a:cs typeface="Times New Roman" panose="02020603050405020304" pitchFamily="18" charset="0"/>
                        </a:rPr>
                        <a:t>1</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590472355"/>
              </p:ext>
            </p:extLst>
          </p:nvPr>
        </p:nvGraphicFramePr>
        <p:xfrm>
          <a:off x="5902040" y="4763205"/>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IN" sz="2000" dirty="0" smtClean="0">
                          <a:solidFill>
                            <a:schemeClr val="tx1"/>
                          </a:solidFill>
                          <a:latin typeface="Times New Roman" panose="02020603050405020304" pitchFamily="18" charset="0"/>
                          <a:cs typeface="Times New Roman" panose="02020603050405020304" pitchFamily="18" charset="0"/>
                        </a:rPr>
                        <a:t>8</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13007204"/>
              </p:ext>
            </p:extLst>
          </p:nvPr>
        </p:nvGraphicFramePr>
        <p:xfrm>
          <a:off x="6844148" y="4763204"/>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IN" sz="2000" dirty="0" smtClean="0">
                          <a:solidFill>
                            <a:schemeClr val="tx1"/>
                          </a:solidFill>
                          <a:latin typeface="Times New Roman" panose="02020603050405020304" pitchFamily="18" charset="0"/>
                          <a:cs typeface="Times New Roman" panose="02020603050405020304" pitchFamily="18" charset="0"/>
                        </a:rPr>
                        <a:t>4</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4000560356"/>
              </p:ext>
            </p:extLst>
          </p:nvPr>
        </p:nvGraphicFramePr>
        <p:xfrm>
          <a:off x="5902035" y="2615750"/>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6</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438836872"/>
              </p:ext>
            </p:extLst>
          </p:nvPr>
        </p:nvGraphicFramePr>
        <p:xfrm>
          <a:off x="4987628" y="2629600"/>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19</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3113347748"/>
              </p:ext>
            </p:extLst>
          </p:nvPr>
        </p:nvGraphicFramePr>
        <p:xfrm>
          <a:off x="4100937" y="2629600"/>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IN" sz="2000" dirty="0" smtClean="0">
                          <a:solidFill>
                            <a:schemeClr val="tx1"/>
                          </a:solidFill>
                          <a:latin typeface="Times New Roman" panose="02020603050405020304" pitchFamily="18" charset="0"/>
                          <a:cs typeface="Times New Roman" panose="02020603050405020304" pitchFamily="18" charset="0"/>
                        </a:rPr>
                        <a:t>21</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spTree>
    <p:extLst>
      <p:ext uri="{BB962C8B-B14F-4D97-AF65-F5344CB8AC3E}">
        <p14:creationId xmlns:p14="http://schemas.microsoft.com/office/powerpoint/2010/main" val="3056966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fill="hold"/>
                                        <p:tgtEl>
                                          <p:spTgt spid="21"/>
                                        </p:tgtEl>
                                        <p:attrNameLst>
                                          <p:attrName>ppt_x</p:attrName>
                                        </p:attrNameLst>
                                      </p:cBhvr>
                                      <p:tavLst>
                                        <p:tav tm="0">
                                          <p:val>
                                            <p:strVal val="#ppt_x"/>
                                          </p:val>
                                        </p:tav>
                                        <p:tav tm="100000">
                                          <p:val>
                                            <p:strVal val="#ppt_x"/>
                                          </p:val>
                                        </p:tav>
                                      </p:tavLst>
                                    </p:anim>
                                    <p:anim calcmode="lin" valueType="num">
                                      <p:cBhvr additive="base">
                                        <p:cTn id="6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additive="base">
                                        <p:cTn id="73" dur="500" fill="hold"/>
                                        <p:tgtEl>
                                          <p:spTgt spid="24"/>
                                        </p:tgtEl>
                                        <p:attrNameLst>
                                          <p:attrName>ppt_x</p:attrName>
                                        </p:attrNameLst>
                                      </p:cBhvr>
                                      <p:tavLst>
                                        <p:tav tm="0">
                                          <p:val>
                                            <p:strVal val="#ppt_x"/>
                                          </p:val>
                                        </p:tav>
                                        <p:tav tm="100000">
                                          <p:val>
                                            <p:strVal val="#ppt_x"/>
                                          </p:val>
                                        </p:tav>
                                      </p:tavLst>
                                    </p:anim>
                                    <p:anim calcmode="lin" valueType="num">
                                      <p:cBhvr additive="base">
                                        <p:cTn id="7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additive="base">
                                        <p:cTn id="79" dur="500" fill="hold"/>
                                        <p:tgtEl>
                                          <p:spTgt spid="18"/>
                                        </p:tgtEl>
                                        <p:attrNameLst>
                                          <p:attrName>ppt_x</p:attrName>
                                        </p:attrNameLst>
                                      </p:cBhvr>
                                      <p:tavLst>
                                        <p:tav tm="0">
                                          <p:val>
                                            <p:strVal val="#ppt_x"/>
                                          </p:val>
                                        </p:tav>
                                        <p:tav tm="100000">
                                          <p:val>
                                            <p:strVal val="#ppt_x"/>
                                          </p:val>
                                        </p:tav>
                                      </p:tavLst>
                                    </p:anim>
                                    <p:anim calcmode="lin" valueType="num">
                                      <p:cBhvr additive="base">
                                        <p:cTn id="8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5"/>
                                        </p:tgtEl>
                                        <p:attrNameLst>
                                          <p:attrName>style.visibility</p:attrName>
                                        </p:attrNameLst>
                                      </p:cBhvr>
                                      <p:to>
                                        <p:strVal val="visible"/>
                                      </p:to>
                                    </p:set>
                                    <p:anim calcmode="lin" valueType="num">
                                      <p:cBhvr additive="base">
                                        <p:cTn id="85" dur="500" fill="hold"/>
                                        <p:tgtEl>
                                          <p:spTgt spid="25"/>
                                        </p:tgtEl>
                                        <p:attrNameLst>
                                          <p:attrName>ppt_x</p:attrName>
                                        </p:attrNameLst>
                                      </p:cBhvr>
                                      <p:tavLst>
                                        <p:tav tm="0">
                                          <p:val>
                                            <p:strVal val="#ppt_x"/>
                                          </p:val>
                                        </p:tav>
                                        <p:tav tm="100000">
                                          <p:val>
                                            <p:strVal val="#ppt_x"/>
                                          </p:val>
                                        </p:tav>
                                      </p:tavLst>
                                    </p:anim>
                                    <p:anim calcmode="lin" valueType="num">
                                      <p:cBhvr additive="base">
                                        <p:cTn id="8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7"/>
                                        </p:tgtEl>
                                        <p:attrNameLst>
                                          <p:attrName>style.visibility</p:attrName>
                                        </p:attrNameLst>
                                      </p:cBhvr>
                                      <p:to>
                                        <p:strVal val="visible"/>
                                      </p:to>
                                    </p:set>
                                    <p:anim calcmode="lin" valueType="num">
                                      <p:cBhvr additive="base">
                                        <p:cTn id="91" dur="500" fill="hold"/>
                                        <p:tgtEl>
                                          <p:spTgt spid="17"/>
                                        </p:tgtEl>
                                        <p:attrNameLst>
                                          <p:attrName>ppt_x</p:attrName>
                                        </p:attrNameLst>
                                      </p:cBhvr>
                                      <p:tavLst>
                                        <p:tav tm="0">
                                          <p:val>
                                            <p:strVal val="#ppt_x"/>
                                          </p:val>
                                        </p:tav>
                                        <p:tav tm="100000">
                                          <p:val>
                                            <p:strVal val="#ppt_x"/>
                                          </p:val>
                                        </p:tav>
                                      </p:tavLst>
                                    </p:anim>
                                    <p:anim calcmode="lin" valueType="num">
                                      <p:cBhvr additive="base">
                                        <p:cTn id="9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60194" cy="1856509"/>
          </a:xfrm>
          <a:prstGeom prst="rect">
            <a:avLst/>
          </a:prstGeom>
        </p:spPr>
      </p:pic>
      <p:sp>
        <p:nvSpPr>
          <p:cNvPr id="5" name="TextBox 4"/>
          <p:cNvSpPr txBox="1"/>
          <p:nvPr/>
        </p:nvSpPr>
        <p:spPr>
          <a:xfrm>
            <a:off x="213333" y="4071855"/>
            <a:ext cx="3179185" cy="1323439"/>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latin typeface="Times New Roman" panose="02020603050405020304" pitchFamily="18" charset="0"/>
                <a:cs typeface="Times New Roman" panose="02020603050405020304" pitchFamily="18" charset="0"/>
              </a:rPr>
              <a:t>Case 1: Number starts at 1.</a:t>
            </a:r>
          </a:p>
          <a:p>
            <a:r>
              <a:rPr lang="en-US" sz="2000" dirty="0" smtClean="0">
                <a:latin typeface="Times New Roman" panose="02020603050405020304" pitchFamily="18" charset="0"/>
                <a:cs typeface="Times New Roman" panose="02020603050405020304" pitchFamily="18" charset="0"/>
              </a:rPr>
              <a:t>Case 2: Number ends at 1.</a:t>
            </a:r>
          </a:p>
          <a:p>
            <a:r>
              <a:rPr lang="en-US" sz="2000" dirty="0" smtClean="0">
                <a:latin typeface="Times New Roman" panose="02020603050405020304" pitchFamily="18" charset="0"/>
                <a:cs typeface="Times New Roman" panose="02020603050405020304" pitchFamily="18" charset="0"/>
              </a:rPr>
              <a:t>Case 3: Same Number.</a:t>
            </a:r>
          </a:p>
          <a:p>
            <a:r>
              <a:rPr lang="en-US" sz="2000" dirty="0" smtClean="0">
                <a:latin typeface="Times New Roman" panose="02020603050405020304" pitchFamily="18" charset="0"/>
                <a:cs typeface="Times New Roman" panose="02020603050405020304" pitchFamily="18" charset="0"/>
              </a:rPr>
              <a:t>Case 4: Different Number.</a:t>
            </a:r>
          </a:p>
        </p:txBody>
      </p:sp>
      <p:sp>
        <p:nvSpPr>
          <p:cNvPr id="7" name="TextBox 6"/>
          <p:cNvSpPr txBox="1"/>
          <p:nvPr/>
        </p:nvSpPr>
        <p:spPr>
          <a:xfrm flipH="1">
            <a:off x="3312170" y="314481"/>
            <a:ext cx="6091845" cy="1077218"/>
          </a:xfrm>
          <a:prstGeom prst="rect">
            <a:avLst/>
          </a:prstGeom>
          <a:noFill/>
        </p:spPr>
        <p:txBody>
          <a:bodyPr wrap="square" rtlCol="0">
            <a:spAutoFit/>
          </a:bodyPr>
          <a:lstStyle/>
          <a:p>
            <a:r>
              <a:rPr lang="en-US" sz="3200" dirty="0"/>
              <a:t>Miscellaneous Problems &amp; Short cuts</a:t>
            </a:r>
            <a:endParaRPr lang="en-IN" sz="3200" dirty="0"/>
          </a:p>
        </p:txBody>
      </p:sp>
      <p:sp>
        <p:nvSpPr>
          <p:cNvPr id="8" name="TextBox 7"/>
          <p:cNvSpPr txBox="1"/>
          <p:nvPr/>
        </p:nvSpPr>
        <p:spPr>
          <a:xfrm>
            <a:off x="6633086" y="1989251"/>
            <a:ext cx="5312784" cy="400110"/>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latin typeface="Times New Roman" panose="02020603050405020304" pitchFamily="18" charset="0"/>
                <a:cs typeface="Times New Roman" panose="02020603050405020304" pitchFamily="18" charset="0"/>
              </a:rPr>
              <a:t>4. Find the value of  72</a:t>
            </a:r>
            <a:r>
              <a:rPr lang="en-US" sz="2000" baseline="30000" dirty="0" smtClean="0">
                <a:latin typeface="Times New Roman" panose="02020603050405020304" pitchFamily="18" charset="0"/>
                <a:cs typeface="Times New Roman" panose="02020603050405020304" pitchFamily="18" charset="0"/>
              </a:rPr>
              <a:t>3</a:t>
            </a:r>
          </a:p>
        </p:txBody>
      </p:sp>
      <p:graphicFrame>
        <p:nvGraphicFramePr>
          <p:cNvPr id="10" name="Table 9"/>
          <p:cNvGraphicFramePr>
            <a:graphicFrameLocks noGrp="1"/>
          </p:cNvGraphicFramePr>
          <p:nvPr>
            <p:extLst>
              <p:ext uri="{D42A27DB-BD31-4B8C-83A1-F6EECF244321}">
                <p14:modId xmlns:p14="http://schemas.microsoft.com/office/powerpoint/2010/main" val="2851288736"/>
              </p:ext>
            </p:extLst>
          </p:nvPr>
        </p:nvGraphicFramePr>
        <p:xfrm>
          <a:off x="7065819" y="3447031"/>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343</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970198247"/>
              </p:ext>
            </p:extLst>
          </p:nvPr>
        </p:nvGraphicFramePr>
        <p:xfrm>
          <a:off x="7938658" y="3447026"/>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98</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070390818"/>
              </p:ext>
            </p:extLst>
          </p:nvPr>
        </p:nvGraphicFramePr>
        <p:xfrm>
          <a:off x="8853063" y="3447022"/>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28</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43634320"/>
              </p:ext>
            </p:extLst>
          </p:nvPr>
        </p:nvGraphicFramePr>
        <p:xfrm>
          <a:off x="9795171" y="3447021"/>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8</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598941986"/>
              </p:ext>
            </p:extLst>
          </p:nvPr>
        </p:nvGraphicFramePr>
        <p:xfrm>
          <a:off x="7952508" y="4153616"/>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196</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36568429"/>
              </p:ext>
            </p:extLst>
          </p:nvPr>
        </p:nvGraphicFramePr>
        <p:xfrm>
          <a:off x="8894624" y="4167463"/>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56</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703290594"/>
              </p:ext>
            </p:extLst>
          </p:nvPr>
        </p:nvGraphicFramePr>
        <p:xfrm>
          <a:off x="7079669" y="4846341"/>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373</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410453663"/>
              </p:ext>
            </p:extLst>
          </p:nvPr>
        </p:nvGraphicFramePr>
        <p:xfrm>
          <a:off x="7952508" y="4846336"/>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2</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627421850"/>
              </p:ext>
            </p:extLst>
          </p:nvPr>
        </p:nvGraphicFramePr>
        <p:xfrm>
          <a:off x="8866913" y="4846332"/>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4</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832140433"/>
              </p:ext>
            </p:extLst>
          </p:nvPr>
        </p:nvGraphicFramePr>
        <p:xfrm>
          <a:off x="9809021" y="4846331"/>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IN" sz="2000" dirty="0" smtClean="0">
                          <a:solidFill>
                            <a:schemeClr val="tx1"/>
                          </a:solidFill>
                          <a:latin typeface="Times New Roman" panose="02020603050405020304" pitchFamily="18" charset="0"/>
                          <a:cs typeface="Times New Roman" panose="02020603050405020304" pitchFamily="18" charset="0"/>
                        </a:rPr>
                        <a:t>8</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514953700"/>
              </p:ext>
            </p:extLst>
          </p:nvPr>
        </p:nvGraphicFramePr>
        <p:xfrm>
          <a:off x="8866908" y="2698877"/>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4268062902"/>
              </p:ext>
            </p:extLst>
          </p:nvPr>
        </p:nvGraphicFramePr>
        <p:xfrm>
          <a:off x="7952501" y="2712727"/>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8</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2489906307"/>
              </p:ext>
            </p:extLst>
          </p:nvPr>
        </p:nvGraphicFramePr>
        <p:xfrm>
          <a:off x="7065810" y="2712727"/>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30</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4242793080"/>
              </p:ext>
            </p:extLst>
          </p:nvPr>
        </p:nvGraphicFramePr>
        <p:xfrm>
          <a:off x="1013217" y="3159787"/>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a</a:t>
                      </a:r>
                      <a:r>
                        <a:rPr lang="en-US" sz="2000" baseline="30000" dirty="0" smtClean="0">
                          <a:solidFill>
                            <a:schemeClr val="tx1"/>
                          </a:solidFill>
                          <a:latin typeface="Times New Roman" panose="02020603050405020304" pitchFamily="18" charset="0"/>
                          <a:cs typeface="Times New Roman" panose="02020603050405020304" pitchFamily="18" charset="0"/>
                        </a:rPr>
                        <a:t>3</a:t>
                      </a:r>
                      <a:endParaRPr lang="en-IN" sz="2000" baseline="30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986905170"/>
              </p:ext>
            </p:extLst>
          </p:nvPr>
        </p:nvGraphicFramePr>
        <p:xfrm>
          <a:off x="1886056" y="3159782"/>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a</a:t>
                      </a:r>
                      <a:r>
                        <a:rPr lang="en-US" sz="2000" baseline="30000" dirty="0" smtClean="0">
                          <a:solidFill>
                            <a:schemeClr val="tx1"/>
                          </a:solidFill>
                          <a:latin typeface="Times New Roman" panose="02020603050405020304" pitchFamily="18" charset="0"/>
                          <a:cs typeface="Times New Roman" panose="02020603050405020304" pitchFamily="18" charset="0"/>
                        </a:rPr>
                        <a:t>2</a:t>
                      </a:r>
                      <a:r>
                        <a:rPr lang="en-US" sz="2000" dirty="0" smtClean="0">
                          <a:solidFill>
                            <a:schemeClr val="tx1"/>
                          </a:solidFill>
                          <a:latin typeface="Times New Roman" panose="02020603050405020304" pitchFamily="18" charset="0"/>
                          <a:cs typeface="Times New Roman" panose="02020603050405020304" pitchFamily="18" charset="0"/>
                        </a:rPr>
                        <a:t>b</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203697924"/>
              </p:ext>
            </p:extLst>
          </p:nvPr>
        </p:nvGraphicFramePr>
        <p:xfrm>
          <a:off x="2800461" y="3159778"/>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ab</a:t>
                      </a:r>
                      <a:r>
                        <a:rPr lang="en-US" sz="2000" baseline="30000" dirty="0" smtClean="0">
                          <a:solidFill>
                            <a:schemeClr val="tx1"/>
                          </a:solidFill>
                          <a:latin typeface="Times New Roman" panose="02020603050405020304" pitchFamily="18" charset="0"/>
                          <a:cs typeface="Times New Roman" panose="02020603050405020304" pitchFamily="18" charset="0"/>
                        </a:rPr>
                        <a:t>2</a:t>
                      </a:r>
                      <a:endParaRPr lang="en-IN" sz="2000" baseline="30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1170358677"/>
              </p:ext>
            </p:extLst>
          </p:nvPr>
        </p:nvGraphicFramePr>
        <p:xfrm>
          <a:off x="3742569" y="3159777"/>
          <a:ext cx="789709" cy="52922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9709">
                  <a:extLst>
                    <a:ext uri="{9D8B030D-6E8A-4147-A177-3AD203B41FA5}">
                      <a16:colId xmlns:a16="http://schemas.microsoft.com/office/drawing/2014/main" val="2177689658"/>
                    </a:ext>
                  </a:extLst>
                </a:gridCol>
              </a:tblGrid>
              <a:tr h="529223">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b</a:t>
                      </a:r>
                      <a:r>
                        <a:rPr lang="en-US" sz="2000" baseline="30000" dirty="0" smtClean="0">
                          <a:solidFill>
                            <a:schemeClr val="tx1"/>
                          </a:solidFill>
                          <a:latin typeface="Times New Roman" panose="02020603050405020304" pitchFamily="18" charset="0"/>
                          <a:cs typeface="Times New Roman" panose="02020603050405020304" pitchFamily="18" charset="0"/>
                        </a:rPr>
                        <a:t>3</a:t>
                      </a:r>
                      <a:endParaRPr lang="en-IN" sz="2000" baseline="30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92809"/>
                  </a:ext>
                </a:extLst>
              </a:tr>
            </a:tbl>
          </a:graphicData>
        </a:graphic>
      </p:graphicFrame>
      <p:sp>
        <p:nvSpPr>
          <p:cNvPr id="37" name="TextBox 36"/>
          <p:cNvSpPr txBox="1"/>
          <p:nvPr/>
        </p:nvSpPr>
        <p:spPr>
          <a:xfrm>
            <a:off x="301975" y="2376814"/>
            <a:ext cx="5312784" cy="400110"/>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latin typeface="Times New Roman" panose="02020603050405020304" pitchFamily="18" charset="0"/>
                <a:cs typeface="Times New Roman" panose="02020603050405020304" pitchFamily="18" charset="0"/>
              </a:rPr>
              <a:t>Find the value of  (ab)</a:t>
            </a:r>
            <a:r>
              <a:rPr lang="en-US" sz="2000" baseline="30000" dirty="0" smtClean="0">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39114849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ppt_x"/>
                                          </p:val>
                                        </p:tav>
                                        <p:tav tm="100000">
                                          <p:val>
                                            <p:strVal val="#ppt_x"/>
                                          </p:val>
                                        </p:tav>
                                      </p:tavLst>
                                    </p:anim>
                                    <p:anim calcmode="lin" valueType="num">
                                      <p:cBhvr additive="base">
                                        <p:cTn id="1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ppt_x"/>
                                          </p:val>
                                        </p:tav>
                                        <p:tav tm="100000">
                                          <p:val>
                                            <p:strVal val="#ppt_x"/>
                                          </p:val>
                                        </p:tav>
                                      </p:tavLst>
                                    </p:anim>
                                    <p:anim calcmode="lin" valueType="num">
                                      <p:cBhvr additive="base">
                                        <p:cTn id="3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ppt_x"/>
                                          </p:val>
                                        </p:tav>
                                        <p:tav tm="100000">
                                          <p:val>
                                            <p:strVal val="#ppt_x"/>
                                          </p:val>
                                        </p:tav>
                                      </p:tavLst>
                                    </p:anim>
                                    <p:anim calcmode="lin" valueType="num">
                                      <p:cBhvr additive="base">
                                        <p:cTn id="7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additive="base">
                                        <p:cTn id="79" dur="500" fill="hold"/>
                                        <p:tgtEl>
                                          <p:spTgt spid="16"/>
                                        </p:tgtEl>
                                        <p:attrNameLst>
                                          <p:attrName>ppt_x</p:attrName>
                                        </p:attrNameLst>
                                      </p:cBhvr>
                                      <p:tavLst>
                                        <p:tav tm="0">
                                          <p:val>
                                            <p:strVal val="#ppt_x"/>
                                          </p:val>
                                        </p:tav>
                                        <p:tav tm="100000">
                                          <p:val>
                                            <p:strVal val="#ppt_x"/>
                                          </p:val>
                                        </p:tav>
                                      </p:tavLst>
                                    </p:anim>
                                    <p:anim calcmode="lin" valueType="num">
                                      <p:cBhvr additive="base">
                                        <p:cTn id="8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0"/>
                                        </p:tgtEl>
                                        <p:attrNameLst>
                                          <p:attrName>style.visibility</p:attrName>
                                        </p:attrNameLst>
                                      </p:cBhvr>
                                      <p:to>
                                        <p:strVal val="visible"/>
                                      </p:to>
                                    </p:set>
                                    <p:anim calcmode="lin" valueType="num">
                                      <p:cBhvr additive="base">
                                        <p:cTn id="85" dur="500" fill="hold"/>
                                        <p:tgtEl>
                                          <p:spTgt spid="20"/>
                                        </p:tgtEl>
                                        <p:attrNameLst>
                                          <p:attrName>ppt_x</p:attrName>
                                        </p:attrNameLst>
                                      </p:cBhvr>
                                      <p:tavLst>
                                        <p:tav tm="0">
                                          <p:val>
                                            <p:strVal val="#ppt_x"/>
                                          </p:val>
                                        </p:tav>
                                        <p:tav tm="100000">
                                          <p:val>
                                            <p:strVal val="#ppt_x"/>
                                          </p:val>
                                        </p:tav>
                                      </p:tavLst>
                                    </p:anim>
                                    <p:anim calcmode="lin" valueType="num">
                                      <p:cBhvr additive="base">
                                        <p:cTn id="8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1"/>
                                        </p:tgtEl>
                                        <p:attrNameLst>
                                          <p:attrName>style.visibility</p:attrName>
                                        </p:attrNameLst>
                                      </p:cBhvr>
                                      <p:to>
                                        <p:strVal val="visible"/>
                                      </p:to>
                                    </p:set>
                                    <p:anim calcmode="lin" valueType="num">
                                      <p:cBhvr additive="base">
                                        <p:cTn id="91" dur="500" fill="hold"/>
                                        <p:tgtEl>
                                          <p:spTgt spid="21"/>
                                        </p:tgtEl>
                                        <p:attrNameLst>
                                          <p:attrName>ppt_x</p:attrName>
                                        </p:attrNameLst>
                                      </p:cBhvr>
                                      <p:tavLst>
                                        <p:tav tm="0">
                                          <p:val>
                                            <p:strVal val="#ppt_x"/>
                                          </p:val>
                                        </p:tav>
                                        <p:tav tm="100000">
                                          <p:val>
                                            <p:strVal val="#ppt_x"/>
                                          </p:val>
                                        </p:tav>
                                      </p:tavLst>
                                    </p:anim>
                                    <p:anim calcmode="lin" valueType="num">
                                      <p:cBhvr additive="base">
                                        <p:cTn id="9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ppt_x"/>
                                          </p:val>
                                        </p:tav>
                                        <p:tav tm="100000">
                                          <p:val>
                                            <p:strVal val="#ppt_x"/>
                                          </p:val>
                                        </p:tav>
                                      </p:tavLst>
                                    </p:anim>
                                    <p:anim calcmode="lin" valueType="num">
                                      <p:cBhvr additive="base">
                                        <p:cTn id="9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24"/>
                                        </p:tgtEl>
                                        <p:attrNameLst>
                                          <p:attrName>style.visibility</p:attrName>
                                        </p:attrNameLst>
                                      </p:cBhvr>
                                      <p:to>
                                        <p:strVal val="visible"/>
                                      </p:to>
                                    </p:set>
                                    <p:anim calcmode="lin" valueType="num">
                                      <p:cBhvr additive="base">
                                        <p:cTn id="103" dur="500" fill="hold"/>
                                        <p:tgtEl>
                                          <p:spTgt spid="24"/>
                                        </p:tgtEl>
                                        <p:attrNameLst>
                                          <p:attrName>ppt_x</p:attrName>
                                        </p:attrNameLst>
                                      </p:cBhvr>
                                      <p:tavLst>
                                        <p:tav tm="0">
                                          <p:val>
                                            <p:strVal val="#ppt_x"/>
                                          </p:val>
                                        </p:tav>
                                        <p:tav tm="100000">
                                          <p:val>
                                            <p:strVal val="#ppt_x"/>
                                          </p:val>
                                        </p:tav>
                                      </p:tavLst>
                                    </p:anim>
                                    <p:anim calcmode="lin" valueType="num">
                                      <p:cBhvr additive="base">
                                        <p:cTn id="10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8"/>
                                        </p:tgtEl>
                                        <p:attrNameLst>
                                          <p:attrName>style.visibility</p:attrName>
                                        </p:attrNameLst>
                                      </p:cBhvr>
                                      <p:to>
                                        <p:strVal val="visible"/>
                                      </p:to>
                                    </p:set>
                                    <p:anim calcmode="lin" valueType="num">
                                      <p:cBhvr additive="base">
                                        <p:cTn id="109" dur="500" fill="hold"/>
                                        <p:tgtEl>
                                          <p:spTgt spid="18"/>
                                        </p:tgtEl>
                                        <p:attrNameLst>
                                          <p:attrName>ppt_x</p:attrName>
                                        </p:attrNameLst>
                                      </p:cBhvr>
                                      <p:tavLst>
                                        <p:tav tm="0">
                                          <p:val>
                                            <p:strVal val="#ppt_x"/>
                                          </p:val>
                                        </p:tav>
                                        <p:tav tm="100000">
                                          <p:val>
                                            <p:strVal val="#ppt_x"/>
                                          </p:val>
                                        </p:tav>
                                      </p:tavLst>
                                    </p:anim>
                                    <p:anim calcmode="lin" valueType="num">
                                      <p:cBhvr additive="base">
                                        <p:cTn id="11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25"/>
                                        </p:tgtEl>
                                        <p:attrNameLst>
                                          <p:attrName>style.visibility</p:attrName>
                                        </p:attrNameLst>
                                      </p:cBhvr>
                                      <p:to>
                                        <p:strVal val="visible"/>
                                      </p:to>
                                    </p:set>
                                    <p:anim calcmode="lin" valueType="num">
                                      <p:cBhvr additive="base">
                                        <p:cTn id="115" dur="500" fill="hold"/>
                                        <p:tgtEl>
                                          <p:spTgt spid="25"/>
                                        </p:tgtEl>
                                        <p:attrNameLst>
                                          <p:attrName>ppt_x</p:attrName>
                                        </p:attrNameLst>
                                      </p:cBhvr>
                                      <p:tavLst>
                                        <p:tav tm="0">
                                          <p:val>
                                            <p:strVal val="#ppt_x"/>
                                          </p:val>
                                        </p:tav>
                                        <p:tav tm="100000">
                                          <p:val>
                                            <p:strVal val="#ppt_x"/>
                                          </p:val>
                                        </p:tav>
                                      </p:tavLst>
                                    </p:anim>
                                    <p:anim calcmode="lin" valueType="num">
                                      <p:cBhvr additive="base">
                                        <p:cTn id="11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7"/>
                                        </p:tgtEl>
                                        <p:attrNameLst>
                                          <p:attrName>style.visibility</p:attrName>
                                        </p:attrNameLst>
                                      </p:cBhvr>
                                      <p:to>
                                        <p:strVal val="visible"/>
                                      </p:to>
                                    </p:set>
                                    <p:anim calcmode="lin" valueType="num">
                                      <p:cBhvr additive="base">
                                        <p:cTn id="121" dur="500" fill="hold"/>
                                        <p:tgtEl>
                                          <p:spTgt spid="17"/>
                                        </p:tgtEl>
                                        <p:attrNameLst>
                                          <p:attrName>ppt_x</p:attrName>
                                        </p:attrNameLst>
                                      </p:cBhvr>
                                      <p:tavLst>
                                        <p:tav tm="0">
                                          <p:val>
                                            <p:strVal val="#ppt_x"/>
                                          </p:val>
                                        </p:tav>
                                        <p:tav tm="100000">
                                          <p:val>
                                            <p:strVal val="#ppt_x"/>
                                          </p:val>
                                        </p:tav>
                                      </p:tavLst>
                                    </p:anim>
                                    <p:anim calcmode="lin" valueType="num">
                                      <p:cBhvr additive="base">
                                        <p:cTn id="1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364" y="314481"/>
            <a:ext cx="4457672" cy="3655291"/>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3360194" cy="1856509"/>
          </a:xfrm>
          <a:prstGeom prst="rect">
            <a:avLst/>
          </a:prstGeom>
        </p:spPr>
      </p:pic>
      <p:sp>
        <p:nvSpPr>
          <p:cNvPr id="9" name="TextBox 8"/>
          <p:cNvSpPr txBox="1"/>
          <p:nvPr/>
        </p:nvSpPr>
        <p:spPr>
          <a:xfrm>
            <a:off x="359793" y="1771488"/>
            <a:ext cx="10169237" cy="830997"/>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 To find the cube root lets have a look at the cube table and </a:t>
            </a:r>
            <a:r>
              <a:rPr lang="en-US" sz="2400" dirty="0" err="1" smtClean="0"/>
              <a:t>analyse</a:t>
            </a:r>
            <a:r>
              <a:rPr lang="en-US" sz="2400" dirty="0" smtClean="0"/>
              <a:t> based on the unit digit. </a:t>
            </a:r>
          </a:p>
        </p:txBody>
      </p:sp>
      <p:sp>
        <p:nvSpPr>
          <p:cNvPr id="6" name="TextBox 5"/>
          <p:cNvSpPr txBox="1"/>
          <p:nvPr/>
        </p:nvSpPr>
        <p:spPr>
          <a:xfrm flipH="1">
            <a:off x="3312170" y="314481"/>
            <a:ext cx="6091845" cy="1077218"/>
          </a:xfrm>
          <a:prstGeom prst="rect">
            <a:avLst/>
          </a:prstGeom>
          <a:noFill/>
        </p:spPr>
        <p:txBody>
          <a:bodyPr wrap="square" rtlCol="0">
            <a:spAutoFit/>
          </a:bodyPr>
          <a:lstStyle/>
          <a:p>
            <a:r>
              <a:rPr lang="en-US" sz="3200" dirty="0"/>
              <a:t>Miscellaneous Problems &amp; Short cuts</a:t>
            </a:r>
            <a:endParaRPr lang="en-IN" sz="3200" dirty="0"/>
          </a:p>
        </p:txBody>
      </p:sp>
      <p:sp>
        <p:nvSpPr>
          <p:cNvPr id="12" name="TextBox 11"/>
          <p:cNvSpPr txBox="1"/>
          <p:nvPr/>
        </p:nvSpPr>
        <p:spPr>
          <a:xfrm>
            <a:off x="839709" y="2602485"/>
            <a:ext cx="3248458" cy="4154984"/>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smtClean="0">
                <a:solidFill>
                  <a:srgbClr val="00B050"/>
                </a:solidFill>
                <a:latin typeface="Times New Roman" panose="02020603050405020304" pitchFamily="18" charset="0"/>
                <a:cs typeface="Times New Roman" panose="02020603050405020304" pitchFamily="18" charset="0"/>
              </a:rPr>
              <a:t>Value  cube value</a:t>
            </a:r>
          </a:p>
          <a:p>
            <a:r>
              <a:rPr lang="en-US" sz="2400" b="1" dirty="0" smtClean="0">
                <a:solidFill>
                  <a:srgbClr val="00B050"/>
                </a:solidFill>
                <a:latin typeface="Times New Roman" panose="02020603050405020304" pitchFamily="18" charset="0"/>
                <a:cs typeface="Times New Roman" panose="02020603050405020304" pitchFamily="18" charset="0"/>
              </a:rPr>
              <a:t>1 	</a:t>
            </a:r>
            <a:r>
              <a:rPr lang="en-US" sz="2400" b="1" dirty="0" smtClean="0">
                <a:solidFill>
                  <a:srgbClr val="FF0000"/>
                </a:solidFill>
                <a:latin typeface="Times New Roman" panose="02020603050405020304" pitchFamily="18" charset="0"/>
                <a:cs typeface="Times New Roman" panose="02020603050405020304" pitchFamily="18" charset="0"/>
              </a:rPr>
              <a:t>1</a:t>
            </a:r>
            <a:endParaRPr lang="en-US" sz="2400" b="1" dirty="0" smtClean="0">
              <a:solidFill>
                <a:srgbClr val="00B050"/>
              </a:solidFill>
              <a:latin typeface="Times New Roman" panose="02020603050405020304" pitchFamily="18" charset="0"/>
              <a:cs typeface="Times New Roman" panose="02020603050405020304" pitchFamily="18" charset="0"/>
            </a:endParaRPr>
          </a:p>
          <a:p>
            <a:r>
              <a:rPr lang="en-US" sz="2400" b="1" dirty="0" smtClean="0">
                <a:solidFill>
                  <a:srgbClr val="00B050"/>
                </a:solidFill>
                <a:latin typeface="Times New Roman" panose="02020603050405020304" pitchFamily="18" charset="0"/>
                <a:cs typeface="Times New Roman" panose="02020603050405020304" pitchFamily="18" charset="0"/>
              </a:rPr>
              <a:t>2	</a:t>
            </a:r>
            <a:r>
              <a:rPr lang="en-US" sz="2400" b="1" dirty="0">
                <a:solidFill>
                  <a:srgbClr val="FF0000"/>
                </a:solidFill>
                <a:latin typeface="Times New Roman" panose="02020603050405020304" pitchFamily="18" charset="0"/>
                <a:cs typeface="Times New Roman" panose="02020603050405020304" pitchFamily="18" charset="0"/>
              </a:rPr>
              <a:t>8</a:t>
            </a:r>
            <a:r>
              <a:rPr lang="en-US" sz="2400" b="1" dirty="0" smtClean="0">
                <a:solidFill>
                  <a:srgbClr val="00B050"/>
                </a:solidFill>
                <a:latin typeface="Times New Roman" panose="02020603050405020304" pitchFamily="18" charset="0"/>
                <a:cs typeface="Times New Roman" panose="02020603050405020304" pitchFamily="18" charset="0"/>
              </a:rPr>
              <a:t>	</a:t>
            </a:r>
          </a:p>
          <a:p>
            <a:r>
              <a:rPr lang="en-US" sz="2400" b="1" dirty="0" smtClean="0">
                <a:solidFill>
                  <a:srgbClr val="00B050"/>
                </a:solidFill>
                <a:latin typeface="Times New Roman" panose="02020603050405020304" pitchFamily="18" charset="0"/>
                <a:cs typeface="Times New Roman" panose="02020603050405020304" pitchFamily="18" charset="0"/>
              </a:rPr>
              <a:t>3	</a:t>
            </a:r>
            <a:r>
              <a:rPr lang="en-US" sz="2400" b="1" dirty="0" smtClean="0">
                <a:solidFill>
                  <a:srgbClr val="FF0000"/>
                </a:solidFill>
                <a:latin typeface="Times New Roman" panose="02020603050405020304" pitchFamily="18" charset="0"/>
                <a:cs typeface="Times New Roman" panose="02020603050405020304" pitchFamily="18" charset="0"/>
              </a:rPr>
              <a:t>27</a:t>
            </a:r>
          </a:p>
          <a:p>
            <a:r>
              <a:rPr lang="en-US" sz="2400" b="1" dirty="0" smtClean="0">
                <a:solidFill>
                  <a:srgbClr val="00B050"/>
                </a:solidFill>
                <a:latin typeface="Times New Roman" panose="02020603050405020304" pitchFamily="18" charset="0"/>
                <a:cs typeface="Times New Roman" panose="02020603050405020304" pitchFamily="18" charset="0"/>
              </a:rPr>
              <a:t>4	</a:t>
            </a:r>
            <a:r>
              <a:rPr lang="en-US" sz="2400" b="1" dirty="0" smtClean="0">
                <a:solidFill>
                  <a:srgbClr val="FF0000"/>
                </a:solidFill>
                <a:latin typeface="Times New Roman" panose="02020603050405020304" pitchFamily="18" charset="0"/>
                <a:cs typeface="Times New Roman" panose="02020603050405020304" pitchFamily="18" charset="0"/>
              </a:rPr>
              <a:t>64</a:t>
            </a:r>
          </a:p>
          <a:p>
            <a:r>
              <a:rPr lang="en-US" sz="2400" b="1" dirty="0" smtClean="0">
                <a:solidFill>
                  <a:srgbClr val="00B050"/>
                </a:solidFill>
                <a:latin typeface="Times New Roman" panose="02020603050405020304" pitchFamily="18" charset="0"/>
                <a:cs typeface="Times New Roman" panose="02020603050405020304" pitchFamily="18" charset="0"/>
              </a:rPr>
              <a:t>5	</a:t>
            </a:r>
            <a:r>
              <a:rPr lang="en-US" sz="2400" b="1" dirty="0" smtClean="0">
                <a:solidFill>
                  <a:srgbClr val="FF0000"/>
                </a:solidFill>
                <a:latin typeface="Times New Roman" panose="02020603050405020304" pitchFamily="18" charset="0"/>
                <a:cs typeface="Times New Roman" panose="02020603050405020304" pitchFamily="18" charset="0"/>
              </a:rPr>
              <a:t>125</a:t>
            </a:r>
          </a:p>
          <a:p>
            <a:r>
              <a:rPr lang="en-US" sz="2400" b="1" dirty="0" smtClean="0">
                <a:solidFill>
                  <a:srgbClr val="00B050"/>
                </a:solidFill>
                <a:latin typeface="Times New Roman" panose="02020603050405020304" pitchFamily="18" charset="0"/>
                <a:cs typeface="Times New Roman" panose="02020603050405020304" pitchFamily="18" charset="0"/>
              </a:rPr>
              <a:t>6	</a:t>
            </a:r>
            <a:r>
              <a:rPr lang="en-US" sz="2400" b="1" dirty="0" smtClean="0">
                <a:solidFill>
                  <a:srgbClr val="FF0000"/>
                </a:solidFill>
                <a:latin typeface="Times New Roman" panose="02020603050405020304" pitchFamily="18" charset="0"/>
                <a:cs typeface="Times New Roman" panose="02020603050405020304" pitchFamily="18" charset="0"/>
              </a:rPr>
              <a:t>216</a:t>
            </a:r>
          </a:p>
          <a:p>
            <a:r>
              <a:rPr lang="en-US" sz="2400" b="1" dirty="0" smtClean="0">
                <a:solidFill>
                  <a:srgbClr val="00B050"/>
                </a:solidFill>
                <a:latin typeface="Times New Roman" panose="02020603050405020304" pitchFamily="18" charset="0"/>
                <a:cs typeface="Times New Roman" panose="02020603050405020304" pitchFamily="18" charset="0"/>
              </a:rPr>
              <a:t>7	</a:t>
            </a:r>
            <a:r>
              <a:rPr lang="en-US" sz="2400" b="1" dirty="0" smtClean="0">
                <a:solidFill>
                  <a:srgbClr val="FF0000"/>
                </a:solidFill>
                <a:latin typeface="Times New Roman" panose="02020603050405020304" pitchFamily="18" charset="0"/>
                <a:cs typeface="Times New Roman" panose="02020603050405020304" pitchFamily="18" charset="0"/>
              </a:rPr>
              <a:t>343</a:t>
            </a:r>
          </a:p>
          <a:p>
            <a:r>
              <a:rPr lang="en-US" sz="2400" b="1" dirty="0" smtClean="0">
                <a:solidFill>
                  <a:srgbClr val="00B050"/>
                </a:solidFill>
                <a:latin typeface="Times New Roman" panose="02020603050405020304" pitchFamily="18" charset="0"/>
                <a:cs typeface="Times New Roman" panose="02020603050405020304" pitchFamily="18" charset="0"/>
              </a:rPr>
              <a:t>8	</a:t>
            </a:r>
            <a:r>
              <a:rPr lang="en-US" sz="2400" b="1" dirty="0" smtClean="0">
                <a:solidFill>
                  <a:srgbClr val="FF0000"/>
                </a:solidFill>
                <a:latin typeface="Times New Roman" panose="02020603050405020304" pitchFamily="18" charset="0"/>
                <a:cs typeface="Times New Roman" panose="02020603050405020304" pitchFamily="18" charset="0"/>
              </a:rPr>
              <a:t>512</a:t>
            </a:r>
          </a:p>
          <a:p>
            <a:r>
              <a:rPr lang="en-US" sz="2400" b="1" dirty="0" smtClean="0">
                <a:solidFill>
                  <a:srgbClr val="00B050"/>
                </a:solidFill>
                <a:latin typeface="Times New Roman" panose="02020603050405020304" pitchFamily="18" charset="0"/>
                <a:cs typeface="Times New Roman" panose="02020603050405020304" pitchFamily="18" charset="0"/>
              </a:rPr>
              <a:t>9	</a:t>
            </a:r>
            <a:r>
              <a:rPr lang="en-US" sz="2400" b="1" dirty="0" smtClean="0">
                <a:solidFill>
                  <a:srgbClr val="FF0000"/>
                </a:solidFill>
                <a:latin typeface="Times New Roman" panose="02020603050405020304" pitchFamily="18" charset="0"/>
                <a:cs typeface="Times New Roman" panose="02020603050405020304" pitchFamily="18" charset="0"/>
              </a:rPr>
              <a:t>729</a:t>
            </a:r>
          </a:p>
          <a:p>
            <a:r>
              <a:rPr lang="en-US" sz="2400" b="1" dirty="0" smtClean="0">
                <a:solidFill>
                  <a:srgbClr val="00B050"/>
                </a:solidFill>
                <a:latin typeface="Times New Roman" panose="02020603050405020304" pitchFamily="18" charset="0"/>
                <a:cs typeface="Times New Roman" panose="02020603050405020304" pitchFamily="18" charset="0"/>
              </a:rPr>
              <a:t>10	</a:t>
            </a:r>
            <a:r>
              <a:rPr lang="en-US" sz="2400" b="1" dirty="0" smtClean="0">
                <a:solidFill>
                  <a:srgbClr val="FF0000"/>
                </a:solidFill>
                <a:latin typeface="Times New Roman" panose="02020603050405020304" pitchFamily="18" charset="0"/>
                <a:cs typeface="Times New Roman" panose="02020603050405020304" pitchFamily="18" charset="0"/>
              </a:rPr>
              <a:t>1000</a:t>
            </a:r>
          </a:p>
        </p:txBody>
      </p:sp>
      <p:sp>
        <p:nvSpPr>
          <p:cNvPr id="8" name="TextBox 7"/>
          <p:cNvSpPr txBox="1"/>
          <p:nvPr/>
        </p:nvSpPr>
        <p:spPr>
          <a:xfrm>
            <a:off x="5608864" y="2575924"/>
            <a:ext cx="5931971" cy="4154984"/>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smtClean="0">
                <a:solidFill>
                  <a:srgbClr val="00B050"/>
                </a:solidFill>
                <a:latin typeface="Times New Roman" panose="02020603050405020304" pitchFamily="18" charset="0"/>
                <a:cs typeface="Times New Roman" panose="02020603050405020304" pitchFamily="18" charset="0"/>
              </a:rPr>
              <a:t>Cube Value  			cube root value</a:t>
            </a:r>
          </a:p>
          <a:p>
            <a:r>
              <a:rPr lang="en-US" sz="2400" b="1" dirty="0" smtClean="0">
                <a:solidFill>
                  <a:srgbClr val="00B050"/>
                </a:solidFill>
                <a:latin typeface="Times New Roman" panose="02020603050405020304" pitchFamily="18" charset="0"/>
                <a:cs typeface="Times New Roman" panose="02020603050405020304" pitchFamily="18" charset="0"/>
              </a:rPr>
              <a:t>        1 					</a:t>
            </a:r>
            <a:r>
              <a:rPr lang="en-US" sz="2400" b="1" dirty="0" smtClean="0">
                <a:solidFill>
                  <a:srgbClr val="FF0000"/>
                </a:solidFill>
                <a:latin typeface="Times New Roman" panose="02020603050405020304" pitchFamily="18" charset="0"/>
                <a:cs typeface="Times New Roman" panose="02020603050405020304" pitchFamily="18" charset="0"/>
              </a:rPr>
              <a:t>1</a:t>
            </a:r>
            <a:endParaRPr lang="en-US" sz="2400" b="1" dirty="0" smtClean="0">
              <a:solidFill>
                <a:srgbClr val="00B050"/>
              </a:solidFill>
              <a:latin typeface="Times New Roman" panose="02020603050405020304" pitchFamily="18" charset="0"/>
              <a:cs typeface="Times New Roman" panose="02020603050405020304" pitchFamily="18" charset="0"/>
            </a:endParaRPr>
          </a:p>
          <a:p>
            <a:r>
              <a:rPr lang="en-US" sz="2400" b="1" dirty="0">
                <a:solidFill>
                  <a:srgbClr val="00B050"/>
                </a:solidFill>
                <a:latin typeface="Times New Roman" panose="02020603050405020304" pitchFamily="18" charset="0"/>
                <a:cs typeface="Times New Roman" panose="02020603050405020304" pitchFamily="18" charset="0"/>
              </a:rPr>
              <a:t> </a:t>
            </a:r>
            <a:r>
              <a:rPr lang="en-US" sz="2400" b="1" dirty="0" smtClean="0">
                <a:solidFill>
                  <a:srgbClr val="00B050"/>
                </a:solidFill>
                <a:latin typeface="Times New Roman" panose="02020603050405020304" pitchFamily="18" charset="0"/>
                <a:cs typeface="Times New Roman" panose="02020603050405020304" pitchFamily="18" charset="0"/>
              </a:rPr>
              <a:t>       2					</a:t>
            </a:r>
            <a:r>
              <a:rPr lang="en-US" sz="2400" b="1" dirty="0" smtClean="0">
                <a:solidFill>
                  <a:srgbClr val="FF0000"/>
                </a:solidFill>
                <a:latin typeface="Times New Roman" panose="02020603050405020304" pitchFamily="18" charset="0"/>
                <a:cs typeface="Times New Roman" panose="02020603050405020304" pitchFamily="18" charset="0"/>
              </a:rPr>
              <a:t>8</a:t>
            </a:r>
            <a:r>
              <a:rPr lang="en-US" sz="2400" b="1" dirty="0" smtClean="0">
                <a:solidFill>
                  <a:srgbClr val="00B050"/>
                </a:solidFill>
                <a:latin typeface="Times New Roman" panose="02020603050405020304" pitchFamily="18" charset="0"/>
                <a:cs typeface="Times New Roman" panose="02020603050405020304" pitchFamily="18" charset="0"/>
              </a:rPr>
              <a:t>	</a:t>
            </a:r>
          </a:p>
          <a:p>
            <a:r>
              <a:rPr lang="en-US" sz="2400" b="1" dirty="0" smtClean="0">
                <a:solidFill>
                  <a:srgbClr val="00B050"/>
                </a:solidFill>
                <a:latin typeface="Times New Roman" panose="02020603050405020304" pitchFamily="18" charset="0"/>
                <a:cs typeface="Times New Roman" panose="02020603050405020304" pitchFamily="18" charset="0"/>
              </a:rPr>
              <a:t>        3					</a:t>
            </a:r>
            <a:r>
              <a:rPr lang="en-US" sz="2400" b="1" dirty="0" smtClean="0">
                <a:solidFill>
                  <a:srgbClr val="FF0000"/>
                </a:solidFill>
                <a:latin typeface="Times New Roman" panose="02020603050405020304" pitchFamily="18" charset="0"/>
                <a:cs typeface="Times New Roman" panose="02020603050405020304" pitchFamily="18" charset="0"/>
              </a:rPr>
              <a:t>7</a:t>
            </a:r>
          </a:p>
          <a:p>
            <a:r>
              <a:rPr lang="en-US" sz="2400" b="1" dirty="0">
                <a:solidFill>
                  <a:srgbClr val="00B050"/>
                </a:solidFill>
                <a:latin typeface="Times New Roman" panose="02020603050405020304" pitchFamily="18" charset="0"/>
                <a:cs typeface="Times New Roman" panose="02020603050405020304" pitchFamily="18" charset="0"/>
              </a:rPr>
              <a:t> </a:t>
            </a:r>
            <a:r>
              <a:rPr lang="en-US" sz="2400" b="1" dirty="0" smtClean="0">
                <a:solidFill>
                  <a:srgbClr val="00B050"/>
                </a:solidFill>
                <a:latin typeface="Times New Roman" panose="02020603050405020304" pitchFamily="18" charset="0"/>
                <a:cs typeface="Times New Roman" panose="02020603050405020304" pitchFamily="18" charset="0"/>
              </a:rPr>
              <a:t>       4					</a:t>
            </a:r>
            <a:r>
              <a:rPr lang="en-US" sz="2400" b="1" dirty="0" smtClean="0">
                <a:solidFill>
                  <a:srgbClr val="FF0000"/>
                </a:solidFill>
                <a:latin typeface="Times New Roman" panose="02020603050405020304" pitchFamily="18" charset="0"/>
                <a:cs typeface="Times New Roman" panose="02020603050405020304" pitchFamily="18" charset="0"/>
              </a:rPr>
              <a:t>4</a:t>
            </a:r>
          </a:p>
          <a:p>
            <a:r>
              <a:rPr lang="en-US" sz="2400" b="1" dirty="0" smtClean="0">
                <a:solidFill>
                  <a:srgbClr val="00B050"/>
                </a:solidFill>
                <a:latin typeface="Times New Roman" panose="02020603050405020304" pitchFamily="18" charset="0"/>
                <a:cs typeface="Times New Roman" panose="02020603050405020304" pitchFamily="18" charset="0"/>
              </a:rPr>
              <a:t>        5					</a:t>
            </a:r>
            <a:r>
              <a:rPr lang="en-US" sz="2400" b="1" dirty="0" smtClean="0">
                <a:solidFill>
                  <a:srgbClr val="FF0000"/>
                </a:solidFill>
                <a:latin typeface="Times New Roman" panose="02020603050405020304" pitchFamily="18" charset="0"/>
                <a:cs typeface="Times New Roman" panose="02020603050405020304" pitchFamily="18" charset="0"/>
              </a:rPr>
              <a:t>5</a:t>
            </a:r>
          </a:p>
          <a:p>
            <a:r>
              <a:rPr lang="en-US" sz="2400" b="1" dirty="0" smtClean="0">
                <a:solidFill>
                  <a:srgbClr val="00B050"/>
                </a:solidFill>
                <a:latin typeface="Times New Roman" panose="02020603050405020304" pitchFamily="18" charset="0"/>
                <a:cs typeface="Times New Roman" panose="02020603050405020304" pitchFamily="18" charset="0"/>
              </a:rPr>
              <a:t>        6					</a:t>
            </a:r>
            <a:r>
              <a:rPr lang="en-US" sz="2400" b="1" dirty="0" smtClean="0">
                <a:solidFill>
                  <a:srgbClr val="FF0000"/>
                </a:solidFill>
                <a:latin typeface="Times New Roman" panose="02020603050405020304" pitchFamily="18" charset="0"/>
                <a:cs typeface="Times New Roman" panose="02020603050405020304" pitchFamily="18" charset="0"/>
              </a:rPr>
              <a:t>6</a:t>
            </a:r>
          </a:p>
          <a:p>
            <a:r>
              <a:rPr lang="en-US" sz="2400" b="1" dirty="0" smtClean="0">
                <a:solidFill>
                  <a:srgbClr val="00B050"/>
                </a:solidFill>
                <a:latin typeface="Times New Roman" panose="02020603050405020304" pitchFamily="18" charset="0"/>
                <a:cs typeface="Times New Roman" panose="02020603050405020304" pitchFamily="18" charset="0"/>
              </a:rPr>
              <a:t>        7					</a:t>
            </a:r>
            <a:r>
              <a:rPr lang="en-US" sz="2400" b="1" dirty="0" smtClean="0">
                <a:solidFill>
                  <a:srgbClr val="FF0000"/>
                </a:solidFill>
                <a:latin typeface="Times New Roman" panose="02020603050405020304" pitchFamily="18" charset="0"/>
                <a:cs typeface="Times New Roman" panose="02020603050405020304" pitchFamily="18" charset="0"/>
              </a:rPr>
              <a:t>3</a:t>
            </a:r>
          </a:p>
          <a:p>
            <a:r>
              <a:rPr lang="en-US" sz="2400" b="1" dirty="0" smtClean="0">
                <a:solidFill>
                  <a:srgbClr val="00B050"/>
                </a:solidFill>
                <a:latin typeface="Times New Roman" panose="02020603050405020304" pitchFamily="18" charset="0"/>
                <a:cs typeface="Times New Roman" panose="02020603050405020304" pitchFamily="18" charset="0"/>
              </a:rPr>
              <a:t>        8					</a:t>
            </a:r>
            <a:r>
              <a:rPr lang="en-US" sz="2400" b="1" dirty="0" smtClean="0">
                <a:solidFill>
                  <a:srgbClr val="FF0000"/>
                </a:solidFill>
                <a:latin typeface="Times New Roman" panose="02020603050405020304" pitchFamily="18" charset="0"/>
                <a:cs typeface="Times New Roman" panose="02020603050405020304" pitchFamily="18" charset="0"/>
              </a:rPr>
              <a:t>2</a:t>
            </a:r>
          </a:p>
          <a:p>
            <a:r>
              <a:rPr lang="en-US" sz="2400" b="1" dirty="0">
                <a:solidFill>
                  <a:srgbClr val="00B050"/>
                </a:solidFill>
                <a:latin typeface="Times New Roman" panose="02020603050405020304" pitchFamily="18" charset="0"/>
                <a:cs typeface="Times New Roman" panose="02020603050405020304" pitchFamily="18" charset="0"/>
              </a:rPr>
              <a:t> </a:t>
            </a:r>
            <a:r>
              <a:rPr lang="en-US" sz="2400" b="1" dirty="0" smtClean="0">
                <a:solidFill>
                  <a:srgbClr val="00B050"/>
                </a:solidFill>
                <a:latin typeface="Times New Roman" panose="02020603050405020304" pitchFamily="18" charset="0"/>
                <a:cs typeface="Times New Roman" panose="02020603050405020304" pitchFamily="18" charset="0"/>
              </a:rPr>
              <a:t>       9					</a:t>
            </a:r>
            <a:r>
              <a:rPr lang="en-US" sz="2400" b="1" dirty="0" smtClean="0">
                <a:solidFill>
                  <a:srgbClr val="FF0000"/>
                </a:solidFill>
                <a:latin typeface="Times New Roman" panose="02020603050405020304" pitchFamily="18" charset="0"/>
                <a:cs typeface="Times New Roman" panose="02020603050405020304" pitchFamily="18" charset="0"/>
              </a:rPr>
              <a:t>9</a:t>
            </a:r>
          </a:p>
          <a:p>
            <a:r>
              <a:rPr lang="en-US" sz="2400" b="1" dirty="0" smtClean="0">
                <a:solidFill>
                  <a:srgbClr val="00B050"/>
                </a:solidFill>
                <a:latin typeface="Times New Roman" panose="02020603050405020304" pitchFamily="18" charset="0"/>
                <a:cs typeface="Times New Roman" panose="02020603050405020304" pitchFamily="18" charset="0"/>
              </a:rPr>
              <a:t>        0					</a:t>
            </a:r>
            <a:r>
              <a:rPr lang="en-US" sz="2400" b="1" dirty="0" smtClean="0">
                <a:solidFill>
                  <a:srgbClr val="FF0000"/>
                </a:solidFill>
                <a:latin typeface="Times New Roman" panose="02020603050405020304" pitchFamily="18" charset="0"/>
                <a:cs typeface="Times New Roman" panose="02020603050405020304" pitchFamily="18" charset="0"/>
              </a:rPr>
              <a:t>0</a:t>
            </a:r>
          </a:p>
        </p:txBody>
      </p:sp>
    </p:spTree>
    <p:extLst>
      <p:ext uri="{BB962C8B-B14F-4D97-AF65-F5344CB8AC3E}">
        <p14:creationId xmlns:p14="http://schemas.microsoft.com/office/powerpoint/2010/main" val="3511832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709" y="254289"/>
            <a:ext cx="11173691" cy="2391929"/>
          </a:xfrm>
          <a:ln>
            <a:solidFill>
              <a:schemeClr val="accent2">
                <a:lumMod val="50000"/>
              </a:schemeClr>
            </a:solid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a:normAutofit/>
          </a:bodyPr>
          <a:lstStyle/>
          <a:p>
            <a:r>
              <a:rPr lang="en-US" dirty="0" smtClean="0"/>
              <a:t>Click on the below link to watch as video tutorial</a:t>
            </a:r>
            <a:endParaRPr lang="en-IN" dirty="0"/>
          </a:p>
        </p:txBody>
      </p:sp>
      <p:sp>
        <p:nvSpPr>
          <p:cNvPr id="3" name="TextBox 2"/>
          <p:cNvSpPr txBox="1"/>
          <p:nvPr/>
        </p:nvSpPr>
        <p:spPr>
          <a:xfrm>
            <a:off x="526473" y="2964874"/>
            <a:ext cx="10868891" cy="1200329"/>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sz="3600" dirty="0"/>
              <a:t>Miscellaneous Problems &amp; Shortcuts Concept video: </a:t>
            </a:r>
            <a:r>
              <a:rPr lang="en-US" sz="3600" u="sng" dirty="0">
                <a:hlinkClick r:id="rId2"/>
              </a:rPr>
              <a:t>https://youtu.be/8_nnePBtr30</a:t>
            </a:r>
            <a:r>
              <a:rPr lang="en-US" sz="3600" dirty="0"/>
              <a:t> </a:t>
            </a:r>
            <a:r>
              <a:rPr lang="en-US" sz="3600" dirty="0" smtClean="0"/>
              <a:t> </a:t>
            </a:r>
            <a:endParaRPr lang="en-US" sz="3600"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311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60194" cy="1856509"/>
          </a:xfrm>
          <a:prstGeom prst="rect">
            <a:avLst/>
          </a:prstGeom>
        </p:spPr>
      </p:pic>
      <p:sp>
        <p:nvSpPr>
          <p:cNvPr id="9" name="TextBox 8"/>
          <p:cNvSpPr txBox="1"/>
          <p:nvPr/>
        </p:nvSpPr>
        <p:spPr>
          <a:xfrm>
            <a:off x="512614" y="1856509"/>
            <a:ext cx="3934695" cy="400110"/>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Find the Cube root of 238328</a:t>
            </a:r>
            <a:endParaRPr lang="en-US" sz="2000" dirty="0" smtClean="0">
              <a:latin typeface="Times New Roman" panose="02020603050405020304" pitchFamily="18" charset="0"/>
              <a:cs typeface="Times New Roman" panose="02020603050405020304" pitchFamily="18" charset="0"/>
            </a:endParaRPr>
          </a:p>
        </p:txBody>
      </p:sp>
      <p:sp>
        <p:nvSpPr>
          <p:cNvPr id="5" name="TextBox 4"/>
          <p:cNvSpPr txBox="1"/>
          <p:nvPr/>
        </p:nvSpPr>
        <p:spPr>
          <a:xfrm>
            <a:off x="5542751" y="1391699"/>
            <a:ext cx="4433455" cy="2862322"/>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latin typeface="Times New Roman" panose="02020603050405020304" pitchFamily="18" charset="0"/>
                <a:cs typeface="Times New Roman" panose="02020603050405020304" pitchFamily="18" charset="0"/>
              </a:rPr>
              <a:t>Split it based on three numbers from the right</a:t>
            </a:r>
          </a:p>
          <a:p>
            <a:r>
              <a:rPr lang="en-US" sz="2000" dirty="0" smtClean="0">
                <a:latin typeface="Times New Roman" panose="02020603050405020304" pitchFamily="18" charset="0"/>
                <a:cs typeface="Times New Roman" panose="02020603050405020304" pitchFamily="18" charset="0"/>
              </a:rPr>
              <a:t>So </a:t>
            </a:r>
            <a:r>
              <a:rPr lang="en-US" sz="2000" dirty="0" smtClean="0">
                <a:solidFill>
                  <a:srgbClr val="FF0000"/>
                </a:solidFill>
                <a:latin typeface="Times New Roman" panose="02020603050405020304" pitchFamily="18" charset="0"/>
                <a:cs typeface="Times New Roman" panose="02020603050405020304" pitchFamily="18" charset="0"/>
              </a:rPr>
              <a:t>238</a:t>
            </a:r>
            <a:r>
              <a:rPr lang="en-US" sz="2000" dirty="0" smtClean="0">
                <a:latin typeface="Times New Roman" panose="02020603050405020304" pitchFamily="18" charset="0"/>
                <a:cs typeface="Times New Roman" panose="02020603050405020304" pitchFamily="18" charset="0"/>
              </a:rPr>
              <a:t>,</a:t>
            </a:r>
            <a:r>
              <a:rPr lang="en-US" sz="2000" dirty="0" smtClean="0">
                <a:solidFill>
                  <a:srgbClr val="00B050"/>
                </a:solidFill>
                <a:latin typeface="Times New Roman" panose="02020603050405020304" pitchFamily="18" charset="0"/>
                <a:cs typeface="Times New Roman" panose="02020603050405020304" pitchFamily="18" charset="0"/>
              </a:rPr>
              <a:t>328</a:t>
            </a:r>
          </a:p>
          <a:p>
            <a:r>
              <a:rPr lang="en-US" sz="2000" dirty="0">
                <a:solidFill>
                  <a:srgbClr val="00B050"/>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to find first digit nearest perfect cube less than 238 is </a:t>
            </a:r>
            <a:r>
              <a:rPr lang="en-US" sz="2000" u="sng" dirty="0" smtClean="0">
                <a:solidFill>
                  <a:schemeClr val="tx1"/>
                </a:solidFill>
                <a:latin typeface="Times New Roman" panose="02020603050405020304" pitchFamily="18" charset="0"/>
                <a:cs typeface="Times New Roman" panose="02020603050405020304" pitchFamily="18" charset="0"/>
              </a:rPr>
              <a:t>216(6</a:t>
            </a:r>
            <a:r>
              <a:rPr lang="en-US" sz="2000" u="sng" baseline="30000" dirty="0" smtClean="0">
                <a:solidFill>
                  <a:schemeClr val="tx1"/>
                </a:solidFill>
                <a:latin typeface="Times New Roman" panose="02020603050405020304" pitchFamily="18" charset="0"/>
                <a:cs typeface="Times New Roman" panose="02020603050405020304" pitchFamily="18" charset="0"/>
              </a:rPr>
              <a:t>3</a:t>
            </a:r>
            <a:r>
              <a:rPr lang="en-US" sz="2000" u="sng" dirty="0" smtClean="0">
                <a:solidFill>
                  <a:schemeClr val="tx1"/>
                </a:solidFill>
                <a:latin typeface="Times New Roman" panose="02020603050405020304" pitchFamily="18" charset="0"/>
                <a:cs typeface="Times New Roman" panose="02020603050405020304" pitchFamily="18" charset="0"/>
              </a:rPr>
              <a:t>)</a:t>
            </a:r>
            <a:r>
              <a:rPr lang="en-US" sz="2000" dirty="0" smtClean="0">
                <a:solidFill>
                  <a:schemeClr val="tx1"/>
                </a:solidFill>
                <a:latin typeface="Times New Roman" panose="02020603050405020304" pitchFamily="18" charset="0"/>
                <a:cs typeface="Times New Roman" panose="02020603050405020304" pitchFamily="18" charset="0"/>
              </a:rPr>
              <a:t> so first digit is </a:t>
            </a:r>
            <a:r>
              <a:rPr lang="en-US" sz="2000" dirty="0" smtClean="0">
                <a:solidFill>
                  <a:srgbClr val="FF0000"/>
                </a:solidFill>
                <a:latin typeface="Times New Roman" panose="02020603050405020304" pitchFamily="18" charset="0"/>
                <a:cs typeface="Times New Roman" panose="02020603050405020304" pitchFamily="18" charset="0"/>
              </a:rPr>
              <a:t>6</a:t>
            </a:r>
          </a:p>
          <a:p>
            <a:r>
              <a:rPr lang="en-US" sz="2000" dirty="0" smtClean="0">
                <a:solidFill>
                  <a:schemeClr val="tx1"/>
                </a:solidFill>
                <a:latin typeface="Times New Roman" panose="02020603050405020304" pitchFamily="18" charset="0"/>
                <a:cs typeface="Times New Roman" panose="02020603050405020304" pitchFamily="18" charset="0"/>
              </a:rPr>
              <a:t>Here the unit digit is 8 so when the unit digit of cube value is 8 then the unit digit of cube root value is </a:t>
            </a:r>
            <a:r>
              <a:rPr lang="en-US" sz="2000" dirty="0" smtClean="0">
                <a:solidFill>
                  <a:srgbClr val="00B050"/>
                </a:solidFill>
                <a:latin typeface="Times New Roman" panose="02020603050405020304" pitchFamily="18" charset="0"/>
                <a:cs typeface="Times New Roman" panose="02020603050405020304" pitchFamily="18" charset="0"/>
              </a:rPr>
              <a:t>2</a:t>
            </a:r>
            <a:r>
              <a:rPr lang="en-US" sz="2000" dirty="0" smtClean="0">
                <a:solidFill>
                  <a:schemeClr val="tx1"/>
                </a:solidFill>
                <a:latin typeface="Times New Roman" panose="02020603050405020304" pitchFamily="18" charset="0"/>
                <a:cs typeface="Times New Roman" panose="02020603050405020304" pitchFamily="18" charset="0"/>
              </a:rPr>
              <a:t>. </a:t>
            </a:r>
          </a:p>
          <a:p>
            <a:r>
              <a:rPr lang="en-US" sz="2000" dirty="0" smtClean="0">
                <a:solidFill>
                  <a:schemeClr val="tx1"/>
                </a:solidFill>
                <a:latin typeface="Times New Roman" panose="02020603050405020304" pitchFamily="18" charset="0"/>
                <a:cs typeface="Times New Roman" panose="02020603050405020304" pitchFamily="18" charset="0"/>
              </a:rPr>
              <a:t>So the answer is </a:t>
            </a:r>
            <a:r>
              <a:rPr lang="en-US" sz="2000" dirty="0" smtClean="0">
                <a:solidFill>
                  <a:srgbClr val="FF0000"/>
                </a:solidFill>
                <a:latin typeface="Times New Roman" panose="02020603050405020304" pitchFamily="18" charset="0"/>
                <a:cs typeface="Times New Roman" panose="02020603050405020304" pitchFamily="18" charset="0"/>
              </a:rPr>
              <a:t>6</a:t>
            </a:r>
            <a:r>
              <a:rPr lang="en-US" sz="2000" dirty="0" smtClean="0">
                <a:solidFill>
                  <a:srgbClr val="00B050"/>
                </a:solidFill>
                <a:latin typeface="Times New Roman" panose="02020603050405020304" pitchFamily="18" charset="0"/>
                <a:cs typeface="Times New Roman" panose="02020603050405020304" pitchFamily="18" charset="0"/>
              </a:rPr>
              <a:t>2</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581876" y="2537629"/>
            <a:ext cx="3920845" cy="400110"/>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Find the Cube root of 19683</a:t>
            </a:r>
            <a:endParaRPr lang="en-US" sz="2000" dirty="0" smtClean="0">
              <a:latin typeface="Times New Roman" panose="02020603050405020304" pitchFamily="18" charset="0"/>
              <a:cs typeface="Times New Roman" panose="02020603050405020304" pitchFamily="18" charset="0"/>
            </a:endParaRPr>
          </a:p>
        </p:txBody>
      </p:sp>
      <p:sp>
        <p:nvSpPr>
          <p:cNvPr id="7" name="TextBox 6"/>
          <p:cNvSpPr txBox="1"/>
          <p:nvPr/>
        </p:nvSpPr>
        <p:spPr>
          <a:xfrm>
            <a:off x="360210" y="3440356"/>
            <a:ext cx="4765970" cy="2862322"/>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latin typeface="Times New Roman" panose="02020603050405020304" pitchFamily="18" charset="0"/>
                <a:cs typeface="Times New Roman" panose="02020603050405020304" pitchFamily="18" charset="0"/>
              </a:rPr>
              <a:t>Split it based on three numbers from the right</a:t>
            </a:r>
          </a:p>
          <a:p>
            <a:r>
              <a:rPr lang="en-US" sz="2000" dirty="0" smtClean="0">
                <a:latin typeface="Times New Roman" panose="02020603050405020304" pitchFamily="18" charset="0"/>
                <a:cs typeface="Times New Roman" panose="02020603050405020304" pitchFamily="18" charset="0"/>
              </a:rPr>
              <a:t>So </a:t>
            </a:r>
            <a:r>
              <a:rPr lang="en-US" sz="2000" dirty="0" smtClean="0">
                <a:solidFill>
                  <a:srgbClr val="FF0000"/>
                </a:solidFill>
                <a:latin typeface="Times New Roman" panose="02020603050405020304" pitchFamily="18" charset="0"/>
                <a:cs typeface="Times New Roman" panose="02020603050405020304" pitchFamily="18" charset="0"/>
              </a:rPr>
              <a:t>19</a:t>
            </a:r>
            <a:r>
              <a:rPr lang="en-US" sz="2000" dirty="0" smtClean="0">
                <a:latin typeface="Times New Roman" panose="02020603050405020304" pitchFamily="18" charset="0"/>
                <a:cs typeface="Times New Roman" panose="02020603050405020304" pitchFamily="18" charset="0"/>
              </a:rPr>
              <a:t>,</a:t>
            </a:r>
            <a:r>
              <a:rPr lang="en-US" sz="2000" dirty="0" smtClean="0">
                <a:solidFill>
                  <a:srgbClr val="00B050"/>
                </a:solidFill>
                <a:latin typeface="Times New Roman" panose="02020603050405020304" pitchFamily="18" charset="0"/>
                <a:cs typeface="Times New Roman" panose="02020603050405020304" pitchFamily="18" charset="0"/>
              </a:rPr>
              <a:t>683</a:t>
            </a:r>
          </a:p>
          <a:p>
            <a:r>
              <a:rPr lang="en-US" sz="2000" dirty="0">
                <a:solidFill>
                  <a:srgbClr val="00B050"/>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to find first digit nearest perfect cube less than 19 is </a:t>
            </a:r>
            <a:r>
              <a:rPr lang="en-US" sz="2000" u="sng" dirty="0" smtClean="0">
                <a:solidFill>
                  <a:schemeClr val="tx1"/>
                </a:solidFill>
                <a:latin typeface="Times New Roman" panose="02020603050405020304" pitchFamily="18" charset="0"/>
                <a:cs typeface="Times New Roman" panose="02020603050405020304" pitchFamily="18" charset="0"/>
              </a:rPr>
              <a:t>8(2</a:t>
            </a:r>
            <a:r>
              <a:rPr lang="en-US" sz="2000" u="sng" baseline="30000" dirty="0" smtClean="0">
                <a:solidFill>
                  <a:schemeClr val="tx1"/>
                </a:solidFill>
                <a:latin typeface="Times New Roman" panose="02020603050405020304" pitchFamily="18" charset="0"/>
                <a:cs typeface="Times New Roman" panose="02020603050405020304" pitchFamily="18" charset="0"/>
              </a:rPr>
              <a:t>3</a:t>
            </a:r>
            <a:r>
              <a:rPr lang="en-US" sz="2000" u="sng" dirty="0" smtClean="0">
                <a:solidFill>
                  <a:schemeClr val="tx1"/>
                </a:solidFill>
                <a:latin typeface="Times New Roman" panose="02020603050405020304" pitchFamily="18" charset="0"/>
                <a:cs typeface="Times New Roman" panose="02020603050405020304" pitchFamily="18" charset="0"/>
              </a:rPr>
              <a:t>)</a:t>
            </a:r>
            <a:r>
              <a:rPr lang="en-US" sz="2000" dirty="0" smtClean="0">
                <a:solidFill>
                  <a:schemeClr val="tx1"/>
                </a:solidFill>
                <a:latin typeface="Times New Roman" panose="02020603050405020304" pitchFamily="18" charset="0"/>
                <a:cs typeface="Times New Roman" panose="02020603050405020304" pitchFamily="18" charset="0"/>
              </a:rPr>
              <a:t> so first digit is </a:t>
            </a:r>
            <a:r>
              <a:rPr lang="en-US" sz="2000" dirty="0" smtClean="0">
                <a:solidFill>
                  <a:srgbClr val="FF0000"/>
                </a:solidFill>
                <a:latin typeface="Times New Roman" panose="02020603050405020304" pitchFamily="18" charset="0"/>
                <a:cs typeface="Times New Roman" panose="02020603050405020304" pitchFamily="18" charset="0"/>
              </a:rPr>
              <a:t>2.</a:t>
            </a:r>
          </a:p>
          <a:p>
            <a:r>
              <a:rPr lang="en-US" sz="2000" dirty="0" smtClean="0">
                <a:solidFill>
                  <a:schemeClr val="tx1"/>
                </a:solidFill>
                <a:latin typeface="Times New Roman" panose="02020603050405020304" pitchFamily="18" charset="0"/>
                <a:cs typeface="Times New Roman" panose="02020603050405020304" pitchFamily="18" charset="0"/>
              </a:rPr>
              <a:t>Here the unit digit is 3 so when the unit digit of cube value is 3 then the unit digit of cube root value is </a:t>
            </a:r>
            <a:r>
              <a:rPr lang="en-US" sz="2000" dirty="0">
                <a:solidFill>
                  <a:srgbClr val="00B050"/>
                </a:solidFill>
                <a:latin typeface="Times New Roman" panose="02020603050405020304" pitchFamily="18" charset="0"/>
                <a:cs typeface="Times New Roman" panose="02020603050405020304" pitchFamily="18" charset="0"/>
              </a:rPr>
              <a:t>7</a:t>
            </a:r>
            <a:r>
              <a:rPr lang="en-US" sz="2000" dirty="0" smtClean="0">
                <a:solidFill>
                  <a:schemeClr val="tx1"/>
                </a:solidFill>
                <a:latin typeface="Times New Roman" panose="02020603050405020304" pitchFamily="18" charset="0"/>
                <a:cs typeface="Times New Roman" panose="02020603050405020304" pitchFamily="18" charset="0"/>
              </a:rPr>
              <a:t>. </a:t>
            </a:r>
          </a:p>
          <a:p>
            <a:r>
              <a:rPr lang="en-US" sz="2000" dirty="0" smtClean="0">
                <a:solidFill>
                  <a:schemeClr val="tx1"/>
                </a:solidFill>
                <a:latin typeface="Times New Roman" panose="02020603050405020304" pitchFamily="18" charset="0"/>
                <a:cs typeface="Times New Roman" panose="02020603050405020304" pitchFamily="18" charset="0"/>
              </a:rPr>
              <a:t>So the answer is </a:t>
            </a:r>
            <a:r>
              <a:rPr lang="en-US" sz="2000" dirty="0" smtClean="0">
                <a:solidFill>
                  <a:srgbClr val="FF0000"/>
                </a:solidFill>
                <a:latin typeface="Times New Roman" panose="02020603050405020304" pitchFamily="18" charset="0"/>
                <a:cs typeface="Times New Roman" panose="02020603050405020304" pitchFamily="18" charset="0"/>
              </a:rPr>
              <a:t>2</a:t>
            </a:r>
            <a:r>
              <a:rPr lang="en-US" sz="2000" dirty="0" smtClean="0">
                <a:solidFill>
                  <a:srgbClr val="00B050"/>
                </a:solidFill>
                <a:latin typeface="Times New Roman" panose="02020603050405020304" pitchFamily="18" charset="0"/>
                <a:cs typeface="Times New Roman" panose="02020603050405020304" pitchFamily="18" charset="0"/>
              </a:rPr>
              <a:t>7</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8" name="TextBox 7"/>
          <p:cNvSpPr txBox="1"/>
          <p:nvPr/>
        </p:nvSpPr>
        <p:spPr>
          <a:xfrm flipH="1">
            <a:off x="3312170" y="314481"/>
            <a:ext cx="6091845" cy="1077218"/>
          </a:xfrm>
          <a:prstGeom prst="rect">
            <a:avLst/>
          </a:prstGeom>
          <a:noFill/>
        </p:spPr>
        <p:txBody>
          <a:bodyPr wrap="square" rtlCol="0">
            <a:spAutoFit/>
          </a:bodyPr>
          <a:lstStyle/>
          <a:p>
            <a:r>
              <a:rPr lang="en-US" sz="3200" dirty="0"/>
              <a:t>Miscellaneous Problems &amp; Short cuts</a:t>
            </a:r>
            <a:endParaRPr lang="en-IN" sz="32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2751" y="4325322"/>
            <a:ext cx="3088632" cy="2532678"/>
          </a:xfrm>
          <a:prstGeom prst="rect">
            <a:avLst/>
          </a:prstGeom>
        </p:spPr>
      </p:pic>
    </p:spTree>
    <p:extLst>
      <p:ext uri="{BB962C8B-B14F-4D97-AF65-F5344CB8AC3E}">
        <p14:creationId xmlns:p14="http://schemas.microsoft.com/office/powerpoint/2010/main" val="26111757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960502" cy="1635679"/>
          </a:xfrm>
          <a:prstGeom prst="rect">
            <a:avLst/>
          </a:prstGeom>
        </p:spPr>
      </p:pic>
      <p:sp>
        <p:nvSpPr>
          <p:cNvPr id="5" name="TextBox 4"/>
          <p:cNvSpPr txBox="1"/>
          <p:nvPr/>
        </p:nvSpPr>
        <p:spPr>
          <a:xfrm>
            <a:off x="1496291" y="3075709"/>
            <a:ext cx="8991600" cy="1569660"/>
          </a:xfrm>
          <a:prstGeom prst="rect">
            <a:avLst/>
          </a:prstGeom>
          <a:noFill/>
        </p:spPr>
        <p:txBody>
          <a:bodyPr wrap="square" rtlCol="0">
            <a:spAutoFit/>
          </a:bodyPr>
          <a:lstStyle/>
          <a:p>
            <a:r>
              <a:rPr lang="en-IN" sz="9600" dirty="0" smtClean="0"/>
              <a:t>Thank you</a:t>
            </a:r>
            <a:endParaRPr lang="en-IN" sz="9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5972" y="2242834"/>
            <a:ext cx="3106016" cy="3549733"/>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31159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nodeType="clickEffect">
                                  <p:stCondLst>
                                    <p:cond delay="0"/>
                                  </p:stCondLst>
                                  <p:childTnLst>
                                    <p:animMotion origin="layout" path="M -0.26862 -0.32523 C -0.55104 -0.32523 -0.77995 -0.14907 -0.77995 0.06829 C -0.77995 0.28542 -0.55104 0.4625 -0.26862 0.4625 C 0.01367 0.4625 0.24284 0.28542 0.24284 0.06829 C 0.24284 -0.14907 0.01367 -0.32523 -0.26862 -0.32523 Z " pathEditMode="relative" rAng="0" ptsTypes="AAAAA">
                                      <p:cBhvr>
                                        <p:cTn id="6" dur="2000" fill="hold"/>
                                        <p:tgtEl>
                                          <p:spTgt spid="6"/>
                                        </p:tgtEl>
                                        <p:attrNameLst>
                                          <p:attrName>ppt_x</p:attrName>
                                          <p:attrName>ppt_y</p:attrName>
                                        </p:attrNameLst>
                                      </p:cBhvr>
                                      <p:rCtr x="0" y="393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60194" cy="1856509"/>
          </a:xfrm>
          <a:prstGeom prst="rect">
            <a:avLst/>
          </a:prstGeom>
        </p:spPr>
      </p:pic>
      <p:sp>
        <p:nvSpPr>
          <p:cNvPr id="3" name="TextBox 2"/>
          <p:cNvSpPr txBox="1"/>
          <p:nvPr/>
        </p:nvSpPr>
        <p:spPr>
          <a:xfrm flipH="1">
            <a:off x="3204554" y="397626"/>
            <a:ext cx="6091845" cy="1077218"/>
          </a:xfrm>
          <a:prstGeom prst="rect">
            <a:avLst/>
          </a:prstGeom>
          <a:noFill/>
        </p:spPr>
        <p:txBody>
          <a:bodyPr wrap="square" rtlCol="0">
            <a:spAutoFit/>
          </a:bodyPr>
          <a:lstStyle/>
          <a:p>
            <a:r>
              <a:rPr lang="en-US" sz="3200" dirty="0"/>
              <a:t>Miscellaneous Problems &amp; Short cuts</a:t>
            </a:r>
            <a:endParaRPr lang="en-IN" sz="3200" dirty="0"/>
          </a:p>
        </p:txBody>
      </p:sp>
      <p:sp>
        <p:nvSpPr>
          <p:cNvPr id="9" name="TextBox 8"/>
          <p:cNvSpPr txBox="1"/>
          <p:nvPr/>
        </p:nvSpPr>
        <p:spPr>
          <a:xfrm>
            <a:off x="512619" y="1856509"/>
            <a:ext cx="10169237" cy="1938992"/>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a:t>Converting repeating decimals to fractions</a:t>
            </a:r>
          </a:p>
          <a:p>
            <a:pPr marL="457200" indent="-457200">
              <a:buAutoNum type="arabicPeriod"/>
            </a:pPr>
            <a:r>
              <a:rPr lang="en-US" sz="2400" dirty="0" smtClean="0"/>
              <a:t>What </a:t>
            </a:r>
            <a:r>
              <a:rPr lang="en-US" sz="2400" dirty="0"/>
              <a:t>rational number or fraction is equal to </a:t>
            </a:r>
            <a:r>
              <a:rPr lang="en-US" sz="2400" dirty="0" smtClean="0"/>
              <a:t>0.5454545454…..</a:t>
            </a:r>
          </a:p>
          <a:p>
            <a:pPr marL="457200" indent="-457200">
              <a:buAutoNum type="arabicPeriod"/>
            </a:pPr>
            <a:r>
              <a:rPr lang="en-US" sz="2400" b="1" dirty="0"/>
              <a:t> </a:t>
            </a:r>
            <a:r>
              <a:rPr lang="en-US" sz="2400" dirty="0"/>
              <a:t>What rational number or fraction is equal to </a:t>
            </a:r>
            <a:r>
              <a:rPr lang="en-US" sz="2400" dirty="0" smtClean="0"/>
              <a:t>1.04242424242….</a:t>
            </a:r>
          </a:p>
          <a:p>
            <a:pPr marL="457200" indent="-457200">
              <a:buAutoNum type="arabicPeriod"/>
            </a:pPr>
            <a:r>
              <a:rPr lang="en-US" sz="2400" b="1" dirty="0"/>
              <a:t> </a:t>
            </a:r>
            <a:r>
              <a:rPr lang="en-US" sz="2400" dirty="0" smtClean="0"/>
              <a:t>What rational number or fraction is equal 0.234343434….</a:t>
            </a:r>
          </a:p>
          <a:p>
            <a:pPr marL="457200" indent="-457200">
              <a:buFontTx/>
              <a:buAutoNum type="arabicPeriod"/>
            </a:pPr>
            <a:r>
              <a:rPr lang="en-US" sz="2400" b="1" dirty="0"/>
              <a:t> </a:t>
            </a:r>
            <a:r>
              <a:rPr lang="en-US" sz="2400" dirty="0"/>
              <a:t>What rational number or fraction is equal to </a:t>
            </a:r>
            <a:r>
              <a:rPr lang="en-US" sz="2400" dirty="0" smtClean="0"/>
              <a:t>0.4444444……</a:t>
            </a:r>
          </a:p>
        </p:txBody>
      </p:sp>
      <p:sp>
        <p:nvSpPr>
          <p:cNvPr id="5" name="TextBox 4"/>
          <p:cNvSpPr txBox="1"/>
          <p:nvPr/>
        </p:nvSpPr>
        <p:spPr>
          <a:xfrm>
            <a:off x="512618" y="4017818"/>
            <a:ext cx="10169237" cy="2308324"/>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buAutoNum type="arabicPeriod"/>
            </a:pPr>
            <a:r>
              <a:rPr lang="en-US" sz="2400" dirty="0" smtClean="0"/>
              <a:t>Let  x= 0.5454545454… -----------(1)</a:t>
            </a:r>
          </a:p>
          <a:p>
            <a:r>
              <a:rPr lang="en-US" sz="2400" dirty="0" smtClean="0"/>
              <a:t>Since 2 digits are repeating multiply by 100</a:t>
            </a:r>
          </a:p>
          <a:p>
            <a:r>
              <a:rPr lang="en-US" sz="2400" dirty="0" smtClean="0"/>
              <a:t>We </a:t>
            </a:r>
            <a:r>
              <a:rPr lang="en-US" sz="2400" dirty="0" err="1" smtClean="0"/>
              <a:t>ll</a:t>
            </a:r>
            <a:r>
              <a:rPr lang="en-US" sz="2400" dirty="0" smtClean="0"/>
              <a:t> get 100x = 54.5454545454… -------(2)</a:t>
            </a:r>
          </a:p>
          <a:p>
            <a:r>
              <a:rPr lang="en-US" sz="2400" dirty="0" smtClean="0"/>
              <a:t>(2)-(1) </a:t>
            </a:r>
          </a:p>
          <a:p>
            <a:r>
              <a:rPr lang="en-US" sz="2400" dirty="0" smtClean="0"/>
              <a:t>99x = 54</a:t>
            </a:r>
          </a:p>
          <a:p>
            <a:r>
              <a:rPr lang="en-US" sz="2400" dirty="0"/>
              <a:t> </a:t>
            </a:r>
            <a:r>
              <a:rPr lang="en-US" sz="2400" dirty="0" smtClean="0"/>
              <a:t>   x = 54/99</a:t>
            </a:r>
          </a:p>
        </p:txBody>
      </p:sp>
    </p:spTree>
    <p:extLst>
      <p:ext uri="{BB962C8B-B14F-4D97-AF65-F5344CB8AC3E}">
        <p14:creationId xmlns:p14="http://schemas.microsoft.com/office/powerpoint/2010/main" val="2923130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60194" cy="1856509"/>
          </a:xfrm>
          <a:prstGeom prst="rect">
            <a:avLst/>
          </a:prstGeom>
        </p:spPr>
      </p:pic>
      <p:sp>
        <p:nvSpPr>
          <p:cNvPr id="9" name="TextBox 8"/>
          <p:cNvSpPr txBox="1"/>
          <p:nvPr/>
        </p:nvSpPr>
        <p:spPr>
          <a:xfrm>
            <a:off x="512617" y="1856509"/>
            <a:ext cx="10169237" cy="1631216"/>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latin typeface="Times New Roman" panose="02020603050405020304" pitchFamily="18" charset="0"/>
                <a:cs typeface="Times New Roman" panose="02020603050405020304" pitchFamily="18" charset="0"/>
              </a:rPr>
              <a:t>2. x= 1.04242424242….</a:t>
            </a:r>
          </a:p>
          <a:p>
            <a:r>
              <a:rPr lang="en-US" sz="2000" dirty="0" smtClean="0">
                <a:latin typeface="Times New Roman" panose="02020603050405020304" pitchFamily="18" charset="0"/>
                <a:cs typeface="Times New Roman" panose="02020603050405020304" pitchFamily="18" charset="0"/>
              </a:rPr>
              <a:t>10x = 10.4242424242…..---(1)</a:t>
            </a:r>
          </a:p>
          <a:p>
            <a:r>
              <a:rPr lang="en-US" sz="2000" dirty="0" smtClean="0">
                <a:latin typeface="Times New Roman" panose="02020603050405020304" pitchFamily="18" charset="0"/>
                <a:cs typeface="Times New Roman" panose="02020603050405020304" pitchFamily="18" charset="0"/>
              </a:rPr>
              <a:t>1000x = 1042.4242424242…---(2)</a:t>
            </a:r>
          </a:p>
          <a:p>
            <a:r>
              <a:rPr lang="en-US" sz="2000" dirty="0" smtClean="0">
                <a:latin typeface="Times New Roman" panose="02020603050405020304" pitchFamily="18" charset="0"/>
                <a:cs typeface="Times New Roman" panose="02020603050405020304" pitchFamily="18" charset="0"/>
              </a:rPr>
              <a:t>(2)-(1) 990x = 1032</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x = 1032/990 </a:t>
            </a:r>
            <a:endParaRPr lang="en-US"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12617" y="3635323"/>
            <a:ext cx="10169237" cy="1631216"/>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latin typeface="Times New Roman" panose="02020603050405020304" pitchFamily="18" charset="0"/>
                <a:cs typeface="Times New Roman" panose="02020603050405020304" pitchFamily="18" charset="0"/>
              </a:rPr>
              <a:t>3. x= 0.234343434….</a:t>
            </a:r>
          </a:p>
          <a:p>
            <a:r>
              <a:rPr lang="en-US" sz="2000" dirty="0" smtClean="0">
                <a:latin typeface="Times New Roman" panose="02020603050405020304" pitchFamily="18" charset="0"/>
                <a:cs typeface="Times New Roman" panose="02020603050405020304" pitchFamily="18" charset="0"/>
              </a:rPr>
              <a:t>10x = 2.343434….--------(1)</a:t>
            </a:r>
          </a:p>
          <a:p>
            <a:r>
              <a:rPr lang="en-US" sz="2000" dirty="0" smtClean="0">
                <a:latin typeface="Times New Roman" panose="02020603050405020304" pitchFamily="18" charset="0"/>
                <a:cs typeface="Times New Roman" panose="02020603050405020304" pitchFamily="18" charset="0"/>
              </a:rPr>
              <a:t>1000x = 234.34343434…---(2)</a:t>
            </a:r>
          </a:p>
          <a:p>
            <a:r>
              <a:rPr lang="en-US" sz="2000" dirty="0" smtClean="0">
                <a:latin typeface="Times New Roman" panose="02020603050405020304" pitchFamily="18" charset="0"/>
                <a:cs typeface="Times New Roman" panose="02020603050405020304" pitchFamily="18" charset="0"/>
              </a:rPr>
              <a:t>(2)-(1)</a:t>
            </a:r>
          </a:p>
          <a:p>
            <a:r>
              <a:rPr lang="en-US" sz="2000" dirty="0" smtClean="0">
                <a:latin typeface="Times New Roman" panose="02020603050405020304" pitchFamily="18" charset="0"/>
                <a:cs typeface="Times New Roman" panose="02020603050405020304" pitchFamily="18" charset="0"/>
              </a:rPr>
              <a:t>990x=232 x= 232/990</a:t>
            </a:r>
          </a:p>
        </p:txBody>
      </p:sp>
      <p:sp>
        <p:nvSpPr>
          <p:cNvPr id="6" name="TextBox 5"/>
          <p:cNvSpPr txBox="1"/>
          <p:nvPr/>
        </p:nvSpPr>
        <p:spPr>
          <a:xfrm>
            <a:off x="512617" y="5541820"/>
            <a:ext cx="10169237" cy="1015663"/>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latin typeface="Times New Roman" panose="02020603050405020304" pitchFamily="18" charset="0"/>
                <a:cs typeface="Times New Roman" panose="02020603050405020304" pitchFamily="18" charset="0"/>
              </a:rPr>
              <a:t>4. x= 0.44444444444…. ---(1)</a:t>
            </a:r>
          </a:p>
          <a:p>
            <a:r>
              <a:rPr lang="en-US" sz="2000" dirty="0" smtClean="0">
                <a:latin typeface="Times New Roman" panose="02020603050405020304" pitchFamily="18" charset="0"/>
                <a:cs typeface="Times New Roman" panose="02020603050405020304" pitchFamily="18" charset="0"/>
              </a:rPr>
              <a:t>10x = 4.44444444444… ---(2)</a:t>
            </a:r>
          </a:p>
          <a:p>
            <a:r>
              <a:rPr lang="en-US" sz="2000" dirty="0" smtClean="0">
                <a:latin typeface="Times New Roman" panose="02020603050405020304" pitchFamily="18" charset="0"/>
                <a:cs typeface="Times New Roman" panose="02020603050405020304" pitchFamily="18" charset="0"/>
              </a:rPr>
              <a:t>9x = 4   =&gt; x= 4/9</a:t>
            </a:r>
          </a:p>
        </p:txBody>
      </p:sp>
      <p:sp>
        <p:nvSpPr>
          <p:cNvPr id="7" name="TextBox 6"/>
          <p:cNvSpPr txBox="1"/>
          <p:nvPr/>
        </p:nvSpPr>
        <p:spPr>
          <a:xfrm flipH="1">
            <a:off x="3312170" y="314481"/>
            <a:ext cx="6091845" cy="1077218"/>
          </a:xfrm>
          <a:prstGeom prst="rect">
            <a:avLst/>
          </a:prstGeom>
          <a:noFill/>
        </p:spPr>
        <p:txBody>
          <a:bodyPr wrap="square" rtlCol="0">
            <a:spAutoFit/>
          </a:bodyPr>
          <a:lstStyle/>
          <a:p>
            <a:r>
              <a:rPr lang="en-US" sz="3200" dirty="0"/>
              <a:t>Miscellaneous Problems &amp; Short cuts</a:t>
            </a:r>
            <a:endParaRPr lang="en-IN" sz="3200" dirty="0"/>
          </a:p>
        </p:txBody>
      </p:sp>
    </p:spTree>
    <p:extLst>
      <p:ext uri="{BB962C8B-B14F-4D97-AF65-F5344CB8AC3E}">
        <p14:creationId xmlns:p14="http://schemas.microsoft.com/office/powerpoint/2010/main" val="4932905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77" y="2612946"/>
            <a:ext cx="4457672" cy="3655291"/>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360194" cy="1856509"/>
          </a:xfrm>
          <a:prstGeom prst="rect">
            <a:avLst/>
          </a:prstGeom>
        </p:spPr>
      </p:pic>
      <p:sp>
        <p:nvSpPr>
          <p:cNvPr id="9" name="TextBox 8"/>
          <p:cNvSpPr txBox="1"/>
          <p:nvPr/>
        </p:nvSpPr>
        <p:spPr>
          <a:xfrm>
            <a:off x="395288" y="2003895"/>
            <a:ext cx="10169237" cy="461665"/>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 To find Squares of a number which have unit digit 5.</a:t>
            </a:r>
          </a:p>
        </p:txBody>
      </p:sp>
      <p:sp>
        <p:nvSpPr>
          <p:cNvPr id="6" name="TextBox 5"/>
          <p:cNvSpPr txBox="1"/>
          <p:nvPr/>
        </p:nvSpPr>
        <p:spPr>
          <a:xfrm flipH="1">
            <a:off x="3312170" y="314481"/>
            <a:ext cx="6091845" cy="1077218"/>
          </a:xfrm>
          <a:prstGeom prst="rect">
            <a:avLst/>
          </a:prstGeom>
          <a:noFill/>
        </p:spPr>
        <p:txBody>
          <a:bodyPr wrap="square" rtlCol="0">
            <a:spAutoFit/>
          </a:bodyPr>
          <a:lstStyle/>
          <a:p>
            <a:r>
              <a:rPr lang="en-US" sz="3200" dirty="0"/>
              <a:t>Miscellaneous Problems &amp; Short cuts</a:t>
            </a:r>
            <a:endParaRPr lang="en-IN" sz="3200" dirty="0"/>
          </a:p>
        </p:txBody>
      </p:sp>
      <p:sp>
        <p:nvSpPr>
          <p:cNvPr id="8" name="TextBox 7"/>
          <p:cNvSpPr txBox="1"/>
          <p:nvPr/>
        </p:nvSpPr>
        <p:spPr>
          <a:xfrm>
            <a:off x="4471988" y="2728913"/>
            <a:ext cx="6543675" cy="372409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latin typeface="Times New Roman" panose="02020603050405020304" pitchFamily="18" charset="0"/>
                <a:cs typeface="Times New Roman" panose="02020603050405020304" pitchFamily="18" charset="0"/>
              </a:rPr>
              <a:t>Last two digit will definitely be 25. to fix the first part of the digits remove the unit digit and take the remaining numbers and multiply it with the next number.</a:t>
            </a:r>
          </a:p>
          <a:p>
            <a:r>
              <a:rPr lang="en-US" sz="2200" dirty="0" err="1" smtClean="0">
                <a:latin typeface="Times New Roman" panose="02020603050405020304" pitchFamily="18" charset="0"/>
                <a:cs typeface="Times New Roman" panose="02020603050405020304" pitchFamily="18" charset="0"/>
              </a:rPr>
              <a:t>Eg</a:t>
            </a:r>
            <a:r>
              <a:rPr lang="en-US" sz="2200" dirty="0" smtClean="0">
                <a:latin typeface="Times New Roman" panose="02020603050405020304" pitchFamily="18" charset="0"/>
                <a:cs typeface="Times New Roman" panose="02020603050405020304" pitchFamily="18" charset="0"/>
              </a:rPr>
              <a:t>: 75</a:t>
            </a:r>
            <a:r>
              <a:rPr lang="en-US" sz="2200" baseline="30000" dirty="0" smtClean="0">
                <a:latin typeface="Times New Roman" panose="02020603050405020304" pitchFamily="18" charset="0"/>
                <a:cs typeface="Times New Roman" panose="02020603050405020304" pitchFamily="18" charset="0"/>
              </a:rPr>
              <a:t>2 </a:t>
            </a:r>
            <a:endParaRPr lang="en-US" sz="2200" dirty="0" smtClean="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last two digit – 25</a:t>
            </a:r>
            <a:endParaRPr lang="en-US" sz="2200" baseline="300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Here when I remove unit digit I have 7 . So next number after 7 is 8 .  Multiply 7&amp;8 = 56</a:t>
            </a:r>
          </a:p>
          <a:p>
            <a:r>
              <a:rPr lang="en-US" sz="2200" dirty="0" smtClean="0">
                <a:latin typeface="Times New Roman" panose="02020603050405020304" pitchFamily="18" charset="0"/>
                <a:cs typeface="Times New Roman" panose="02020603050405020304" pitchFamily="18" charset="0"/>
              </a:rPr>
              <a:t>Answer: </a:t>
            </a:r>
            <a:r>
              <a:rPr lang="en-US" sz="2200" b="1" dirty="0" smtClean="0">
                <a:latin typeface="Times New Roman" panose="02020603050405020304" pitchFamily="18" charset="0"/>
                <a:cs typeface="Times New Roman" panose="02020603050405020304" pitchFamily="18" charset="0"/>
              </a:rPr>
              <a:t>5625</a:t>
            </a:r>
            <a:endParaRPr lang="en-US" sz="2200" b="1" dirty="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2. </a:t>
            </a:r>
            <a:r>
              <a:rPr lang="en-US" sz="2200" dirty="0" smtClean="0">
                <a:latin typeface="Times New Roman" panose="02020603050405020304" pitchFamily="18" charset="0"/>
                <a:cs typeface="Times New Roman" panose="02020603050405020304" pitchFamily="18" charset="0"/>
              </a:rPr>
              <a:t>255</a:t>
            </a:r>
            <a:r>
              <a:rPr lang="en-US" sz="2200" baseline="30000" dirty="0" smtClean="0">
                <a:latin typeface="Times New Roman" panose="02020603050405020304" pitchFamily="18" charset="0"/>
                <a:cs typeface="Times New Roman" panose="02020603050405020304" pitchFamily="18" charset="0"/>
              </a:rPr>
              <a:t>2</a:t>
            </a:r>
          </a:p>
          <a:p>
            <a:r>
              <a:rPr lang="en-US" sz="2200" dirty="0" smtClean="0">
                <a:latin typeface="Times New Roman" panose="02020603050405020304" pitchFamily="18" charset="0"/>
                <a:cs typeface="Times New Roman" panose="02020603050405020304" pitchFamily="18" charset="0"/>
              </a:rPr>
              <a:t>Last two digit – 25</a:t>
            </a:r>
          </a:p>
          <a:p>
            <a:r>
              <a:rPr lang="en-US" sz="2200" dirty="0" smtClean="0">
                <a:latin typeface="Times New Roman" panose="02020603050405020304" pitchFamily="18" charset="0"/>
                <a:cs typeface="Times New Roman" panose="02020603050405020304" pitchFamily="18" charset="0"/>
              </a:rPr>
              <a:t>25*26 = 650 so </a:t>
            </a:r>
            <a:r>
              <a:rPr lang="en-US" sz="2200" b="1" dirty="0" smtClean="0">
                <a:latin typeface="Times New Roman" panose="02020603050405020304" pitchFamily="18" charset="0"/>
                <a:cs typeface="Times New Roman" panose="02020603050405020304" pitchFamily="18" charset="0"/>
              </a:rPr>
              <a:t>Answer = 65025</a:t>
            </a:r>
          </a:p>
        </p:txBody>
      </p:sp>
    </p:spTree>
    <p:extLst>
      <p:ext uri="{BB962C8B-B14F-4D97-AF65-F5344CB8AC3E}">
        <p14:creationId xmlns:p14="http://schemas.microsoft.com/office/powerpoint/2010/main" val="2762946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77" y="2612946"/>
            <a:ext cx="4457672" cy="3655291"/>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360194" cy="1856509"/>
          </a:xfrm>
          <a:prstGeom prst="rect">
            <a:avLst/>
          </a:prstGeom>
        </p:spPr>
      </p:pic>
      <p:sp>
        <p:nvSpPr>
          <p:cNvPr id="9" name="TextBox 8"/>
          <p:cNvSpPr txBox="1"/>
          <p:nvPr/>
        </p:nvSpPr>
        <p:spPr>
          <a:xfrm>
            <a:off x="395288" y="2003895"/>
            <a:ext cx="10169237" cy="830997"/>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 To find product of two numbers whose sum of unit digit is 10 and tens digit is same.</a:t>
            </a:r>
          </a:p>
        </p:txBody>
      </p:sp>
      <p:sp>
        <p:nvSpPr>
          <p:cNvPr id="6" name="TextBox 5"/>
          <p:cNvSpPr txBox="1"/>
          <p:nvPr/>
        </p:nvSpPr>
        <p:spPr>
          <a:xfrm flipH="1">
            <a:off x="3312170" y="314481"/>
            <a:ext cx="6091845" cy="1077218"/>
          </a:xfrm>
          <a:prstGeom prst="rect">
            <a:avLst/>
          </a:prstGeom>
          <a:noFill/>
        </p:spPr>
        <p:txBody>
          <a:bodyPr wrap="square" rtlCol="0">
            <a:spAutoFit/>
          </a:bodyPr>
          <a:lstStyle/>
          <a:p>
            <a:r>
              <a:rPr lang="en-US" sz="3200" dirty="0"/>
              <a:t>Miscellaneous Problems &amp; Short cuts</a:t>
            </a:r>
            <a:endParaRPr lang="en-IN" sz="3200" dirty="0"/>
          </a:p>
        </p:txBody>
      </p:sp>
      <p:sp>
        <p:nvSpPr>
          <p:cNvPr id="8" name="TextBox 7"/>
          <p:cNvSpPr txBox="1"/>
          <p:nvPr/>
        </p:nvSpPr>
        <p:spPr>
          <a:xfrm>
            <a:off x="4471988" y="3031107"/>
            <a:ext cx="6543675" cy="30469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4800" dirty="0" smtClean="0">
                <a:latin typeface="Times New Roman" panose="02020603050405020304" pitchFamily="18" charset="0"/>
                <a:cs typeface="Times New Roman" panose="02020603050405020304" pitchFamily="18" charset="0"/>
              </a:rPr>
              <a:t>Example: 36*34  = </a:t>
            </a:r>
            <a:r>
              <a:rPr lang="en-US" sz="4800" b="1" dirty="0" smtClean="0">
                <a:solidFill>
                  <a:srgbClr val="FF0000"/>
                </a:solidFill>
                <a:latin typeface="Times New Roman" panose="02020603050405020304" pitchFamily="18" charset="0"/>
                <a:cs typeface="Times New Roman" panose="02020603050405020304" pitchFamily="18" charset="0"/>
              </a:rPr>
              <a:t>12</a:t>
            </a:r>
            <a:r>
              <a:rPr lang="en-US" sz="4800" b="1" dirty="0" smtClean="0">
                <a:solidFill>
                  <a:srgbClr val="0070C0"/>
                </a:solidFill>
                <a:latin typeface="Times New Roman" panose="02020603050405020304" pitchFamily="18" charset="0"/>
                <a:cs typeface="Times New Roman" panose="02020603050405020304" pitchFamily="18" charset="0"/>
              </a:rPr>
              <a:t>24</a:t>
            </a:r>
          </a:p>
          <a:p>
            <a:r>
              <a:rPr lang="en-US" sz="4800" dirty="0" smtClean="0">
                <a:solidFill>
                  <a:schemeClr val="tx1"/>
                </a:solidFill>
                <a:latin typeface="Times New Roman" panose="02020603050405020304" pitchFamily="18" charset="0"/>
                <a:cs typeface="Times New Roman" panose="02020603050405020304" pitchFamily="18" charset="0"/>
              </a:rPr>
              <a:t>47*43</a:t>
            </a:r>
            <a:r>
              <a:rPr lang="en-US" sz="4800" b="1" dirty="0" smtClean="0">
                <a:solidFill>
                  <a:schemeClr val="tx1"/>
                </a:solidFill>
                <a:latin typeface="Times New Roman" panose="02020603050405020304" pitchFamily="18" charset="0"/>
                <a:cs typeface="Times New Roman" panose="02020603050405020304" pitchFamily="18" charset="0"/>
              </a:rPr>
              <a:t> =</a:t>
            </a:r>
            <a:r>
              <a:rPr lang="en-US" sz="4800" b="1" dirty="0" smtClean="0">
                <a:solidFill>
                  <a:srgbClr val="0070C0"/>
                </a:solidFill>
                <a:latin typeface="Times New Roman" panose="02020603050405020304" pitchFamily="18" charset="0"/>
                <a:cs typeface="Times New Roman" panose="02020603050405020304" pitchFamily="18" charset="0"/>
              </a:rPr>
              <a:t> </a:t>
            </a:r>
            <a:r>
              <a:rPr lang="en-US" sz="4800" b="1" dirty="0" smtClean="0">
                <a:solidFill>
                  <a:srgbClr val="FF0000"/>
                </a:solidFill>
                <a:latin typeface="Times New Roman" panose="02020603050405020304" pitchFamily="18" charset="0"/>
                <a:cs typeface="Times New Roman" panose="02020603050405020304" pitchFamily="18" charset="0"/>
              </a:rPr>
              <a:t>20</a:t>
            </a:r>
            <a:r>
              <a:rPr lang="en-US" sz="4800" b="1" dirty="0" smtClean="0">
                <a:solidFill>
                  <a:srgbClr val="0070C0"/>
                </a:solidFill>
                <a:latin typeface="Times New Roman" panose="02020603050405020304" pitchFamily="18" charset="0"/>
                <a:cs typeface="Times New Roman" panose="02020603050405020304" pitchFamily="18" charset="0"/>
              </a:rPr>
              <a:t>21</a:t>
            </a:r>
          </a:p>
          <a:p>
            <a:r>
              <a:rPr lang="en-US" sz="4800" dirty="0" smtClean="0">
                <a:solidFill>
                  <a:schemeClr val="tx1"/>
                </a:solidFill>
                <a:latin typeface="Times New Roman" panose="02020603050405020304" pitchFamily="18" charset="0"/>
                <a:cs typeface="Times New Roman" panose="02020603050405020304" pitchFamily="18" charset="0"/>
              </a:rPr>
              <a:t>112*118 =</a:t>
            </a:r>
            <a:r>
              <a:rPr lang="en-US" sz="4800" b="1" dirty="0" smtClean="0">
                <a:solidFill>
                  <a:srgbClr val="0070C0"/>
                </a:solidFill>
                <a:latin typeface="Times New Roman" panose="02020603050405020304" pitchFamily="18" charset="0"/>
                <a:cs typeface="Times New Roman" panose="02020603050405020304" pitchFamily="18" charset="0"/>
              </a:rPr>
              <a:t> </a:t>
            </a:r>
            <a:r>
              <a:rPr lang="en-US" sz="4800" b="1" dirty="0" smtClean="0">
                <a:solidFill>
                  <a:srgbClr val="FF0000"/>
                </a:solidFill>
                <a:latin typeface="Times New Roman" panose="02020603050405020304" pitchFamily="18" charset="0"/>
                <a:cs typeface="Times New Roman" panose="02020603050405020304" pitchFamily="18" charset="0"/>
              </a:rPr>
              <a:t>132</a:t>
            </a:r>
            <a:r>
              <a:rPr lang="en-US" sz="4800" b="1" dirty="0" smtClean="0">
                <a:solidFill>
                  <a:srgbClr val="0070C0"/>
                </a:solidFill>
                <a:latin typeface="Times New Roman" panose="02020603050405020304" pitchFamily="18" charset="0"/>
                <a:cs typeface="Times New Roman" panose="02020603050405020304" pitchFamily="18" charset="0"/>
              </a:rPr>
              <a:t>16</a:t>
            </a:r>
          </a:p>
          <a:p>
            <a:r>
              <a:rPr lang="en-US" sz="4800" dirty="0" smtClean="0">
                <a:solidFill>
                  <a:schemeClr val="tx1"/>
                </a:solidFill>
                <a:latin typeface="Times New Roman" panose="02020603050405020304" pitchFamily="18" charset="0"/>
                <a:cs typeface="Times New Roman" panose="02020603050405020304" pitchFamily="18" charset="0"/>
              </a:rPr>
              <a:t>651*659 =</a:t>
            </a:r>
            <a:r>
              <a:rPr lang="en-US" sz="4800" b="1" dirty="0" smtClean="0">
                <a:solidFill>
                  <a:srgbClr val="0070C0"/>
                </a:solidFill>
                <a:latin typeface="Times New Roman" panose="02020603050405020304" pitchFamily="18" charset="0"/>
                <a:cs typeface="Times New Roman" panose="02020603050405020304" pitchFamily="18" charset="0"/>
              </a:rPr>
              <a:t> </a:t>
            </a:r>
            <a:r>
              <a:rPr lang="en-US" sz="4800" b="1" dirty="0" smtClean="0">
                <a:solidFill>
                  <a:srgbClr val="FF0000"/>
                </a:solidFill>
                <a:latin typeface="Times New Roman" panose="02020603050405020304" pitchFamily="18" charset="0"/>
                <a:cs typeface="Times New Roman" panose="02020603050405020304" pitchFamily="18" charset="0"/>
              </a:rPr>
              <a:t>4290</a:t>
            </a:r>
            <a:r>
              <a:rPr lang="en-US" sz="4800" b="1" dirty="0" smtClean="0">
                <a:solidFill>
                  <a:srgbClr val="0070C0"/>
                </a:solidFill>
                <a:latin typeface="Times New Roman" panose="02020603050405020304" pitchFamily="18" charset="0"/>
                <a:cs typeface="Times New Roman" panose="02020603050405020304" pitchFamily="18" charset="0"/>
              </a:rPr>
              <a:t>09</a:t>
            </a:r>
          </a:p>
        </p:txBody>
      </p:sp>
    </p:spTree>
    <p:extLst>
      <p:ext uri="{BB962C8B-B14F-4D97-AF65-F5344CB8AC3E}">
        <p14:creationId xmlns:p14="http://schemas.microsoft.com/office/powerpoint/2010/main" val="1548292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1213" y="465492"/>
            <a:ext cx="4457672" cy="3655291"/>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3360194" cy="1856509"/>
          </a:xfrm>
          <a:prstGeom prst="rect">
            <a:avLst/>
          </a:prstGeom>
        </p:spPr>
      </p:pic>
      <p:sp>
        <p:nvSpPr>
          <p:cNvPr id="9" name="TextBox 8"/>
          <p:cNvSpPr txBox="1"/>
          <p:nvPr/>
        </p:nvSpPr>
        <p:spPr>
          <a:xfrm>
            <a:off x="395288" y="2003895"/>
            <a:ext cx="10169237" cy="461665"/>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 To find the square of any two digit number</a:t>
            </a:r>
          </a:p>
        </p:txBody>
      </p:sp>
      <p:sp>
        <p:nvSpPr>
          <p:cNvPr id="6" name="TextBox 5"/>
          <p:cNvSpPr txBox="1"/>
          <p:nvPr/>
        </p:nvSpPr>
        <p:spPr>
          <a:xfrm flipH="1">
            <a:off x="3312170" y="314481"/>
            <a:ext cx="6091845" cy="1077218"/>
          </a:xfrm>
          <a:prstGeom prst="rect">
            <a:avLst/>
          </a:prstGeom>
          <a:noFill/>
        </p:spPr>
        <p:txBody>
          <a:bodyPr wrap="square" rtlCol="0">
            <a:spAutoFit/>
          </a:bodyPr>
          <a:lstStyle/>
          <a:p>
            <a:r>
              <a:rPr lang="en-US" sz="3200" dirty="0"/>
              <a:t>Miscellaneous Problems &amp; Short cuts</a:t>
            </a:r>
            <a:endParaRPr lang="en-IN" sz="3200" dirty="0"/>
          </a:p>
        </p:txBody>
      </p:sp>
      <p:sp>
        <p:nvSpPr>
          <p:cNvPr id="10" name="TextBox 9"/>
          <p:cNvSpPr txBox="1"/>
          <p:nvPr/>
        </p:nvSpPr>
        <p:spPr>
          <a:xfrm>
            <a:off x="395288" y="3077756"/>
            <a:ext cx="3248458" cy="3416320"/>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endParaRPr lang="en-US" sz="2400" dirty="0" smtClean="0"/>
          </a:p>
          <a:p>
            <a:pPr algn="ctr"/>
            <a:r>
              <a:rPr lang="en-US" sz="2400" b="1" dirty="0" smtClean="0"/>
              <a:t> </a:t>
            </a:r>
            <a:r>
              <a:rPr lang="en-US" sz="2400" b="1" dirty="0"/>
              <a:t> </a:t>
            </a:r>
            <a:r>
              <a:rPr lang="en-US" sz="2400" b="1" dirty="0" smtClean="0"/>
              <a:t>       </a:t>
            </a:r>
            <a:r>
              <a:rPr lang="en-US" sz="4800" b="1" dirty="0" smtClean="0">
                <a:solidFill>
                  <a:srgbClr val="FF0000"/>
                </a:solidFill>
              </a:rPr>
              <a:t>3</a:t>
            </a:r>
            <a:r>
              <a:rPr lang="en-US" sz="4800" b="1" dirty="0" smtClean="0"/>
              <a:t>3</a:t>
            </a:r>
            <a:endParaRPr lang="en-US" sz="4800" dirty="0"/>
          </a:p>
          <a:p>
            <a:r>
              <a:rPr lang="en-US" sz="4800" b="1" dirty="0" smtClean="0"/>
              <a:t>    </a:t>
            </a:r>
            <a:r>
              <a:rPr lang="en-US" sz="4800" b="1" dirty="0" smtClean="0">
                <a:solidFill>
                  <a:srgbClr val="FF0000"/>
                </a:solidFill>
              </a:rPr>
              <a:t>9</a:t>
            </a:r>
            <a:r>
              <a:rPr lang="en-US" sz="4800" b="1" dirty="0" smtClean="0"/>
              <a:t>   0  9</a:t>
            </a:r>
          </a:p>
          <a:p>
            <a:r>
              <a:rPr lang="en-US" sz="4800" b="1" dirty="0"/>
              <a:t> </a:t>
            </a:r>
            <a:r>
              <a:rPr lang="en-US" sz="4800" b="1" dirty="0" smtClean="0"/>
              <a:t>   </a:t>
            </a:r>
            <a:r>
              <a:rPr lang="en-US" sz="4800" b="1" dirty="0" smtClean="0">
                <a:solidFill>
                  <a:srgbClr val="0070C0"/>
                </a:solidFill>
              </a:rPr>
              <a:t>1   8</a:t>
            </a:r>
          </a:p>
          <a:p>
            <a:r>
              <a:rPr lang="en-US" sz="4800" b="1" dirty="0" smtClean="0">
                <a:solidFill>
                  <a:srgbClr val="00B050"/>
                </a:solidFill>
              </a:rPr>
              <a:t>1   0  8  9    </a:t>
            </a:r>
          </a:p>
        </p:txBody>
      </p:sp>
      <p:sp>
        <p:nvSpPr>
          <p:cNvPr id="14" name="TextBox 13"/>
          <p:cNvSpPr txBox="1"/>
          <p:nvPr/>
        </p:nvSpPr>
        <p:spPr>
          <a:xfrm>
            <a:off x="4080597" y="3024819"/>
            <a:ext cx="3248458" cy="3416320"/>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endParaRPr lang="en-US" sz="2400" dirty="0" smtClean="0"/>
          </a:p>
          <a:p>
            <a:pPr algn="ctr"/>
            <a:r>
              <a:rPr lang="en-US" sz="2400" b="1" dirty="0" smtClean="0"/>
              <a:t>         </a:t>
            </a:r>
            <a:r>
              <a:rPr lang="en-US" sz="4800" b="1" dirty="0" smtClean="0">
                <a:solidFill>
                  <a:srgbClr val="FF0000"/>
                </a:solidFill>
              </a:rPr>
              <a:t>6</a:t>
            </a:r>
            <a:r>
              <a:rPr lang="en-US" sz="4800" b="1" dirty="0"/>
              <a:t>7</a:t>
            </a:r>
            <a:endParaRPr lang="en-US" sz="4800" dirty="0"/>
          </a:p>
          <a:p>
            <a:r>
              <a:rPr lang="en-US" sz="4800" b="1" dirty="0" smtClean="0"/>
              <a:t> </a:t>
            </a:r>
            <a:r>
              <a:rPr lang="en-US" sz="4800" b="1" dirty="0" smtClean="0">
                <a:solidFill>
                  <a:srgbClr val="FF0000"/>
                </a:solidFill>
              </a:rPr>
              <a:t>3</a:t>
            </a:r>
            <a:r>
              <a:rPr lang="en-US" sz="4800" b="1" dirty="0" smtClean="0"/>
              <a:t> </a:t>
            </a:r>
            <a:r>
              <a:rPr lang="en-US" sz="4800" b="1" dirty="0">
                <a:solidFill>
                  <a:srgbClr val="FF0000"/>
                </a:solidFill>
              </a:rPr>
              <a:t>6</a:t>
            </a:r>
            <a:r>
              <a:rPr lang="en-US" sz="4800" b="1" dirty="0" smtClean="0"/>
              <a:t>   4  9</a:t>
            </a:r>
          </a:p>
          <a:p>
            <a:r>
              <a:rPr lang="en-US" sz="4800" b="1" dirty="0"/>
              <a:t> </a:t>
            </a:r>
            <a:r>
              <a:rPr lang="en-US" sz="4800" b="1" dirty="0" smtClean="0"/>
              <a:t>   </a:t>
            </a:r>
            <a:r>
              <a:rPr lang="en-US" sz="4800" b="1" dirty="0">
                <a:solidFill>
                  <a:srgbClr val="0070C0"/>
                </a:solidFill>
              </a:rPr>
              <a:t>8</a:t>
            </a:r>
            <a:r>
              <a:rPr lang="en-US" sz="4800" b="1" dirty="0" smtClean="0">
                <a:solidFill>
                  <a:srgbClr val="0070C0"/>
                </a:solidFill>
              </a:rPr>
              <a:t>   4</a:t>
            </a:r>
          </a:p>
          <a:p>
            <a:r>
              <a:rPr lang="en-US" sz="4800" b="1" dirty="0" smtClean="0">
                <a:solidFill>
                  <a:srgbClr val="00B050"/>
                </a:solidFill>
              </a:rPr>
              <a:t>4  4   8  9    </a:t>
            </a:r>
          </a:p>
        </p:txBody>
      </p:sp>
      <p:sp>
        <p:nvSpPr>
          <p:cNvPr id="15" name="TextBox 14"/>
          <p:cNvSpPr txBox="1"/>
          <p:nvPr/>
        </p:nvSpPr>
        <p:spPr>
          <a:xfrm>
            <a:off x="7765906" y="3394151"/>
            <a:ext cx="3360579" cy="3046988"/>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800" b="1" dirty="0" smtClean="0">
                <a:solidFill>
                  <a:srgbClr val="FF0000"/>
                </a:solidFill>
              </a:rPr>
              <a:t>8</a:t>
            </a:r>
            <a:r>
              <a:rPr lang="en-US" sz="4800" b="1" dirty="0" smtClean="0"/>
              <a:t>4</a:t>
            </a:r>
            <a:endParaRPr lang="en-US" sz="4800" dirty="0"/>
          </a:p>
          <a:p>
            <a:r>
              <a:rPr lang="en-US" sz="4800" b="1" dirty="0" smtClean="0">
                <a:solidFill>
                  <a:srgbClr val="FF0000"/>
                </a:solidFill>
              </a:rPr>
              <a:t>6</a:t>
            </a:r>
            <a:r>
              <a:rPr lang="en-US" sz="4800" b="1" dirty="0" smtClean="0"/>
              <a:t>  </a:t>
            </a:r>
            <a:r>
              <a:rPr lang="en-US" sz="4800" b="1" dirty="0" smtClean="0">
                <a:solidFill>
                  <a:srgbClr val="FF0000"/>
                </a:solidFill>
              </a:rPr>
              <a:t>4</a:t>
            </a:r>
            <a:r>
              <a:rPr lang="en-US" sz="4800" b="1" dirty="0" smtClean="0"/>
              <a:t>   1  </a:t>
            </a:r>
            <a:r>
              <a:rPr lang="en-US" sz="4800" b="1" dirty="0"/>
              <a:t>6</a:t>
            </a:r>
            <a:endParaRPr lang="en-US" sz="4800" b="1" dirty="0" smtClean="0"/>
          </a:p>
          <a:p>
            <a:r>
              <a:rPr lang="en-US" sz="4800" b="1" dirty="0"/>
              <a:t> </a:t>
            </a:r>
            <a:r>
              <a:rPr lang="en-US" sz="4800" b="1" dirty="0" smtClean="0"/>
              <a:t>   </a:t>
            </a:r>
            <a:r>
              <a:rPr lang="en-US" sz="4800" b="1" dirty="0">
                <a:solidFill>
                  <a:srgbClr val="0070C0"/>
                </a:solidFill>
              </a:rPr>
              <a:t>6</a:t>
            </a:r>
            <a:r>
              <a:rPr lang="en-US" sz="4800" b="1" dirty="0" smtClean="0">
                <a:solidFill>
                  <a:srgbClr val="0070C0"/>
                </a:solidFill>
              </a:rPr>
              <a:t>   4</a:t>
            </a:r>
          </a:p>
          <a:p>
            <a:r>
              <a:rPr lang="en-US" sz="4800" b="1" dirty="0">
                <a:solidFill>
                  <a:srgbClr val="00B050"/>
                </a:solidFill>
              </a:rPr>
              <a:t>7</a:t>
            </a:r>
            <a:r>
              <a:rPr lang="en-US" sz="4800" b="1" dirty="0" smtClean="0">
                <a:solidFill>
                  <a:srgbClr val="00B050"/>
                </a:solidFill>
              </a:rPr>
              <a:t>  0   </a:t>
            </a:r>
            <a:r>
              <a:rPr lang="en-US" sz="4800" b="1" dirty="0">
                <a:solidFill>
                  <a:srgbClr val="00B050"/>
                </a:solidFill>
              </a:rPr>
              <a:t>5</a:t>
            </a:r>
            <a:r>
              <a:rPr lang="en-US" sz="4800" b="1" dirty="0" smtClean="0">
                <a:solidFill>
                  <a:srgbClr val="00B050"/>
                </a:solidFill>
              </a:rPr>
              <a:t>  6    </a:t>
            </a:r>
          </a:p>
        </p:txBody>
      </p:sp>
    </p:spTree>
    <p:extLst>
      <p:ext uri="{BB962C8B-B14F-4D97-AF65-F5344CB8AC3E}">
        <p14:creationId xmlns:p14="http://schemas.microsoft.com/office/powerpoint/2010/main" val="13300755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7971" y="314481"/>
            <a:ext cx="4457672" cy="3655291"/>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3360194" cy="1856509"/>
          </a:xfrm>
          <a:prstGeom prst="rect">
            <a:avLst/>
          </a:prstGeom>
        </p:spPr>
      </p:pic>
      <p:sp>
        <p:nvSpPr>
          <p:cNvPr id="9" name="TextBox 8"/>
          <p:cNvSpPr txBox="1"/>
          <p:nvPr/>
        </p:nvSpPr>
        <p:spPr>
          <a:xfrm>
            <a:off x="395288" y="2003895"/>
            <a:ext cx="10169237" cy="830997"/>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 To find the squares/square roots in a shorter way we need to know squares from 1 to 30</a:t>
            </a:r>
          </a:p>
        </p:txBody>
      </p:sp>
      <p:sp>
        <p:nvSpPr>
          <p:cNvPr id="6" name="TextBox 5"/>
          <p:cNvSpPr txBox="1"/>
          <p:nvPr/>
        </p:nvSpPr>
        <p:spPr>
          <a:xfrm flipH="1">
            <a:off x="3312170" y="314481"/>
            <a:ext cx="6091845" cy="1077218"/>
          </a:xfrm>
          <a:prstGeom prst="rect">
            <a:avLst/>
          </a:prstGeom>
          <a:noFill/>
        </p:spPr>
        <p:txBody>
          <a:bodyPr wrap="square" rtlCol="0">
            <a:spAutoFit/>
          </a:bodyPr>
          <a:lstStyle/>
          <a:p>
            <a:r>
              <a:rPr lang="en-US" sz="3200" dirty="0"/>
              <a:t>Miscellaneous Problems &amp; Short cuts</a:t>
            </a:r>
            <a:endParaRPr lang="en-IN" sz="3200" dirty="0"/>
          </a:p>
        </p:txBody>
      </p:sp>
      <p:sp>
        <p:nvSpPr>
          <p:cNvPr id="10" name="TextBox 9"/>
          <p:cNvSpPr txBox="1"/>
          <p:nvPr/>
        </p:nvSpPr>
        <p:spPr>
          <a:xfrm>
            <a:off x="359793" y="2930102"/>
            <a:ext cx="3248458" cy="3785652"/>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smtClean="0">
                <a:solidFill>
                  <a:srgbClr val="00B050"/>
                </a:solidFill>
                <a:latin typeface="Times New Roman" panose="02020603050405020304" pitchFamily="18" charset="0"/>
                <a:cs typeface="Times New Roman" panose="02020603050405020304" pitchFamily="18" charset="0"/>
              </a:rPr>
              <a:t>1 	</a:t>
            </a:r>
            <a:r>
              <a:rPr lang="en-US" sz="2400" b="1" dirty="0" smtClean="0">
                <a:solidFill>
                  <a:srgbClr val="FF0000"/>
                </a:solidFill>
                <a:latin typeface="Times New Roman" panose="02020603050405020304" pitchFamily="18" charset="0"/>
                <a:cs typeface="Times New Roman" panose="02020603050405020304" pitchFamily="18" charset="0"/>
              </a:rPr>
              <a:t>1</a:t>
            </a:r>
            <a:endParaRPr lang="en-US" sz="2400" b="1" dirty="0" smtClean="0">
              <a:solidFill>
                <a:srgbClr val="00B050"/>
              </a:solidFill>
              <a:latin typeface="Times New Roman" panose="02020603050405020304" pitchFamily="18" charset="0"/>
              <a:cs typeface="Times New Roman" panose="02020603050405020304" pitchFamily="18" charset="0"/>
            </a:endParaRPr>
          </a:p>
          <a:p>
            <a:r>
              <a:rPr lang="en-US" sz="2400" b="1" dirty="0" smtClean="0">
                <a:solidFill>
                  <a:srgbClr val="00B050"/>
                </a:solidFill>
                <a:latin typeface="Times New Roman" panose="02020603050405020304" pitchFamily="18" charset="0"/>
                <a:cs typeface="Times New Roman" panose="02020603050405020304" pitchFamily="18" charset="0"/>
              </a:rPr>
              <a:t>2	</a:t>
            </a:r>
            <a:r>
              <a:rPr lang="en-US" sz="2400" b="1" dirty="0" smtClean="0">
                <a:solidFill>
                  <a:srgbClr val="FF0000"/>
                </a:solidFill>
                <a:latin typeface="Times New Roman" panose="02020603050405020304" pitchFamily="18" charset="0"/>
                <a:cs typeface="Times New Roman" panose="02020603050405020304" pitchFamily="18" charset="0"/>
              </a:rPr>
              <a:t>4</a:t>
            </a:r>
            <a:r>
              <a:rPr lang="en-US" sz="2400" b="1" dirty="0" smtClean="0">
                <a:solidFill>
                  <a:srgbClr val="00B050"/>
                </a:solidFill>
                <a:latin typeface="Times New Roman" panose="02020603050405020304" pitchFamily="18" charset="0"/>
                <a:cs typeface="Times New Roman" panose="02020603050405020304" pitchFamily="18" charset="0"/>
              </a:rPr>
              <a:t>	</a:t>
            </a:r>
          </a:p>
          <a:p>
            <a:r>
              <a:rPr lang="en-US" sz="2400" b="1" dirty="0" smtClean="0">
                <a:solidFill>
                  <a:srgbClr val="00B050"/>
                </a:solidFill>
                <a:latin typeface="Times New Roman" panose="02020603050405020304" pitchFamily="18" charset="0"/>
                <a:cs typeface="Times New Roman" panose="02020603050405020304" pitchFamily="18" charset="0"/>
              </a:rPr>
              <a:t>3	</a:t>
            </a:r>
            <a:r>
              <a:rPr lang="en-US" sz="2400" b="1" dirty="0" smtClean="0">
                <a:solidFill>
                  <a:srgbClr val="FF0000"/>
                </a:solidFill>
                <a:latin typeface="Times New Roman" panose="02020603050405020304" pitchFamily="18" charset="0"/>
                <a:cs typeface="Times New Roman" panose="02020603050405020304" pitchFamily="18" charset="0"/>
              </a:rPr>
              <a:t>9</a:t>
            </a:r>
          </a:p>
          <a:p>
            <a:r>
              <a:rPr lang="en-US" sz="2400" b="1" dirty="0" smtClean="0">
                <a:solidFill>
                  <a:srgbClr val="00B050"/>
                </a:solidFill>
                <a:latin typeface="Times New Roman" panose="02020603050405020304" pitchFamily="18" charset="0"/>
                <a:cs typeface="Times New Roman" panose="02020603050405020304" pitchFamily="18" charset="0"/>
              </a:rPr>
              <a:t>4	</a:t>
            </a:r>
            <a:r>
              <a:rPr lang="en-US" sz="2400" b="1" dirty="0" smtClean="0">
                <a:solidFill>
                  <a:srgbClr val="FF0000"/>
                </a:solidFill>
                <a:latin typeface="Times New Roman" panose="02020603050405020304" pitchFamily="18" charset="0"/>
                <a:cs typeface="Times New Roman" panose="02020603050405020304" pitchFamily="18" charset="0"/>
              </a:rPr>
              <a:t>16</a:t>
            </a:r>
          </a:p>
          <a:p>
            <a:r>
              <a:rPr lang="en-US" sz="2400" b="1" dirty="0" smtClean="0">
                <a:solidFill>
                  <a:srgbClr val="00B050"/>
                </a:solidFill>
                <a:latin typeface="Times New Roman" panose="02020603050405020304" pitchFamily="18" charset="0"/>
                <a:cs typeface="Times New Roman" panose="02020603050405020304" pitchFamily="18" charset="0"/>
              </a:rPr>
              <a:t>5	</a:t>
            </a:r>
            <a:r>
              <a:rPr lang="en-US" sz="2400" b="1" dirty="0" smtClean="0">
                <a:solidFill>
                  <a:srgbClr val="FF0000"/>
                </a:solidFill>
                <a:latin typeface="Times New Roman" panose="02020603050405020304" pitchFamily="18" charset="0"/>
                <a:cs typeface="Times New Roman" panose="02020603050405020304" pitchFamily="18" charset="0"/>
              </a:rPr>
              <a:t>25</a:t>
            </a:r>
          </a:p>
          <a:p>
            <a:r>
              <a:rPr lang="en-US" sz="2400" b="1" dirty="0" smtClean="0">
                <a:solidFill>
                  <a:srgbClr val="00B050"/>
                </a:solidFill>
                <a:latin typeface="Times New Roman" panose="02020603050405020304" pitchFamily="18" charset="0"/>
                <a:cs typeface="Times New Roman" panose="02020603050405020304" pitchFamily="18" charset="0"/>
              </a:rPr>
              <a:t>6	</a:t>
            </a:r>
            <a:r>
              <a:rPr lang="en-US" sz="2400" b="1" dirty="0" smtClean="0">
                <a:solidFill>
                  <a:srgbClr val="FF0000"/>
                </a:solidFill>
                <a:latin typeface="Times New Roman" panose="02020603050405020304" pitchFamily="18" charset="0"/>
                <a:cs typeface="Times New Roman" panose="02020603050405020304" pitchFamily="18" charset="0"/>
              </a:rPr>
              <a:t>36</a:t>
            </a:r>
          </a:p>
          <a:p>
            <a:r>
              <a:rPr lang="en-US" sz="2400" b="1" dirty="0" smtClean="0">
                <a:solidFill>
                  <a:srgbClr val="00B050"/>
                </a:solidFill>
                <a:latin typeface="Times New Roman" panose="02020603050405020304" pitchFamily="18" charset="0"/>
                <a:cs typeface="Times New Roman" panose="02020603050405020304" pitchFamily="18" charset="0"/>
              </a:rPr>
              <a:t>7	</a:t>
            </a:r>
            <a:r>
              <a:rPr lang="en-US" sz="2400" b="1" dirty="0" smtClean="0">
                <a:solidFill>
                  <a:srgbClr val="FF0000"/>
                </a:solidFill>
                <a:latin typeface="Times New Roman" panose="02020603050405020304" pitchFamily="18" charset="0"/>
                <a:cs typeface="Times New Roman" panose="02020603050405020304" pitchFamily="18" charset="0"/>
              </a:rPr>
              <a:t>49</a:t>
            </a:r>
          </a:p>
          <a:p>
            <a:r>
              <a:rPr lang="en-US" sz="2400" b="1" dirty="0" smtClean="0">
                <a:solidFill>
                  <a:srgbClr val="00B050"/>
                </a:solidFill>
                <a:latin typeface="Times New Roman" panose="02020603050405020304" pitchFamily="18" charset="0"/>
                <a:cs typeface="Times New Roman" panose="02020603050405020304" pitchFamily="18" charset="0"/>
              </a:rPr>
              <a:t>8	</a:t>
            </a:r>
            <a:r>
              <a:rPr lang="en-US" sz="2400" b="1" dirty="0" smtClean="0">
                <a:solidFill>
                  <a:srgbClr val="FF0000"/>
                </a:solidFill>
                <a:latin typeface="Times New Roman" panose="02020603050405020304" pitchFamily="18" charset="0"/>
                <a:cs typeface="Times New Roman" panose="02020603050405020304" pitchFamily="18" charset="0"/>
              </a:rPr>
              <a:t>64</a:t>
            </a:r>
          </a:p>
          <a:p>
            <a:r>
              <a:rPr lang="en-US" sz="2400" b="1" dirty="0" smtClean="0">
                <a:solidFill>
                  <a:srgbClr val="00B050"/>
                </a:solidFill>
                <a:latin typeface="Times New Roman" panose="02020603050405020304" pitchFamily="18" charset="0"/>
                <a:cs typeface="Times New Roman" panose="02020603050405020304" pitchFamily="18" charset="0"/>
              </a:rPr>
              <a:t>9	</a:t>
            </a:r>
            <a:r>
              <a:rPr lang="en-US" sz="2400" b="1" dirty="0" smtClean="0">
                <a:solidFill>
                  <a:srgbClr val="FF0000"/>
                </a:solidFill>
                <a:latin typeface="Times New Roman" panose="02020603050405020304" pitchFamily="18" charset="0"/>
                <a:cs typeface="Times New Roman" panose="02020603050405020304" pitchFamily="18" charset="0"/>
              </a:rPr>
              <a:t>81</a:t>
            </a:r>
          </a:p>
          <a:p>
            <a:r>
              <a:rPr lang="en-US" sz="2400" b="1" dirty="0" smtClean="0">
                <a:solidFill>
                  <a:srgbClr val="00B050"/>
                </a:solidFill>
                <a:latin typeface="Times New Roman" panose="02020603050405020304" pitchFamily="18" charset="0"/>
                <a:cs typeface="Times New Roman" panose="02020603050405020304" pitchFamily="18" charset="0"/>
              </a:rPr>
              <a:t>10	</a:t>
            </a:r>
            <a:r>
              <a:rPr lang="en-US" sz="2400" b="1" dirty="0" smtClean="0">
                <a:solidFill>
                  <a:srgbClr val="FF0000"/>
                </a:solidFill>
                <a:latin typeface="Times New Roman" panose="02020603050405020304" pitchFamily="18" charset="0"/>
                <a:cs typeface="Times New Roman" panose="02020603050405020304" pitchFamily="18" charset="0"/>
              </a:rPr>
              <a:t>100</a:t>
            </a:r>
          </a:p>
        </p:txBody>
      </p:sp>
      <p:sp>
        <p:nvSpPr>
          <p:cNvPr id="11" name="TextBox 10"/>
          <p:cNvSpPr txBox="1"/>
          <p:nvPr/>
        </p:nvSpPr>
        <p:spPr>
          <a:xfrm>
            <a:off x="3975830" y="2930097"/>
            <a:ext cx="3248458" cy="3785652"/>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smtClean="0">
                <a:solidFill>
                  <a:srgbClr val="00B050"/>
                </a:solidFill>
                <a:latin typeface="Times New Roman" panose="02020603050405020304" pitchFamily="18" charset="0"/>
                <a:cs typeface="Times New Roman" panose="02020603050405020304" pitchFamily="18" charset="0"/>
              </a:rPr>
              <a:t>11	</a:t>
            </a:r>
            <a:r>
              <a:rPr lang="en-US" sz="2400" b="1" dirty="0" smtClean="0">
                <a:solidFill>
                  <a:srgbClr val="FF0000"/>
                </a:solidFill>
                <a:latin typeface="Times New Roman" panose="02020603050405020304" pitchFamily="18" charset="0"/>
                <a:cs typeface="Times New Roman" panose="02020603050405020304" pitchFamily="18" charset="0"/>
              </a:rPr>
              <a:t>121</a:t>
            </a:r>
          </a:p>
          <a:p>
            <a:r>
              <a:rPr lang="en-US" sz="2400" b="1" dirty="0" smtClean="0">
                <a:solidFill>
                  <a:srgbClr val="00B050"/>
                </a:solidFill>
                <a:latin typeface="Times New Roman" panose="02020603050405020304" pitchFamily="18" charset="0"/>
                <a:cs typeface="Times New Roman" panose="02020603050405020304" pitchFamily="18" charset="0"/>
              </a:rPr>
              <a:t>12	</a:t>
            </a:r>
            <a:r>
              <a:rPr lang="en-US" sz="2400" b="1" dirty="0" smtClean="0">
                <a:solidFill>
                  <a:srgbClr val="FF0000"/>
                </a:solidFill>
                <a:latin typeface="Times New Roman" panose="02020603050405020304" pitchFamily="18" charset="0"/>
                <a:cs typeface="Times New Roman" panose="02020603050405020304" pitchFamily="18" charset="0"/>
              </a:rPr>
              <a:t>144</a:t>
            </a:r>
          </a:p>
          <a:p>
            <a:r>
              <a:rPr lang="en-US" sz="2400" b="1" dirty="0" smtClean="0">
                <a:solidFill>
                  <a:srgbClr val="00B050"/>
                </a:solidFill>
                <a:latin typeface="Times New Roman" panose="02020603050405020304" pitchFamily="18" charset="0"/>
                <a:cs typeface="Times New Roman" panose="02020603050405020304" pitchFamily="18" charset="0"/>
              </a:rPr>
              <a:t>13	</a:t>
            </a:r>
            <a:r>
              <a:rPr lang="en-US" sz="2400" b="1" dirty="0" smtClean="0">
                <a:solidFill>
                  <a:srgbClr val="FF0000"/>
                </a:solidFill>
                <a:latin typeface="Times New Roman" panose="02020603050405020304" pitchFamily="18" charset="0"/>
                <a:cs typeface="Times New Roman" panose="02020603050405020304" pitchFamily="18" charset="0"/>
              </a:rPr>
              <a:t>169</a:t>
            </a:r>
          </a:p>
          <a:p>
            <a:r>
              <a:rPr lang="en-US" sz="2400" b="1" dirty="0" smtClean="0">
                <a:solidFill>
                  <a:srgbClr val="00B050"/>
                </a:solidFill>
                <a:latin typeface="Times New Roman" panose="02020603050405020304" pitchFamily="18" charset="0"/>
                <a:cs typeface="Times New Roman" panose="02020603050405020304" pitchFamily="18" charset="0"/>
              </a:rPr>
              <a:t>14	</a:t>
            </a:r>
            <a:r>
              <a:rPr lang="en-US" sz="2400" b="1" dirty="0" smtClean="0">
                <a:solidFill>
                  <a:srgbClr val="FF0000"/>
                </a:solidFill>
                <a:latin typeface="Times New Roman" panose="02020603050405020304" pitchFamily="18" charset="0"/>
                <a:cs typeface="Times New Roman" panose="02020603050405020304" pitchFamily="18" charset="0"/>
              </a:rPr>
              <a:t>196</a:t>
            </a:r>
          </a:p>
          <a:p>
            <a:r>
              <a:rPr lang="en-US" sz="2400" b="1" dirty="0" smtClean="0">
                <a:solidFill>
                  <a:srgbClr val="00B050"/>
                </a:solidFill>
                <a:latin typeface="Times New Roman" panose="02020603050405020304" pitchFamily="18" charset="0"/>
                <a:cs typeface="Times New Roman" panose="02020603050405020304" pitchFamily="18" charset="0"/>
              </a:rPr>
              <a:t>15	</a:t>
            </a:r>
            <a:r>
              <a:rPr lang="en-US" sz="2400" b="1" dirty="0" smtClean="0">
                <a:solidFill>
                  <a:srgbClr val="FF0000"/>
                </a:solidFill>
                <a:latin typeface="Times New Roman" panose="02020603050405020304" pitchFamily="18" charset="0"/>
                <a:cs typeface="Times New Roman" panose="02020603050405020304" pitchFamily="18" charset="0"/>
              </a:rPr>
              <a:t>225</a:t>
            </a:r>
          </a:p>
          <a:p>
            <a:r>
              <a:rPr lang="en-US" sz="2400" b="1" dirty="0" smtClean="0">
                <a:solidFill>
                  <a:srgbClr val="00B050"/>
                </a:solidFill>
                <a:latin typeface="Times New Roman" panose="02020603050405020304" pitchFamily="18" charset="0"/>
                <a:cs typeface="Times New Roman" panose="02020603050405020304" pitchFamily="18" charset="0"/>
              </a:rPr>
              <a:t>16	</a:t>
            </a:r>
            <a:r>
              <a:rPr lang="en-US" sz="2400" b="1" dirty="0" smtClean="0">
                <a:solidFill>
                  <a:srgbClr val="FF0000"/>
                </a:solidFill>
                <a:latin typeface="Times New Roman" panose="02020603050405020304" pitchFamily="18" charset="0"/>
                <a:cs typeface="Times New Roman" panose="02020603050405020304" pitchFamily="18" charset="0"/>
              </a:rPr>
              <a:t>256</a:t>
            </a:r>
          </a:p>
          <a:p>
            <a:r>
              <a:rPr lang="en-US" sz="2400" b="1" dirty="0" smtClean="0">
                <a:solidFill>
                  <a:srgbClr val="00B050"/>
                </a:solidFill>
                <a:latin typeface="Times New Roman" panose="02020603050405020304" pitchFamily="18" charset="0"/>
                <a:cs typeface="Times New Roman" panose="02020603050405020304" pitchFamily="18" charset="0"/>
              </a:rPr>
              <a:t>17	</a:t>
            </a:r>
            <a:r>
              <a:rPr lang="en-US" sz="2400" b="1" dirty="0" smtClean="0">
                <a:solidFill>
                  <a:srgbClr val="FF0000"/>
                </a:solidFill>
                <a:latin typeface="Times New Roman" panose="02020603050405020304" pitchFamily="18" charset="0"/>
                <a:cs typeface="Times New Roman" panose="02020603050405020304" pitchFamily="18" charset="0"/>
              </a:rPr>
              <a:t>289</a:t>
            </a:r>
          </a:p>
          <a:p>
            <a:r>
              <a:rPr lang="en-US" sz="2400" b="1" dirty="0" smtClean="0">
                <a:solidFill>
                  <a:srgbClr val="00B050"/>
                </a:solidFill>
                <a:latin typeface="Times New Roman" panose="02020603050405020304" pitchFamily="18" charset="0"/>
                <a:cs typeface="Times New Roman" panose="02020603050405020304" pitchFamily="18" charset="0"/>
              </a:rPr>
              <a:t>18	</a:t>
            </a:r>
            <a:r>
              <a:rPr lang="en-US" sz="2400" b="1" dirty="0" smtClean="0">
                <a:solidFill>
                  <a:srgbClr val="FF0000"/>
                </a:solidFill>
                <a:latin typeface="Times New Roman" panose="02020603050405020304" pitchFamily="18" charset="0"/>
                <a:cs typeface="Times New Roman" panose="02020603050405020304" pitchFamily="18" charset="0"/>
              </a:rPr>
              <a:t>324</a:t>
            </a:r>
          </a:p>
          <a:p>
            <a:r>
              <a:rPr lang="en-US" sz="2400" b="1" dirty="0" smtClean="0">
                <a:solidFill>
                  <a:srgbClr val="00B050"/>
                </a:solidFill>
                <a:latin typeface="Times New Roman" panose="02020603050405020304" pitchFamily="18" charset="0"/>
                <a:cs typeface="Times New Roman" panose="02020603050405020304" pitchFamily="18" charset="0"/>
              </a:rPr>
              <a:t>19	</a:t>
            </a:r>
            <a:r>
              <a:rPr lang="en-US" sz="2400" b="1" dirty="0" smtClean="0">
                <a:solidFill>
                  <a:srgbClr val="FF0000"/>
                </a:solidFill>
                <a:latin typeface="Times New Roman" panose="02020603050405020304" pitchFamily="18" charset="0"/>
                <a:cs typeface="Times New Roman" panose="02020603050405020304" pitchFamily="18" charset="0"/>
              </a:rPr>
              <a:t>361</a:t>
            </a:r>
          </a:p>
          <a:p>
            <a:r>
              <a:rPr lang="en-US" sz="2400" b="1" dirty="0" smtClean="0">
                <a:solidFill>
                  <a:srgbClr val="00B050"/>
                </a:solidFill>
                <a:latin typeface="Times New Roman" panose="02020603050405020304" pitchFamily="18" charset="0"/>
                <a:cs typeface="Times New Roman" panose="02020603050405020304" pitchFamily="18" charset="0"/>
              </a:rPr>
              <a:t>20	</a:t>
            </a:r>
            <a:r>
              <a:rPr lang="en-US" sz="2400" b="1" dirty="0" smtClean="0">
                <a:solidFill>
                  <a:srgbClr val="FF0000"/>
                </a:solidFill>
                <a:latin typeface="Times New Roman" panose="02020603050405020304" pitchFamily="18" charset="0"/>
                <a:cs typeface="Times New Roman" panose="02020603050405020304" pitchFamily="18" charset="0"/>
              </a:rPr>
              <a:t>400</a:t>
            </a:r>
          </a:p>
        </p:txBody>
      </p:sp>
      <p:sp>
        <p:nvSpPr>
          <p:cNvPr id="12" name="TextBox 11"/>
          <p:cNvSpPr txBox="1"/>
          <p:nvPr/>
        </p:nvSpPr>
        <p:spPr>
          <a:xfrm>
            <a:off x="7522578" y="2943952"/>
            <a:ext cx="3248458" cy="3785652"/>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smtClean="0">
                <a:solidFill>
                  <a:srgbClr val="00B050"/>
                </a:solidFill>
                <a:latin typeface="Times New Roman" panose="02020603050405020304" pitchFamily="18" charset="0"/>
                <a:cs typeface="Times New Roman" panose="02020603050405020304" pitchFamily="18" charset="0"/>
              </a:rPr>
              <a:t>21	</a:t>
            </a:r>
            <a:r>
              <a:rPr lang="en-US" sz="2400" b="1" dirty="0" smtClean="0">
                <a:solidFill>
                  <a:srgbClr val="FF0000"/>
                </a:solidFill>
                <a:latin typeface="Times New Roman" panose="02020603050405020304" pitchFamily="18" charset="0"/>
                <a:cs typeface="Times New Roman" panose="02020603050405020304" pitchFamily="18" charset="0"/>
              </a:rPr>
              <a:t>441</a:t>
            </a:r>
          </a:p>
          <a:p>
            <a:r>
              <a:rPr lang="en-US" sz="2400" b="1" dirty="0" smtClean="0">
                <a:solidFill>
                  <a:srgbClr val="00B050"/>
                </a:solidFill>
                <a:latin typeface="Times New Roman" panose="02020603050405020304" pitchFamily="18" charset="0"/>
                <a:cs typeface="Times New Roman" panose="02020603050405020304" pitchFamily="18" charset="0"/>
              </a:rPr>
              <a:t>22	</a:t>
            </a:r>
            <a:r>
              <a:rPr lang="en-US" sz="2400" b="1" dirty="0" smtClean="0">
                <a:solidFill>
                  <a:srgbClr val="FF0000"/>
                </a:solidFill>
                <a:latin typeface="Times New Roman" panose="02020603050405020304" pitchFamily="18" charset="0"/>
                <a:cs typeface="Times New Roman" panose="02020603050405020304" pitchFamily="18" charset="0"/>
              </a:rPr>
              <a:t>484</a:t>
            </a:r>
          </a:p>
          <a:p>
            <a:r>
              <a:rPr lang="en-US" sz="2400" b="1" dirty="0" smtClean="0">
                <a:solidFill>
                  <a:srgbClr val="00B050"/>
                </a:solidFill>
                <a:latin typeface="Times New Roman" panose="02020603050405020304" pitchFamily="18" charset="0"/>
                <a:cs typeface="Times New Roman" panose="02020603050405020304" pitchFamily="18" charset="0"/>
              </a:rPr>
              <a:t>23	</a:t>
            </a:r>
            <a:r>
              <a:rPr lang="en-US" sz="2400" b="1" dirty="0" smtClean="0">
                <a:solidFill>
                  <a:srgbClr val="FF0000"/>
                </a:solidFill>
                <a:latin typeface="Times New Roman" panose="02020603050405020304" pitchFamily="18" charset="0"/>
                <a:cs typeface="Times New Roman" panose="02020603050405020304" pitchFamily="18" charset="0"/>
              </a:rPr>
              <a:t>529</a:t>
            </a:r>
          </a:p>
          <a:p>
            <a:r>
              <a:rPr lang="en-US" sz="2400" b="1" dirty="0" smtClean="0">
                <a:solidFill>
                  <a:srgbClr val="00B050"/>
                </a:solidFill>
                <a:latin typeface="Times New Roman" panose="02020603050405020304" pitchFamily="18" charset="0"/>
                <a:cs typeface="Times New Roman" panose="02020603050405020304" pitchFamily="18" charset="0"/>
              </a:rPr>
              <a:t>24	</a:t>
            </a:r>
            <a:r>
              <a:rPr lang="en-US" sz="2400" b="1" dirty="0" smtClean="0">
                <a:solidFill>
                  <a:srgbClr val="FF0000"/>
                </a:solidFill>
                <a:latin typeface="Times New Roman" panose="02020603050405020304" pitchFamily="18" charset="0"/>
                <a:cs typeface="Times New Roman" panose="02020603050405020304" pitchFamily="18" charset="0"/>
              </a:rPr>
              <a:t>576</a:t>
            </a:r>
          </a:p>
          <a:p>
            <a:r>
              <a:rPr lang="en-US" sz="2400" b="1" dirty="0" smtClean="0">
                <a:solidFill>
                  <a:srgbClr val="00B050"/>
                </a:solidFill>
                <a:latin typeface="Times New Roman" panose="02020603050405020304" pitchFamily="18" charset="0"/>
                <a:cs typeface="Times New Roman" panose="02020603050405020304" pitchFamily="18" charset="0"/>
              </a:rPr>
              <a:t>25	</a:t>
            </a:r>
            <a:r>
              <a:rPr lang="en-US" sz="2400" b="1" dirty="0" smtClean="0">
                <a:solidFill>
                  <a:srgbClr val="FF0000"/>
                </a:solidFill>
                <a:latin typeface="Times New Roman" panose="02020603050405020304" pitchFamily="18" charset="0"/>
                <a:cs typeface="Times New Roman" panose="02020603050405020304" pitchFamily="18" charset="0"/>
              </a:rPr>
              <a:t>625</a:t>
            </a:r>
          </a:p>
          <a:p>
            <a:r>
              <a:rPr lang="en-US" sz="2400" b="1" dirty="0" smtClean="0">
                <a:solidFill>
                  <a:srgbClr val="00B050"/>
                </a:solidFill>
                <a:latin typeface="Times New Roman" panose="02020603050405020304" pitchFamily="18" charset="0"/>
                <a:cs typeface="Times New Roman" panose="02020603050405020304" pitchFamily="18" charset="0"/>
              </a:rPr>
              <a:t>26	</a:t>
            </a:r>
            <a:r>
              <a:rPr lang="en-US" sz="2400" b="1" dirty="0" smtClean="0">
                <a:solidFill>
                  <a:srgbClr val="FF0000"/>
                </a:solidFill>
                <a:latin typeface="Times New Roman" panose="02020603050405020304" pitchFamily="18" charset="0"/>
                <a:cs typeface="Times New Roman" panose="02020603050405020304" pitchFamily="18" charset="0"/>
              </a:rPr>
              <a:t>676</a:t>
            </a:r>
          </a:p>
          <a:p>
            <a:r>
              <a:rPr lang="en-US" sz="2400" b="1" dirty="0" smtClean="0">
                <a:solidFill>
                  <a:srgbClr val="00B050"/>
                </a:solidFill>
                <a:latin typeface="Times New Roman" panose="02020603050405020304" pitchFamily="18" charset="0"/>
                <a:cs typeface="Times New Roman" panose="02020603050405020304" pitchFamily="18" charset="0"/>
              </a:rPr>
              <a:t>27	</a:t>
            </a:r>
            <a:r>
              <a:rPr lang="en-US" sz="2400" b="1" dirty="0" smtClean="0">
                <a:solidFill>
                  <a:srgbClr val="FF0000"/>
                </a:solidFill>
                <a:latin typeface="Times New Roman" panose="02020603050405020304" pitchFamily="18" charset="0"/>
                <a:cs typeface="Times New Roman" panose="02020603050405020304" pitchFamily="18" charset="0"/>
              </a:rPr>
              <a:t>729</a:t>
            </a:r>
          </a:p>
          <a:p>
            <a:r>
              <a:rPr lang="en-US" sz="2400" b="1" dirty="0" smtClean="0">
                <a:solidFill>
                  <a:srgbClr val="00B050"/>
                </a:solidFill>
                <a:latin typeface="Times New Roman" panose="02020603050405020304" pitchFamily="18" charset="0"/>
                <a:cs typeface="Times New Roman" panose="02020603050405020304" pitchFamily="18" charset="0"/>
              </a:rPr>
              <a:t>28	</a:t>
            </a:r>
            <a:r>
              <a:rPr lang="en-US" sz="2400" b="1" dirty="0" smtClean="0">
                <a:solidFill>
                  <a:srgbClr val="FF0000"/>
                </a:solidFill>
                <a:latin typeface="Times New Roman" panose="02020603050405020304" pitchFamily="18" charset="0"/>
                <a:cs typeface="Times New Roman" panose="02020603050405020304" pitchFamily="18" charset="0"/>
              </a:rPr>
              <a:t>784</a:t>
            </a:r>
          </a:p>
          <a:p>
            <a:r>
              <a:rPr lang="en-US" sz="2400" b="1" dirty="0" smtClean="0">
                <a:solidFill>
                  <a:srgbClr val="00B050"/>
                </a:solidFill>
                <a:latin typeface="Times New Roman" panose="02020603050405020304" pitchFamily="18" charset="0"/>
                <a:cs typeface="Times New Roman" panose="02020603050405020304" pitchFamily="18" charset="0"/>
              </a:rPr>
              <a:t>29	</a:t>
            </a:r>
            <a:r>
              <a:rPr lang="en-US" sz="2400" b="1" dirty="0" smtClean="0">
                <a:solidFill>
                  <a:srgbClr val="FF0000"/>
                </a:solidFill>
                <a:latin typeface="Times New Roman" panose="02020603050405020304" pitchFamily="18" charset="0"/>
                <a:cs typeface="Times New Roman" panose="02020603050405020304" pitchFamily="18" charset="0"/>
              </a:rPr>
              <a:t>841</a:t>
            </a:r>
          </a:p>
          <a:p>
            <a:r>
              <a:rPr lang="en-US" sz="2400" b="1" dirty="0" smtClean="0">
                <a:solidFill>
                  <a:srgbClr val="00B050"/>
                </a:solidFill>
                <a:latin typeface="Times New Roman" panose="02020603050405020304" pitchFamily="18" charset="0"/>
                <a:cs typeface="Times New Roman" panose="02020603050405020304" pitchFamily="18" charset="0"/>
              </a:rPr>
              <a:t>30	</a:t>
            </a:r>
            <a:r>
              <a:rPr lang="en-US" sz="2400" b="1" dirty="0" smtClean="0">
                <a:solidFill>
                  <a:srgbClr val="FF0000"/>
                </a:solidFill>
                <a:latin typeface="Times New Roman" panose="02020603050405020304" pitchFamily="18" charset="0"/>
                <a:cs typeface="Times New Roman" panose="02020603050405020304" pitchFamily="18" charset="0"/>
              </a:rPr>
              <a:t>900</a:t>
            </a:r>
          </a:p>
        </p:txBody>
      </p:sp>
    </p:spTree>
    <p:extLst>
      <p:ext uri="{BB962C8B-B14F-4D97-AF65-F5344CB8AC3E}">
        <p14:creationId xmlns:p14="http://schemas.microsoft.com/office/powerpoint/2010/main" val="21572386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1213" y="410074"/>
            <a:ext cx="4457672" cy="3655291"/>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3360194" cy="1856509"/>
          </a:xfrm>
          <a:prstGeom prst="rect">
            <a:avLst/>
          </a:prstGeom>
        </p:spPr>
      </p:pic>
      <p:sp>
        <p:nvSpPr>
          <p:cNvPr id="9" name="TextBox 8"/>
          <p:cNvSpPr txBox="1"/>
          <p:nvPr/>
        </p:nvSpPr>
        <p:spPr>
          <a:xfrm>
            <a:off x="395288" y="2003895"/>
            <a:ext cx="10169237" cy="461665"/>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 To find the square of any two digit number: (Base method)</a:t>
            </a:r>
          </a:p>
        </p:txBody>
      </p:sp>
      <p:sp>
        <p:nvSpPr>
          <p:cNvPr id="6" name="TextBox 5"/>
          <p:cNvSpPr txBox="1"/>
          <p:nvPr/>
        </p:nvSpPr>
        <p:spPr>
          <a:xfrm flipH="1">
            <a:off x="3312170" y="314481"/>
            <a:ext cx="6091845" cy="1077218"/>
          </a:xfrm>
          <a:prstGeom prst="rect">
            <a:avLst/>
          </a:prstGeom>
          <a:noFill/>
        </p:spPr>
        <p:txBody>
          <a:bodyPr wrap="square" rtlCol="0">
            <a:spAutoFit/>
          </a:bodyPr>
          <a:lstStyle/>
          <a:p>
            <a:r>
              <a:rPr lang="en-US" sz="3200" dirty="0"/>
              <a:t>Miscellaneous Problems &amp; Short cuts</a:t>
            </a:r>
            <a:endParaRPr lang="en-IN" sz="3200" dirty="0"/>
          </a:p>
        </p:txBody>
      </p:sp>
      <p:sp>
        <p:nvSpPr>
          <p:cNvPr id="10" name="TextBox 9"/>
          <p:cNvSpPr txBox="1"/>
          <p:nvPr/>
        </p:nvSpPr>
        <p:spPr>
          <a:xfrm>
            <a:off x="395288" y="3077756"/>
            <a:ext cx="3248458" cy="3046988"/>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b="1" dirty="0" smtClean="0">
                <a:solidFill>
                  <a:srgbClr val="0070C0"/>
                </a:solidFill>
                <a:latin typeface="Times New Roman" panose="02020603050405020304" pitchFamily="18" charset="0"/>
                <a:cs typeface="Times New Roman" panose="02020603050405020304" pitchFamily="18" charset="0"/>
              </a:rPr>
              <a:t>98</a:t>
            </a:r>
            <a:r>
              <a:rPr lang="en-US" sz="3200" b="1" baseline="30000" dirty="0" smtClean="0">
                <a:solidFill>
                  <a:srgbClr val="0070C0"/>
                </a:solidFill>
                <a:latin typeface="Times New Roman" panose="02020603050405020304" pitchFamily="18" charset="0"/>
                <a:cs typeface="Times New Roman" panose="02020603050405020304" pitchFamily="18" charset="0"/>
              </a:rPr>
              <a:t>2</a:t>
            </a:r>
          </a:p>
          <a:p>
            <a:pPr algn="ctr"/>
            <a:r>
              <a:rPr lang="en-US" sz="3200" b="1" dirty="0" smtClean="0">
                <a:solidFill>
                  <a:schemeClr val="tx1"/>
                </a:solidFill>
                <a:latin typeface="Times New Roman" panose="02020603050405020304" pitchFamily="18" charset="0"/>
                <a:cs typeface="Times New Roman" panose="02020603050405020304" pitchFamily="18" charset="0"/>
              </a:rPr>
              <a:t>100</a:t>
            </a:r>
            <a:endParaRPr lang="en-US" sz="3200" b="1" dirty="0">
              <a:solidFill>
                <a:schemeClr val="tx1"/>
              </a:solidFill>
              <a:latin typeface="Times New Roman" panose="02020603050405020304" pitchFamily="18" charset="0"/>
              <a:cs typeface="Times New Roman" panose="02020603050405020304" pitchFamily="18" charset="0"/>
            </a:endParaRPr>
          </a:p>
          <a:p>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00B050"/>
                </a:solidFill>
                <a:latin typeface="Times New Roman" panose="02020603050405020304" pitchFamily="18" charset="0"/>
                <a:cs typeface="Times New Roman" panose="02020603050405020304" pitchFamily="18" charset="0"/>
              </a:rPr>
              <a:t>98</a:t>
            </a:r>
            <a:r>
              <a:rPr lang="en-US" sz="3200" b="1" dirty="0" smtClean="0">
                <a:solidFill>
                  <a:srgbClr val="FF0000"/>
                </a:solidFill>
                <a:latin typeface="Times New Roman" panose="02020603050405020304" pitchFamily="18" charset="0"/>
                <a:cs typeface="Times New Roman" panose="02020603050405020304" pitchFamily="18" charset="0"/>
              </a:rPr>
              <a:t>           -2</a:t>
            </a:r>
          </a:p>
          <a:p>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00B050"/>
                </a:solidFill>
                <a:latin typeface="Times New Roman" panose="02020603050405020304" pitchFamily="18" charset="0"/>
                <a:cs typeface="Times New Roman" panose="02020603050405020304" pitchFamily="18" charset="0"/>
              </a:rPr>
              <a:t> 98           </a:t>
            </a:r>
            <a:r>
              <a:rPr lang="en-US" sz="3200" b="1" dirty="0" smtClean="0">
                <a:solidFill>
                  <a:srgbClr val="FF0000"/>
                </a:solidFill>
                <a:latin typeface="Times New Roman" panose="02020603050405020304" pitchFamily="18" charset="0"/>
                <a:cs typeface="Times New Roman" panose="02020603050405020304" pitchFamily="18" charset="0"/>
              </a:rPr>
              <a:t>-2</a:t>
            </a:r>
          </a:p>
          <a:p>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00B050"/>
                </a:solidFill>
                <a:latin typeface="Times New Roman" panose="02020603050405020304" pitchFamily="18" charset="0"/>
                <a:cs typeface="Times New Roman" panose="02020603050405020304" pitchFamily="18" charset="0"/>
              </a:rPr>
              <a:t>96</a:t>
            </a:r>
            <a:r>
              <a:rPr lang="en-US" sz="3200" b="1" dirty="0" smtClean="0">
                <a:solidFill>
                  <a:srgbClr val="FF0000"/>
                </a:solidFill>
                <a:latin typeface="Times New Roman" panose="02020603050405020304" pitchFamily="18" charset="0"/>
                <a:cs typeface="Times New Roman" panose="02020603050405020304" pitchFamily="18" charset="0"/>
              </a:rPr>
              <a:t>           04</a:t>
            </a:r>
          </a:p>
          <a:p>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0070C0"/>
                </a:solidFill>
                <a:latin typeface="Times New Roman" panose="02020603050405020304" pitchFamily="18" charset="0"/>
                <a:cs typeface="Times New Roman" panose="02020603050405020304" pitchFamily="18" charset="0"/>
              </a:rPr>
              <a:t>9604</a:t>
            </a:r>
          </a:p>
        </p:txBody>
      </p:sp>
      <p:sp>
        <p:nvSpPr>
          <p:cNvPr id="11" name="TextBox 10"/>
          <p:cNvSpPr txBox="1"/>
          <p:nvPr/>
        </p:nvSpPr>
        <p:spPr>
          <a:xfrm>
            <a:off x="4316131" y="2831535"/>
            <a:ext cx="3248458" cy="3539430"/>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b="1" dirty="0" smtClean="0">
                <a:solidFill>
                  <a:srgbClr val="0070C0"/>
                </a:solidFill>
                <a:latin typeface="Times New Roman" panose="02020603050405020304" pitchFamily="18" charset="0"/>
                <a:cs typeface="Times New Roman" panose="02020603050405020304" pitchFamily="18" charset="0"/>
              </a:rPr>
              <a:t>112</a:t>
            </a:r>
            <a:r>
              <a:rPr lang="en-US" sz="3200" b="1" baseline="30000" dirty="0" smtClean="0">
                <a:solidFill>
                  <a:srgbClr val="0070C0"/>
                </a:solidFill>
                <a:latin typeface="Times New Roman" panose="02020603050405020304" pitchFamily="18" charset="0"/>
                <a:cs typeface="Times New Roman" panose="02020603050405020304" pitchFamily="18" charset="0"/>
              </a:rPr>
              <a:t>2</a:t>
            </a:r>
          </a:p>
          <a:p>
            <a:pPr algn="ctr"/>
            <a:r>
              <a:rPr lang="en-US" sz="3200" b="1" dirty="0" smtClean="0">
                <a:solidFill>
                  <a:schemeClr val="tx1"/>
                </a:solidFill>
                <a:latin typeface="Times New Roman" panose="02020603050405020304" pitchFamily="18" charset="0"/>
                <a:cs typeface="Times New Roman" panose="02020603050405020304" pitchFamily="18" charset="0"/>
              </a:rPr>
              <a:t>100</a:t>
            </a:r>
            <a:endParaRPr lang="en-US" sz="3200" b="1" dirty="0">
              <a:solidFill>
                <a:schemeClr val="tx1"/>
              </a:solidFill>
              <a:latin typeface="Times New Roman" panose="02020603050405020304" pitchFamily="18" charset="0"/>
              <a:cs typeface="Times New Roman" panose="02020603050405020304" pitchFamily="18" charset="0"/>
            </a:endParaRPr>
          </a:p>
          <a:p>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00B050"/>
                </a:solidFill>
                <a:latin typeface="Times New Roman" panose="02020603050405020304" pitchFamily="18" charset="0"/>
                <a:cs typeface="Times New Roman" panose="02020603050405020304" pitchFamily="18" charset="0"/>
              </a:rPr>
              <a:t>11</a:t>
            </a:r>
            <a:r>
              <a:rPr lang="en-US" sz="3200" b="1" dirty="0">
                <a:solidFill>
                  <a:srgbClr val="00B050"/>
                </a:solidFill>
                <a:latin typeface="Times New Roman" panose="02020603050405020304" pitchFamily="18" charset="0"/>
                <a:cs typeface="Times New Roman" panose="02020603050405020304" pitchFamily="18" charset="0"/>
              </a:rPr>
              <a:t>2</a:t>
            </a:r>
            <a:r>
              <a:rPr lang="en-US" sz="3200" b="1" dirty="0" smtClean="0">
                <a:solidFill>
                  <a:srgbClr val="FF0000"/>
                </a:solidFill>
                <a:latin typeface="Times New Roman" panose="02020603050405020304" pitchFamily="18" charset="0"/>
                <a:cs typeface="Times New Roman" panose="02020603050405020304" pitchFamily="18" charset="0"/>
              </a:rPr>
              <a:t>           +12</a:t>
            </a:r>
          </a:p>
          <a:p>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00B050"/>
                </a:solidFill>
                <a:latin typeface="Times New Roman" panose="02020603050405020304" pitchFamily="18" charset="0"/>
                <a:cs typeface="Times New Roman" panose="02020603050405020304" pitchFamily="18" charset="0"/>
              </a:rPr>
              <a:t> 112           </a:t>
            </a:r>
            <a:r>
              <a:rPr lang="en-US" sz="3200" b="1" dirty="0" smtClean="0">
                <a:solidFill>
                  <a:srgbClr val="FF0000"/>
                </a:solidFill>
                <a:latin typeface="Times New Roman" panose="02020603050405020304" pitchFamily="18" charset="0"/>
                <a:cs typeface="Times New Roman" panose="02020603050405020304" pitchFamily="18" charset="0"/>
              </a:rPr>
              <a:t>+12</a:t>
            </a:r>
          </a:p>
          <a:p>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00B050"/>
                </a:solidFill>
                <a:latin typeface="Times New Roman" panose="02020603050405020304" pitchFamily="18" charset="0"/>
                <a:cs typeface="Times New Roman" panose="02020603050405020304" pitchFamily="18" charset="0"/>
              </a:rPr>
              <a:t>124</a:t>
            </a:r>
            <a:r>
              <a:rPr lang="en-US" sz="3200" b="1" dirty="0" smtClean="0">
                <a:solidFill>
                  <a:srgbClr val="FF0000"/>
                </a:solidFill>
                <a:latin typeface="Times New Roman" panose="02020603050405020304" pitchFamily="18" charset="0"/>
                <a:cs typeface="Times New Roman" panose="02020603050405020304" pitchFamily="18" charset="0"/>
              </a:rPr>
              <a:t>           144</a:t>
            </a:r>
          </a:p>
          <a:p>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00B050"/>
                </a:solidFill>
                <a:latin typeface="Times New Roman" panose="02020603050405020304" pitchFamily="18" charset="0"/>
                <a:cs typeface="Times New Roman" panose="02020603050405020304" pitchFamily="18" charset="0"/>
              </a:rPr>
              <a:t>125	     </a:t>
            </a:r>
            <a:r>
              <a:rPr lang="en-US" sz="3200" b="1" dirty="0" smtClean="0">
                <a:solidFill>
                  <a:srgbClr val="FF0000"/>
                </a:solidFill>
                <a:latin typeface="Times New Roman" panose="02020603050405020304" pitchFamily="18" charset="0"/>
                <a:cs typeface="Times New Roman" panose="02020603050405020304" pitchFamily="18" charset="0"/>
              </a:rPr>
              <a:t>44</a:t>
            </a:r>
          </a:p>
          <a:p>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0070C0"/>
                </a:solidFill>
                <a:latin typeface="Times New Roman" panose="02020603050405020304" pitchFamily="18" charset="0"/>
                <a:cs typeface="Times New Roman" panose="02020603050405020304" pitchFamily="18" charset="0"/>
              </a:rPr>
              <a:t>12544</a:t>
            </a:r>
            <a:endParaRPr lang="en-US" sz="3200" b="1" dirty="0" smtClean="0">
              <a:solidFill>
                <a:srgbClr val="FF000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8015295" y="3174731"/>
            <a:ext cx="3248458" cy="3539430"/>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b="1" dirty="0" smtClean="0">
                <a:solidFill>
                  <a:srgbClr val="0070C0"/>
                </a:solidFill>
                <a:latin typeface="Times New Roman" panose="02020603050405020304" pitchFamily="18" charset="0"/>
                <a:cs typeface="Times New Roman" panose="02020603050405020304" pitchFamily="18" charset="0"/>
              </a:rPr>
              <a:t>76</a:t>
            </a:r>
            <a:r>
              <a:rPr lang="en-US" sz="3200" b="1" baseline="30000" dirty="0" smtClean="0">
                <a:solidFill>
                  <a:srgbClr val="0070C0"/>
                </a:solidFill>
                <a:latin typeface="Times New Roman" panose="02020603050405020304" pitchFamily="18" charset="0"/>
                <a:cs typeface="Times New Roman" panose="02020603050405020304" pitchFamily="18" charset="0"/>
              </a:rPr>
              <a:t>2</a:t>
            </a:r>
          </a:p>
          <a:p>
            <a:pPr algn="ctr"/>
            <a:r>
              <a:rPr lang="en-US" sz="3200" b="1" dirty="0" smtClean="0">
                <a:solidFill>
                  <a:schemeClr val="tx1"/>
                </a:solidFill>
                <a:latin typeface="Times New Roman" panose="02020603050405020304" pitchFamily="18" charset="0"/>
                <a:cs typeface="Times New Roman" panose="02020603050405020304" pitchFamily="18" charset="0"/>
              </a:rPr>
              <a:t>100</a:t>
            </a:r>
            <a:endParaRPr lang="en-US" sz="3200" b="1" dirty="0">
              <a:solidFill>
                <a:schemeClr val="tx1"/>
              </a:solidFill>
              <a:latin typeface="Times New Roman" panose="02020603050405020304" pitchFamily="18" charset="0"/>
              <a:cs typeface="Times New Roman" panose="02020603050405020304" pitchFamily="18" charset="0"/>
            </a:endParaRPr>
          </a:p>
          <a:p>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00B050"/>
                </a:solidFill>
                <a:latin typeface="Times New Roman" panose="02020603050405020304" pitchFamily="18" charset="0"/>
                <a:cs typeface="Times New Roman" panose="02020603050405020304" pitchFamily="18" charset="0"/>
              </a:rPr>
              <a:t>76</a:t>
            </a:r>
            <a:r>
              <a:rPr lang="en-US" sz="3200" b="1" dirty="0" smtClean="0">
                <a:solidFill>
                  <a:srgbClr val="FF0000"/>
                </a:solidFill>
                <a:latin typeface="Times New Roman" panose="02020603050405020304" pitchFamily="18" charset="0"/>
                <a:cs typeface="Times New Roman" panose="02020603050405020304" pitchFamily="18" charset="0"/>
              </a:rPr>
              <a:t>           -24</a:t>
            </a:r>
          </a:p>
          <a:p>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00B050"/>
                </a:solidFill>
                <a:latin typeface="Times New Roman" panose="02020603050405020304" pitchFamily="18" charset="0"/>
                <a:cs typeface="Times New Roman" panose="02020603050405020304" pitchFamily="18" charset="0"/>
              </a:rPr>
              <a:t> 76           </a:t>
            </a:r>
            <a:r>
              <a:rPr lang="en-US" sz="3200" b="1" dirty="0" smtClean="0">
                <a:solidFill>
                  <a:srgbClr val="FF0000"/>
                </a:solidFill>
                <a:latin typeface="Times New Roman" panose="02020603050405020304" pitchFamily="18" charset="0"/>
                <a:cs typeface="Times New Roman" panose="02020603050405020304" pitchFamily="18" charset="0"/>
              </a:rPr>
              <a:t>-24</a:t>
            </a:r>
          </a:p>
          <a:p>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00B050"/>
                </a:solidFill>
                <a:latin typeface="Times New Roman" panose="02020603050405020304" pitchFamily="18" charset="0"/>
                <a:cs typeface="Times New Roman" panose="02020603050405020304" pitchFamily="18" charset="0"/>
              </a:rPr>
              <a:t>52</a:t>
            </a:r>
            <a:r>
              <a:rPr lang="en-US" sz="3200" b="1" dirty="0" smtClean="0">
                <a:solidFill>
                  <a:srgbClr val="FF0000"/>
                </a:solidFill>
                <a:latin typeface="Times New Roman" panose="02020603050405020304" pitchFamily="18" charset="0"/>
                <a:cs typeface="Times New Roman" panose="02020603050405020304" pitchFamily="18" charset="0"/>
              </a:rPr>
              <a:t>           576</a:t>
            </a:r>
          </a:p>
          <a:p>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00B050"/>
                </a:solidFill>
                <a:latin typeface="Times New Roman" panose="02020603050405020304" pitchFamily="18" charset="0"/>
                <a:cs typeface="Times New Roman" panose="02020603050405020304" pitchFamily="18" charset="0"/>
              </a:rPr>
              <a:t>57	     </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FF0000"/>
                </a:solidFill>
                <a:latin typeface="Times New Roman" panose="02020603050405020304" pitchFamily="18" charset="0"/>
                <a:cs typeface="Times New Roman" panose="02020603050405020304" pitchFamily="18" charset="0"/>
              </a:rPr>
              <a:t>      76</a:t>
            </a:r>
          </a:p>
          <a:p>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0070C0"/>
                </a:solidFill>
                <a:latin typeface="Times New Roman" panose="02020603050405020304" pitchFamily="18" charset="0"/>
                <a:cs typeface="Times New Roman" panose="02020603050405020304" pitchFamily="18" charset="0"/>
              </a:rPr>
              <a:t>5776</a:t>
            </a:r>
            <a:endParaRPr lang="en-US" sz="3200" b="1"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01606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2106</TotalTime>
  <Words>1191</Words>
  <Application>Microsoft Office PowerPoint</Application>
  <PresentationFormat>Widescreen</PresentationFormat>
  <Paragraphs>358</Paragraphs>
  <Slides>21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Times New Roman</vt:lpstr>
      <vt:lpstr>Wingdings 3</vt:lpstr>
      <vt:lpstr>Ion Boardroom</vt:lpstr>
      <vt:lpstr>Section : Numerical Aptitude Topic     : Number system Sub topic : Miscellaneous Problems &amp; Short cuts </vt:lpstr>
      <vt:lpstr>Click on the below link to watch as video tutorial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 Numerical Aptitude Topic     : Number system Sub topic : Finding the unit digit</dc:title>
  <dc:creator>Jayaganesh</dc:creator>
  <cp:lastModifiedBy>Jayaganesh</cp:lastModifiedBy>
  <cp:revision>152</cp:revision>
  <dcterms:created xsi:type="dcterms:W3CDTF">2020-06-12T10:43:15Z</dcterms:created>
  <dcterms:modified xsi:type="dcterms:W3CDTF">2020-08-13T14:57:17Z</dcterms:modified>
</cp:coreProperties>
</file>