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80" r:id="rId2"/>
    <p:sldId id="256" r:id="rId3"/>
    <p:sldId id="281" r:id="rId4"/>
    <p:sldId id="257" r:id="rId5"/>
    <p:sldId id="258" r:id="rId6"/>
    <p:sldId id="259" r:id="rId7"/>
    <p:sldId id="260" r:id="rId8"/>
    <p:sldId id="282" r:id="rId9"/>
    <p:sldId id="261" r:id="rId10"/>
    <p:sldId id="268" r:id="rId11"/>
    <p:sldId id="269" r:id="rId12"/>
    <p:sldId id="284" r:id="rId13"/>
    <p:sldId id="270" r:id="rId14"/>
    <p:sldId id="271" r:id="rId15"/>
    <p:sldId id="272" r:id="rId16"/>
    <p:sldId id="273" r:id="rId17"/>
    <p:sldId id="274" r:id="rId18"/>
    <p:sldId id="266" r:id="rId19"/>
    <p:sldId id="262" r:id="rId20"/>
    <p:sldId id="263" r:id="rId21"/>
    <p:sldId id="26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5FE57-E622-4127-B235-12D1FB72830F}" type="datetimeFigureOut">
              <a:rPr lang="en-IN" smtClean="0"/>
              <a:t>13-08-2020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5586B-63E8-4666-BE19-3F4AF546B414}" type="slidenum">
              <a:rPr lang="en-IN" smtClean="0"/>
              <a:t>‹#›</a:t>
            </a:fld>
            <a:endParaRPr lang="en-IN"/>
          </a:p>
        </p:txBody>
      </p:sp>
    </p:spTree>
    <p:extLst>
      <p:ext uri="{BB962C8B-B14F-4D97-AF65-F5344CB8AC3E}">
        <p14:creationId xmlns:p14="http://schemas.microsoft.com/office/powerpoint/2010/main" val="638782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374400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264832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574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223743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0267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454074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3063996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329604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288460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3478BE-F593-4901-B6E2-4BD1C93FE2FE}"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157137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3478BE-F593-4901-B6E2-4BD1C93FE2FE}"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51849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3478BE-F593-4901-B6E2-4BD1C93FE2FE}" type="datetimeFigureOut">
              <a:rPr lang="en-IN" smtClean="0"/>
              <a:t>13-08-2020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325769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3478BE-F593-4901-B6E2-4BD1C93FE2FE}" type="datetimeFigureOut">
              <a:rPr lang="en-IN" smtClean="0"/>
              <a:t>13-08-2020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65823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478BE-F593-4901-B6E2-4BD1C93FE2FE}" type="datetimeFigureOut">
              <a:rPr lang="en-IN" smtClean="0"/>
              <a:t>13-08-2020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180198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3478BE-F593-4901-B6E2-4BD1C93FE2FE}"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369103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3478BE-F593-4901-B6E2-4BD1C93FE2FE}"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F36696-5611-49BD-89C6-E9F41937A60C}" type="slidenum">
              <a:rPr lang="en-IN" smtClean="0"/>
              <a:t>‹#›</a:t>
            </a:fld>
            <a:endParaRPr lang="en-IN"/>
          </a:p>
        </p:txBody>
      </p:sp>
    </p:spTree>
    <p:extLst>
      <p:ext uri="{BB962C8B-B14F-4D97-AF65-F5344CB8AC3E}">
        <p14:creationId xmlns:p14="http://schemas.microsoft.com/office/powerpoint/2010/main" val="86276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3478BE-F593-4901-B6E2-4BD1C93FE2FE}" type="datetimeFigureOut">
              <a:rPr lang="en-IN" smtClean="0"/>
              <a:t>13-08-2020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F36696-5611-49BD-89C6-E9F41937A60C}" type="slidenum">
              <a:rPr lang="en-IN" smtClean="0"/>
              <a:t>‹#›</a:t>
            </a:fld>
            <a:endParaRPr lang="en-IN"/>
          </a:p>
        </p:txBody>
      </p:sp>
    </p:spTree>
    <p:extLst>
      <p:ext uri="{BB962C8B-B14F-4D97-AF65-F5344CB8AC3E}">
        <p14:creationId xmlns:p14="http://schemas.microsoft.com/office/powerpoint/2010/main" val="11388470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7818" y="135082"/>
            <a:ext cx="8575964" cy="5863936"/>
          </a:xfrm>
          <a:prstGeom prst="rect">
            <a:avLst/>
          </a:prstGeom>
        </p:spPr>
      </p:pic>
    </p:spTree>
    <p:extLst>
      <p:ext uri="{BB962C8B-B14F-4D97-AF65-F5344CB8AC3E}">
        <p14:creationId xmlns:p14="http://schemas.microsoft.com/office/powerpoint/2010/main" val="325288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3" name="TextBox 2"/>
          <p:cNvSpPr txBox="1"/>
          <p:nvPr/>
        </p:nvSpPr>
        <p:spPr>
          <a:xfrm flipH="1">
            <a:off x="3204555" y="397626"/>
            <a:ext cx="6562899" cy="830997"/>
          </a:xfrm>
          <a:prstGeom prst="rect">
            <a:avLst/>
          </a:prstGeom>
          <a:noFill/>
        </p:spPr>
        <p:txBody>
          <a:bodyPr wrap="square" rtlCol="0">
            <a:spAutoFit/>
          </a:bodyPr>
          <a:lstStyle/>
          <a:p>
            <a:r>
              <a:rPr lang="en-US" sz="4800" dirty="0" smtClean="0"/>
              <a:t>Unit Digit - examples</a:t>
            </a:r>
            <a:endParaRPr lang="en-IN" sz="4800" dirty="0"/>
          </a:p>
        </p:txBody>
      </p:sp>
      <p:sp>
        <p:nvSpPr>
          <p:cNvPr id="18" name="TextBox 17"/>
          <p:cNvSpPr txBox="1"/>
          <p:nvPr/>
        </p:nvSpPr>
        <p:spPr>
          <a:xfrm>
            <a:off x="160421" y="1995008"/>
            <a:ext cx="11534274" cy="461665"/>
          </a:xfrm>
          <a:prstGeom prst="rect">
            <a:avLst/>
          </a:prstGeom>
          <a:noFill/>
        </p:spPr>
        <p:txBody>
          <a:bodyPr wrap="square" rtlCol="0">
            <a:spAutoFit/>
          </a:bodyPr>
          <a:lstStyle/>
          <a:p>
            <a:endParaRPr lang="en-US" sz="2400" dirty="0" smtClean="0"/>
          </a:p>
        </p:txBody>
      </p:sp>
      <p:sp>
        <p:nvSpPr>
          <p:cNvPr id="6" name="TextBox 5"/>
          <p:cNvSpPr txBox="1"/>
          <p:nvPr/>
        </p:nvSpPr>
        <p:spPr>
          <a:xfrm>
            <a:off x="160421" y="1995008"/>
            <a:ext cx="8540234" cy="646331"/>
          </a:xfrm>
          <a:prstGeom prst="rect">
            <a:avLst/>
          </a:prstGeom>
          <a:noFill/>
        </p:spPr>
        <p:txBody>
          <a:bodyPr wrap="square" rtlCol="0">
            <a:spAutoFit/>
          </a:bodyPr>
          <a:lstStyle/>
          <a:p>
            <a:r>
              <a:rPr lang="en-US" altLang="en-US" dirty="0">
                <a:latin typeface="Arial" panose="020B0604020202020204" pitchFamily="34" charset="0"/>
              </a:rPr>
              <a:t>3</a:t>
            </a:r>
            <a:r>
              <a:rPr lang="en-US" altLang="en-US" dirty="0" smtClean="0">
                <a:latin typeface="Arial" panose="020B0604020202020204" pitchFamily="34" charset="0"/>
              </a:rPr>
              <a:t>. </a:t>
            </a:r>
            <a:r>
              <a:rPr lang="en-US" dirty="0"/>
              <a:t>The units digit of the expression </a:t>
            </a:r>
            <a:r>
              <a:rPr lang="en-US" dirty="0" smtClean="0"/>
              <a:t>127</a:t>
            </a:r>
            <a:r>
              <a:rPr lang="en-US" baseline="30000" dirty="0" smtClean="0"/>
              <a:t>813</a:t>
            </a:r>
            <a:r>
              <a:rPr lang="en-US" dirty="0" smtClean="0"/>
              <a:t>*</a:t>
            </a:r>
            <a:r>
              <a:rPr lang="en-IN" dirty="0" smtClean="0"/>
              <a:t>553</a:t>
            </a:r>
            <a:r>
              <a:rPr lang="en-IN" baseline="30000" dirty="0" smtClean="0"/>
              <a:t>3703</a:t>
            </a:r>
            <a:r>
              <a:rPr lang="en-IN" dirty="0" smtClean="0"/>
              <a:t>*4532</a:t>
            </a:r>
            <a:r>
              <a:rPr lang="en-IN" baseline="30000" dirty="0" smtClean="0"/>
              <a:t>828</a:t>
            </a:r>
            <a:r>
              <a:rPr lang="en-IN" dirty="0" smtClean="0"/>
              <a:t> </a:t>
            </a:r>
            <a:r>
              <a:rPr lang="en-IN" dirty="0"/>
              <a:t>is</a:t>
            </a:r>
            <a:r>
              <a:rPr lang="en-US" altLang="en-US" dirty="0" smtClean="0">
                <a:latin typeface="Arial" panose="020B0604020202020204" pitchFamily="34" charset="0"/>
              </a:rPr>
              <a:t> </a:t>
            </a:r>
            <a:endParaRPr lang="en-US" altLang="en-US" dirty="0">
              <a:latin typeface="Arial" panose="020B0604020202020204" pitchFamily="34" charset="0"/>
            </a:endParaRPr>
          </a:p>
          <a:p>
            <a:endParaRPr lang="en-IN" dirty="0"/>
          </a:p>
        </p:txBody>
      </p:sp>
      <p:sp>
        <p:nvSpPr>
          <p:cNvPr id="7" name="TextBox 6"/>
          <p:cNvSpPr txBox="1"/>
          <p:nvPr/>
        </p:nvSpPr>
        <p:spPr>
          <a:xfrm flipH="1">
            <a:off x="433137" y="2303998"/>
            <a:ext cx="10782702" cy="1754326"/>
          </a:xfrm>
          <a:prstGeom prst="rect">
            <a:avLst/>
          </a:prstGeom>
          <a:noFill/>
        </p:spPr>
        <p:txBody>
          <a:bodyPr wrap="square" rtlCol="0">
            <a:spAutoFit/>
          </a:bodyPr>
          <a:lstStyle/>
          <a:p>
            <a:r>
              <a:rPr lang="en-US" dirty="0" smtClean="0"/>
              <a:t>Solution:</a:t>
            </a:r>
          </a:p>
          <a:p>
            <a:r>
              <a:rPr lang="en-US" dirty="0" smtClean="0"/>
              <a:t>127 </a:t>
            </a:r>
            <a:r>
              <a:rPr lang="en-US" baseline="30000" dirty="0" smtClean="0"/>
              <a:t>813</a:t>
            </a:r>
            <a:r>
              <a:rPr lang="en-US" dirty="0" smtClean="0"/>
              <a:t> – 7 has four cycles – 813 when divided by 4 the remainder is 1. so 7</a:t>
            </a:r>
            <a:r>
              <a:rPr lang="en-US" baseline="30000" dirty="0" smtClean="0"/>
              <a:t>1 </a:t>
            </a:r>
            <a:r>
              <a:rPr lang="en-US" dirty="0" smtClean="0"/>
              <a:t>= 7</a:t>
            </a:r>
            <a:endParaRPr lang="en-US" baseline="30000" dirty="0"/>
          </a:p>
          <a:p>
            <a:r>
              <a:rPr lang="en-US" dirty="0" smtClean="0"/>
              <a:t>553 </a:t>
            </a:r>
            <a:r>
              <a:rPr lang="en-US" baseline="30000" dirty="0" smtClean="0"/>
              <a:t>3703</a:t>
            </a:r>
            <a:r>
              <a:rPr lang="en-US" dirty="0" smtClean="0"/>
              <a:t> </a:t>
            </a:r>
            <a:r>
              <a:rPr lang="en-US" dirty="0"/>
              <a:t>– </a:t>
            </a:r>
            <a:r>
              <a:rPr lang="en-US" dirty="0" smtClean="0"/>
              <a:t>3 </a:t>
            </a:r>
            <a:r>
              <a:rPr lang="en-US" dirty="0"/>
              <a:t>has four cycles – </a:t>
            </a:r>
            <a:r>
              <a:rPr lang="en-US" dirty="0" smtClean="0"/>
              <a:t>3703 </a:t>
            </a:r>
            <a:r>
              <a:rPr lang="en-US" dirty="0"/>
              <a:t>when divided by 4 the remainder is </a:t>
            </a:r>
            <a:r>
              <a:rPr lang="en-US" dirty="0" smtClean="0"/>
              <a:t>3. </a:t>
            </a:r>
            <a:r>
              <a:rPr lang="en-US" dirty="0"/>
              <a:t>so </a:t>
            </a:r>
            <a:r>
              <a:rPr lang="en-US" dirty="0" smtClean="0"/>
              <a:t>3</a:t>
            </a:r>
            <a:r>
              <a:rPr lang="en-US" baseline="30000" dirty="0"/>
              <a:t>3</a:t>
            </a:r>
            <a:r>
              <a:rPr lang="en-US" baseline="30000" dirty="0" smtClean="0"/>
              <a:t> </a:t>
            </a:r>
            <a:r>
              <a:rPr lang="en-US" dirty="0"/>
              <a:t>= 7</a:t>
            </a:r>
          </a:p>
          <a:p>
            <a:r>
              <a:rPr lang="en-US" dirty="0" smtClean="0"/>
              <a:t>4532 </a:t>
            </a:r>
            <a:r>
              <a:rPr lang="en-US" baseline="30000" dirty="0" smtClean="0"/>
              <a:t>828</a:t>
            </a:r>
            <a:r>
              <a:rPr lang="en-US" dirty="0" smtClean="0"/>
              <a:t> </a:t>
            </a:r>
            <a:r>
              <a:rPr lang="en-US" dirty="0"/>
              <a:t>– </a:t>
            </a:r>
            <a:r>
              <a:rPr lang="en-US" dirty="0" smtClean="0"/>
              <a:t>2 </a:t>
            </a:r>
            <a:r>
              <a:rPr lang="en-US" dirty="0"/>
              <a:t>has four cycles – </a:t>
            </a:r>
            <a:r>
              <a:rPr lang="en-US" dirty="0" smtClean="0"/>
              <a:t>828 </a:t>
            </a:r>
            <a:r>
              <a:rPr lang="en-US" dirty="0"/>
              <a:t>when divided by 4 the remainder is </a:t>
            </a:r>
            <a:r>
              <a:rPr lang="en-US" dirty="0" smtClean="0"/>
              <a:t>0. </a:t>
            </a:r>
            <a:r>
              <a:rPr lang="en-US" dirty="0"/>
              <a:t>so </a:t>
            </a:r>
            <a:r>
              <a:rPr lang="en-US" dirty="0" smtClean="0"/>
              <a:t>2</a:t>
            </a:r>
            <a:r>
              <a:rPr lang="en-US" baseline="30000" dirty="0"/>
              <a:t>4</a:t>
            </a:r>
            <a:r>
              <a:rPr lang="en-US" baseline="30000" dirty="0" smtClean="0"/>
              <a:t> </a:t>
            </a:r>
            <a:r>
              <a:rPr lang="en-US" dirty="0"/>
              <a:t>= </a:t>
            </a:r>
            <a:r>
              <a:rPr lang="en-US" dirty="0" smtClean="0"/>
              <a:t>6</a:t>
            </a:r>
          </a:p>
          <a:p>
            <a:r>
              <a:rPr lang="en-US" dirty="0" smtClean="0"/>
              <a:t>So unit digit = 7*7*6 = 4</a:t>
            </a:r>
            <a:endParaRPr lang="en-US" dirty="0"/>
          </a:p>
          <a:p>
            <a:endParaRPr lang="en-US" dirty="0" smtClean="0"/>
          </a:p>
        </p:txBody>
      </p:sp>
      <p:sp>
        <p:nvSpPr>
          <p:cNvPr id="8" name="TextBox 7"/>
          <p:cNvSpPr txBox="1"/>
          <p:nvPr/>
        </p:nvSpPr>
        <p:spPr>
          <a:xfrm>
            <a:off x="137561" y="3712801"/>
            <a:ext cx="11373853" cy="923330"/>
          </a:xfrm>
          <a:prstGeom prst="rect">
            <a:avLst/>
          </a:prstGeom>
          <a:noFill/>
        </p:spPr>
        <p:txBody>
          <a:bodyPr wrap="square" rtlCol="0">
            <a:spAutoFit/>
          </a:bodyPr>
          <a:lstStyle/>
          <a:p>
            <a:r>
              <a:rPr lang="en-US" dirty="0" smtClean="0"/>
              <a:t>4. </a:t>
            </a:r>
            <a:r>
              <a:rPr lang="en-US" dirty="0"/>
              <a:t>A boy took a seven digit number </a:t>
            </a:r>
            <a:r>
              <a:rPr lang="en-US" dirty="0" smtClean="0"/>
              <a:t>ending in </a:t>
            </a:r>
            <a:r>
              <a:rPr lang="en-US" dirty="0"/>
              <a:t>9 and raised it to an even power </a:t>
            </a:r>
            <a:r>
              <a:rPr lang="en-US" dirty="0" smtClean="0"/>
              <a:t>greater than </a:t>
            </a:r>
            <a:r>
              <a:rPr lang="en-US" dirty="0"/>
              <a:t>2000. He then took the number </a:t>
            </a:r>
            <a:r>
              <a:rPr lang="en-US" dirty="0" smtClean="0"/>
              <a:t>17 and </a:t>
            </a:r>
            <a:r>
              <a:rPr lang="en-US" dirty="0"/>
              <a:t>raised it to a power which leaves </a:t>
            </a:r>
            <a:r>
              <a:rPr lang="en-US" dirty="0" smtClean="0"/>
              <a:t>the remainder </a:t>
            </a:r>
            <a:r>
              <a:rPr lang="en-US" dirty="0"/>
              <a:t>1 when divided by 4.If he </a:t>
            </a:r>
            <a:r>
              <a:rPr lang="en-US" dirty="0" smtClean="0"/>
              <a:t>now multiples </a:t>
            </a:r>
            <a:r>
              <a:rPr lang="en-US" dirty="0"/>
              <a:t>both the numbers, what will </a:t>
            </a:r>
            <a:r>
              <a:rPr lang="en-US" dirty="0" smtClean="0"/>
              <a:t>be the </a:t>
            </a:r>
            <a:r>
              <a:rPr lang="en-US" dirty="0"/>
              <a:t>unit’s digit of the number he so obtains?</a:t>
            </a:r>
            <a:endParaRPr lang="en-IN" dirty="0"/>
          </a:p>
        </p:txBody>
      </p:sp>
      <p:sp>
        <p:nvSpPr>
          <p:cNvPr id="9" name="TextBox 8"/>
          <p:cNvSpPr txBox="1"/>
          <p:nvPr/>
        </p:nvSpPr>
        <p:spPr>
          <a:xfrm>
            <a:off x="160420" y="4603326"/>
            <a:ext cx="11350993" cy="1754326"/>
          </a:xfrm>
          <a:prstGeom prst="rect">
            <a:avLst/>
          </a:prstGeom>
          <a:noFill/>
        </p:spPr>
        <p:txBody>
          <a:bodyPr wrap="square" rtlCol="0">
            <a:spAutoFit/>
          </a:bodyPr>
          <a:lstStyle/>
          <a:p>
            <a:r>
              <a:rPr lang="en-US" dirty="0" smtClean="0"/>
              <a:t>Solution:</a:t>
            </a:r>
          </a:p>
          <a:p>
            <a:r>
              <a:rPr lang="en-US" dirty="0" smtClean="0"/>
              <a:t>Though it is a seven digit number we need only unit digit</a:t>
            </a:r>
          </a:p>
          <a:p>
            <a:r>
              <a:rPr lang="en-US" dirty="0" smtClean="0"/>
              <a:t>So 9 to the power of even number = 1</a:t>
            </a:r>
          </a:p>
          <a:p>
            <a:r>
              <a:rPr lang="en-US" dirty="0" smtClean="0"/>
              <a:t>17 – unit digit is 7 – 7 has 4 cycles so  the power when divided by 4 the remainder is 1</a:t>
            </a:r>
          </a:p>
          <a:p>
            <a:r>
              <a:rPr lang="en-US" dirty="0" smtClean="0"/>
              <a:t>So 7 power 1 = 7</a:t>
            </a:r>
          </a:p>
          <a:p>
            <a:r>
              <a:rPr lang="en-US" dirty="0" smtClean="0"/>
              <a:t>1*7 = 7 </a:t>
            </a:r>
          </a:p>
        </p:txBody>
      </p:sp>
    </p:spTree>
    <p:extLst>
      <p:ext uri="{BB962C8B-B14F-4D97-AF65-F5344CB8AC3E}">
        <p14:creationId xmlns:p14="http://schemas.microsoft.com/office/powerpoint/2010/main" val="190093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 calcmode="lin" valueType="num">
                                      <p:cBhvr additive="base">
                                        <p:cTn id="3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 calcmode="lin" valueType="num">
                                      <p:cBhvr additive="base">
                                        <p:cTn id="4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1" end="1"/>
                                            </p:txEl>
                                          </p:spTgt>
                                        </p:tgtEl>
                                        <p:attrNameLst>
                                          <p:attrName>style.visibility</p:attrName>
                                        </p:attrNameLst>
                                      </p:cBhvr>
                                      <p:to>
                                        <p:strVal val="visible"/>
                                      </p:to>
                                    </p:set>
                                    <p:anim calcmode="lin" valueType="num">
                                      <p:cBhvr additive="base">
                                        <p:cTn id="5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2" end="2"/>
                                            </p:txEl>
                                          </p:spTgt>
                                        </p:tgtEl>
                                        <p:attrNameLst>
                                          <p:attrName>style.visibility</p:attrName>
                                        </p:attrNameLst>
                                      </p:cBhvr>
                                      <p:to>
                                        <p:strVal val="visible"/>
                                      </p:to>
                                    </p:set>
                                    <p:anim calcmode="lin" valueType="num">
                                      <p:cBhvr additive="base">
                                        <p:cTn id="6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anim calcmode="lin" valueType="num">
                                      <p:cBhvr additive="base">
                                        <p:cTn id="6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xEl>
                                              <p:pRg st="4" end="4"/>
                                            </p:txEl>
                                          </p:spTgt>
                                        </p:tgtEl>
                                        <p:attrNameLst>
                                          <p:attrName>style.visibility</p:attrName>
                                        </p:attrNameLst>
                                      </p:cBhvr>
                                      <p:to>
                                        <p:strVal val="visible"/>
                                      </p:to>
                                    </p:set>
                                    <p:anim calcmode="lin" valueType="num">
                                      <p:cBhvr additive="base">
                                        <p:cTn id="7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9">
                                            <p:txEl>
                                              <p:pRg st="5" end="5"/>
                                            </p:txEl>
                                          </p:spTgt>
                                        </p:tgtEl>
                                        <p:attrNameLst>
                                          <p:attrName>style.visibility</p:attrName>
                                        </p:attrNameLst>
                                      </p:cBhvr>
                                      <p:to>
                                        <p:strVal val="visible"/>
                                      </p:to>
                                    </p:set>
                                    <p:anim calcmode="lin" valueType="num">
                                      <p:cBhvr additive="base">
                                        <p:cTn id="7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16125"/>
          </a:xfrm>
          <a:ln>
            <a:solidFill>
              <a:schemeClr val="accent2">
                <a:lumMod val="50000"/>
              </a:schemeClr>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normAutofit/>
          </a:bodyPr>
          <a:lstStyle/>
          <a:p>
            <a:r>
              <a:rPr lang="en-US" b="1" dirty="0" smtClean="0"/>
              <a:t>Section</a:t>
            </a:r>
            <a:r>
              <a:rPr lang="en-US" dirty="0" smtClean="0"/>
              <a:t> : Numerical Aptitude</a:t>
            </a:r>
            <a:br>
              <a:rPr lang="en-US" dirty="0" smtClean="0"/>
            </a:br>
            <a:r>
              <a:rPr lang="en-US" b="1" dirty="0" smtClean="0"/>
              <a:t>Topic </a:t>
            </a:r>
            <a:r>
              <a:rPr lang="en-US" dirty="0" smtClean="0"/>
              <a:t>    : Number system</a:t>
            </a:r>
            <a:br>
              <a:rPr lang="en-US" dirty="0" smtClean="0"/>
            </a:br>
            <a:r>
              <a:rPr lang="en-US" b="1" dirty="0" smtClean="0"/>
              <a:t>Sub topic </a:t>
            </a:r>
            <a:r>
              <a:rPr lang="en-US" dirty="0" smtClean="0"/>
              <a:t>: Maximum power in a factorial</a:t>
            </a:r>
            <a:endParaRPr lang="en-IN" dirty="0"/>
          </a:p>
        </p:txBody>
      </p:sp>
      <p:sp>
        <p:nvSpPr>
          <p:cNvPr id="4" name="TextBox 3"/>
          <p:cNvSpPr txBox="1"/>
          <p:nvPr/>
        </p:nvSpPr>
        <p:spPr>
          <a:xfrm>
            <a:off x="838200" y="2833255"/>
            <a:ext cx="6991350" cy="31085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latin typeface="Times New Roman" panose="02020603050405020304" pitchFamily="18" charset="0"/>
                <a:cs typeface="Times New Roman" panose="02020603050405020304" pitchFamily="18" charset="0"/>
              </a:rPr>
              <a:t>In this we will be seeing about </a:t>
            </a:r>
          </a:p>
          <a:p>
            <a:pPr marL="342900" indent="-342900">
              <a:buAutoNum type="arabicPeriod"/>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Maximum power in a factorial for a prime number</a:t>
            </a:r>
          </a:p>
          <a:p>
            <a:pPr marL="342900" indent="-342900">
              <a:buAutoNum type="arabicPeriod"/>
            </a:pPr>
            <a:r>
              <a:rPr lang="en-US" sz="2800" dirty="0">
                <a:latin typeface="Times New Roman" panose="02020603050405020304" pitchFamily="18" charset="0"/>
                <a:cs typeface="Times New Roman" panose="02020603050405020304" pitchFamily="18" charset="0"/>
              </a:rPr>
              <a:t> Maximum power in a factorial for a </a:t>
            </a:r>
            <a:r>
              <a:rPr lang="en-US" sz="2800" dirty="0" smtClean="0">
                <a:latin typeface="Times New Roman" panose="02020603050405020304" pitchFamily="18" charset="0"/>
                <a:cs typeface="Times New Roman" panose="02020603050405020304" pitchFamily="18" charset="0"/>
              </a:rPr>
              <a:t>composite </a:t>
            </a:r>
            <a:r>
              <a:rPr lang="en-US" sz="2800" dirty="0">
                <a:latin typeface="Times New Roman" panose="02020603050405020304" pitchFamily="18" charset="0"/>
                <a:cs typeface="Times New Roman" panose="02020603050405020304" pitchFamily="18" charset="0"/>
              </a:rPr>
              <a:t>number</a:t>
            </a:r>
            <a:endParaRPr lang="en-US" sz="2800" dirty="0" smtClean="0">
              <a:latin typeface="Times New Roman" panose="02020603050405020304" pitchFamily="18" charset="0"/>
              <a:cs typeface="Times New Roman" panose="02020603050405020304" pitchFamily="18" charset="0"/>
            </a:endParaRPr>
          </a:p>
          <a:p>
            <a:pPr marL="342900" indent="-342900">
              <a:buAutoNum type="arabicPeriod"/>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Finding the number of zeroes in a factorial.</a:t>
            </a:r>
          </a:p>
          <a:p>
            <a:pPr marL="342900" indent="-342900">
              <a:buAutoNum type="arabicPeriod"/>
            </a:pPr>
            <a:endParaRPr lang="en-IN" sz="2800" dirty="0"/>
          </a:p>
        </p:txBody>
      </p:sp>
    </p:spTree>
    <p:extLst>
      <p:ext uri="{BB962C8B-B14F-4D97-AF65-F5344CB8AC3E}">
        <p14:creationId xmlns:p14="http://schemas.microsoft.com/office/powerpoint/2010/main" val="3409155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744" y="727364"/>
            <a:ext cx="9053945"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a:t>2</a:t>
            </a:r>
            <a:r>
              <a:rPr lang="en-US" sz="2800" dirty="0" smtClean="0"/>
              <a:t>0! = 20*19*18*17*16*15*14*13*12*11*10*9*8*7*6*5*4*3*2*1</a:t>
            </a:r>
            <a:endParaRPr lang="en-IN" sz="2800" dirty="0"/>
          </a:p>
        </p:txBody>
      </p:sp>
      <p:sp>
        <p:nvSpPr>
          <p:cNvPr id="3" name="TextBox 2"/>
          <p:cNvSpPr txBox="1"/>
          <p:nvPr/>
        </p:nvSpPr>
        <p:spPr>
          <a:xfrm>
            <a:off x="1177636" y="2743199"/>
            <a:ext cx="7786255" cy="3108543"/>
          </a:xfrm>
          <a:prstGeom prst="rect">
            <a:avLst/>
          </a:prstGeom>
          <a:noFill/>
        </p:spPr>
        <p:txBody>
          <a:bodyPr wrap="square" rtlCol="0">
            <a:spAutoFit/>
          </a:bodyPr>
          <a:lstStyle/>
          <a:p>
            <a:r>
              <a:rPr lang="en-US" sz="2800" dirty="0" smtClean="0"/>
              <a:t>Maximum power of 2 = 18</a:t>
            </a:r>
          </a:p>
          <a:p>
            <a:r>
              <a:rPr lang="en-US" sz="2800" dirty="0" smtClean="0"/>
              <a:t>Maximum power of 3 =  8</a:t>
            </a:r>
          </a:p>
          <a:p>
            <a:r>
              <a:rPr lang="en-US" sz="2800" dirty="0" smtClean="0"/>
              <a:t>Maximum power of 4 = 9</a:t>
            </a:r>
          </a:p>
          <a:p>
            <a:r>
              <a:rPr lang="en-US" sz="2800" dirty="0" smtClean="0"/>
              <a:t>Maximum power of 5 = 4</a:t>
            </a:r>
          </a:p>
          <a:p>
            <a:r>
              <a:rPr lang="en-US" sz="2800" dirty="0" smtClean="0"/>
              <a:t>Maximum power of 6 = 8</a:t>
            </a:r>
          </a:p>
          <a:p>
            <a:r>
              <a:rPr lang="en-US" sz="2800" dirty="0" smtClean="0"/>
              <a:t>Maximum power of 12 = 8</a:t>
            </a:r>
          </a:p>
          <a:p>
            <a:r>
              <a:rPr lang="en-US" sz="2800" dirty="0" smtClean="0"/>
              <a:t>Maximum power of 81 = 2</a:t>
            </a:r>
            <a:endParaRPr lang="en-IN" sz="2800" dirty="0"/>
          </a:p>
        </p:txBody>
      </p:sp>
      <p:sp>
        <p:nvSpPr>
          <p:cNvPr id="5" name="TextBox 4"/>
          <p:cNvSpPr txBox="1"/>
          <p:nvPr/>
        </p:nvSpPr>
        <p:spPr>
          <a:xfrm>
            <a:off x="0" y="2008785"/>
            <a:ext cx="8321509" cy="523220"/>
          </a:xfrm>
          <a:prstGeom prst="rect">
            <a:avLst/>
          </a:prstGeom>
          <a:noFill/>
        </p:spPr>
        <p:txBody>
          <a:bodyPr wrap="none" rtlCol="0">
            <a:spAutoFit/>
          </a:bodyPr>
          <a:lstStyle/>
          <a:p>
            <a:r>
              <a:rPr lang="en-US" sz="2800" dirty="0" smtClean="0"/>
              <a:t>Find the maximum power of 2,3,4,5,6,12,81 in 20!</a:t>
            </a:r>
            <a:endParaRPr lang="en-IN" sz="2800" dirty="0"/>
          </a:p>
        </p:txBody>
      </p:sp>
    </p:spTree>
    <p:extLst>
      <p:ext uri="{BB962C8B-B14F-4D97-AF65-F5344CB8AC3E}">
        <p14:creationId xmlns:p14="http://schemas.microsoft.com/office/powerpoint/2010/main" val="191510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1273" y="942109"/>
            <a:ext cx="1016923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b="1" dirty="0" smtClean="0">
                <a:latin typeface="Times New Roman" panose="02020603050405020304" pitchFamily="18" charset="0"/>
                <a:cs typeface="Times New Roman" panose="02020603050405020304" pitchFamily="18" charset="0"/>
              </a:rPr>
              <a:t>Finding the maximum power in a factorial</a:t>
            </a:r>
            <a:endParaRPr lang="en-I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flipH="1">
            <a:off x="1431174" y="2258291"/>
            <a:ext cx="9818717" cy="646331"/>
          </a:xfrm>
          <a:prstGeom prst="rect">
            <a:avLst/>
          </a:prstGeom>
          <a:noFill/>
        </p:spPr>
        <p:txBody>
          <a:bodyPr wrap="square" rtlCol="0">
            <a:spAutoFit/>
          </a:bodyPr>
          <a:lstStyle/>
          <a:p>
            <a:r>
              <a:rPr lang="en-US" b="1" dirty="0" smtClean="0"/>
              <a:t>Case 1:</a:t>
            </a:r>
            <a:r>
              <a:rPr lang="en-US" dirty="0" smtClean="0"/>
              <a:t>Finding the maximum power in a factorial of a prime number</a:t>
            </a:r>
          </a:p>
          <a:p>
            <a:r>
              <a:rPr lang="en-US" b="1" dirty="0" smtClean="0"/>
              <a:t>Case 2:</a:t>
            </a:r>
            <a:r>
              <a:rPr lang="en-US" dirty="0" smtClean="0"/>
              <a:t>Finding the maximum power in a factorial of a composite number</a:t>
            </a:r>
            <a:endParaRPr lang="en-IN" dirty="0"/>
          </a:p>
        </p:txBody>
      </p:sp>
      <p:sp>
        <p:nvSpPr>
          <p:cNvPr id="6" name="TextBox 5"/>
          <p:cNvSpPr txBox="1"/>
          <p:nvPr/>
        </p:nvSpPr>
        <p:spPr>
          <a:xfrm flipH="1">
            <a:off x="831273" y="3556340"/>
            <a:ext cx="9074727" cy="2031325"/>
          </a:xfrm>
          <a:prstGeom prst="rect">
            <a:avLst/>
          </a:prstGeom>
          <a:noFill/>
        </p:spPr>
        <p:txBody>
          <a:bodyPr wrap="square" rtlCol="0">
            <a:spAutoFit/>
          </a:bodyPr>
          <a:lstStyle/>
          <a:p>
            <a:r>
              <a:rPr lang="en-US" b="1" dirty="0" smtClean="0"/>
              <a:t>Case 1:</a:t>
            </a:r>
          </a:p>
          <a:p>
            <a:r>
              <a:rPr lang="en-US" dirty="0" smtClean="0"/>
              <a:t> Example: What is the maximum power of 7 in 2100!</a:t>
            </a:r>
          </a:p>
          <a:p>
            <a:r>
              <a:rPr lang="en-US" dirty="0" smtClean="0"/>
              <a:t>                             </a:t>
            </a:r>
          </a:p>
          <a:p>
            <a:r>
              <a:rPr lang="en-US" dirty="0" smtClean="0"/>
              <a:t>    7      2100</a:t>
            </a:r>
          </a:p>
          <a:p>
            <a:r>
              <a:rPr lang="en-US" dirty="0"/>
              <a:t> </a:t>
            </a:r>
            <a:r>
              <a:rPr lang="en-US" dirty="0" smtClean="0"/>
              <a:t>   7        300</a:t>
            </a:r>
            <a:endParaRPr lang="en-US" dirty="0"/>
          </a:p>
          <a:p>
            <a:r>
              <a:rPr lang="en-US" dirty="0" smtClean="0"/>
              <a:t>    7           42</a:t>
            </a:r>
          </a:p>
          <a:p>
            <a:r>
              <a:rPr lang="en-US" dirty="0"/>
              <a:t> </a:t>
            </a:r>
            <a:r>
              <a:rPr lang="en-US" dirty="0" smtClean="0"/>
              <a:t>                  6</a:t>
            </a:r>
            <a:endParaRPr lang="en-IN" dirty="0"/>
          </a:p>
        </p:txBody>
      </p:sp>
      <p:cxnSp>
        <p:nvCxnSpPr>
          <p:cNvPr id="14" name="Straight Connector 13"/>
          <p:cNvCxnSpPr/>
          <p:nvPr/>
        </p:nvCxnSpPr>
        <p:spPr>
          <a:xfrm>
            <a:off x="1431174" y="4322618"/>
            <a:ext cx="0" cy="31865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445025" y="4662053"/>
            <a:ext cx="827117" cy="27709"/>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445025" y="4572003"/>
            <a:ext cx="0" cy="31865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1445025" y="4946079"/>
            <a:ext cx="827117" cy="27709"/>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472734" y="4835234"/>
            <a:ext cx="0" cy="40178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472734" y="5209310"/>
            <a:ext cx="827117" cy="27709"/>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2299851" y="4641273"/>
            <a:ext cx="304804"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285997" y="4973788"/>
            <a:ext cx="332513"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299851" y="5334000"/>
            <a:ext cx="304804" cy="1385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604655" y="4641273"/>
            <a:ext cx="13855" cy="72042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618510" y="4973788"/>
            <a:ext cx="295093"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flipH="1">
            <a:off x="3107573" y="4849101"/>
            <a:ext cx="2517371" cy="369332"/>
          </a:xfrm>
          <a:prstGeom prst="rect">
            <a:avLst/>
          </a:prstGeom>
          <a:noFill/>
        </p:spPr>
        <p:txBody>
          <a:bodyPr wrap="square" rtlCol="0">
            <a:spAutoFit/>
          </a:bodyPr>
          <a:lstStyle/>
          <a:p>
            <a:r>
              <a:rPr lang="en-US" dirty="0" smtClean="0"/>
              <a:t>300+42+6 = 348 </a:t>
            </a:r>
            <a:endParaRPr lang="en-IN" dirty="0"/>
          </a:p>
        </p:txBody>
      </p:sp>
    </p:spTree>
    <p:extLst>
      <p:ext uri="{BB962C8B-B14F-4D97-AF65-F5344CB8AC3E}">
        <p14:creationId xmlns:p14="http://schemas.microsoft.com/office/powerpoint/2010/main" val="164264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
                                            <p:txEl>
                                              <p:pRg st="0" end="0"/>
                                            </p:txEl>
                                          </p:spTgt>
                                        </p:tgtEl>
                                        <p:attrNameLst>
                                          <p:attrName>style.visibility</p:attrName>
                                        </p:attrNameLst>
                                      </p:cBhvr>
                                      <p:to>
                                        <p:strVal val="visible"/>
                                      </p:to>
                                    </p:set>
                                    <p:anim calcmode="lin" valueType="num">
                                      <p:cBhvr additive="base">
                                        <p:cTn id="37"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6472" y="651164"/>
            <a:ext cx="10404763" cy="6576159"/>
          </a:xfrm>
          <a:prstGeom prst="rect">
            <a:avLst/>
          </a:prstGeom>
          <a:noFill/>
        </p:spPr>
        <p:txBody>
          <a:bodyPr wrap="square" rtlCol="0">
            <a:spAutoFit/>
          </a:bodyPr>
          <a:lstStyle/>
          <a:p>
            <a:r>
              <a:rPr lang="en-US" b="1" dirty="0" smtClean="0"/>
              <a:t>Case 2:</a:t>
            </a:r>
          </a:p>
          <a:p>
            <a:r>
              <a:rPr lang="en-US" dirty="0" smtClean="0"/>
              <a:t> Example: What is the maximum power of 24 in 250!</a:t>
            </a:r>
          </a:p>
          <a:p>
            <a:r>
              <a:rPr lang="en-US" dirty="0" smtClean="0"/>
              <a:t>24 is a composite number – so we should not directly go for ‘L’ division. </a:t>
            </a:r>
            <a:endParaRPr lang="en-US" dirty="0"/>
          </a:p>
          <a:p>
            <a:r>
              <a:rPr lang="en-US" dirty="0" smtClean="0"/>
              <a:t>Steps:</a:t>
            </a:r>
          </a:p>
          <a:p>
            <a:pPr marL="342900" indent="-342900">
              <a:buAutoNum type="arabicPeriod"/>
            </a:pPr>
            <a:r>
              <a:rPr lang="en-US" dirty="0" smtClean="0"/>
              <a:t>Prime factorize </a:t>
            </a:r>
          </a:p>
          <a:p>
            <a:pPr marL="342900" indent="-342900">
              <a:buAutoNum type="arabicPeriod"/>
            </a:pPr>
            <a:r>
              <a:rPr lang="en-US" dirty="0" smtClean="0"/>
              <a:t>Choose the larger number including the powers and find the maximum power only for that particular value .</a:t>
            </a:r>
          </a:p>
          <a:p>
            <a:r>
              <a:rPr lang="en-US" sz="2400" dirty="0" smtClean="0">
                <a:latin typeface="Times New Roman" panose="02020603050405020304" pitchFamily="18" charset="0"/>
                <a:cs typeface="Times New Roman" panose="02020603050405020304" pitchFamily="18" charset="0"/>
              </a:rPr>
              <a:t>24 = 3*8 =3* 2</a:t>
            </a:r>
            <a:r>
              <a:rPr lang="en-US" sz="2400" baseline="30000" dirty="0" smtClean="0">
                <a:latin typeface="Times New Roman" panose="02020603050405020304" pitchFamily="18" charset="0"/>
                <a:cs typeface="Times New Roman" panose="02020603050405020304" pitchFamily="18" charset="0"/>
              </a:rPr>
              <a:t>3</a:t>
            </a:r>
          </a:p>
          <a:p>
            <a:r>
              <a:rPr lang="en-US" sz="2400" baseline="30000" dirty="0">
                <a:latin typeface="Times New Roman" panose="02020603050405020304" pitchFamily="18" charset="0"/>
                <a:cs typeface="Times New Roman" panose="02020603050405020304" pitchFamily="18" charset="0"/>
              </a:rPr>
              <a:t> </a:t>
            </a:r>
            <a:r>
              <a:rPr lang="en-US" sz="2400" baseline="30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since</a:t>
            </a:r>
            <a:r>
              <a:rPr lang="en-US" sz="2400" baseline="30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a:t>
            </a:r>
            <a:r>
              <a:rPr lang="en-US" sz="2400" baseline="30000" dirty="0" smtClean="0">
                <a:latin typeface="Times New Roman" panose="02020603050405020304" pitchFamily="18" charset="0"/>
                <a:cs typeface="Times New Roman" panose="02020603050405020304" pitchFamily="18" charset="0"/>
              </a:rPr>
              <a:t>3 </a:t>
            </a:r>
            <a:r>
              <a:rPr lang="en-US" sz="2400" dirty="0" smtClean="0">
                <a:latin typeface="Times New Roman" panose="02020603050405020304" pitchFamily="18" charset="0"/>
                <a:cs typeface="Times New Roman" panose="02020603050405020304" pitchFamily="18" charset="0"/>
              </a:rPr>
              <a:t> is the largest number find the maximum power of 2 in 250!</a:t>
            </a:r>
          </a:p>
          <a:p>
            <a:endParaRPr lang="en-US" sz="2400" baseline="300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2      250</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2      125</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2        62</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2        31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        15                     125+62+31+15+7+3+1=244</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         7               there are 244 2’s in 250! Since we need 2</a:t>
            </a:r>
            <a:r>
              <a:rPr lang="en-US" sz="2400" baseline="30000" dirty="0" smtClean="0">
                <a:latin typeface="Times New Roman" panose="02020603050405020304" pitchFamily="18" charset="0"/>
                <a:cs typeface="Times New Roman" panose="02020603050405020304" pitchFamily="18" charset="0"/>
              </a:rPr>
              <a:t>3 </a:t>
            </a:r>
            <a:r>
              <a:rPr lang="en-US" sz="2400" dirty="0" smtClean="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         3               divide 244/3 = 81</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1    </a:t>
            </a:r>
          </a:p>
          <a:p>
            <a:endParaRPr lang="en-US" sz="3200" baseline="30000" dirty="0">
              <a:latin typeface="Times New Roman" panose="02020603050405020304" pitchFamily="18" charset="0"/>
              <a:cs typeface="Times New Roman" panose="02020603050405020304" pitchFamily="18" charset="0"/>
            </a:endParaRPr>
          </a:p>
          <a:p>
            <a:r>
              <a:rPr lang="en-US" dirty="0" smtClean="0"/>
              <a:t>                 </a:t>
            </a:r>
            <a:endParaRPr lang="en-IN" dirty="0"/>
          </a:p>
        </p:txBody>
      </p:sp>
      <p:cxnSp>
        <p:nvCxnSpPr>
          <p:cNvPr id="4" name="Straight Connector 3"/>
          <p:cNvCxnSpPr/>
          <p:nvPr/>
        </p:nvCxnSpPr>
        <p:spPr>
          <a:xfrm>
            <a:off x="3269673" y="3602182"/>
            <a:ext cx="27709" cy="350916"/>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3297382" y="3953098"/>
            <a:ext cx="872836"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297378" y="3934692"/>
            <a:ext cx="27709" cy="350916"/>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325087" y="4285608"/>
            <a:ext cx="872836"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325088" y="4294913"/>
            <a:ext cx="27709" cy="350916"/>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352797" y="4645829"/>
            <a:ext cx="872836"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366653" y="4641281"/>
            <a:ext cx="27709" cy="35091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394362" y="4992197"/>
            <a:ext cx="872836"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408218" y="5001499"/>
            <a:ext cx="27709" cy="35091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435927" y="5366270"/>
            <a:ext cx="872836"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3422073" y="5361714"/>
            <a:ext cx="27709" cy="350916"/>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449782" y="5712630"/>
            <a:ext cx="87283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449783" y="5749649"/>
            <a:ext cx="27709" cy="35091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477492" y="6100565"/>
            <a:ext cx="872836"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505203" y="6123707"/>
            <a:ext cx="27709" cy="35091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532912" y="6474623"/>
            <a:ext cx="872836" cy="0"/>
          </a:xfrm>
          <a:prstGeom prst="line">
            <a:avLst/>
          </a:prstGeom>
        </p:spPr>
        <p:style>
          <a:lnRef idx="1">
            <a:schemeClr val="dk1"/>
          </a:lnRef>
          <a:fillRef idx="0">
            <a:schemeClr val="dk1"/>
          </a:fillRef>
          <a:effectRef idx="0">
            <a:schemeClr val="dk1"/>
          </a:effectRef>
          <a:fontRef idx="minor">
            <a:schemeClr val="tx1"/>
          </a:fontRef>
        </p:style>
      </p:cxnSp>
      <p:sp>
        <p:nvSpPr>
          <p:cNvPr id="21" name="Right Brace 20"/>
          <p:cNvSpPr/>
          <p:nvPr/>
        </p:nvSpPr>
        <p:spPr>
          <a:xfrm>
            <a:off x="4350328" y="4114800"/>
            <a:ext cx="969817" cy="22582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70636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additive="base">
                                        <p:cTn id="4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1000"/>
                                        <p:tgtEl>
                                          <p:spTgt spid="2">
                                            <p:txEl>
                                              <p:pRg st="9" end="9"/>
                                            </p:txEl>
                                          </p:spTgt>
                                        </p:tgtEl>
                                      </p:cBhvr>
                                    </p:animEffect>
                                    <p:anim calcmode="lin" valueType="num">
                                      <p:cBhvr>
                                        <p:cTn id="4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1000"/>
                                        <p:tgtEl>
                                          <p:spTgt spid="2">
                                            <p:txEl>
                                              <p:pRg st="10" end="10"/>
                                            </p:txEl>
                                          </p:spTgt>
                                        </p:tgtEl>
                                      </p:cBhvr>
                                    </p:animEffect>
                                    <p:anim calcmode="lin" valueType="num">
                                      <p:cBhvr>
                                        <p:cTn id="53"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fade">
                                      <p:cBhvr>
                                        <p:cTn id="57" dur="1000"/>
                                        <p:tgtEl>
                                          <p:spTgt spid="2">
                                            <p:txEl>
                                              <p:pRg st="11" end="11"/>
                                            </p:txEl>
                                          </p:spTgt>
                                        </p:tgtEl>
                                      </p:cBhvr>
                                    </p:animEffect>
                                    <p:anim calcmode="lin" valueType="num">
                                      <p:cBhvr>
                                        <p:cTn id="58"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fade">
                                      <p:cBhvr>
                                        <p:cTn id="62" dur="1000"/>
                                        <p:tgtEl>
                                          <p:spTgt spid="2">
                                            <p:txEl>
                                              <p:pRg st="12" end="12"/>
                                            </p:txEl>
                                          </p:spTgt>
                                        </p:tgtEl>
                                      </p:cBhvr>
                                    </p:animEffect>
                                    <p:anim calcmode="lin" valueType="num">
                                      <p:cBhvr>
                                        <p:cTn id="63"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fade">
                                      <p:cBhvr>
                                        <p:cTn id="67" dur="1000"/>
                                        <p:tgtEl>
                                          <p:spTgt spid="2">
                                            <p:txEl>
                                              <p:pRg st="13" end="13"/>
                                            </p:txEl>
                                          </p:spTgt>
                                        </p:tgtEl>
                                      </p:cBhvr>
                                    </p:animEffect>
                                    <p:anim calcmode="lin" valueType="num">
                                      <p:cBhvr>
                                        <p:cTn id="68"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9"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
                                            <p:txEl>
                                              <p:pRg st="14" end="14"/>
                                            </p:txEl>
                                          </p:spTgt>
                                        </p:tgtEl>
                                        <p:attrNameLst>
                                          <p:attrName>style.visibility</p:attrName>
                                        </p:attrNameLst>
                                      </p:cBhvr>
                                      <p:to>
                                        <p:strVal val="visible"/>
                                      </p:to>
                                    </p:set>
                                    <p:animEffect transition="in" filter="fade">
                                      <p:cBhvr>
                                        <p:cTn id="72" dur="1000"/>
                                        <p:tgtEl>
                                          <p:spTgt spid="2">
                                            <p:txEl>
                                              <p:pRg st="14" end="14"/>
                                            </p:txEl>
                                          </p:spTgt>
                                        </p:tgtEl>
                                      </p:cBhvr>
                                    </p:animEffect>
                                    <p:anim calcmode="lin" valueType="num">
                                      <p:cBhvr>
                                        <p:cTn id="73"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2">
                                            <p:txEl>
                                              <p:pRg st="14" end="14"/>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fade">
                                      <p:cBhvr>
                                        <p:cTn id="77" dur="1000"/>
                                        <p:tgtEl>
                                          <p:spTgt spid="2">
                                            <p:txEl>
                                              <p:pRg st="15" end="15"/>
                                            </p:txEl>
                                          </p:spTgt>
                                        </p:tgtEl>
                                      </p:cBhvr>
                                    </p:animEffect>
                                    <p:anim calcmode="lin" valueType="num">
                                      <p:cBhvr>
                                        <p:cTn id="78"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5" end="15"/>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
                                            <p:txEl>
                                              <p:pRg st="16" end="16"/>
                                            </p:txEl>
                                          </p:spTgt>
                                        </p:tgtEl>
                                        <p:attrNameLst>
                                          <p:attrName>style.visibility</p:attrName>
                                        </p:attrNameLst>
                                      </p:cBhvr>
                                      <p:to>
                                        <p:strVal val="visible"/>
                                      </p:to>
                                    </p:set>
                                    <p:animEffect transition="in" filter="fade">
                                      <p:cBhvr>
                                        <p:cTn id="82" dur="1000"/>
                                        <p:tgtEl>
                                          <p:spTgt spid="2">
                                            <p:txEl>
                                              <p:pRg st="16" end="16"/>
                                            </p:txEl>
                                          </p:spTgt>
                                        </p:tgtEl>
                                      </p:cBhvr>
                                    </p:animEffect>
                                    <p:anim calcmode="lin" valueType="num">
                                      <p:cBhvr>
                                        <p:cTn id="83"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84"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5636" y="498764"/>
            <a:ext cx="10709564" cy="3139321"/>
          </a:xfrm>
          <a:prstGeom prst="rect">
            <a:avLst/>
          </a:prstGeom>
          <a:noFill/>
        </p:spPr>
        <p:txBody>
          <a:bodyPr wrap="square" rtlCol="0">
            <a:spAutoFit/>
          </a:bodyPr>
          <a:lstStyle/>
          <a:p>
            <a:r>
              <a:rPr lang="en-US" dirty="0" smtClean="0"/>
              <a:t>Some commonly asked question:</a:t>
            </a:r>
          </a:p>
          <a:p>
            <a:r>
              <a:rPr lang="en-US" dirty="0" smtClean="0"/>
              <a:t>How many zeroes are there in 150! </a:t>
            </a:r>
            <a:endParaRPr lang="en-US" dirty="0"/>
          </a:p>
          <a:p>
            <a:r>
              <a:rPr lang="en-US" dirty="0" smtClean="0"/>
              <a:t>To get zero at the end it should be a multiple of 10. so the question is about the maximum power of 10 in 150!</a:t>
            </a:r>
          </a:p>
          <a:p>
            <a:r>
              <a:rPr lang="en-US" dirty="0" smtClean="0"/>
              <a:t>10 is a composite number </a:t>
            </a:r>
          </a:p>
          <a:p>
            <a:r>
              <a:rPr lang="en-US" dirty="0" smtClean="0"/>
              <a:t>Prime factorization = 2 * 5 . So we need to find maximum power of 5 in 150!</a:t>
            </a:r>
          </a:p>
          <a:p>
            <a:endParaRPr lang="en-US" dirty="0"/>
          </a:p>
          <a:p>
            <a:r>
              <a:rPr lang="en-US" dirty="0" smtClean="0"/>
              <a:t>            5        150</a:t>
            </a:r>
          </a:p>
          <a:p>
            <a:r>
              <a:rPr lang="en-US" dirty="0"/>
              <a:t> </a:t>
            </a:r>
            <a:r>
              <a:rPr lang="en-US" dirty="0" smtClean="0"/>
              <a:t>           5         30</a:t>
            </a:r>
          </a:p>
          <a:p>
            <a:r>
              <a:rPr lang="en-US" dirty="0"/>
              <a:t> </a:t>
            </a:r>
            <a:r>
              <a:rPr lang="en-US" dirty="0" smtClean="0"/>
              <a:t>           5          6                  30+6+1 = 37 . </a:t>
            </a:r>
            <a:r>
              <a:rPr lang="en-US" dirty="0" err="1" smtClean="0"/>
              <a:t>No.of.Zeroes</a:t>
            </a:r>
            <a:r>
              <a:rPr lang="en-US" dirty="0" smtClean="0"/>
              <a:t> = 37</a:t>
            </a:r>
          </a:p>
          <a:p>
            <a:r>
              <a:rPr lang="en-US" dirty="0"/>
              <a:t> </a:t>
            </a:r>
            <a:r>
              <a:rPr lang="en-US" dirty="0" smtClean="0"/>
              <a:t>                       1</a:t>
            </a:r>
          </a:p>
          <a:p>
            <a:r>
              <a:rPr lang="en-US" dirty="0" smtClean="0"/>
              <a:t> </a:t>
            </a:r>
            <a:endParaRPr lang="en-IN" dirty="0"/>
          </a:p>
        </p:txBody>
      </p:sp>
      <p:cxnSp>
        <p:nvCxnSpPr>
          <p:cNvPr id="7" name="Straight Connector 6"/>
          <p:cNvCxnSpPr/>
          <p:nvPr/>
        </p:nvCxnSpPr>
        <p:spPr>
          <a:xfrm>
            <a:off x="1634839" y="2563103"/>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4837" y="2770920"/>
            <a:ext cx="886691" cy="41563"/>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634833" y="2729348"/>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1593273" y="2992591"/>
            <a:ext cx="886691" cy="4156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634833" y="3006444"/>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593273" y="3269687"/>
            <a:ext cx="886691" cy="41563"/>
          </a:xfrm>
          <a:prstGeom prst="line">
            <a:avLst/>
          </a:prstGeom>
        </p:spPr>
        <p:style>
          <a:lnRef idx="1">
            <a:schemeClr val="dk1"/>
          </a:lnRef>
          <a:fillRef idx="0">
            <a:schemeClr val="dk1"/>
          </a:fillRef>
          <a:effectRef idx="0">
            <a:schemeClr val="dk1"/>
          </a:effectRef>
          <a:fontRef idx="minor">
            <a:schemeClr val="tx1"/>
          </a:fontRef>
        </p:style>
      </p:cxnSp>
      <p:sp>
        <p:nvSpPr>
          <p:cNvPr id="14" name="Right Brace 13"/>
          <p:cNvSpPr/>
          <p:nvPr/>
        </p:nvSpPr>
        <p:spPr>
          <a:xfrm>
            <a:off x="2576945" y="2466108"/>
            <a:ext cx="110837" cy="92825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98020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618" y="971524"/>
            <a:ext cx="954578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US" dirty="0" smtClean="0"/>
              <a:t>Find </a:t>
            </a:r>
            <a:r>
              <a:rPr lang="en-US" dirty="0"/>
              <a:t>the maximum value of n such </a:t>
            </a:r>
            <a:r>
              <a:rPr lang="en-US" dirty="0" smtClean="0"/>
              <a:t>that 157</a:t>
            </a:r>
            <a:r>
              <a:rPr lang="en-US" dirty="0"/>
              <a:t>! is perfectly divisible by 10</a:t>
            </a:r>
            <a:r>
              <a:rPr lang="en-US" baseline="30000" dirty="0"/>
              <a:t>n</a:t>
            </a:r>
            <a:r>
              <a:rPr lang="en-US" dirty="0" smtClean="0"/>
              <a:t>.</a:t>
            </a:r>
          </a:p>
          <a:p>
            <a:r>
              <a:rPr lang="en-US" dirty="0" smtClean="0"/>
              <a:t>Solution:</a:t>
            </a:r>
          </a:p>
          <a:p>
            <a:r>
              <a:rPr lang="en-US" dirty="0" smtClean="0"/>
              <a:t>The question is otherwise stated as maximum power of 10 in 157! </a:t>
            </a:r>
          </a:p>
          <a:p>
            <a:r>
              <a:rPr lang="en-US" dirty="0" smtClean="0"/>
              <a:t>10 is a composite number . 10 can be written as = 2*5 </a:t>
            </a:r>
          </a:p>
          <a:p>
            <a:r>
              <a:rPr lang="en-US" dirty="0" smtClean="0"/>
              <a:t>So we need to check the maximum power of 5 in 157!</a:t>
            </a:r>
          </a:p>
          <a:p>
            <a:endParaRPr lang="en-US" dirty="0" smtClean="0"/>
          </a:p>
          <a:p>
            <a:r>
              <a:rPr lang="en-US" dirty="0" smtClean="0"/>
              <a:t>So the maximum power of 10 in 157! = 38</a:t>
            </a:r>
          </a:p>
          <a:p>
            <a:endParaRPr lang="en-IN" dirty="0"/>
          </a:p>
        </p:txBody>
      </p:sp>
      <p:pic>
        <p:nvPicPr>
          <p:cNvPr id="3" name="Picture 2"/>
          <p:cNvPicPr>
            <a:picLocks noChangeAspect="1"/>
          </p:cNvPicPr>
          <p:nvPr/>
        </p:nvPicPr>
        <p:blipFill>
          <a:blip r:embed="rId2"/>
          <a:stretch>
            <a:fillRect/>
          </a:stretch>
        </p:blipFill>
        <p:spPr>
          <a:xfrm>
            <a:off x="8223812" y="1307802"/>
            <a:ext cx="3249931" cy="2154922"/>
          </a:xfrm>
          <a:prstGeom prst="rect">
            <a:avLst/>
          </a:prstGeom>
        </p:spPr>
      </p:pic>
      <p:sp>
        <p:nvSpPr>
          <p:cNvPr id="4" name="TextBox 3"/>
          <p:cNvSpPr txBox="1"/>
          <p:nvPr/>
        </p:nvSpPr>
        <p:spPr>
          <a:xfrm>
            <a:off x="512618" y="3402141"/>
            <a:ext cx="11360514" cy="33239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2. </a:t>
            </a:r>
            <a:r>
              <a:rPr lang="en-US" dirty="0"/>
              <a:t>Find the maximum power of 18 in 200</a:t>
            </a:r>
            <a:r>
              <a:rPr lang="en-US" dirty="0" smtClean="0"/>
              <a:t>!.</a:t>
            </a:r>
          </a:p>
          <a:p>
            <a:r>
              <a:rPr lang="en-US" dirty="0" smtClean="0"/>
              <a:t>Solution:</a:t>
            </a:r>
          </a:p>
          <a:p>
            <a:r>
              <a:rPr lang="en-US" dirty="0" smtClean="0"/>
              <a:t>18 = 2*3</a:t>
            </a:r>
            <a:r>
              <a:rPr lang="en-US" baseline="30000" dirty="0" smtClean="0"/>
              <a:t>2  </a:t>
            </a:r>
            <a:r>
              <a:rPr lang="en-US" dirty="0" smtClean="0"/>
              <a:t> .</a:t>
            </a:r>
          </a:p>
          <a:p>
            <a:r>
              <a:rPr lang="en-US" dirty="0" smtClean="0"/>
              <a:t>Since 3</a:t>
            </a:r>
            <a:r>
              <a:rPr lang="en-US" baseline="30000" dirty="0" smtClean="0"/>
              <a:t>2  </a:t>
            </a:r>
            <a:r>
              <a:rPr lang="en-US" dirty="0" smtClean="0"/>
              <a:t> is the larger number </a:t>
            </a:r>
            <a:endParaRPr lang="en-US" baseline="30000" dirty="0"/>
          </a:p>
          <a:p>
            <a:r>
              <a:rPr lang="en-US" dirty="0" smtClean="0"/>
              <a:t>we need to check the maximum power of 3 in 200!</a:t>
            </a:r>
          </a:p>
          <a:p>
            <a:endParaRPr lang="en-US" dirty="0"/>
          </a:p>
          <a:p>
            <a:r>
              <a:rPr lang="en-US" dirty="0" smtClean="0"/>
              <a:t>Total number of 3’s = 97</a:t>
            </a:r>
          </a:p>
          <a:p>
            <a:r>
              <a:rPr lang="en-US" dirty="0" smtClean="0"/>
              <a:t>But we need 3</a:t>
            </a:r>
            <a:r>
              <a:rPr lang="en-US" baseline="30000" dirty="0" smtClean="0"/>
              <a:t>2</a:t>
            </a:r>
            <a:r>
              <a:rPr lang="en-US" dirty="0" smtClean="0"/>
              <a:t> </a:t>
            </a:r>
          </a:p>
          <a:p>
            <a:r>
              <a:rPr lang="en-US" dirty="0" smtClean="0"/>
              <a:t>so we need to divide the total number of 3’s by 2</a:t>
            </a:r>
          </a:p>
          <a:p>
            <a:r>
              <a:rPr lang="en-US" dirty="0" smtClean="0"/>
              <a:t>So 97/2 = 48</a:t>
            </a:r>
          </a:p>
          <a:p>
            <a:endParaRPr lang="en-US" baseline="30000" dirty="0" smtClean="0"/>
          </a:p>
          <a:p>
            <a:endParaRPr lang="en-IN" dirty="0"/>
          </a:p>
        </p:txBody>
      </p:sp>
      <p:pic>
        <p:nvPicPr>
          <p:cNvPr id="5" name="Picture 4"/>
          <p:cNvPicPr>
            <a:picLocks noChangeAspect="1"/>
          </p:cNvPicPr>
          <p:nvPr/>
        </p:nvPicPr>
        <p:blipFill>
          <a:blip r:embed="rId3"/>
          <a:stretch>
            <a:fillRect/>
          </a:stretch>
        </p:blipFill>
        <p:spPr>
          <a:xfrm>
            <a:off x="7978439" y="3616126"/>
            <a:ext cx="3495304" cy="2896018"/>
          </a:xfrm>
          <a:prstGeom prst="rect">
            <a:avLst/>
          </a:prstGeom>
        </p:spPr>
      </p:pic>
    </p:spTree>
    <p:extLst>
      <p:ext uri="{BB962C8B-B14F-4D97-AF65-F5344CB8AC3E}">
        <p14:creationId xmlns:p14="http://schemas.microsoft.com/office/powerpoint/2010/main" val="187958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 calcmode="lin" valueType="num">
                                      <p:cBhvr additive="base">
                                        <p:cTn id="4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anim calcmode="lin" valueType="num">
                                      <p:cBhvr additive="base">
                                        <p:cTn id="5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 calcmode="lin" valueType="num">
                                      <p:cBhvr additive="base">
                                        <p:cTn id="6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 calcmode="lin" valueType="num">
                                      <p:cBhvr additive="base">
                                        <p:cTn id="6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4" end="4"/>
                                            </p:txEl>
                                          </p:spTgt>
                                        </p:tgtEl>
                                        <p:attrNameLst>
                                          <p:attrName>style.visibility</p:attrName>
                                        </p:attrNameLst>
                                      </p:cBhvr>
                                      <p:to>
                                        <p:strVal val="visible"/>
                                      </p:to>
                                    </p:set>
                                    <p:anim calcmode="lin" valueType="num">
                                      <p:cBhvr additive="base">
                                        <p:cTn id="7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ppt_x"/>
                                          </p:val>
                                        </p:tav>
                                        <p:tav tm="100000">
                                          <p:val>
                                            <p:strVal val="#ppt_x"/>
                                          </p:val>
                                        </p:tav>
                                      </p:tavLst>
                                    </p:anim>
                                    <p:anim calcmode="lin" valueType="num">
                                      <p:cBhvr additive="base">
                                        <p:cTn id="8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6" end="6"/>
                                            </p:txEl>
                                          </p:spTgt>
                                        </p:tgtEl>
                                        <p:attrNameLst>
                                          <p:attrName>style.visibility</p:attrName>
                                        </p:attrNameLst>
                                      </p:cBhvr>
                                      <p:to>
                                        <p:strVal val="visible"/>
                                      </p:to>
                                    </p:set>
                                    <p:anim calcmode="lin" valueType="num">
                                      <p:cBhvr additive="base">
                                        <p:cTn id="8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
                                            <p:txEl>
                                              <p:pRg st="7" end="7"/>
                                            </p:txEl>
                                          </p:spTgt>
                                        </p:tgtEl>
                                        <p:attrNameLst>
                                          <p:attrName>style.visibility</p:attrName>
                                        </p:attrNameLst>
                                      </p:cBhvr>
                                      <p:to>
                                        <p:strVal val="visible"/>
                                      </p:to>
                                    </p:set>
                                    <p:anim calcmode="lin" valueType="num">
                                      <p:cBhvr additive="base">
                                        <p:cTn id="9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 calcmode="lin" valueType="num">
                                      <p:cBhvr additive="base">
                                        <p:cTn id="9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4">
                                            <p:txEl>
                                              <p:pRg st="9" end="9"/>
                                            </p:txEl>
                                          </p:spTgt>
                                        </p:tgtEl>
                                        <p:attrNameLst>
                                          <p:attrName>style.visibility</p:attrName>
                                        </p:attrNameLst>
                                      </p:cBhvr>
                                      <p:to>
                                        <p:strVal val="visible"/>
                                      </p:to>
                                    </p:set>
                                    <p:anim calcmode="lin" valueType="num">
                                      <p:cBhvr additive="base">
                                        <p:cTn id="10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618" y="971524"/>
            <a:ext cx="954578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3. </a:t>
            </a:r>
            <a:r>
              <a:rPr lang="en-US" dirty="0"/>
              <a:t>Find the number of zeroes at the end </a:t>
            </a:r>
            <a:r>
              <a:rPr lang="en-US" dirty="0" smtClean="0"/>
              <a:t>of </a:t>
            </a:r>
            <a:r>
              <a:rPr lang="en-IN" dirty="0" smtClean="0"/>
              <a:t>48</a:t>
            </a:r>
            <a:r>
              <a:rPr lang="en-IN" dirty="0"/>
              <a:t>!.</a:t>
            </a:r>
            <a:endParaRPr lang="en-US" dirty="0" smtClean="0"/>
          </a:p>
          <a:p>
            <a:r>
              <a:rPr lang="en-US" dirty="0" smtClean="0"/>
              <a:t>Solution:</a:t>
            </a:r>
          </a:p>
          <a:p>
            <a:r>
              <a:rPr lang="en-US" dirty="0" smtClean="0"/>
              <a:t>The question is otherwise stated as maximum power of 10 in 48! </a:t>
            </a:r>
          </a:p>
          <a:p>
            <a:r>
              <a:rPr lang="en-US" dirty="0" smtClean="0"/>
              <a:t>10 is a composite number . 10 can be written as = 2*5 </a:t>
            </a:r>
          </a:p>
          <a:p>
            <a:r>
              <a:rPr lang="en-US" dirty="0" smtClean="0"/>
              <a:t>So we need to check the maximum power of 5 in 48!</a:t>
            </a:r>
          </a:p>
          <a:p>
            <a:endParaRPr lang="en-US" dirty="0" smtClean="0"/>
          </a:p>
          <a:p>
            <a:r>
              <a:rPr lang="en-US" dirty="0" smtClean="0"/>
              <a:t>So the number of zeroes in 48! = 10</a:t>
            </a:r>
          </a:p>
          <a:p>
            <a:endParaRPr lang="en-IN" dirty="0"/>
          </a:p>
        </p:txBody>
      </p:sp>
      <p:pic>
        <p:nvPicPr>
          <p:cNvPr id="6" name="Picture 5"/>
          <p:cNvPicPr>
            <a:picLocks noChangeAspect="1"/>
          </p:cNvPicPr>
          <p:nvPr/>
        </p:nvPicPr>
        <p:blipFill>
          <a:blip r:embed="rId2"/>
          <a:stretch>
            <a:fillRect/>
          </a:stretch>
        </p:blipFill>
        <p:spPr>
          <a:xfrm>
            <a:off x="7010400" y="1819201"/>
            <a:ext cx="3048000" cy="2009775"/>
          </a:xfrm>
          <a:prstGeom prst="rect">
            <a:avLst/>
          </a:prstGeom>
        </p:spPr>
      </p:pic>
    </p:spTree>
    <p:extLst>
      <p:ext uri="{BB962C8B-B14F-4D97-AF65-F5344CB8AC3E}">
        <p14:creationId xmlns:p14="http://schemas.microsoft.com/office/powerpoint/2010/main" val="317785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3745635"/>
            <a:ext cx="11173691" cy="2016125"/>
          </a:xfrm>
          <a:ln>
            <a:solidFill>
              <a:schemeClr val="accent2">
                <a:lumMod val="50000"/>
              </a:schemeClr>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normAutofit/>
          </a:bodyPr>
          <a:lstStyle/>
          <a:p>
            <a:r>
              <a:rPr lang="en-US" b="1" dirty="0" smtClean="0"/>
              <a:t>Section</a:t>
            </a:r>
            <a:r>
              <a:rPr lang="en-US" dirty="0" smtClean="0"/>
              <a:t> : Numerical Aptitude</a:t>
            </a:r>
            <a:br>
              <a:rPr lang="en-US" dirty="0" smtClean="0"/>
            </a:br>
            <a:r>
              <a:rPr lang="en-US" b="1" dirty="0" smtClean="0"/>
              <a:t>Topic </a:t>
            </a:r>
            <a:r>
              <a:rPr lang="en-US" dirty="0" smtClean="0"/>
              <a:t>    : Number system</a:t>
            </a:r>
            <a:br>
              <a:rPr lang="en-US" dirty="0" smtClean="0"/>
            </a:br>
            <a:r>
              <a:rPr lang="en-US" b="1" dirty="0" smtClean="0"/>
              <a:t>Sub topic </a:t>
            </a:r>
            <a:r>
              <a:rPr lang="en-US" dirty="0" smtClean="0"/>
              <a:t>: Successive Division</a:t>
            </a:r>
            <a:endParaRPr lang="en-IN" dirty="0"/>
          </a:p>
        </p:txBody>
      </p:sp>
    </p:spTree>
    <p:extLst>
      <p:ext uri="{BB962C8B-B14F-4D97-AF65-F5344CB8AC3E}">
        <p14:creationId xmlns:p14="http://schemas.microsoft.com/office/powerpoint/2010/main" val="1426535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60502" cy="1635679"/>
          </a:xfrm>
          <a:prstGeom prst="rect">
            <a:avLst/>
          </a:prstGeom>
        </p:spPr>
      </p:pic>
      <p:sp>
        <p:nvSpPr>
          <p:cNvPr id="3" name="TextBox 2"/>
          <p:cNvSpPr txBox="1"/>
          <p:nvPr/>
        </p:nvSpPr>
        <p:spPr>
          <a:xfrm flipH="1">
            <a:off x="2927463" y="66019"/>
            <a:ext cx="6673737" cy="1323439"/>
          </a:xfrm>
          <a:prstGeom prst="rect">
            <a:avLst/>
          </a:prstGeom>
          <a:noFill/>
        </p:spPr>
        <p:txBody>
          <a:bodyPr wrap="square" rtlCol="0">
            <a:spAutoFit/>
          </a:bodyPr>
          <a:lstStyle/>
          <a:p>
            <a:r>
              <a:rPr lang="en-US" sz="4000" dirty="0" smtClean="0"/>
              <a:t>Successive division - examples</a:t>
            </a:r>
            <a:endParaRPr lang="en-IN" sz="4000" dirty="0"/>
          </a:p>
        </p:txBody>
      </p:sp>
      <p:sp>
        <p:nvSpPr>
          <p:cNvPr id="18" name="TextBox 17"/>
          <p:cNvSpPr txBox="1"/>
          <p:nvPr/>
        </p:nvSpPr>
        <p:spPr>
          <a:xfrm>
            <a:off x="160421" y="2008863"/>
            <a:ext cx="11534274" cy="6001643"/>
          </a:xfrm>
          <a:prstGeom prst="rect">
            <a:avLst/>
          </a:prstGeom>
          <a:noFill/>
        </p:spPr>
        <p:txBody>
          <a:bodyPr wrap="square" rtlCol="0">
            <a:spAutoFit/>
          </a:bodyPr>
          <a:lstStyle/>
          <a:p>
            <a:r>
              <a:rPr lang="en-US" sz="2400" dirty="0" smtClean="0"/>
              <a:t>Division:</a:t>
            </a:r>
          </a:p>
          <a:p>
            <a:endParaRPr lang="en-US" sz="2400" dirty="0" smtClean="0"/>
          </a:p>
          <a:p>
            <a:endParaRPr lang="en-US" sz="2400" dirty="0"/>
          </a:p>
          <a:p>
            <a:r>
              <a:rPr lang="en-US" sz="2400" b="1" dirty="0" smtClean="0"/>
              <a:t>Quotient × Divisor + Remainder = Dividend</a:t>
            </a:r>
          </a:p>
          <a:p>
            <a:endParaRPr lang="en-US" sz="2400" b="1" dirty="0"/>
          </a:p>
          <a:p>
            <a:r>
              <a:rPr lang="en-US" sz="2400" b="1" dirty="0" smtClean="0"/>
              <a:t>Successive Division:</a:t>
            </a:r>
          </a:p>
          <a:p>
            <a:r>
              <a:rPr lang="en-US" sz="2400" dirty="0" smtClean="0"/>
              <a:t>In successive division each time the dividend </a:t>
            </a:r>
          </a:p>
          <a:p>
            <a:r>
              <a:rPr lang="en-US" sz="2400" dirty="0" smtClean="0"/>
              <a:t>Changes based on the quotient obtained </a:t>
            </a:r>
            <a:r>
              <a:rPr lang="en-US" sz="2400" b="1" dirty="0" smtClean="0"/>
              <a:t>. </a:t>
            </a:r>
            <a:endParaRPr lang="en-US" sz="2400" b="1" dirty="0"/>
          </a:p>
          <a:p>
            <a:r>
              <a:rPr lang="en-US" sz="2400" dirty="0" smtClean="0"/>
              <a:t>The quotient will be taken  continuously</a:t>
            </a:r>
          </a:p>
          <a:p>
            <a:r>
              <a:rPr lang="en-US" sz="2400" dirty="0" smtClean="0"/>
              <a:t>Divided by the divisors.</a:t>
            </a:r>
            <a:r>
              <a:rPr lang="en-US" sz="2400" b="1" dirty="0" smtClean="0"/>
              <a:t>  </a:t>
            </a:r>
            <a:r>
              <a:rPr lang="en-US" sz="2400" dirty="0" smtClean="0"/>
              <a:t>                     </a:t>
            </a:r>
          </a:p>
          <a:p>
            <a:endParaRPr lang="en-US" sz="2400" dirty="0"/>
          </a:p>
          <a:p>
            <a:r>
              <a:rPr lang="en-US" sz="2400" dirty="0" smtClean="0"/>
              <a:t>         </a:t>
            </a:r>
          </a:p>
          <a:p>
            <a:r>
              <a:rPr lang="en-US" sz="2400" dirty="0" smtClean="0"/>
              <a:t>                     </a:t>
            </a:r>
            <a:endParaRPr lang="en-US" sz="2400" dirty="0"/>
          </a:p>
          <a:p>
            <a:endParaRPr lang="en-US" sz="2400" dirty="0" smtClean="0"/>
          </a:p>
          <a:p>
            <a:endParaRPr lang="en-US" sz="2400" dirty="0" smtClean="0"/>
          </a:p>
          <a:p>
            <a:endParaRPr lang="en-US" sz="2400" dirty="0" smtClean="0"/>
          </a:p>
        </p:txBody>
      </p:sp>
      <p:sp>
        <p:nvSpPr>
          <p:cNvPr id="4" name="TextBox 3"/>
          <p:cNvSpPr txBox="1"/>
          <p:nvPr/>
        </p:nvSpPr>
        <p:spPr>
          <a:xfrm>
            <a:off x="595745" y="2008863"/>
            <a:ext cx="8908473" cy="369332"/>
          </a:xfrm>
          <a:prstGeom prst="rect">
            <a:avLst/>
          </a:prstGeom>
          <a:noFill/>
        </p:spPr>
        <p:txBody>
          <a:bodyPr wrap="square" rtlCol="0">
            <a:spAutoFit/>
          </a:bodyPr>
          <a:lstStyle/>
          <a:p>
            <a:endParaRPr lang="en-IN"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769" y="2378195"/>
            <a:ext cx="3386343" cy="2506365"/>
          </a:xfrm>
          <a:prstGeom prst="rect">
            <a:avLst/>
          </a:prstGeom>
        </p:spPr>
      </p:pic>
    </p:spTree>
    <p:extLst>
      <p:ext uri="{BB962C8B-B14F-4D97-AF65-F5344CB8AC3E}">
        <p14:creationId xmlns:p14="http://schemas.microsoft.com/office/powerpoint/2010/main" val="2237617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3" y="600653"/>
            <a:ext cx="11173691" cy="2016125"/>
          </a:xfrm>
          <a:ln>
            <a:solidFill>
              <a:schemeClr val="accent2">
                <a:lumMod val="50000"/>
              </a:schemeClr>
            </a:solid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normAutofit/>
          </a:bodyPr>
          <a:lstStyle/>
          <a:p>
            <a:r>
              <a:rPr lang="en-US" b="1" dirty="0" smtClean="0"/>
              <a:t>Section</a:t>
            </a:r>
            <a:r>
              <a:rPr lang="en-US" dirty="0" smtClean="0"/>
              <a:t> : Numerical Aptitude</a:t>
            </a:r>
            <a:br>
              <a:rPr lang="en-US" dirty="0" smtClean="0"/>
            </a:br>
            <a:r>
              <a:rPr lang="en-US" b="1" dirty="0" smtClean="0"/>
              <a:t>Topic </a:t>
            </a:r>
            <a:r>
              <a:rPr lang="en-US" dirty="0" smtClean="0"/>
              <a:t>    : Number system</a:t>
            </a:r>
            <a:br>
              <a:rPr lang="en-US" dirty="0" smtClean="0"/>
            </a:br>
            <a:r>
              <a:rPr lang="en-US" b="1" dirty="0" smtClean="0"/>
              <a:t>Sub topic </a:t>
            </a:r>
            <a:r>
              <a:rPr lang="en-US" dirty="0" smtClean="0"/>
              <a:t>: Finding the unit digit </a:t>
            </a:r>
            <a:endParaRPr lang="en-IN" dirty="0"/>
          </a:p>
        </p:txBody>
      </p:sp>
      <p:sp>
        <p:nvSpPr>
          <p:cNvPr id="3" name="TextBox 2"/>
          <p:cNvSpPr txBox="1"/>
          <p:nvPr/>
        </p:nvSpPr>
        <p:spPr>
          <a:xfrm>
            <a:off x="526473" y="3089564"/>
            <a:ext cx="10827327" cy="3416320"/>
          </a:xfrm>
          <a:prstGeom prst="rect">
            <a:avLst/>
          </a:prstGeom>
          <a:noFill/>
        </p:spPr>
        <p:txBody>
          <a:bodyPr wrap="square" rtlCol="0">
            <a:spAutoFit/>
          </a:bodyPr>
          <a:lstStyle/>
          <a:p>
            <a:r>
              <a:rPr lang="en-US" b="1" dirty="0" smtClean="0"/>
              <a:t>What is a Unit Digit?</a:t>
            </a:r>
          </a:p>
          <a:p>
            <a:endParaRPr lang="en-US" dirty="0" smtClean="0"/>
          </a:p>
          <a:p>
            <a:r>
              <a:rPr lang="en-US" dirty="0" smtClean="0"/>
              <a:t>Unit digit of a number is the digit which is in the ones place of a number. For example , the units digit of 243 is 3 , the units digit of 39 is 9.</a:t>
            </a:r>
          </a:p>
          <a:p>
            <a:r>
              <a:rPr lang="en-US" dirty="0" smtClean="0"/>
              <a:t>If the power is a larger number then we should use cyclicity to find the unit digit.</a:t>
            </a:r>
          </a:p>
          <a:p>
            <a:endParaRPr lang="en-US" dirty="0"/>
          </a:p>
          <a:p>
            <a:r>
              <a:rPr lang="en-US" b="1" dirty="0" smtClean="0"/>
              <a:t>Cyclicity:</a:t>
            </a:r>
          </a:p>
          <a:p>
            <a:r>
              <a:rPr lang="en-US" dirty="0" smtClean="0"/>
              <a:t>When performing certain mathematical operations from the smaller value or smaller power we will be able to find a specific pattern which will be followed. We need to crack the pattern and apply the rule based on the observed pattern. This will be used to solve problems based on unit digit, tens digit, finding the remainder and pattern based problems.</a:t>
            </a:r>
            <a:endParaRPr lang="en-US" dirty="0"/>
          </a:p>
          <a:p>
            <a:endParaRPr lang="en-IN" dirty="0"/>
          </a:p>
        </p:txBody>
      </p:sp>
    </p:spTree>
    <p:extLst>
      <p:ext uri="{BB962C8B-B14F-4D97-AF65-F5344CB8AC3E}">
        <p14:creationId xmlns:p14="http://schemas.microsoft.com/office/powerpoint/2010/main" val="3768445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60502" cy="1635679"/>
          </a:xfrm>
          <a:prstGeom prst="rect">
            <a:avLst/>
          </a:prstGeom>
        </p:spPr>
      </p:pic>
      <p:sp>
        <p:nvSpPr>
          <p:cNvPr id="3" name="TextBox 2"/>
          <p:cNvSpPr txBox="1"/>
          <p:nvPr/>
        </p:nvSpPr>
        <p:spPr>
          <a:xfrm flipH="1">
            <a:off x="2927463" y="66019"/>
            <a:ext cx="6673737" cy="1323439"/>
          </a:xfrm>
          <a:prstGeom prst="rect">
            <a:avLst/>
          </a:prstGeom>
          <a:noFill/>
        </p:spPr>
        <p:txBody>
          <a:bodyPr wrap="square" rtlCol="0">
            <a:spAutoFit/>
          </a:bodyPr>
          <a:lstStyle/>
          <a:p>
            <a:r>
              <a:rPr lang="en-US" sz="4000" dirty="0" smtClean="0"/>
              <a:t>Successive division - examples</a:t>
            </a:r>
            <a:endParaRPr lang="en-IN" sz="4000" dirty="0"/>
          </a:p>
        </p:txBody>
      </p:sp>
      <p:sp>
        <p:nvSpPr>
          <p:cNvPr id="18" name="TextBox 17"/>
          <p:cNvSpPr txBox="1"/>
          <p:nvPr/>
        </p:nvSpPr>
        <p:spPr>
          <a:xfrm>
            <a:off x="160421" y="2008863"/>
            <a:ext cx="11534274" cy="6001643"/>
          </a:xfrm>
          <a:prstGeom prst="rect">
            <a:avLst/>
          </a:prstGeom>
          <a:noFill/>
        </p:spPr>
        <p:txBody>
          <a:bodyPr wrap="square" rtlCol="0">
            <a:spAutoFit/>
          </a:bodyPr>
          <a:lstStyle/>
          <a:p>
            <a:r>
              <a:rPr lang="en-US" sz="2400" dirty="0" smtClean="0"/>
              <a:t>Example: 540 is successively divided by 8, 6 and 4 what will their respective remainders?</a:t>
            </a:r>
          </a:p>
          <a:p>
            <a:r>
              <a:rPr lang="en-US" sz="2400" dirty="0" smtClean="0"/>
              <a:t>Step 1: 540 when divided by 8 .             67</a:t>
            </a:r>
          </a:p>
          <a:p>
            <a:r>
              <a:rPr lang="en-US" sz="2400" dirty="0"/>
              <a:t> </a:t>
            </a:r>
            <a:r>
              <a:rPr lang="en-US" sz="2400" dirty="0" smtClean="0"/>
              <a:t>                                                       8         540</a:t>
            </a:r>
          </a:p>
          <a:p>
            <a:r>
              <a:rPr lang="en-US" sz="2400" dirty="0"/>
              <a:t> </a:t>
            </a:r>
            <a:r>
              <a:rPr lang="en-US" sz="2400" dirty="0" smtClean="0"/>
              <a:t>                                                                  48</a:t>
            </a:r>
            <a:endParaRPr lang="en-US" sz="2400" dirty="0"/>
          </a:p>
          <a:p>
            <a:r>
              <a:rPr lang="en-US" sz="2400" dirty="0" smtClean="0"/>
              <a:t>                                                                      60</a:t>
            </a:r>
          </a:p>
          <a:p>
            <a:r>
              <a:rPr lang="en-US" sz="2400" dirty="0"/>
              <a:t> </a:t>
            </a:r>
            <a:r>
              <a:rPr lang="en-US" sz="2400" dirty="0" smtClean="0"/>
              <a:t>                                                                     56</a:t>
            </a:r>
          </a:p>
          <a:p>
            <a:r>
              <a:rPr lang="en-US" sz="2400" dirty="0"/>
              <a:t> </a:t>
            </a:r>
            <a:r>
              <a:rPr lang="en-US" sz="2400" dirty="0" smtClean="0"/>
              <a:t>                                                                       4 – Remainder</a:t>
            </a:r>
          </a:p>
          <a:p>
            <a:r>
              <a:rPr lang="en-US" sz="2400" dirty="0" smtClean="0"/>
              <a:t>Step 2:  Now 67 should be divided by 6 , Q – 11 Remainder – 1</a:t>
            </a:r>
          </a:p>
          <a:p>
            <a:r>
              <a:rPr lang="en-US" sz="2400" dirty="0" smtClean="0"/>
              <a:t>Step 3: Now new dividend will be 11 , 11 when divided by 4 , Quotient – 2 Remainder – 3</a:t>
            </a:r>
          </a:p>
          <a:p>
            <a:r>
              <a:rPr lang="en-US" sz="2400" b="1" dirty="0" smtClean="0"/>
              <a:t>So their respective remainders will be 4,1,3</a:t>
            </a:r>
          </a:p>
          <a:p>
            <a:r>
              <a:rPr lang="en-US" sz="2400" dirty="0" smtClean="0"/>
              <a:t>                     </a:t>
            </a:r>
            <a:endParaRPr lang="en-US" sz="2400" dirty="0"/>
          </a:p>
          <a:p>
            <a:endParaRPr lang="en-US" sz="2400" dirty="0" smtClean="0"/>
          </a:p>
          <a:p>
            <a:endParaRPr lang="en-US" sz="2400" dirty="0" smtClean="0"/>
          </a:p>
          <a:p>
            <a:endParaRPr lang="en-US" sz="2400" dirty="0" smtClean="0"/>
          </a:p>
        </p:txBody>
      </p:sp>
      <p:sp>
        <p:nvSpPr>
          <p:cNvPr id="4" name="TextBox 3"/>
          <p:cNvSpPr txBox="1"/>
          <p:nvPr/>
        </p:nvSpPr>
        <p:spPr>
          <a:xfrm>
            <a:off x="595745" y="2008863"/>
            <a:ext cx="8908473" cy="369332"/>
          </a:xfrm>
          <a:prstGeom prst="rect">
            <a:avLst/>
          </a:prstGeom>
          <a:noFill/>
        </p:spPr>
        <p:txBody>
          <a:bodyPr wrap="square" rtlCol="0">
            <a:spAutoFit/>
          </a:bodyPr>
          <a:lstStyle/>
          <a:p>
            <a:endParaRPr lang="en-IN" dirty="0"/>
          </a:p>
        </p:txBody>
      </p:sp>
      <p:cxnSp>
        <p:nvCxnSpPr>
          <p:cNvPr id="6" name="Straight Connector 5"/>
          <p:cNvCxnSpPr/>
          <p:nvPr/>
        </p:nvCxnSpPr>
        <p:spPr>
          <a:xfrm>
            <a:off x="5458691" y="3172691"/>
            <a:ext cx="13854" cy="49876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5430981" y="3176002"/>
            <a:ext cx="16902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21925" y="3868730"/>
            <a:ext cx="16902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88178" y="4575312"/>
            <a:ext cx="16902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927558" y="5018658"/>
            <a:ext cx="169025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928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60502" cy="1635679"/>
          </a:xfrm>
          <a:prstGeom prst="rect">
            <a:avLst/>
          </a:prstGeom>
        </p:spPr>
      </p:pic>
      <p:sp>
        <p:nvSpPr>
          <p:cNvPr id="3" name="TextBox 2"/>
          <p:cNvSpPr txBox="1"/>
          <p:nvPr/>
        </p:nvSpPr>
        <p:spPr>
          <a:xfrm flipH="1">
            <a:off x="2927463" y="66019"/>
            <a:ext cx="6673737" cy="1323439"/>
          </a:xfrm>
          <a:prstGeom prst="rect">
            <a:avLst/>
          </a:prstGeom>
          <a:noFill/>
        </p:spPr>
        <p:txBody>
          <a:bodyPr wrap="square" rtlCol="0">
            <a:spAutoFit/>
          </a:bodyPr>
          <a:lstStyle/>
          <a:p>
            <a:r>
              <a:rPr lang="en-US" sz="4000" dirty="0" smtClean="0"/>
              <a:t>Successive division - examples</a:t>
            </a:r>
            <a:endParaRPr lang="en-IN" sz="4000" dirty="0"/>
          </a:p>
        </p:txBody>
      </p:sp>
      <p:sp>
        <p:nvSpPr>
          <p:cNvPr id="4" name="TextBox 3"/>
          <p:cNvSpPr txBox="1"/>
          <p:nvPr/>
        </p:nvSpPr>
        <p:spPr>
          <a:xfrm>
            <a:off x="401782" y="1701698"/>
            <a:ext cx="7398327" cy="2862322"/>
          </a:xfrm>
          <a:prstGeom prst="rect">
            <a:avLst/>
          </a:prstGeom>
          <a:noFill/>
        </p:spPr>
        <p:txBody>
          <a:bodyPr wrap="square" rtlCol="0">
            <a:spAutoFit/>
          </a:bodyPr>
          <a:lstStyle/>
          <a:p>
            <a:r>
              <a:rPr lang="en-IN" dirty="0" smtClean="0"/>
              <a:t>Example: </a:t>
            </a:r>
            <a:r>
              <a:rPr lang="en-US" dirty="0"/>
              <a:t>A number when successively divided by 3, 4 and 9 leaves respective remainders of 2, 3 and 7. What will be the remainders if the original number is divided successively by 3, 5 and 7</a:t>
            </a:r>
            <a:r>
              <a:rPr lang="en-US" dirty="0" smtClean="0"/>
              <a:t>?</a:t>
            </a:r>
          </a:p>
          <a:p>
            <a:endParaRPr lang="en-US" dirty="0"/>
          </a:p>
          <a:p>
            <a:r>
              <a:rPr lang="en-US" dirty="0" smtClean="0"/>
              <a:t>3       x</a:t>
            </a:r>
          </a:p>
          <a:p>
            <a:pPr marL="342900" indent="-342900">
              <a:buAutoNum type="arabicPlain" startAt="4"/>
            </a:pPr>
            <a:r>
              <a:rPr lang="en-US" dirty="0" smtClean="0"/>
              <a:t>   Y     remainder-2</a:t>
            </a:r>
          </a:p>
          <a:p>
            <a:pPr marL="342900" indent="-342900">
              <a:buAutoNum type="arabicPlain" startAt="9"/>
            </a:pPr>
            <a:r>
              <a:rPr lang="en-US" dirty="0" smtClean="0"/>
              <a:t>    Z     remainder- 3</a:t>
            </a:r>
          </a:p>
          <a:p>
            <a:r>
              <a:rPr lang="en-US" dirty="0" smtClean="0"/>
              <a:t>                remainder - 7</a:t>
            </a:r>
          </a:p>
          <a:p>
            <a:endParaRPr lang="en-IN" dirty="0"/>
          </a:p>
        </p:txBody>
      </p:sp>
      <p:sp>
        <p:nvSpPr>
          <p:cNvPr id="7" name="TextBox 6"/>
          <p:cNvSpPr txBox="1"/>
          <p:nvPr/>
        </p:nvSpPr>
        <p:spPr>
          <a:xfrm>
            <a:off x="180109" y="4336474"/>
            <a:ext cx="2780393" cy="1200329"/>
          </a:xfrm>
          <a:prstGeom prst="rect">
            <a:avLst/>
          </a:prstGeom>
          <a:noFill/>
        </p:spPr>
        <p:txBody>
          <a:bodyPr wrap="square" rtlCol="0">
            <a:spAutoFit/>
          </a:bodyPr>
          <a:lstStyle/>
          <a:p>
            <a:r>
              <a:rPr lang="en-US" dirty="0"/>
              <a:t>3       x</a:t>
            </a:r>
          </a:p>
          <a:p>
            <a:pPr marL="342900" indent="-342900">
              <a:buAutoNum type="arabicPlain" startAt="4"/>
            </a:pPr>
            <a:r>
              <a:rPr lang="en-US" dirty="0"/>
              <a:t>   Y     remainder-2</a:t>
            </a:r>
          </a:p>
          <a:p>
            <a:pPr marL="342900" indent="-342900">
              <a:buAutoNum type="arabicPlain" startAt="9"/>
            </a:pPr>
            <a:r>
              <a:rPr lang="en-US" dirty="0"/>
              <a:t>    Z     remainder- 3</a:t>
            </a:r>
          </a:p>
          <a:p>
            <a:r>
              <a:rPr lang="en-US" dirty="0"/>
              <a:t>         </a:t>
            </a:r>
            <a:r>
              <a:rPr lang="en-US" dirty="0" smtClean="0"/>
              <a:t>1     </a:t>
            </a:r>
            <a:r>
              <a:rPr lang="en-US" dirty="0"/>
              <a:t>remainder - 7</a:t>
            </a:r>
          </a:p>
        </p:txBody>
      </p:sp>
      <p:sp>
        <p:nvSpPr>
          <p:cNvPr id="14" name="TextBox 13"/>
          <p:cNvSpPr txBox="1"/>
          <p:nvPr/>
        </p:nvSpPr>
        <p:spPr>
          <a:xfrm>
            <a:off x="2927463" y="4450247"/>
            <a:ext cx="2780393" cy="1200329"/>
          </a:xfrm>
          <a:prstGeom prst="rect">
            <a:avLst/>
          </a:prstGeom>
          <a:noFill/>
        </p:spPr>
        <p:txBody>
          <a:bodyPr wrap="square" rtlCol="0">
            <a:spAutoFit/>
          </a:bodyPr>
          <a:lstStyle/>
          <a:p>
            <a:r>
              <a:rPr lang="en-US" dirty="0"/>
              <a:t>3       x</a:t>
            </a:r>
          </a:p>
          <a:p>
            <a:pPr marL="342900" indent="-342900">
              <a:buAutoNum type="arabicPlain" startAt="4"/>
            </a:pPr>
            <a:r>
              <a:rPr lang="en-US" dirty="0"/>
              <a:t>   Y     remainder-2</a:t>
            </a:r>
          </a:p>
          <a:p>
            <a:pPr marL="342900" indent="-342900">
              <a:buAutoNum type="arabicPlain" startAt="9"/>
            </a:pPr>
            <a:r>
              <a:rPr lang="en-US" dirty="0"/>
              <a:t>   </a:t>
            </a:r>
            <a:r>
              <a:rPr lang="en-US" dirty="0" smtClean="0"/>
              <a:t>16     </a:t>
            </a:r>
            <a:r>
              <a:rPr lang="en-US" dirty="0"/>
              <a:t>remainder- 3</a:t>
            </a:r>
          </a:p>
          <a:p>
            <a:r>
              <a:rPr lang="en-US" dirty="0"/>
              <a:t>         </a:t>
            </a:r>
            <a:r>
              <a:rPr lang="en-US" dirty="0" smtClean="0"/>
              <a:t>1     </a:t>
            </a:r>
            <a:r>
              <a:rPr lang="en-US" dirty="0"/>
              <a:t>remainder - 7</a:t>
            </a:r>
          </a:p>
        </p:txBody>
      </p:sp>
      <p:sp>
        <p:nvSpPr>
          <p:cNvPr id="15" name="TextBox 14"/>
          <p:cNvSpPr txBox="1"/>
          <p:nvPr/>
        </p:nvSpPr>
        <p:spPr>
          <a:xfrm>
            <a:off x="6264331" y="2951019"/>
            <a:ext cx="2780393" cy="1200329"/>
          </a:xfrm>
          <a:prstGeom prst="rect">
            <a:avLst/>
          </a:prstGeom>
          <a:noFill/>
        </p:spPr>
        <p:txBody>
          <a:bodyPr wrap="square" rtlCol="0">
            <a:spAutoFit/>
          </a:bodyPr>
          <a:lstStyle/>
          <a:p>
            <a:r>
              <a:rPr lang="en-US" dirty="0"/>
              <a:t>3       x</a:t>
            </a:r>
          </a:p>
          <a:p>
            <a:pPr marL="342900" indent="-342900">
              <a:buAutoNum type="arabicPlain" startAt="4"/>
            </a:pPr>
            <a:r>
              <a:rPr lang="en-US" dirty="0"/>
              <a:t>   </a:t>
            </a:r>
            <a:r>
              <a:rPr lang="en-US" dirty="0" smtClean="0"/>
              <a:t>67    </a:t>
            </a:r>
            <a:r>
              <a:rPr lang="en-US" dirty="0"/>
              <a:t>remainder-2</a:t>
            </a:r>
          </a:p>
          <a:p>
            <a:pPr marL="342900" indent="-342900">
              <a:buAutoNum type="arabicPlain" startAt="9"/>
            </a:pPr>
            <a:r>
              <a:rPr lang="en-US" dirty="0"/>
              <a:t>   </a:t>
            </a:r>
            <a:r>
              <a:rPr lang="en-US" dirty="0" smtClean="0"/>
              <a:t>16    </a:t>
            </a:r>
            <a:r>
              <a:rPr lang="en-US" dirty="0"/>
              <a:t>remainder- 3</a:t>
            </a:r>
          </a:p>
          <a:p>
            <a:r>
              <a:rPr lang="en-US" dirty="0"/>
              <a:t>         </a:t>
            </a:r>
            <a:r>
              <a:rPr lang="en-US" dirty="0" smtClean="0"/>
              <a:t>1     </a:t>
            </a:r>
            <a:r>
              <a:rPr lang="en-US" dirty="0"/>
              <a:t>remainder - 7</a:t>
            </a:r>
          </a:p>
        </p:txBody>
      </p:sp>
      <p:sp>
        <p:nvSpPr>
          <p:cNvPr id="16" name="TextBox 15"/>
          <p:cNvSpPr txBox="1"/>
          <p:nvPr/>
        </p:nvSpPr>
        <p:spPr>
          <a:xfrm>
            <a:off x="6409912" y="4450246"/>
            <a:ext cx="2780393" cy="1200329"/>
          </a:xfrm>
          <a:prstGeom prst="rect">
            <a:avLst/>
          </a:prstGeom>
          <a:noFill/>
        </p:spPr>
        <p:txBody>
          <a:bodyPr wrap="square" rtlCol="0">
            <a:spAutoFit/>
          </a:bodyPr>
          <a:lstStyle/>
          <a:p>
            <a:r>
              <a:rPr lang="en-US" dirty="0"/>
              <a:t>3      </a:t>
            </a:r>
            <a:r>
              <a:rPr lang="en-US" dirty="0" smtClean="0"/>
              <a:t>203</a:t>
            </a:r>
            <a:endParaRPr lang="en-US" dirty="0"/>
          </a:p>
          <a:p>
            <a:pPr marL="342900" indent="-342900">
              <a:buAutoNum type="arabicPlain" startAt="4"/>
            </a:pPr>
            <a:r>
              <a:rPr lang="en-US" dirty="0"/>
              <a:t>   </a:t>
            </a:r>
            <a:r>
              <a:rPr lang="en-US" dirty="0" smtClean="0"/>
              <a:t>67    </a:t>
            </a:r>
            <a:r>
              <a:rPr lang="en-US" dirty="0"/>
              <a:t>remainder-2</a:t>
            </a:r>
          </a:p>
          <a:p>
            <a:pPr marL="342900" indent="-342900">
              <a:buAutoNum type="arabicPlain" startAt="9"/>
            </a:pPr>
            <a:r>
              <a:rPr lang="en-US" dirty="0"/>
              <a:t>   </a:t>
            </a:r>
            <a:r>
              <a:rPr lang="en-US" dirty="0" smtClean="0"/>
              <a:t>16    </a:t>
            </a:r>
            <a:r>
              <a:rPr lang="en-US" dirty="0"/>
              <a:t>remainder- 3</a:t>
            </a:r>
          </a:p>
          <a:p>
            <a:r>
              <a:rPr lang="en-US" dirty="0"/>
              <a:t>         </a:t>
            </a:r>
            <a:r>
              <a:rPr lang="en-US" dirty="0" smtClean="0"/>
              <a:t>1     </a:t>
            </a:r>
            <a:r>
              <a:rPr lang="en-US" dirty="0"/>
              <a:t>remainder - 7</a:t>
            </a:r>
          </a:p>
        </p:txBody>
      </p:sp>
      <p:sp>
        <p:nvSpPr>
          <p:cNvPr id="17" name="TextBox 16"/>
          <p:cNvSpPr txBox="1"/>
          <p:nvPr/>
        </p:nvSpPr>
        <p:spPr>
          <a:xfrm>
            <a:off x="9305512" y="3249917"/>
            <a:ext cx="2780393" cy="1200329"/>
          </a:xfrm>
          <a:prstGeom prst="rect">
            <a:avLst/>
          </a:prstGeom>
          <a:noFill/>
        </p:spPr>
        <p:txBody>
          <a:bodyPr wrap="square" rtlCol="0">
            <a:spAutoFit/>
          </a:bodyPr>
          <a:lstStyle/>
          <a:p>
            <a:pPr marL="342900" indent="-342900">
              <a:buAutoNum type="arabicPlain" startAt="3"/>
            </a:pPr>
            <a:r>
              <a:rPr lang="en-US" dirty="0" smtClean="0"/>
              <a:t>203</a:t>
            </a:r>
          </a:p>
          <a:p>
            <a:pPr marL="342900" indent="-342900">
              <a:buAutoNum type="arabicPlain" startAt="5"/>
            </a:pPr>
            <a:r>
              <a:rPr lang="en-US" dirty="0" smtClean="0"/>
              <a:t>67    remainder-2</a:t>
            </a:r>
          </a:p>
          <a:p>
            <a:r>
              <a:rPr lang="en-US" dirty="0"/>
              <a:t>7</a:t>
            </a:r>
            <a:r>
              <a:rPr lang="en-US" dirty="0" smtClean="0"/>
              <a:t>   13    </a:t>
            </a:r>
            <a:r>
              <a:rPr lang="en-US" dirty="0"/>
              <a:t>remainder- </a:t>
            </a:r>
            <a:r>
              <a:rPr lang="en-US" dirty="0" smtClean="0"/>
              <a:t>2</a:t>
            </a:r>
            <a:endParaRPr lang="en-US" dirty="0"/>
          </a:p>
          <a:p>
            <a:r>
              <a:rPr lang="en-US" dirty="0"/>
              <a:t>     </a:t>
            </a:r>
            <a:r>
              <a:rPr lang="en-US" dirty="0" smtClean="0"/>
              <a:t> 1     </a:t>
            </a:r>
            <a:r>
              <a:rPr lang="en-US" dirty="0"/>
              <a:t>remainder - </a:t>
            </a:r>
            <a:r>
              <a:rPr lang="en-US" dirty="0" smtClean="0"/>
              <a:t>6</a:t>
            </a:r>
            <a:endParaRPr lang="en-US" dirty="0"/>
          </a:p>
        </p:txBody>
      </p:sp>
      <p:cxnSp>
        <p:nvCxnSpPr>
          <p:cNvPr id="10" name="Straight Connector 9"/>
          <p:cNvCxnSpPr/>
          <p:nvPr/>
        </p:nvCxnSpPr>
        <p:spPr>
          <a:xfrm>
            <a:off x="775855" y="2855761"/>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720435" y="3103410"/>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803565" y="3118999"/>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762000" y="3366650"/>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914400" y="3409949"/>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858980" y="3657598"/>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12612" y="4379774"/>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457192" y="4627423"/>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95737" y="4670724"/>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V="1">
            <a:off x="540317" y="4918373"/>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06572" y="4961672"/>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V="1">
            <a:off x="651152" y="5209321"/>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352790" y="4504473"/>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3297370" y="4752122"/>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3435915" y="4781566"/>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V="1">
            <a:off x="3380495" y="5029215"/>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3491330" y="5058659"/>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V="1">
            <a:off x="3435910" y="5306308"/>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6719444" y="3008178"/>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6664024" y="3255827"/>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6788714" y="3257559"/>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V="1">
            <a:off x="6733294" y="3505208"/>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871839" y="3534651"/>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V="1">
            <a:off x="6816419" y="3782300"/>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6788705" y="4504480"/>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6733285" y="4752129"/>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941105" y="4795427"/>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6885685" y="5043076"/>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968810" y="5058663"/>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V="1">
            <a:off x="6913390" y="5306312"/>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9573458" y="3299137"/>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9518038" y="3546786"/>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9656583" y="3576229"/>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V="1">
            <a:off x="9601163" y="3823878"/>
            <a:ext cx="1094510" cy="1385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9684288" y="3839466"/>
            <a:ext cx="0" cy="28921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V="1">
            <a:off x="9628868" y="4087115"/>
            <a:ext cx="1094510" cy="1385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628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4" grpId="0"/>
      <p:bldP spid="15"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60502" cy="1635679"/>
          </a:xfrm>
          <a:prstGeom prst="rect">
            <a:avLst/>
          </a:prstGeom>
        </p:spPr>
      </p:pic>
      <p:sp>
        <p:nvSpPr>
          <p:cNvPr id="5" name="TextBox 4"/>
          <p:cNvSpPr txBox="1"/>
          <p:nvPr/>
        </p:nvSpPr>
        <p:spPr>
          <a:xfrm>
            <a:off x="1496291" y="3075709"/>
            <a:ext cx="8991600" cy="1569660"/>
          </a:xfrm>
          <a:prstGeom prst="rect">
            <a:avLst/>
          </a:prstGeom>
          <a:noFill/>
        </p:spPr>
        <p:txBody>
          <a:bodyPr wrap="square" rtlCol="0">
            <a:spAutoFit/>
          </a:bodyPr>
          <a:lstStyle/>
          <a:p>
            <a:r>
              <a:rPr lang="en-IN" sz="9600" dirty="0" smtClean="0"/>
              <a:t>Thank you</a:t>
            </a:r>
            <a:endParaRPr lang="en-IN" sz="9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972" y="2242834"/>
            <a:ext cx="3106016" cy="354973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31159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26862 -0.32523 C -0.55104 -0.32523 -0.77995 -0.14907 -0.77995 0.06829 C -0.77995 0.28542 -0.55104 0.4625 -0.26862 0.4625 C 0.01367 0.4625 0.24284 0.28542 0.24284 0.06829 C 0.24284 -0.14907 0.01367 -0.32523 -0.26862 -0.32523 Z " pathEditMode="relative" rAng="0" ptsTypes="AAAAA">
                                      <p:cBhvr>
                                        <p:cTn id="6" dur="2000" fill="hold"/>
                                        <p:tgtEl>
                                          <p:spTgt spid="6"/>
                                        </p:tgtEl>
                                        <p:attrNameLst>
                                          <p:attrName>ppt_x</p:attrName>
                                          <p:attrName>ppt_y</p:attrName>
                                        </p:attrNameLst>
                                      </p:cBhvr>
                                      <p:rCtr x="0" y="393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3" name="TextBox 2"/>
          <p:cNvSpPr txBox="1"/>
          <p:nvPr/>
        </p:nvSpPr>
        <p:spPr>
          <a:xfrm flipH="1">
            <a:off x="3204555" y="397626"/>
            <a:ext cx="6562899" cy="830997"/>
          </a:xfrm>
          <a:prstGeom prst="rect">
            <a:avLst/>
          </a:prstGeom>
          <a:noFill/>
        </p:spPr>
        <p:txBody>
          <a:bodyPr wrap="square" rtlCol="0">
            <a:spAutoFit/>
          </a:bodyPr>
          <a:lstStyle/>
          <a:p>
            <a:r>
              <a:rPr lang="en-US" sz="4800" dirty="0" smtClean="0"/>
              <a:t>Unit Digit - examples</a:t>
            </a:r>
            <a:endParaRPr lang="en-IN" sz="4800" dirty="0"/>
          </a:p>
        </p:txBody>
      </p:sp>
      <p:sp>
        <p:nvSpPr>
          <p:cNvPr id="18" name="TextBox 17"/>
          <p:cNvSpPr txBox="1"/>
          <p:nvPr/>
        </p:nvSpPr>
        <p:spPr>
          <a:xfrm>
            <a:off x="160421" y="1995008"/>
            <a:ext cx="11534274" cy="461665"/>
          </a:xfrm>
          <a:prstGeom prst="rect">
            <a:avLst/>
          </a:prstGeom>
          <a:noFill/>
        </p:spPr>
        <p:txBody>
          <a:bodyPr wrap="square" rtlCol="0">
            <a:spAutoFit/>
          </a:bodyPr>
          <a:lstStyle/>
          <a:p>
            <a:endParaRPr lang="en-US" sz="2400" dirty="0" smtClean="0"/>
          </a:p>
        </p:txBody>
      </p:sp>
      <p:sp>
        <p:nvSpPr>
          <p:cNvPr id="6" name="TextBox 5"/>
          <p:cNvSpPr txBox="1"/>
          <p:nvPr/>
        </p:nvSpPr>
        <p:spPr>
          <a:xfrm>
            <a:off x="160421" y="2033449"/>
            <a:ext cx="4245714" cy="646331"/>
          </a:xfrm>
          <a:prstGeom prst="rect">
            <a:avLst/>
          </a:prstGeom>
          <a:noFill/>
        </p:spPr>
        <p:txBody>
          <a:bodyPr wrap="none" rtlCol="0">
            <a:spAutoFit/>
          </a:bodyPr>
          <a:lstStyle/>
          <a:p>
            <a:pPr lvl="0"/>
            <a:r>
              <a:rPr lang="en-US" altLang="en-US" dirty="0">
                <a:latin typeface="Arial" panose="020B0604020202020204" pitchFamily="34" charset="0"/>
              </a:rPr>
              <a:t>1. The units digit of 35^87 + 93^46   </a:t>
            </a:r>
            <a:r>
              <a:rPr lang="en-US" altLang="en-US" sz="1600" dirty="0">
                <a:latin typeface="Arial" panose="020B0604020202020204" pitchFamily="34" charset="0"/>
              </a:rPr>
              <a:t> </a:t>
            </a:r>
            <a:r>
              <a:rPr lang="en-US" altLang="en-US" dirty="0">
                <a:latin typeface="Arial" panose="020B0604020202020204" pitchFamily="34" charset="0"/>
              </a:rPr>
              <a:t>is: </a:t>
            </a:r>
          </a:p>
          <a:p>
            <a:endParaRPr lang="en-IN" dirty="0"/>
          </a:p>
        </p:txBody>
      </p:sp>
      <p:sp>
        <p:nvSpPr>
          <p:cNvPr id="8" name="TextBox 7"/>
          <p:cNvSpPr txBox="1"/>
          <p:nvPr/>
        </p:nvSpPr>
        <p:spPr>
          <a:xfrm>
            <a:off x="320842" y="4555958"/>
            <a:ext cx="11373853" cy="369332"/>
          </a:xfrm>
          <a:prstGeom prst="rect">
            <a:avLst/>
          </a:prstGeom>
          <a:noFill/>
        </p:spPr>
        <p:txBody>
          <a:bodyPr wrap="square" rtlCol="0">
            <a:spAutoFit/>
          </a:bodyPr>
          <a:lstStyle/>
          <a:p>
            <a:r>
              <a:rPr lang="en-US" dirty="0"/>
              <a:t>2. What is the unit digit in the product (3</a:t>
            </a:r>
            <a:r>
              <a:rPr lang="en-US" baseline="30000" dirty="0"/>
              <a:t>65</a:t>
            </a:r>
            <a:r>
              <a:rPr lang="en-US" dirty="0"/>
              <a:t> x 6</a:t>
            </a:r>
            <a:r>
              <a:rPr lang="en-US" baseline="30000" dirty="0"/>
              <a:t>59</a:t>
            </a:r>
            <a:r>
              <a:rPr lang="en-US" dirty="0"/>
              <a:t> x 7</a:t>
            </a:r>
            <a:r>
              <a:rPr lang="en-US" baseline="30000" dirty="0"/>
              <a:t>71</a:t>
            </a:r>
            <a:r>
              <a:rPr lang="en-US" dirty="0"/>
              <a:t>)? </a:t>
            </a:r>
            <a:endParaRPr lang="en-IN" dirty="0"/>
          </a:p>
        </p:txBody>
      </p:sp>
    </p:spTree>
    <p:extLst>
      <p:ext uri="{BB962C8B-B14F-4D97-AF65-F5344CB8AC3E}">
        <p14:creationId xmlns:p14="http://schemas.microsoft.com/office/powerpoint/2010/main" val="3657449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3" name="TextBox 2"/>
          <p:cNvSpPr txBox="1"/>
          <p:nvPr/>
        </p:nvSpPr>
        <p:spPr>
          <a:xfrm flipH="1">
            <a:off x="3204555" y="397626"/>
            <a:ext cx="6562899" cy="830997"/>
          </a:xfrm>
          <a:prstGeom prst="rect">
            <a:avLst/>
          </a:prstGeom>
          <a:noFill/>
        </p:spPr>
        <p:txBody>
          <a:bodyPr wrap="square" rtlCol="0">
            <a:spAutoFit/>
          </a:bodyPr>
          <a:lstStyle/>
          <a:p>
            <a:r>
              <a:rPr lang="en-US" sz="4800" dirty="0" smtClean="0"/>
              <a:t>Unit Digit Patterns</a:t>
            </a:r>
            <a:endParaRPr lang="en-IN" sz="4800" dirty="0"/>
          </a:p>
        </p:txBody>
      </p:sp>
      <p:graphicFrame>
        <p:nvGraphicFramePr>
          <p:cNvPr id="4" name="Table 3"/>
          <p:cNvGraphicFramePr>
            <a:graphicFrameLocks noGrp="1"/>
          </p:cNvGraphicFramePr>
          <p:nvPr>
            <p:extLst>
              <p:ext uri="{D42A27DB-BD31-4B8C-83A1-F6EECF244321}">
                <p14:modId xmlns:p14="http://schemas.microsoft.com/office/powerpoint/2010/main" val="3225691954"/>
              </p:ext>
            </p:extLst>
          </p:nvPr>
        </p:nvGraphicFramePr>
        <p:xfrm>
          <a:off x="632690" y="2068715"/>
          <a:ext cx="10741890" cy="762000"/>
        </p:xfrm>
        <a:graphic>
          <a:graphicData uri="http://schemas.openxmlformats.org/drawingml/2006/table">
            <a:tbl>
              <a:tblPr firstRow="1" bandRow="1">
                <a:effectLst>
                  <a:innerShdw dir="4200000">
                    <a:prstClr val="black">
                      <a:alpha val="50000"/>
                    </a:prstClr>
                  </a:innerShdw>
                </a:effectLst>
                <a:tableStyleId>{5C22544A-7EE6-4342-B048-85BDC9FD1C3A}</a:tableStyleId>
              </a:tblPr>
              <a:tblGrid>
                <a:gridCol w="1074189">
                  <a:extLst>
                    <a:ext uri="{9D8B030D-6E8A-4147-A177-3AD203B41FA5}">
                      <a16:colId xmlns:a16="http://schemas.microsoft.com/office/drawing/2014/main" val="2129069840"/>
                    </a:ext>
                  </a:extLst>
                </a:gridCol>
                <a:gridCol w="1074189">
                  <a:extLst>
                    <a:ext uri="{9D8B030D-6E8A-4147-A177-3AD203B41FA5}">
                      <a16:colId xmlns:a16="http://schemas.microsoft.com/office/drawing/2014/main" val="4261698570"/>
                    </a:ext>
                  </a:extLst>
                </a:gridCol>
                <a:gridCol w="1074189">
                  <a:extLst>
                    <a:ext uri="{9D8B030D-6E8A-4147-A177-3AD203B41FA5}">
                      <a16:colId xmlns:a16="http://schemas.microsoft.com/office/drawing/2014/main" val="133011437"/>
                    </a:ext>
                  </a:extLst>
                </a:gridCol>
                <a:gridCol w="1074189">
                  <a:extLst>
                    <a:ext uri="{9D8B030D-6E8A-4147-A177-3AD203B41FA5}">
                      <a16:colId xmlns:a16="http://schemas.microsoft.com/office/drawing/2014/main" val="1254518505"/>
                    </a:ext>
                  </a:extLst>
                </a:gridCol>
                <a:gridCol w="1074189">
                  <a:extLst>
                    <a:ext uri="{9D8B030D-6E8A-4147-A177-3AD203B41FA5}">
                      <a16:colId xmlns:a16="http://schemas.microsoft.com/office/drawing/2014/main" val="4012815012"/>
                    </a:ext>
                  </a:extLst>
                </a:gridCol>
                <a:gridCol w="1074189">
                  <a:extLst>
                    <a:ext uri="{9D8B030D-6E8A-4147-A177-3AD203B41FA5}">
                      <a16:colId xmlns:a16="http://schemas.microsoft.com/office/drawing/2014/main" val="739831657"/>
                    </a:ext>
                  </a:extLst>
                </a:gridCol>
                <a:gridCol w="1074189">
                  <a:extLst>
                    <a:ext uri="{9D8B030D-6E8A-4147-A177-3AD203B41FA5}">
                      <a16:colId xmlns:a16="http://schemas.microsoft.com/office/drawing/2014/main" val="4106132653"/>
                    </a:ext>
                  </a:extLst>
                </a:gridCol>
                <a:gridCol w="1074189">
                  <a:extLst>
                    <a:ext uri="{9D8B030D-6E8A-4147-A177-3AD203B41FA5}">
                      <a16:colId xmlns:a16="http://schemas.microsoft.com/office/drawing/2014/main" val="2039214252"/>
                    </a:ext>
                  </a:extLst>
                </a:gridCol>
                <a:gridCol w="1074189">
                  <a:extLst>
                    <a:ext uri="{9D8B030D-6E8A-4147-A177-3AD203B41FA5}">
                      <a16:colId xmlns:a16="http://schemas.microsoft.com/office/drawing/2014/main" val="784164454"/>
                    </a:ext>
                  </a:extLst>
                </a:gridCol>
                <a:gridCol w="1074189">
                  <a:extLst>
                    <a:ext uri="{9D8B030D-6E8A-4147-A177-3AD203B41FA5}">
                      <a16:colId xmlns:a16="http://schemas.microsoft.com/office/drawing/2014/main" val="1351555637"/>
                    </a:ext>
                  </a:extLst>
                </a:gridCol>
              </a:tblGrid>
              <a:tr h="758892">
                <a:tc>
                  <a:txBody>
                    <a:bodyPr/>
                    <a:lstStyle/>
                    <a:p>
                      <a:endParaRPr lang="en-IN" sz="4400" dirty="0">
                        <a:ln>
                          <a:solidFill>
                            <a:schemeClr val="accent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623786060"/>
                  </a:ext>
                </a:extLst>
              </a:tr>
            </a:tbl>
          </a:graphicData>
        </a:graphic>
      </p:graphicFrame>
      <p:sp>
        <p:nvSpPr>
          <p:cNvPr id="5" name="Rectangle 4"/>
          <p:cNvSpPr/>
          <p:nvPr/>
        </p:nvSpPr>
        <p:spPr>
          <a:xfrm>
            <a:off x="828262" y="1988050"/>
            <a:ext cx="572593" cy="923330"/>
          </a:xfrm>
          <a:prstGeom prst="rect">
            <a:avLst/>
          </a:prstGeom>
          <a:noFill/>
        </p:spPr>
        <p:txBody>
          <a:bodyPr wrap="none" lIns="91440" tIns="45720" rIns="91440" bIns="45720">
            <a:spAutoFit/>
          </a:bodyPr>
          <a:lstStyle/>
          <a:p>
            <a:pPr algn="ctr"/>
            <a:r>
              <a:rPr lang="en-US" sz="5400" b="1" cap="none" spc="0" dirty="0" smtClean="0">
                <a:ln/>
                <a:solidFill>
                  <a:schemeClr val="accent4"/>
                </a:solidFill>
                <a:effectLst/>
              </a:rPr>
              <a:t>0</a:t>
            </a:r>
            <a:endParaRPr lang="en-US" sz="5400" b="1" cap="none" spc="0" dirty="0">
              <a:ln/>
              <a:solidFill>
                <a:schemeClr val="accent4"/>
              </a:solidFill>
              <a:effectLst/>
            </a:endParaRPr>
          </a:p>
        </p:txBody>
      </p:sp>
      <p:sp>
        <p:nvSpPr>
          <p:cNvPr id="6" name="Rectangle 5"/>
          <p:cNvSpPr/>
          <p:nvPr/>
        </p:nvSpPr>
        <p:spPr>
          <a:xfrm>
            <a:off x="1910607" y="1988050"/>
            <a:ext cx="572593" cy="923330"/>
          </a:xfrm>
          <a:prstGeom prst="rect">
            <a:avLst/>
          </a:prstGeom>
          <a:noFill/>
        </p:spPr>
        <p:txBody>
          <a:bodyPr wrap="none" lIns="91440" tIns="45720" rIns="91440" bIns="45720">
            <a:spAutoFit/>
          </a:bodyPr>
          <a:lstStyle/>
          <a:p>
            <a:pPr algn="ctr"/>
            <a:r>
              <a:rPr lang="en-US" sz="5400" b="1" dirty="0">
                <a:ln/>
                <a:solidFill>
                  <a:schemeClr val="accent4"/>
                </a:solidFill>
              </a:rPr>
              <a:t>1</a:t>
            </a:r>
            <a:endParaRPr lang="en-US" sz="5400" b="1" cap="none" spc="0" dirty="0">
              <a:ln/>
              <a:solidFill>
                <a:schemeClr val="accent4"/>
              </a:solidFill>
              <a:effectLst/>
            </a:endParaRPr>
          </a:p>
        </p:txBody>
      </p:sp>
      <p:sp>
        <p:nvSpPr>
          <p:cNvPr id="7" name="Rectangle 6"/>
          <p:cNvSpPr/>
          <p:nvPr/>
        </p:nvSpPr>
        <p:spPr>
          <a:xfrm>
            <a:off x="6199707" y="1963023"/>
            <a:ext cx="572593" cy="923330"/>
          </a:xfrm>
          <a:prstGeom prst="rect">
            <a:avLst/>
          </a:prstGeom>
          <a:noFill/>
        </p:spPr>
        <p:txBody>
          <a:bodyPr wrap="none" lIns="91440" tIns="45720" rIns="91440" bIns="45720">
            <a:spAutoFit/>
          </a:bodyPr>
          <a:lstStyle/>
          <a:p>
            <a:pPr algn="ctr"/>
            <a:r>
              <a:rPr lang="en-US" sz="5400" b="1" dirty="0">
                <a:ln/>
                <a:solidFill>
                  <a:schemeClr val="accent4"/>
                </a:solidFill>
              </a:rPr>
              <a:t>5</a:t>
            </a:r>
            <a:endParaRPr lang="en-US" sz="5400" b="1" cap="none" spc="0" dirty="0">
              <a:ln/>
              <a:solidFill>
                <a:schemeClr val="accent4"/>
              </a:solidFill>
              <a:effectLst/>
            </a:endParaRPr>
          </a:p>
        </p:txBody>
      </p:sp>
      <p:sp>
        <p:nvSpPr>
          <p:cNvPr id="8" name="Rectangle 7"/>
          <p:cNvSpPr/>
          <p:nvPr/>
        </p:nvSpPr>
        <p:spPr>
          <a:xfrm>
            <a:off x="7282052" y="1963023"/>
            <a:ext cx="572593" cy="923330"/>
          </a:xfrm>
          <a:prstGeom prst="rect">
            <a:avLst/>
          </a:prstGeom>
          <a:noFill/>
        </p:spPr>
        <p:txBody>
          <a:bodyPr wrap="none" lIns="91440" tIns="45720" rIns="91440" bIns="45720">
            <a:spAutoFit/>
          </a:bodyPr>
          <a:lstStyle/>
          <a:p>
            <a:pPr algn="ctr"/>
            <a:r>
              <a:rPr lang="en-US" sz="5400" b="1" dirty="0">
                <a:ln/>
                <a:solidFill>
                  <a:schemeClr val="accent4"/>
                </a:solidFill>
              </a:rPr>
              <a:t>6</a:t>
            </a:r>
            <a:endParaRPr lang="en-US" sz="5400" b="1" cap="none" spc="0" dirty="0">
              <a:ln/>
              <a:solidFill>
                <a:schemeClr val="accent4"/>
              </a:solidFill>
              <a:effectLst/>
            </a:endParaRPr>
          </a:p>
        </p:txBody>
      </p:sp>
      <p:sp>
        <p:nvSpPr>
          <p:cNvPr id="10" name="Rectangle 9"/>
          <p:cNvSpPr/>
          <p:nvPr/>
        </p:nvSpPr>
        <p:spPr>
          <a:xfrm>
            <a:off x="10548170" y="1963023"/>
            <a:ext cx="57259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9</a:t>
            </a:r>
          </a:p>
        </p:txBody>
      </p:sp>
      <p:sp>
        <p:nvSpPr>
          <p:cNvPr id="11" name="Rectangle 10"/>
          <p:cNvSpPr/>
          <p:nvPr/>
        </p:nvSpPr>
        <p:spPr>
          <a:xfrm>
            <a:off x="5237110" y="1963023"/>
            <a:ext cx="57259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4</a:t>
            </a:r>
            <a:endParaRPr lang="en-US" sz="5400" b="1" dirty="0">
              <a:ln w="22225">
                <a:solidFill>
                  <a:schemeClr val="accent2"/>
                </a:solidFill>
                <a:prstDash val="solid"/>
              </a:ln>
              <a:solidFill>
                <a:schemeClr val="accent2">
                  <a:lumMod val="40000"/>
                  <a:lumOff val="60000"/>
                </a:schemeClr>
              </a:solidFill>
            </a:endParaRPr>
          </a:p>
        </p:txBody>
      </p:sp>
      <p:sp>
        <p:nvSpPr>
          <p:cNvPr id="13" name="Rectangle 12"/>
          <p:cNvSpPr/>
          <p:nvPr/>
        </p:nvSpPr>
        <p:spPr>
          <a:xfrm>
            <a:off x="9414461" y="1988050"/>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8</a:t>
            </a:r>
            <a:endParaRPr lang="en-US" sz="5400" b="1" cap="none" spc="0" dirty="0">
              <a:ln/>
              <a:solidFill>
                <a:schemeClr val="accent3"/>
              </a:solidFill>
              <a:effectLst/>
            </a:endParaRPr>
          </a:p>
        </p:txBody>
      </p:sp>
      <p:sp>
        <p:nvSpPr>
          <p:cNvPr id="14" name="Rectangle 13"/>
          <p:cNvSpPr/>
          <p:nvPr/>
        </p:nvSpPr>
        <p:spPr>
          <a:xfrm>
            <a:off x="8364397" y="1963023"/>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7</a:t>
            </a:r>
            <a:endParaRPr lang="en-US" sz="5400" b="1" cap="none" spc="0" dirty="0">
              <a:ln/>
              <a:solidFill>
                <a:schemeClr val="accent3"/>
              </a:solidFill>
              <a:effectLst/>
            </a:endParaRPr>
          </a:p>
        </p:txBody>
      </p:sp>
      <p:sp>
        <p:nvSpPr>
          <p:cNvPr id="15" name="Rectangle 14"/>
          <p:cNvSpPr/>
          <p:nvPr/>
        </p:nvSpPr>
        <p:spPr>
          <a:xfrm>
            <a:off x="4031710" y="1963023"/>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3</a:t>
            </a:r>
            <a:endParaRPr lang="en-US" sz="5400" b="1" cap="none" spc="0" dirty="0">
              <a:ln/>
              <a:solidFill>
                <a:schemeClr val="accent3"/>
              </a:solidFill>
              <a:effectLst/>
            </a:endParaRPr>
          </a:p>
        </p:txBody>
      </p:sp>
      <p:sp>
        <p:nvSpPr>
          <p:cNvPr id="16" name="Rectangle 15"/>
          <p:cNvSpPr/>
          <p:nvPr/>
        </p:nvSpPr>
        <p:spPr>
          <a:xfrm>
            <a:off x="2951022" y="1963023"/>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2</a:t>
            </a:r>
            <a:endParaRPr lang="en-US" sz="5400" b="1" cap="none" spc="0" dirty="0">
              <a:ln/>
              <a:solidFill>
                <a:schemeClr val="accent3"/>
              </a:solidFill>
              <a:effectLst/>
            </a:endParaRPr>
          </a:p>
        </p:txBody>
      </p:sp>
      <p:sp>
        <p:nvSpPr>
          <p:cNvPr id="17" name="TextBox 16"/>
          <p:cNvSpPr txBox="1"/>
          <p:nvPr/>
        </p:nvSpPr>
        <p:spPr>
          <a:xfrm>
            <a:off x="745587" y="3587262"/>
            <a:ext cx="5064116" cy="2616101"/>
          </a:xfrm>
          <a:prstGeom prst="rect">
            <a:avLst/>
          </a:prstGeom>
          <a:ln>
            <a:noFill/>
          </a:ln>
          <a:effectLst>
            <a:glow rad="139700">
              <a:schemeClr val="accent4">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i="1" u="sng" dirty="0" smtClean="0">
                <a:solidFill>
                  <a:srgbClr val="FF0000"/>
                </a:solidFill>
              </a:rPr>
              <a:t>Group 1</a:t>
            </a:r>
            <a:r>
              <a:rPr lang="en-US" dirty="0" smtClean="0"/>
              <a:t> </a:t>
            </a:r>
            <a:r>
              <a:rPr lang="en-US" sz="2000" dirty="0" smtClean="0"/>
              <a:t>– 0,1,5,6</a:t>
            </a:r>
          </a:p>
          <a:p>
            <a:r>
              <a:rPr lang="en-US" sz="2000" dirty="0" smtClean="0"/>
              <a:t>These numbers when raised to any power will give the same unit digit.</a:t>
            </a:r>
          </a:p>
          <a:p>
            <a:r>
              <a:rPr lang="en-US" sz="2000" dirty="0" smtClean="0"/>
              <a:t>For example:  </a:t>
            </a:r>
          </a:p>
          <a:p>
            <a:r>
              <a:rPr lang="en-US" sz="2000" dirty="0" smtClean="0"/>
              <a:t>0^121221 = 0</a:t>
            </a:r>
          </a:p>
          <a:p>
            <a:r>
              <a:rPr lang="en-US" sz="2000" dirty="0" smtClean="0"/>
              <a:t>1^ 12121212545 = 1</a:t>
            </a:r>
          </a:p>
          <a:p>
            <a:r>
              <a:rPr lang="en-US" sz="2000" dirty="0" smtClean="0"/>
              <a:t>5^ 787808 = 5</a:t>
            </a:r>
          </a:p>
          <a:p>
            <a:r>
              <a:rPr lang="en-US" sz="2000" dirty="0" smtClean="0"/>
              <a:t>6^ 96385274 = 6</a:t>
            </a:r>
            <a:endParaRPr lang="en-IN" sz="2000" dirty="0"/>
          </a:p>
        </p:txBody>
      </p:sp>
      <p:sp>
        <p:nvSpPr>
          <p:cNvPr id="19" name="TextBox 18"/>
          <p:cNvSpPr txBox="1"/>
          <p:nvPr/>
        </p:nvSpPr>
        <p:spPr>
          <a:xfrm flipH="1">
            <a:off x="5962101" y="2992046"/>
            <a:ext cx="6023571" cy="292387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i="1" u="sng" dirty="0" smtClean="0">
                <a:solidFill>
                  <a:srgbClr val="FF0000"/>
                </a:solidFill>
              </a:rPr>
              <a:t>Group 2</a:t>
            </a:r>
            <a:r>
              <a:rPr lang="en-US" dirty="0" smtClean="0"/>
              <a:t> </a:t>
            </a:r>
            <a:r>
              <a:rPr lang="en-US" sz="2000" dirty="0" smtClean="0"/>
              <a:t>– 4,9</a:t>
            </a:r>
          </a:p>
          <a:p>
            <a:r>
              <a:rPr lang="en-US" sz="2000" dirty="0" smtClean="0"/>
              <a:t>4^1 – 4 , 4^2 – 1</a:t>
            </a:r>
            <a:r>
              <a:rPr lang="en-US" sz="2000" u="sng" dirty="0" smtClean="0"/>
              <a:t>6</a:t>
            </a:r>
            <a:r>
              <a:rPr lang="en-US" sz="2000" dirty="0" smtClean="0"/>
              <a:t> ,4^3 – 6</a:t>
            </a:r>
            <a:r>
              <a:rPr lang="en-US" sz="2000" u="sng" dirty="0" smtClean="0"/>
              <a:t>4</a:t>
            </a:r>
            <a:r>
              <a:rPr lang="en-US" sz="2000" dirty="0" smtClean="0"/>
              <a:t> , 4^4 – 25</a:t>
            </a:r>
            <a:r>
              <a:rPr lang="en-US" sz="2000" u="sng" dirty="0" smtClean="0"/>
              <a:t>6….</a:t>
            </a:r>
            <a:r>
              <a:rPr lang="en-US" sz="2000" dirty="0" smtClean="0"/>
              <a:t> </a:t>
            </a:r>
          </a:p>
          <a:p>
            <a:r>
              <a:rPr lang="en-US" sz="2000" dirty="0" smtClean="0"/>
              <a:t>We can find a pattern we have 2 cycles.4 power odd number unit digit will always be 4,  4 power even number unit digit will always be 6</a:t>
            </a:r>
          </a:p>
          <a:p>
            <a:r>
              <a:rPr lang="en-US" sz="2000" dirty="0" smtClean="0"/>
              <a:t>Same way for 9</a:t>
            </a:r>
          </a:p>
          <a:p>
            <a:r>
              <a:rPr lang="en-US" sz="2000" dirty="0" smtClean="0"/>
              <a:t>9^1 – 9, 9^2 – 8</a:t>
            </a:r>
            <a:r>
              <a:rPr lang="en-US" sz="2000" u="sng" dirty="0" smtClean="0"/>
              <a:t>1</a:t>
            </a:r>
            <a:r>
              <a:rPr lang="en-US" sz="2000" dirty="0" smtClean="0"/>
              <a:t>, 9^3 – 72</a:t>
            </a:r>
            <a:r>
              <a:rPr lang="en-US" sz="2000" u="sng" dirty="0" smtClean="0"/>
              <a:t>9</a:t>
            </a:r>
            <a:r>
              <a:rPr lang="en-US" sz="2000" dirty="0" smtClean="0"/>
              <a:t>,……..</a:t>
            </a:r>
          </a:p>
          <a:p>
            <a:r>
              <a:rPr lang="en-US" sz="2000" dirty="0" smtClean="0"/>
              <a:t>9 power odd number unit digit – 9 , 9 power even number the unit digit will be 1.</a:t>
            </a:r>
          </a:p>
        </p:txBody>
      </p:sp>
    </p:spTree>
    <p:extLst>
      <p:ext uri="{BB962C8B-B14F-4D97-AF65-F5344CB8AC3E}">
        <p14:creationId xmlns:p14="http://schemas.microsoft.com/office/powerpoint/2010/main" val="16121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 calcmode="lin" valueType="num">
                                      <p:cBhvr additive="base">
                                        <p:cTn id="1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 calcmode="lin" valueType="num">
                                      <p:cBhvr additive="base">
                                        <p:cTn id="1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anim calcmode="lin" valueType="num">
                                      <p:cBhvr additive="base">
                                        <p:cTn id="23"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
                                            <p:txEl>
                                              <p:pRg st="3" end="3"/>
                                            </p:txEl>
                                          </p:spTgt>
                                        </p:tgtEl>
                                        <p:attrNameLst>
                                          <p:attrName>style.visibility</p:attrName>
                                        </p:attrNameLst>
                                      </p:cBhvr>
                                      <p:to>
                                        <p:strVal val="visible"/>
                                      </p:to>
                                    </p:set>
                                    <p:anim calcmode="lin" valueType="num">
                                      <p:cBhvr additive="base">
                                        <p:cTn id="29"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
                                            <p:txEl>
                                              <p:pRg st="4" end="4"/>
                                            </p:txEl>
                                          </p:spTgt>
                                        </p:tgtEl>
                                        <p:attrNameLst>
                                          <p:attrName>style.visibility</p:attrName>
                                        </p:attrNameLst>
                                      </p:cBhvr>
                                      <p:to>
                                        <p:strVal val="visible"/>
                                      </p:to>
                                    </p:set>
                                    <p:anim calcmode="lin" valueType="num">
                                      <p:cBhvr additive="base">
                                        <p:cTn id="33"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
                                            <p:txEl>
                                              <p:pRg st="5" end="5"/>
                                            </p:txEl>
                                          </p:spTgt>
                                        </p:tgtEl>
                                        <p:attrNameLst>
                                          <p:attrName>style.visibility</p:attrName>
                                        </p:attrNameLst>
                                      </p:cBhvr>
                                      <p:to>
                                        <p:strVal val="visible"/>
                                      </p:to>
                                    </p:set>
                                    <p:anim calcmode="lin" valueType="num">
                                      <p:cBhvr additive="base">
                                        <p:cTn id="37" dur="500" fill="hold"/>
                                        <p:tgtEl>
                                          <p:spTgt spid="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3" name="TextBox 2"/>
          <p:cNvSpPr txBox="1"/>
          <p:nvPr/>
        </p:nvSpPr>
        <p:spPr>
          <a:xfrm flipH="1">
            <a:off x="3204555" y="397626"/>
            <a:ext cx="6562899" cy="830997"/>
          </a:xfrm>
          <a:prstGeom prst="rect">
            <a:avLst/>
          </a:prstGeom>
          <a:noFill/>
        </p:spPr>
        <p:txBody>
          <a:bodyPr wrap="square" rtlCol="0">
            <a:spAutoFit/>
          </a:bodyPr>
          <a:lstStyle/>
          <a:p>
            <a:r>
              <a:rPr lang="en-US" sz="4800" dirty="0" smtClean="0"/>
              <a:t>Unit Digit Patterns</a:t>
            </a:r>
            <a:endParaRPr lang="en-IN" sz="4800" dirty="0"/>
          </a:p>
        </p:txBody>
      </p:sp>
      <p:sp>
        <p:nvSpPr>
          <p:cNvPr id="9" name="TextBox 8"/>
          <p:cNvSpPr txBox="1"/>
          <p:nvPr/>
        </p:nvSpPr>
        <p:spPr>
          <a:xfrm>
            <a:off x="677923" y="2261937"/>
            <a:ext cx="11165306" cy="39624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cxnSp>
        <p:nvCxnSpPr>
          <p:cNvPr id="18" name="Straight Connector 17"/>
          <p:cNvCxnSpPr/>
          <p:nvPr/>
        </p:nvCxnSpPr>
        <p:spPr>
          <a:xfrm>
            <a:off x="3204555" y="2254135"/>
            <a:ext cx="0" cy="401832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260576" y="2206009"/>
            <a:ext cx="0" cy="401832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9324618" y="2254135"/>
            <a:ext cx="43971" cy="3970202"/>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flipH="1">
            <a:off x="860730" y="3121112"/>
            <a:ext cx="1863292" cy="3046988"/>
          </a:xfrm>
          <a:prstGeom prst="rect">
            <a:avLst/>
          </a:prstGeom>
          <a:noFill/>
        </p:spPr>
        <p:txBody>
          <a:bodyPr wrap="square" rtlCol="0">
            <a:spAutoFit/>
          </a:bodyPr>
          <a:lstStyle/>
          <a:p>
            <a:r>
              <a:rPr lang="en-US" sz="2400" dirty="0" smtClean="0"/>
              <a:t>2^1 – 2 </a:t>
            </a:r>
          </a:p>
          <a:p>
            <a:r>
              <a:rPr lang="en-US" sz="2400" dirty="0" smtClean="0"/>
              <a:t>2^2 -  4</a:t>
            </a:r>
          </a:p>
          <a:p>
            <a:r>
              <a:rPr lang="en-US" sz="2400" dirty="0" smtClean="0"/>
              <a:t>2^3 -  8</a:t>
            </a:r>
          </a:p>
          <a:p>
            <a:r>
              <a:rPr lang="en-US" sz="2400" dirty="0" smtClean="0"/>
              <a:t>2^4  - 1</a:t>
            </a:r>
            <a:r>
              <a:rPr lang="en-US" sz="2400" u="sng" dirty="0" smtClean="0"/>
              <a:t>6</a:t>
            </a:r>
            <a:endParaRPr lang="en-US" sz="2400" dirty="0" smtClean="0"/>
          </a:p>
          <a:p>
            <a:r>
              <a:rPr lang="en-US" sz="2400" dirty="0" smtClean="0"/>
              <a:t>2^5  -  3</a:t>
            </a:r>
            <a:r>
              <a:rPr lang="en-US" sz="2400" u="sng" dirty="0" smtClean="0"/>
              <a:t>2</a:t>
            </a:r>
            <a:endParaRPr lang="en-US" sz="2400" dirty="0" smtClean="0"/>
          </a:p>
          <a:p>
            <a:r>
              <a:rPr lang="en-US" sz="2400" dirty="0" smtClean="0"/>
              <a:t>There are 4 cycles </a:t>
            </a:r>
          </a:p>
          <a:p>
            <a:r>
              <a:rPr lang="en-US" sz="2400" dirty="0" smtClean="0"/>
              <a:t>2,4,8,6</a:t>
            </a:r>
            <a:endParaRPr lang="en-IN" sz="2400" dirty="0"/>
          </a:p>
        </p:txBody>
      </p:sp>
      <p:sp>
        <p:nvSpPr>
          <p:cNvPr id="25" name="TextBox 24"/>
          <p:cNvSpPr txBox="1"/>
          <p:nvPr/>
        </p:nvSpPr>
        <p:spPr>
          <a:xfrm flipH="1">
            <a:off x="3706697" y="3137750"/>
            <a:ext cx="1863292" cy="3046988"/>
          </a:xfrm>
          <a:prstGeom prst="rect">
            <a:avLst/>
          </a:prstGeom>
          <a:noFill/>
        </p:spPr>
        <p:txBody>
          <a:bodyPr wrap="square" rtlCol="0">
            <a:spAutoFit/>
          </a:bodyPr>
          <a:lstStyle/>
          <a:p>
            <a:r>
              <a:rPr lang="en-US" sz="2400" dirty="0"/>
              <a:t>3</a:t>
            </a:r>
            <a:r>
              <a:rPr lang="en-US" sz="2400" dirty="0" smtClean="0"/>
              <a:t>^1 – 3 </a:t>
            </a:r>
          </a:p>
          <a:p>
            <a:r>
              <a:rPr lang="en-US" sz="2400" dirty="0"/>
              <a:t>3</a:t>
            </a:r>
            <a:r>
              <a:rPr lang="en-US" sz="2400" dirty="0" smtClean="0"/>
              <a:t>^2 -  9</a:t>
            </a:r>
          </a:p>
          <a:p>
            <a:r>
              <a:rPr lang="en-US" sz="2400" dirty="0"/>
              <a:t>3</a:t>
            </a:r>
            <a:r>
              <a:rPr lang="en-US" sz="2400" dirty="0" smtClean="0"/>
              <a:t>^3 -  2</a:t>
            </a:r>
            <a:r>
              <a:rPr lang="en-US" sz="2400" u="sng" dirty="0" smtClean="0"/>
              <a:t>7</a:t>
            </a:r>
          </a:p>
          <a:p>
            <a:r>
              <a:rPr lang="en-US" sz="2400" dirty="0"/>
              <a:t>3</a:t>
            </a:r>
            <a:r>
              <a:rPr lang="en-US" sz="2400" dirty="0" smtClean="0"/>
              <a:t>^4  - 8</a:t>
            </a:r>
            <a:r>
              <a:rPr lang="en-US" sz="2400" u="sng" dirty="0" smtClean="0"/>
              <a:t>1</a:t>
            </a:r>
          </a:p>
          <a:p>
            <a:r>
              <a:rPr lang="en-US" sz="2400" dirty="0"/>
              <a:t>3</a:t>
            </a:r>
            <a:r>
              <a:rPr lang="en-US" sz="2400" dirty="0" smtClean="0"/>
              <a:t>^5  -  24</a:t>
            </a:r>
            <a:r>
              <a:rPr lang="en-US" sz="2400" u="sng" dirty="0" smtClean="0"/>
              <a:t>3</a:t>
            </a:r>
          </a:p>
          <a:p>
            <a:r>
              <a:rPr lang="en-US" sz="2400" dirty="0" smtClean="0"/>
              <a:t>There are 4 cycles </a:t>
            </a:r>
          </a:p>
          <a:p>
            <a:r>
              <a:rPr lang="en-US" sz="2400" dirty="0" smtClean="0"/>
              <a:t>3,9,7,1</a:t>
            </a:r>
            <a:endParaRPr lang="en-IN" sz="2400" dirty="0"/>
          </a:p>
        </p:txBody>
      </p:sp>
      <p:sp>
        <p:nvSpPr>
          <p:cNvPr id="26" name="TextBox 25"/>
          <p:cNvSpPr txBox="1"/>
          <p:nvPr/>
        </p:nvSpPr>
        <p:spPr>
          <a:xfrm flipH="1">
            <a:off x="6785480" y="3092091"/>
            <a:ext cx="1863292" cy="3046988"/>
          </a:xfrm>
          <a:prstGeom prst="rect">
            <a:avLst/>
          </a:prstGeom>
          <a:noFill/>
        </p:spPr>
        <p:txBody>
          <a:bodyPr wrap="square" rtlCol="0">
            <a:spAutoFit/>
          </a:bodyPr>
          <a:lstStyle/>
          <a:p>
            <a:r>
              <a:rPr lang="en-US" sz="2400" dirty="0"/>
              <a:t>7</a:t>
            </a:r>
            <a:r>
              <a:rPr lang="en-US" sz="2400" dirty="0" smtClean="0"/>
              <a:t>^1 – 7</a:t>
            </a:r>
          </a:p>
          <a:p>
            <a:r>
              <a:rPr lang="en-US" sz="2400" dirty="0"/>
              <a:t>7</a:t>
            </a:r>
            <a:r>
              <a:rPr lang="en-US" sz="2400" dirty="0" smtClean="0"/>
              <a:t>^2 -  4</a:t>
            </a:r>
            <a:r>
              <a:rPr lang="en-US" sz="2400" u="sng" dirty="0" smtClean="0"/>
              <a:t>9</a:t>
            </a:r>
          </a:p>
          <a:p>
            <a:r>
              <a:rPr lang="en-US" sz="2400" dirty="0"/>
              <a:t>7</a:t>
            </a:r>
            <a:r>
              <a:rPr lang="en-US" sz="2400" dirty="0" smtClean="0"/>
              <a:t>^3 -  34</a:t>
            </a:r>
            <a:r>
              <a:rPr lang="en-US" sz="2400" u="sng" dirty="0" smtClean="0"/>
              <a:t>3</a:t>
            </a:r>
          </a:p>
          <a:p>
            <a:r>
              <a:rPr lang="en-US" sz="2400" dirty="0"/>
              <a:t>7</a:t>
            </a:r>
            <a:r>
              <a:rPr lang="en-US" sz="2400" dirty="0" smtClean="0"/>
              <a:t>^4  - 240</a:t>
            </a:r>
            <a:r>
              <a:rPr lang="en-US" sz="2400" u="sng" dirty="0" smtClean="0"/>
              <a:t>1</a:t>
            </a:r>
          </a:p>
          <a:p>
            <a:r>
              <a:rPr lang="en-US" sz="2400" dirty="0"/>
              <a:t>7</a:t>
            </a:r>
            <a:r>
              <a:rPr lang="en-US" sz="2400" dirty="0" smtClean="0"/>
              <a:t>^5  - …</a:t>
            </a:r>
            <a:r>
              <a:rPr lang="en-US" sz="2400" u="sng" dirty="0" smtClean="0"/>
              <a:t>7</a:t>
            </a:r>
          </a:p>
          <a:p>
            <a:r>
              <a:rPr lang="en-US" sz="2400" dirty="0" smtClean="0"/>
              <a:t>There are 4 cycles </a:t>
            </a:r>
          </a:p>
          <a:p>
            <a:r>
              <a:rPr lang="en-US" sz="2400" dirty="0" smtClean="0"/>
              <a:t>7, 9 , 3, 1</a:t>
            </a:r>
            <a:endParaRPr lang="en-IN" sz="2400" dirty="0"/>
          </a:p>
        </p:txBody>
      </p:sp>
      <p:sp>
        <p:nvSpPr>
          <p:cNvPr id="27" name="TextBox 26"/>
          <p:cNvSpPr txBox="1"/>
          <p:nvPr/>
        </p:nvSpPr>
        <p:spPr>
          <a:xfrm flipH="1">
            <a:off x="9674263" y="3137750"/>
            <a:ext cx="1863292" cy="3046988"/>
          </a:xfrm>
          <a:prstGeom prst="rect">
            <a:avLst/>
          </a:prstGeom>
          <a:noFill/>
        </p:spPr>
        <p:txBody>
          <a:bodyPr wrap="square" rtlCol="0">
            <a:spAutoFit/>
          </a:bodyPr>
          <a:lstStyle/>
          <a:p>
            <a:r>
              <a:rPr lang="en-US" sz="2400" dirty="0"/>
              <a:t>8</a:t>
            </a:r>
            <a:r>
              <a:rPr lang="en-US" sz="2400" dirty="0" smtClean="0"/>
              <a:t>^1 – 8 </a:t>
            </a:r>
          </a:p>
          <a:p>
            <a:r>
              <a:rPr lang="en-US" sz="2400" dirty="0"/>
              <a:t>8</a:t>
            </a:r>
            <a:r>
              <a:rPr lang="en-US" sz="2400" dirty="0" smtClean="0"/>
              <a:t>^2 -  6</a:t>
            </a:r>
            <a:r>
              <a:rPr lang="en-US" sz="2400" u="sng" dirty="0" smtClean="0"/>
              <a:t>4</a:t>
            </a:r>
          </a:p>
          <a:p>
            <a:r>
              <a:rPr lang="en-US" sz="2400" dirty="0"/>
              <a:t>8</a:t>
            </a:r>
            <a:r>
              <a:rPr lang="en-US" sz="2400" dirty="0" smtClean="0"/>
              <a:t>^3 -  51</a:t>
            </a:r>
            <a:r>
              <a:rPr lang="en-US" sz="2400" u="sng" dirty="0" smtClean="0"/>
              <a:t>2</a:t>
            </a:r>
          </a:p>
          <a:p>
            <a:r>
              <a:rPr lang="en-US" sz="2400" dirty="0"/>
              <a:t>8</a:t>
            </a:r>
            <a:r>
              <a:rPr lang="en-US" sz="2400" dirty="0" smtClean="0"/>
              <a:t>^4  - …</a:t>
            </a:r>
            <a:r>
              <a:rPr lang="en-US" sz="2400" u="sng" dirty="0" smtClean="0"/>
              <a:t>6</a:t>
            </a:r>
            <a:endParaRPr lang="en-US" sz="2400" dirty="0" smtClean="0"/>
          </a:p>
          <a:p>
            <a:r>
              <a:rPr lang="en-US" sz="2400" dirty="0"/>
              <a:t>8</a:t>
            </a:r>
            <a:r>
              <a:rPr lang="en-US" sz="2400" dirty="0" smtClean="0"/>
              <a:t>^5  -  …</a:t>
            </a:r>
            <a:r>
              <a:rPr lang="en-US" sz="2400" u="sng" dirty="0"/>
              <a:t>8</a:t>
            </a:r>
            <a:endParaRPr lang="en-US" sz="2400" dirty="0" smtClean="0"/>
          </a:p>
          <a:p>
            <a:r>
              <a:rPr lang="en-US" sz="2400" dirty="0" smtClean="0"/>
              <a:t>There are 4 cycles </a:t>
            </a:r>
          </a:p>
          <a:p>
            <a:r>
              <a:rPr lang="en-US" sz="2400" dirty="0" smtClean="0"/>
              <a:t>8, 4 , 2, 6</a:t>
            </a:r>
            <a:endParaRPr lang="en-IN" sz="2400" dirty="0"/>
          </a:p>
        </p:txBody>
      </p:sp>
      <p:sp>
        <p:nvSpPr>
          <p:cNvPr id="28" name="TextBox 27"/>
          <p:cNvSpPr txBox="1"/>
          <p:nvPr/>
        </p:nvSpPr>
        <p:spPr>
          <a:xfrm>
            <a:off x="4106779" y="1796716"/>
            <a:ext cx="3866147" cy="461665"/>
          </a:xfrm>
          <a:prstGeom prst="rect">
            <a:avLst/>
          </a:prstGeom>
          <a:noFill/>
        </p:spPr>
        <p:txBody>
          <a:bodyPr wrap="square" rtlCol="0">
            <a:spAutoFit/>
          </a:bodyPr>
          <a:lstStyle/>
          <a:p>
            <a:r>
              <a:rPr lang="en-US" sz="2400" b="1" i="1" u="sng" dirty="0">
                <a:solidFill>
                  <a:srgbClr val="FF0000"/>
                </a:solidFill>
              </a:rPr>
              <a:t>Group </a:t>
            </a:r>
            <a:r>
              <a:rPr lang="en-US" sz="2400" b="1" i="1" u="sng" dirty="0" smtClean="0">
                <a:solidFill>
                  <a:srgbClr val="FF0000"/>
                </a:solidFill>
              </a:rPr>
              <a:t>3 </a:t>
            </a:r>
            <a:r>
              <a:rPr lang="en-US" sz="2400" dirty="0" smtClean="0"/>
              <a:t>– 2,3,7,8</a:t>
            </a:r>
            <a:endParaRPr lang="en-IN" sz="2400" dirty="0"/>
          </a:p>
        </p:txBody>
      </p:sp>
      <p:sp>
        <p:nvSpPr>
          <p:cNvPr id="29" name="Rectangle 28"/>
          <p:cNvSpPr/>
          <p:nvPr/>
        </p:nvSpPr>
        <p:spPr>
          <a:xfrm>
            <a:off x="1233159" y="2197782"/>
            <a:ext cx="780415" cy="923330"/>
          </a:xfrm>
          <a:prstGeom prst="rect">
            <a:avLst/>
          </a:prstGeom>
          <a:noFill/>
          <a:effectLst>
            <a:innerShdw blurRad="63500" dist="50800" dir="13500000">
              <a:prstClr val="black">
                <a:alpha val="50000"/>
              </a:prstClr>
            </a:innerShdw>
          </a:effectLst>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2</a:t>
            </a:r>
            <a:endParaRPr lang="en-US" sz="5400" b="1" cap="none" spc="0" dirty="0">
              <a:ln/>
              <a:solidFill>
                <a:schemeClr val="accent3"/>
              </a:solidFill>
              <a:effectLst/>
            </a:endParaRPr>
          </a:p>
        </p:txBody>
      </p:sp>
      <p:sp>
        <p:nvSpPr>
          <p:cNvPr id="30" name="Rectangle 29"/>
          <p:cNvSpPr/>
          <p:nvPr/>
        </p:nvSpPr>
        <p:spPr>
          <a:xfrm>
            <a:off x="4155579" y="2168761"/>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3</a:t>
            </a:r>
            <a:endParaRPr lang="en-US" sz="5400" b="1" cap="none" spc="0" dirty="0">
              <a:ln/>
              <a:solidFill>
                <a:schemeClr val="accent3"/>
              </a:solidFill>
              <a:effectLst/>
            </a:endParaRPr>
          </a:p>
        </p:txBody>
      </p:sp>
      <p:sp>
        <p:nvSpPr>
          <p:cNvPr id="31" name="Rectangle 30"/>
          <p:cNvSpPr/>
          <p:nvPr/>
        </p:nvSpPr>
        <p:spPr>
          <a:xfrm>
            <a:off x="7237596" y="2206009"/>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7</a:t>
            </a:r>
            <a:endParaRPr lang="en-US" sz="5400" b="1" cap="none" spc="0" dirty="0">
              <a:ln/>
              <a:solidFill>
                <a:schemeClr val="accent3"/>
              </a:solidFill>
              <a:effectLst/>
            </a:endParaRPr>
          </a:p>
        </p:txBody>
      </p:sp>
      <p:sp>
        <p:nvSpPr>
          <p:cNvPr id="32" name="Rectangle 31"/>
          <p:cNvSpPr/>
          <p:nvPr/>
        </p:nvSpPr>
        <p:spPr>
          <a:xfrm>
            <a:off x="10033315" y="2182343"/>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8</a:t>
            </a:r>
            <a:endParaRPr lang="en-US" sz="5400" b="1" cap="none" spc="0" dirty="0">
              <a:ln/>
              <a:solidFill>
                <a:schemeClr val="accent3"/>
              </a:solidFill>
              <a:effectLst/>
            </a:endParaRPr>
          </a:p>
        </p:txBody>
      </p:sp>
    </p:spTree>
    <p:extLst>
      <p:ext uri="{BB962C8B-B14F-4D97-AF65-F5344CB8AC3E}">
        <p14:creationId xmlns:p14="http://schemas.microsoft.com/office/powerpoint/2010/main" val="298588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anim calcmode="lin" valueType="num">
                                      <p:cBhvr additive="base">
                                        <p:cTn id="11"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anim calcmode="lin" valueType="num">
                                      <p:cBhvr additive="base">
                                        <p:cTn id="15"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anim calcmode="lin" valueType="num">
                                      <p:cBhvr additive="base">
                                        <p:cTn id="19" dur="500" fill="hold"/>
                                        <p:tgtEl>
                                          <p:spTgt spid="2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anim calcmode="lin" valueType="num">
                                      <p:cBhvr additive="base">
                                        <p:cTn id="23" dur="500" fill="hold"/>
                                        <p:tgtEl>
                                          <p:spTgt spid="2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anim calcmode="lin" valueType="num">
                                      <p:cBhvr additive="base">
                                        <p:cTn id="27" dur="500" fill="hold"/>
                                        <p:tgtEl>
                                          <p:spTgt spid="2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
                                            <p:txEl>
                                              <p:pRg st="6" end="6"/>
                                            </p:txEl>
                                          </p:spTgt>
                                        </p:tgtEl>
                                        <p:attrNameLst>
                                          <p:attrName>style.visibility</p:attrName>
                                        </p:attrNameLst>
                                      </p:cBhvr>
                                      <p:to>
                                        <p:strVal val="visible"/>
                                      </p:to>
                                    </p:set>
                                    <p:anim calcmode="lin" valueType="num">
                                      <p:cBhvr additive="base">
                                        <p:cTn id="31" dur="500" fill="hold"/>
                                        <p:tgtEl>
                                          <p:spTgt spid="2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 calcmode="lin" valueType="num">
                                      <p:cBhvr additive="base">
                                        <p:cTn id="3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5">
                                            <p:txEl>
                                              <p:pRg st="1" end="1"/>
                                            </p:txEl>
                                          </p:spTgt>
                                        </p:tgtEl>
                                        <p:attrNameLst>
                                          <p:attrName>style.visibility</p:attrName>
                                        </p:attrNameLst>
                                      </p:cBhvr>
                                      <p:to>
                                        <p:strVal val="visible"/>
                                      </p:to>
                                    </p:set>
                                    <p:anim calcmode="lin" valueType="num">
                                      <p:cBhvr additive="base">
                                        <p:cTn id="41"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5">
                                            <p:txEl>
                                              <p:pRg st="2" end="2"/>
                                            </p:txEl>
                                          </p:spTgt>
                                        </p:tgtEl>
                                        <p:attrNameLst>
                                          <p:attrName>style.visibility</p:attrName>
                                        </p:attrNameLst>
                                      </p:cBhvr>
                                      <p:to>
                                        <p:strVal val="visible"/>
                                      </p:to>
                                    </p:set>
                                    <p:anim calcmode="lin" valueType="num">
                                      <p:cBhvr additive="base">
                                        <p:cTn id="45"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5">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5">
                                            <p:txEl>
                                              <p:pRg st="3" end="3"/>
                                            </p:txEl>
                                          </p:spTgt>
                                        </p:tgtEl>
                                        <p:attrNameLst>
                                          <p:attrName>style.visibility</p:attrName>
                                        </p:attrNameLst>
                                      </p:cBhvr>
                                      <p:to>
                                        <p:strVal val="visible"/>
                                      </p:to>
                                    </p:set>
                                    <p:anim calcmode="lin" valueType="num">
                                      <p:cBhvr additive="base">
                                        <p:cTn id="49"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5">
                                            <p:txEl>
                                              <p:pRg st="4" end="4"/>
                                            </p:txEl>
                                          </p:spTgt>
                                        </p:tgtEl>
                                        <p:attrNameLst>
                                          <p:attrName>style.visibility</p:attrName>
                                        </p:attrNameLst>
                                      </p:cBhvr>
                                      <p:to>
                                        <p:strVal val="visible"/>
                                      </p:to>
                                    </p:set>
                                    <p:anim calcmode="lin" valueType="num">
                                      <p:cBhvr additive="base">
                                        <p:cTn id="53"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5">
                                            <p:txEl>
                                              <p:pRg st="5" end="5"/>
                                            </p:txEl>
                                          </p:spTgt>
                                        </p:tgtEl>
                                        <p:attrNameLst>
                                          <p:attrName>style.visibility</p:attrName>
                                        </p:attrNameLst>
                                      </p:cBhvr>
                                      <p:to>
                                        <p:strVal val="visible"/>
                                      </p:to>
                                    </p:set>
                                    <p:anim calcmode="lin" valueType="num">
                                      <p:cBhvr additive="base">
                                        <p:cTn id="57"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5">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xEl>
                                              <p:pRg st="6" end="6"/>
                                            </p:txEl>
                                          </p:spTgt>
                                        </p:tgtEl>
                                        <p:attrNameLst>
                                          <p:attrName>style.visibility</p:attrName>
                                        </p:attrNameLst>
                                      </p:cBhvr>
                                      <p:to>
                                        <p:strVal val="visible"/>
                                      </p:to>
                                    </p:set>
                                    <p:anim calcmode="lin" valueType="num">
                                      <p:cBhvr additive="base">
                                        <p:cTn id="61" dur="500" fill="hold"/>
                                        <p:tgtEl>
                                          <p:spTgt spid="25">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6">
                                            <p:txEl>
                                              <p:pRg st="0" end="0"/>
                                            </p:txEl>
                                          </p:spTgt>
                                        </p:tgtEl>
                                        <p:attrNameLst>
                                          <p:attrName>style.visibility</p:attrName>
                                        </p:attrNameLst>
                                      </p:cBhvr>
                                      <p:to>
                                        <p:strVal val="visible"/>
                                      </p:to>
                                    </p:set>
                                    <p:anim calcmode="lin" valueType="num">
                                      <p:cBhvr additive="base">
                                        <p:cTn id="6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6">
                                            <p:txEl>
                                              <p:pRg st="1" end="1"/>
                                            </p:txEl>
                                          </p:spTgt>
                                        </p:tgtEl>
                                        <p:attrNameLst>
                                          <p:attrName>style.visibility</p:attrName>
                                        </p:attrNameLst>
                                      </p:cBhvr>
                                      <p:to>
                                        <p:strVal val="visible"/>
                                      </p:to>
                                    </p:set>
                                    <p:anim calcmode="lin" valueType="num">
                                      <p:cBhvr additive="base">
                                        <p:cTn id="7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6">
                                            <p:txEl>
                                              <p:pRg st="2" end="2"/>
                                            </p:txEl>
                                          </p:spTgt>
                                        </p:tgtEl>
                                        <p:attrNameLst>
                                          <p:attrName>style.visibility</p:attrName>
                                        </p:attrNameLst>
                                      </p:cBhvr>
                                      <p:to>
                                        <p:strVal val="visible"/>
                                      </p:to>
                                    </p:set>
                                    <p:anim calcmode="lin" valueType="num">
                                      <p:cBhvr additive="base">
                                        <p:cTn id="75"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6">
                                            <p:txEl>
                                              <p:pRg st="3" end="3"/>
                                            </p:txEl>
                                          </p:spTgt>
                                        </p:tgtEl>
                                        <p:attrNameLst>
                                          <p:attrName>style.visibility</p:attrName>
                                        </p:attrNameLst>
                                      </p:cBhvr>
                                      <p:to>
                                        <p:strVal val="visible"/>
                                      </p:to>
                                    </p:set>
                                    <p:anim calcmode="lin" valueType="num">
                                      <p:cBhvr additive="base">
                                        <p:cTn id="79"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6">
                                            <p:txEl>
                                              <p:pRg st="4" end="4"/>
                                            </p:txEl>
                                          </p:spTgt>
                                        </p:tgtEl>
                                        <p:attrNameLst>
                                          <p:attrName>style.visibility</p:attrName>
                                        </p:attrNameLst>
                                      </p:cBhvr>
                                      <p:to>
                                        <p:strVal val="visible"/>
                                      </p:to>
                                    </p:set>
                                    <p:anim calcmode="lin" valueType="num">
                                      <p:cBhvr additive="base">
                                        <p:cTn id="83"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6">
                                            <p:txEl>
                                              <p:pRg st="5" end="5"/>
                                            </p:txEl>
                                          </p:spTgt>
                                        </p:tgtEl>
                                        <p:attrNameLst>
                                          <p:attrName>style.visibility</p:attrName>
                                        </p:attrNameLst>
                                      </p:cBhvr>
                                      <p:to>
                                        <p:strVal val="visible"/>
                                      </p:to>
                                    </p:set>
                                    <p:anim calcmode="lin" valueType="num">
                                      <p:cBhvr additive="base">
                                        <p:cTn id="87"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6">
                                            <p:txEl>
                                              <p:pRg st="6" end="6"/>
                                            </p:txEl>
                                          </p:spTgt>
                                        </p:tgtEl>
                                        <p:attrNameLst>
                                          <p:attrName>style.visibility</p:attrName>
                                        </p:attrNameLst>
                                      </p:cBhvr>
                                      <p:to>
                                        <p:strVal val="visible"/>
                                      </p:to>
                                    </p:set>
                                    <p:anim calcmode="lin" valueType="num">
                                      <p:cBhvr additive="base">
                                        <p:cTn id="91"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xEl>
                                              <p:pRg st="0" end="0"/>
                                            </p:txEl>
                                          </p:spTgt>
                                        </p:tgtEl>
                                        <p:attrNameLst>
                                          <p:attrName>style.visibility</p:attrName>
                                        </p:attrNameLst>
                                      </p:cBhvr>
                                      <p:to>
                                        <p:strVal val="visible"/>
                                      </p:to>
                                    </p:set>
                                    <p:anim calcmode="lin" valueType="num">
                                      <p:cBhvr additive="base">
                                        <p:cTn id="9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27">
                                            <p:txEl>
                                              <p:pRg st="1" end="1"/>
                                            </p:txEl>
                                          </p:spTgt>
                                        </p:tgtEl>
                                        <p:attrNameLst>
                                          <p:attrName>style.visibility</p:attrName>
                                        </p:attrNameLst>
                                      </p:cBhvr>
                                      <p:to>
                                        <p:strVal val="visible"/>
                                      </p:to>
                                    </p:set>
                                    <p:anim calcmode="lin" valueType="num">
                                      <p:cBhvr additive="base">
                                        <p:cTn id="101"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7">
                                            <p:txEl>
                                              <p:pRg st="1" end="1"/>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27">
                                            <p:txEl>
                                              <p:pRg st="2" end="2"/>
                                            </p:txEl>
                                          </p:spTgt>
                                        </p:tgtEl>
                                        <p:attrNameLst>
                                          <p:attrName>style.visibility</p:attrName>
                                        </p:attrNameLst>
                                      </p:cBhvr>
                                      <p:to>
                                        <p:strVal val="visible"/>
                                      </p:to>
                                    </p:set>
                                    <p:anim calcmode="lin" valueType="num">
                                      <p:cBhvr additive="base">
                                        <p:cTn id="105"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27">
                                            <p:txEl>
                                              <p:pRg st="2" end="2"/>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7">
                                            <p:txEl>
                                              <p:pRg st="3" end="3"/>
                                            </p:txEl>
                                          </p:spTgt>
                                        </p:tgtEl>
                                        <p:attrNameLst>
                                          <p:attrName>style.visibility</p:attrName>
                                        </p:attrNameLst>
                                      </p:cBhvr>
                                      <p:to>
                                        <p:strVal val="visible"/>
                                      </p:to>
                                    </p:set>
                                    <p:anim calcmode="lin" valueType="num">
                                      <p:cBhvr additive="base">
                                        <p:cTn id="109"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7">
                                            <p:txEl>
                                              <p:pRg st="3" end="3"/>
                                            </p:txEl>
                                          </p:spTgt>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7">
                                            <p:txEl>
                                              <p:pRg st="4" end="4"/>
                                            </p:txEl>
                                          </p:spTgt>
                                        </p:tgtEl>
                                        <p:attrNameLst>
                                          <p:attrName>style.visibility</p:attrName>
                                        </p:attrNameLst>
                                      </p:cBhvr>
                                      <p:to>
                                        <p:strVal val="visible"/>
                                      </p:to>
                                    </p:set>
                                    <p:anim calcmode="lin" valueType="num">
                                      <p:cBhvr additive="base">
                                        <p:cTn id="113"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27">
                                            <p:txEl>
                                              <p:pRg st="4" end="4"/>
                                            </p:txEl>
                                          </p:spTgt>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7">
                                            <p:txEl>
                                              <p:pRg st="5" end="5"/>
                                            </p:txEl>
                                          </p:spTgt>
                                        </p:tgtEl>
                                        <p:attrNameLst>
                                          <p:attrName>style.visibility</p:attrName>
                                        </p:attrNameLst>
                                      </p:cBhvr>
                                      <p:to>
                                        <p:strVal val="visible"/>
                                      </p:to>
                                    </p:set>
                                    <p:anim calcmode="lin" valueType="num">
                                      <p:cBhvr additive="base">
                                        <p:cTn id="117" dur="500" fill="hold"/>
                                        <p:tgtEl>
                                          <p:spTgt spid="27">
                                            <p:txEl>
                                              <p:pRg st="5" end="5"/>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7">
                                            <p:txEl>
                                              <p:pRg st="5" end="5"/>
                                            </p:txEl>
                                          </p:spTgt>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27">
                                            <p:txEl>
                                              <p:pRg st="6" end="6"/>
                                            </p:txEl>
                                          </p:spTgt>
                                        </p:tgtEl>
                                        <p:attrNameLst>
                                          <p:attrName>style.visibility</p:attrName>
                                        </p:attrNameLst>
                                      </p:cBhvr>
                                      <p:to>
                                        <p:strVal val="visible"/>
                                      </p:to>
                                    </p:set>
                                    <p:anim calcmode="lin" valueType="num">
                                      <p:cBhvr additive="base">
                                        <p:cTn id="121" dur="500" fill="hold"/>
                                        <p:tgtEl>
                                          <p:spTgt spid="27">
                                            <p:txEl>
                                              <p:pRg st="6" end="6"/>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3" name="TextBox 2"/>
          <p:cNvSpPr txBox="1"/>
          <p:nvPr/>
        </p:nvSpPr>
        <p:spPr>
          <a:xfrm flipH="1">
            <a:off x="3204555" y="397626"/>
            <a:ext cx="6562899" cy="830997"/>
          </a:xfrm>
          <a:prstGeom prst="rect">
            <a:avLst/>
          </a:prstGeom>
          <a:noFill/>
        </p:spPr>
        <p:txBody>
          <a:bodyPr wrap="square" rtlCol="0">
            <a:spAutoFit/>
          </a:bodyPr>
          <a:lstStyle/>
          <a:p>
            <a:r>
              <a:rPr lang="en-US" sz="4800" dirty="0" smtClean="0"/>
              <a:t>Unit Digit Patterns</a:t>
            </a:r>
            <a:endParaRPr lang="en-IN" sz="4800" dirty="0"/>
          </a:p>
        </p:txBody>
      </p:sp>
      <p:sp>
        <p:nvSpPr>
          <p:cNvPr id="18" name="TextBox 17"/>
          <p:cNvSpPr txBox="1"/>
          <p:nvPr/>
        </p:nvSpPr>
        <p:spPr>
          <a:xfrm>
            <a:off x="352926" y="1856509"/>
            <a:ext cx="11534274" cy="4154984"/>
          </a:xfrm>
          <a:prstGeom prst="rect">
            <a:avLst/>
          </a:prstGeom>
          <a:noFill/>
        </p:spPr>
        <p:txBody>
          <a:bodyPr wrap="square" rtlCol="0">
            <a:spAutoFit/>
          </a:bodyPr>
          <a:lstStyle/>
          <a:p>
            <a:r>
              <a:rPr lang="en-US" sz="2400" b="1" i="1" u="sng" dirty="0">
                <a:solidFill>
                  <a:srgbClr val="FF0000"/>
                </a:solidFill>
              </a:rPr>
              <a:t>Group </a:t>
            </a:r>
            <a:r>
              <a:rPr lang="en-US" sz="2400" b="1" i="1" u="sng" dirty="0" smtClean="0">
                <a:solidFill>
                  <a:srgbClr val="FF0000"/>
                </a:solidFill>
              </a:rPr>
              <a:t>3 </a:t>
            </a:r>
            <a:r>
              <a:rPr lang="en-US" sz="2400" dirty="0" smtClean="0"/>
              <a:t>– 2,3,7,8</a:t>
            </a:r>
          </a:p>
          <a:p>
            <a:r>
              <a:rPr lang="en-US" sz="2400" dirty="0" smtClean="0"/>
              <a:t>Since group 3 numbers have 4 cycles we cannot split it based on odd and even powers. </a:t>
            </a:r>
            <a:endParaRPr lang="en-US" sz="2400" dirty="0"/>
          </a:p>
          <a:p>
            <a:r>
              <a:rPr lang="en-US" sz="2400" dirty="0" smtClean="0"/>
              <a:t>Since the value is repeating after 4 cycles we need to separate the multiple of 4 by dividing the power by 4.</a:t>
            </a:r>
          </a:p>
          <a:p>
            <a:pPr marL="342900" indent="-342900">
              <a:buFont typeface="Arial" panose="020B0604020202020204" pitchFamily="34" charset="0"/>
              <a:buChar char="•"/>
            </a:pPr>
            <a:r>
              <a:rPr lang="en-US" sz="2400" dirty="0" smtClean="0"/>
              <a:t>If the power is exactly divisible by 4 then choose the 4</a:t>
            </a:r>
            <a:r>
              <a:rPr lang="en-US" sz="2400" baseline="30000" dirty="0" smtClean="0"/>
              <a:t>th</a:t>
            </a:r>
            <a:r>
              <a:rPr lang="en-US" sz="2400" dirty="0" smtClean="0"/>
              <a:t> value of the corresponding number. </a:t>
            </a:r>
            <a:endParaRPr lang="en-US" sz="2400" dirty="0"/>
          </a:p>
          <a:p>
            <a:pPr marL="342900" indent="-342900">
              <a:buFont typeface="Arial" panose="020B0604020202020204" pitchFamily="34" charset="0"/>
              <a:buChar char="•"/>
            </a:pPr>
            <a:r>
              <a:rPr lang="en-US" sz="2400" dirty="0" smtClean="0"/>
              <a:t>If it is not exactly divisible we will be getting remainders as 1,2 or 3. </a:t>
            </a:r>
          </a:p>
          <a:p>
            <a:pPr marL="342900" indent="-342900">
              <a:buFont typeface="Arial" panose="020B0604020202020204" pitchFamily="34" charset="0"/>
              <a:buChar char="•"/>
            </a:pPr>
            <a:r>
              <a:rPr lang="en-US" sz="2400" dirty="0" smtClean="0"/>
              <a:t>If the remainder is 1 choose 1</a:t>
            </a:r>
            <a:r>
              <a:rPr lang="en-US" sz="2400" baseline="30000" dirty="0" smtClean="0"/>
              <a:t>st</a:t>
            </a:r>
            <a:r>
              <a:rPr lang="en-US" sz="2400" dirty="0" smtClean="0"/>
              <a:t> value.</a:t>
            </a:r>
          </a:p>
          <a:p>
            <a:pPr marL="342900" indent="-342900">
              <a:buFont typeface="Arial" panose="020B0604020202020204" pitchFamily="34" charset="0"/>
              <a:buChar char="•"/>
            </a:pPr>
            <a:r>
              <a:rPr lang="en-US" sz="2400" dirty="0" smtClean="0"/>
              <a:t>If the remainder is 2 choose the 2</a:t>
            </a:r>
            <a:r>
              <a:rPr lang="en-US" sz="2400" baseline="30000" dirty="0" smtClean="0"/>
              <a:t>nd</a:t>
            </a:r>
            <a:r>
              <a:rPr lang="en-US" sz="2400" dirty="0" smtClean="0"/>
              <a:t> value.</a:t>
            </a:r>
          </a:p>
          <a:p>
            <a:pPr marL="342900" indent="-342900">
              <a:buFont typeface="Arial" panose="020B0604020202020204" pitchFamily="34" charset="0"/>
              <a:buChar char="•"/>
            </a:pPr>
            <a:r>
              <a:rPr lang="en-US" sz="2400" dirty="0" smtClean="0"/>
              <a:t>If the remainder is 3 choose the 3</a:t>
            </a:r>
            <a:r>
              <a:rPr lang="en-US" sz="2400" baseline="30000" dirty="0" smtClean="0"/>
              <a:t>rd</a:t>
            </a:r>
            <a:r>
              <a:rPr lang="en-US" sz="2400" dirty="0" smtClean="0"/>
              <a:t> value.</a:t>
            </a:r>
          </a:p>
        </p:txBody>
      </p:sp>
    </p:spTree>
    <p:extLst>
      <p:ext uri="{BB962C8B-B14F-4D97-AF65-F5344CB8AC3E}">
        <p14:creationId xmlns:p14="http://schemas.microsoft.com/office/powerpoint/2010/main" val="235721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additive="base">
                                        <p:cTn id="7"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 calcmode="lin" valueType="num">
                                      <p:cBhvr additive="base">
                                        <p:cTn id="13"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 calcmode="lin" valueType="num">
                                      <p:cBhvr additive="base">
                                        <p:cTn id="19"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 calcmode="lin" valueType="num">
                                      <p:cBhvr additive="base">
                                        <p:cTn id="25"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
                                            <p:txEl>
                                              <p:pRg st="5" end="5"/>
                                            </p:txEl>
                                          </p:spTgt>
                                        </p:tgtEl>
                                        <p:attrNameLst>
                                          <p:attrName>style.visibility</p:attrName>
                                        </p:attrNameLst>
                                      </p:cBhvr>
                                      <p:to>
                                        <p:strVal val="visible"/>
                                      </p:to>
                                    </p:set>
                                    <p:anim calcmode="lin" valueType="num">
                                      <p:cBhvr additive="base">
                                        <p:cTn id="29"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
                                            <p:txEl>
                                              <p:pRg st="6" end="6"/>
                                            </p:txEl>
                                          </p:spTgt>
                                        </p:tgtEl>
                                        <p:attrNameLst>
                                          <p:attrName>style.visibility</p:attrName>
                                        </p:attrNameLst>
                                      </p:cBhvr>
                                      <p:to>
                                        <p:strVal val="visible"/>
                                      </p:to>
                                    </p:set>
                                    <p:anim calcmode="lin" valueType="num">
                                      <p:cBhvr additive="base">
                                        <p:cTn id="3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8">
                                            <p:txEl>
                                              <p:pRg st="7" end="7"/>
                                            </p:txEl>
                                          </p:spTgt>
                                        </p:tgtEl>
                                        <p:attrNameLst>
                                          <p:attrName>style.visibility</p:attrName>
                                        </p:attrNameLst>
                                      </p:cBhvr>
                                      <p:to>
                                        <p:strVal val="visible"/>
                                      </p:to>
                                    </p:set>
                                    <p:anim calcmode="lin" valueType="num">
                                      <p:cBhvr additive="base">
                                        <p:cTn id="37" dur="500" fill="hold"/>
                                        <p:tgtEl>
                                          <p:spTgt spid="1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Table 47"/>
          <p:cNvGraphicFramePr>
            <a:graphicFrameLocks noGrp="1"/>
          </p:cNvGraphicFramePr>
          <p:nvPr>
            <p:extLst>
              <p:ext uri="{D42A27DB-BD31-4B8C-83A1-F6EECF244321}">
                <p14:modId xmlns:p14="http://schemas.microsoft.com/office/powerpoint/2010/main" val="1475774909"/>
              </p:ext>
            </p:extLst>
          </p:nvPr>
        </p:nvGraphicFramePr>
        <p:xfrm>
          <a:off x="4870115" y="2837531"/>
          <a:ext cx="1146600" cy="1785016"/>
        </p:xfrm>
        <a:graphic>
          <a:graphicData uri="http://schemas.openxmlformats.org/drawingml/2006/table">
            <a:tbl>
              <a:tblPr firstRow="1" bandRow="1">
                <a:tableStyleId>{5C22544A-7EE6-4342-B048-85BDC9FD1C3A}</a:tableStyleId>
              </a:tblPr>
              <a:tblGrid>
                <a:gridCol w="1146600">
                  <a:extLst>
                    <a:ext uri="{9D8B030D-6E8A-4147-A177-3AD203B41FA5}">
                      <a16:colId xmlns:a16="http://schemas.microsoft.com/office/drawing/2014/main" val="1635955758"/>
                    </a:ext>
                  </a:extLst>
                </a:gridCol>
              </a:tblGrid>
              <a:tr h="89250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892356795"/>
                  </a:ext>
                </a:extLst>
              </a:tr>
              <a:tr h="89250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56409218"/>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1593545179"/>
              </p:ext>
            </p:extLst>
          </p:nvPr>
        </p:nvGraphicFramePr>
        <p:xfrm>
          <a:off x="10201241" y="2814972"/>
          <a:ext cx="1146600" cy="1785016"/>
        </p:xfrm>
        <a:graphic>
          <a:graphicData uri="http://schemas.openxmlformats.org/drawingml/2006/table">
            <a:tbl>
              <a:tblPr firstRow="1" bandRow="1">
                <a:tableStyleId>{5C22544A-7EE6-4342-B048-85BDC9FD1C3A}</a:tableStyleId>
              </a:tblPr>
              <a:tblGrid>
                <a:gridCol w="1146600">
                  <a:extLst>
                    <a:ext uri="{9D8B030D-6E8A-4147-A177-3AD203B41FA5}">
                      <a16:colId xmlns:a16="http://schemas.microsoft.com/office/drawing/2014/main" val="1635955758"/>
                    </a:ext>
                  </a:extLst>
                </a:gridCol>
              </a:tblGrid>
              <a:tr h="89250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892356795"/>
                  </a:ext>
                </a:extLst>
              </a:tr>
              <a:tr h="89250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56409218"/>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3" name="TextBox 2"/>
          <p:cNvSpPr txBox="1"/>
          <p:nvPr/>
        </p:nvSpPr>
        <p:spPr>
          <a:xfrm flipH="1">
            <a:off x="3204555" y="397626"/>
            <a:ext cx="6562899" cy="830997"/>
          </a:xfrm>
          <a:prstGeom prst="rect">
            <a:avLst/>
          </a:prstGeom>
          <a:noFill/>
        </p:spPr>
        <p:txBody>
          <a:bodyPr wrap="square" rtlCol="0">
            <a:spAutoFit/>
          </a:bodyPr>
          <a:lstStyle/>
          <a:p>
            <a:r>
              <a:rPr lang="en-US" sz="4800" dirty="0" smtClean="0"/>
              <a:t>Unit Digit Patterns</a:t>
            </a:r>
            <a:endParaRPr lang="en-IN" sz="4800" dirty="0"/>
          </a:p>
        </p:txBody>
      </p:sp>
      <p:graphicFrame>
        <p:nvGraphicFramePr>
          <p:cNvPr id="4" name="Table 3"/>
          <p:cNvGraphicFramePr>
            <a:graphicFrameLocks noGrp="1"/>
          </p:cNvGraphicFramePr>
          <p:nvPr>
            <p:extLst>
              <p:ext uri="{D42A27DB-BD31-4B8C-83A1-F6EECF244321}">
                <p14:modId xmlns:p14="http://schemas.microsoft.com/office/powerpoint/2010/main" val="3133782983"/>
              </p:ext>
            </p:extLst>
          </p:nvPr>
        </p:nvGraphicFramePr>
        <p:xfrm>
          <a:off x="584563" y="2068715"/>
          <a:ext cx="10741890" cy="762000"/>
        </p:xfrm>
        <a:graphic>
          <a:graphicData uri="http://schemas.openxmlformats.org/drawingml/2006/table">
            <a:tbl>
              <a:tblPr firstRow="1" bandRow="1">
                <a:effectLst>
                  <a:innerShdw dir="4200000">
                    <a:prstClr val="black">
                      <a:alpha val="50000"/>
                    </a:prstClr>
                  </a:innerShdw>
                </a:effectLst>
                <a:tableStyleId>{5C22544A-7EE6-4342-B048-85BDC9FD1C3A}</a:tableStyleId>
              </a:tblPr>
              <a:tblGrid>
                <a:gridCol w="1074189">
                  <a:extLst>
                    <a:ext uri="{9D8B030D-6E8A-4147-A177-3AD203B41FA5}">
                      <a16:colId xmlns:a16="http://schemas.microsoft.com/office/drawing/2014/main" val="2129069840"/>
                    </a:ext>
                  </a:extLst>
                </a:gridCol>
                <a:gridCol w="1074189">
                  <a:extLst>
                    <a:ext uri="{9D8B030D-6E8A-4147-A177-3AD203B41FA5}">
                      <a16:colId xmlns:a16="http://schemas.microsoft.com/office/drawing/2014/main" val="4261698570"/>
                    </a:ext>
                  </a:extLst>
                </a:gridCol>
                <a:gridCol w="1074189">
                  <a:extLst>
                    <a:ext uri="{9D8B030D-6E8A-4147-A177-3AD203B41FA5}">
                      <a16:colId xmlns:a16="http://schemas.microsoft.com/office/drawing/2014/main" val="133011437"/>
                    </a:ext>
                  </a:extLst>
                </a:gridCol>
                <a:gridCol w="1074189">
                  <a:extLst>
                    <a:ext uri="{9D8B030D-6E8A-4147-A177-3AD203B41FA5}">
                      <a16:colId xmlns:a16="http://schemas.microsoft.com/office/drawing/2014/main" val="1254518505"/>
                    </a:ext>
                  </a:extLst>
                </a:gridCol>
                <a:gridCol w="1074189">
                  <a:extLst>
                    <a:ext uri="{9D8B030D-6E8A-4147-A177-3AD203B41FA5}">
                      <a16:colId xmlns:a16="http://schemas.microsoft.com/office/drawing/2014/main" val="4012815012"/>
                    </a:ext>
                  </a:extLst>
                </a:gridCol>
                <a:gridCol w="1074189">
                  <a:extLst>
                    <a:ext uri="{9D8B030D-6E8A-4147-A177-3AD203B41FA5}">
                      <a16:colId xmlns:a16="http://schemas.microsoft.com/office/drawing/2014/main" val="739831657"/>
                    </a:ext>
                  </a:extLst>
                </a:gridCol>
                <a:gridCol w="1074189">
                  <a:extLst>
                    <a:ext uri="{9D8B030D-6E8A-4147-A177-3AD203B41FA5}">
                      <a16:colId xmlns:a16="http://schemas.microsoft.com/office/drawing/2014/main" val="4106132653"/>
                    </a:ext>
                  </a:extLst>
                </a:gridCol>
                <a:gridCol w="1074189">
                  <a:extLst>
                    <a:ext uri="{9D8B030D-6E8A-4147-A177-3AD203B41FA5}">
                      <a16:colId xmlns:a16="http://schemas.microsoft.com/office/drawing/2014/main" val="2039214252"/>
                    </a:ext>
                  </a:extLst>
                </a:gridCol>
                <a:gridCol w="1074189">
                  <a:extLst>
                    <a:ext uri="{9D8B030D-6E8A-4147-A177-3AD203B41FA5}">
                      <a16:colId xmlns:a16="http://schemas.microsoft.com/office/drawing/2014/main" val="784164454"/>
                    </a:ext>
                  </a:extLst>
                </a:gridCol>
                <a:gridCol w="1074189">
                  <a:extLst>
                    <a:ext uri="{9D8B030D-6E8A-4147-A177-3AD203B41FA5}">
                      <a16:colId xmlns:a16="http://schemas.microsoft.com/office/drawing/2014/main" val="1351555637"/>
                    </a:ext>
                  </a:extLst>
                </a:gridCol>
              </a:tblGrid>
              <a:tr h="758892">
                <a:tc>
                  <a:txBody>
                    <a:bodyPr/>
                    <a:lstStyle/>
                    <a:p>
                      <a:endParaRPr lang="en-IN" sz="4400" dirty="0">
                        <a:ln>
                          <a:solidFill>
                            <a:schemeClr val="accent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dirty="0">
                        <a:ln>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623786060"/>
                  </a:ext>
                </a:extLst>
              </a:tr>
            </a:tbl>
          </a:graphicData>
        </a:graphic>
      </p:graphicFrame>
      <p:sp>
        <p:nvSpPr>
          <p:cNvPr id="5" name="Rectangle 4"/>
          <p:cNvSpPr/>
          <p:nvPr/>
        </p:nvSpPr>
        <p:spPr>
          <a:xfrm>
            <a:off x="828262" y="1988050"/>
            <a:ext cx="572593" cy="923330"/>
          </a:xfrm>
          <a:prstGeom prst="rect">
            <a:avLst/>
          </a:prstGeom>
          <a:noFill/>
        </p:spPr>
        <p:txBody>
          <a:bodyPr wrap="none" lIns="91440" tIns="45720" rIns="91440" bIns="45720">
            <a:spAutoFit/>
          </a:bodyPr>
          <a:lstStyle/>
          <a:p>
            <a:pPr algn="ctr"/>
            <a:r>
              <a:rPr lang="en-US" sz="5400" b="1" cap="none" spc="0" dirty="0" smtClean="0">
                <a:ln/>
                <a:solidFill>
                  <a:schemeClr val="accent4"/>
                </a:solidFill>
                <a:effectLst/>
              </a:rPr>
              <a:t>0</a:t>
            </a:r>
            <a:endParaRPr lang="en-US" sz="5400" b="1" cap="none" spc="0" dirty="0">
              <a:ln/>
              <a:solidFill>
                <a:schemeClr val="accent4"/>
              </a:solidFill>
              <a:effectLst/>
            </a:endParaRPr>
          </a:p>
        </p:txBody>
      </p:sp>
      <p:sp>
        <p:nvSpPr>
          <p:cNvPr id="6" name="Rectangle 5"/>
          <p:cNvSpPr/>
          <p:nvPr/>
        </p:nvSpPr>
        <p:spPr>
          <a:xfrm>
            <a:off x="1910607" y="1988050"/>
            <a:ext cx="572593" cy="923330"/>
          </a:xfrm>
          <a:prstGeom prst="rect">
            <a:avLst/>
          </a:prstGeom>
          <a:noFill/>
        </p:spPr>
        <p:txBody>
          <a:bodyPr wrap="none" lIns="91440" tIns="45720" rIns="91440" bIns="45720">
            <a:spAutoFit/>
          </a:bodyPr>
          <a:lstStyle/>
          <a:p>
            <a:pPr algn="ctr"/>
            <a:r>
              <a:rPr lang="en-US" sz="5400" b="1" dirty="0">
                <a:ln/>
                <a:solidFill>
                  <a:schemeClr val="accent4"/>
                </a:solidFill>
              </a:rPr>
              <a:t>1</a:t>
            </a:r>
            <a:endParaRPr lang="en-US" sz="5400" b="1" cap="none" spc="0" dirty="0">
              <a:ln/>
              <a:solidFill>
                <a:schemeClr val="accent4"/>
              </a:solidFill>
              <a:effectLst/>
            </a:endParaRPr>
          </a:p>
        </p:txBody>
      </p:sp>
      <p:sp>
        <p:nvSpPr>
          <p:cNvPr id="7" name="Rectangle 6"/>
          <p:cNvSpPr/>
          <p:nvPr/>
        </p:nvSpPr>
        <p:spPr>
          <a:xfrm>
            <a:off x="6199707" y="1963023"/>
            <a:ext cx="572593" cy="923330"/>
          </a:xfrm>
          <a:prstGeom prst="rect">
            <a:avLst/>
          </a:prstGeom>
          <a:noFill/>
        </p:spPr>
        <p:txBody>
          <a:bodyPr wrap="none" lIns="91440" tIns="45720" rIns="91440" bIns="45720">
            <a:spAutoFit/>
          </a:bodyPr>
          <a:lstStyle/>
          <a:p>
            <a:pPr algn="ctr"/>
            <a:r>
              <a:rPr lang="en-US" sz="5400" b="1" dirty="0">
                <a:ln/>
                <a:solidFill>
                  <a:schemeClr val="accent4"/>
                </a:solidFill>
              </a:rPr>
              <a:t>5</a:t>
            </a:r>
            <a:endParaRPr lang="en-US" sz="5400" b="1" cap="none" spc="0" dirty="0">
              <a:ln/>
              <a:solidFill>
                <a:schemeClr val="accent4"/>
              </a:solidFill>
              <a:effectLst/>
            </a:endParaRPr>
          </a:p>
        </p:txBody>
      </p:sp>
      <p:sp>
        <p:nvSpPr>
          <p:cNvPr id="8" name="Rectangle 7"/>
          <p:cNvSpPr/>
          <p:nvPr/>
        </p:nvSpPr>
        <p:spPr>
          <a:xfrm>
            <a:off x="7282052" y="1963023"/>
            <a:ext cx="572593" cy="923330"/>
          </a:xfrm>
          <a:prstGeom prst="rect">
            <a:avLst/>
          </a:prstGeom>
          <a:noFill/>
        </p:spPr>
        <p:txBody>
          <a:bodyPr wrap="none" lIns="91440" tIns="45720" rIns="91440" bIns="45720">
            <a:spAutoFit/>
          </a:bodyPr>
          <a:lstStyle/>
          <a:p>
            <a:pPr algn="ctr"/>
            <a:r>
              <a:rPr lang="en-US" sz="5400" b="1" dirty="0">
                <a:ln/>
                <a:solidFill>
                  <a:schemeClr val="accent4"/>
                </a:solidFill>
              </a:rPr>
              <a:t>6</a:t>
            </a:r>
            <a:endParaRPr lang="en-US" sz="5400" b="1" cap="none" spc="0" dirty="0">
              <a:ln/>
              <a:solidFill>
                <a:schemeClr val="accent4"/>
              </a:solidFill>
              <a:effectLst/>
            </a:endParaRPr>
          </a:p>
        </p:txBody>
      </p:sp>
      <p:sp>
        <p:nvSpPr>
          <p:cNvPr id="10" name="Rectangle 9"/>
          <p:cNvSpPr/>
          <p:nvPr/>
        </p:nvSpPr>
        <p:spPr>
          <a:xfrm>
            <a:off x="10548170" y="1963023"/>
            <a:ext cx="57259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9</a:t>
            </a:r>
          </a:p>
        </p:txBody>
      </p:sp>
      <p:sp>
        <p:nvSpPr>
          <p:cNvPr id="11" name="Rectangle 10"/>
          <p:cNvSpPr/>
          <p:nvPr/>
        </p:nvSpPr>
        <p:spPr>
          <a:xfrm>
            <a:off x="5237110" y="1963023"/>
            <a:ext cx="57259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4</a:t>
            </a:r>
            <a:endParaRPr lang="en-US" sz="5400" b="1" dirty="0">
              <a:ln w="22225">
                <a:solidFill>
                  <a:schemeClr val="accent2"/>
                </a:solidFill>
                <a:prstDash val="solid"/>
              </a:ln>
              <a:solidFill>
                <a:schemeClr val="accent2">
                  <a:lumMod val="40000"/>
                  <a:lumOff val="60000"/>
                </a:schemeClr>
              </a:solidFill>
            </a:endParaRPr>
          </a:p>
        </p:txBody>
      </p:sp>
      <p:sp>
        <p:nvSpPr>
          <p:cNvPr id="13" name="Rectangle 12"/>
          <p:cNvSpPr/>
          <p:nvPr/>
        </p:nvSpPr>
        <p:spPr>
          <a:xfrm>
            <a:off x="9414461" y="1988050"/>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8</a:t>
            </a:r>
            <a:endParaRPr lang="en-US" sz="5400" b="1" cap="none" spc="0" dirty="0">
              <a:ln/>
              <a:solidFill>
                <a:schemeClr val="accent3"/>
              </a:solidFill>
              <a:effectLst/>
            </a:endParaRPr>
          </a:p>
        </p:txBody>
      </p:sp>
      <p:sp>
        <p:nvSpPr>
          <p:cNvPr id="14" name="Rectangle 13"/>
          <p:cNvSpPr/>
          <p:nvPr/>
        </p:nvSpPr>
        <p:spPr>
          <a:xfrm>
            <a:off x="8364397" y="1963023"/>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7</a:t>
            </a:r>
            <a:endParaRPr lang="en-US" sz="5400" b="1" cap="none" spc="0" dirty="0">
              <a:ln/>
              <a:solidFill>
                <a:schemeClr val="accent3"/>
              </a:solidFill>
              <a:effectLst/>
            </a:endParaRPr>
          </a:p>
        </p:txBody>
      </p:sp>
      <p:sp>
        <p:nvSpPr>
          <p:cNvPr id="15" name="Rectangle 14"/>
          <p:cNvSpPr/>
          <p:nvPr/>
        </p:nvSpPr>
        <p:spPr>
          <a:xfrm>
            <a:off x="4031710" y="1963023"/>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3</a:t>
            </a:r>
            <a:endParaRPr lang="en-US" sz="5400" b="1" cap="none" spc="0" dirty="0">
              <a:ln/>
              <a:solidFill>
                <a:schemeClr val="accent3"/>
              </a:solidFill>
              <a:effectLst/>
            </a:endParaRPr>
          </a:p>
        </p:txBody>
      </p:sp>
      <p:sp>
        <p:nvSpPr>
          <p:cNvPr id="16" name="Rectangle 15"/>
          <p:cNvSpPr/>
          <p:nvPr/>
        </p:nvSpPr>
        <p:spPr>
          <a:xfrm>
            <a:off x="2888304" y="1926885"/>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2</a:t>
            </a:r>
            <a:endParaRPr lang="en-US" sz="5400" b="1" cap="none" spc="0" dirty="0">
              <a:ln/>
              <a:solidFill>
                <a:schemeClr val="accent3"/>
              </a:solidFill>
              <a:effectLst/>
            </a:endParaRPr>
          </a:p>
        </p:txBody>
      </p:sp>
      <p:graphicFrame>
        <p:nvGraphicFramePr>
          <p:cNvPr id="9" name="Table 8"/>
          <p:cNvGraphicFramePr>
            <a:graphicFrameLocks noGrp="1"/>
          </p:cNvGraphicFramePr>
          <p:nvPr>
            <p:extLst>
              <p:ext uri="{D42A27DB-BD31-4B8C-83A1-F6EECF244321}">
                <p14:modId xmlns:p14="http://schemas.microsoft.com/office/powerpoint/2010/main" val="997982267"/>
              </p:ext>
            </p:extLst>
          </p:nvPr>
        </p:nvGraphicFramePr>
        <p:xfrm>
          <a:off x="588103" y="2830715"/>
          <a:ext cx="1116814" cy="868502"/>
        </p:xfrm>
        <a:graphic>
          <a:graphicData uri="http://schemas.openxmlformats.org/drawingml/2006/table">
            <a:tbl>
              <a:tblPr firstRow="1" bandRow="1">
                <a:tableStyleId>{5C22544A-7EE6-4342-B048-85BDC9FD1C3A}</a:tableStyleId>
              </a:tblPr>
              <a:tblGrid>
                <a:gridCol w="1116814">
                  <a:extLst>
                    <a:ext uri="{9D8B030D-6E8A-4147-A177-3AD203B41FA5}">
                      <a16:colId xmlns:a16="http://schemas.microsoft.com/office/drawing/2014/main" val="283130177"/>
                    </a:ext>
                  </a:extLst>
                </a:gridCol>
              </a:tblGrid>
              <a:tr h="86850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228385589"/>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411234402"/>
              </p:ext>
            </p:extLst>
          </p:nvPr>
        </p:nvGraphicFramePr>
        <p:xfrm>
          <a:off x="1670924" y="2830715"/>
          <a:ext cx="1074408" cy="868502"/>
        </p:xfrm>
        <a:graphic>
          <a:graphicData uri="http://schemas.openxmlformats.org/drawingml/2006/table">
            <a:tbl>
              <a:tblPr firstRow="1" bandRow="1">
                <a:tableStyleId>{5C22544A-7EE6-4342-B048-85BDC9FD1C3A}</a:tableStyleId>
              </a:tblPr>
              <a:tblGrid>
                <a:gridCol w="1074408">
                  <a:extLst>
                    <a:ext uri="{9D8B030D-6E8A-4147-A177-3AD203B41FA5}">
                      <a16:colId xmlns:a16="http://schemas.microsoft.com/office/drawing/2014/main" val="283130177"/>
                    </a:ext>
                  </a:extLst>
                </a:gridCol>
              </a:tblGrid>
              <a:tr h="86850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228385589"/>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878377690"/>
              </p:ext>
            </p:extLst>
          </p:nvPr>
        </p:nvGraphicFramePr>
        <p:xfrm>
          <a:off x="6020279" y="2825636"/>
          <a:ext cx="1023038" cy="868502"/>
        </p:xfrm>
        <a:graphic>
          <a:graphicData uri="http://schemas.openxmlformats.org/drawingml/2006/table">
            <a:tbl>
              <a:tblPr firstRow="1" bandRow="1">
                <a:tableStyleId>{5C22544A-7EE6-4342-B048-85BDC9FD1C3A}</a:tableStyleId>
              </a:tblPr>
              <a:tblGrid>
                <a:gridCol w="1023038">
                  <a:extLst>
                    <a:ext uri="{9D8B030D-6E8A-4147-A177-3AD203B41FA5}">
                      <a16:colId xmlns:a16="http://schemas.microsoft.com/office/drawing/2014/main" val="283130177"/>
                    </a:ext>
                  </a:extLst>
                </a:gridCol>
              </a:tblGrid>
              <a:tr h="86850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228385589"/>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060611910"/>
              </p:ext>
            </p:extLst>
          </p:nvPr>
        </p:nvGraphicFramePr>
        <p:xfrm>
          <a:off x="7008848" y="2850215"/>
          <a:ext cx="1116814" cy="868502"/>
        </p:xfrm>
        <a:graphic>
          <a:graphicData uri="http://schemas.openxmlformats.org/drawingml/2006/table">
            <a:tbl>
              <a:tblPr firstRow="1" bandRow="1">
                <a:tableStyleId>{5C22544A-7EE6-4342-B048-85BDC9FD1C3A}</a:tableStyleId>
              </a:tblPr>
              <a:tblGrid>
                <a:gridCol w="1116814">
                  <a:extLst>
                    <a:ext uri="{9D8B030D-6E8A-4147-A177-3AD203B41FA5}">
                      <a16:colId xmlns:a16="http://schemas.microsoft.com/office/drawing/2014/main" val="283130177"/>
                    </a:ext>
                  </a:extLst>
                </a:gridCol>
              </a:tblGrid>
              <a:tr h="86850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228385589"/>
                  </a:ext>
                </a:extLst>
              </a:tr>
            </a:tbl>
          </a:graphicData>
        </a:graphic>
      </p:graphicFrame>
      <p:sp>
        <p:nvSpPr>
          <p:cNvPr id="23" name="Rectangle 22"/>
          <p:cNvSpPr/>
          <p:nvPr/>
        </p:nvSpPr>
        <p:spPr>
          <a:xfrm>
            <a:off x="803340" y="2798222"/>
            <a:ext cx="572593" cy="923330"/>
          </a:xfrm>
          <a:prstGeom prst="rect">
            <a:avLst/>
          </a:prstGeom>
          <a:noFill/>
        </p:spPr>
        <p:txBody>
          <a:bodyPr wrap="none" lIns="91440" tIns="45720" rIns="91440" bIns="45720">
            <a:spAutoFit/>
          </a:bodyPr>
          <a:lstStyle/>
          <a:p>
            <a:pPr algn="ctr"/>
            <a:r>
              <a:rPr lang="en-US" sz="5400" b="1" cap="none" spc="0" dirty="0" smtClean="0">
                <a:ln/>
                <a:solidFill>
                  <a:schemeClr val="accent4"/>
                </a:solidFill>
                <a:effectLst/>
              </a:rPr>
              <a:t>0</a:t>
            </a:r>
            <a:endParaRPr lang="en-US" sz="5400" b="1" cap="none" spc="0" dirty="0">
              <a:ln/>
              <a:solidFill>
                <a:schemeClr val="accent4"/>
              </a:solidFill>
              <a:effectLst/>
            </a:endParaRPr>
          </a:p>
        </p:txBody>
      </p:sp>
      <p:sp>
        <p:nvSpPr>
          <p:cNvPr id="24" name="Rectangle 23"/>
          <p:cNvSpPr/>
          <p:nvPr/>
        </p:nvSpPr>
        <p:spPr>
          <a:xfrm>
            <a:off x="1904673" y="2764656"/>
            <a:ext cx="572593" cy="923330"/>
          </a:xfrm>
          <a:prstGeom prst="rect">
            <a:avLst/>
          </a:prstGeom>
          <a:noFill/>
        </p:spPr>
        <p:txBody>
          <a:bodyPr wrap="none" lIns="91440" tIns="45720" rIns="91440" bIns="45720">
            <a:spAutoFit/>
          </a:bodyPr>
          <a:lstStyle/>
          <a:p>
            <a:pPr algn="ctr"/>
            <a:r>
              <a:rPr lang="en-US" sz="5400" b="1" dirty="0">
                <a:ln/>
                <a:solidFill>
                  <a:schemeClr val="accent4"/>
                </a:solidFill>
              </a:rPr>
              <a:t>1</a:t>
            </a:r>
            <a:endParaRPr lang="en-US" sz="5400" b="1" cap="none" spc="0" dirty="0">
              <a:ln/>
              <a:solidFill>
                <a:schemeClr val="accent4"/>
              </a:solidFill>
              <a:effectLst/>
            </a:endParaRPr>
          </a:p>
        </p:txBody>
      </p:sp>
      <p:sp>
        <p:nvSpPr>
          <p:cNvPr id="25" name="Rectangle 24"/>
          <p:cNvSpPr/>
          <p:nvPr/>
        </p:nvSpPr>
        <p:spPr>
          <a:xfrm>
            <a:off x="6190166" y="2747477"/>
            <a:ext cx="572593" cy="923330"/>
          </a:xfrm>
          <a:prstGeom prst="rect">
            <a:avLst/>
          </a:prstGeom>
          <a:noFill/>
        </p:spPr>
        <p:txBody>
          <a:bodyPr wrap="none" lIns="91440" tIns="45720" rIns="91440" bIns="45720">
            <a:spAutoFit/>
          </a:bodyPr>
          <a:lstStyle/>
          <a:p>
            <a:pPr algn="ctr"/>
            <a:r>
              <a:rPr lang="en-US" sz="5400" b="1" dirty="0">
                <a:ln/>
                <a:solidFill>
                  <a:schemeClr val="accent4"/>
                </a:solidFill>
              </a:rPr>
              <a:t>5</a:t>
            </a:r>
            <a:endParaRPr lang="en-US" sz="5400" b="1" cap="none" spc="0" dirty="0">
              <a:ln/>
              <a:solidFill>
                <a:schemeClr val="accent4"/>
              </a:solidFill>
              <a:effectLst/>
            </a:endParaRPr>
          </a:p>
        </p:txBody>
      </p:sp>
      <p:sp>
        <p:nvSpPr>
          <p:cNvPr id="26" name="Rectangle 25"/>
          <p:cNvSpPr/>
          <p:nvPr/>
        </p:nvSpPr>
        <p:spPr>
          <a:xfrm>
            <a:off x="7275087" y="2746706"/>
            <a:ext cx="572593" cy="923330"/>
          </a:xfrm>
          <a:prstGeom prst="rect">
            <a:avLst/>
          </a:prstGeom>
          <a:noFill/>
        </p:spPr>
        <p:txBody>
          <a:bodyPr wrap="none" lIns="91440" tIns="45720" rIns="91440" bIns="45720">
            <a:spAutoFit/>
          </a:bodyPr>
          <a:lstStyle/>
          <a:p>
            <a:pPr algn="ctr"/>
            <a:r>
              <a:rPr lang="en-US" sz="5400" b="1" dirty="0">
                <a:ln/>
                <a:solidFill>
                  <a:schemeClr val="accent4"/>
                </a:solidFill>
              </a:rPr>
              <a:t>6</a:t>
            </a:r>
            <a:endParaRPr lang="en-US" sz="5400" b="1" cap="none" spc="0" dirty="0">
              <a:ln/>
              <a:solidFill>
                <a:schemeClr val="accent4"/>
              </a:solidFill>
              <a:effectLst/>
            </a:endParaRPr>
          </a:p>
        </p:txBody>
      </p:sp>
      <p:graphicFrame>
        <p:nvGraphicFramePr>
          <p:cNvPr id="27" name="Table 26"/>
          <p:cNvGraphicFramePr>
            <a:graphicFrameLocks noGrp="1"/>
          </p:cNvGraphicFramePr>
          <p:nvPr>
            <p:extLst>
              <p:ext uri="{D42A27DB-BD31-4B8C-83A1-F6EECF244321}">
                <p14:modId xmlns:p14="http://schemas.microsoft.com/office/powerpoint/2010/main" val="2355588925"/>
              </p:ext>
            </p:extLst>
          </p:nvPr>
        </p:nvGraphicFramePr>
        <p:xfrm>
          <a:off x="2674843" y="2850215"/>
          <a:ext cx="1172555" cy="3623292"/>
        </p:xfrm>
        <a:graphic>
          <a:graphicData uri="http://schemas.openxmlformats.org/drawingml/2006/table">
            <a:tbl>
              <a:tblPr firstRow="1" bandRow="1">
                <a:tableStyleId>{5C22544A-7EE6-4342-B048-85BDC9FD1C3A}</a:tableStyleId>
              </a:tblPr>
              <a:tblGrid>
                <a:gridCol w="1172555">
                  <a:extLst>
                    <a:ext uri="{9D8B030D-6E8A-4147-A177-3AD203B41FA5}">
                      <a16:colId xmlns:a16="http://schemas.microsoft.com/office/drawing/2014/main" val="3235194870"/>
                    </a:ext>
                  </a:extLst>
                </a:gridCol>
              </a:tblGrid>
              <a:tr h="90582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84736841"/>
                  </a:ext>
                </a:extLst>
              </a:tr>
              <a:tr h="90582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2225337"/>
                  </a:ext>
                </a:extLst>
              </a:tr>
              <a:tr h="90582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82118948"/>
                  </a:ext>
                </a:extLst>
              </a:tr>
              <a:tr h="90582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41409741"/>
                  </a:ext>
                </a:extLst>
              </a:tr>
            </a:tbl>
          </a:graphicData>
        </a:graphic>
      </p:graphicFrame>
      <p:sp>
        <p:nvSpPr>
          <p:cNvPr id="28" name="Rectangle 27"/>
          <p:cNvSpPr/>
          <p:nvPr/>
        </p:nvSpPr>
        <p:spPr>
          <a:xfrm>
            <a:off x="2924600" y="2789096"/>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2</a:t>
            </a:r>
            <a:endParaRPr lang="en-US" sz="5400" b="1" cap="none" spc="0" dirty="0">
              <a:ln/>
              <a:solidFill>
                <a:schemeClr val="accent3"/>
              </a:solidFill>
              <a:effectLst/>
            </a:endParaRPr>
          </a:p>
        </p:txBody>
      </p:sp>
      <p:sp>
        <p:nvSpPr>
          <p:cNvPr id="29" name="Rectangle 28"/>
          <p:cNvSpPr/>
          <p:nvPr/>
        </p:nvSpPr>
        <p:spPr>
          <a:xfrm>
            <a:off x="2945988" y="3711916"/>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4</a:t>
            </a:r>
            <a:endParaRPr lang="en-US" sz="5400" b="1" cap="none" spc="0" dirty="0">
              <a:ln/>
              <a:solidFill>
                <a:schemeClr val="accent3"/>
              </a:solidFill>
              <a:effectLst/>
            </a:endParaRPr>
          </a:p>
        </p:txBody>
      </p:sp>
      <p:sp>
        <p:nvSpPr>
          <p:cNvPr id="30" name="Rectangle 29"/>
          <p:cNvSpPr/>
          <p:nvPr/>
        </p:nvSpPr>
        <p:spPr>
          <a:xfrm>
            <a:off x="2924600" y="4635246"/>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8</a:t>
            </a:r>
            <a:endParaRPr lang="en-US" sz="5400" b="1" cap="none" spc="0" dirty="0">
              <a:ln/>
              <a:solidFill>
                <a:schemeClr val="accent3"/>
              </a:solidFill>
              <a:effectLst/>
            </a:endParaRPr>
          </a:p>
        </p:txBody>
      </p:sp>
      <p:sp>
        <p:nvSpPr>
          <p:cNvPr id="31" name="Rectangle 30"/>
          <p:cNvSpPr/>
          <p:nvPr/>
        </p:nvSpPr>
        <p:spPr>
          <a:xfrm>
            <a:off x="2945988" y="5509109"/>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6</a:t>
            </a:r>
            <a:endParaRPr lang="en-US" sz="5400" b="1" cap="none" spc="0" dirty="0">
              <a:ln/>
              <a:solidFill>
                <a:schemeClr val="accent3"/>
              </a:solidFill>
              <a:effectLst/>
            </a:endParaRPr>
          </a:p>
        </p:txBody>
      </p:sp>
      <p:graphicFrame>
        <p:nvGraphicFramePr>
          <p:cNvPr id="32" name="Table 31"/>
          <p:cNvGraphicFramePr>
            <a:graphicFrameLocks noGrp="1"/>
          </p:cNvGraphicFramePr>
          <p:nvPr>
            <p:extLst>
              <p:ext uri="{D42A27DB-BD31-4B8C-83A1-F6EECF244321}">
                <p14:modId xmlns:p14="http://schemas.microsoft.com/office/powerpoint/2010/main" val="3272681822"/>
              </p:ext>
            </p:extLst>
          </p:nvPr>
        </p:nvGraphicFramePr>
        <p:xfrm>
          <a:off x="3707581" y="2845136"/>
          <a:ext cx="1172555" cy="3623292"/>
        </p:xfrm>
        <a:graphic>
          <a:graphicData uri="http://schemas.openxmlformats.org/drawingml/2006/table">
            <a:tbl>
              <a:tblPr firstRow="1" bandRow="1">
                <a:tableStyleId>{5C22544A-7EE6-4342-B048-85BDC9FD1C3A}</a:tableStyleId>
              </a:tblPr>
              <a:tblGrid>
                <a:gridCol w="1172555">
                  <a:extLst>
                    <a:ext uri="{9D8B030D-6E8A-4147-A177-3AD203B41FA5}">
                      <a16:colId xmlns:a16="http://schemas.microsoft.com/office/drawing/2014/main" val="3235194870"/>
                    </a:ext>
                  </a:extLst>
                </a:gridCol>
              </a:tblGrid>
              <a:tr h="90582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84736841"/>
                  </a:ext>
                </a:extLst>
              </a:tr>
              <a:tr h="90582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2225337"/>
                  </a:ext>
                </a:extLst>
              </a:tr>
              <a:tr h="90582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82118948"/>
                  </a:ext>
                </a:extLst>
              </a:tr>
              <a:tr h="90582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41409741"/>
                  </a:ext>
                </a:extLst>
              </a:tr>
            </a:tbl>
          </a:graphicData>
        </a:graphic>
      </p:graphicFrame>
      <p:sp>
        <p:nvSpPr>
          <p:cNvPr id="33" name="Rectangle 32"/>
          <p:cNvSpPr/>
          <p:nvPr/>
        </p:nvSpPr>
        <p:spPr>
          <a:xfrm>
            <a:off x="4007561" y="2770808"/>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3</a:t>
            </a:r>
            <a:endParaRPr lang="en-US" sz="5400" b="1" cap="none" spc="0" dirty="0">
              <a:ln/>
              <a:solidFill>
                <a:schemeClr val="accent3"/>
              </a:solidFill>
              <a:effectLst/>
            </a:endParaRPr>
          </a:p>
        </p:txBody>
      </p:sp>
      <p:sp>
        <p:nvSpPr>
          <p:cNvPr id="34" name="Rectangle 33"/>
          <p:cNvSpPr/>
          <p:nvPr/>
        </p:nvSpPr>
        <p:spPr>
          <a:xfrm>
            <a:off x="3974327" y="3718717"/>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9</a:t>
            </a:r>
            <a:endParaRPr lang="en-US" sz="5400" b="1" cap="none" spc="0" dirty="0">
              <a:ln/>
              <a:solidFill>
                <a:schemeClr val="accent3"/>
              </a:solidFill>
              <a:effectLst/>
            </a:endParaRPr>
          </a:p>
        </p:txBody>
      </p:sp>
      <p:sp>
        <p:nvSpPr>
          <p:cNvPr id="35" name="Rectangle 34"/>
          <p:cNvSpPr/>
          <p:nvPr/>
        </p:nvSpPr>
        <p:spPr>
          <a:xfrm>
            <a:off x="3979658" y="4642047"/>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7</a:t>
            </a:r>
            <a:endParaRPr lang="en-US" sz="5400" b="1" cap="none" spc="0" dirty="0">
              <a:ln/>
              <a:solidFill>
                <a:schemeClr val="accent3"/>
              </a:solidFill>
              <a:effectLst/>
            </a:endParaRPr>
          </a:p>
        </p:txBody>
      </p:sp>
      <p:sp>
        <p:nvSpPr>
          <p:cNvPr id="36" name="Rectangle 35"/>
          <p:cNvSpPr/>
          <p:nvPr/>
        </p:nvSpPr>
        <p:spPr>
          <a:xfrm>
            <a:off x="4007560" y="5534959"/>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1</a:t>
            </a:r>
            <a:endParaRPr lang="en-US" sz="5400" b="1" cap="none" spc="0" dirty="0">
              <a:ln/>
              <a:solidFill>
                <a:schemeClr val="accent3"/>
              </a:solidFill>
              <a:effectLst/>
            </a:endParaRPr>
          </a:p>
        </p:txBody>
      </p:sp>
      <p:graphicFrame>
        <p:nvGraphicFramePr>
          <p:cNvPr id="38" name="Table 37"/>
          <p:cNvGraphicFramePr>
            <a:graphicFrameLocks noGrp="1"/>
          </p:cNvGraphicFramePr>
          <p:nvPr>
            <p:extLst>
              <p:ext uri="{D42A27DB-BD31-4B8C-83A1-F6EECF244321}">
                <p14:modId xmlns:p14="http://schemas.microsoft.com/office/powerpoint/2010/main" val="3137778485"/>
              </p:ext>
            </p:extLst>
          </p:nvPr>
        </p:nvGraphicFramePr>
        <p:xfrm>
          <a:off x="9119982" y="2859557"/>
          <a:ext cx="1172555" cy="3623292"/>
        </p:xfrm>
        <a:graphic>
          <a:graphicData uri="http://schemas.openxmlformats.org/drawingml/2006/table">
            <a:tbl>
              <a:tblPr firstRow="1" bandRow="1">
                <a:tableStyleId>{5C22544A-7EE6-4342-B048-85BDC9FD1C3A}</a:tableStyleId>
              </a:tblPr>
              <a:tblGrid>
                <a:gridCol w="1172555">
                  <a:extLst>
                    <a:ext uri="{9D8B030D-6E8A-4147-A177-3AD203B41FA5}">
                      <a16:colId xmlns:a16="http://schemas.microsoft.com/office/drawing/2014/main" val="3235194870"/>
                    </a:ext>
                  </a:extLst>
                </a:gridCol>
              </a:tblGrid>
              <a:tr h="90582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84736841"/>
                  </a:ext>
                </a:extLst>
              </a:tr>
              <a:tr h="90582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2225337"/>
                  </a:ext>
                </a:extLst>
              </a:tr>
              <a:tr h="90582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82118948"/>
                  </a:ext>
                </a:extLst>
              </a:tr>
              <a:tr h="90582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41409741"/>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638507423"/>
              </p:ext>
            </p:extLst>
          </p:nvPr>
        </p:nvGraphicFramePr>
        <p:xfrm>
          <a:off x="8064415" y="2845136"/>
          <a:ext cx="1172555" cy="3623292"/>
        </p:xfrm>
        <a:graphic>
          <a:graphicData uri="http://schemas.openxmlformats.org/drawingml/2006/table">
            <a:tbl>
              <a:tblPr firstRow="1" bandRow="1">
                <a:tableStyleId>{5C22544A-7EE6-4342-B048-85BDC9FD1C3A}</a:tableStyleId>
              </a:tblPr>
              <a:tblGrid>
                <a:gridCol w="1172555">
                  <a:extLst>
                    <a:ext uri="{9D8B030D-6E8A-4147-A177-3AD203B41FA5}">
                      <a16:colId xmlns:a16="http://schemas.microsoft.com/office/drawing/2014/main" val="3235194870"/>
                    </a:ext>
                  </a:extLst>
                </a:gridCol>
              </a:tblGrid>
              <a:tr h="90582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84736841"/>
                  </a:ext>
                </a:extLst>
              </a:tr>
              <a:tr h="90582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2225337"/>
                  </a:ext>
                </a:extLst>
              </a:tr>
              <a:tr h="90582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82118948"/>
                  </a:ext>
                </a:extLst>
              </a:tr>
              <a:tr h="90582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41409741"/>
                  </a:ext>
                </a:extLst>
              </a:tr>
            </a:tbl>
          </a:graphicData>
        </a:graphic>
      </p:graphicFrame>
      <p:sp>
        <p:nvSpPr>
          <p:cNvPr id="40" name="Rectangle 39"/>
          <p:cNvSpPr/>
          <p:nvPr/>
        </p:nvSpPr>
        <p:spPr>
          <a:xfrm>
            <a:off x="8357432" y="2822801"/>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7</a:t>
            </a:r>
            <a:endParaRPr lang="en-US" sz="5400" b="1" cap="none" spc="0" dirty="0">
              <a:ln/>
              <a:solidFill>
                <a:schemeClr val="accent3"/>
              </a:solidFill>
              <a:effectLst/>
            </a:endParaRPr>
          </a:p>
        </p:txBody>
      </p:sp>
      <p:sp>
        <p:nvSpPr>
          <p:cNvPr id="41" name="Rectangle 40"/>
          <p:cNvSpPr/>
          <p:nvPr/>
        </p:nvSpPr>
        <p:spPr>
          <a:xfrm>
            <a:off x="8336059" y="4656782"/>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3</a:t>
            </a:r>
            <a:endParaRPr lang="en-US" sz="5400" b="1" cap="none" spc="0" dirty="0">
              <a:ln/>
              <a:solidFill>
                <a:schemeClr val="accent3"/>
              </a:solidFill>
              <a:effectLst/>
            </a:endParaRPr>
          </a:p>
        </p:txBody>
      </p:sp>
      <p:sp>
        <p:nvSpPr>
          <p:cNvPr id="42" name="Rectangle 41"/>
          <p:cNvSpPr/>
          <p:nvPr/>
        </p:nvSpPr>
        <p:spPr>
          <a:xfrm>
            <a:off x="8315619" y="3699217"/>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9</a:t>
            </a:r>
            <a:endParaRPr lang="en-US" sz="5400" b="1" cap="none" spc="0" dirty="0">
              <a:ln/>
              <a:solidFill>
                <a:schemeClr val="accent3"/>
              </a:solidFill>
              <a:effectLst/>
            </a:endParaRPr>
          </a:p>
        </p:txBody>
      </p:sp>
      <p:sp>
        <p:nvSpPr>
          <p:cNvPr id="43" name="Rectangle 42"/>
          <p:cNvSpPr/>
          <p:nvPr/>
        </p:nvSpPr>
        <p:spPr>
          <a:xfrm>
            <a:off x="8341343" y="5533198"/>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1</a:t>
            </a:r>
            <a:endParaRPr lang="en-US" sz="5400" b="1" cap="none" spc="0" dirty="0">
              <a:ln/>
              <a:solidFill>
                <a:schemeClr val="accent3"/>
              </a:solidFill>
              <a:effectLst/>
            </a:endParaRPr>
          </a:p>
        </p:txBody>
      </p:sp>
      <p:sp>
        <p:nvSpPr>
          <p:cNvPr id="44" name="Rectangle 43"/>
          <p:cNvSpPr/>
          <p:nvPr/>
        </p:nvSpPr>
        <p:spPr>
          <a:xfrm>
            <a:off x="9439777" y="2814972"/>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8</a:t>
            </a:r>
            <a:endParaRPr lang="en-US" sz="5400" b="1" cap="none" spc="0" dirty="0">
              <a:ln/>
              <a:solidFill>
                <a:schemeClr val="accent3"/>
              </a:solidFill>
              <a:effectLst/>
            </a:endParaRPr>
          </a:p>
        </p:txBody>
      </p:sp>
      <p:sp>
        <p:nvSpPr>
          <p:cNvPr id="45" name="Rectangle 44"/>
          <p:cNvSpPr/>
          <p:nvPr/>
        </p:nvSpPr>
        <p:spPr>
          <a:xfrm>
            <a:off x="9496271" y="3752760"/>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4</a:t>
            </a:r>
            <a:endParaRPr lang="en-US" sz="5400" b="1" cap="none" spc="0" dirty="0">
              <a:ln/>
              <a:solidFill>
                <a:schemeClr val="accent3"/>
              </a:solidFill>
              <a:effectLst/>
            </a:endParaRPr>
          </a:p>
        </p:txBody>
      </p:sp>
      <p:sp>
        <p:nvSpPr>
          <p:cNvPr id="46" name="Rectangle 45"/>
          <p:cNvSpPr/>
          <p:nvPr/>
        </p:nvSpPr>
        <p:spPr>
          <a:xfrm>
            <a:off x="9439777" y="4704932"/>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2</a:t>
            </a:r>
            <a:endParaRPr lang="en-US" sz="5400" b="1" cap="none" spc="0" dirty="0">
              <a:ln/>
              <a:solidFill>
                <a:schemeClr val="accent3"/>
              </a:solidFill>
              <a:effectLst/>
            </a:endParaRPr>
          </a:p>
        </p:txBody>
      </p:sp>
      <p:sp>
        <p:nvSpPr>
          <p:cNvPr id="47" name="Rectangle 46"/>
          <p:cNvSpPr/>
          <p:nvPr/>
        </p:nvSpPr>
        <p:spPr>
          <a:xfrm>
            <a:off x="9460594" y="5520733"/>
            <a:ext cx="572593" cy="923330"/>
          </a:xfrm>
          <a:prstGeom prst="rect">
            <a:avLst/>
          </a:prstGeom>
          <a:noFill/>
          <a:effectLst>
            <a:innerShdw blurRad="63500" dist="50800" dir="13500000">
              <a:prstClr val="black">
                <a:alpha val="50000"/>
              </a:prstClr>
            </a:inn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6</a:t>
            </a:r>
            <a:endParaRPr lang="en-US" sz="5400" b="1" cap="none" spc="0" dirty="0">
              <a:ln/>
              <a:solidFill>
                <a:schemeClr val="accent3"/>
              </a:solidFill>
              <a:effectLst/>
            </a:endParaRPr>
          </a:p>
        </p:txBody>
      </p:sp>
      <p:sp>
        <p:nvSpPr>
          <p:cNvPr id="50" name="Rectangle 49"/>
          <p:cNvSpPr/>
          <p:nvPr/>
        </p:nvSpPr>
        <p:spPr>
          <a:xfrm>
            <a:off x="5148547" y="2837531"/>
            <a:ext cx="57259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4</a:t>
            </a:r>
            <a:endParaRPr lang="en-US" sz="5400" b="1" dirty="0">
              <a:ln w="22225">
                <a:solidFill>
                  <a:schemeClr val="accent2"/>
                </a:solidFill>
                <a:prstDash val="solid"/>
              </a:ln>
              <a:solidFill>
                <a:schemeClr val="accent2">
                  <a:lumMod val="40000"/>
                  <a:lumOff val="60000"/>
                </a:schemeClr>
              </a:solidFill>
            </a:endParaRPr>
          </a:p>
        </p:txBody>
      </p:sp>
      <p:sp>
        <p:nvSpPr>
          <p:cNvPr id="51" name="Rectangle 50"/>
          <p:cNvSpPr/>
          <p:nvPr/>
        </p:nvSpPr>
        <p:spPr>
          <a:xfrm>
            <a:off x="5139437" y="3726445"/>
            <a:ext cx="57259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6</a:t>
            </a:r>
          </a:p>
        </p:txBody>
      </p:sp>
      <p:sp>
        <p:nvSpPr>
          <p:cNvPr id="52" name="Rectangle 51"/>
          <p:cNvSpPr/>
          <p:nvPr/>
        </p:nvSpPr>
        <p:spPr>
          <a:xfrm>
            <a:off x="10541205" y="2773657"/>
            <a:ext cx="57259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9</a:t>
            </a:r>
          </a:p>
        </p:txBody>
      </p:sp>
      <p:sp>
        <p:nvSpPr>
          <p:cNvPr id="53" name="Rectangle 52"/>
          <p:cNvSpPr/>
          <p:nvPr/>
        </p:nvSpPr>
        <p:spPr>
          <a:xfrm>
            <a:off x="10548170" y="3632610"/>
            <a:ext cx="572593"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1</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66056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709"/>
            <a:ext cx="3360194" cy="1856509"/>
          </a:xfrm>
          <a:prstGeom prst="rect">
            <a:avLst/>
          </a:prstGeom>
        </p:spPr>
      </p:pic>
      <p:sp>
        <p:nvSpPr>
          <p:cNvPr id="3" name="TextBox 2"/>
          <p:cNvSpPr txBox="1"/>
          <p:nvPr/>
        </p:nvSpPr>
        <p:spPr>
          <a:xfrm flipH="1">
            <a:off x="3204555" y="397626"/>
            <a:ext cx="6562899" cy="830997"/>
          </a:xfrm>
          <a:prstGeom prst="rect">
            <a:avLst/>
          </a:prstGeom>
          <a:noFill/>
        </p:spPr>
        <p:txBody>
          <a:bodyPr wrap="square" rtlCol="0">
            <a:spAutoFit/>
          </a:bodyPr>
          <a:lstStyle/>
          <a:p>
            <a:r>
              <a:rPr lang="en-US" sz="4800" dirty="0" smtClean="0"/>
              <a:t>Unit Digit - examples</a:t>
            </a:r>
            <a:endParaRPr lang="en-IN" sz="4800" dirty="0"/>
          </a:p>
        </p:txBody>
      </p:sp>
      <p:sp>
        <p:nvSpPr>
          <p:cNvPr id="18" name="TextBox 17"/>
          <p:cNvSpPr txBox="1"/>
          <p:nvPr/>
        </p:nvSpPr>
        <p:spPr>
          <a:xfrm>
            <a:off x="160421" y="1995008"/>
            <a:ext cx="11534274" cy="461665"/>
          </a:xfrm>
          <a:prstGeom prst="rect">
            <a:avLst/>
          </a:prstGeom>
          <a:noFill/>
        </p:spPr>
        <p:txBody>
          <a:bodyPr wrap="square" rtlCol="0">
            <a:spAutoFit/>
          </a:bodyPr>
          <a:lstStyle/>
          <a:p>
            <a:endParaRPr lang="en-US" sz="2400" dirty="0" smtClean="0"/>
          </a:p>
        </p:txBody>
      </p:sp>
      <p:sp>
        <p:nvSpPr>
          <p:cNvPr id="6" name="TextBox 5"/>
          <p:cNvSpPr txBox="1"/>
          <p:nvPr/>
        </p:nvSpPr>
        <p:spPr>
          <a:xfrm>
            <a:off x="160421" y="2033449"/>
            <a:ext cx="3993401" cy="646331"/>
          </a:xfrm>
          <a:prstGeom prst="rect">
            <a:avLst/>
          </a:prstGeom>
          <a:noFill/>
        </p:spPr>
        <p:txBody>
          <a:bodyPr wrap="none" rtlCol="0">
            <a:spAutoFit/>
          </a:bodyPr>
          <a:lstStyle/>
          <a:p>
            <a:pPr lvl="0"/>
            <a:r>
              <a:rPr lang="en-US" altLang="en-US" dirty="0" smtClean="0">
                <a:latin typeface="Arial" panose="020B0604020202020204" pitchFamily="34" charset="0"/>
              </a:rPr>
              <a:t>The </a:t>
            </a:r>
            <a:r>
              <a:rPr lang="en-US" altLang="en-US" dirty="0">
                <a:latin typeface="Arial" panose="020B0604020202020204" pitchFamily="34" charset="0"/>
              </a:rPr>
              <a:t>units digit of 35^87 + 93^46   </a:t>
            </a:r>
            <a:r>
              <a:rPr lang="en-US" altLang="en-US" sz="1600" dirty="0">
                <a:latin typeface="Arial" panose="020B0604020202020204" pitchFamily="34" charset="0"/>
              </a:rPr>
              <a:t> </a:t>
            </a:r>
            <a:r>
              <a:rPr lang="en-US" altLang="en-US" dirty="0">
                <a:latin typeface="Arial" panose="020B0604020202020204" pitchFamily="34" charset="0"/>
              </a:rPr>
              <a:t>is: </a:t>
            </a:r>
          </a:p>
          <a:p>
            <a:endParaRPr lang="en-IN" dirty="0"/>
          </a:p>
        </p:txBody>
      </p:sp>
      <p:sp>
        <p:nvSpPr>
          <p:cNvPr id="7" name="TextBox 6"/>
          <p:cNvSpPr txBox="1"/>
          <p:nvPr/>
        </p:nvSpPr>
        <p:spPr>
          <a:xfrm flipH="1">
            <a:off x="607193" y="2634061"/>
            <a:ext cx="10782702" cy="1477328"/>
          </a:xfrm>
          <a:prstGeom prst="rect">
            <a:avLst/>
          </a:prstGeom>
          <a:noFill/>
        </p:spPr>
        <p:txBody>
          <a:bodyPr wrap="square" rtlCol="0">
            <a:spAutoFit/>
          </a:bodyPr>
          <a:lstStyle/>
          <a:p>
            <a:r>
              <a:rPr lang="en-US" dirty="0" smtClean="0"/>
              <a:t>Solution:</a:t>
            </a:r>
          </a:p>
          <a:p>
            <a:r>
              <a:rPr lang="en-US" dirty="0" smtClean="0"/>
              <a:t>35^87 – Here the unit digit is 5 . 5 raised to any power will always be 5</a:t>
            </a:r>
          </a:p>
          <a:p>
            <a:r>
              <a:rPr lang="en-US" dirty="0" smtClean="0"/>
              <a:t>93^46 – Here the unit digit is 3, 3 has 4 cycles so we need to divide the power by 4 </a:t>
            </a:r>
          </a:p>
          <a:p>
            <a:r>
              <a:rPr lang="en-US" dirty="0" smtClean="0"/>
              <a:t>46/4 we get remainder 2 so we need to take second value which means 3^2 value = 9</a:t>
            </a:r>
          </a:p>
          <a:p>
            <a:r>
              <a:rPr lang="en-US" dirty="0" smtClean="0"/>
              <a:t>Answer = 5+9 = 14 so unit digit will be 4</a:t>
            </a:r>
            <a:endParaRPr lang="en-IN" dirty="0"/>
          </a:p>
        </p:txBody>
      </p:sp>
      <p:sp>
        <p:nvSpPr>
          <p:cNvPr id="8" name="TextBox 7"/>
          <p:cNvSpPr txBox="1"/>
          <p:nvPr/>
        </p:nvSpPr>
        <p:spPr>
          <a:xfrm>
            <a:off x="320842" y="4555958"/>
            <a:ext cx="11373853" cy="369332"/>
          </a:xfrm>
          <a:prstGeom prst="rect">
            <a:avLst/>
          </a:prstGeom>
          <a:noFill/>
        </p:spPr>
        <p:txBody>
          <a:bodyPr wrap="square" rtlCol="0">
            <a:spAutoFit/>
          </a:bodyPr>
          <a:lstStyle/>
          <a:p>
            <a:r>
              <a:rPr lang="en-US" dirty="0" smtClean="0"/>
              <a:t>What </a:t>
            </a:r>
            <a:r>
              <a:rPr lang="en-US" dirty="0"/>
              <a:t>is the unit digit in the product (3</a:t>
            </a:r>
            <a:r>
              <a:rPr lang="en-US" baseline="30000" dirty="0"/>
              <a:t>65</a:t>
            </a:r>
            <a:r>
              <a:rPr lang="en-US" dirty="0"/>
              <a:t> x 6</a:t>
            </a:r>
            <a:r>
              <a:rPr lang="en-US" baseline="30000" dirty="0"/>
              <a:t>59</a:t>
            </a:r>
            <a:r>
              <a:rPr lang="en-US" dirty="0"/>
              <a:t> x 7</a:t>
            </a:r>
            <a:r>
              <a:rPr lang="en-US" baseline="30000" dirty="0"/>
              <a:t>71</a:t>
            </a:r>
            <a:r>
              <a:rPr lang="en-US" dirty="0"/>
              <a:t>)? </a:t>
            </a:r>
            <a:endParaRPr lang="en-IN" dirty="0"/>
          </a:p>
        </p:txBody>
      </p:sp>
      <p:sp>
        <p:nvSpPr>
          <p:cNvPr id="9" name="TextBox 8"/>
          <p:cNvSpPr txBox="1"/>
          <p:nvPr/>
        </p:nvSpPr>
        <p:spPr>
          <a:xfrm>
            <a:off x="433137" y="5197642"/>
            <a:ext cx="6781023" cy="1477328"/>
          </a:xfrm>
          <a:prstGeom prst="rect">
            <a:avLst/>
          </a:prstGeom>
          <a:noFill/>
        </p:spPr>
        <p:txBody>
          <a:bodyPr wrap="none" rtlCol="0">
            <a:spAutoFit/>
          </a:bodyPr>
          <a:lstStyle/>
          <a:p>
            <a:r>
              <a:rPr lang="en-US" dirty="0" smtClean="0"/>
              <a:t>Solution:</a:t>
            </a:r>
          </a:p>
          <a:p>
            <a:r>
              <a:rPr lang="en-US" dirty="0" smtClean="0"/>
              <a:t>3^65 – 65 when divided by 4 remainder 1 so 3^1 value – 3</a:t>
            </a:r>
          </a:p>
          <a:p>
            <a:r>
              <a:rPr lang="en-US" dirty="0" smtClean="0"/>
              <a:t>6^59 – unit digit – 6</a:t>
            </a:r>
          </a:p>
          <a:p>
            <a:r>
              <a:rPr lang="en-US" dirty="0" smtClean="0"/>
              <a:t>7^71 – 71 when divided by 4 remainder is 3 so 7^3 value – 3</a:t>
            </a:r>
          </a:p>
          <a:p>
            <a:r>
              <a:rPr lang="en-US" dirty="0" smtClean="0"/>
              <a:t>Unit digit = 3*6*3 = 54 so unit digit = 4</a:t>
            </a:r>
            <a:endParaRPr lang="en-IN" dirty="0"/>
          </a:p>
        </p:txBody>
      </p:sp>
    </p:spTree>
    <p:extLst>
      <p:ext uri="{BB962C8B-B14F-4D97-AF65-F5344CB8AC3E}">
        <p14:creationId xmlns:p14="http://schemas.microsoft.com/office/powerpoint/2010/main" val="97117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60194" cy="1856509"/>
          </a:xfrm>
          <a:prstGeom prst="rect">
            <a:avLst/>
          </a:prstGeom>
        </p:spPr>
      </p:pic>
      <p:sp>
        <p:nvSpPr>
          <p:cNvPr id="3" name="TextBox 2"/>
          <p:cNvSpPr txBox="1"/>
          <p:nvPr/>
        </p:nvSpPr>
        <p:spPr>
          <a:xfrm flipH="1">
            <a:off x="3204555" y="397626"/>
            <a:ext cx="6562899" cy="830997"/>
          </a:xfrm>
          <a:prstGeom prst="rect">
            <a:avLst/>
          </a:prstGeom>
          <a:noFill/>
        </p:spPr>
        <p:txBody>
          <a:bodyPr wrap="square" rtlCol="0">
            <a:spAutoFit/>
          </a:bodyPr>
          <a:lstStyle/>
          <a:p>
            <a:r>
              <a:rPr lang="en-US" sz="4800" dirty="0" smtClean="0"/>
              <a:t>Unit Digit - examples</a:t>
            </a:r>
            <a:endParaRPr lang="en-IN" sz="4800" dirty="0"/>
          </a:p>
        </p:txBody>
      </p:sp>
      <p:sp>
        <p:nvSpPr>
          <p:cNvPr id="18" name="TextBox 17"/>
          <p:cNvSpPr txBox="1"/>
          <p:nvPr/>
        </p:nvSpPr>
        <p:spPr>
          <a:xfrm>
            <a:off x="160421" y="1995008"/>
            <a:ext cx="11534274" cy="461665"/>
          </a:xfrm>
          <a:prstGeom prst="rect">
            <a:avLst/>
          </a:prstGeom>
          <a:noFill/>
        </p:spPr>
        <p:txBody>
          <a:bodyPr wrap="square" rtlCol="0">
            <a:spAutoFit/>
          </a:bodyPr>
          <a:lstStyle/>
          <a:p>
            <a:endParaRPr lang="en-US" sz="2400" dirty="0" smtClean="0"/>
          </a:p>
        </p:txBody>
      </p:sp>
      <p:sp>
        <p:nvSpPr>
          <p:cNvPr id="6" name="TextBox 5"/>
          <p:cNvSpPr txBox="1"/>
          <p:nvPr/>
        </p:nvSpPr>
        <p:spPr>
          <a:xfrm>
            <a:off x="160421" y="1995008"/>
            <a:ext cx="8540234" cy="646331"/>
          </a:xfrm>
          <a:prstGeom prst="rect">
            <a:avLst/>
          </a:prstGeom>
          <a:noFill/>
        </p:spPr>
        <p:txBody>
          <a:bodyPr wrap="square" rtlCol="0">
            <a:spAutoFit/>
          </a:bodyPr>
          <a:lstStyle/>
          <a:p>
            <a:r>
              <a:rPr lang="en-US" altLang="en-US" dirty="0">
                <a:latin typeface="Arial" panose="020B0604020202020204" pitchFamily="34" charset="0"/>
              </a:rPr>
              <a:t>1. </a:t>
            </a:r>
            <a:r>
              <a:rPr lang="en-US" dirty="0"/>
              <a:t>The rightmost non-zero digit of the </a:t>
            </a:r>
            <a:r>
              <a:rPr lang="en-US" dirty="0" smtClean="0"/>
              <a:t>number </a:t>
            </a:r>
            <a:r>
              <a:rPr lang="en-IN" dirty="0" smtClean="0"/>
              <a:t>30</a:t>
            </a:r>
            <a:r>
              <a:rPr lang="en-IN" baseline="30000" dirty="0" smtClean="0"/>
              <a:t>2720</a:t>
            </a:r>
            <a:r>
              <a:rPr lang="en-IN" dirty="0" smtClean="0"/>
              <a:t> </a:t>
            </a:r>
            <a:r>
              <a:rPr lang="en-IN" dirty="0"/>
              <a:t>is:</a:t>
            </a:r>
            <a:r>
              <a:rPr lang="en-US" altLang="en-US" dirty="0" smtClean="0">
                <a:latin typeface="Arial" panose="020B0604020202020204" pitchFamily="34" charset="0"/>
              </a:rPr>
              <a:t> </a:t>
            </a:r>
            <a:endParaRPr lang="en-US" altLang="en-US" dirty="0">
              <a:latin typeface="Arial" panose="020B0604020202020204" pitchFamily="34" charset="0"/>
            </a:endParaRPr>
          </a:p>
          <a:p>
            <a:endParaRPr lang="en-IN" dirty="0"/>
          </a:p>
        </p:txBody>
      </p:sp>
      <p:sp>
        <p:nvSpPr>
          <p:cNvPr id="7" name="TextBox 6"/>
          <p:cNvSpPr txBox="1"/>
          <p:nvPr/>
        </p:nvSpPr>
        <p:spPr>
          <a:xfrm flipH="1">
            <a:off x="433137" y="2303998"/>
            <a:ext cx="10782702" cy="1754326"/>
          </a:xfrm>
          <a:prstGeom prst="rect">
            <a:avLst/>
          </a:prstGeom>
          <a:noFill/>
        </p:spPr>
        <p:txBody>
          <a:bodyPr wrap="square" rtlCol="0">
            <a:spAutoFit/>
          </a:bodyPr>
          <a:lstStyle/>
          <a:p>
            <a:r>
              <a:rPr lang="en-US" dirty="0" smtClean="0"/>
              <a:t>Solution:</a:t>
            </a:r>
          </a:p>
          <a:p>
            <a:r>
              <a:rPr lang="en-US" dirty="0" smtClean="0"/>
              <a:t>Since we need to find the non zero digit we need to find the unit digit of </a:t>
            </a:r>
            <a:r>
              <a:rPr lang="en-IN" dirty="0" smtClean="0"/>
              <a:t>3</a:t>
            </a:r>
            <a:r>
              <a:rPr lang="en-IN" baseline="30000" dirty="0" smtClean="0"/>
              <a:t>2720 </a:t>
            </a:r>
          </a:p>
          <a:p>
            <a:r>
              <a:rPr lang="en-US" dirty="0" smtClean="0"/>
              <a:t>3 has 4 cycles so we need to divide the power by 4.</a:t>
            </a:r>
          </a:p>
          <a:p>
            <a:r>
              <a:rPr lang="en-US" dirty="0" smtClean="0"/>
              <a:t>Since the power is exactly divisible by 4 .</a:t>
            </a:r>
          </a:p>
          <a:p>
            <a:r>
              <a:rPr lang="en-US" dirty="0" smtClean="0"/>
              <a:t>3</a:t>
            </a:r>
            <a:r>
              <a:rPr lang="en-US" baseline="30000" dirty="0" smtClean="0"/>
              <a:t>4</a:t>
            </a:r>
            <a:r>
              <a:rPr lang="en-US" dirty="0" smtClean="0"/>
              <a:t>  Value will repeat .</a:t>
            </a:r>
          </a:p>
          <a:p>
            <a:r>
              <a:rPr lang="en-US" dirty="0" smtClean="0"/>
              <a:t>So the answer is 1.</a:t>
            </a:r>
          </a:p>
        </p:txBody>
      </p:sp>
      <p:sp>
        <p:nvSpPr>
          <p:cNvPr id="8" name="TextBox 7"/>
          <p:cNvSpPr txBox="1"/>
          <p:nvPr/>
        </p:nvSpPr>
        <p:spPr>
          <a:xfrm>
            <a:off x="240631" y="4073985"/>
            <a:ext cx="11373853" cy="369332"/>
          </a:xfrm>
          <a:prstGeom prst="rect">
            <a:avLst/>
          </a:prstGeom>
          <a:noFill/>
        </p:spPr>
        <p:txBody>
          <a:bodyPr wrap="square" rtlCol="0">
            <a:spAutoFit/>
          </a:bodyPr>
          <a:lstStyle/>
          <a:p>
            <a:r>
              <a:rPr lang="en-US" dirty="0"/>
              <a:t>2. Find the units digit of the expression 11</a:t>
            </a:r>
            <a:r>
              <a:rPr lang="en-US" baseline="30000" dirty="0"/>
              <a:t>1 </a:t>
            </a:r>
            <a:r>
              <a:rPr lang="en-US" dirty="0" smtClean="0"/>
              <a:t>+ </a:t>
            </a:r>
            <a:r>
              <a:rPr lang="en-IN" dirty="0" smtClean="0"/>
              <a:t>12</a:t>
            </a:r>
            <a:r>
              <a:rPr lang="en-IN" baseline="30000" dirty="0" smtClean="0"/>
              <a:t>2</a:t>
            </a:r>
            <a:r>
              <a:rPr lang="en-IN" dirty="0" smtClean="0"/>
              <a:t> </a:t>
            </a:r>
            <a:r>
              <a:rPr lang="en-IN" dirty="0"/>
              <a:t>+ 13</a:t>
            </a:r>
            <a:r>
              <a:rPr lang="en-IN" baseline="30000" dirty="0"/>
              <a:t>3 </a:t>
            </a:r>
            <a:r>
              <a:rPr lang="en-IN" dirty="0"/>
              <a:t>+ 14</a:t>
            </a:r>
            <a:r>
              <a:rPr lang="en-IN" baseline="30000" dirty="0"/>
              <a:t>4 </a:t>
            </a:r>
            <a:r>
              <a:rPr lang="en-IN" dirty="0"/>
              <a:t>+ 15</a:t>
            </a:r>
            <a:r>
              <a:rPr lang="en-IN" baseline="30000" dirty="0"/>
              <a:t>5</a:t>
            </a:r>
            <a:r>
              <a:rPr lang="en-IN" dirty="0"/>
              <a:t> + 16</a:t>
            </a:r>
            <a:r>
              <a:rPr lang="en-IN" baseline="30000" dirty="0"/>
              <a:t>6</a:t>
            </a:r>
            <a:r>
              <a:rPr lang="en-IN" dirty="0"/>
              <a:t>.</a:t>
            </a:r>
            <a:r>
              <a:rPr lang="en-US" dirty="0" smtClean="0"/>
              <a:t> </a:t>
            </a:r>
            <a:endParaRPr lang="en-IN" dirty="0"/>
          </a:p>
        </p:txBody>
      </p:sp>
      <p:sp>
        <p:nvSpPr>
          <p:cNvPr id="9" name="TextBox 8"/>
          <p:cNvSpPr txBox="1"/>
          <p:nvPr/>
        </p:nvSpPr>
        <p:spPr>
          <a:xfrm>
            <a:off x="433137" y="4458978"/>
            <a:ext cx="5202065" cy="2308324"/>
          </a:xfrm>
          <a:prstGeom prst="rect">
            <a:avLst/>
          </a:prstGeom>
          <a:noFill/>
        </p:spPr>
        <p:txBody>
          <a:bodyPr wrap="none" rtlCol="0">
            <a:spAutoFit/>
          </a:bodyPr>
          <a:lstStyle/>
          <a:p>
            <a:r>
              <a:rPr lang="en-US" dirty="0" smtClean="0"/>
              <a:t>Solution:</a:t>
            </a:r>
          </a:p>
          <a:p>
            <a:r>
              <a:rPr lang="en-US" dirty="0" smtClean="0"/>
              <a:t>11^1 – unit digit – </a:t>
            </a:r>
            <a:r>
              <a:rPr lang="en-US" dirty="0"/>
              <a:t>1</a:t>
            </a:r>
            <a:endParaRPr lang="en-US" dirty="0" smtClean="0"/>
          </a:p>
          <a:p>
            <a:r>
              <a:rPr lang="en-US" dirty="0" smtClean="0"/>
              <a:t>12^2 – unit digit – 4</a:t>
            </a:r>
          </a:p>
          <a:p>
            <a:r>
              <a:rPr lang="en-US" dirty="0" smtClean="0"/>
              <a:t>13^3 – unit digit – 7</a:t>
            </a:r>
          </a:p>
          <a:p>
            <a:r>
              <a:rPr lang="en-US" dirty="0" smtClean="0"/>
              <a:t>14^4 – unit digit -6 (4 power even unit digit-6)</a:t>
            </a:r>
          </a:p>
          <a:p>
            <a:r>
              <a:rPr lang="en-US" dirty="0" smtClean="0"/>
              <a:t>15^5 – unit digit – 5</a:t>
            </a:r>
          </a:p>
          <a:p>
            <a:r>
              <a:rPr lang="en-US" dirty="0" smtClean="0"/>
              <a:t>16^6 – unit digit – 6</a:t>
            </a:r>
          </a:p>
          <a:p>
            <a:r>
              <a:rPr lang="en-US" dirty="0" smtClean="0"/>
              <a:t>Answer: 1+4+7+6+5+6 = 29 = unit digit 9</a:t>
            </a:r>
          </a:p>
        </p:txBody>
      </p:sp>
    </p:spTree>
    <p:extLst>
      <p:ext uri="{BB962C8B-B14F-4D97-AF65-F5344CB8AC3E}">
        <p14:creationId xmlns:p14="http://schemas.microsoft.com/office/powerpoint/2010/main" val="38258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 calcmode="lin" valueType="num">
                                      <p:cBhvr additive="base">
                                        <p:cTn id="3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 calcmode="lin" valueType="num">
                                      <p:cBhvr additive="base">
                                        <p:cTn id="4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anim calcmode="lin" valueType="num">
                                      <p:cBhvr additive="base">
                                        <p:cTn id="5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1" end="1"/>
                                            </p:txEl>
                                          </p:spTgt>
                                        </p:tgtEl>
                                        <p:attrNameLst>
                                          <p:attrName>style.visibility</p:attrName>
                                        </p:attrNameLst>
                                      </p:cBhvr>
                                      <p:to>
                                        <p:strVal val="visible"/>
                                      </p:to>
                                    </p:set>
                                    <p:anim calcmode="lin" valueType="num">
                                      <p:cBhvr additive="base">
                                        <p:cTn id="6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2" end="2"/>
                                            </p:txEl>
                                          </p:spTgt>
                                        </p:tgtEl>
                                        <p:attrNameLst>
                                          <p:attrName>style.visibility</p:attrName>
                                        </p:attrNameLst>
                                      </p:cBhvr>
                                      <p:to>
                                        <p:strVal val="visible"/>
                                      </p:to>
                                    </p:set>
                                    <p:anim calcmode="lin" valueType="num">
                                      <p:cBhvr additive="base">
                                        <p:cTn id="6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xEl>
                                              <p:pRg st="3" end="3"/>
                                            </p:txEl>
                                          </p:spTgt>
                                        </p:tgtEl>
                                        <p:attrNameLst>
                                          <p:attrName>style.visibility</p:attrName>
                                        </p:attrNameLst>
                                      </p:cBhvr>
                                      <p:to>
                                        <p:strVal val="visible"/>
                                      </p:to>
                                    </p:set>
                                    <p:anim calcmode="lin" valueType="num">
                                      <p:cBhvr additive="base">
                                        <p:cTn id="7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9">
                                            <p:txEl>
                                              <p:pRg st="4" end="4"/>
                                            </p:txEl>
                                          </p:spTgt>
                                        </p:tgtEl>
                                        <p:attrNameLst>
                                          <p:attrName>style.visibility</p:attrName>
                                        </p:attrNameLst>
                                      </p:cBhvr>
                                      <p:to>
                                        <p:strVal val="visible"/>
                                      </p:to>
                                    </p:set>
                                    <p:anim calcmode="lin" valueType="num">
                                      <p:cBhvr additive="base">
                                        <p:cTn id="7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9">
                                            <p:txEl>
                                              <p:pRg st="5" end="5"/>
                                            </p:txEl>
                                          </p:spTgt>
                                        </p:tgtEl>
                                        <p:attrNameLst>
                                          <p:attrName>style.visibility</p:attrName>
                                        </p:attrNameLst>
                                      </p:cBhvr>
                                      <p:to>
                                        <p:strVal val="visible"/>
                                      </p:to>
                                    </p:set>
                                    <p:anim calcmode="lin" valueType="num">
                                      <p:cBhvr additive="base">
                                        <p:cTn id="8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9">
                                            <p:txEl>
                                              <p:pRg st="6" end="6"/>
                                            </p:txEl>
                                          </p:spTgt>
                                        </p:tgtEl>
                                        <p:attrNameLst>
                                          <p:attrName>style.visibility</p:attrName>
                                        </p:attrNameLst>
                                      </p:cBhvr>
                                      <p:to>
                                        <p:strVal val="visible"/>
                                      </p:to>
                                    </p:set>
                                    <p:anim calcmode="lin" valueType="num">
                                      <p:cBhvr additive="base">
                                        <p:cTn id="9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9">
                                            <p:txEl>
                                              <p:pRg st="7" end="7"/>
                                            </p:txEl>
                                          </p:spTgt>
                                        </p:tgtEl>
                                        <p:attrNameLst>
                                          <p:attrName>style.visibility</p:attrName>
                                        </p:attrNameLst>
                                      </p:cBhvr>
                                      <p:to>
                                        <p:strVal val="visible"/>
                                      </p:to>
                                    </p:set>
                                    <p:anim calcmode="lin" valueType="num">
                                      <p:cBhvr additive="base">
                                        <p:cTn id="9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640</TotalTime>
  <Words>1877</Words>
  <Application>Microsoft Office PowerPoint</Application>
  <PresentationFormat>Widescreen</PresentationFormat>
  <Paragraphs>293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Trebuchet MS</vt:lpstr>
      <vt:lpstr>Wingdings 3</vt:lpstr>
      <vt:lpstr>Facet</vt:lpstr>
      <vt:lpstr>PowerPoint Presentation</vt:lpstr>
      <vt:lpstr>Section : Numerical Aptitude Topic     : Number system Sub topic : Finding the unit digit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 Numerical Aptitude Topic     : Number system Sub topic : Maximum power in a factorial</vt:lpstr>
      <vt:lpstr>PowerPoint Presentation</vt:lpstr>
      <vt:lpstr>PowerPoint Presentation</vt:lpstr>
      <vt:lpstr>PowerPoint Presentation</vt:lpstr>
      <vt:lpstr>PowerPoint Presentation</vt:lpstr>
      <vt:lpstr>PowerPoint Presentation</vt:lpstr>
      <vt:lpstr>PowerPoint Presentation</vt:lpstr>
      <vt:lpstr>Section : Numerical Aptitude Topic     : Number system Sub topic : Successive Division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 Numerical Aptitude Topic     : Number system Sub topic : Finding the unit digit</dc:title>
  <dc:creator>Jayaganesh</dc:creator>
  <cp:lastModifiedBy>Jayaganesh</cp:lastModifiedBy>
  <cp:revision>56</cp:revision>
  <dcterms:created xsi:type="dcterms:W3CDTF">2020-06-12T10:43:15Z</dcterms:created>
  <dcterms:modified xsi:type="dcterms:W3CDTF">2020-08-13T14:41:36Z</dcterms:modified>
</cp:coreProperties>
</file>