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328" r:id="rId2"/>
    <p:sldId id="295" r:id="rId3"/>
    <p:sldId id="296" r:id="rId4"/>
    <p:sldId id="297" r:id="rId5"/>
    <p:sldId id="298" r:id="rId6"/>
    <p:sldId id="300" r:id="rId7"/>
    <p:sldId id="301" r:id="rId8"/>
    <p:sldId id="299" r:id="rId9"/>
    <p:sldId id="303" r:id="rId10"/>
    <p:sldId id="302" r:id="rId11"/>
    <p:sldId id="256" r:id="rId12"/>
    <p:sldId id="257" r:id="rId13"/>
    <p:sldId id="284" r:id="rId14"/>
    <p:sldId id="283" r:id="rId15"/>
    <p:sldId id="285" r:id="rId16"/>
    <p:sldId id="286" r:id="rId17"/>
    <p:sldId id="287" r:id="rId18"/>
    <p:sldId id="288" r:id="rId19"/>
    <p:sldId id="276" r:id="rId20"/>
    <p:sldId id="292" r:id="rId21"/>
    <p:sldId id="273" r:id="rId22"/>
    <p:sldId id="293" r:id="rId23"/>
    <p:sldId id="304" r:id="rId24"/>
    <p:sldId id="305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09" r:id="rId41"/>
    <p:sldId id="308" r:id="rId42"/>
    <p:sldId id="310" r:id="rId43"/>
    <p:sldId id="311" r:id="rId44"/>
    <p:sldId id="312" r:id="rId45"/>
    <p:sldId id="306" r:id="rId46"/>
    <p:sldId id="307" r:id="rId47"/>
    <p:sldId id="26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FE57-E622-4127-B235-12D1FB72830F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586B-63E8-4666-BE19-3F4AF546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8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8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4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78BE-F593-4901-B6E2-4BD1C93FE2FE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6125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Finding the factors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76600"/>
            <a:ext cx="699135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will be seeing about 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total number of factors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all factors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even factors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odd factors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factors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39437" y="179037"/>
            <a:ext cx="6562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Factors/sum of factors/product of factors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856509"/>
            <a:ext cx="11346873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sum of the sum of even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divisors of 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 and the sum of odd divisors of 3600.</a:t>
            </a:r>
            <a:endParaRPr lang="en-US" sz="20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2795318"/>
            <a:ext cx="11222183" cy="37856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96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3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3600 = 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5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even Factors of 96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= (62)*(4)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248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3600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13* 31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= 403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= 248+403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651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28" y="3105740"/>
            <a:ext cx="1685925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159" y="3211730"/>
            <a:ext cx="1876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254289"/>
            <a:ext cx="11173691" cy="2391929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Divisibility Rules.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546764"/>
            <a:ext cx="10785764" cy="18158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Rules for various Numbers with 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 problems based on the divisibility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asked problems under this particular topic in Placements &amp; other Competitive examinations.</a:t>
            </a:r>
          </a:p>
        </p:txBody>
      </p:sp>
    </p:spTree>
    <p:extLst>
      <p:ext uri="{BB962C8B-B14F-4D97-AF65-F5344CB8AC3E}">
        <p14:creationId xmlns:p14="http://schemas.microsoft.com/office/powerpoint/2010/main" val="37684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09"/>
            <a:ext cx="10169237" cy="4616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A number is divisible by 2</a:t>
            </a:r>
            <a:r>
              <a:rPr lang="en-US" sz="2400" b="1" baseline="30000" dirty="0"/>
              <a:t>n </a:t>
            </a:r>
            <a:r>
              <a:rPr lang="en-US" sz="2400" b="1" dirty="0"/>
              <a:t>if the last n digits are divisible by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2484395"/>
            <a:ext cx="10169237" cy="41549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Divisible by 2</a:t>
            </a:r>
            <a:r>
              <a:rPr lang="en-US" sz="2400" dirty="0"/>
              <a:t>: If the last digit is divisible by 2.</a:t>
            </a:r>
            <a:br>
              <a:rPr lang="en-US" sz="2400" dirty="0"/>
            </a:br>
            <a:r>
              <a:rPr lang="en-US" sz="2400" dirty="0"/>
              <a:t>12, 142, 68…</a:t>
            </a:r>
          </a:p>
          <a:p>
            <a:r>
              <a:rPr lang="en-US" sz="2400" b="1" dirty="0"/>
              <a:t>Divisible by 4</a:t>
            </a:r>
            <a:r>
              <a:rPr lang="en-US" sz="2400" dirty="0"/>
              <a:t>: If the last 2 digits are divisible by 4.</a:t>
            </a:r>
            <a:br>
              <a:rPr lang="en-US" sz="2400" dirty="0"/>
            </a:br>
            <a:r>
              <a:rPr lang="en-US" sz="2400" dirty="0"/>
              <a:t>724, Last 2 digits (24) gives a number divisible by 4.</a:t>
            </a:r>
          </a:p>
          <a:p>
            <a:r>
              <a:rPr lang="en-US" sz="2400" b="1" dirty="0"/>
              <a:t>Divisible by 8</a:t>
            </a:r>
            <a:r>
              <a:rPr lang="en-US" sz="2400" dirty="0"/>
              <a:t>: If the last 3 digits are divisible by 8.</a:t>
            </a:r>
            <a:br>
              <a:rPr lang="en-US" sz="2400" dirty="0"/>
            </a:br>
            <a:r>
              <a:rPr lang="en-US" sz="2400" dirty="0"/>
              <a:t>1040, Last 3 digits (040) gives a number divisible by 8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Divisible by </a:t>
            </a:r>
            <a:r>
              <a:rPr lang="en-US" sz="2400" b="1" dirty="0" smtClean="0"/>
              <a:t>16</a:t>
            </a:r>
            <a:r>
              <a:rPr lang="en-US" sz="2400" dirty="0" smtClean="0"/>
              <a:t>:</a:t>
            </a:r>
            <a:r>
              <a:rPr lang="en-US" sz="2400" dirty="0"/>
              <a:t>If the last </a:t>
            </a:r>
            <a:r>
              <a:rPr lang="en-US" sz="2400" dirty="0" smtClean="0"/>
              <a:t>4 </a:t>
            </a:r>
            <a:r>
              <a:rPr lang="en-US" sz="2400" dirty="0"/>
              <a:t>digits are divisible by </a:t>
            </a:r>
            <a:r>
              <a:rPr lang="en-US" sz="2400" dirty="0" smtClean="0"/>
              <a:t>16.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8891440, </a:t>
            </a:r>
            <a:r>
              <a:rPr lang="en-US" sz="2400" dirty="0"/>
              <a:t>Last </a:t>
            </a:r>
            <a:r>
              <a:rPr lang="en-US" sz="2400" dirty="0" smtClean="0"/>
              <a:t>4 </a:t>
            </a:r>
            <a:r>
              <a:rPr lang="en-US" sz="2400" dirty="0"/>
              <a:t>digits </a:t>
            </a:r>
            <a:r>
              <a:rPr lang="en-US" sz="2400" dirty="0" smtClean="0"/>
              <a:t>(1440</a:t>
            </a:r>
            <a:r>
              <a:rPr lang="en-US" sz="2400" dirty="0"/>
              <a:t>) gives a number divisible by </a:t>
            </a:r>
            <a:r>
              <a:rPr lang="en-US" sz="2400" dirty="0" smtClean="0"/>
              <a:t>16.</a:t>
            </a:r>
          </a:p>
          <a:p>
            <a:r>
              <a:rPr lang="en-US" sz="2400" dirty="0" smtClean="0"/>
              <a:t>Like this we can extend for numbers such as 64,128,256…….so on.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121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09"/>
            <a:ext cx="10169237" cy="4616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A number is divisible by </a:t>
            </a:r>
            <a:r>
              <a:rPr lang="en-US" sz="2400" b="1" dirty="0" smtClean="0"/>
              <a:t>5</a:t>
            </a:r>
            <a:r>
              <a:rPr lang="en-US" sz="2400" b="1" baseline="30000" dirty="0" smtClean="0"/>
              <a:t>n </a:t>
            </a:r>
            <a:r>
              <a:rPr lang="en-US" sz="2400" b="1" dirty="0"/>
              <a:t>if the last n digits are divisible by 5</a:t>
            </a:r>
            <a:r>
              <a:rPr lang="en-US" sz="2400" b="1" baseline="30000" dirty="0" smtClean="0"/>
              <a:t>n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2484395"/>
            <a:ext cx="10169237" cy="30469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Divisible by 5</a:t>
            </a:r>
            <a:r>
              <a:rPr lang="en-US" sz="2400" dirty="0"/>
              <a:t>: If the last digit is 5 or 0.</a:t>
            </a:r>
            <a:br>
              <a:rPr lang="en-US" sz="2400" dirty="0"/>
            </a:br>
            <a:r>
              <a:rPr lang="en-US" sz="2400" dirty="0"/>
              <a:t>E.g. 625, 310 etc…</a:t>
            </a:r>
          </a:p>
          <a:p>
            <a:r>
              <a:rPr lang="en-US" sz="2400" b="1" dirty="0"/>
              <a:t>Divisible by 25</a:t>
            </a:r>
            <a:r>
              <a:rPr lang="en-US" sz="2400" dirty="0"/>
              <a:t>: If the last two digits are divisible by 25</a:t>
            </a:r>
            <a:br>
              <a:rPr lang="en-US" sz="2400" dirty="0"/>
            </a:br>
            <a:r>
              <a:rPr lang="en-US" sz="2400" dirty="0" err="1"/>
              <a:t>Eg</a:t>
            </a:r>
            <a:r>
              <a:rPr lang="en-US" sz="2400" dirty="0"/>
              <a:t>: 125, 50 etc..</a:t>
            </a:r>
          </a:p>
          <a:p>
            <a:r>
              <a:rPr lang="en-US" sz="2400" b="1" dirty="0"/>
              <a:t>Divisible by 125</a:t>
            </a:r>
            <a:r>
              <a:rPr lang="en-US" sz="2400" dirty="0"/>
              <a:t>: If the last three digits are divisible by 125</a:t>
            </a:r>
            <a:br>
              <a:rPr lang="en-US" sz="2400" dirty="0"/>
            </a:br>
            <a:r>
              <a:rPr lang="en-US" sz="2400" dirty="0" err="1"/>
              <a:t>Eg</a:t>
            </a:r>
            <a:r>
              <a:rPr lang="en-US" sz="2400" dirty="0"/>
              <a:t>: 1250, 3500 etc..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82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09"/>
            <a:ext cx="10169237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In a number if the sum of digits is divisible by n then the given number will be definitely divisible by n, where n=3 or 9  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2937164"/>
            <a:ext cx="10141528" cy="38164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/>
              <a:t>Divisible by </a:t>
            </a:r>
            <a:r>
              <a:rPr lang="en-US" sz="2200" b="1" dirty="0" smtClean="0"/>
              <a:t>3</a:t>
            </a:r>
            <a:r>
              <a:rPr lang="en-US" sz="2200" dirty="0"/>
              <a:t>: Sum of digits of the number is divisible by 3.</a:t>
            </a:r>
            <a:br>
              <a:rPr lang="en-US" sz="2200" dirty="0"/>
            </a:br>
            <a:r>
              <a:rPr lang="en-US" sz="2200" dirty="0"/>
              <a:t>15672, sum of digits = 1+5+6+7+2 = 21 = 3 * 7, hence divisible by 3.</a:t>
            </a:r>
          </a:p>
          <a:p>
            <a:r>
              <a:rPr lang="en-US" sz="2200" b="1" dirty="0"/>
              <a:t>Divisible by </a:t>
            </a:r>
            <a:r>
              <a:rPr lang="en-US" sz="2200" b="1" dirty="0" smtClean="0"/>
              <a:t>9</a:t>
            </a:r>
            <a:r>
              <a:rPr lang="en-US" sz="2200" dirty="0"/>
              <a:t>: If the sum of the digits is divisible by 9</a:t>
            </a:r>
            <a:br>
              <a:rPr lang="en-US" sz="2200" dirty="0"/>
            </a:br>
            <a:r>
              <a:rPr lang="en-US" sz="2200" dirty="0"/>
              <a:t>972036, sum of the digits = 9 + 7 + 2 + 0 + 3 + 6 = 27, divisible by 9</a:t>
            </a:r>
            <a:r>
              <a:rPr lang="en-US" sz="2200" dirty="0" smtClean="0"/>
              <a:t>.</a:t>
            </a:r>
          </a:p>
          <a:p>
            <a:r>
              <a:rPr lang="en-US" sz="2200" b="1" i="1" dirty="0" smtClean="0">
                <a:solidFill>
                  <a:srgbClr val="FF0000"/>
                </a:solidFill>
              </a:rPr>
              <a:t>The sum of the digits will be remainder when the particular number is divided by 9.</a:t>
            </a:r>
          </a:p>
          <a:p>
            <a:r>
              <a:rPr lang="en-US" sz="2200" dirty="0"/>
              <a:t>7</a:t>
            </a:r>
            <a:r>
              <a:rPr lang="en-US" sz="2200" dirty="0" smtClean="0"/>
              <a:t>5622 when divided by 9 the remainder will be =7+5+6+2+2 = 22 = 2+2 = 4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487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10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: Mark off the number in groups of n digits starting from the right, and add the n-digit groups together with alternating signs. If the sum is divisible by 10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then the original number is also divisible by 10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614" y="3121704"/>
            <a:ext cx="10612586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difference between the sum of digits at the odd place and the sum of digits at the even place is zero or divisible by 11.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1639, (9+6) - (3+1) = 11,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 off the number in groups of two digits starting from the right, and add the two-digit groups together with alternating signs. If the sum is divisible by 101 then the original number is also divisible by 101.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4512276, (76 + 51) - (22 + 4) = 101, hence divisible by 101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1001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 off the number in groups of three digits starting from the right, and add the three-digit groups together with alternating signs. If the sum is divisible by 1001 then the original number is also divisible by 1001.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9533524, (524 + 9 ) - 533 = 0, hence divisible by 1001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1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Co-prime numbers: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numbers that do not have a common factor are known as co-prime or relatively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prime.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4 and 15 are Co-prime numbers.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14" y="3121704"/>
            <a:ext cx="10612586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3&amp;2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3&amp;4 then the number will be divisible by 12.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3&amp;5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2&amp;9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3&amp;8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4&amp;9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3&amp;11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9&amp;11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divisible by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9&amp;8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number will be divisible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72………</a:t>
            </a:r>
          </a:p>
        </p:txBody>
      </p:sp>
    </p:spTree>
    <p:extLst>
      <p:ext uri="{BB962C8B-B14F-4D97-AF65-F5344CB8AC3E}">
        <p14:creationId xmlns:p14="http://schemas.microsoft.com/office/powerpoint/2010/main" val="27247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Any digit repeated ( P - 1 ) times is divisible by P, where P is a prime &gt; 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614" y="3121704"/>
            <a:ext cx="10612586" cy="163121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55555555555555 – here 5 is repeated 12 times we can definitely say this number will be divisible by 13.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7777777777777777 – here 7 is repeated 16 times we can definitely say this number will be divisible by 17.</a:t>
            </a:r>
          </a:p>
        </p:txBody>
      </p:sp>
    </p:spTree>
    <p:extLst>
      <p:ext uri="{BB962C8B-B14F-4D97-AF65-F5344CB8AC3E}">
        <p14:creationId xmlns:p14="http://schemas.microsoft.com/office/powerpoint/2010/main" val="356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Divisibility Rule for 7,13, 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614" y="2373805"/>
            <a:ext cx="10612586" cy="44012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 for 7: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2 times the last digit from remaining truncated number. Repeat the step as necessary. If the result is divisible by 7, the original number is also divisible by 7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945: : 94-(2*5)=84. Since 84 is divisible by 7, the original no. 945 is also divisible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 for 13: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4 times the last digit to the remaining truncated number. Repeat the step as necessary. If the result is divisible by 13, the original number is also divisible by 13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3146:: 314+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338:: 33+(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65. Since 65 is divisible by 13, the original no. 3146 is also divisible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 for 17: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5 times the last digit from remaining truncated number. Repeat the step as necessary. If the result is divisible by 17, the original number is also divisible by 17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2278:: 227-(5*8)=187. Since 187 is divisible by 17, the original number 2278 is also divisible.</a:t>
            </a:r>
          </a:p>
        </p:txBody>
      </p:sp>
    </p:spTree>
    <p:extLst>
      <p:ext uri="{BB962C8B-B14F-4D97-AF65-F5344CB8AC3E}">
        <p14:creationId xmlns:p14="http://schemas.microsoft.com/office/powerpoint/2010/main" val="31868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856509"/>
            <a:ext cx="11346873" cy="11387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hundred and twenty digit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by writing the first 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numbers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front of each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12345678910111213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 Find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number is divided by 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508" y="3085132"/>
            <a:ext cx="11222183" cy="261610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divisibility rule for 8 , just take last 3 digits and divide by 8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first we need to find the last three digits of a 120 digit number.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digit numbers 1-9 will fill first 9 digits, remaining 120-9 = 111 digits will be filled with two digit numbers. 110 digits can be filling by accommodating 55 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numbers after 9 so it will go till 64  and the next digit will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,which means the formation will be like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1234567891011………………………………………..63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646 when divided by 8 the remainder will be 6.</a:t>
            </a:r>
          </a:p>
        </p:txBody>
      </p:sp>
    </p:spTree>
    <p:extLst>
      <p:ext uri="{BB962C8B-B14F-4D97-AF65-F5344CB8AC3E}">
        <p14:creationId xmlns:p14="http://schemas.microsoft.com/office/powerpoint/2010/main" val="38868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7418" y="1759527"/>
            <a:ext cx="10460182" cy="447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17763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number of factors/divisors for a particular number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195644" y="1953490"/>
            <a:ext cx="81007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given number in terms of product of  prime numbers (prime factorization)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b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all the powers and finally find the product of all.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(x+1)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×(y+1)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×(z+1) ×………….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842654"/>
            <a:ext cx="11346873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12345678910111213………….40 is divided by 9 what will be the remainder?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508" y="3058706"/>
            <a:ext cx="11222183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remainder when a number is divided by 9 just we need to find the sum of the digits.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1+2+3+4+5+6+7+8+9+(1+0)+(1+1)+…………..+(1+8)+(1+9)+……+(2+7)+(2+8)+…..+(3+6)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9*10/2 = 45                            9*10/2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9*10/2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45                 45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3+7+3+8+3+9+4+0 = 10+11+12+4 = 37 =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,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= 1.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1087552" y="3399200"/>
            <a:ext cx="907366" cy="2289630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 rot="16200000">
            <a:off x="4077532" y="3269429"/>
            <a:ext cx="907366" cy="2653320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/>
          <p:cNvSpPr/>
          <p:nvPr/>
        </p:nvSpPr>
        <p:spPr>
          <a:xfrm rot="16200000">
            <a:off x="6725497" y="3769500"/>
            <a:ext cx="907366" cy="1586497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e 8"/>
          <p:cNvSpPr/>
          <p:nvPr/>
        </p:nvSpPr>
        <p:spPr>
          <a:xfrm rot="16200000">
            <a:off x="8720986" y="3809125"/>
            <a:ext cx="907366" cy="1586497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32509" y="3058706"/>
            <a:ext cx="11222183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remainder when a number is divided by 9 just we need to find the sum of the digits.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1+2+3+4+5+6+7+8+9+(1+0)+(1+1)+…………..+(1+8)+(1+9)+……+(2+7)+(2+8)+…..+(3+6)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9*10/2 = 45                            9*10/2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9*10/2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45                 45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3+7+3+8+3+9+4+0 = 10+11+12+4 = 37 =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,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= 1.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1087554" y="3399200"/>
            <a:ext cx="907366" cy="2289630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/>
          <p:cNvSpPr/>
          <p:nvPr/>
        </p:nvSpPr>
        <p:spPr>
          <a:xfrm rot="16200000">
            <a:off x="4077536" y="3269429"/>
            <a:ext cx="907366" cy="2653320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 rot="16200000">
            <a:off x="6725501" y="3769500"/>
            <a:ext cx="907366" cy="1586497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/>
          <p:cNvSpPr/>
          <p:nvPr/>
        </p:nvSpPr>
        <p:spPr>
          <a:xfrm rot="16200000">
            <a:off x="8720989" y="3809125"/>
            <a:ext cx="907366" cy="1586497"/>
          </a:xfrm>
          <a:prstGeom prst="leftBrace">
            <a:avLst>
              <a:gd name="adj1" fmla="val 8333"/>
              <a:gd name="adj2" fmla="val 49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six digit number 7A386B is divisible by 36 . What can be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lue of A*B</a:t>
            </a:r>
            <a:endParaRPr lang="en-US" sz="28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2899893"/>
            <a:ext cx="11222182" cy="261610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number has to be divisible by 36 then it has to be divisible by both 4 &amp; 9</a:t>
            </a: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we consider the divisibility Rule for 4 . So based on that last two digits has to be divisible by 4 so B value can be either 4 or 8. 64,68 is divisible by 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find A based on fixing B</a:t>
            </a: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7+A+3+8+6+ 4 = 28+A should be divisible by 9 so A value must be 8.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7+A+3+8+6+8 = 32+A should be divisible by 9 so A value should be 4.</a:t>
            </a: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A=8 , then B =4 or If A=4 then B = 8 . In both cases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A*B = 32.</a:t>
            </a:r>
          </a:p>
        </p:txBody>
      </p:sp>
    </p:spTree>
    <p:extLst>
      <p:ext uri="{BB962C8B-B14F-4D97-AF65-F5344CB8AC3E}">
        <p14:creationId xmlns:p14="http://schemas.microsoft.com/office/powerpoint/2010/main" val="11283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seven digit number 27A46B5 is divisible by 99 . What can be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lue of A&amp;B</a:t>
            </a:r>
            <a:endParaRPr lang="en-US" sz="28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2899893"/>
            <a:ext cx="11222182" cy="384720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number has to be divisible by 99 then it has to be divisible by both 11 &amp; 9.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 for 9 : Sum of digits should be divisible by 9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2+7+A+4+6+B+5 = 24+A+B Now 24+A+B has to be divisible by 9 we know 36 is a multiple of 9 so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 has to be 12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we consider 45 then A+B has to be 21 which is not possible with two single digit number.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 for 11: Sum of digits in odd positions ~ Sum of digits in even positions should be 0 or multiple of 11.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(2+A+6+5)~(7+4+B) = 0 or 11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(13+A)~(11+B) = 0 or 11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A+B has to be 12 possible combinations are (3,9), (4,8),(5,7). Only (5,7) will satisfy the criteria so value of A&amp;B will be 5&amp;7.</a:t>
            </a:r>
          </a:p>
        </p:txBody>
      </p:sp>
    </p:spTree>
    <p:extLst>
      <p:ext uri="{BB962C8B-B14F-4D97-AF65-F5344CB8AC3E}">
        <p14:creationId xmlns:p14="http://schemas.microsoft.com/office/powerpoint/2010/main" val="35544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12618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b be a positive integer and a =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b. If b ≥ 4 then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 is divisible by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15 b. 20 c. 24 d. all of these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3085132"/>
            <a:ext cx="11222182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 the value of a in terms of b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 =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b)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= 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b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 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- 1 ) -2b (b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=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2b)(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 = b(b-2) (b+1) (b-1) = (b-2)(b-1)(b)(b+1)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≥ 4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b=4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(2*3*4*5) 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 is divisible by all of these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b=5  (3*4*5*6) , b=6 (4*5*6*7) , b=7  (5*6*7*8) which is divisible by all the three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But when b=8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(6*7*8*9) it is not divisible by 15 &amp; 20 but divisible by 24. So the answer should be only 24.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7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Divisibility Rules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14157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 of a three-digit number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written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 order to form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three-digit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B. If B &gt;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B-A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perfectly divisible by 7,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which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is necessarily true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dirty="0"/>
              <a:t>A. 100 &lt; A &lt; </a:t>
            </a:r>
            <a:r>
              <a:rPr lang="en-IN" dirty="0" smtClean="0"/>
              <a:t>299 	B</a:t>
            </a:r>
            <a:r>
              <a:rPr lang="en-IN" dirty="0"/>
              <a:t>. 106 &lt; A &lt; </a:t>
            </a:r>
            <a:r>
              <a:rPr lang="en-IN" dirty="0" smtClean="0"/>
              <a:t>305	C</a:t>
            </a:r>
            <a:r>
              <a:rPr lang="en-IN" dirty="0"/>
              <a:t>. 112 &lt; A &lt; </a:t>
            </a:r>
            <a:r>
              <a:rPr lang="en-IN" dirty="0" smtClean="0"/>
              <a:t>311	D</a:t>
            </a:r>
            <a:r>
              <a:rPr lang="en-IN" dirty="0"/>
              <a:t>. 118 &lt; A &lt; 317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359075"/>
            <a:ext cx="11222182" cy="323165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the three digit number be xyz which is A = 100 x + 10 y + z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three digit number is reversed  B = 100 z + 10 y + x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– A = 99z – 99x = 99 (z-x)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99 is not divisible by 7 (Z-X) has to be divisible by 7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so the possible value of Z and X will be = 8-1 =7 or 9-2 = 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 minimum value is 108 and maximum value 299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Now check the options which has both the values in the set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It matches with only option B. So that’s our answer.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8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254289"/>
            <a:ext cx="11173691" cy="2016125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HCF &amp; LCM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0945" y="2521527"/>
            <a:ext cx="10785764" cy="39703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Factor:</a:t>
            </a:r>
          </a:p>
          <a:p>
            <a:r>
              <a:rPr lang="en-US" dirty="0"/>
              <a:t>A factor divides a number completely without leaving any remainder.</a:t>
            </a:r>
            <a:endParaRPr lang="en-IN" dirty="0"/>
          </a:p>
          <a:p>
            <a:r>
              <a:rPr lang="en-US" dirty="0"/>
              <a:t>Example: 30 ÷ 6 = 5, and there is no remainder. So we can say that 1, 2, 3, 5, 6, 10 , 15 and 30 are the factors of 30.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Multiples:</a:t>
            </a:r>
          </a:p>
          <a:p>
            <a:r>
              <a:rPr lang="en-US" dirty="0" smtClean="0"/>
              <a:t>The multiples of a number are the values obtained by multiplying the number with the other.</a:t>
            </a:r>
          </a:p>
          <a:p>
            <a:r>
              <a:rPr lang="en-US" dirty="0" smtClean="0"/>
              <a:t>For examples the multiples of 5 are 5,10,15,20,25,30,………….100,105,…..355…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Common </a:t>
            </a:r>
            <a:r>
              <a:rPr lang="en-US" b="1" dirty="0"/>
              <a:t>multiples: </a:t>
            </a:r>
            <a:r>
              <a:rPr lang="en-US" dirty="0"/>
              <a:t>Common multiples of two or more numbers are the numbers which can be exactly divided by each of the given number.</a:t>
            </a:r>
          </a:p>
          <a:p>
            <a:r>
              <a:rPr lang="en-US" dirty="0"/>
              <a:t>For example, Multiples of 3 are 3,6,9,12,15,18,21,24 etc. and Multiples of 4 are 4,8,12,16,20,24,28 etc.</a:t>
            </a:r>
          </a:p>
          <a:p>
            <a:r>
              <a:rPr lang="en-US" dirty="0"/>
              <a:t>Common multiples of 3 and 4 are 12,24 etc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1856509"/>
                <a:ext cx="10169237" cy="414793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HCF (Highest Common Factor) or GCF (Greatest Common Factor):</a:t>
                </a:r>
              </a:p>
              <a:p>
                <a:r>
                  <a:rPr lang="en-US" dirty="0"/>
                  <a:t>HCF or Highest Common Factor of two or more numbers is the greatest factor which divides the numbers. For example, 2 is the HCF of 4 and 6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HCF of  fraction numbers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𝐻𝐶𝐹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𝑁𝑢𝑚𝑒𝑟𝑎𝑡𝑜𝑟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𝐿𝐶𝑀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𝐷𝑒𝑛𝑜𝑚𝑖𝑛𝑎𝑡𝑜𝑟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Example: HCF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LCM ( Least Common Multiple):</a:t>
                </a:r>
              </a:p>
              <a:p>
                <a:r>
                  <a:rPr lang="en-US" dirty="0"/>
                  <a:t>LCM or Least common multiple is the smallest number which is divisible by two or more given numbers. For example, LCM of 2 &amp; 3 is 6</a:t>
                </a:r>
                <a:r>
                  <a:rPr lang="en-US" dirty="0" smtClean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56509"/>
                <a:ext cx="10169237" cy="4147930"/>
              </a:xfrm>
              <a:prstGeom prst="rect">
                <a:avLst/>
              </a:prstGeom>
              <a:blipFill>
                <a:blip r:embed="rId3"/>
                <a:stretch>
                  <a:fillRect l="-419" t="-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5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1856510"/>
                <a:ext cx="9587345" cy="1938095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LCM of  fraction numbers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𝐿𝐶𝑀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𝑁𝑢𝑚𝑒𝑟𝑎𝑡𝑜𝑟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𝐻𝐶𝐹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𝐷𝑒𝑛𝑜𝑚𝑖𝑛𝑎𝑡𝑜𝑟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Example: LCM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en-US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56510"/>
                <a:ext cx="9587345" cy="1938095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3990109"/>
            <a:ext cx="10584873" cy="17543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Relation between HCF &amp; LCM of two numbers:</a:t>
            </a:r>
          </a:p>
          <a:p>
            <a:r>
              <a:rPr lang="en-US" dirty="0" smtClean="0"/>
              <a:t> Let us consider two numbers ‘a’ &amp; ‘b’</a:t>
            </a:r>
          </a:p>
          <a:p>
            <a:r>
              <a:rPr lang="en-US" dirty="0" smtClean="0"/>
              <a:t>Then,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3617" y="5005863"/>
            <a:ext cx="9019309" cy="6373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divo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15290" y="5083130"/>
            <a:ext cx="9081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HCF of (a,b) × LCM of (a,b) = Product of a and </a:t>
            </a:r>
            <a:r>
              <a:rPr lang="en-US" sz="2800" b="1" dirty="0"/>
              <a:t>b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3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10"/>
            <a:ext cx="9587345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Methods to find HCF &amp; LCM:</a:t>
            </a:r>
          </a:p>
          <a:p>
            <a:pPr marL="342900" indent="-342900">
              <a:buAutoNum type="arabicPeriod"/>
            </a:pPr>
            <a:r>
              <a:rPr lang="en-US" dirty="0" smtClean="0"/>
              <a:t>Prime Factorization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Division method</a:t>
            </a:r>
          </a:p>
          <a:p>
            <a:endParaRPr lang="en-US" dirty="0"/>
          </a:p>
          <a:p>
            <a:r>
              <a:rPr lang="en-US" b="1" dirty="0"/>
              <a:t>Prime </a:t>
            </a:r>
            <a:r>
              <a:rPr lang="en-US" b="1" dirty="0" smtClean="0"/>
              <a:t>Factorization </a:t>
            </a:r>
            <a:r>
              <a:rPr lang="en-US" b="1" dirty="0"/>
              <a:t>for HCF</a:t>
            </a:r>
          </a:p>
          <a:p>
            <a:r>
              <a:rPr lang="en-US" dirty="0"/>
              <a:t>Take an example of finding the highest common factor of </a:t>
            </a:r>
            <a:r>
              <a:rPr lang="en-US" b="1" dirty="0"/>
              <a:t>144, 104 and 160.</a:t>
            </a:r>
            <a:br>
              <a:rPr lang="en-US" b="1" dirty="0"/>
            </a:br>
            <a:r>
              <a:rPr lang="en-US" dirty="0"/>
              <a:t>Now let us write the prime factors of 144, 104 and 160.</a:t>
            </a:r>
            <a:br>
              <a:rPr lang="en-US" dirty="0"/>
            </a:br>
            <a:r>
              <a:rPr lang="en-US" dirty="0"/>
              <a:t>144 = </a:t>
            </a:r>
            <a:r>
              <a:rPr lang="en-US" b="1" dirty="0"/>
              <a:t>2 × 2 × 2 </a:t>
            </a:r>
            <a:r>
              <a:rPr lang="en-US" dirty="0"/>
              <a:t>× 2 × 3 × 3</a:t>
            </a:r>
            <a:br>
              <a:rPr lang="en-US" dirty="0"/>
            </a:br>
            <a:r>
              <a:rPr lang="en-US" dirty="0"/>
              <a:t>104 = </a:t>
            </a:r>
            <a:r>
              <a:rPr lang="en-US" b="1" dirty="0"/>
              <a:t>2 × 2 × 2 </a:t>
            </a:r>
            <a:r>
              <a:rPr lang="en-US" dirty="0"/>
              <a:t>× 13</a:t>
            </a:r>
            <a:br>
              <a:rPr lang="en-US" dirty="0"/>
            </a:br>
            <a:r>
              <a:rPr lang="en-US" dirty="0"/>
              <a:t>160 = </a:t>
            </a:r>
            <a:r>
              <a:rPr lang="en-US" b="1" dirty="0"/>
              <a:t>2 × 2 × 2 </a:t>
            </a:r>
            <a:r>
              <a:rPr lang="en-US" dirty="0"/>
              <a:t>× 2 × 2 × 5</a:t>
            </a:r>
            <a:br>
              <a:rPr lang="en-US" dirty="0"/>
            </a:br>
            <a:r>
              <a:rPr lang="en-US" dirty="0"/>
              <a:t>The common factors of 144, 104 and 160 are 2 × 2 × 2 = 8</a:t>
            </a:r>
            <a:br>
              <a:rPr lang="en-US" dirty="0"/>
            </a:br>
            <a:r>
              <a:rPr lang="en-US" dirty="0"/>
              <a:t>Therefore, HCF (144, 104, 160) = 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2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050477" y="5177851"/>
            <a:ext cx="471054" cy="4001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10"/>
            <a:ext cx="9587345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Division method 1: (explanation based on example)</a:t>
            </a:r>
          </a:p>
          <a:p>
            <a:r>
              <a:rPr lang="en-US" b="1" dirty="0"/>
              <a:t>Find highest common factor (H.C.F) of 184, 230 and </a:t>
            </a:r>
            <a:r>
              <a:rPr lang="en-US" b="1" dirty="0" smtClean="0"/>
              <a:t>276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2       184, 230 , 276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b="1" dirty="0" smtClean="0"/>
              <a:t>23        92, 115,  138        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4,   5,      6</a:t>
            </a:r>
          </a:p>
          <a:p>
            <a:r>
              <a:rPr lang="en-US" b="1" dirty="0"/>
              <a:t> </a:t>
            </a:r>
            <a:r>
              <a:rPr lang="en-US" b="1" dirty="0" smtClean="0"/>
              <a:t> HCF = 2*23 = 46 </a:t>
            </a:r>
          </a:p>
          <a:p>
            <a:endParaRPr lang="en-US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95053" y="2424544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7018" y="2715491"/>
            <a:ext cx="2673927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96288" y="3006438"/>
            <a:ext cx="2673927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3739627"/>
            <a:ext cx="9587345" cy="25853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Division method 2 : (explanation based on example)</a:t>
            </a:r>
          </a:p>
          <a:p>
            <a:r>
              <a:rPr lang="en-US" b="1" dirty="0"/>
              <a:t>Find highest common factor (H.C.F) of 184, 230 and </a:t>
            </a:r>
            <a:r>
              <a:rPr lang="en-US" b="1" dirty="0" smtClean="0"/>
              <a:t>276</a:t>
            </a:r>
          </a:p>
          <a:p>
            <a:r>
              <a:rPr lang="en-US" b="1" dirty="0" smtClean="0"/>
              <a:t>Take any two number and find the </a:t>
            </a:r>
            <a:r>
              <a:rPr lang="en-US" b="1" dirty="0" err="1" smtClean="0"/>
              <a:t>hcf</a:t>
            </a:r>
            <a:r>
              <a:rPr lang="en-US" b="1" dirty="0" smtClean="0"/>
              <a:t> of it by following certain steps</a:t>
            </a:r>
          </a:p>
          <a:p>
            <a:r>
              <a:rPr lang="en-US" b="1" dirty="0"/>
              <a:t>  </a:t>
            </a:r>
            <a:r>
              <a:rPr lang="en-US" b="1" dirty="0" smtClean="0"/>
              <a:t>        184     230     1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184</a:t>
            </a:r>
          </a:p>
          <a:p>
            <a:r>
              <a:rPr lang="en-US" dirty="0" smtClean="0"/>
              <a:t>                       </a:t>
            </a:r>
            <a:r>
              <a:rPr lang="en-US" b="1" dirty="0" smtClean="0"/>
              <a:t>46    184  4</a:t>
            </a:r>
          </a:p>
          <a:p>
            <a:r>
              <a:rPr lang="en-US" dirty="0" smtClean="0"/>
              <a:t>                               </a:t>
            </a:r>
            <a:r>
              <a:rPr lang="en-US" b="1" dirty="0" smtClean="0"/>
              <a:t>184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0</a:t>
            </a:r>
          </a:p>
          <a:p>
            <a:endParaRPr lang="en-IN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14945" y="4623670"/>
            <a:ext cx="13855" cy="363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4568250"/>
            <a:ext cx="27709" cy="400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14945" y="4623670"/>
            <a:ext cx="817419" cy="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0" y="5181600"/>
            <a:ext cx="113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16722" y="5177851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29341" y="5177851"/>
            <a:ext cx="27709" cy="400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22761" y="5694223"/>
            <a:ext cx="113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6620" y="5999019"/>
            <a:ext cx="113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82" y="457200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factors of 1728.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309" y="1288473"/>
            <a:ext cx="515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1728 = 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>
              <a:buAutoNum type="arabicPeriod"/>
            </a:pP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(6+1) × (3+1) = 7×4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618" y="3408218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 the total number of divisors  of 10!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309" y="4253345"/>
            <a:ext cx="66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= 10×9×8×7×6×5×4×3×2×1 =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×7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(8+1) × (4+1) × (2+1) × (1+1) = 9 × 5 × 3 × 2 = 270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310792"/>
            <a:ext cx="2895599" cy="30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492" y="2041068"/>
            <a:ext cx="9587345" cy="36933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divide the third number with the </a:t>
            </a:r>
            <a:r>
              <a:rPr lang="en-US" dirty="0" err="1" smtClean="0"/>
              <a:t>hcf</a:t>
            </a:r>
            <a:r>
              <a:rPr lang="en-US" dirty="0" smtClean="0"/>
              <a:t> of the other two</a:t>
            </a:r>
            <a:endParaRPr lang="en-US" b="1" dirty="0" smtClean="0"/>
          </a:p>
          <a:p>
            <a:r>
              <a:rPr lang="en-US" b="1" dirty="0" smtClean="0"/>
              <a:t>          </a:t>
            </a:r>
          </a:p>
          <a:p>
            <a:r>
              <a:rPr lang="en-US" b="1" dirty="0" smtClean="0"/>
              <a:t>                    46   276       4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276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0</a:t>
            </a:r>
          </a:p>
          <a:p>
            <a:endParaRPr lang="en-US" b="1" dirty="0" smtClean="0"/>
          </a:p>
          <a:p>
            <a:r>
              <a:rPr lang="en-US" dirty="0" smtClean="0"/>
              <a:t>It is completely divisible so we can say that the HCF of 184, 230 and 276 is</a:t>
            </a:r>
            <a:r>
              <a:rPr lang="en-US" b="1" dirty="0" smtClean="0"/>
              <a:t> 46.</a:t>
            </a:r>
          </a:p>
          <a:p>
            <a:endParaRPr lang="en-US" b="1" dirty="0"/>
          </a:p>
          <a:p>
            <a:r>
              <a:rPr lang="en-US" b="1" dirty="0"/>
              <a:t>Co-prime numbers: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or more numbers that do not have a common factor are known as co-prime or relatively prime.</a:t>
            </a:r>
          </a:p>
          <a:p>
            <a:r>
              <a:rPr lang="en-US" dirty="0"/>
              <a:t>For example: 4 and 15 are Co-prime numbers.</a:t>
            </a:r>
          </a:p>
          <a:p>
            <a:endParaRPr lang="en-IN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14949" y="2609362"/>
            <a:ext cx="13855" cy="363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4" y="2553942"/>
            <a:ext cx="27709" cy="400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14949" y="2609362"/>
            <a:ext cx="817419" cy="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7459" y="3519054"/>
            <a:ext cx="113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78183" y="3186551"/>
            <a:ext cx="113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10"/>
            <a:ext cx="9587345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LCM:</a:t>
            </a:r>
            <a:r>
              <a:rPr lang="en-US" dirty="0" smtClean="0"/>
              <a:t> The concept of LCM will be used as shortcut to solve problems in various topics such as time, speed , distance &amp; Time &amp; Work, etc.</a:t>
            </a:r>
          </a:p>
          <a:p>
            <a:r>
              <a:rPr lang="en-US" dirty="0" smtClean="0"/>
              <a:t>Division method 1: (explanation based on example)</a:t>
            </a:r>
          </a:p>
          <a:p>
            <a:r>
              <a:rPr lang="en-US" b="1" dirty="0"/>
              <a:t>Find </a:t>
            </a:r>
            <a:r>
              <a:rPr lang="en-US" b="1" dirty="0" smtClean="0"/>
              <a:t>least </a:t>
            </a:r>
            <a:r>
              <a:rPr lang="en-US" b="1" dirty="0"/>
              <a:t>common </a:t>
            </a:r>
            <a:r>
              <a:rPr lang="en-US" b="1" dirty="0" smtClean="0"/>
              <a:t>multiple (L.C.M) </a:t>
            </a:r>
            <a:r>
              <a:rPr lang="en-US" b="1" dirty="0"/>
              <a:t>of </a:t>
            </a:r>
            <a:r>
              <a:rPr lang="en-US" b="1" dirty="0" smtClean="0"/>
              <a:t> 420,460,112,108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</a:t>
            </a:r>
            <a:r>
              <a:rPr lang="en-US" dirty="0" smtClean="0"/>
              <a:t> 2                   420, 460, 112, 108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2                   210, 230, 56, 54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5                   105, 115, 28, 27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7                    21 , 23,  28, 27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3                      3, 23, 4, 27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1, 23, 4, 9</a:t>
            </a:r>
          </a:p>
          <a:p>
            <a:r>
              <a:rPr lang="en-US" b="1" dirty="0" smtClean="0"/>
              <a:t>LCM = 2*2*5*7*3*23*4*9 = 30240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endParaRPr lang="en-US" dirty="0" smtClean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66109" y="2992582"/>
            <a:ext cx="13855" cy="1593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79418" y="3255818"/>
            <a:ext cx="3823855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0978" y="3546768"/>
            <a:ext cx="3823855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4833" y="3823856"/>
            <a:ext cx="3823855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62543" y="4100954"/>
            <a:ext cx="3823855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31818" y="4364186"/>
            <a:ext cx="3823855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005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1: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exactly divide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z= H.C.F of x, y and z.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largest number that divides 735,819, 714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3874315"/>
            <a:ext cx="11222182" cy="267765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HCF (735,819,714)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3     735, 819, 714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7     245, 273, 238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35 ,  39 ,  34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HCF = 3*7 = 21 , So 21 will be the greatest number that divides 735,819 and 714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64327" y="4655127"/>
            <a:ext cx="13855" cy="983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5455" y="4987637"/>
            <a:ext cx="2978727" cy="4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0870" y="5375567"/>
            <a:ext cx="2978727" cy="4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621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2: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divide x, y and z leaving remainders a, b and c respectively =H.C.F of (x- a), (y -b) and (z – 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/>
              <a:t>Find the greatest number, which on dividing </a:t>
            </a:r>
            <a:r>
              <a:rPr lang="en-US" sz="2000" dirty="0" smtClean="0"/>
              <a:t>1448, 1355 and 2020 </a:t>
            </a:r>
            <a:r>
              <a:rPr lang="en-US" sz="2000" dirty="0"/>
              <a:t>leaves remainders </a:t>
            </a:r>
            <a:r>
              <a:rPr lang="en-US" sz="2000" dirty="0" smtClean="0"/>
              <a:t>8, 11 </a:t>
            </a:r>
            <a:r>
              <a:rPr lang="en-US" sz="2000" dirty="0"/>
              <a:t>and </a:t>
            </a:r>
            <a:r>
              <a:rPr lang="en-US" sz="2000" dirty="0" smtClean="0"/>
              <a:t>4 </a:t>
            </a:r>
            <a:r>
              <a:rPr lang="en-US" sz="2000" dirty="0"/>
              <a:t>respectively</a:t>
            </a:r>
            <a:r>
              <a:rPr lang="en-US" sz="2000" dirty="0" smtClean="0"/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068279"/>
            <a:ext cx="11222182" cy="255454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the HCF of (1448-8,1355-11,2020-4) , HCF of (1440,1344,2016)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2      1440, 1344 , 2016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2        720,  672  , 1008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2         360, 336 ,  504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2         180,  168 , 252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2           90 ,  84 ,  126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45 ,  42 ,  63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HCF = 2*2*2*2*2 = 32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56509" y="4394093"/>
            <a:ext cx="41564" cy="2020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97527" y="4724400"/>
            <a:ext cx="3006437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2942" y="5029205"/>
            <a:ext cx="3006437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80652" y="5334009"/>
            <a:ext cx="3006437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08362" y="5652656"/>
            <a:ext cx="3006437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49927" y="5943613"/>
            <a:ext cx="3006437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14465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3: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is exactly divisible by x, y and z. = L.C.M of x, y and z.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/>
              <a:t>Find the largest number of 4-digits divisible by 12, 15 and 18.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4" y="3460982"/>
            <a:ext cx="11083637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the LCM of 12, 15 , 18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3        12 , 15 , 18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          4  ,   5 ,  6               LCM = 3*2*2*5*3 = 180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2  ,   5 ,  3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4 digit number is 9999 so  to find the largest four digit number which is a multiple of 180 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55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180        9999                  in order to find the multiple of 180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900                    we need to subtract 99 from the dividend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999                   so 9999-99 =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900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99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42655" y="3810000"/>
            <a:ext cx="13854" cy="1097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73728" y="4100945"/>
            <a:ext cx="2459181" cy="27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70708" y="4419605"/>
            <a:ext cx="2459181" cy="27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26323" y="5361695"/>
            <a:ext cx="13854" cy="1097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50128" y="5320142"/>
            <a:ext cx="1226122" cy="5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77833" y="5902040"/>
            <a:ext cx="1226122" cy="5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3253" y="6497785"/>
            <a:ext cx="1226122" cy="5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621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4: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when divided by x, y and z leaves the remainder a, b and c respectively= L.C.M of(x, y and z) – R where R=(x – a)=(y – b) = (z – c)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/>
              <a:t>Find the greatest number of six digits which on being  divided by 6, 7, 8, 9 and 10 leaves 4, 5, 6, 7 and 8 as remainders respectively</a:t>
            </a:r>
            <a:r>
              <a:rPr lang="en-US" sz="2000" dirty="0" smtClean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4130999"/>
            <a:ext cx="11222182" cy="255454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LCM of (6,7,8,9,10) = 2520</a:t>
            </a:r>
          </a:p>
          <a:p>
            <a:r>
              <a:rPr lang="en-US" sz="2000" dirty="0"/>
              <a:t>The greatest number of 6 digits = </a:t>
            </a:r>
            <a:r>
              <a:rPr lang="en-US" sz="2000" dirty="0" smtClean="0"/>
              <a:t>999999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Dividing 999999 by 2520, we get 2079 as remainder. Hence the 6 digit number divisible by 2520 is 999999 -2079 = </a:t>
            </a:r>
            <a:r>
              <a:rPr lang="en-US" sz="2000" dirty="0" smtClean="0"/>
              <a:t>997920</a:t>
            </a:r>
          </a:p>
          <a:p>
            <a:r>
              <a:rPr lang="en-US" sz="2000" dirty="0"/>
              <a:t>Since 6 – 4=2, 7 – 5 = 2, 8 – 6 = 2, 9 – 7 = 2,</a:t>
            </a:r>
          </a:p>
          <a:p>
            <a:r>
              <a:rPr lang="en-US" sz="2000" dirty="0"/>
              <a:t>10 – 8 = 2, the remainder in each case is less than the divisor by 2.</a:t>
            </a:r>
          </a:p>
          <a:p>
            <a:r>
              <a:rPr lang="en-US" sz="2000" b="1" u="sng" dirty="0"/>
              <a:t>∴Required number = 997920 – 2 = 997918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621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5: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when divided by x, y and z leaves the same remainder r in each case = L.C.M of (x, y and z)+r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/>
              <a:t>What least number must be subtracted from 1936 so that the remainder when divided by 9, 10,15 will leave in each case the same remainder 7?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4130999"/>
            <a:ext cx="11222182" cy="193899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/>
              <a:t>The L.C.M. of 9,10 and 15 is 90.</a:t>
            </a:r>
          </a:p>
          <a:p>
            <a:r>
              <a:rPr lang="en-US" sz="2000" dirty="0"/>
              <a:t>On dividing 1936 by 90, the remainder =46</a:t>
            </a:r>
          </a:p>
          <a:p>
            <a:r>
              <a:rPr lang="en-US" sz="2000" dirty="0"/>
              <a:t>But 7 is also a part of this remainder.</a:t>
            </a:r>
          </a:p>
          <a:p>
            <a:r>
              <a:rPr lang="en-US" sz="2000" b="1" dirty="0"/>
              <a:t>∴Required number = 46 – 7 = 39.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621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6: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divide x, y and z leaving the same remainder in each case = H.C.F of (x – y), (y – z) and (z- x).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/>
              <a:t>What </a:t>
            </a:r>
            <a:r>
              <a:rPr lang="en-US" sz="2000" dirty="0" smtClean="0"/>
              <a:t>is the greatest number that will divide 82, 111 and 140 leaving the same remainder in each case 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4130999"/>
            <a:ext cx="11222182" cy="255454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/>
              <a:t>Using the formula, the greatest number which divides three numbers</a:t>
            </a:r>
            <a:r>
              <a:rPr lang="en-US" sz="2000" b="1" dirty="0"/>
              <a:t> x, y and z</a:t>
            </a:r>
            <a:r>
              <a:rPr lang="en-US" sz="2000" dirty="0"/>
              <a:t>,</a:t>
            </a:r>
          </a:p>
          <a:p>
            <a:r>
              <a:rPr lang="en-US" sz="2000" dirty="0"/>
              <a:t>leaving the same remainder in each case is HCF(x-y, y-z, z-x) </a:t>
            </a:r>
            <a:endParaRPr lang="en-US" sz="2000" dirty="0" smtClean="0"/>
          </a:p>
          <a:p>
            <a:r>
              <a:rPr lang="en-US" sz="2000" dirty="0" smtClean="0"/>
              <a:t>111-82 </a:t>
            </a:r>
            <a:r>
              <a:rPr lang="en-US" sz="2000" dirty="0"/>
              <a:t>= 29</a:t>
            </a:r>
          </a:p>
          <a:p>
            <a:r>
              <a:rPr lang="en-US" sz="2000" dirty="0"/>
              <a:t>140-82 = 58</a:t>
            </a:r>
          </a:p>
          <a:p>
            <a:r>
              <a:rPr lang="en-US" sz="2000" dirty="0"/>
              <a:t>140-111 = 29</a:t>
            </a:r>
          </a:p>
          <a:p>
            <a:r>
              <a:rPr lang="en-US" sz="2000" b="1" dirty="0"/>
              <a:t>HCF(29,58,29) = </a:t>
            </a:r>
            <a:r>
              <a:rPr lang="en-US" sz="2000" b="1" u="sng" dirty="0" smtClean="0"/>
              <a:t>29</a:t>
            </a:r>
            <a:endParaRPr lang="en-US" sz="2000" b="1" u="sng" dirty="0"/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20621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Type 7:</a:t>
            </a:r>
            <a:endParaRPr lang="en-US" sz="2800" b="1" u="sng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numbers are considered and one number is a factor of another number then just divide the remainder alone to get the expected value.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 smtClean="0"/>
              <a:t>When a number is divided by 84 the remainder is 56 when the same number is divided by 21 what is the remainder?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3992449"/>
            <a:ext cx="11222182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/>
              <a:t>Here we have two number 84 and 21 as divisors though we don’t know the dividend we know 21 is a factor of 84 so if a number is divisible by 84 then the number will definitely divisible by 21 as well so its enough to consider only the remainder.</a:t>
            </a:r>
          </a:p>
          <a:p>
            <a:r>
              <a:rPr lang="en-US" sz="2000" b="1" u="sng" dirty="0" smtClean="0"/>
              <a:t>56 when divided by 21 the remainder is 14 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Divisor              Remainder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84                        56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21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14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489364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exactly divide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z= H.C.F of x, y and 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divide x, y and z leaving remainders a, b and c respectively =H.C.F of (x- a), (y -b) and (z – 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is exactly divisible by x, y and z. = L.C.M of x, y and 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when divided by x, y and z leaves the remainder a, b and c respectively= L.C.M of(x, y and z) – R where R=(x – a)=(y – b) = (z – 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when divided by x, y and z leaves the same remainder r in each case = L.C.M of (x, y and z)+r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 that will divide x, y and z leaving the same remainder in each case = H.C.F of (x – y), (y – z) and (z- 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numbers are considered and one number is a factor of another number then just divide the remainder alone to get the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28630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74073" y="678873"/>
            <a:ext cx="111944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sum of factors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418" y="1759527"/>
            <a:ext cx="10404764" cy="2951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 flipH="1">
            <a:off x="1195643" y="1953490"/>
            <a:ext cx="9791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express the given number in terms of product of  prime numbers (prime factorization)</a:t>
            </a:r>
          </a:p>
          <a:p>
            <a:endParaRPr lang="en-US" dirty="0"/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b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endParaRPr lang="en-US" dirty="0"/>
          </a:p>
          <a:p>
            <a:r>
              <a:rPr lang="en-US" b="1" dirty="0" smtClean="0"/>
              <a:t>Step 2 : </a:t>
            </a:r>
            <a:r>
              <a:rPr lang="en-US" dirty="0" smtClean="0"/>
              <a:t>expand the powers and find the sum of each number and finally find the product of all.</a:t>
            </a:r>
            <a:endParaRPr lang="en-US" dirty="0"/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+….a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×(b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+…b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×(c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+…..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42208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70788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least number which when doubled will exactly be divisible by 12, 14, 18 and 22?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2772 		B. 1216		C. 1286		D. 1386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085132"/>
            <a:ext cx="11222182" cy="33547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number has to be divisible by 12,14,18 and 22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LCM (12,14,18,22)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LCM = 2*3*2*7*3*11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2772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number when doubled should be exactly divisible by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(12,14,18,22)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number is 2772/2 = 1386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Option: 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04" y="3271643"/>
            <a:ext cx="3009900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42208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77091" y="1856509"/>
            <a:ext cx="1122218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least number which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7 and 8 leaves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when divided by 9 leaves no remainder?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1108		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1683		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		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3363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085132"/>
            <a:ext cx="11222182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leaves the same remainder in each case so we need to find the LCM of 5,6,7 and 8 and add the remainder to it.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LCM of 5,6,7,8 = 2*5*3*7*4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840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leaves same remainder add that to the LCM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840 + 3 = 843 (it is not divisible by 9)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consider next common multiple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840*2 + 3 = 1680+3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1683 (it is divisible by 9)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= option (c)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39" y="4004781"/>
            <a:ext cx="2990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42208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70788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number which should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28523 so that the sum is exactly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5, 7 and 8 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		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		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		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37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085132"/>
            <a:ext cx="11222182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has to be exactly divisible by 3,5,7 and 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L.C.M(3,5,7,8) = 3*5*7*8 = 840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number to be added to 28523 we need to divide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by 840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 = 803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a multiple of 840 we need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more. (840-803)</a:t>
            </a: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answer is option: D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14" y="3207439"/>
            <a:ext cx="3004360" cy="32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42208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is such that when divided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or 7 it leaves the remainder 1, 3, 4,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respectively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is the largest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below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that satisfies this property?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3358		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3988		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3778		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2938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140551"/>
            <a:ext cx="11222182" cy="37856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The difference between the divisors and the corresponding remainders are same.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divided by 3 remainder 1, when divided by 5 remainder 3……..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difference = 2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find the LCM or common multiple and subtract the common difference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LCM(3,5,6,7) = 3*1*5*2*7 = 210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the larger number less than 4000, We need to find the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multiple of 210 which is less than 4000.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Remainder is 10 we need to subtract 10 from dividend = 4000-10 = 3990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common difference is 2 so we need to subtract 2 from the common multiple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3990-2 = 3988 (B)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060" y="3899765"/>
            <a:ext cx="2282244" cy="26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42208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77091" y="1856509"/>
            <a:ext cx="11222182" cy="132343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sides of a pentagonal field (not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regular)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1737 meters, 2160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2358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1422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2214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length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five sides may be measured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	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	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	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3085132"/>
            <a:ext cx="11222182" cy="34778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the greatest length we need to find the H.C.F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H.C.F (1737, 2160, 2358, 1422, 2214 ) = 9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answer is 9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3871352"/>
            <a:ext cx="4895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856509"/>
            <a:ext cx="11222182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length of the plank which can be used to measure exactly the lengths 4 m 50 cm, 9 m 90 cm and 16 m 20 cm in the least time.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2899893"/>
            <a:ext cx="11222182" cy="37856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plank that exactly divides all the three lengths. Which means we need to find the HCF.</a:t>
            </a:r>
          </a:p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HCF of 450,990,1620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10      450,990,1620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9       45 , 99,  162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5, 11 ,   18</a:t>
            </a:r>
          </a:p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HCF = 10 * 9 =90 cm</a:t>
            </a:r>
          </a:p>
          <a:p>
            <a:r>
              <a:rPr lang="en-US" sz="2400" dirty="0"/>
              <a:t>we need a plank of length 90 cm to measure the given lengths in the least time.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4555" y="4433455"/>
            <a:ext cx="0" cy="1080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04655" y="4792719"/>
            <a:ext cx="2604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87780" y="5180651"/>
            <a:ext cx="2604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HCF &amp; LCM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2509" y="1856509"/>
                <a:ext cx="11222182" cy="1145057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logs of woods of length 5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1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3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4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cut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pieces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equal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piece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wood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lengthy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cut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piece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US" sz="20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set of two carpenters to work on something. How many carpenters are there in all to work.</a:t>
                </a:r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856509"/>
                <a:ext cx="11222182" cy="1145057"/>
              </a:xfrm>
              <a:prstGeom prst="rect">
                <a:avLst/>
              </a:prstGeom>
              <a:blipFill>
                <a:blip r:embed="rId3"/>
                <a:stretch>
                  <a:fillRect l="-543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091" y="3085132"/>
                <a:ext cx="11222182" cy="376885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u="sng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woods length is converted into improper fractions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we have to find the largest length as possible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HCF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sz="20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divide all sizes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we will get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=45+16+30+42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= 133 piece of wood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log is given to 2 carpenters so total carpenters = 133*2 = 266</a:t>
                </a:r>
                <a:endParaRPr lang="en-US" sz="2400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3085132"/>
                <a:ext cx="11222182" cy="3768852"/>
              </a:xfrm>
              <a:prstGeom prst="rect">
                <a:avLst/>
              </a:prstGeom>
              <a:blipFill>
                <a:blip r:embed="rId4"/>
                <a:stretch>
                  <a:fillRect l="-488" t="-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0502" cy="1635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3075709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2" y="2242834"/>
            <a:ext cx="3106016" cy="354973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15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62 -0.32523 C -0.55104 -0.32523 -0.77995 -0.14907 -0.77995 0.06829 C -0.77995 0.28542 -0.55104 0.4625 -0.26862 0.4625 C 0.01367 0.4625 0.24284 0.28542 0.24284 0.06829 C 0.24284 -0.14907 0.01367 -0.32523 -0.26862 -0.32523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313" y="234550"/>
            <a:ext cx="103493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the sum of all factors of 1728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18653" y="819835"/>
            <a:ext cx="10487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1728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>
              <a:buAutoNum type="arabicPeriod"/>
            </a:pP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(3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(127 * 40) = 5080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653" y="1898072"/>
            <a:ext cx="103493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the sum of odd factors of 3600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9380" y="2376144"/>
            <a:ext cx="10487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3600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(5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(13 * 31) = 403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6" y="3629891"/>
            <a:ext cx="59574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the sum of even factors of 3600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02919" y="4239491"/>
            <a:ext cx="98741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Prime factorization of 3600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/>
          </a:p>
          <a:p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Sum of all factors = (2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 (3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(5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 = (31*13*31) =  12493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odd factors =  (3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(5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(13 * 31) = 403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even factors = 12493-403 = 12090 (or)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 (3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* (5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(30*13*31) = 12090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74073" y="678873"/>
            <a:ext cx="111944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product of factors of factors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418" y="1759527"/>
            <a:ext cx="10404764" cy="2951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 flipH="1">
            <a:off x="1195643" y="1953490"/>
            <a:ext cx="97910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given number in terms of product of  prime numbers (prime factorization)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factors.(n)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(Number)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2919" y="692727"/>
            <a:ext cx="58701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Product of  factors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78228" y="1620981"/>
            <a:ext cx="9874135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of 48 =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3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Total number of factors = (4+1) * (1+1)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5*2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10 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of factors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= 48 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= 48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39437" y="179037"/>
            <a:ext cx="6562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Factors/sum of factors/product of factors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856509"/>
            <a:ext cx="11346873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sum of divisors of 544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1 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544.</a:t>
            </a:r>
            <a:endParaRPr lang="en-US" sz="20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8" y="3058706"/>
            <a:ext cx="11222183" cy="317009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Factorization: 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Factors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(1+2+4+8+16+32)*(1+17)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(63)*(18)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1134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need to exclude 1 and 544 we need to subtract (1+544)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1134-545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589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291" y="3238810"/>
            <a:ext cx="2437534" cy="26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39437" y="179037"/>
            <a:ext cx="6562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Factors/sum of factors/product of factors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856509"/>
            <a:ext cx="11346873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sum of divisors of 544 which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perfect 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squares.</a:t>
            </a:r>
            <a:endParaRPr lang="en-US" sz="20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8" y="3058706"/>
            <a:ext cx="11222183" cy="2246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Factorization: 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Factors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need sum of factors which are perfect squares we consider,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21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291" y="3238810"/>
            <a:ext cx="2437534" cy="26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4638</Words>
  <Application>Microsoft Office PowerPoint</Application>
  <PresentationFormat>Widescreen</PresentationFormat>
  <Paragraphs>490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Section : Numerical Aptitude Topic     : Number system Sub topic : Finding the factors</vt:lpstr>
      <vt:lpstr>Finding the number of factors/divisors for a particular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: Numerical Aptitude Topic     : Number system Sub topic : Divisibility Rules.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: Numerical Aptitude Topic     : Number system Sub topic : HCF &amp; LCM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: Numerical Aptitude Topic     : Number system Sub topic : Finding the unit digit</dc:title>
  <dc:creator>Jayaganesh</dc:creator>
  <cp:lastModifiedBy>Jayaganesh</cp:lastModifiedBy>
  <cp:revision>122</cp:revision>
  <dcterms:created xsi:type="dcterms:W3CDTF">2020-06-12T10:43:15Z</dcterms:created>
  <dcterms:modified xsi:type="dcterms:W3CDTF">2021-08-11T06:21:56Z</dcterms:modified>
</cp:coreProperties>
</file>