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4" r:id="rId3"/>
    <p:sldId id="257" r:id="rId4"/>
    <p:sldId id="299" r:id="rId5"/>
    <p:sldId id="284" r:id="rId6"/>
    <p:sldId id="285" r:id="rId7"/>
    <p:sldId id="295" r:id="rId8"/>
    <p:sldId id="296" r:id="rId9"/>
    <p:sldId id="297" r:id="rId10"/>
    <p:sldId id="287" r:id="rId11"/>
    <p:sldId id="298" r:id="rId12"/>
    <p:sldId id="301" r:id="rId13"/>
    <p:sldId id="286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5FE57-E622-4127-B235-12D1FB72830F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5586B-63E8-4666-BE19-3F4AF546B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8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5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0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3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15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09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38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6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6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7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5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0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03478BE-F593-4901-B6E2-4BD1C93FE2F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F36696-5611-49BD-89C6-E9F41937A6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17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9" y="254289"/>
            <a:ext cx="11173691" cy="2391929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Section</a:t>
            </a:r>
            <a:r>
              <a:rPr lang="en-US" dirty="0" smtClean="0"/>
              <a:t> : Numerical Aptitude</a:t>
            </a:r>
            <a:br>
              <a:rPr lang="en-US" dirty="0" smtClean="0"/>
            </a:br>
            <a:r>
              <a:rPr lang="en-US" b="1" dirty="0" smtClean="0"/>
              <a:t>Topic </a:t>
            </a:r>
            <a:r>
              <a:rPr lang="en-US" dirty="0" smtClean="0"/>
              <a:t>    : Number system</a:t>
            </a:r>
            <a:br>
              <a:rPr lang="en-US" dirty="0" smtClean="0"/>
            </a:br>
            <a:r>
              <a:rPr lang="en-US" b="1" dirty="0" smtClean="0"/>
              <a:t>Sub topic </a:t>
            </a:r>
            <a:r>
              <a:rPr lang="en-US" dirty="0" smtClean="0"/>
              <a:t>: Remainder Properties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546764"/>
            <a:ext cx="10785764" cy="2246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Properties in Remainder based problems with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Remainder based problems.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Cyclicity based Remainder problems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based Remainder problems.</a:t>
            </a:r>
          </a:p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Remainder should always be less than your divisor. </a:t>
            </a:r>
          </a:p>
        </p:txBody>
      </p:sp>
    </p:spTree>
    <p:extLst>
      <p:ext uri="{BB962C8B-B14F-4D97-AF65-F5344CB8AC3E}">
        <p14:creationId xmlns:p14="http://schemas.microsoft.com/office/powerpoint/2010/main" val="37684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40325" y="186606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The remainder when 10</a:t>
            </a:r>
            <a:r>
              <a:rPr lang="en-IN" sz="2000" baseline="30000" dirty="0"/>
              <a:t>10</a:t>
            </a:r>
            <a:r>
              <a:rPr lang="en-IN" sz="2000" dirty="0"/>
              <a:t>+10</a:t>
            </a:r>
            <a:r>
              <a:rPr lang="en-IN" sz="2000" baseline="30000" dirty="0"/>
              <a:t>100</a:t>
            </a:r>
            <a:r>
              <a:rPr lang="en-IN" sz="2000" dirty="0"/>
              <a:t>+10</a:t>
            </a:r>
            <a:r>
              <a:rPr lang="en-IN" sz="2000" baseline="30000" dirty="0"/>
              <a:t>1000</a:t>
            </a:r>
            <a:r>
              <a:rPr lang="en-IN" sz="2000" dirty="0" smtClean="0"/>
              <a:t>+</a:t>
            </a:r>
            <a:r>
              <a:rPr lang="en-US" sz="2000" dirty="0" smtClean="0"/>
              <a:t>.... </a:t>
            </a:r>
            <a:r>
              <a:rPr lang="en-US" sz="2000" dirty="0"/>
              <a:t>+ 10</a:t>
            </a:r>
            <a:r>
              <a:rPr lang="en-US" sz="2000" baseline="30000" dirty="0"/>
              <a:t>10000000000</a:t>
            </a:r>
            <a:r>
              <a:rPr lang="en-US" sz="2000" dirty="0"/>
              <a:t> is divided by 7 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2614" y="2493955"/>
                <a:ext cx="10612586" cy="4072077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Lets split the terms</a:t>
                </a: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---- finding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cyclicity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directly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000" b="1" i="1" baseline="30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000" b="1" i="1" baseline="30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000" b="1" i="1" baseline="3000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000" b="1" i="1" baseline="3000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000" b="1" dirty="0" smtClean="0">
                  <a:latin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000" b="1" i="1" baseline="3000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000" b="1" i="1" baseline="3000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the power by 6 and based on the remainder we can pick the value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4+4+4+4+……+4 = 40</a:t>
                </a: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𝟒𝟎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den>
                        </m:f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Answer = 5</a:t>
                </a: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" y="2493955"/>
                <a:ext cx="10612586" cy="4072077"/>
              </a:xfrm>
              <a:prstGeom prst="rect">
                <a:avLst/>
              </a:prstGeom>
              <a:blipFill>
                <a:blip r:embed="rId3"/>
                <a:stretch>
                  <a:fillRect l="-516" t="-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4" y="185650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One commonly made mistake in Remainder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923" y="2378826"/>
                <a:ext cx="10612586" cy="4332917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21</a:t>
                </a:r>
                <a:r>
                  <a:rPr lang="en-US" sz="2000" b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 divided by 28 what is the remainder?</a:t>
                </a:r>
              </a:p>
              <a:p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sz="2000" b="1" i="1" baseline="40000" smtClean="0">
                            <a:latin typeface="Cambria Math" panose="02040503050406030204" pitchFamily="18" charset="0"/>
                          </a:rPr>
                          <m:t>𝟑𝟓</m:t>
                        </m:r>
                      </m:num>
                      <m:den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000" b="1" i="1" baseline="30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35</m:t>
                    </m:r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 (-1)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or 3.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when divided by 10 the remainder is 5 , but when you simplify 15/10 as 3/2 your remainder will become 1. Simplifying is not wrong but we need to follow one more step.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we found the remainder we need to multiply with all the value we have canceled. Here we canceled with 5 so we need to multiply the final answer by 5 so answer will be 5 . Same way for the above question we divided both by 7 so to get correct answer we need to multiply the value by 7.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answer should be =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3*7 = 21.</a:t>
                </a:r>
              </a:p>
              <a:p>
                <a:endParaRPr lang="en-US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3" y="2378826"/>
                <a:ext cx="10612586" cy="4332917"/>
              </a:xfrm>
              <a:prstGeom prst="rect">
                <a:avLst/>
              </a:prstGeom>
              <a:blipFill>
                <a:blip r:embed="rId3"/>
                <a:stretch>
                  <a:fillRect l="-573"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259" y="2673089"/>
            <a:ext cx="1233059" cy="12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repeatCount="indefinite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8.33333E-7 3.7037E-7 L 0.66302 0.00324 " pathEditMode="relative" rAng="0" ptsTypes="AA" p14:bounceEnd="40000"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151" y="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repeatCount="indefinite" accel="50000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Motion origin="layout" path="M 8.33333E-7 3.7037E-7 L 0.66302 0.00324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151" y="1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4" y="185650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What is the remainder when 2(8!)-21(6!) divides 14(7!) +14(13!)?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2" y="2484395"/>
            <a:ext cx="10224659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dirty="0"/>
              <a:t>We need to find out Rem [(14(7!) + 14(13!)) / (2(8!) – 21(6!)) ]</a:t>
            </a:r>
            <a:br>
              <a:rPr lang="en-US" sz="2000" dirty="0"/>
            </a:br>
            <a:r>
              <a:rPr lang="en-US" sz="2000" dirty="0"/>
              <a:t>Let us try and simplify the divisor</a:t>
            </a:r>
            <a:br>
              <a:rPr lang="en-US" sz="2000" dirty="0"/>
            </a:br>
            <a:r>
              <a:rPr lang="en-US" sz="2000" dirty="0"/>
              <a:t>2(8!) – 21(6!)</a:t>
            </a:r>
            <a:br>
              <a:rPr lang="en-US" sz="2000" dirty="0"/>
            </a:br>
            <a:r>
              <a:rPr lang="en-US" sz="2000" dirty="0"/>
              <a:t>= 2*8*7! – 3*7*6!</a:t>
            </a:r>
            <a:br>
              <a:rPr lang="en-US" sz="2000" dirty="0"/>
            </a:br>
            <a:r>
              <a:rPr lang="en-US" sz="2000" dirty="0"/>
              <a:t>= 16*7! – 3*7!</a:t>
            </a:r>
            <a:br>
              <a:rPr lang="en-US" sz="2000" dirty="0"/>
            </a:br>
            <a:r>
              <a:rPr lang="en-US" sz="2000" dirty="0"/>
              <a:t>= 13*7!</a:t>
            </a:r>
          </a:p>
          <a:p>
            <a:r>
              <a:rPr lang="en-US" sz="2000" dirty="0"/>
              <a:t>Rem [(14(7!) + 14(13!)) / 13*7! ]</a:t>
            </a:r>
            <a:br>
              <a:rPr lang="en-US" sz="2000" dirty="0"/>
            </a:br>
            <a:r>
              <a:rPr lang="en-US" sz="2000" dirty="0"/>
              <a:t>= Rem [14(7!) / 13(7!)] + Rem [14(13!) / 13(7!)]</a:t>
            </a:r>
            <a:br>
              <a:rPr lang="en-US" sz="2000" dirty="0"/>
            </a:br>
            <a:r>
              <a:rPr lang="en-US" sz="2000" dirty="0"/>
              <a:t>= 7!*Rem[14/13] + 0</a:t>
            </a:r>
            <a:br>
              <a:rPr lang="en-US" sz="2000" dirty="0"/>
            </a:br>
            <a:r>
              <a:rPr lang="en-US" sz="2000" dirty="0"/>
              <a:t>= 7!*1</a:t>
            </a:r>
            <a:br>
              <a:rPr lang="en-US" sz="2000" dirty="0"/>
            </a:br>
            <a:r>
              <a:rPr lang="en-US" sz="2000" dirty="0"/>
              <a:t>= 7!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40325" y="1866069"/>
            <a:ext cx="10169237" cy="15696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Formulas Based Concepts for Remainder: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1. (a</a:t>
            </a:r>
            <a:r>
              <a:rPr lang="en-US" sz="2400" baseline="30000" dirty="0" smtClean="0">
                <a:latin typeface="Baskerville Old Face" panose="02020602080505020303" pitchFamily="18" charset="0"/>
              </a:rPr>
              <a:t>n </a:t>
            </a:r>
            <a:r>
              <a:rPr lang="en-US" sz="2400" dirty="0">
                <a:latin typeface="Baskerville Old Face" panose="02020602080505020303" pitchFamily="18" charset="0"/>
              </a:rPr>
              <a:t>+ </a:t>
            </a:r>
            <a:r>
              <a:rPr lang="en-US" sz="2400" dirty="0" err="1">
                <a:latin typeface="Baskerville Old Face" panose="02020602080505020303" pitchFamily="18" charset="0"/>
              </a:rPr>
              <a:t>b</a:t>
            </a:r>
            <a:r>
              <a:rPr lang="en-US" sz="2400" baseline="30000" dirty="0" err="1">
                <a:latin typeface="Baskerville Old Face" panose="02020602080505020303" pitchFamily="18" charset="0"/>
              </a:rPr>
              <a:t>n</a:t>
            </a:r>
            <a:r>
              <a:rPr lang="en-US" sz="2400" dirty="0">
                <a:latin typeface="Baskerville Old Face" panose="02020602080505020303" pitchFamily="18" charset="0"/>
              </a:rPr>
              <a:t>) is divisible by (a + b), when n is odd.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2. (a</a:t>
            </a:r>
            <a:r>
              <a:rPr lang="en-US" sz="2400" baseline="30000" dirty="0" smtClean="0">
                <a:latin typeface="Baskerville Old Face" panose="02020602080505020303" pitchFamily="18" charset="0"/>
              </a:rPr>
              <a:t>n </a:t>
            </a:r>
            <a:r>
              <a:rPr lang="en-US" sz="2400" dirty="0">
                <a:latin typeface="Baskerville Old Face" panose="02020602080505020303" pitchFamily="18" charset="0"/>
              </a:rPr>
              <a:t>- </a:t>
            </a:r>
            <a:r>
              <a:rPr lang="en-US" sz="2400" dirty="0" err="1">
                <a:latin typeface="Baskerville Old Face" panose="02020602080505020303" pitchFamily="18" charset="0"/>
              </a:rPr>
              <a:t>b</a:t>
            </a:r>
            <a:r>
              <a:rPr lang="en-US" sz="2400" baseline="30000" dirty="0" err="1">
                <a:latin typeface="Baskerville Old Face" panose="02020602080505020303" pitchFamily="18" charset="0"/>
              </a:rPr>
              <a:t>n</a:t>
            </a:r>
            <a:r>
              <a:rPr lang="en-US" sz="2400" dirty="0">
                <a:latin typeface="Baskerville Old Face" panose="02020602080505020303" pitchFamily="18" charset="0"/>
              </a:rPr>
              <a:t>) is divisible by (a + b), when n is even.</a:t>
            </a:r>
          </a:p>
          <a:p>
            <a:r>
              <a:rPr lang="en-US" sz="2400" dirty="0" smtClean="0">
                <a:latin typeface="Baskerville Old Face" panose="02020602080505020303" pitchFamily="18" charset="0"/>
              </a:rPr>
              <a:t>3. (a</a:t>
            </a:r>
            <a:r>
              <a:rPr lang="en-US" sz="2400" baseline="30000" dirty="0" smtClean="0">
                <a:latin typeface="Baskerville Old Face" panose="02020602080505020303" pitchFamily="18" charset="0"/>
              </a:rPr>
              <a:t>n</a:t>
            </a:r>
            <a:r>
              <a:rPr lang="en-US" sz="2400" dirty="0" smtClean="0"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latin typeface="Baskerville Old Face" panose="02020602080505020303" pitchFamily="18" charset="0"/>
              </a:rPr>
              <a:t>- </a:t>
            </a:r>
            <a:r>
              <a:rPr lang="en-US" sz="2400" dirty="0" err="1">
                <a:latin typeface="Baskerville Old Face" panose="02020602080505020303" pitchFamily="18" charset="0"/>
              </a:rPr>
              <a:t>b</a:t>
            </a:r>
            <a:r>
              <a:rPr lang="en-US" sz="2400" baseline="30000" dirty="0" err="1">
                <a:latin typeface="Baskerville Old Face" panose="02020602080505020303" pitchFamily="18" charset="0"/>
              </a:rPr>
              <a:t>n</a:t>
            </a:r>
            <a:r>
              <a:rPr lang="en-US" sz="2400" dirty="0">
                <a:latin typeface="Baskerville Old Face" panose="02020602080505020303" pitchFamily="18" charset="0"/>
              </a:rPr>
              <a:t>) is always divisible by (a - b), for every n</a:t>
            </a:r>
            <a:r>
              <a:rPr lang="en-US" sz="2400" dirty="0" smtClean="0">
                <a:latin typeface="Baskerville Old Face" panose="02020602080505020303" pitchFamily="18" charset="0"/>
              </a:rPr>
              <a:t>.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325" y="3616037"/>
            <a:ext cx="10584874" cy="2246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1. 3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divided by 34 what is the remainder?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+25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apply rule 1 , it will be divisible by 34 so remainder will be zero.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2. 3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5620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5620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divisible by 45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33+12).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3. 57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-32</a:t>
            </a:r>
            <a:r>
              <a:rPr 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divisible by 25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57-32).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7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600653"/>
            <a:ext cx="11173691" cy="2016125"/>
          </a:xfrm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Section</a:t>
            </a:r>
            <a:r>
              <a:rPr lang="en-US" dirty="0" smtClean="0"/>
              <a:t> : Numerical Aptitude</a:t>
            </a:r>
            <a:br>
              <a:rPr lang="en-US" dirty="0" smtClean="0"/>
            </a:br>
            <a:r>
              <a:rPr lang="en-US" b="1" dirty="0" smtClean="0"/>
              <a:t>Topic </a:t>
            </a:r>
            <a:r>
              <a:rPr lang="en-US" dirty="0" smtClean="0"/>
              <a:t>    : Number system</a:t>
            </a:r>
            <a:br>
              <a:rPr lang="en-US" dirty="0" smtClean="0"/>
            </a:br>
            <a:r>
              <a:rPr lang="en-US" b="1" dirty="0" smtClean="0"/>
              <a:t>Sub topic </a:t>
            </a:r>
            <a:r>
              <a:rPr lang="en-US" dirty="0" smtClean="0"/>
              <a:t>: Finding the last two digit.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6473" y="3089564"/>
            <a:ext cx="10827327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last two digit we are going to follow the same approach like we followed for finding the unit digit &amp; Remainder properties.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Cyclicity &amp; based on the pattern we can find the last two digits for any number with higher powers.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775855" y="2341418"/>
            <a:ext cx="1000298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0.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unit digit is 5.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1.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 3, 7 ,9.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2, 4, 6, 8.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1967345"/>
            <a:ext cx="1000298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0.</a:t>
            </a: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last two digits in 1230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?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digit is 0.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0 it raised to any power greater than 1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two digit = 00 </a:t>
            </a:r>
          </a:p>
          <a:p>
            <a:endParaRPr 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1967345"/>
            <a:ext cx="10002981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5.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raised to any power unit digit will be 5.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the tens digit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power is even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last two digit will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power is odd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tens digit</a:t>
            </a:r>
          </a:p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tens digit is odd last two digit will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tens digit is even then last two digit will be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</a:t>
            </a:r>
          </a:p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last two digit 75.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last two digit 25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873" y="1967345"/>
            <a:ext cx="10695709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1.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raised to any power unit digit will be 1.</a:t>
            </a: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the tens digit , </a:t>
            </a:r>
          </a:p>
          <a:p>
            <a:r>
              <a:rPr lang="en-US" sz="2800" u="sng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unit digit of the power and tens digit in the number. Find the product of the two and take the unit digit.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last two digit 21 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1225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last two digit 51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</a:t>
            </a:r>
            <a:endParaRPr lang="en-IN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42" y="3934691"/>
            <a:ext cx="2069775" cy="14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62365" y="255615"/>
            <a:ext cx="646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0267" y="2289901"/>
            <a:ext cx="9873769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9049" y="2261937"/>
            <a:ext cx="0" cy="40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8425" y="2317865"/>
            <a:ext cx="43971" cy="397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1333243" y="3193844"/>
            <a:ext cx="1863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^1 – 3 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^2 -  9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^3 -  2</a:t>
            </a:r>
            <a:r>
              <a:rPr lang="en-US" sz="2400" u="sng" dirty="0" smtClean="0"/>
              <a:t>7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^4  - 8</a:t>
            </a:r>
            <a:r>
              <a:rPr lang="en-US" sz="2400" u="sng" dirty="0" smtClean="0"/>
              <a:t>1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^5  -  24</a:t>
            </a:r>
            <a:r>
              <a:rPr lang="en-US" sz="2400" u="sng" dirty="0" smtClean="0"/>
              <a:t>3</a:t>
            </a:r>
          </a:p>
          <a:p>
            <a:r>
              <a:rPr lang="en-US" sz="2400" dirty="0" smtClean="0"/>
              <a:t>There are 4 cycles </a:t>
            </a:r>
          </a:p>
          <a:p>
            <a:r>
              <a:rPr lang="en-US" sz="2400" dirty="0" smtClean="0"/>
              <a:t>3,9,7,1</a:t>
            </a:r>
            <a:endParaRPr lang="en-IN" sz="2400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4319628" y="3186668"/>
            <a:ext cx="1863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r>
              <a:rPr lang="en-US" sz="2400" dirty="0" smtClean="0"/>
              <a:t>^1 – 7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^2 -  4</a:t>
            </a:r>
            <a:r>
              <a:rPr lang="en-US" sz="2400" u="sng" dirty="0" smtClean="0"/>
              <a:t>9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^3 -  34</a:t>
            </a:r>
            <a:r>
              <a:rPr lang="en-US" sz="2400" u="sng" dirty="0" smtClean="0"/>
              <a:t>3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^4  - 240</a:t>
            </a:r>
            <a:r>
              <a:rPr lang="en-US" sz="2400" u="sng" dirty="0" smtClean="0"/>
              <a:t>1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^5  - …</a:t>
            </a:r>
            <a:r>
              <a:rPr lang="en-US" sz="2400" u="sng" dirty="0" smtClean="0"/>
              <a:t>7</a:t>
            </a:r>
          </a:p>
          <a:p>
            <a:r>
              <a:rPr lang="en-US" sz="2400" dirty="0" smtClean="0"/>
              <a:t>There are 4 cycles </a:t>
            </a:r>
          </a:p>
          <a:p>
            <a:r>
              <a:rPr lang="en-US" sz="2400" dirty="0" smtClean="0"/>
              <a:t>7, 9 , 3, 1</a:t>
            </a:r>
            <a:endParaRPr lang="en-IN" sz="2400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7687862" y="3205429"/>
            <a:ext cx="1863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r>
              <a:rPr lang="en-US" sz="2400" dirty="0" smtClean="0"/>
              <a:t>^1 – </a:t>
            </a:r>
            <a:r>
              <a:rPr lang="en-US" sz="2400" dirty="0"/>
              <a:t>9</a:t>
            </a:r>
            <a:endParaRPr lang="en-US" sz="2400" dirty="0" smtClean="0"/>
          </a:p>
          <a:p>
            <a:r>
              <a:rPr lang="en-US" sz="2400" dirty="0"/>
              <a:t>9</a:t>
            </a:r>
            <a:r>
              <a:rPr lang="en-US" sz="2400" dirty="0" smtClean="0"/>
              <a:t>^2 -  81</a:t>
            </a:r>
            <a:endParaRPr lang="en-US" sz="2400" u="sng" dirty="0" smtClean="0"/>
          </a:p>
          <a:p>
            <a:r>
              <a:rPr lang="en-US" sz="2400" dirty="0"/>
              <a:t>9</a:t>
            </a:r>
            <a:r>
              <a:rPr lang="en-US" sz="2400" dirty="0" smtClean="0"/>
              <a:t>^3 -  72</a:t>
            </a:r>
            <a:r>
              <a:rPr lang="en-US" sz="2400" u="sng" dirty="0"/>
              <a:t>9</a:t>
            </a:r>
            <a:endParaRPr lang="en-US" sz="2400" u="sng" dirty="0" smtClean="0"/>
          </a:p>
          <a:p>
            <a:r>
              <a:rPr lang="en-US" sz="2400" dirty="0"/>
              <a:t>9</a:t>
            </a:r>
            <a:r>
              <a:rPr lang="en-US" sz="2400" dirty="0" smtClean="0"/>
              <a:t>^4  - …</a:t>
            </a:r>
            <a:r>
              <a:rPr lang="en-US" sz="2400" u="sng" dirty="0" smtClean="0"/>
              <a:t>1</a:t>
            </a:r>
            <a:endParaRPr lang="en-US" sz="2400" dirty="0" smtClean="0"/>
          </a:p>
          <a:p>
            <a:r>
              <a:rPr lang="en-US" sz="2400" dirty="0" smtClean="0"/>
              <a:t>There are 2 cycles </a:t>
            </a:r>
          </a:p>
          <a:p>
            <a:r>
              <a:rPr lang="en-US" sz="2400" dirty="0" smtClean="0"/>
              <a:t>9,1,9,1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32479" y="1467865"/>
            <a:ext cx="6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3,7,9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2139" y="2182343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38923" y="2216729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15951" y="2254135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331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619" y="1856509"/>
                <a:ext cx="10169237" cy="4382803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 smtClean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 smtClean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 smtClean="0"/>
                  <a:t>) + 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 smtClean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/>
                  <a:t>) </a:t>
                </a:r>
                <a:r>
                  <a:rPr lang="en-US" sz="2400" b="1" dirty="0" smtClean="0"/>
                  <a:t>- </a:t>
                </a:r>
                <a:r>
                  <a:rPr lang="en-US" sz="2400" b="1" dirty="0"/>
                  <a:t>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 smtClean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/>
                  <a:t>)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/>
                  <a:t>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 smtClean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baseline="50000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b="1" i="0" baseline="6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9" y="1856509"/>
                <a:ext cx="10169237" cy="4382803"/>
              </a:xfrm>
              <a:prstGeom prst="rect">
                <a:avLst/>
              </a:prstGeom>
              <a:blipFill>
                <a:blip r:embed="rId3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3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62365" y="255615"/>
            <a:ext cx="646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0267" y="2289901"/>
            <a:ext cx="9873769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9049" y="2261937"/>
            <a:ext cx="0" cy="40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8425" y="2317865"/>
            <a:ext cx="43971" cy="397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7126596" y="3285023"/>
            <a:ext cx="2923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19</a:t>
            </a:r>
            <a:r>
              <a:rPr lang="en-US" sz="2400" b="1" baseline="30000" dirty="0"/>
              <a:t>266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(19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133</a:t>
            </a:r>
            <a:r>
              <a:rPr lang="en-US" sz="2400" b="1" dirty="0" smtClean="0"/>
              <a:t> = (361)</a:t>
            </a:r>
            <a:r>
              <a:rPr lang="en-US" sz="2400" b="1" baseline="30000" dirty="0" smtClean="0"/>
              <a:t>133</a:t>
            </a:r>
          </a:p>
          <a:p>
            <a:r>
              <a:rPr lang="en-US" sz="2400" b="1" baseline="30000" dirty="0"/>
              <a:t> </a:t>
            </a:r>
            <a:r>
              <a:rPr lang="en-US" sz="2400" b="1" baseline="30000" dirty="0" smtClean="0"/>
              <a:t>  </a:t>
            </a:r>
          </a:p>
          <a:p>
            <a:r>
              <a:rPr lang="en-US" sz="2400" b="1" baseline="30000" dirty="0"/>
              <a:t> </a:t>
            </a:r>
            <a:r>
              <a:rPr lang="en-US" sz="2400" b="1" baseline="30000" dirty="0" smtClean="0"/>
              <a:t>                   </a:t>
            </a:r>
            <a:r>
              <a:rPr lang="en-US" sz="2400" b="1" dirty="0" smtClean="0"/>
              <a:t>= 81</a:t>
            </a:r>
          </a:p>
          <a:p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23976" y="3186668"/>
            <a:ext cx="2968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87</a:t>
            </a:r>
            <a:r>
              <a:rPr lang="en-US" sz="2400" b="1" baseline="30000" dirty="0"/>
              <a:t>474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r>
              <a:rPr lang="en-US" sz="2400" b="1" dirty="0" smtClean="0"/>
              <a:t>(87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118</a:t>
            </a:r>
            <a:r>
              <a:rPr lang="en-US" sz="2400" b="1" dirty="0" smtClean="0"/>
              <a:t> * (87</a:t>
            </a:r>
            <a:r>
              <a:rPr lang="en-US" sz="2400" b="1" baseline="30000" dirty="0"/>
              <a:t>2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87*87 = 69</a:t>
            </a:r>
          </a:p>
          <a:p>
            <a:r>
              <a:rPr lang="en-US" sz="2400" b="1" dirty="0" smtClean="0"/>
              <a:t>69*69 = 61</a:t>
            </a:r>
          </a:p>
          <a:p>
            <a:r>
              <a:rPr lang="en-US" sz="2400" b="1" dirty="0" smtClean="0"/>
              <a:t>(61)</a:t>
            </a:r>
            <a:r>
              <a:rPr lang="en-US" sz="2400" b="1" baseline="30000" dirty="0" smtClean="0"/>
              <a:t>118</a:t>
            </a:r>
            <a:r>
              <a:rPr lang="en-US" sz="2400" b="1" dirty="0" smtClean="0"/>
              <a:t> * (69)</a:t>
            </a:r>
          </a:p>
          <a:p>
            <a:r>
              <a:rPr lang="en-US" sz="2400" b="1" dirty="0" smtClean="0"/>
              <a:t>= 81*69</a:t>
            </a:r>
          </a:p>
          <a:p>
            <a:r>
              <a:rPr lang="en-US" sz="2400" b="1" dirty="0" smtClean="0"/>
              <a:t>= 89</a:t>
            </a:r>
            <a:endParaRPr lang="en-US" sz="2400" dirty="0" smtClean="0"/>
          </a:p>
        </p:txBody>
      </p:sp>
      <p:sp>
        <p:nvSpPr>
          <p:cNvPr id="27" name="TextBox 26"/>
          <p:cNvSpPr txBox="1"/>
          <p:nvPr/>
        </p:nvSpPr>
        <p:spPr>
          <a:xfrm flipH="1">
            <a:off x="718000" y="3059798"/>
            <a:ext cx="3024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33</a:t>
            </a:r>
            <a:r>
              <a:rPr lang="en-US" sz="2400" b="1" baseline="30000" dirty="0"/>
              <a:t>288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 smtClean="0"/>
              <a:t>(33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72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33*33 = 89</a:t>
            </a:r>
          </a:p>
          <a:p>
            <a:r>
              <a:rPr lang="en-US" sz="2400" b="1" dirty="0" smtClean="0"/>
              <a:t>89*89 = 21</a:t>
            </a:r>
          </a:p>
          <a:p>
            <a:r>
              <a:rPr lang="en-US" sz="2400" b="1" dirty="0" smtClean="0"/>
              <a:t>(21)</a:t>
            </a:r>
            <a:r>
              <a:rPr lang="en-US" sz="2400" b="1" baseline="30000" dirty="0" smtClean="0"/>
              <a:t>72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= 41           </a:t>
            </a:r>
            <a:endParaRPr lang="en-US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032479" y="1467865"/>
            <a:ext cx="6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3,7,9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2139" y="2182343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38923" y="2216729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15951" y="2254135"/>
            <a:ext cx="57259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18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360218" y="1898073"/>
            <a:ext cx="11526982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</a:rPr>
              <a:t>Group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– 2,4,6,8</a:t>
            </a:r>
          </a:p>
          <a:p>
            <a:r>
              <a:rPr lang="en-US" sz="2400" dirty="0" smtClean="0"/>
              <a:t>To find last two digits for the numbers ending with 2,4,6,8 we need to know about </a:t>
            </a:r>
            <a:r>
              <a:rPr lang="en-US" sz="2400" b="1" u="sng" dirty="0" smtClean="0">
                <a:solidFill>
                  <a:srgbClr val="FF0000"/>
                </a:solidFill>
              </a:rPr>
              <a:t>24 &amp; 76 </a:t>
            </a:r>
            <a:r>
              <a:rPr lang="en-US" sz="2400" dirty="0" smtClean="0"/>
              <a:t>pattern.</a:t>
            </a:r>
          </a:p>
          <a:p>
            <a:r>
              <a:rPr lang="en-US" sz="2400" dirty="0" smtClean="0"/>
              <a:t>If the last two digit is </a:t>
            </a:r>
            <a:r>
              <a:rPr lang="en-US" sz="2400" b="1" u="sng" dirty="0" smtClean="0">
                <a:solidFill>
                  <a:srgbClr val="FF0000"/>
                </a:solidFill>
              </a:rPr>
              <a:t>76</a:t>
            </a:r>
            <a:r>
              <a:rPr lang="en-US" sz="2400" dirty="0" smtClean="0"/>
              <a:t> it raised to any power will give last two digit as </a:t>
            </a:r>
            <a:r>
              <a:rPr lang="en-US" sz="2400" b="1" u="sng" dirty="0" smtClean="0">
                <a:solidFill>
                  <a:srgbClr val="FF0000"/>
                </a:solidFill>
              </a:rPr>
              <a:t>76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the last two digit is </a:t>
            </a:r>
            <a:r>
              <a:rPr lang="en-US" sz="2400" b="1" u="sng" dirty="0" smtClean="0">
                <a:solidFill>
                  <a:srgbClr val="FF0000"/>
                </a:solidFill>
              </a:rPr>
              <a:t>24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If it raised to </a:t>
            </a:r>
            <a:r>
              <a:rPr lang="en-US" sz="2400" u="sng" dirty="0" smtClean="0">
                <a:solidFill>
                  <a:srgbClr val="FF0000"/>
                </a:solidFill>
              </a:rPr>
              <a:t>odd power </a:t>
            </a:r>
            <a:r>
              <a:rPr lang="en-US" sz="2400" dirty="0" smtClean="0"/>
              <a:t>will give </a:t>
            </a:r>
            <a:r>
              <a:rPr lang="en-US" sz="2400" b="1" u="sng" dirty="0" smtClean="0">
                <a:solidFill>
                  <a:srgbClr val="00B050"/>
                </a:solidFill>
              </a:rPr>
              <a:t>24</a:t>
            </a:r>
            <a:r>
              <a:rPr lang="en-US" sz="2400" dirty="0" smtClean="0"/>
              <a:t> or if it is raised to even power will give </a:t>
            </a:r>
            <a:r>
              <a:rPr lang="en-US" sz="2400" b="1" u="sng" dirty="0" smtClean="0">
                <a:solidFill>
                  <a:srgbClr val="00B050"/>
                </a:solidFill>
              </a:rPr>
              <a:t>76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So our task is to bring the last two digit as either 24 or 76 for the given numbers and find the last two digits.</a:t>
            </a:r>
          </a:p>
        </p:txBody>
      </p:sp>
    </p:spTree>
    <p:extLst>
      <p:ext uri="{BB962C8B-B14F-4D97-AF65-F5344CB8AC3E}">
        <p14:creationId xmlns:p14="http://schemas.microsoft.com/office/powerpoint/2010/main" val="40728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418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162365" y="255615"/>
            <a:ext cx="6469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Finding last two digits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0267" y="2289901"/>
            <a:ext cx="9873769" cy="3962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39049" y="2261937"/>
            <a:ext cx="0" cy="401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48425" y="2317865"/>
            <a:ext cx="43971" cy="3970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flipH="1">
            <a:off x="6854362" y="2190396"/>
            <a:ext cx="3496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</a:t>
            </a:r>
            <a:r>
              <a:rPr lang="en-US" sz="2400" b="1" dirty="0" smtClean="0"/>
              <a:t>78</a:t>
            </a:r>
            <a:r>
              <a:rPr lang="en-US" sz="2400" b="1" baseline="30000" dirty="0" smtClean="0"/>
              <a:t>379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78 = 2 * 39</a:t>
            </a:r>
          </a:p>
          <a:p>
            <a:r>
              <a:rPr lang="en-US" sz="2400" b="1" dirty="0"/>
              <a:t>(2* </a:t>
            </a:r>
            <a:r>
              <a:rPr lang="en-US" sz="2400" b="1" dirty="0" smtClean="0"/>
              <a:t>39)</a:t>
            </a:r>
            <a:r>
              <a:rPr lang="en-US" sz="2400" b="1" baseline="30000" dirty="0" smtClean="0"/>
              <a:t>379</a:t>
            </a:r>
            <a:endParaRPr lang="en-US" sz="2400" b="1" baseline="30000" dirty="0"/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379</a:t>
            </a:r>
            <a:r>
              <a:rPr lang="en-US" sz="2400" b="1" dirty="0" smtClean="0"/>
              <a:t> * 39</a:t>
            </a:r>
            <a:r>
              <a:rPr lang="en-US" sz="2400" b="1" baseline="30000" dirty="0" smtClean="0"/>
              <a:t>379</a:t>
            </a:r>
            <a:endParaRPr lang="en-US" sz="2400" b="1" baseline="30000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37</a:t>
            </a:r>
            <a:r>
              <a:rPr lang="en-US" sz="2400" b="1" dirty="0"/>
              <a:t> </a:t>
            </a:r>
            <a:r>
              <a:rPr lang="en-US" sz="2400" b="1" dirty="0" smtClean="0"/>
              <a:t>* (2</a:t>
            </a:r>
            <a:r>
              <a:rPr lang="en-US" sz="2400" b="1" baseline="30000" dirty="0"/>
              <a:t>9</a:t>
            </a:r>
            <a:r>
              <a:rPr lang="en-US" sz="2400" b="1" dirty="0" smtClean="0"/>
              <a:t>)* (39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189</a:t>
            </a:r>
            <a:r>
              <a:rPr lang="en-US" sz="2400" b="1" dirty="0" smtClean="0"/>
              <a:t> * 39</a:t>
            </a:r>
            <a:r>
              <a:rPr lang="en-US" sz="2400" b="1" baseline="30000" dirty="0" smtClean="0"/>
              <a:t>1 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1024)</a:t>
            </a:r>
            <a:r>
              <a:rPr lang="en-US" sz="2400" b="1" baseline="30000" dirty="0" smtClean="0"/>
              <a:t>37</a:t>
            </a:r>
            <a:r>
              <a:rPr lang="en-US" sz="2400" b="1" dirty="0" smtClean="0"/>
              <a:t> * 512 *  (21)</a:t>
            </a:r>
            <a:r>
              <a:rPr lang="en-US" sz="2400" b="1" baseline="30000" dirty="0" smtClean="0"/>
              <a:t>189</a:t>
            </a:r>
            <a:r>
              <a:rPr lang="en-US" sz="2400" b="1" dirty="0" smtClean="0"/>
              <a:t> * 39 </a:t>
            </a:r>
            <a:endParaRPr lang="en-US" sz="2400" b="1" dirty="0"/>
          </a:p>
          <a:p>
            <a:r>
              <a:rPr lang="en-US" sz="2400" b="1" dirty="0" smtClean="0"/>
              <a:t>= 24*12*81*39 </a:t>
            </a:r>
          </a:p>
          <a:p>
            <a:r>
              <a:rPr lang="en-US" sz="2400" b="1" dirty="0" smtClean="0"/>
              <a:t>= 92</a:t>
            </a:r>
            <a:endParaRPr lang="en-US" sz="2400" b="1" dirty="0"/>
          </a:p>
          <a:p>
            <a:endParaRPr lang="en-US" sz="2400" dirty="0" smtClean="0"/>
          </a:p>
        </p:txBody>
      </p:sp>
      <p:sp>
        <p:nvSpPr>
          <p:cNvPr id="26" name="TextBox 25"/>
          <p:cNvSpPr txBox="1"/>
          <p:nvPr/>
        </p:nvSpPr>
        <p:spPr>
          <a:xfrm flipH="1">
            <a:off x="3838542" y="2317865"/>
            <a:ext cx="3053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</a:t>
            </a:r>
            <a:r>
              <a:rPr lang="en-US" sz="2400" b="1" dirty="0" smtClean="0"/>
              <a:t>54</a:t>
            </a:r>
            <a:r>
              <a:rPr lang="en-US" sz="2400" b="1" baseline="30000" dirty="0" smtClean="0"/>
              <a:t>380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54 = 2</a:t>
            </a:r>
            <a:r>
              <a:rPr lang="en-US" sz="2400" b="1" dirty="0"/>
              <a:t>* </a:t>
            </a:r>
            <a:r>
              <a:rPr lang="en-US" sz="2400" b="1" dirty="0" smtClean="0"/>
              <a:t>3</a:t>
            </a:r>
            <a:r>
              <a:rPr lang="en-US" sz="2400" b="1" baseline="30000" dirty="0"/>
              <a:t>3</a:t>
            </a:r>
            <a:endParaRPr lang="en-US" sz="2400" b="1" dirty="0"/>
          </a:p>
          <a:p>
            <a:r>
              <a:rPr lang="en-US" sz="2400" b="1" dirty="0" smtClean="0"/>
              <a:t>(</a:t>
            </a:r>
            <a:r>
              <a:rPr lang="en-US" sz="2400" b="1" dirty="0"/>
              <a:t>2* </a:t>
            </a:r>
            <a:r>
              <a:rPr lang="en-US" sz="2400" b="1" dirty="0" smtClean="0"/>
              <a:t>3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380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380</a:t>
            </a:r>
            <a:r>
              <a:rPr lang="en-US" sz="2400" b="1" dirty="0" smtClean="0"/>
              <a:t> * 3</a:t>
            </a:r>
            <a:r>
              <a:rPr lang="en-US" sz="2400" b="1" baseline="30000" dirty="0" smtClean="0"/>
              <a:t>1140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38</a:t>
            </a:r>
            <a:r>
              <a:rPr lang="en-US" sz="2400" b="1" dirty="0" smtClean="0"/>
              <a:t> * (3</a:t>
            </a:r>
            <a:r>
              <a:rPr lang="en-US" sz="2400" b="1" baseline="30000" dirty="0" smtClean="0"/>
              <a:t>4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285</a:t>
            </a:r>
            <a:r>
              <a:rPr lang="en-US" sz="2400" b="1" dirty="0" smtClean="0"/>
              <a:t> 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1024)</a:t>
            </a:r>
            <a:r>
              <a:rPr lang="en-US" sz="2400" b="1" baseline="30000" dirty="0" smtClean="0"/>
              <a:t>38</a:t>
            </a:r>
            <a:r>
              <a:rPr lang="en-US" sz="2400" b="1" dirty="0" smtClean="0"/>
              <a:t> (81)</a:t>
            </a:r>
            <a:r>
              <a:rPr lang="en-US" sz="2400" b="1" baseline="30000" dirty="0" smtClean="0"/>
              <a:t>285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76* 01</a:t>
            </a:r>
          </a:p>
          <a:p>
            <a:r>
              <a:rPr lang="en-US" sz="2400" b="1" dirty="0" smtClean="0"/>
              <a:t>= 76 </a:t>
            </a:r>
          </a:p>
          <a:p>
            <a:endParaRPr lang="en-US" sz="2400" dirty="0" smtClean="0"/>
          </a:p>
        </p:txBody>
      </p:sp>
      <p:sp>
        <p:nvSpPr>
          <p:cNvPr id="27" name="TextBox 26"/>
          <p:cNvSpPr txBox="1"/>
          <p:nvPr/>
        </p:nvSpPr>
        <p:spPr>
          <a:xfrm flipH="1">
            <a:off x="629673" y="2317865"/>
            <a:ext cx="3024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the last two digits of </a:t>
            </a:r>
            <a:r>
              <a:rPr lang="en-US" sz="2400" b="1" dirty="0" smtClean="0"/>
              <a:t>64</a:t>
            </a:r>
            <a:r>
              <a:rPr lang="en-US" sz="2400" b="1" baseline="30000" dirty="0" smtClean="0"/>
              <a:t>236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64 = 2</a:t>
            </a:r>
            <a:r>
              <a:rPr lang="en-US" sz="2400" b="1" baseline="30000" dirty="0" smtClean="0"/>
              <a:t>6</a:t>
            </a:r>
          </a:p>
          <a:p>
            <a:r>
              <a:rPr lang="en-US" sz="2400" b="1" dirty="0" smtClean="0"/>
              <a:t>(2</a:t>
            </a:r>
            <a:r>
              <a:rPr lang="en-US" sz="2400" b="1" baseline="30000" dirty="0" smtClean="0"/>
              <a:t>6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236</a:t>
            </a:r>
            <a:endParaRPr lang="en-US" sz="2400" b="1" dirty="0" smtClean="0"/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1416</a:t>
            </a:r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)= 1024</a:t>
            </a:r>
            <a:endParaRPr lang="en-US" sz="2400" b="1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10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141</a:t>
            </a:r>
            <a:r>
              <a:rPr lang="en-US" sz="2400" b="1" dirty="0" smtClean="0"/>
              <a:t> * </a:t>
            </a:r>
            <a:r>
              <a:rPr lang="en-US" sz="2400" b="1" dirty="0"/>
              <a:t>(</a:t>
            </a:r>
            <a:r>
              <a:rPr lang="en-US" sz="2400" b="1" dirty="0" smtClean="0"/>
              <a:t>2</a:t>
            </a:r>
            <a:r>
              <a:rPr lang="en-US" sz="2400" b="1" baseline="30000" dirty="0" smtClean="0"/>
              <a:t>6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(1024)</a:t>
            </a:r>
            <a:r>
              <a:rPr lang="en-US" sz="2400" b="1" baseline="30000" dirty="0" smtClean="0"/>
              <a:t>141</a:t>
            </a:r>
            <a:r>
              <a:rPr lang="en-US" sz="2400" b="1" dirty="0" smtClean="0"/>
              <a:t> * (64)</a:t>
            </a:r>
          </a:p>
          <a:p>
            <a:r>
              <a:rPr lang="en-US" sz="2400" b="1" dirty="0" smtClean="0"/>
              <a:t>24 * 64</a:t>
            </a:r>
          </a:p>
          <a:p>
            <a:r>
              <a:rPr lang="en-US" sz="2400" b="1" dirty="0" smtClean="0"/>
              <a:t>36           </a:t>
            </a:r>
            <a:endParaRPr lang="en-US" sz="2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032479" y="1467865"/>
            <a:ext cx="63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unit digit is 2, 4 , 6 ,8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1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0502" cy="1635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291" y="3075709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 smtClean="0"/>
              <a:t>Thank you</a:t>
            </a:r>
            <a:endParaRPr lang="en-IN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2" y="2242834"/>
            <a:ext cx="3106016" cy="354973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115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62 -0.32523 C -0.55104 -0.32523 -0.77995 -0.14907 -0.77995 0.06829 C -0.77995 0.28542 -0.55104 0.4625 -0.26862 0.4625 C 0.01367 0.4625 0.24284 0.28542 0.24284 0.06829 C 0.24284 -0.14907 0.01367 -0.32523 -0.26862 -0.32523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12619" y="1856509"/>
                <a:ext cx="11014363" cy="4782143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 smtClean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𝟗𝟗𝟕𝟖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b="1" dirty="0" smtClean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𝟗𝟗𝟎𝟎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b="1" dirty="0" smtClean="0"/>
                  <a:t>) + 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𝟕𝟖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b="1" dirty="0" smtClean="0"/>
                  <a:t>) = 1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𝟏𝟗𝟔𝟎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𝟐𝟎𝟎𝟎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r>
                  <a:rPr lang="en-US" sz="2400" b="1" dirty="0"/>
                  <a:t>) </a:t>
                </a:r>
                <a:r>
                  <a:rPr lang="en-US" sz="2400" b="1" dirty="0" smtClean="0"/>
                  <a:t>- </a:t>
                </a:r>
                <a:r>
                  <a:rPr lang="en-US" sz="2400" b="1" dirty="0"/>
                  <a:t>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𝟒𝟎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</m:oMath>
                </a14:m>
                <a:r>
                  <a:rPr lang="en-US" sz="2400" b="1" dirty="0" smtClean="0"/>
                  <a:t>) = 11-1 = 10</a:t>
                </a: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𝟒𝟗𝟏𝟑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US" sz="2400" b="1" dirty="0"/>
                  <a:t>)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/>
                  <a:t>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US" sz="2400" b="1" dirty="0" smtClean="0"/>
                  <a:t>)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/>
                  <a:t> 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𝟏𝟕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</m:oMath>
                </a14:m>
                <a:r>
                  <a:rPr lang="en-US" sz="2400" b="1" dirty="0"/>
                  <a:t>)</a:t>
                </a:r>
              </a:p>
              <a:p>
                <a:r>
                  <a:rPr lang="en-US" sz="2400" b="1" dirty="0"/>
                  <a:t> </a:t>
                </a:r>
                <a:r>
                  <a:rPr lang="en-US" sz="2400" b="1" dirty="0" smtClean="0"/>
                  <a:t>                                       = 2*2*2 = 8</a:t>
                </a:r>
                <a:endParaRPr lang="en-US" sz="2400" b="1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Remainder 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𝟏𝟗𝟐𝟎</m:t>
                        </m:r>
                        <m:r>
                          <a:rPr lang="en-US" sz="3200" b="1" i="1" baseline="3000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𝟏𝟗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800" b="1" i="0" baseline="6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𝟐𝟎𝟏</m:t>
                    </m:r>
                  </m:oMath>
                </a14:m>
                <a:r>
                  <a:rPr lang="en-US" sz="2400" b="1" dirty="0" smtClean="0"/>
                  <a:t> =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  <m:r>
                      <a:rPr lang="en-US" sz="2400" b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b="1" baseline="6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𝟐𝟎𝟏</m:t>
                    </m:r>
                  </m:oMath>
                </a14:m>
                <a:r>
                  <a:rPr lang="en-US" sz="2000" b="1" dirty="0" smtClean="0"/>
                  <a:t> = 1</a:t>
                </a:r>
                <a:r>
                  <a:rPr lang="en-US" sz="2000" b="1" baseline="50000" dirty="0" smtClean="0"/>
                  <a:t>201</a:t>
                </a:r>
                <a:r>
                  <a:rPr lang="en-US" sz="2000" b="1" dirty="0" smtClean="0"/>
                  <a:t> = 1</a:t>
                </a:r>
                <a:endParaRPr lang="en-US" sz="2000" b="1" dirty="0"/>
              </a:p>
              <a:p>
                <a:endParaRPr lang="en-US" sz="2400" b="1" dirty="0"/>
              </a:p>
              <a:p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b="1" dirty="0" smtClean="0"/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9" y="1856509"/>
                <a:ext cx="11014363" cy="4782143"/>
              </a:xfrm>
              <a:prstGeom prst="rect">
                <a:avLst/>
              </a:prstGeom>
              <a:blipFill>
                <a:blip r:embed="rId3"/>
                <a:stretch>
                  <a:fillRect l="-663" r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1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09"/>
            <a:ext cx="10169237" cy="193899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 smtClean="0"/>
              <a:t>Example:</a:t>
            </a:r>
          </a:p>
          <a:p>
            <a:r>
              <a:rPr lang="en-US" sz="2400" dirty="0" smtClean="0"/>
              <a:t>When a number ‘N’ is divided by 11 the remainder is 5 , when the cube of the number is divided by 11 what will be the remainder? </a:t>
            </a:r>
          </a:p>
          <a:p>
            <a:r>
              <a:rPr lang="en-US" sz="2400" b="1" dirty="0" smtClean="0"/>
              <a:t> 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599" y="4031673"/>
                <a:ext cx="10169237" cy="2260234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𝑹𝒆𝒎𝒂𝒊𝒏𝒅𝒆𝒓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2400" b="1" i="1" baseline="30000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5,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Cube of the number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 baseline="30000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baseline="3000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2400" b="1" i="1" baseline="3000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2400" b="1" i="1" baseline="3000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*</a:t>
                </a:r>
                <a:r>
                  <a:rPr lang="en-US" sz="2400" b="1" dirty="0"/>
                  <a:t> </a:t>
                </a:r>
                <a:r>
                  <a:rPr lang="en-US" sz="2400" dirty="0"/>
                  <a:t>R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2400" b="1" i="1" baseline="3000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 smtClean="0"/>
              </a:p>
              <a:p>
                <a:r>
                  <a:rPr lang="en-US" sz="2400" dirty="0" smtClean="0"/>
                  <a:t>                                      = 5*5*5 = 125/11 =</a:t>
                </a:r>
                <a:r>
                  <a:rPr lang="en-US" sz="2400" b="1" dirty="0" smtClean="0"/>
                  <a:t> 4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b="1" dirty="0" smtClean="0"/>
                  <a:t> 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031673"/>
                <a:ext cx="10169237" cy="2260234"/>
              </a:xfrm>
              <a:prstGeom prst="rect">
                <a:avLst/>
              </a:prstGeom>
              <a:blipFill>
                <a:blip r:embed="rId3"/>
                <a:stretch>
                  <a:fillRect l="-838" t="-18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9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56509"/>
            <a:ext cx="10169237" cy="46166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Concept of Negative Remainder: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2484395"/>
                <a:ext cx="10169237" cy="4125296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Example:</a:t>
                </a:r>
              </a:p>
              <a:p>
                <a:r>
                  <a:rPr lang="en-US" sz="2400" dirty="0" smtClean="0"/>
                  <a:t>18 when divided by 19 the remainder is 18. If we use the concept of negative remainders then the remainder will be (-1).</a:t>
                </a:r>
              </a:p>
              <a:p>
                <a:pPr algn="ctr"/>
                <a:r>
                  <a:rPr lang="en-US" sz="2400" b="1" dirty="0" smtClean="0"/>
                  <a:t>Negative Remainder = Remainder – Divisor</a:t>
                </a:r>
              </a:p>
              <a:p>
                <a:r>
                  <a:rPr lang="en-US" sz="2400" dirty="0" smtClean="0"/>
                  <a:t>44 when divided by 53 the remainder is </a:t>
                </a:r>
                <a:r>
                  <a:rPr lang="en-US" sz="2400" b="1" dirty="0" smtClean="0"/>
                  <a:t>-9</a:t>
                </a:r>
              </a:p>
              <a:p>
                <a:r>
                  <a:rPr lang="en-US" sz="2400" dirty="0" smtClean="0"/>
                  <a:t>8787 when divided by 11 what will be the remainder?</a:t>
                </a:r>
              </a:p>
              <a:p>
                <a:r>
                  <a:rPr lang="en-US" sz="2400" b="1" dirty="0" smtClean="0"/>
                  <a:t>Remainder </a:t>
                </a:r>
                <a:r>
                  <a:rPr lang="en-US" sz="2400" b="1" dirty="0"/>
                  <a:t>of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𝟖𝟕𝟖𝟕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b="1" dirty="0"/>
                  <a:t>) = Remainder(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𝟖𝟖𝟎𝟎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b="1" dirty="0"/>
                  <a:t>) - Remainder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</m:oMath>
                </a14:m>
                <a:r>
                  <a:rPr lang="en-US" sz="2400" b="1" dirty="0"/>
                  <a:t>) </a:t>
                </a:r>
              </a:p>
              <a:p>
                <a:r>
                  <a:rPr lang="en-US" sz="2400" b="1" dirty="0" smtClean="0"/>
                  <a:t>                   </a:t>
                </a:r>
                <a:r>
                  <a:rPr lang="en-US" sz="2400" dirty="0" smtClean="0"/>
                  <a:t>                 = 0 – 2 = -2</a:t>
                </a:r>
              </a:p>
              <a:p>
                <a:r>
                  <a:rPr lang="en-US" sz="2400" dirty="0" smtClean="0"/>
                  <a:t>So my answer will be 11-2 = 9 [ If we get negative remainder to find the final answer we must subtract the value from the divisor]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84395"/>
                <a:ext cx="10169237" cy="4125296"/>
              </a:xfrm>
              <a:prstGeom prst="rect">
                <a:avLst/>
              </a:prstGeom>
              <a:blipFill>
                <a:blip r:embed="rId3"/>
                <a:stretch>
                  <a:fillRect l="-838" t="-1031" r="-1436" b="-2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2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4" y="185650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Examples: Find </a:t>
            </a:r>
            <a:r>
              <a:rPr lang="en-US" sz="2000" dirty="0"/>
              <a:t>the remainder </a:t>
            </a:r>
            <a:r>
              <a:rPr lang="en-US" sz="2000" dirty="0" smtClean="0"/>
              <a:t>when 25^65  </a:t>
            </a:r>
            <a:r>
              <a:rPr lang="en-US" sz="2000" dirty="0"/>
              <a:t>is divided by 9.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2614" y="2484395"/>
                <a:ext cx="10612586" cy="3994299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𝑹𝒆𝒎𝒂𝒊𝒏𝒅𝒆𝒓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𝟔𝟓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6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6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𝟔𝟓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cyclicity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particular pattern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baseline="3800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7    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……………..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3 cycles so we need to divide the power by 3 if it is exactly divisible then the answer is 1 or check remainder if remainder is 1 – first value-7, Remainder is 2 means second value = 4.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" y="2484395"/>
                <a:ext cx="10612586" cy="3994299"/>
              </a:xfrm>
              <a:prstGeom prst="rect">
                <a:avLst/>
              </a:prstGeom>
              <a:blipFill>
                <a:blip r:embed="rId3"/>
                <a:stretch>
                  <a:fillRect l="-516" t="-760" r="-57" b="-1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4" y="185650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Examples</a:t>
            </a:r>
            <a:r>
              <a:rPr lang="en-US" sz="2000" dirty="0"/>
              <a:t>: Find the remainder when 11</a:t>
            </a:r>
            <a:r>
              <a:rPr lang="en-US" sz="2000" baseline="30000" dirty="0"/>
              <a:t>705</a:t>
            </a:r>
            <a:r>
              <a:rPr lang="en-US" sz="2000" dirty="0"/>
              <a:t> is divided by 17..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2614" y="2498250"/>
                <a:ext cx="10612586" cy="362875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𝑹𝒆𝒎𝒂𝒊𝒏𝒅𝒆𝒓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𝟕𝟎𝟓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 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6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R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baseline="66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704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)* 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𝟔𝟕𝟎𝟒</m:t>
                        </m:r>
                      </m:num>
                      <m:den>
                        <m:r>
                          <a:rPr lang="en-US" sz="2400" b="1" i="1" baseline="38000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=11*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11*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𝟑𝟓𝟐</m:t>
                        </m:r>
                      </m:num>
                      <m:den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11*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𝟏𝟕𝟔</m:t>
                        </m:r>
                      </m:num>
                      <m:den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11* R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𝟖𝟖</m:t>
                        </m:r>
                      </m:num>
                      <m:den>
                        <m:r>
                          <a:rPr lang="en-US" sz="2000" b="1" i="1" baseline="30000"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11* (-1)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88 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11*1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" y="2498250"/>
                <a:ext cx="10612586" cy="3628750"/>
              </a:xfrm>
              <a:prstGeom prst="rect">
                <a:avLst/>
              </a:prstGeom>
              <a:blipFill>
                <a:blip r:embed="rId3"/>
                <a:stretch>
                  <a:fillRect l="-516" t="-836" b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4" y="1856509"/>
            <a:ext cx="10169237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Examples</a:t>
            </a:r>
            <a:r>
              <a:rPr lang="en-US" sz="2000" dirty="0"/>
              <a:t>: </a:t>
            </a:r>
            <a:r>
              <a:rPr lang="en-US" sz="2000" b="1" dirty="0"/>
              <a:t>What is the remainder when 1! + 2! + 3! … 100! is divided by 18?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2614" y="2359705"/>
                <a:ext cx="10612586" cy="3717684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the addition property of remainder we can find the remainder separately for the numbers to find the pattern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 = 1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 remainder 1			2! = 2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 remainder 2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3! = 6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--remainder  6			4! = 24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--- remainder 6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5! = 120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 remainder 12			6! = 720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𝟕𝟐𝟎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--- remainder 0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…………………………. 100! The remainder will be 0 only. The remainder will be = 1+2+6+6+12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=27  so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𝟐𝟕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𝟏𝟖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Remainder = 9.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4" y="2359705"/>
                <a:ext cx="10612586" cy="3717684"/>
              </a:xfrm>
              <a:prstGeom prst="rect">
                <a:avLst/>
              </a:prstGeom>
              <a:blipFill>
                <a:blip r:embed="rId3"/>
                <a:stretch>
                  <a:fillRect l="-516" t="-6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2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60194" cy="18565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204555" y="397626"/>
            <a:ext cx="656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Remainder Properties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4" y="1856509"/>
            <a:ext cx="10169237" cy="70788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Examples</a:t>
            </a:r>
            <a:r>
              <a:rPr lang="en-US" sz="2000" dirty="0"/>
              <a:t>: </a:t>
            </a:r>
            <a:r>
              <a:rPr lang="en-US" sz="2000" b="1" dirty="0"/>
              <a:t>What is the remainder when </a:t>
            </a:r>
            <a:r>
              <a:rPr lang="en-US" sz="2000" b="1" dirty="0" smtClean="0"/>
              <a:t>the </a:t>
            </a:r>
            <a:r>
              <a:rPr lang="en-US" sz="2000" b="1" dirty="0"/>
              <a:t>sum </a:t>
            </a:r>
            <a:endParaRPr lang="en-US" sz="2000" b="1" dirty="0" smtClean="0"/>
          </a:p>
          <a:p>
            <a:r>
              <a:rPr lang="en-US" sz="2000" b="1" dirty="0" smtClean="0"/>
              <a:t>(</a:t>
            </a:r>
            <a:r>
              <a:rPr lang="en-US" sz="2000" b="1" dirty="0"/>
              <a:t>1</a:t>
            </a:r>
            <a:r>
              <a:rPr lang="en-US" sz="2000" b="1" dirty="0" smtClean="0"/>
              <a:t>!)</a:t>
            </a:r>
            <a:r>
              <a:rPr lang="en-US" sz="2000" b="1" baseline="30000" dirty="0" smtClean="0"/>
              <a:t>1</a:t>
            </a:r>
            <a:r>
              <a:rPr lang="en-US" sz="2000" b="1" dirty="0" smtClean="0"/>
              <a:t> </a:t>
            </a:r>
            <a:r>
              <a:rPr lang="en-US" sz="2000" b="1" dirty="0"/>
              <a:t>+ (2</a:t>
            </a:r>
            <a:r>
              <a:rPr lang="en-US" sz="2000" b="1" dirty="0" smtClean="0"/>
              <a:t>!)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 </a:t>
            </a:r>
            <a:r>
              <a:rPr lang="en-US" sz="2000" b="1" dirty="0"/>
              <a:t>+ (3</a:t>
            </a:r>
            <a:r>
              <a:rPr lang="en-US" sz="2000" b="1" dirty="0" smtClean="0"/>
              <a:t>!)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+..………………..+(1152!)</a:t>
            </a:r>
            <a:r>
              <a:rPr lang="en-US" sz="2000" b="1" baseline="30000" dirty="0" smtClean="0"/>
              <a:t>1152</a:t>
            </a:r>
            <a:r>
              <a:rPr lang="en-US" sz="2000" b="1" dirty="0" smtClean="0"/>
              <a:t> is </a:t>
            </a:r>
            <a:r>
              <a:rPr lang="en-US" sz="2000" b="1" dirty="0"/>
              <a:t>divided by 1152?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192" y="2830759"/>
                <a:ext cx="10612586" cy="3887924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1152 = 576 * 2 = 24*24*2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the addition property of remainder we can find the remainder separately for the numbers to find the pattern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1! = 1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baseline="30000" smtClean="0">
                            <a:latin typeface="Cambria Math" panose="02040503050406030204" pitchFamily="18" charset="0"/>
                          </a:rPr>
                          <m:t>𝟏𝟏𝟓𝟐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 remainder 1			2! = 2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𝟏𝟓𝟐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 remainder 4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3! = 6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𝟏𝟏𝟓𝟐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--remainder 216			4! = 24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--- remainder 0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5! = 120</a:t>
                </a:r>
                <a:r>
                  <a:rPr lang="en-US" sz="20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𝟏𝟏𝟓𝟐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 remainder 0……………………………………………….. 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…………………………. 1152! The remainder will be 0 only. The remainder will be = 1+4+216          = 221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2" y="2830759"/>
                <a:ext cx="10612586" cy="3887924"/>
              </a:xfrm>
              <a:prstGeom prst="rect">
                <a:avLst/>
              </a:prstGeom>
              <a:blipFill>
                <a:blip r:embed="rId3"/>
                <a:stretch>
                  <a:fillRect l="-573" t="-624" r="-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6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2094</TotalTime>
  <Words>1239</Words>
  <Application>Microsoft Office PowerPoint</Application>
  <PresentationFormat>Widescreen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Baskerville Old Face</vt:lpstr>
      <vt:lpstr>Calibri</vt:lpstr>
      <vt:lpstr>Cambria Math</vt:lpstr>
      <vt:lpstr>Century Gothic</vt:lpstr>
      <vt:lpstr>Courier New</vt:lpstr>
      <vt:lpstr>Times New Roman</vt:lpstr>
      <vt:lpstr>Wingdings</vt:lpstr>
      <vt:lpstr>Wingdings 3</vt:lpstr>
      <vt:lpstr>Ion Boardroom</vt:lpstr>
      <vt:lpstr>Section : Numerical Aptitude Topic     : Number system Sub topic : Remainder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: Numerical Aptitude Topic     : Number system Sub topic : Finding the last two digit.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: Numerical Aptitude Topic     : Number system Sub topic : Finding the unit digit</dc:title>
  <dc:creator>Jayaganesh</dc:creator>
  <cp:lastModifiedBy>Jayaganesh</cp:lastModifiedBy>
  <cp:revision>136</cp:revision>
  <dcterms:created xsi:type="dcterms:W3CDTF">2020-06-12T10:43:15Z</dcterms:created>
  <dcterms:modified xsi:type="dcterms:W3CDTF">2020-08-13T14:52:14Z</dcterms:modified>
</cp:coreProperties>
</file>